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0" r:id="rId3"/>
    <p:sldId id="261" r:id="rId4"/>
    <p:sldId id="262" r:id="rId5"/>
    <p:sldId id="263" r:id="rId6"/>
    <p:sldId id="267" r:id="rId7"/>
    <p:sldId id="268" r:id="rId8"/>
    <p:sldId id="264" r:id="rId9"/>
    <p:sldId id="265" r:id="rId10"/>
    <p:sldId id="266" r:id="rId11"/>
    <p:sldId id="269" r:id="rId12"/>
  </p:sldIdLst>
  <p:sldSz cx="12192000" cy="6858000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2" d="100"/>
          <a:sy n="52" d="100"/>
        </p:scale>
        <p:origin x="546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1BE85AE0-F67E-44AB-A472-CC26159566CA}" type="datetimeFigureOut">
              <a:rPr lang="id-ID" smtClean="0"/>
              <a:t>24/03/2018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64084FC2-A2B8-40A2-8221-B4B07396145D}" type="slidenum">
              <a:rPr lang="id-ID" smtClean="0"/>
              <a:t>‹#›</a:t>
            </a:fld>
            <a:endParaRPr lang="id-ID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9771808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E85AE0-F67E-44AB-A472-CC26159566CA}" type="datetimeFigureOut">
              <a:rPr lang="id-ID" smtClean="0"/>
              <a:t>24/03/2018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84FC2-A2B8-40A2-8221-B4B07396145D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577925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1BE85AE0-F67E-44AB-A472-CC26159566CA}" type="datetimeFigureOut">
              <a:rPr lang="id-ID" smtClean="0"/>
              <a:t>24/03/2018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64084FC2-A2B8-40A2-8221-B4B07396145D}" type="slidenum">
              <a:rPr lang="id-ID" smtClean="0"/>
              <a:t>‹#›</a:t>
            </a:fld>
            <a:endParaRPr lang="id-ID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298215252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E85AE0-F67E-44AB-A472-CC26159566CA}" type="datetimeFigureOut">
              <a:rPr lang="id-ID" smtClean="0"/>
              <a:t>24/03/2018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84FC2-A2B8-40A2-8221-B4B07396145D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22857318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E85AE0-F67E-44AB-A472-CC26159566CA}" type="datetimeFigureOut">
              <a:rPr lang="id-ID" smtClean="0"/>
              <a:t>24/03/2018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84FC2-A2B8-40A2-8221-B4B07396145D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24225069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E85AE0-F67E-44AB-A472-CC26159566CA}" type="datetimeFigureOut">
              <a:rPr lang="id-ID" smtClean="0"/>
              <a:t>24/03/2018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84FC2-A2B8-40A2-8221-B4B07396145D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579950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E85AE0-F67E-44AB-A472-CC26159566CA}" type="datetimeFigureOut">
              <a:rPr lang="id-ID" smtClean="0"/>
              <a:t>24/03/2018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84FC2-A2B8-40A2-8221-B4B07396145D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177835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1BE85AE0-F67E-44AB-A472-CC26159566CA}" type="datetimeFigureOut">
              <a:rPr lang="id-ID" smtClean="0"/>
              <a:t>24/03/2018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64084FC2-A2B8-40A2-8221-B4B07396145D}" type="slidenum">
              <a:rPr lang="id-ID" smtClean="0"/>
              <a:t>‹#›</a:t>
            </a:fld>
            <a:endParaRPr lang="id-ID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660508539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1BE85AE0-F67E-44AB-A472-CC26159566CA}" type="datetimeFigureOut">
              <a:rPr lang="id-ID" smtClean="0"/>
              <a:t>24/03/2018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64084FC2-A2B8-40A2-8221-B4B07396145D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8274585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E85AE0-F67E-44AB-A472-CC26159566CA}" type="datetimeFigureOut">
              <a:rPr lang="id-ID" smtClean="0"/>
              <a:t>24/03/2018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84FC2-A2B8-40A2-8221-B4B07396145D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473549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E85AE0-F67E-44AB-A472-CC26159566CA}" type="datetimeFigureOut">
              <a:rPr lang="id-ID" smtClean="0"/>
              <a:t>24/03/2018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84FC2-A2B8-40A2-8221-B4B07396145D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0675599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1BE85AE0-F67E-44AB-A472-CC26159566CA}" type="datetimeFigureOut">
              <a:rPr lang="id-ID" smtClean="0"/>
              <a:t>24/03/2018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64084FC2-A2B8-40A2-8221-B4B07396145D}" type="slidenum">
              <a:rPr lang="id-ID" smtClean="0"/>
              <a:t>‹#›</a:t>
            </a:fld>
            <a:endParaRPr lang="id-ID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526438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3568205"/>
          </a:xfrm>
        </p:spPr>
        <p:txBody>
          <a:bodyPr/>
          <a:lstStyle/>
          <a:p>
            <a:r>
              <a:rPr lang="id-ID" sz="5600" dirty="0" smtClean="0"/>
              <a:t>ppH 21</a:t>
            </a:r>
            <a:endParaRPr lang="id-ID" sz="5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10897" y="5979196"/>
            <a:ext cx="9949522" cy="742279"/>
          </a:xfrm>
        </p:spPr>
        <p:txBody>
          <a:bodyPr>
            <a:normAutofit/>
          </a:bodyPr>
          <a:lstStyle/>
          <a:p>
            <a:pPr algn="l"/>
            <a:r>
              <a:rPr lang="id-ID" sz="1200" dirty="0" smtClean="0">
                <a:latin typeface="Trebuchet MS" panose="020B0603020202020204" pitchFamily="34" charset="0"/>
              </a:rPr>
              <a:t>By: wulan indri widiar</a:t>
            </a:r>
          </a:p>
          <a:p>
            <a:pPr algn="l"/>
            <a:r>
              <a:rPr lang="id-ID" sz="1200" dirty="0" smtClean="0">
                <a:latin typeface="Trebuchet MS" panose="020B0603020202020204" pitchFamily="34" charset="0"/>
              </a:rPr>
              <a:t>Pendidikan ekonomi/ upgris</a:t>
            </a:r>
            <a:endParaRPr lang="id-ID" sz="1200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8078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ISI PEMBAHASAN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 smtClean="0"/>
              <a:t>Subjek dan Objek pajak PPh 21</a:t>
            </a:r>
          </a:p>
          <a:p>
            <a:r>
              <a:rPr lang="id-ID" dirty="0" smtClean="0"/>
              <a:t>Tarif pajak </a:t>
            </a:r>
          </a:p>
          <a:p>
            <a:r>
              <a:rPr lang="id-ID" dirty="0" smtClean="0"/>
              <a:t>PTKP</a:t>
            </a:r>
          </a:p>
          <a:p>
            <a:r>
              <a:rPr lang="id-ID" dirty="0" smtClean="0"/>
              <a:t>Pengenaan tarif pajak PPh 21 pegawai tetap dan pegawai tidak tetap</a:t>
            </a:r>
          </a:p>
          <a:p>
            <a:r>
              <a:rPr lang="id-ID" dirty="0" smtClean="0"/>
              <a:t>Soal latihan</a:t>
            </a:r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233657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ppH 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 smtClean="0"/>
              <a:t>Teori berkenaan PPh dan PPh pasal 21</a:t>
            </a:r>
          </a:p>
          <a:p>
            <a:r>
              <a:rPr lang="id-ID" dirty="0" smtClean="0"/>
              <a:t>Baca </a:t>
            </a:r>
            <a:r>
              <a:rPr lang="id-ID" b="1" dirty="0" smtClean="0">
                <a:solidFill>
                  <a:schemeClr val="tx1"/>
                </a:solidFill>
              </a:rPr>
              <a:t>buku referensi </a:t>
            </a:r>
            <a:r>
              <a:rPr lang="id-ID" dirty="0" smtClean="0"/>
              <a:t>yang telah ditentukan di awal perkuliahan.</a:t>
            </a:r>
          </a:p>
          <a:p>
            <a:r>
              <a:rPr lang="id-ID" dirty="0" smtClean="0"/>
              <a:t>Baca </a:t>
            </a:r>
            <a:r>
              <a:rPr lang="id-ID" b="1" dirty="0" smtClean="0">
                <a:solidFill>
                  <a:schemeClr val="tx1"/>
                </a:solidFill>
              </a:rPr>
              <a:t>E-book</a:t>
            </a:r>
            <a:r>
              <a:rPr lang="id-ID" dirty="0" smtClean="0"/>
              <a:t> yang telah di uplod pada SIP mata kuliah Perpajakan.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479332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Tarif pajak pph 21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 dirty="0"/>
          </a:p>
        </p:txBody>
      </p:sp>
      <p:graphicFrame>
        <p:nvGraphicFramePr>
          <p:cNvPr id="4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6180417"/>
              </p:ext>
            </p:extLst>
          </p:nvPr>
        </p:nvGraphicFramePr>
        <p:xfrm>
          <a:off x="1381570" y="2286001"/>
          <a:ext cx="7561262" cy="2889502"/>
        </p:xfrm>
        <a:graphic>
          <a:graphicData uri="http://schemas.openxmlformats.org/drawingml/2006/table">
            <a:tbl>
              <a:tblPr firstRow="1" bandRow="1">
                <a:tableStyleId>{FABFCF23-3B69-468F-B69F-88F6DE6A72F2}</a:tableStyleId>
              </a:tblPr>
              <a:tblGrid>
                <a:gridCol w="5471610"/>
                <a:gridCol w="2089652"/>
              </a:tblGrid>
              <a:tr h="412786">
                <a:tc>
                  <a:txBody>
                    <a:bodyPr/>
                    <a:lstStyle/>
                    <a:p>
                      <a:r>
                        <a:rPr lang="id-ID" dirty="0" smtClean="0"/>
                        <a:t>Lapisan</a:t>
                      </a:r>
                      <a:r>
                        <a:rPr lang="id-ID" baseline="0" dirty="0" smtClean="0"/>
                        <a:t> Penghasilan Kena Pajak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Tarif Pajak</a:t>
                      </a:r>
                      <a:endParaRPr lang="id-ID" dirty="0"/>
                    </a:p>
                  </a:txBody>
                  <a:tcPr/>
                </a:tc>
              </a:tr>
              <a:tr h="412786">
                <a:tc>
                  <a:txBody>
                    <a:bodyPr/>
                    <a:lstStyle/>
                    <a:p>
                      <a:r>
                        <a:rPr lang="id-ID" dirty="0" smtClean="0"/>
                        <a:t>Sampai dengan Rp 50.000.000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5%</a:t>
                      </a:r>
                      <a:endParaRPr lang="id-ID" dirty="0"/>
                    </a:p>
                  </a:txBody>
                  <a:tcPr/>
                </a:tc>
              </a:tr>
              <a:tr h="412786">
                <a:tc>
                  <a:txBody>
                    <a:bodyPr/>
                    <a:lstStyle/>
                    <a:p>
                      <a:r>
                        <a:rPr lang="id-ID" dirty="0" smtClean="0"/>
                        <a:t>Di atas Rp 50.000.000 s/d</a:t>
                      </a:r>
                      <a:r>
                        <a:rPr lang="id-ID" baseline="0" dirty="0" smtClean="0"/>
                        <a:t> Rp 250.000.000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15%</a:t>
                      </a:r>
                      <a:endParaRPr lang="id-ID" dirty="0"/>
                    </a:p>
                  </a:txBody>
                  <a:tcPr/>
                </a:tc>
              </a:tr>
              <a:tr h="412786">
                <a:tc>
                  <a:txBody>
                    <a:bodyPr/>
                    <a:lstStyle/>
                    <a:p>
                      <a:r>
                        <a:rPr lang="id-ID" dirty="0" smtClean="0"/>
                        <a:t>Di ata Rp 250.000.000</a:t>
                      </a:r>
                      <a:r>
                        <a:rPr lang="id-ID" baseline="0" dirty="0" smtClean="0"/>
                        <a:t> s/d Rp 500.000.000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25%</a:t>
                      </a:r>
                      <a:endParaRPr lang="id-ID" dirty="0"/>
                    </a:p>
                  </a:txBody>
                  <a:tcPr/>
                </a:tc>
              </a:tr>
              <a:tr h="412786">
                <a:tc>
                  <a:txBody>
                    <a:bodyPr/>
                    <a:lstStyle/>
                    <a:p>
                      <a:r>
                        <a:rPr lang="id-ID" dirty="0" smtClean="0"/>
                        <a:t>Di atas Rp 500.000.000 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30%</a:t>
                      </a:r>
                    </a:p>
                  </a:txBody>
                  <a:tcPr/>
                </a:tc>
              </a:tr>
              <a:tr h="412786">
                <a:tc>
                  <a:txBody>
                    <a:bodyPr/>
                    <a:lstStyle/>
                    <a:p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 dirty="0" smtClean="0"/>
                    </a:p>
                  </a:txBody>
                  <a:tcPr/>
                </a:tc>
              </a:tr>
              <a:tr h="412786">
                <a:tc>
                  <a:txBody>
                    <a:bodyPr/>
                    <a:lstStyle/>
                    <a:p>
                      <a:r>
                        <a:rPr lang="id-ID" dirty="0" smtClean="0"/>
                        <a:t>Untuk Badan Usaha Tetap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25%</a:t>
                      </a: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29251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ptkp</a:t>
            </a:r>
            <a:endParaRPr lang="id-ID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35457431"/>
              </p:ext>
            </p:extLst>
          </p:nvPr>
        </p:nvGraphicFramePr>
        <p:xfrm>
          <a:off x="1250950" y="2286000"/>
          <a:ext cx="8844026" cy="2941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53670"/>
                <a:gridCol w="4590356"/>
              </a:tblGrid>
              <a:tr h="370840">
                <a:tc>
                  <a:txBody>
                    <a:bodyPr/>
                    <a:lstStyle/>
                    <a:p>
                      <a:r>
                        <a:rPr lang="id-ID" dirty="0" smtClean="0"/>
                        <a:t>PTKP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Status</a:t>
                      </a:r>
                      <a:endParaRPr lang="id-ID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id-ID" dirty="0" smtClean="0"/>
                        <a:t>Rp 54.000.000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WP orang</a:t>
                      </a:r>
                      <a:r>
                        <a:rPr lang="id-ID" baseline="0" dirty="0" smtClean="0"/>
                        <a:t> pribadi</a:t>
                      </a:r>
                      <a:endParaRPr lang="id-ID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id-ID" dirty="0" smtClean="0"/>
                        <a:t>Rp   4.500.000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Tambahan untuk WP kawin</a:t>
                      </a:r>
                      <a:endParaRPr lang="id-ID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id-ID" dirty="0" smtClean="0"/>
                        <a:t>Rp 54.000.000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Tambahan</a:t>
                      </a:r>
                      <a:r>
                        <a:rPr lang="id-ID" baseline="0" dirty="0" smtClean="0"/>
                        <a:t> untuk istri yang penghasilannya digabung suami</a:t>
                      </a:r>
                      <a:endParaRPr lang="id-ID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id-ID" dirty="0" smtClean="0"/>
                        <a:t>Rp    4.500.000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Tambahan setiap anggota keluarga/ semenda, serta anak angkat yang menjadi tanggungan sepenuhnya. Jumlah</a:t>
                      </a:r>
                      <a:r>
                        <a:rPr lang="id-ID" baseline="0" dirty="0" smtClean="0"/>
                        <a:t> tanggungan maksimal 3 orang</a:t>
                      </a:r>
                      <a:endParaRPr lang="id-ID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36459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Soal a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 smtClean="0"/>
              <a:t>Nobi Nobita pada tahun 2017 bekerja pada perusahaan PT. KERTAS SAKTI  dengan memperoleh gaji sebulan Rp 7.500.000 dan membayar iuran pensiun sebesar 1% dari gajinya. Ia berstatus belum menikah dengan 1 tanggungan.</a:t>
            </a:r>
          </a:p>
          <a:p>
            <a:r>
              <a:rPr lang="id-ID" dirty="0" smtClean="0"/>
              <a:t>Hitunglah PPh 21 terutang jika :</a:t>
            </a:r>
          </a:p>
          <a:p>
            <a:pPr marL="457200" indent="-457200">
              <a:buFont typeface="+mj-lt"/>
              <a:buAutoNum type="arabicPeriod"/>
            </a:pPr>
            <a:r>
              <a:rPr lang="id-ID" dirty="0" smtClean="0"/>
              <a:t>Nobi memiliki NPWP</a:t>
            </a:r>
          </a:p>
          <a:p>
            <a:pPr marL="457200" indent="-457200">
              <a:buFont typeface="+mj-lt"/>
              <a:buAutoNum type="arabicPeriod"/>
            </a:pPr>
            <a:r>
              <a:rPr lang="id-ID" dirty="0" smtClean="0"/>
              <a:t>Nobi tidak memiliki NPWP</a:t>
            </a:r>
          </a:p>
        </p:txBody>
      </p:sp>
    </p:spTree>
    <p:extLst>
      <p:ext uri="{BB962C8B-B14F-4D97-AF65-F5344CB8AC3E}">
        <p14:creationId xmlns:p14="http://schemas.microsoft.com/office/powerpoint/2010/main" val="1141827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SOAL B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 smtClean="0"/>
              <a:t>Oskar Rio  adalah seorang pegawai di PT. TONYMOLY dengan gaji per bulan Rp 12.000.000 dengan tambahan uang transport Rp 500.000,-. Selain itu Oskar juga membayar iuran hari tua sebesar Rp 150.000 dan iuran pensiun Rp 100.000. Oskar telah menikah dengan 2 anak kandung dan 1 anak angkat. Ibu dari Oskar juga ikut menjadi tanggungan Oskar.  Istri Oskar bekerja di Bank Independen dengan gaji Rp 6.000.000,-. Hitunglah PPh terutang Oskar jika :</a:t>
            </a:r>
          </a:p>
          <a:p>
            <a:pPr marL="457200" indent="-457200">
              <a:buFont typeface="+mj-lt"/>
              <a:buAutoNum type="alphaLcParenR"/>
            </a:pPr>
            <a:r>
              <a:rPr lang="id-ID" dirty="0" smtClean="0"/>
              <a:t>Hanya Oskar yang memiliki NPWP.</a:t>
            </a:r>
          </a:p>
          <a:p>
            <a:pPr marL="457200" indent="-457200">
              <a:buFont typeface="+mj-lt"/>
              <a:buAutoNum type="alphaLcParenR"/>
            </a:pPr>
            <a:r>
              <a:rPr lang="id-ID" dirty="0" smtClean="0"/>
              <a:t>Jika Oskar dan istrinya masing-masing memiliki NPWP.</a:t>
            </a:r>
          </a:p>
        </p:txBody>
      </p:sp>
    </p:spTree>
    <p:extLst>
      <p:ext uri="{BB962C8B-B14F-4D97-AF65-F5344CB8AC3E}">
        <p14:creationId xmlns:p14="http://schemas.microsoft.com/office/powerpoint/2010/main" val="1302789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208671"/>
          </a:xfrm>
        </p:spPr>
        <p:txBody>
          <a:bodyPr>
            <a:normAutofit/>
          </a:bodyPr>
          <a:lstStyle/>
          <a:p>
            <a:r>
              <a:rPr lang="id-ID" sz="4800" dirty="0" smtClean="0"/>
              <a:t>Pegawai tidak tetap</a:t>
            </a:r>
            <a:endParaRPr lang="id-ID" sz="4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1678" y="1755649"/>
            <a:ext cx="10178322" cy="4123944"/>
          </a:xfrm>
        </p:spPr>
        <p:txBody>
          <a:bodyPr>
            <a:normAutofit lnSpcReduction="10000"/>
          </a:bodyPr>
          <a:lstStyle/>
          <a:p>
            <a:r>
              <a:rPr lang="id-ID" dirty="0" smtClean="0"/>
              <a:t>Dalam </a:t>
            </a:r>
            <a:r>
              <a:rPr lang="id-ID" dirty="0"/>
              <a:t>peraturan tersebut pada Pasal 12 ayat 3 disebutkan bahwa karyawan tidak tetap yang </a:t>
            </a:r>
            <a:r>
              <a:rPr lang="id-ID" b="1" dirty="0"/>
              <a:t>memperoleh penghasilan kumulatif dalam 1 (satu) bulan kalender melebihi Rp 4.500.000 (PTKP 2016)</a:t>
            </a:r>
            <a:r>
              <a:rPr lang="id-ID" dirty="0"/>
              <a:t>, maka perhitungan PPh 21 yang digunakan sama dengan perhitungan PPh 21 karyawan tetap. Berikut adalah jenis-jenis upah yang didapatkan oleh karyawan tidak </a:t>
            </a:r>
            <a:r>
              <a:rPr lang="id-ID" dirty="0" smtClean="0"/>
              <a:t>tetap :</a:t>
            </a:r>
          </a:p>
          <a:p>
            <a:r>
              <a:rPr lang="id-ID" b="1" dirty="0"/>
              <a:t>Upah harian: </a:t>
            </a:r>
            <a:r>
              <a:rPr lang="id-ID" dirty="0"/>
              <a:t>upah yang diperoleh karyawan secara </a:t>
            </a:r>
            <a:r>
              <a:rPr lang="id-ID" dirty="0" smtClean="0"/>
              <a:t>harian</a:t>
            </a:r>
          </a:p>
          <a:p>
            <a:r>
              <a:rPr lang="id-ID" b="1" dirty="0"/>
              <a:t>Upah mingguan: </a:t>
            </a:r>
            <a:r>
              <a:rPr lang="id-ID" dirty="0"/>
              <a:t>upah yang diperoleh karyawan secara </a:t>
            </a:r>
            <a:r>
              <a:rPr lang="id-ID" dirty="0" smtClean="0"/>
              <a:t>mingguan</a:t>
            </a:r>
          </a:p>
          <a:p>
            <a:r>
              <a:rPr lang="id-ID" b="1" dirty="0"/>
              <a:t>Upah satuan: </a:t>
            </a:r>
            <a:r>
              <a:rPr lang="id-ID" dirty="0"/>
              <a:t>upah yang diperoleh karyawan berdasarkan jumlah unit pekerjaan yang </a:t>
            </a:r>
            <a:r>
              <a:rPr lang="id-ID" dirty="0" smtClean="0"/>
              <a:t>dihasilkan</a:t>
            </a:r>
          </a:p>
          <a:p>
            <a:r>
              <a:rPr lang="id-ID" b="1" dirty="0"/>
              <a:t>Upah borongan: </a:t>
            </a:r>
            <a:r>
              <a:rPr lang="id-ID" dirty="0"/>
              <a:t>upah yang diperoleh berdasarkan penyelesaian suatu jenis pekerjaan tertentu</a:t>
            </a:r>
          </a:p>
        </p:txBody>
      </p:sp>
    </p:spTree>
    <p:extLst>
      <p:ext uri="{BB962C8B-B14F-4D97-AF65-F5344CB8AC3E}">
        <p14:creationId xmlns:p14="http://schemas.microsoft.com/office/powerpoint/2010/main" val="109711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id-ID" sz="3600" b="1" dirty="0"/>
              <a:t>Cara Menghitung PPh 21 untuk Karyawan Tidak Tetap atau Karyawan Lepas Harian</a:t>
            </a:r>
            <a:br>
              <a:rPr lang="id-ID" sz="3600" b="1" dirty="0"/>
            </a:br>
            <a:endParaRPr lang="id-ID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1678" y="1609345"/>
            <a:ext cx="10178322" cy="4270248"/>
          </a:xfrm>
        </p:spPr>
        <p:txBody>
          <a:bodyPr>
            <a:normAutofit fontScale="92500" lnSpcReduction="20000"/>
          </a:bodyPr>
          <a:lstStyle/>
          <a:p>
            <a:r>
              <a:rPr lang="sv-SE" b="1" dirty="0"/>
              <a:t>Menentukan jumlah upah harian atau rata-rata upah yang diterima dalam </a:t>
            </a:r>
            <a:r>
              <a:rPr lang="sv-SE" b="1" dirty="0" smtClean="0"/>
              <a:t>sehari</a:t>
            </a:r>
            <a:endParaRPr lang="id-ID" b="1" dirty="0" smtClean="0"/>
          </a:p>
          <a:p>
            <a:pPr marL="0" indent="0">
              <a:buNone/>
            </a:pPr>
            <a:r>
              <a:rPr lang="id-ID" b="1" dirty="0" smtClean="0"/>
              <a:t>    –</a:t>
            </a:r>
            <a:r>
              <a:rPr lang="id-ID" dirty="0" smtClean="0"/>
              <a:t> Untuk </a:t>
            </a:r>
            <a:r>
              <a:rPr lang="id-ID" dirty="0"/>
              <a:t>upah mingguan, dibagi dengan jumlah hari bekerja dalam seminggu</a:t>
            </a:r>
            <a:br>
              <a:rPr lang="id-ID" dirty="0"/>
            </a:br>
            <a:r>
              <a:rPr lang="id-ID" dirty="0" smtClean="0"/>
              <a:t>    </a:t>
            </a:r>
            <a:r>
              <a:rPr lang="id-ID" b="1" dirty="0" smtClean="0"/>
              <a:t>–</a:t>
            </a:r>
            <a:r>
              <a:rPr lang="id-ID" dirty="0" smtClean="0"/>
              <a:t> </a:t>
            </a:r>
            <a:r>
              <a:rPr lang="id-ID" dirty="0"/>
              <a:t>Untuk upah satuan, dikalikan jumlah rata-rata satuan yang dihasilkan dalam sehari</a:t>
            </a:r>
            <a:br>
              <a:rPr lang="id-ID" dirty="0"/>
            </a:br>
            <a:r>
              <a:rPr lang="id-ID" dirty="0" smtClean="0"/>
              <a:t>    </a:t>
            </a:r>
            <a:r>
              <a:rPr lang="id-ID" b="1" dirty="0" smtClean="0"/>
              <a:t>–</a:t>
            </a:r>
            <a:r>
              <a:rPr lang="id-ID" dirty="0" smtClean="0"/>
              <a:t> </a:t>
            </a:r>
            <a:r>
              <a:rPr lang="id-ID" dirty="0"/>
              <a:t>Untuk upah borongan, dibagi dengan jumlah hari dalam menyelesaikan perkerjaan </a:t>
            </a:r>
            <a:r>
              <a:rPr lang="id-ID" dirty="0" smtClean="0"/>
              <a:t>borongan</a:t>
            </a:r>
          </a:p>
          <a:p>
            <a:r>
              <a:rPr lang="id-ID" b="1" dirty="0"/>
              <a:t>Tidak ada PPh 21 yang dipotong, jika</a:t>
            </a:r>
            <a:r>
              <a:rPr lang="id-ID" b="1" dirty="0" smtClean="0"/>
              <a:t>: </a:t>
            </a:r>
            <a:r>
              <a:rPr lang="sv-SE" dirty="0"/>
              <a:t>Upah harian atau rata-rata upah harian kurang dari Rp 450.000 dan jumlah kumulatif dalam satu bulan belum melebihi Rp 4.500.000</a:t>
            </a:r>
            <a:r>
              <a:rPr lang="sv-SE" dirty="0" smtClean="0"/>
              <a:t>.</a:t>
            </a:r>
            <a:endParaRPr lang="id-ID" dirty="0" smtClean="0"/>
          </a:p>
          <a:p>
            <a:r>
              <a:rPr lang="id-ID" b="1" dirty="0"/>
              <a:t>PPh 21 harus dipotong sebesar upah harian atau rata-rata upah harian dikurangi Rp 450.000, lalu dikalikan 5%, jika</a:t>
            </a:r>
            <a:r>
              <a:rPr lang="id-ID" b="1" dirty="0" smtClean="0"/>
              <a:t>: </a:t>
            </a:r>
            <a:r>
              <a:rPr lang="id-ID" dirty="0"/>
              <a:t>Upah harian atau rata-rata upah harian sudah lebih dari Rp.450.000 tetapi jumlah kumulatif dalam satu bulan kalender belum melebihi Rp 4.500.000</a:t>
            </a:r>
            <a:r>
              <a:rPr lang="id-ID" dirty="0" smtClean="0"/>
              <a:t>.</a:t>
            </a:r>
          </a:p>
          <a:p>
            <a:r>
              <a:rPr lang="id-ID" b="1" dirty="0"/>
              <a:t>PPh 21 harus dipotong sebesar upah harian atau rata-rata upah dikurangi PTKP sehari  lalu dikalikan 5%, jika</a:t>
            </a:r>
            <a:r>
              <a:rPr lang="id-ID" b="1" dirty="0" smtClean="0"/>
              <a:t>: </a:t>
            </a:r>
            <a:r>
              <a:rPr lang="id-ID" dirty="0"/>
              <a:t>Jumlah kumulatif dalam satu bulan kalender sudah lebih dari Rp.4.500.000, tetapi kurang dari Rp.10.200.000</a:t>
            </a:r>
            <a:r>
              <a:rPr lang="id-ID" dirty="0" smtClean="0"/>
              <a:t>.</a:t>
            </a:r>
          </a:p>
          <a:p>
            <a:r>
              <a:rPr lang="id-ID" b="1" dirty="0"/>
              <a:t>Berlaku Tarif pada Undang-Undang Pajak Penghasilan Pasal 17 ayat (1) huruf (a), jika</a:t>
            </a:r>
            <a:r>
              <a:rPr lang="id-ID" b="1" dirty="0" smtClean="0"/>
              <a:t>: </a:t>
            </a:r>
            <a:r>
              <a:rPr lang="id-ID" dirty="0"/>
              <a:t>Jumlah kumulatif dalam satu bulan kalender sudah lebih dari Rp 10.200.000.</a:t>
            </a:r>
          </a:p>
        </p:txBody>
      </p:sp>
    </p:spTree>
    <p:extLst>
      <p:ext uri="{BB962C8B-B14F-4D97-AF65-F5344CB8AC3E}">
        <p14:creationId xmlns:p14="http://schemas.microsoft.com/office/powerpoint/2010/main" val="32488649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190383"/>
          </a:xfrm>
        </p:spPr>
        <p:txBody>
          <a:bodyPr>
            <a:normAutofit/>
          </a:bodyPr>
          <a:lstStyle/>
          <a:p>
            <a:pPr algn="ctr"/>
            <a:r>
              <a:rPr lang="id-ID" sz="2600" dirty="0"/>
              <a:t>Dasar Pengenaan Pajak (DPP) yang dikenakan pada karyawan tidak tetap atau karyawan lepas harian/borongan.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51401262"/>
              </p:ext>
            </p:extLst>
          </p:nvPr>
        </p:nvGraphicFramePr>
        <p:xfrm>
          <a:off x="1682495" y="1874517"/>
          <a:ext cx="8851392" cy="4471420"/>
        </p:xfrm>
        <a:graphic>
          <a:graphicData uri="http://schemas.openxmlformats.org/drawingml/2006/table">
            <a:tbl>
              <a:tblPr>
                <a:tableStyleId>{BC89EF96-8CEA-46FF-86C4-4CE0E7609802}</a:tableStyleId>
              </a:tblPr>
              <a:tblGrid>
                <a:gridCol w="2950464"/>
                <a:gridCol w="2865121"/>
                <a:gridCol w="3035807"/>
              </a:tblGrid>
              <a:tr h="876284">
                <a:tc>
                  <a:txBody>
                    <a:bodyPr/>
                    <a:lstStyle/>
                    <a:p>
                      <a:pPr algn="ctr"/>
                      <a:r>
                        <a:rPr lang="id-ID" sz="1800" dirty="0">
                          <a:effectLst/>
                        </a:rPr>
                        <a:t>Penghasilan Sehari</a:t>
                      </a:r>
                      <a:endParaRPr lang="id-ID" sz="1800" dirty="0">
                        <a:effectLst/>
                        <a:latin typeface="Trebuchet MS" panose="020B0603020202020204" pitchFamily="34" charset="0"/>
                      </a:endParaRPr>
                    </a:p>
                  </a:txBody>
                  <a:tcPr marL="22700" marR="22700" marT="11350" marB="1135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800" dirty="0">
                          <a:effectLst/>
                        </a:rPr>
                        <a:t>Penghasilan Kumulatif Sebulan</a:t>
                      </a:r>
                      <a:endParaRPr lang="id-ID" sz="1800" dirty="0">
                        <a:effectLst/>
                        <a:latin typeface="Trebuchet MS" panose="020B0603020202020204" pitchFamily="34" charset="0"/>
                      </a:endParaRPr>
                    </a:p>
                  </a:txBody>
                  <a:tcPr marL="22700" marR="22700" marT="11350" marB="1135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800">
                          <a:effectLst/>
                        </a:rPr>
                        <a:t>Tarif dan DPP</a:t>
                      </a:r>
                      <a:endParaRPr lang="id-ID" sz="1800">
                        <a:effectLst/>
                        <a:latin typeface="Trebuchet MS" panose="020B0603020202020204" pitchFamily="34" charset="0"/>
                      </a:endParaRPr>
                    </a:p>
                  </a:txBody>
                  <a:tcPr marL="22700" marR="22700" marT="11350" marB="11350" anchor="ctr"/>
                </a:tc>
              </a:tr>
              <a:tr h="876284">
                <a:tc>
                  <a:txBody>
                    <a:bodyPr/>
                    <a:lstStyle/>
                    <a:p>
                      <a:pPr algn="ctr"/>
                      <a:r>
                        <a:rPr lang="id-ID" sz="1800" dirty="0">
                          <a:effectLst/>
                        </a:rPr>
                        <a:t>&lt; Rp 450.000</a:t>
                      </a:r>
                      <a:endParaRPr lang="id-ID" sz="1800" dirty="0">
                        <a:effectLst/>
                        <a:latin typeface="Trebuchet MS" panose="020B0603020202020204" pitchFamily="34" charset="0"/>
                      </a:endParaRPr>
                    </a:p>
                  </a:txBody>
                  <a:tcPr marL="22700" marR="22700" marT="11350" marB="1135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800">
                          <a:effectLst/>
                        </a:rPr>
                        <a:t>&lt; Rp 4.500.000</a:t>
                      </a:r>
                      <a:endParaRPr lang="id-ID" sz="1800">
                        <a:effectLst/>
                        <a:latin typeface="Trebuchet MS" panose="020B0603020202020204" pitchFamily="34" charset="0"/>
                      </a:endParaRPr>
                    </a:p>
                  </a:txBody>
                  <a:tcPr marL="22700" marR="22700" marT="11350" marB="1135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800">
                          <a:effectLst/>
                        </a:rPr>
                        <a:t>Tidak ada PPh 21</a:t>
                      </a:r>
                      <a:endParaRPr lang="id-ID" sz="1800">
                        <a:effectLst/>
                        <a:latin typeface="Trebuchet MS" panose="020B0603020202020204" pitchFamily="34" charset="0"/>
                      </a:endParaRPr>
                    </a:p>
                  </a:txBody>
                  <a:tcPr marL="22700" marR="22700" marT="11350" marB="11350" anchor="ctr"/>
                </a:tc>
              </a:tr>
              <a:tr h="876284">
                <a:tc>
                  <a:txBody>
                    <a:bodyPr/>
                    <a:lstStyle/>
                    <a:p>
                      <a:pPr algn="ctr"/>
                      <a:r>
                        <a:rPr lang="id-ID" sz="1800">
                          <a:effectLst/>
                        </a:rPr>
                        <a:t>&gt; Rp 450.000</a:t>
                      </a:r>
                      <a:endParaRPr lang="id-ID" sz="1800">
                        <a:effectLst/>
                        <a:latin typeface="Trebuchet MS" panose="020B0603020202020204" pitchFamily="34" charset="0"/>
                      </a:endParaRPr>
                    </a:p>
                  </a:txBody>
                  <a:tcPr marL="22700" marR="22700" marT="11350" marB="1135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800">
                          <a:effectLst/>
                        </a:rPr>
                        <a:t>&lt; Rp 4.500.000</a:t>
                      </a:r>
                      <a:endParaRPr lang="id-ID" sz="1800">
                        <a:effectLst/>
                        <a:latin typeface="Trebuchet MS" panose="020B0603020202020204" pitchFamily="34" charset="0"/>
                      </a:endParaRPr>
                    </a:p>
                  </a:txBody>
                  <a:tcPr marL="22700" marR="22700" marT="11350" marB="1135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800">
                          <a:effectLst/>
                        </a:rPr>
                        <a:t>5% x (Upah – Rp. 450.000)</a:t>
                      </a:r>
                      <a:endParaRPr lang="pl-PL" sz="1800">
                        <a:effectLst/>
                        <a:latin typeface="Trebuchet MS" panose="020B0603020202020204" pitchFamily="34" charset="0"/>
                      </a:endParaRPr>
                    </a:p>
                  </a:txBody>
                  <a:tcPr marL="22700" marR="22700" marT="11350" marB="11350" anchor="ctr"/>
                </a:tc>
              </a:tr>
              <a:tr h="876284">
                <a:tc>
                  <a:txBody>
                    <a:bodyPr/>
                    <a:lstStyle/>
                    <a:p>
                      <a:pPr algn="ctr"/>
                      <a:r>
                        <a:rPr lang="id-ID" sz="1800">
                          <a:effectLst/>
                        </a:rPr>
                        <a:t>&lt; Rp 450.000</a:t>
                      </a:r>
                    </a:p>
                    <a:p>
                      <a:pPr algn="ctr"/>
                      <a:r>
                        <a:rPr lang="id-ID" sz="1800">
                          <a:effectLst/>
                        </a:rPr>
                        <a:t>&gt; Rp 450.000</a:t>
                      </a:r>
                      <a:endParaRPr lang="id-ID" sz="1800">
                        <a:effectLst/>
                        <a:latin typeface="Trebuchet MS" panose="020B0603020202020204" pitchFamily="34" charset="0"/>
                      </a:endParaRPr>
                    </a:p>
                  </a:txBody>
                  <a:tcPr marL="22700" marR="22700" marT="11350" marB="1135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800">
                          <a:effectLst/>
                        </a:rPr>
                        <a:t>&gt; Rp 4.500.000</a:t>
                      </a:r>
                      <a:endParaRPr lang="id-ID" sz="1800">
                        <a:effectLst/>
                        <a:latin typeface="Trebuchet MS" panose="020B0603020202020204" pitchFamily="34" charset="0"/>
                      </a:endParaRPr>
                    </a:p>
                  </a:txBody>
                  <a:tcPr marL="22700" marR="22700" marT="11350" marB="1135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800">
                          <a:effectLst/>
                        </a:rPr>
                        <a:t>5% x (Upah – (PTKP/360))</a:t>
                      </a:r>
                      <a:endParaRPr lang="id-ID" sz="1800">
                        <a:effectLst/>
                        <a:latin typeface="Trebuchet MS" panose="020B0603020202020204" pitchFamily="34" charset="0"/>
                      </a:endParaRPr>
                    </a:p>
                  </a:txBody>
                  <a:tcPr marL="22700" marR="22700" marT="11350" marB="11350" anchor="ctr"/>
                </a:tc>
              </a:tr>
              <a:tr h="966284">
                <a:tc>
                  <a:txBody>
                    <a:bodyPr/>
                    <a:lstStyle/>
                    <a:p>
                      <a:pPr algn="ctr"/>
                      <a:r>
                        <a:rPr lang="id-ID" sz="1800">
                          <a:effectLst/>
                        </a:rPr>
                        <a:t>&lt; Rp 450.000</a:t>
                      </a:r>
                    </a:p>
                    <a:p>
                      <a:pPr algn="ctr"/>
                      <a:r>
                        <a:rPr lang="id-ID" sz="1800">
                          <a:effectLst/>
                        </a:rPr>
                        <a:t>&gt; Rp 450.000</a:t>
                      </a:r>
                      <a:endParaRPr lang="id-ID" sz="1800">
                        <a:effectLst/>
                        <a:latin typeface="Trebuchet MS" panose="020B0603020202020204" pitchFamily="34" charset="0"/>
                      </a:endParaRPr>
                    </a:p>
                  </a:txBody>
                  <a:tcPr marL="22700" marR="22700" marT="11350" marB="1135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800">
                          <a:effectLst/>
                        </a:rPr>
                        <a:t>&gt; Rp 10.200.000</a:t>
                      </a:r>
                      <a:endParaRPr lang="id-ID" sz="1800">
                        <a:effectLst/>
                        <a:latin typeface="Trebuchet MS" panose="020B0603020202020204" pitchFamily="34" charset="0"/>
                      </a:endParaRPr>
                    </a:p>
                  </a:txBody>
                  <a:tcPr marL="22700" marR="22700" marT="11350" marB="1135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800" dirty="0">
                          <a:effectLst/>
                        </a:rPr>
                        <a:t>Tarif pada Undang-Undang Pajak Penghasilan Pasal 17 ayat (1) huruf (a)</a:t>
                      </a:r>
                      <a:endParaRPr lang="id-ID" sz="1800" dirty="0">
                        <a:effectLst/>
                        <a:latin typeface="Trebuchet MS" panose="020B0603020202020204" pitchFamily="34" charset="0"/>
                      </a:endParaRPr>
                    </a:p>
                  </a:txBody>
                  <a:tcPr marL="22700" marR="22700" marT="11350" marB="1135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583372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SOAL C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 smtClean="0"/>
              <a:t>Beby dengan </a:t>
            </a:r>
            <a:r>
              <a:rPr lang="id-ID" dirty="0"/>
              <a:t>status belum menikah pada bulan Januari 2016 bekerja sebagai buruh harian PT </a:t>
            </a:r>
            <a:r>
              <a:rPr lang="id-ID" dirty="0" smtClean="0"/>
              <a:t>Citra </a:t>
            </a:r>
            <a:r>
              <a:rPr lang="id-ID" dirty="0"/>
              <a:t>Indonesia. </a:t>
            </a:r>
            <a:r>
              <a:rPr lang="id-ID" dirty="0" smtClean="0"/>
              <a:t>Dalam bulan tsb ia </a:t>
            </a:r>
            <a:r>
              <a:rPr lang="id-ID" dirty="0"/>
              <a:t>bekerja selama </a:t>
            </a:r>
            <a:r>
              <a:rPr lang="id-ID" dirty="0" smtClean="0"/>
              <a:t>13 </a:t>
            </a:r>
            <a:r>
              <a:rPr lang="id-ID" dirty="0"/>
              <a:t>hari </a:t>
            </a:r>
            <a:r>
              <a:rPr lang="id-ID" dirty="0" smtClean="0"/>
              <a:t>dan </a:t>
            </a:r>
            <a:r>
              <a:rPr lang="id-ID" dirty="0"/>
              <a:t>menerima upah harian sebesar Rp 450.000. Berapa PPh 21 </a:t>
            </a:r>
            <a:r>
              <a:rPr lang="id-ID"/>
              <a:t>yang </a:t>
            </a:r>
            <a:r>
              <a:rPr lang="id-ID" smtClean="0"/>
              <a:t>dikenakan pada hari ke 10 dan hari seterusnya hingga hari ke 13?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090924078"/>
      </p:ext>
    </p:extLst>
  </p:cSld>
  <p:clrMapOvr>
    <a:masterClrMapping/>
  </p:clrMapOvr>
</p:sld>
</file>

<file path=ppt/theme/theme1.xml><?xml version="1.0" encoding="utf-8"?>
<a:theme xmlns:a="http://schemas.openxmlformats.org/drawingml/2006/main" name="Badge">
  <a:themeElements>
    <a:clrScheme name="Badge">
      <a:dk1>
        <a:sysClr val="windowText" lastClr="000000"/>
      </a:dk1>
      <a:lt1>
        <a:sysClr val="window" lastClr="FFFFFF"/>
      </a:lt1>
      <a:dk2>
        <a:srgbClr val="0B082E"/>
      </a:dk2>
      <a:lt2>
        <a:srgbClr val="F3F3F2"/>
      </a:lt2>
      <a:accent1>
        <a:srgbClr val="62B4C6"/>
      </a:accent1>
      <a:accent2>
        <a:srgbClr val="1B376E"/>
      </a:accent2>
      <a:accent3>
        <a:srgbClr val="9EBE55"/>
      </a:accent3>
      <a:accent4>
        <a:srgbClr val="C65E5E"/>
      </a:accent4>
      <a:accent5>
        <a:srgbClr val="D3BA55"/>
      </a:accent5>
      <a:accent6>
        <a:srgbClr val="96648A"/>
      </a:accent6>
      <a:hlink>
        <a:srgbClr val="62B4C6"/>
      </a:hlink>
      <a:folHlink>
        <a:srgbClr val="96648A"/>
      </a:folHlink>
    </a:clrScheme>
    <a:fontScheme name="Badge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D71F8F05-6246-47AF-9E68-E57F6C93F79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TM10001106[[fn=Badge]]</Template>
  <TotalTime>724</TotalTime>
  <Words>552</Words>
  <Application>Microsoft Office PowerPoint</Application>
  <PresentationFormat>Widescreen</PresentationFormat>
  <Paragraphs>79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Gill Sans MT</vt:lpstr>
      <vt:lpstr>Impact</vt:lpstr>
      <vt:lpstr>Trebuchet MS</vt:lpstr>
      <vt:lpstr>Badge</vt:lpstr>
      <vt:lpstr>ppH 21</vt:lpstr>
      <vt:lpstr>ISI PEMBAHASAN</vt:lpstr>
      <vt:lpstr>ppH </vt:lpstr>
      <vt:lpstr>Tarif pajak pph 21</vt:lpstr>
      <vt:lpstr>ptkp</vt:lpstr>
      <vt:lpstr>Soal a</vt:lpstr>
      <vt:lpstr>SOAL B</vt:lpstr>
      <vt:lpstr>Pegawai tidak tetap</vt:lpstr>
      <vt:lpstr>Cara Menghitung PPh 21 untuk Karyawan Tidak Tetap atau Karyawan Lepas Harian </vt:lpstr>
      <vt:lpstr>Dasar Pengenaan Pajak (DPP) yang dikenakan pada karyawan tidak tetap atau karyawan lepas harian/borongan.</vt:lpstr>
      <vt:lpstr>SOAL C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Dasar pengenaan ppH 21</dc:title>
  <dc:creator>ACER</dc:creator>
  <cp:lastModifiedBy>ACER</cp:lastModifiedBy>
  <cp:revision>18</cp:revision>
  <dcterms:created xsi:type="dcterms:W3CDTF">2018-03-22T14:07:57Z</dcterms:created>
  <dcterms:modified xsi:type="dcterms:W3CDTF">2018-03-24T17:28:22Z</dcterms:modified>
</cp:coreProperties>
</file>