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65" r:id="rId2"/>
    <p:sldId id="278" r:id="rId3"/>
    <p:sldId id="279" r:id="rId4"/>
    <p:sldId id="280" r:id="rId5"/>
    <p:sldId id="281" r:id="rId6"/>
    <p:sldId id="282" r:id="rId7"/>
    <p:sldId id="287" r:id="rId8"/>
    <p:sldId id="266" r:id="rId9"/>
    <p:sldId id="267" r:id="rId10"/>
    <p:sldId id="258" r:id="rId11"/>
    <p:sldId id="259" r:id="rId12"/>
    <p:sldId id="261" r:id="rId13"/>
    <p:sldId id="262" r:id="rId14"/>
    <p:sldId id="263" r:id="rId15"/>
    <p:sldId id="269" r:id="rId16"/>
    <p:sldId id="270" r:id="rId17"/>
    <p:sldId id="268" r:id="rId18"/>
    <p:sldId id="264" r:id="rId19"/>
    <p:sldId id="286" r:id="rId20"/>
    <p:sldId id="272" r:id="rId21"/>
    <p:sldId id="273" r:id="rId22"/>
    <p:sldId id="288" r:id="rId23"/>
    <p:sldId id="284" r:id="rId24"/>
    <p:sldId id="285" r:id="rId25"/>
    <p:sldId id="274" r:id="rId26"/>
    <p:sldId id="275" r:id="rId27"/>
    <p:sldId id="276" r:id="rId28"/>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219" autoAdjust="0"/>
  </p:normalViewPr>
  <p:slideViewPr>
    <p:cSldViewPr>
      <p:cViewPr>
        <p:scale>
          <a:sx n="79" d="100"/>
          <a:sy n="79" d="100"/>
        </p:scale>
        <p:origin x="-1104" y="2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7DDBD5-C17A-45A5-90FC-DEEB6CDDEB90}" type="datetimeFigureOut">
              <a:rPr lang="id-ID" smtClean="0"/>
              <a:t>05/09/2019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ADF521-613C-4D69-963B-82E321F1BA5E}" type="slidenum">
              <a:rPr lang="id-ID" smtClean="0"/>
              <a:t>‹#›</a:t>
            </a:fld>
            <a:endParaRPr lang="id-ID"/>
          </a:p>
        </p:txBody>
      </p:sp>
    </p:spTree>
    <p:extLst>
      <p:ext uri="{BB962C8B-B14F-4D97-AF65-F5344CB8AC3E}">
        <p14:creationId xmlns:p14="http://schemas.microsoft.com/office/powerpoint/2010/main" val="971839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CEADF521-613C-4D69-963B-82E321F1BA5E}" type="slidenum">
              <a:rPr lang="id-ID" smtClean="0"/>
              <a:t>15</a:t>
            </a:fld>
            <a:endParaRPr lang="id-ID"/>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23</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70EA0F8E-D64B-4961-A5F7-7109E1D019FE}"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4FDA3820-D5E6-4358-9E33-D8FB3FB76D50}" type="datetimeFigureOut">
              <a:rPr lang="id-ID" smtClean="0"/>
              <a:pPr/>
              <a:t>05/09/2019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A3164B-17E0-4D1A-8C7A-32AE47F01A7C}"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DA3820-D5E6-4358-9E33-D8FB3FB76D50}" type="datetimeFigureOut">
              <a:rPr lang="id-ID" smtClean="0"/>
              <a:pPr/>
              <a:t>05/09/2019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3164B-17E0-4D1A-8C7A-32AE47F01A7C}"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5.bin"/><Relationship Id="rId13" Type="http://schemas.openxmlformats.org/officeDocument/2006/relationships/oleObject" Target="../embeddings/oleObject10.bin"/><Relationship Id="rId3" Type="http://schemas.openxmlformats.org/officeDocument/2006/relationships/oleObject" Target="../embeddings/oleObject1.bin"/><Relationship Id="rId7" Type="http://schemas.openxmlformats.org/officeDocument/2006/relationships/oleObject" Target="../embeddings/oleObject4.bin"/><Relationship Id="rId12"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11" Type="http://schemas.openxmlformats.org/officeDocument/2006/relationships/oleObject" Target="../embeddings/oleObject8.bin"/><Relationship Id="rId5" Type="http://schemas.openxmlformats.org/officeDocument/2006/relationships/oleObject" Target="../embeddings/oleObject2.bin"/><Relationship Id="rId10" Type="http://schemas.openxmlformats.org/officeDocument/2006/relationships/oleObject" Target="../embeddings/oleObject7.bin"/><Relationship Id="rId4" Type="http://schemas.openxmlformats.org/officeDocument/2006/relationships/image" Target="../media/image2.wmf"/><Relationship Id="rId9" Type="http://schemas.openxmlformats.org/officeDocument/2006/relationships/oleObject" Target="../embeddings/oleObject6.bin"/></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8510" y="1988840"/>
            <a:ext cx="9144000" cy="2295128"/>
          </a:xfrm>
          <a:prstGeom prst="rect">
            <a:avLst/>
          </a:prstGeom>
          <a:solidFill>
            <a:schemeClr val="bg1">
              <a:lumMod val="85000"/>
            </a:schemeClr>
          </a:solidFill>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id-ID" sz="8000" b="1" i="0"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Konsep</a:t>
            </a:r>
            <a:r>
              <a:rPr kumimoji="0" lang="id-ID" sz="8000" b="1" i="0" u="none" strike="noStrike" kern="1200" cap="none" spc="0" normalizeH="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 Dasar</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id-ID" sz="4400" b="1" i="1" u="none" strike="noStrike" kern="1200" cap="none" spc="0" normalizeH="0" baseline="0" noProof="0" dirty="0" smtClean="0">
                <a:ln>
                  <a:noFill/>
                </a:ln>
                <a:solidFill>
                  <a:srgbClr val="C00000"/>
                </a:solidFill>
                <a:effectLst>
                  <a:outerShdw blurRad="38100" dist="38100" dir="2700000" algn="tl">
                    <a:srgbClr val="000000">
                      <a:alpha val="43137"/>
                    </a:srgbClr>
                  </a:outerShdw>
                </a:effectLst>
                <a:uLnTx/>
                <a:uFillTx/>
                <a:latin typeface="+mj-lt"/>
                <a:ea typeface="+mj-ea"/>
                <a:cs typeface="+mj-cs"/>
              </a:rPr>
              <a:t>Enterprise Business Systems</a:t>
            </a:r>
            <a:endParaRPr kumimoji="0" lang="id-ID" sz="4400" b="1" i="1"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28800"/>
            <a:ext cx="8219256" cy="4848200"/>
          </a:xfrm>
        </p:spPr>
        <p:txBody>
          <a:bodyPr>
            <a:normAutofit/>
          </a:bodyPr>
          <a:lstStyle/>
          <a:p>
            <a:pPr algn="just"/>
            <a:r>
              <a:rPr lang="en-US" dirty="0" smtClean="0"/>
              <a:t>Suatu jaringan kerja dari prosedur-prosedur yang saling berhubungan, berkumpul bersama-sama untuk melakukan kegiatan atau untuk menyelesaikan suatu sasaran tertentu.</a:t>
            </a:r>
          </a:p>
          <a:p>
            <a:endParaRPr lang="en-US" dirty="0" smtClean="0"/>
          </a:p>
          <a:p>
            <a:pPr algn="just"/>
            <a:r>
              <a:rPr lang="en-US" dirty="0" smtClean="0"/>
              <a:t>Kumpulan dari elemen-elemen yang saling beriteraksi untuk mencapai tujuan tertentu</a:t>
            </a:r>
            <a:endParaRPr lang="en-US" dirty="0"/>
          </a:p>
        </p:txBody>
      </p:sp>
      <p:sp>
        <p:nvSpPr>
          <p:cNvPr id="2" name="Title 1"/>
          <p:cNvSpPr>
            <a:spLocks noGrp="1"/>
          </p:cNvSpPr>
          <p:nvPr>
            <p:ph type="title"/>
          </p:nvPr>
        </p:nvSpPr>
        <p:spPr/>
        <p:txBody>
          <a:bodyPr/>
          <a:lstStyle/>
          <a:p>
            <a:r>
              <a:rPr lang="en-US" dirty="0" smtClean="0">
                <a:latin typeface="Impact" pitchFamily="34" charset="0"/>
              </a:rPr>
              <a:t>Sistem ?</a:t>
            </a:r>
            <a:endParaRPr lang="en-US" dirty="0">
              <a:latin typeface="Impact" pitchFamily="34" charset="0"/>
            </a:endParaRPr>
          </a:p>
        </p:txBody>
      </p:sp>
    </p:spTree>
    <p:extLst>
      <p:ext uri="{BB962C8B-B14F-4D97-AF65-F5344CB8AC3E}">
        <p14:creationId xmlns:p14="http://schemas.microsoft.com/office/powerpoint/2010/main" val="31539727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smtClean="0"/>
              <a:t>Data yang diolah menjadi bentuk yang lebih berguna dan lebih berarti bagi yang menerimanya.</a:t>
            </a:r>
          </a:p>
          <a:p>
            <a:pPr lvl="1" algn="just"/>
            <a:r>
              <a:rPr lang="en-US" dirty="0" smtClean="0"/>
              <a:t>Sumber dari informasi adalah data</a:t>
            </a:r>
          </a:p>
          <a:p>
            <a:pPr lvl="1" algn="just"/>
            <a:r>
              <a:rPr lang="en-US" dirty="0" smtClean="0"/>
              <a:t>Data adalah kenyataan yang menggambarkan suatu kejadian (fakta dari suatu kejadian).</a:t>
            </a:r>
            <a:endParaRPr lang="en-US" dirty="0"/>
          </a:p>
        </p:txBody>
      </p:sp>
      <p:sp>
        <p:nvSpPr>
          <p:cNvPr id="2" name="Title 1"/>
          <p:cNvSpPr>
            <a:spLocks noGrp="1"/>
          </p:cNvSpPr>
          <p:nvPr>
            <p:ph type="title"/>
          </p:nvPr>
        </p:nvSpPr>
        <p:spPr/>
        <p:txBody>
          <a:bodyPr/>
          <a:lstStyle/>
          <a:p>
            <a:r>
              <a:rPr lang="en-US" dirty="0" smtClean="0">
                <a:latin typeface="Impact" pitchFamily="34" charset="0"/>
              </a:rPr>
              <a:t>Informasi ?</a:t>
            </a:r>
            <a:endParaRPr lang="en-US" dirty="0">
              <a:latin typeface="Impact" pitchFamily="34" charset="0"/>
            </a:endParaRPr>
          </a:p>
        </p:txBody>
      </p:sp>
    </p:spTree>
    <p:extLst>
      <p:ext uri="{BB962C8B-B14F-4D97-AF65-F5344CB8AC3E}">
        <p14:creationId xmlns:p14="http://schemas.microsoft.com/office/powerpoint/2010/main" val="3931223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Akurat</a:t>
            </a:r>
          </a:p>
          <a:p>
            <a:pPr lvl="1"/>
            <a:r>
              <a:rPr lang="en-US" dirty="0" smtClean="0"/>
              <a:t>Harus bebas dari kesalahan-kesalahan, tidak bias atau menyesatkan.</a:t>
            </a:r>
          </a:p>
          <a:p>
            <a:r>
              <a:rPr lang="en-US" dirty="0" smtClean="0"/>
              <a:t>Tepat pada waktunya</a:t>
            </a:r>
          </a:p>
          <a:p>
            <a:pPr lvl="1"/>
            <a:r>
              <a:rPr lang="en-US" dirty="0" smtClean="0"/>
              <a:t>Datang kepada penerima tidak boleh terlambat</a:t>
            </a:r>
          </a:p>
          <a:p>
            <a:r>
              <a:rPr lang="en-US" dirty="0" smtClean="0"/>
              <a:t>Relevan</a:t>
            </a:r>
          </a:p>
          <a:p>
            <a:pPr lvl="1"/>
            <a:r>
              <a:rPr lang="en-US" dirty="0" smtClean="0"/>
              <a:t>Bermanfaat untuk pemakainya</a:t>
            </a:r>
          </a:p>
        </p:txBody>
      </p:sp>
      <p:sp>
        <p:nvSpPr>
          <p:cNvPr id="2" name="Title 1"/>
          <p:cNvSpPr>
            <a:spLocks noGrp="1"/>
          </p:cNvSpPr>
          <p:nvPr>
            <p:ph type="title"/>
          </p:nvPr>
        </p:nvSpPr>
        <p:spPr/>
        <p:txBody>
          <a:bodyPr/>
          <a:lstStyle/>
          <a:p>
            <a:r>
              <a:rPr lang="en-US" dirty="0" smtClean="0">
                <a:latin typeface="Impact" pitchFamily="34" charset="0"/>
              </a:rPr>
              <a:t>Kualitas Informasi</a:t>
            </a:r>
            <a:endParaRPr lang="en-US" dirty="0">
              <a:latin typeface="Impact" pitchFamily="34" charset="0"/>
            </a:endParaRPr>
          </a:p>
        </p:txBody>
      </p:sp>
    </p:spTree>
    <p:extLst>
      <p:ext uri="{BB962C8B-B14F-4D97-AF65-F5344CB8AC3E}">
        <p14:creationId xmlns:p14="http://schemas.microsoft.com/office/powerpoint/2010/main" val="32230580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id-ID" dirty="0" smtClean="0"/>
              <a:t>Product &gt;&gt;&gt;&gt;&gt; Informasi</a:t>
            </a:r>
          </a:p>
          <a:p>
            <a:pPr marL="0" indent="0">
              <a:buNone/>
            </a:pPr>
            <a:r>
              <a:rPr lang="id-ID" dirty="0" smtClean="0"/>
              <a:t>Demand dan Supply</a:t>
            </a:r>
          </a:p>
          <a:p>
            <a:pPr marL="0" indent="0">
              <a:buNone/>
            </a:pPr>
            <a:r>
              <a:rPr lang="id-ID" dirty="0" smtClean="0"/>
              <a:t>Demand : IS dan Supply : IT</a:t>
            </a:r>
            <a:endParaRPr lang="id-ID" dirty="0"/>
          </a:p>
        </p:txBody>
      </p:sp>
      <p:sp>
        <p:nvSpPr>
          <p:cNvPr id="3" name="Title 2"/>
          <p:cNvSpPr>
            <a:spLocks noGrp="1"/>
          </p:cNvSpPr>
          <p:nvPr>
            <p:ph type="title"/>
          </p:nvPr>
        </p:nvSpPr>
        <p:spPr/>
        <p:txBody>
          <a:bodyPr/>
          <a:lstStyle/>
          <a:p>
            <a:r>
              <a:rPr lang="id-ID" dirty="0" smtClean="0"/>
              <a:t>IT(Information Technology) Vs IS </a:t>
            </a:r>
            <a:endParaRPr lang="id-ID" dirty="0"/>
          </a:p>
        </p:txBody>
      </p:sp>
    </p:spTree>
    <p:extLst>
      <p:ext uri="{BB962C8B-B14F-4D97-AF65-F5344CB8AC3E}">
        <p14:creationId xmlns:p14="http://schemas.microsoft.com/office/powerpoint/2010/main" val="42206725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id-ID"/>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713" y="795338"/>
            <a:ext cx="7648575" cy="526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15002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Diskusi</a:t>
            </a:r>
            <a:endParaRPr lang="id-ID" dirty="0"/>
          </a:p>
        </p:txBody>
      </p:sp>
      <p:sp>
        <p:nvSpPr>
          <p:cNvPr id="3" name="Content Placeholder 2"/>
          <p:cNvSpPr>
            <a:spLocks noGrp="1"/>
          </p:cNvSpPr>
          <p:nvPr>
            <p:ph idx="1"/>
          </p:nvPr>
        </p:nvSpPr>
        <p:spPr/>
        <p:txBody>
          <a:bodyPr/>
          <a:lstStyle/>
          <a:p>
            <a:pPr marL="0" indent="0">
              <a:buNone/>
            </a:pPr>
            <a:r>
              <a:rPr lang="id-ID" dirty="0" smtClean="0"/>
              <a:t>Jadi gimana hasil baca-baca tentang :</a:t>
            </a:r>
          </a:p>
          <a:p>
            <a:pPr marL="0" indent="0">
              <a:buNone/>
            </a:pPr>
            <a:r>
              <a:rPr lang="id-ID" dirty="0" smtClean="0"/>
              <a:t>Enterprise System atau Enterprise Information System</a:t>
            </a:r>
            <a:endParaRPr lang="id-ID" dirty="0"/>
          </a:p>
        </p:txBody>
      </p:sp>
    </p:spTree>
    <p:extLst>
      <p:ext uri="{BB962C8B-B14F-4D97-AF65-F5344CB8AC3E}">
        <p14:creationId xmlns:p14="http://schemas.microsoft.com/office/powerpoint/2010/main" val="13159810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Pengantar</a:t>
            </a:r>
            <a:endParaRPr lang="en-US" dirty="0"/>
          </a:p>
        </p:txBody>
      </p:sp>
      <p:sp>
        <p:nvSpPr>
          <p:cNvPr id="3" name="Content Placeholder 2"/>
          <p:cNvSpPr>
            <a:spLocks noGrp="1"/>
          </p:cNvSpPr>
          <p:nvPr>
            <p:ph idx="1"/>
          </p:nvPr>
        </p:nvSpPr>
        <p:spPr>
          <a:xfrm>
            <a:off x="502920" y="1653880"/>
            <a:ext cx="8183880" cy="4727448"/>
          </a:xfrm>
        </p:spPr>
        <p:txBody>
          <a:bodyPr>
            <a:normAutofit fontScale="70000" lnSpcReduction="20000"/>
          </a:bodyPr>
          <a:lstStyle/>
          <a:p>
            <a:r>
              <a:rPr lang="en-US" dirty="0" smtClean="0"/>
              <a:t>Menurut </a:t>
            </a:r>
            <a:r>
              <a:rPr lang="en-US" dirty="0"/>
              <a:t>kamus “enterprise”berarti: </a:t>
            </a:r>
          </a:p>
          <a:p>
            <a:pPr lvl="1"/>
            <a:r>
              <a:rPr lang="en-US" dirty="0" smtClean="0"/>
              <a:t>Keberanian </a:t>
            </a:r>
            <a:r>
              <a:rPr lang="en-US" dirty="0"/>
              <a:t>berusaha, kegiatan memulai usaha</a:t>
            </a:r>
          </a:p>
          <a:p>
            <a:pPr lvl="1"/>
            <a:r>
              <a:rPr lang="en-US" dirty="0" smtClean="0"/>
              <a:t>Perusahaan</a:t>
            </a:r>
            <a:r>
              <a:rPr lang="en-US" dirty="0"/>
              <a:t>, firma</a:t>
            </a:r>
            <a:r>
              <a:rPr lang="en-US" dirty="0" smtClean="0"/>
              <a:t>.</a:t>
            </a:r>
          </a:p>
          <a:p>
            <a:pPr lvl="1"/>
            <a:endParaRPr lang="en-US" dirty="0"/>
          </a:p>
          <a:p>
            <a:r>
              <a:rPr lang="en-US" dirty="0" smtClean="0"/>
              <a:t>Menurut </a:t>
            </a:r>
            <a:r>
              <a:rPr lang="en-US" i="1" dirty="0"/>
              <a:t>Developing Enterprise Java Applications with J2EE and </a:t>
            </a:r>
            <a:r>
              <a:rPr lang="en-US" i="1" dirty="0" smtClean="0"/>
              <a:t>UML</a:t>
            </a:r>
            <a:r>
              <a:rPr lang="id-ID" i="1" dirty="0" smtClean="0"/>
              <a:t> </a:t>
            </a:r>
            <a:r>
              <a:rPr lang="en-US" i="1" dirty="0" smtClean="0"/>
              <a:t>by </a:t>
            </a:r>
            <a:r>
              <a:rPr lang="en-US" i="1" dirty="0"/>
              <a:t>Khawar Zaman Ahmed, Cary E. Umrysh, istilah enterprise mengacu pada suatu organisasi atau individu sebagai suatu kesatuan, yang bekerja bersama-sama untuk mencapai beberapa tujuan umum</a:t>
            </a:r>
            <a:r>
              <a:rPr lang="en-US" i="1" dirty="0" smtClean="0"/>
              <a:t>.</a:t>
            </a:r>
          </a:p>
          <a:p>
            <a:endParaRPr lang="en-US" i="1" dirty="0"/>
          </a:p>
          <a:p>
            <a:r>
              <a:rPr lang="en-US" dirty="0" smtClean="0"/>
              <a:t>Enterprise </a:t>
            </a:r>
            <a:r>
              <a:rPr lang="en-US" dirty="0"/>
              <a:t>berkaitan erat dengan B2B (Business to Business) dan B2C (Business to Customer). </a:t>
            </a:r>
            <a:endParaRPr lang="en-US" dirty="0" smtClean="0"/>
          </a:p>
          <a:p>
            <a:endParaRPr lang="en-US" dirty="0"/>
          </a:p>
          <a:p>
            <a:r>
              <a:rPr lang="en-US" dirty="0" smtClean="0"/>
              <a:t>Kata </a:t>
            </a:r>
            <a:r>
              <a:rPr lang="en-US" dirty="0"/>
              <a:t>enterprise biasa digunakan untuk menyebut perusahaan dalam skala besar, seperti Microsoft, Intel, </a:t>
            </a:r>
            <a:r>
              <a:rPr lang="id-ID" dirty="0" smtClean="0"/>
              <a:t>Google</a:t>
            </a:r>
            <a:r>
              <a:rPr lang="en-US" dirty="0" smtClean="0"/>
              <a:t>, </a:t>
            </a:r>
            <a:r>
              <a:rPr lang="en-US" dirty="0"/>
              <a:t>atau Ebay. </a:t>
            </a:r>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Enterprise Software</a:t>
            </a:r>
            <a:endParaRPr lang="en-US" dirty="0"/>
          </a:p>
        </p:txBody>
      </p:sp>
      <p:sp>
        <p:nvSpPr>
          <p:cNvPr id="3" name="Content Placeholder 2"/>
          <p:cNvSpPr>
            <a:spLocks noGrp="1"/>
          </p:cNvSpPr>
          <p:nvPr>
            <p:ph idx="1"/>
          </p:nvPr>
        </p:nvSpPr>
        <p:spPr/>
        <p:txBody>
          <a:bodyPr/>
          <a:lstStyle/>
          <a:p>
            <a:r>
              <a:rPr lang="en-US" dirty="0" smtClean="0"/>
              <a:t>Menurut </a:t>
            </a:r>
            <a:r>
              <a:rPr lang="en-US" i="1" dirty="0"/>
              <a:t>Wikipedia.org</a:t>
            </a:r>
            <a:r>
              <a:rPr lang="en-US" i="1" dirty="0" smtClean="0"/>
              <a:t>:</a:t>
            </a:r>
          </a:p>
          <a:p>
            <a:endParaRPr lang="en-US" i="1" dirty="0"/>
          </a:p>
          <a:p>
            <a:pPr algn="just">
              <a:buNone/>
            </a:pPr>
            <a:r>
              <a:rPr lang="en-US" dirty="0" smtClean="0"/>
              <a:t>	Enterprise </a:t>
            </a:r>
            <a:r>
              <a:rPr lang="en-US" dirty="0"/>
              <a:t>Software is software that solves an </a:t>
            </a:r>
            <a:r>
              <a:rPr lang="en-US" b="1" dirty="0"/>
              <a:t>enterprise </a:t>
            </a:r>
            <a:r>
              <a:rPr lang="en-US" b="1" dirty="0" smtClean="0"/>
              <a:t>problem</a:t>
            </a:r>
            <a:r>
              <a:rPr lang="id-ID" b="1" dirty="0"/>
              <a:t> </a:t>
            </a:r>
            <a:r>
              <a:rPr lang="en-US" b="1" dirty="0" smtClean="0"/>
              <a:t>(rather </a:t>
            </a:r>
            <a:r>
              <a:rPr lang="en-US" b="1" dirty="0"/>
              <a:t>than a departmental problem</a:t>
            </a:r>
            <a:r>
              <a:rPr lang="en-US" b="1" dirty="0" smtClean="0"/>
              <a:t>)</a:t>
            </a:r>
            <a:r>
              <a:rPr lang="id-ID" b="1" dirty="0" smtClean="0"/>
              <a:t> </a:t>
            </a:r>
            <a:r>
              <a:rPr lang="en-US" b="1" dirty="0" smtClean="0"/>
              <a:t>and </a:t>
            </a:r>
            <a:r>
              <a:rPr lang="en-US" b="1" dirty="0"/>
              <a:t>usually enterprise software is written using Enterprise Software Architecture.</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6" name="Rectangle 4"/>
          <p:cNvSpPr>
            <a:spLocks noChangeArrowheads="1"/>
          </p:cNvSpPr>
          <p:nvPr/>
        </p:nvSpPr>
        <p:spPr bwMode="auto">
          <a:xfrm>
            <a:off x="1981200" y="6096000"/>
            <a:ext cx="1524000" cy="415925"/>
          </a:xfrm>
          <a:prstGeom prst="rect">
            <a:avLst/>
          </a:prstGeom>
          <a:noFill/>
          <a:ln w="9525">
            <a:noFill/>
            <a:miter lim="800000"/>
            <a:headEnd/>
            <a:tailEnd/>
          </a:ln>
        </p:spPr>
        <p:txBody>
          <a:bodyPr lIns="92075" tIns="46038" rIns="92075" bIns="46038" anchor="ctr"/>
          <a:lstStyle/>
          <a:p>
            <a:pPr>
              <a:lnSpc>
                <a:spcPct val="90000"/>
              </a:lnSpc>
            </a:pPr>
            <a:r>
              <a:rPr lang="en-US" sz="1600" b="1" dirty="0">
                <a:solidFill>
                  <a:srgbClr val="FF0000"/>
                </a:solidFill>
                <a:latin typeface="Arial" charset="0"/>
                <a:cs typeface="Arial" charset="0"/>
              </a:rPr>
              <a:t>Procurement</a:t>
            </a:r>
          </a:p>
        </p:txBody>
      </p:sp>
      <p:sp>
        <p:nvSpPr>
          <p:cNvPr id="1037" name="Rectangle 5"/>
          <p:cNvSpPr>
            <a:spLocks noChangeArrowheads="1"/>
          </p:cNvSpPr>
          <p:nvPr/>
        </p:nvSpPr>
        <p:spPr bwMode="auto">
          <a:xfrm>
            <a:off x="685800" y="3505200"/>
            <a:ext cx="1196975" cy="501650"/>
          </a:xfrm>
          <a:prstGeom prst="rect">
            <a:avLst/>
          </a:prstGeom>
          <a:noFill/>
          <a:ln w="9525">
            <a:noFill/>
            <a:miter lim="800000"/>
            <a:headEnd/>
            <a:tailEnd/>
          </a:ln>
        </p:spPr>
        <p:txBody>
          <a:bodyPr lIns="92075" tIns="46038" rIns="92075" bIns="46038" anchor="ctr"/>
          <a:lstStyle/>
          <a:p>
            <a:pPr>
              <a:lnSpc>
                <a:spcPct val="90000"/>
              </a:lnSpc>
            </a:pPr>
            <a:r>
              <a:rPr lang="en-US" sz="1600" b="1" dirty="0">
                <a:solidFill>
                  <a:srgbClr val="FF0000"/>
                </a:solidFill>
                <a:latin typeface="Arial" charset="0"/>
                <a:cs typeface="Arial" charset="0"/>
              </a:rPr>
              <a:t>Inventory</a:t>
            </a:r>
          </a:p>
        </p:txBody>
      </p:sp>
      <p:graphicFrame>
        <p:nvGraphicFramePr>
          <p:cNvPr id="1026" name="Object 2"/>
          <p:cNvGraphicFramePr>
            <a:graphicFrameLocks/>
          </p:cNvGraphicFramePr>
          <p:nvPr/>
        </p:nvGraphicFramePr>
        <p:xfrm>
          <a:off x="2133600" y="4648200"/>
          <a:ext cx="1341438" cy="1393825"/>
        </p:xfrm>
        <a:graphic>
          <a:graphicData uri="http://schemas.openxmlformats.org/presentationml/2006/ole">
            <mc:AlternateContent xmlns:mc="http://schemas.openxmlformats.org/markup-compatibility/2006">
              <mc:Choice xmlns:v="urn:schemas-microsoft-com:vml" Requires="v">
                <p:oleObj spid="_x0000_s1176" r:id="rId3" imgW="2714400" imgH="2743200" progId="">
                  <p:embed/>
                </p:oleObj>
              </mc:Choice>
              <mc:Fallback>
                <p:oleObj r:id="rId3" imgW="2714400" imgH="2743200" progId="">
                  <p:embed/>
                  <p:pic>
                    <p:nvPicPr>
                      <p:cNvPr id="0" name="Object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4648200"/>
                        <a:ext cx="1341438" cy="139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7"/>
          <p:cNvGrpSpPr>
            <a:grpSpLocks/>
          </p:cNvGrpSpPr>
          <p:nvPr/>
        </p:nvGrpSpPr>
        <p:grpSpPr bwMode="auto">
          <a:xfrm>
            <a:off x="381000" y="4038600"/>
            <a:ext cx="1371600" cy="1873250"/>
            <a:chOff x="2496" y="432"/>
            <a:chExt cx="864" cy="1180"/>
          </a:xfrm>
        </p:grpSpPr>
        <p:sp>
          <p:nvSpPr>
            <p:cNvPr id="1069" name="Rectangle 8"/>
            <p:cNvSpPr>
              <a:spLocks noChangeArrowheads="1"/>
            </p:cNvSpPr>
            <p:nvPr/>
          </p:nvSpPr>
          <p:spPr bwMode="auto">
            <a:xfrm>
              <a:off x="2634" y="1296"/>
              <a:ext cx="726" cy="316"/>
            </a:xfrm>
            <a:prstGeom prst="rect">
              <a:avLst/>
            </a:prstGeom>
            <a:noFill/>
            <a:ln w="9525">
              <a:noFill/>
              <a:miter lim="800000"/>
              <a:headEnd/>
              <a:tailEnd/>
            </a:ln>
          </p:spPr>
          <p:txBody>
            <a:bodyPr lIns="92075" tIns="46038" rIns="92075" bIns="46038" anchor="ctr"/>
            <a:lstStyle/>
            <a:p>
              <a:pPr>
                <a:lnSpc>
                  <a:spcPct val="90000"/>
                </a:lnSpc>
              </a:pPr>
              <a:r>
                <a:rPr lang="en-US" sz="1600" b="1" dirty="0">
                  <a:solidFill>
                    <a:srgbClr val="FF0000"/>
                  </a:solidFill>
                  <a:latin typeface="Arial" charset="0"/>
                  <a:cs typeface="Arial" charset="0"/>
                </a:rPr>
                <a:t>Finance</a:t>
              </a:r>
            </a:p>
          </p:txBody>
        </p:sp>
        <p:graphicFrame>
          <p:nvGraphicFramePr>
            <p:cNvPr id="1035" name="Object 11"/>
            <p:cNvGraphicFramePr>
              <a:graphicFrameLocks/>
            </p:cNvGraphicFramePr>
            <p:nvPr/>
          </p:nvGraphicFramePr>
          <p:xfrm>
            <a:off x="2496" y="432"/>
            <a:ext cx="845" cy="878"/>
          </p:xfrm>
          <a:graphic>
            <a:graphicData uri="http://schemas.openxmlformats.org/presentationml/2006/ole">
              <mc:AlternateContent xmlns:mc="http://schemas.openxmlformats.org/markup-compatibility/2006">
                <mc:Choice xmlns:v="urn:schemas-microsoft-com:vml" Requires="v">
                  <p:oleObj spid="_x0000_s1177" r:id="rId5" imgW="2714400" imgH="2743200" progId="">
                    <p:embed/>
                  </p:oleObj>
                </mc:Choice>
                <mc:Fallback>
                  <p:oleObj r:id="rId5" imgW="2714400" imgH="2743200" progId="">
                    <p:embed/>
                    <p:pic>
                      <p:nvPicPr>
                        <p:cNvPr id="0" name="Object 1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6" y="432"/>
                          <a:ext cx="845" cy="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027" name="Object 3"/>
          <p:cNvGraphicFramePr>
            <a:graphicFrameLocks/>
          </p:cNvGraphicFramePr>
          <p:nvPr/>
        </p:nvGraphicFramePr>
        <p:xfrm>
          <a:off x="685800" y="2057400"/>
          <a:ext cx="1341438" cy="1393825"/>
        </p:xfrm>
        <a:graphic>
          <a:graphicData uri="http://schemas.openxmlformats.org/presentationml/2006/ole">
            <mc:AlternateContent xmlns:mc="http://schemas.openxmlformats.org/markup-compatibility/2006">
              <mc:Choice xmlns:v="urn:schemas-microsoft-com:vml" Requires="v">
                <p:oleObj spid="_x0000_s1178" r:id="rId6" imgW="2714400" imgH="2743200" progId="">
                  <p:embed/>
                </p:oleObj>
              </mc:Choice>
              <mc:Fallback>
                <p:oleObj r:id="rId6" imgW="2714400" imgH="2743200" progId="">
                  <p:embed/>
                  <p:pic>
                    <p:nvPicPr>
                      <p:cNvPr id="0" name="Object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2057400"/>
                        <a:ext cx="1341438" cy="139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39" name="Freeform 11"/>
          <p:cNvSpPr>
            <a:spLocks/>
          </p:cNvSpPr>
          <p:nvPr/>
        </p:nvSpPr>
        <p:spPr bwMode="auto">
          <a:xfrm>
            <a:off x="5757863" y="4678363"/>
            <a:ext cx="357187" cy="173037"/>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pSp>
        <p:nvGrpSpPr>
          <p:cNvPr id="3" name="Group 12"/>
          <p:cNvGrpSpPr>
            <a:grpSpLocks/>
          </p:cNvGrpSpPr>
          <p:nvPr/>
        </p:nvGrpSpPr>
        <p:grpSpPr bwMode="auto">
          <a:xfrm>
            <a:off x="5562600" y="4419600"/>
            <a:ext cx="1531938" cy="1722438"/>
            <a:chOff x="3381" y="2678"/>
            <a:chExt cx="1018" cy="1110"/>
          </a:xfrm>
        </p:grpSpPr>
        <p:sp>
          <p:nvSpPr>
            <p:cNvPr id="1067" name="Freeform 13"/>
            <p:cNvSpPr>
              <a:spLocks/>
            </p:cNvSpPr>
            <p:nvPr/>
          </p:nvSpPr>
          <p:spPr bwMode="auto">
            <a:xfrm>
              <a:off x="3840" y="2961"/>
              <a:ext cx="238" cy="111"/>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aphicFrame>
          <p:nvGraphicFramePr>
            <p:cNvPr id="1034" name="Object 10"/>
            <p:cNvGraphicFramePr>
              <a:graphicFrameLocks/>
            </p:cNvGraphicFramePr>
            <p:nvPr/>
          </p:nvGraphicFramePr>
          <p:xfrm>
            <a:off x="3381" y="2678"/>
            <a:ext cx="891" cy="899"/>
          </p:xfrm>
          <a:graphic>
            <a:graphicData uri="http://schemas.openxmlformats.org/presentationml/2006/ole">
              <mc:AlternateContent xmlns:mc="http://schemas.openxmlformats.org/markup-compatibility/2006">
                <mc:Choice xmlns:v="urn:schemas-microsoft-com:vml" Requires="v">
                  <p:oleObj spid="_x0000_s1179" r:id="rId7" imgW="2714400" imgH="2743200" progId="">
                    <p:embed/>
                  </p:oleObj>
                </mc:Choice>
                <mc:Fallback>
                  <p:oleObj r:id="rId7" imgW="2714400" imgH="2743200" progId="">
                    <p:embed/>
                    <p:pic>
                      <p:nvPicPr>
                        <p:cNvPr id="0" name="Object 1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1" y="2678"/>
                          <a:ext cx="891" cy="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8" name="Rectangle 15"/>
            <p:cNvSpPr>
              <a:spLocks noChangeArrowheads="1"/>
            </p:cNvSpPr>
            <p:nvPr/>
          </p:nvSpPr>
          <p:spPr bwMode="auto">
            <a:xfrm>
              <a:off x="3450" y="3569"/>
              <a:ext cx="949" cy="219"/>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Maintenance</a:t>
              </a:r>
            </a:p>
          </p:txBody>
        </p:sp>
      </p:grpSp>
      <p:sp>
        <p:nvSpPr>
          <p:cNvPr id="1041" name="Freeform 16"/>
          <p:cNvSpPr>
            <a:spLocks/>
          </p:cNvSpPr>
          <p:nvPr/>
        </p:nvSpPr>
        <p:spPr bwMode="auto">
          <a:xfrm>
            <a:off x="7321550" y="895350"/>
            <a:ext cx="358775" cy="173038"/>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pSp>
        <p:nvGrpSpPr>
          <p:cNvPr id="4" name="Group 17"/>
          <p:cNvGrpSpPr>
            <a:grpSpLocks/>
          </p:cNvGrpSpPr>
          <p:nvPr/>
        </p:nvGrpSpPr>
        <p:grpSpPr bwMode="auto">
          <a:xfrm>
            <a:off x="5867400" y="685800"/>
            <a:ext cx="1460500" cy="1962150"/>
            <a:chOff x="3888" y="288"/>
            <a:chExt cx="920" cy="1236"/>
          </a:xfrm>
        </p:grpSpPr>
        <p:graphicFrame>
          <p:nvGraphicFramePr>
            <p:cNvPr id="1033" name="Object 9"/>
            <p:cNvGraphicFramePr>
              <a:graphicFrameLocks/>
            </p:cNvGraphicFramePr>
            <p:nvPr/>
          </p:nvGraphicFramePr>
          <p:xfrm>
            <a:off x="3888" y="288"/>
            <a:ext cx="845" cy="878"/>
          </p:xfrm>
          <a:graphic>
            <a:graphicData uri="http://schemas.openxmlformats.org/presentationml/2006/ole">
              <mc:AlternateContent xmlns:mc="http://schemas.openxmlformats.org/markup-compatibility/2006">
                <mc:Choice xmlns:v="urn:schemas-microsoft-com:vml" Requires="v">
                  <p:oleObj spid="_x0000_s1180" r:id="rId8" imgW="2714400" imgH="2743200" progId="">
                    <p:embed/>
                  </p:oleObj>
                </mc:Choice>
                <mc:Fallback>
                  <p:oleObj r:id="rId8" imgW="2714400" imgH="2743200" progId="">
                    <p:embed/>
                    <p:pic>
                      <p:nvPicPr>
                        <p:cNvPr id="0" name="Object 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8" y="288"/>
                          <a:ext cx="845" cy="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6" name="Rectangle 19"/>
            <p:cNvSpPr>
              <a:spLocks noChangeArrowheads="1"/>
            </p:cNvSpPr>
            <p:nvPr/>
          </p:nvSpPr>
          <p:spPr bwMode="auto">
            <a:xfrm>
              <a:off x="3953" y="1158"/>
              <a:ext cx="855" cy="366"/>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Engineering</a:t>
              </a:r>
            </a:p>
            <a:p>
              <a:r>
                <a:rPr lang="en-US" sz="1600" b="1">
                  <a:solidFill>
                    <a:srgbClr val="FF0000"/>
                  </a:solidFill>
                  <a:latin typeface="Arial" charset="0"/>
                  <a:cs typeface="Arial" charset="0"/>
                </a:rPr>
                <a:t>Design</a:t>
              </a:r>
            </a:p>
          </p:txBody>
        </p:sp>
      </p:grpSp>
      <p:grpSp>
        <p:nvGrpSpPr>
          <p:cNvPr id="5" name="Group 20"/>
          <p:cNvGrpSpPr>
            <a:grpSpLocks/>
          </p:cNvGrpSpPr>
          <p:nvPr/>
        </p:nvGrpSpPr>
        <p:grpSpPr bwMode="auto">
          <a:xfrm>
            <a:off x="7391400" y="4191000"/>
            <a:ext cx="1385888" cy="1717675"/>
            <a:chOff x="4711" y="2420"/>
            <a:chExt cx="920" cy="1108"/>
          </a:xfrm>
        </p:grpSpPr>
        <p:sp>
          <p:nvSpPr>
            <p:cNvPr id="1064" name="Freeform 21"/>
            <p:cNvSpPr>
              <a:spLocks/>
            </p:cNvSpPr>
            <p:nvPr/>
          </p:nvSpPr>
          <p:spPr bwMode="auto">
            <a:xfrm>
              <a:off x="5170" y="2703"/>
              <a:ext cx="238" cy="111"/>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aphicFrame>
          <p:nvGraphicFramePr>
            <p:cNvPr id="1032" name="Object 8"/>
            <p:cNvGraphicFramePr>
              <a:graphicFrameLocks/>
            </p:cNvGraphicFramePr>
            <p:nvPr/>
          </p:nvGraphicFramePr>
          <p:xfrm>
            <a:off x="4711" y="2420"/>
            <a:ext cx="891" cy="899"/>
          </p:xfrm>
          <a:graphic>
            <a:graphicData uri="http://schemas.openxmlformats.org/presentationml/2006/ole">
              <mc:AlternateContent xmlns:mc="http://schemas.openxmlformats.org/markup-compatibility/2006">
                <mc:Choice xmlns:v="urn:schemas-microsoft-com:vml" Requires="v">
                  <p:oleObj spid="_x0000_s1181" r:id="rId9" imgW="2714400" imgH="2743200" progId="">
                    <p:embed/>
                  </p:oleObj>
                </mc:Choice>
                <mc:Fallback>
                  <p:oleObj r:id="rId9" imgW="2714400" imgH="2743200" progId="">
                    <p:embed/>
                    <p:pic>
                      <p:nvPicPr>
                        <p:cNvPr id="0" name="Object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1" y="2420"/>
                          <a:ext cx="891" cy="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5" name="Rectangle 23"/>
            <p:cNvSpPr>
              <a:spLocks noChangeArrowheads="1"/>
            </p:cNvSpPr>
            <p:nvPr/>
          </p:nvSpPr>
          <p:spPr bwMode="auto">
            <a:xfrm>
              <a:off x="4780" y="3309"/>
              <a:ext cx="851" cy="219"/>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Controlling</a:t>
              </a:r>
            </a:p>
          </p:txBody>
        </p:sp>
      </p:grpSp>
      <p:grpSp>
        <p:nvGrpSpPr>
          <p:cNvPr id="6" name="Group 24"/>
          <p:cNvGrpSpPr>
            <a:grpSpLocks/>
          </p:cNvGrpSpPr>
          <p:nvPr/>
        </p:nvGrpSpPr>
        <p:grpSpPr bwMode="auto">
          <a:xfrm>
            <a:off x="7086600" y="2209800"/>
            <a:ext cx="1371600" cy="1966913"/>
            <a:chOff x="3002" y="336"/>
            <a:chExt cx="911" cy="1268"/>
          </a:xfrm>
        </p:grpSpPr>
        <p:sp>
          <p:nvSpPr>
            <p:cNvPr id="1062" name="Freeform 25"/>
            <p:cNvSpPr>
              <a:spLocks/>
            </p:cNvSpPr>
            <p:nvPr/>
          </p:nvSpPr>
          <p:spPr bwMode="auto">
            <a:xfrm>
              <a:off x="3461" y="619"/>
              <a:ext cx="238" cy="111"/>
            </a:xfrm>
            <a:custGeom>
              <a:avLst/>
              <a:gdLst>
                <a:gd name="T0" fmla="*/ 236 w 238"/>
                <a:gd name="T1" fmla="*/ 108 h 111"/>
                <a:gd name="T2" fmla="*/ 232 w 238"/>
                <a:gd name="T3" fmla="*/ 105 h 111"/>
                <a:gd name="T4" fmla="*/ 225 w 238"/>
                <a:gd name="T5" fmla="*/ 101 h 111"/>
                <a:gd name="T6" fmla="*/ 216 w 238"/>
                <a:gd name="T7" fmla="*/ 93 h 111"/>
                <a:gd name="T8" fmla="*/ 204 w 238"/>
                <a:gd name="T9" fmla="*/ 85 h 111"/>
                <a:gd name="T10" fmla="*/ 190 w 238"/>
                <a:gd name="T11" fmla="*/ 76 h 111"/>
                <a:gd name="T12" fmla="*/ 175 w 238"/>
                <a:gd name="T13" fmla="*/ 65 h 111"/>
                <a:gd name="T14" fmla="*/ 158 w 238"/>
                <a:gd name="T15" fmla="*/ 55 h 111"/>
                <a:gd name="T16" fmla="*/ 139 w 238"/>
                <a:gd name="T17" fmla="*/ 45 h 111"/>
                <a:gd name="T18" fmla="*/ 121 w 238"/>
                <a:gd name="T19" fmla="*/ 35 h 111"/>
                <a:gd name="T20" fmla="*/ 101 w 238"/>
                <a:gd name="T21" fmla="*/ 26 h 111"/>
                <a:gd name="T22" fmla="*/ 82 w 238"/>
                <a:gd name="T23" fmla="*/ 17 h 111"/>
                <a:gd name="T24" fmla="*/ 62 w 238"/>
                <a:gd name="T25" fmla="*/ 10 h 111"/>
                <a:gd name="T26" fmla="*/ 44 w 238"/>
                <a:gd name="T27" fmla="*/ 5 h 111"/>
                <a:gd name="T28" fmla="*/ 25 w 238"/>
                <a:gd name="T29" fmla="*/ 1 h 111"/>
                <a:gd name="T30" fmla="*/ 8 w 238"/>
                <a:gd name="T31" fmla="*/ 0 h 111"/>
                <a:gd name="T32" fmla="*/ 1 w 238"/>
                <a:gd name="T33" fmla="*/ 0 h 111"/>
                <a:gd name="T34" fmla="*/ 6 w 238"/>
                <a:gd name="T35" fmla="*/ 1 h 111"/>
                <a:gd name="T36" fmla="*/ 12 w 238"/>
                <a:gd name="T37" fmla="*/ 1 h 111"/>
                <a:gd name="T38" fmla="*/ 21 w 238"/>
                <a:gd name="T39" fmla="*/ 3 h 111"/>
                <a:gd name="T40" fmla="*/ 31 w 238"/>
                <a:gd name="T41" fmla="*/ 4 h 111"/>
                <a:gd name="T42" fmla="*/ 43 w 238"/>
                <a:gd name="T43" fmla="*/ 7 h 111"/>
                <a:gd name="T44" fmla="*/ 55 w 238"/>
                <a:gd name="T45" fmla="*/ 10 h 111"/>
                <a:gd name="T46" fmla="*/ 66 w 238"/>
                <a:gd name="T47" fmla="*/ 15 h 111"/>
                <a:gd name="T48" fmla="*/ 71 w 238"/>
                <a:gd name="T49" fmla="*/ 17 h 111"/>
                <a:gd name="T50" fmla="*/ 81 w 238"/>
                <a:gd name="T51" fmla="*/ 21 h 111"/>
                <a:gd name="T52" fmla="*/ 91 w 238"/>
                <a:gd name="T53" fmla="*/ 25 h 111"/>
                <a:gd name="T54" fmla="*/ 97 w 238"/>
                <a:gd name="T55" fmla="*/ 27 h 111"/>
                <a:gd name="T56" fmla="*/ 98 w 238"/>
                <a:gd name="T57" fmla="*/ 28 h 111"/>
                <a:gd name="T58" fmla="*/ 96 w 238"/>
                <a:gd name="T59" fmla="*/ 28 h 111"/>
                <a:gd name="T60" fmla="*/ 98 w 238"/>
                <a:gd name="T61" fmla="*/ 29 h 111"/>
                <a:gd name="T62" fmla="*/ 104 w 238"/>
                <a:gd name="T63" fmla="*/ 32 h 111"/>
                <a:gd name="T64" fmla="*/ 115 w 238"/>
                <a:gd name="T65" fmla="*/ 37 h 111"/>
                <a:gd name="T66" fmla="*/ 127 w 238"/>
                <a:gd name="T67" fmla="*/ 43 h 111"/>
                <a:gd name="T68" fmla="*/ 139 w 238"/>
                <a:gd name="T69" fmla="*/ 49 h 111"/>
                <a:gd name="T70" fmla="*/ 153 w 238"/>
                <a:gd name="T71" fmla="*/ 56 h 111"/>
                <a:gd name="T72" fmla="*/ 165 w 238"/>
                <a:gd name="T73" fmla="*/ 63 h 111"/>
                <a:gd name="T74" fmla="*/ 175 w 238"/>
                <a:gd name="T75" fmla="*/ 69 h 111"/>
                <a:gd name="T76" fmla="*/ 173 w 238"/>
                <a:gd name="T77" fmla="*/ 69 h 111"/>
                <a:gd name="T78" fmla="*/ 176 w 238"/>
                <a:gd name="T79" fmla="*/ 70 h 111"/>
                <a:gd name="T80" fmla="*/ 179 w 238"/>
                <a:gd name="T81" fmla="*/ 72 h 111"/>
                <a:gd name="T82" fmla="*/ 183 w 238"/>
                <a:gd name="T83" fmla="*/ 74 h 111"/>
                <a:gd name="T84" fmla="*/ 186 w 238"/>
                <a:gd name="T85" fmla="*/ 76 h 111"/>
                <a:gd name="T86" fmla="*/ 190 w 238"/>
                <a:gd name="T87" fmla="*/ 79 h 111"/>
                <a:gd name="T88" fmla="*/ 198 w 238"/>
                <a:gd name="T89" fmla="*/ 83 h 111"/>
                <a:gd name="T90" fmla="*/ 206 w 238"/>
                <a:gd name="T91" fmla="*/ 90 h 111"/>
                <a:gd name="T92" fmla="*/ 216 w 238"/>
                <a:gd name="T93" fmla="*/ 97 h 111"/>
                <a:gd name="T94" fmla="*/ 223 w 238"/>
                <a:gd name="T95" fmla="*/ 102 h 111"/>
                <a:gd name="T96" fmla="*/ 230 w 238"/>
                <a:gd name="T97" fmla="*/ 107 h 111"/>
                <a:gd name="T98" fmla="*/ 234 w 238"/>
                <a:gd name="T99" fmla="*/ 110 h 111"/>
                <a:gd name="T100" fmla="*/ 237 w 238"/>
                <a:gd name="T101" fmla="*/ 109 h 11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238"/>
                <a:gd name="T154" fmla="*/ 0 h 111"/>
                <a:gd name="T155" fmla="*/ 238 w 238"/>
                <a:gd name="T156" fmla="*/ 111 h 11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238" h="111">
                  <a:moveTo>
                    <a:pt x="237" y="109"/>
                  </a:moveTo>
                  <a:lnTo>
                    <a:pt x="236" y="108"/>
                  </a:lnTo>
                  <a:lnTo>
                    <a:pt x="235" y="107"/>
                  </a:lnTo>
                  <a:lnTo>
                    <a:pt x="232" y="105"/>
                  </a:lnTo>
                  <a:lnTo>
                    <a:pt x="229" y="103"/>
                  </a:lnTo>
                  <a:lnTo>
                    <a:pt x="225" y="101"/>
                  </a:lnTo>
                  <a:lnTo>
                    <a:pt x="220" y="97"/>
                  </a:lnTo>
                  <a:lnTo>
                    <a:pt x="216" y="93"/>
                  </a:lnTo>
                  <a:lnTo>
                    <a:pt x="210" y="89"/>
                  </a:lnTo>
                  <a:lnTo>
                    <a:pt x="204" y="85"/>
                  </a:lnTo>
                  <a:lnTo>
                    <a:pt x="197" y="81"/>
                  </a:lnTo>
                  <a:lnTo>
                    <a:pt x="190" y="76"/>
                  </a:lnTo>
                  <a:lnTo>
                    <a:pt x="182" y="71"/>
                  </a:lnTo>
                  <a:lnTo>
                    <a:pt x="175" y="65"/>
                  </a:lnTo>
                  <a:lnTo>
                    <a:pt x="167" y="61"/>
                  </a:lnTo>
                  <a:lnTo>
                    <a:pt x="158" y="55"/>
                  </a:lnTo>
                  <a:lnTo>
                    <a:pt x="149" y="50"/>
                  </a:lnTo>
                  <a:lnTo>
                    <a:pt x="139" y="45"/>
                  </a:lnTo>
                  <a:lnTo>
                    <a:pt x="131" y="40"/>
                  </a:lnTo>
                  <a:lnTo>
                    <a:pt x="121" y="35"/>
                  </a:lnTo>
                  <a:lnTo>
                    <a:pt x="111" y="30"/>
                  </a:lnTo>
                  <a:lnTo>
                    <a:pt x="101" y="26"/>
                  </a:lnTo>
                  <a:lnTo>
                    <a:pt x="92" y="21"/>
                  </a:lnTo>
                  <a:lnTo>
                    <a:pt x="82" y="17"/>
                  </a:lnTo>
                  <a:lnTo>
                    <a:pt x="72" y="13"/>
                  </a:lnTo>
                  <a:lnTo>
                    <a:pt x="62" y="10"/>
                  </a:lnTo>
                  <a:lnTo>
                    <a:pt x="53" y="7"/>
                  </a:lnTo>
                  <a:lnTo>
                    <a:pt x="44" y="5"/>
                  </a:lnTo>
                  <a:lnTo>
                    <a:pt x="34" y="3"/>
                  </a:lnTo>
                  <a:lnTo>
                    <a:pt x="25" y="1"/>
                  </a:lnTo>
                  <a:lnTo>
                    <a:pt x="17" y="0"/>
                  </a:lnTo>
                  <a:lnTo>
                    <a:pt x="8" y="0"/>
                  </a:lnTo>
                  <a:lnTo>
                    <a:pt x="0" y="0"/>
                  </a:lnTo>
                  <a:lnTo>
                    <a:pt x="1" y="0"/>
                  </a:lnTo>
                  <a:lnTo>
                    <a:pt x="3" y="0"/>
                  </a:lnTo>
                  <a:lnTo>
                    <a:pt x="6" y="1"/>
                  </a:lnTo>
                  <a:lnTo>
                    <a:pt x="9" y="1"/>
                  </a:lnTo>
                  <a:lnTo>
                    <a:pt x="12" y="1"/>
                  </a:lnTo>
                  <a:lnTo>
                    <a:pt x="17" y="2"/>
                  </a:lnTo>
                  <a:lnTo>
                    <a:pt x="21" y="3"/>
                  </a:lnTo>
                  <a:lnTo>
                    <a:pt x="26" y="3"/>
                  </a:lnTo>
                  <a:lnTo>
                    <a:pt x="31" y="4"/>
                  </a:lnTo>
                  <a:lnTo>
                    <a:pt x="37" y="6"/>
                  </a:lnTo>
                  <a:lnTo>
                    <a:pt x="43" y="7"/>
                  </a:lnTo>
                  <a:lnTo>
                    <a:pt x="49" y="9"/>
                  </a:lnTo>
                  <a:lnTo>
                    <a:pt x="55" y="10"/>
                  </a:lnTo>
                  <a:lnTo>
                    <a:pt x="60" y="13"/>
                  </a:lnTo>
                  <a:lnTo>
                    <a:pt x="66" y="15"/>
                  </a:lnTo>
                  <a:lnTo>
                    <a:pt x="68" y="16"/>
                  </a:lnTo>
                  <a:lnTo>
                    <a:pt x="71" y="17"/>
                  </a:lnTo>
                  <a:lnTo>
                    <a:pt x="75" y="19"/>
                  </a:lnTo>
                  <a:lnTo>
                    <a:pt x="81" y="21"/>
                  </a:lnTo>
                  <a:lnTo>
                    <a:pt x="86" y="23"/>
                  </a:lnTo>
                  <a:lnTo>
                    <a:pt x="91" y="25"/>
                  </a:lnTo>
                  <a:lnTo>
                    <a:pt x="95" y="27"/>
                  </a:lnTo>
                  <a:lnTo>
                    <a:pt x="97" y="27"/>
                  </a:lnTo>
                  <a:lnTo>
                    <a:pt x="99" y="28"/>
                  </a:lnTo>
                  <a:lnTo>
                    <a:pt x="98" y="28"/>
                  </a:lnTo>
                  <a:lnTo>
                    <a:pt x="97" y="28"/>
                  </a:lnTo>
                  <a:lnTo>
                    <a:pt x="96" y="28"/>
                  </a:lnTo>
                  <a:lnTo>
                    <a:pt x="97" y="28"/>
                  </a:lnTo>
                  <a:lnTo>
                    <a:pt x="98" y="29"/>
                  </a:lnTo>
                  <a:lnTo>
                    <a:pt x="100" y="30"/>
                  </a:lnTo>
                  <a:lnTo>
                    <a:pt x="104" y="32"/>
                  </a:lnTo>
                  <a:lnTo>
                    <a:pt x="109" y="35"/>
                  </a:lnTo>
                  <a:lnTo>
                    <a:pt x="115" y="37"/>
                  </a:lnTo>
                  <a:lnTo>
                    <a:pt x="121" y="40"/>
                  </a:lnTo>
                  <a:lnTo>
                    <a:pt x="127" y="43"/>
                  </a:lnTo>
                  <a:lnTo>
                    <a:pt x="134" y="46"/>
                  </a:lnTo>
                  <a:lnTo>
                    <a:pt x="139" y="49"/>
                  </a:lnTo>
                  <a:lnTo>
                    <a:pt x="146" y="52"/>
                  </a:lnTo>
                  <a:lnTo>
                    <a:pt x="153" y="56"/>
                  </a:lnTo>
                  <a:lnTo>
                    <a:pt x="159" y="60"/>
                  </a:lnTo>
                  <a:lnTo>
                    <a:pt x="165" y="63"/>
                  </a:lnTo>
                  <a:lnTo>
                    <a:pt x="171" y="65"/>
                  </a:lnTo>
                  <a:lnTo>
                    <a:pt x="175" y="69"/>
                  </a:lnTo>
                  <a:lnTo>
                    <a:pt x="172" y="69"/>
                  </a:lnTo>
                  <a:lnTo>
                    <a:pt x="173" y="69"/>
                  </a:lnTo>
                  <a:lnTo>
                    <a:pt x="174" y="69"/>
                  </a:lnTo>
                  <a:lnTo>
                    <a:pt x="176" y="70"/>
                  </a:lnTo>
                  <a:lnTo>
                    <a:pt x="178" y="71"/>
                  </a:lnTo>
                  <a:lnTo>
                    <a:pt x="179" y="72"/>
                  </a:lnTo>
                  <a:lnTo>
                    <a:pt x="181" y="73"/>
                  </a:lnTo>
                  <a:lnTo>
                    <a:pt x="183" y="74"/>
                  </a:lnTo>
                  <a:lnTo>
                    <a:pt x="184" y="75"/>
                  </a:lnTo>
                  <a:lnTo>
                    <a:pt x="186" y="76"/>
                  </a:lnTo>
                  <a:lnTo>
                    <a:pt x="187" y="77"/>
                  </a:lnTo>
                  <a:lnTo>
                    <a:pt x="190" y="79"/>
                  </a:lnTo>
                  <a:lnTo>
                    <a:pt x="194" y="81"/>
                  </a:lnTo>
                  <a:lnTo>
                    <a:pt x="198" y="83"/>
                  </a:lnTo>
                  <a:lnTo>
                    <a:pt x="202" y="87"/>
                  </a:lnTo>
                  <a:lnTo>
                    <a:pt x="206" y="90"/>
                  </a:lnTo>
                  <a:lnTo>
                    <a:pt x="211" y="93"/>
                  </a:lnTo>
                  <a:lnTo>
                    <a:pt x="216" y="97"/>
                  </a:lnTo>
                  <a:lnTo>
                    <a:pt x="219" y="100"/>
                  </a:lnTo>
                  <a:lnTo>
                    <a:pt x="223" y="102"/>
                  </a:lnTo>
                  <a:lnTo>
                    <a:pt x="227" y="105"/>
                  </a:lnTo>
                  <a:lnTo>
                    <a:pt x="230" y="107"/>
                  </a:lnTo>
                  <a:lnTo>
                    <a:pt x="233" y="109"/>
                  </a:lnTo>
                  <a:lnTo>
                    <a:pt x="234" y="110"/>
                  </a:lnTo>
                  <a:lnTo>
                    <a:pt x="235" y="110"/>
                  </a:lnTo>
                  <a:lnTo>
                    <a:pt x="237" y="109"/>
                  </a:lnTo>
                </a:path>
              </a:pathLst>
            </a:custGeom>
            <a:solidFill>
              <a:schemeClr val="tx1"/>
            </a:solidFill>
            <a:ln w="9525" cap="rnd">
              <a:noFill/>
              <a:round/>
              <a:headEnd/>
              <a:tailEnd/>
            </a:ln>
          </p:spPr>
          <p:txBody>
            <a:bodyPr/>
            <a:lstStyle/>
            <a:p>
              <a:endParaRPr lang="en-US">
                <a:solidFill>
                  <a:srgbClr val="FF0000"/>
                </a:solidFill>
              </a:endParaRPr>
            </a:p>
          </p:txBody>
        </p:sp>
        <p:graphicFrame>
          <p:nvGraphicFramePr>
            <p:cNvPr id="1031" name="Object 7"/>
            <p:cNvGraphicFramePr>
              <a:graphicFrameLocks/>
            </p:cNvGraphicFramePr>
            <p:nvPr/>
          </p:nvGraphicFramePr>
          <p:xfrm>
            <a:off x="3002" y="336"/>
            <a:ext cx="891" cy="899"/>
          </p:xfrm>
          <a:graphic>
            <a:graphicData uri="http://schemas.openxmlformats.org/presentationml/2006/ole">
              <mc:AlternateContent xmlns:mc="http://schemas.openxmlformats.org/markup-compatibility/2006">
                <mc:Choice xmlns:v="urn:schemas-microsoft-com:vml" Requires="v">
                  <p:oleObj spid="_x0000_s1182" r:id="rId10" imgW="2714400" imgH="2743200" progId="">
                    <p:embed/>
                  </p:oleObj>
                </mc:Choice>
                <mc:Fallback>
                  <p:oleObj r:id="rId10" imgW="2714400" imgH="2743200" progId="">
                    <p:embed/>
                    <p:pic>
                      <p:nvPicPr>
                        <p:cNvPr id="0" name="Object 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2" y="336"/>
                          <a:ext cx="891" cy="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63" name="Rectangle 27"/>
            <p:cNvSpPr>
              <a:spLocks noChangeArrowheads="1"/>
            </p:cNvSpPr>
            <p:nvPr/>
          </p:nvSpPr>
          <p:spPr bwMode="auto">
            <a:xfrm>
              <a:off x="3070" y="1227"/>
              <a:ext cx="843" cy="377"/>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Production</a:t>
              </a:r>
            </a:p>
            <a:p>
              <a:r>
                <a:rPr lang="en-US" sz="1600" b="1">
                  <a:solidFill>
                    <a:srgbClr val="FF0000"/>
                  </a:solidFill>
                  <a:latin typeface="Arial" charset="0"/>
                  <a:cs typeface="Arial" charset="0"/>
                </a:rPr>
                <a:t>Planning</a:t>
              </a:r>
            </a:p>
          </p:txBody>
        </p:sp>
      </p:grpSp>
      <p:grpSp>
        <p:nvGrpSpPr>
          <p:cNvPr id="7" name="Group 31"/>
          <p:cNvGrpSpPr>
            <a:grpSpLocks/>
          </p:cNvGrpSpPr>
          <p:nvPr/>
        </p:nvGrpSpPr>
        <p:grpSpPr bwMode="auto">
          <a:xfrm>
            <a:off x="1905000" y="762000"/>
            <a:ext cx="1341438" cy="1828800"/>
            <a:chOff x="576" y="432"/>
            <a:chExt cx="845" cy="1152"/>
          </a:xfrm>
        </p:grpSpPr>
        <p:sp>
          <p:nvSpPr>
            <p:cNvPr id="1061" name="Rectangle 32"/>
            <p:cNvSpPr>
              <a:spLocks noChangeArrowheads="1"/>
            </p:cNvSpPr>
            <p:nvPr/>
          </p:nvSpPr>
          <p:spPr bwMode="auto">
            <a:xfrm>
              <a:off x="768" y="1268"/>
              <a:ext cx="495" cy="316"/>
            </a:xfrm>
            <a:prstGeom prst="rect">
              <a:avLst/>
            </a:prstGeom>
            <a:noFill/>
            <a:ln w="9525">
              <a:noFill/>
              <a:miter lim="800000"/>
              <a:headEnd/>
              <a:tailEnd/>
            </a:ln>
          </p:spPr>
          <p:txBody>
            <a:bodyPr lIns="92075" tIns="46038" rIns="92075" bIns="46038" anchor="ctr"/>
            <a:lstStyle/>
            <a:p>
              <a:pPr>
                <a:lnSpc>
                  <a:spcPct val="90000"/>
                </a:lnSpc>
              </a:pPr>
              <a:r>
                <a:rPr lang="en-US" sz="1600" b="1">
                  <a:solidFill>
                    <a:srgbClr val="FF0000"/>
                  </a:solidFill>
                  <a:latin typeface="Arial" charset="0"/>
                  <a:cs typeface="Arial" charset="0"/>
                </a:rPr>
                <a:t>Sales</a:t>
              </a:r>
            </a:p>
          </p:txBody>
        </p:sp>
        <p:graphicFrame>
          <p:nvGraphicFramePr>
            <p:cNvPr id="1030" name="Object 6"/>
            <p:cNvGraphicFramePr>
              <a:graphicFrameLocks/>
            </p:cNvGraphicFramePr>
            <p:nvPr/>
          </p:nvGraphicFramePr>
          <p:xfrm>
            <a:off x="576" y="432"/>
            <a:ext cx="845" cy="878"/>
          </p:xfrm>
          <a:graphic>
            <a:graphicData uri="http://schemas.openxmlformats.org/presentationml/2006/ole">
              <mc:AlternateContent xmlns:mc="http://schemas.openxmlformats.org/markup-compatibility/2006">
                <mc:Choice xmlns:v="urn:schemas-microsoft-com:vml" Requires="v">
                  <p:oleObj spid="_x0000_s1183" r:id="rId11" imgW="2714400" imgH="2743200" progId="">
                    <p:embed/>
                  </p:oleObj>
                </mc:Choice>
                <mc:Fallback>
                  <p:oleObj r:id="rId11" imgW="2714400" imgH="2743200" progId="">
                    <p:embed/>
                    <p:pic>
                      <p:nvPicPr>
                        <p:cNvPr id="0" name="Object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 y="432"/>
                          <a:ext cx="845" cy="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8" name="Group 34"/>
          <p:cNvGrpSpPr>
            <a:grpSpLocks/>
          </p:cNvGrpSpPr>
          <p:nvPr/>
        </p:nvGrpSpPr>
        <p:grpSpPr bwMode="auto">
          <a:xfrm>
            <a:off x="4114800" y="1143000"/>
            <a:ext cx="1389063" cy="1952625"/>
            <a:chOff x="2736" y="1680"/>
            <a:chExt cx="875" cy="1230"/>
          </a:xfrm>
        </p:grpSpPr>
        <p:sp>
          <p:nvSpPr>
            <p:cNvPr id="1060" name="Rectangle 35"/>
            <p:cNvSpPr>
              <a:spLocks noChangeArrowheads="1"/>
            </p:cNvSpPr>
            <p:nvPr/>
          </p:nvSpPr>
          <p:spPr bwMode="auto">
            <a:xfrm>
              <a:off x="2784" y="2544"/>
              <a:ext cx="827" cy="366"/>
            </a:xfrm>
            <a:prstGeom prst="rect">
              <a:avLst/>
            </a:prstGeom>
            <a:noFill/>
            <a:ln w="9525">
              <a:noFill/>
              <a:miter lim="800000"/>
              <a:headEnd/>
              <a:tailEnd/>
            </a:ln>
          </p:spPr>
          <p:txBody>
            <a:bodyPr wrap="none" lIns="92075" tIns="46038" rIns="92075" bIns="46038">
              <a:spAutoFit/>
            </a:bodyPr>
            <a:lstStyle/>
            <a:p>
              <a:r>
                <a:rPr lang="en-US" sz="1600" b="1">
                  <a:solidFill>
                    <a:srgbClr val="FF0000"/>
                  </a:solidFill>
                  <a:latin typeface="Arial" charset="0"/>
                  <a:cs typeface="Arial" charset="0"/>
                </a:rPr>
                <a:t>Shop Floor </a:t>
              </a:r>
            </a:p>
            <a:p>
              <a:r>
                <a:rPr lang="en-US" sz="1600" b="1">
                  <a:solidFill>
                    <a:srgbClr val="FF0000"/>
                  </a:solidFill>
                  <a:latin typeface="Arial" charset="0"/>
                  <a:cs typeface="Arial" charset="0"/>
                </a:rPr>
                <a:t>execution</a:t>
              </a:r>
            </a:p>
          </p:txBody>
        </p:sp>
        <p:graphicFrame>
          <p:nvGraphicFramePr>
            <p:cNvPr id="1029" name="Object 5"/>
            <p:cNvGraphicFramePr>
              <a:graphicFrameLocks/>
            </p:cNvGraphicFramePr>
            <p:nvPr/>
          </p:nvGraphicFramePr>
          <p:xfrm>
            <a:off x="2736" y="1680"/>
            <a:ext cx="845" cy="878"/>
          </p:xfrm>
          <a:graphic>
            <a:graphicData uri="http://schemas.openxmlformats.org/presentationml/2006/ole">
              <mc:AlternateContent xmlns:mc="http://schemas.openxmlformats.org/markup-compatibility/2006">
                <mc:Choice xmlns:v="urn:schemas-microsoft-com:vml" Requires="v">
                  <p:oleObj spid="_x0000_s1184" r:id="rId12" imgW="2714400" imgH="2743200" progId="">
                    <p:embed/>
                  </p:oleObj>
                </mc:Choice>
                <mc:Fallback>
                  <p:oleObj r:id="rId12" imgW="2714400" imgH="2743200" progId="">
                    <p:embed/>
                    <p:pic>
                      <p:nvPicPr>
                        <p:cNvPr id="0" name="Objec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6" y="1680"/>
                          <a:ext cx="845" cy="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028" name="Object 4"/>
          <p:cNvGraphicFramePr>
            <a:graphicFrameLocks/>
          </p:cNvGraphicFramePr>
          <p:nvPr/>
        </p:nvGraphicFramePr>
        <p:xfrm>
          <a:off x="3886200" y="4495800"/>
          <a:ext cx="1339850" cy="1393825"/>
        </p:xfrm>
        <a:graphic>
          <a:graphicData uri="http://schemas.openxmlformats.org/presentationml/2006/ole">
            <mc:AlternateContent xmlns:mc="http://schemas.openxmlformats.org/markup-compatibility/2006">
              <mc:Choice xmlns:v="urn:schemas-microsoft-com:vml" Requires="v">
                <p:oleObj spid="_x0000_s1185" r:id="rId13" imgW="2714400" imgH="2743200" progId="">
                  <p:embed/>
                </p:oleObj>
              </mc:Choice>
              <mc:Fallback>
                <p:oleObj r:id="rId13" imgW="2714400" imgH="2743200" progId="">
                  <p:embed/>
                  <p:pic>
                    <p:nvPicPr>
                      <p:cNvPr id="0" name="Objec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4495800"/>
                        <a:ext cx="1339850" cy="139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7" name="Rectangle 38"/>
          <p:cNvSpPr>
            <a:spLocks noChangeArrowheads="1"/>
          </p:cNvSpPr>
          <p:nvPr/>
        </p:nvSpPr>
        <p:spPr bwMode="auto">
          <a:xfrm>
            <a:off x="4191000" y="5715000"/>
            <a:ext cx="1066800" cy="503238"/>
          </a:xfrm>
          <a:prstGeom prst="rect">
            <a:avLst/>
          </a:prstGeom>
          <a:noFill/>
          <a:ln w="9525">
            <a:noFill/>
            <a:miter lim="800000"/>
            <a:headEnd/>
            <a:tailEnd/>
          </a:ln>
        </p:spPr>
        <p:txBody>
          <a:bodyPr lIns="92075" tIns="46038" rIns="92075" bIns="46038" anchor="ctr"/>
          <a:lstStyle/>
          <a:p>
            <a:pPr>
              <a:lnSpc>
                <a:spcPct val="90000"/>
              </a:lnSpc>
            </a:pPr>
            <a:r>
              <a:rPr lang="en-US" sz="1600" b="1">
                <a:solidFill>
                  <a:srgbClr val="FF0000"/>
                </a:solidFill>
                <a:latin typeface="Arial" charset="0"/>
                <a:cs typeface="Arial" charset="0"/>
              </a:rPr>
              <a:t>Quality</a:t>
            </a:r>
          </a:p>
        </p:txBody>
      </p:sp>
      <p:sp>
        <p:nvSpPr>
          <p:cNvPr id="53289" name="Rectangle 41"/>
          <p:cNvSpPr>
            <a:spLocks noGrp="1" noChangeArrowheads="1"/>
          </p:cNvSpPr>
          <p:nvPr>
            <p:ph type="title"/>
          </p:nvPr>
        </p:nvSpPr>
        <p:spPr bwMode="auto">
          <a:xfrm>
            <a:off x="609600" y="228600"/>
            <a:ext cx="8229600" cy="533400"/>
          </a:xfrm>
          <a:ln>
            <a:miter lim="800000"/>
            <a:headEnd/>
            <a:tailEnd/>
          </a:ln>
        </p:spPr>
        <p:txBody>
          <a:bodyPr vert="horz" wrap="square" lIns="91440" tIns="45720" bIns="45720" numCol="1" anchor="t" anchorCtr="0" compatLnSpc="1">
            <a:prstTxWarp prst="textNoShape">
              <a:avLst/>
            </a:prstTxWarp>
          </a:bodyPr>
          <a:lstStyle/>
          <a:p>
            <a:pPr marL="54864" indent="0" fontAlgn="auto">
              <a:spcAft>
                <a:spcPts val="0"/>
              </a:spcAft>
              <a:defRPr/>
            </a:pPr>
            <a:r>
              <a:rPr lang="en-US" sz="2400" dirty="0">
                <a:solidFill>
                  <a:srgbClr val="FF0000"/>
                </a:solidFill>
                <a:latin typeface="Book Antiqua" pitchFamily="18" charset="0"/>
              </a:rPr>
              <a:t>Functions of Enterprise</a:t>
            </a:r>
          </a:p>
        </p:txBody>
      </p:sp>
      <p:sp>
        <p:nvSpPr>
          <p:cNvPr id="49" name="Slide Number Placeholder 48"/>
          <p:cNvSpPr>
            <a:spLocks noGrp="1"/>
          </p:cNvSpPr>
          <p:nvPr>
            <p:ph type="sldNum" sz="quarter" idx="12"/>
          </p:nvPr>
        </p:nvSpPr>
        <p:spPr/>
        <p:txBody>
          <a:bodyPr>
            <a:normAutofit/>
          </a:bodyPr>
          <a:lstStyle/>
          <a:p>
            <a:pPr>
              <a:defRPr/>
            </a:pPr>
            <a:fld id="{AD18BBA9-A887-4B51-BAE9-93644B625DF9}" type="slidenum">
              <a:rPr lang="en-US"/>
              <a:pPr>
                <a:defRPr/>
              </a:pPr>
              <a:t>10</a:t>
            </a:fld>
            <a:endParaRPr lang="en-US"/>
          </a:p>
        </p:txBody>
      </p:sp>
      <p:sp>
        <p:nvSpPr>
          <p:cNvPr id="53290" name="Rectangle 42"/>
          <p:cNvSpPr>
            <a:spLocks noChangeArrowheads="1"/>
          </p:cNvSpPr>
          <p:nvPr/>
        </p:nvSpPr>
        <p:spPr bwMode="auto">
          <a:xfrm>
            <a:off x="3581400" y="3505200"/>
            <a:ext cx="1752600" cy="533400"/>
          </a:xfrm>
          <a:prstGeom prst="rect">
            <a:avLst/>
          </a:prstGeom>
          <a:solidFill>
            <a:schemeClr val="accent1"/>
          </a:solidFill>
          <a:ln w="9525">
            <a:solidFill>
              <a:schemeClr val="tx1"/>
            </a:solidFill>
            <a:miter lim="800000"/>
            <a:headEnd/>
            <a:tailEnd/>
          </a:ln>
        </p:spPr>
        <p:txBody>
          <a:bodyPr wrap="none" anchor="ctr"/>
          <a:lstStyle/>
          <a:p>
            <a:pPr algn="ctr"/>
            <a:r>
              <a:rPr lang="en-US" dirty="0">
                <a:solidFill>
                  <a:srgbClr val="FF0000"/>
                </a:solidFill>
              </a:rPr>
              <a:t>Enterprise</a:t>
            </a:r>
          </a:p>
        </p:txBody>
      </p:sp>
      <p:sp>
        <p:nvSpPr>
          <p:cNvPr id="53291" name="Line 43"/>
          <p:cNvSpPr>
            <a:spLocks noChangeShapeType="1"/>
          </p:cNvSpPr>
          <p:nvPr/>
        </p:nvSpPr>
        <p:spPr bwMode="auto">
          <a:xfrm>
            <a:off x="2971800" y="2514600"/>
            <a:ext cx="762000" cy="990600"/>
          </a:xfrm>
          <a:prstGeom prst="line">
            <a:avLst/>
          </a:prstGeom>
          <a:noFill/>
          <a:ln w="9525">
            <a:solidFill>
              <a:schemeClr val="bg1"/>
            </a:solidFill>
            <a:round/>
            <a:headEnd/>
            <a:tailEnd type="triangle" w="med" len="med"/>
          </a:ln>
        </p:spPr>
        <p:txBody>
          <a:bodyPr/>
          <a:lstStyle/>
          <a:p>
            <a:endParaRPr lang="en-US"/>
          </a:p>
        </p:txBody>
      </p:sp>
      <p:sp>
        <p:nvSpPr>
          <p:cNvPr id="53292" name="Line 44"/>
          <p:cNvSpPr>
            <a:spLocks noChangeShapeType="1"/>
          </p:cNvSpPr>
          <p:nvPr/>
        </p:nvSpPr>
        <p:spPr bwMode="auto">
          <a:xfrm>
            <a:off x="2057400" y="3505200"/>
            <a:ext cx="1524000" cy="304800"/>
          </a:xfrm>
          <a:prstGeom prst="line">
            <a:avLst/>
          </a:prstGeom>
          <a:noFill/>
          <a:ln w="9525">
            <a:solidFill>
              <a:schemeClr val="bg1"/>
            </a:solidFill>
            <a:round/>
            <a:headEnd/>
            <a:tailEnd type="triangle" w="med" len="med"/>
          </a:ln>
        </p:spPr>
        <p:txBody>
          <a:bodyPr/>
          <a:lstStyle/>
          <a:p>
            <a:endParaRPr lang="en-US"/>
          </a:p>
        </p:txBody>
      </p:sp>
      <p:sp>
        <p:nvSpPr>
          <p:cNvPr id="53293" name="Line 45"/>
          <p:cNvSpPr>
            <a:spLocks noChangeShapeType="1"/>
          </p:cNvSpPr>
          <p:nvPr/>
        </p:nvSpPr>
        <p:spPr bwMode="auto">
          <a:xfrm flipV="1">
            <a:off x="1828800" y="4038600"/>
            <a:ext cx="1752600" cy="990600"/>
          </a:xfrm>
          <a:prstGeom prst="line">
            <a:avLst/>
          </a:prstGeom>
          <a:noFill/>
          <a:ln w="9525">
            <a:solidFill>
              <a:schemeClr val="bg1"/>
            </a:solidFill>
            <a:round/>
            <a:headEnd/>
            <a:tailEnd type="triangle" w="med" len="med"/>
          </a:ln>
        </p:spPr>
        <p:txBody>
          <a:bodyPr/>
          <a:lstStyle/>
          <a:p>
            <a:endParaRPr lang="en-US"/>
          </a:p>
        </p:txBody>
      </p:sp>
      <p:sp>
        <p:nvSpPr>
          <p:cNvPr id="53294" name="Line 46"/>
          <p:cNvSpPr>
            <a:spLocks noChangeShapeType="1"/>
          </p:cNvSpPr>
          <p:nvPr/>
        </p:nvSpPr>
        <p:spPr bwMode="auto">
          <a:xfrm>
            <a:off x="4800600" y="3124200"/>
            <a:ext cx="0" cy="381000"/>
          </a:xfrm>
          <a:prstGeom prst="line">
            <a:avLst/>
          </a:prstGeom>
          <a:noFill/>
          <a:ln w="9525">
            <a:solidFill>
              <a:schemeClr val="bg1"/>
            </a:solidFill>
            <a:round/>
            <a:headEnd/>
            <a:tailEnd type="triangle" w="med" len="med"/>
          </a:ln>
        </p:spPr>
        <p:txBody>
          <a:bodyPr/>
          <a:lstStyle/>
          <a:p>
            <a:endParaRPr lang="en-US"/>
          </a:p>
        </p:txBody>
      </p:sp>
      <p:sp>
        <p:nvSpPr>
          <p:cNvPr id="53295" name="Line 47"/>
          <p:cNvSpPr>
            <a:spLocks noChangeShapeType="1"/>
          </p:cNvSpPr>
          <p:nvPr/>
        </p:nvSpPr>
        <p:spPr bwMode="auto">
          <a:xfrm flipH="1">
            <a:off x="5334000" y="2667000"/>
            <a:ext cx="914400" cy="838200"/>
          </a:xfrm>
          <a:prstGeom prst="line">
            <a:avLst/>
          </a:prstGeom>
          <a:noFill/>
          <a:ln w="9525">
            <a:solidFill>
              <a:schemeClr val="bg1"/>
            </a:solidFill>
            <a:round/>
            <a:headEnd/>
            <a:tailEnd type="triangle" w="med" len="med"/>
          </a:ln>
        </p:spPr>
        <p:txBody>
          <a:bodyPr/>
          <a:lstStyle/>
          <a:p>
            <a:endParaRPr lang="en-US"/>
          </a:p>
        </p:txBody>
      </p:sp>
      <p:sp>
        <p:nvSpPr>
          <p:cNvPr id="53296" name="Line 48"/>
          <p:cNvSpPr>
            <a:spLocks noChangeShapeType="1"/>
          </p:cNvSpPr>
          <p:nvPr/>
        </p:nvSpPr>
        <p:spPr bwMode="auto">
          <a:xfrm flipH="1">
            <a:off x="5334000" y="3505200"/>
            <a:ext cx="1905000" cy="304800"/>
          </a:xfrm>
          <a:prstGeom prst="line">
            <a:avLst/>
          </a:prstGeom>
          <a:noFill/>
          <a:ln w="9525">
            <a:solidFill>
              <a:schemeClr val="bg1"/>
            </a:solidFill>
            <a:round/>
            <a:headEnd/>
            <a:tailEnd type="triangle" w="med" len="med"/>
          </a:ln>
        </p:spPr>
        <p:txBody>
          <a:bodyPr/>
          <a:lstStyle/>
          <a:p>
            <a:endParaRPr lang="en-US"/>
          </a:p>
        </p:txBody>
      </p:sp>
      <p:sp>
        <p:nvSpPr>
          <p:cNvPr id="53298" name="Line 50"/>
          <p:cNvSpPr>
            <a:spLocks noChangeShapeType="1"/>
          </p:cNvSpPr>
          <p:nvPr/>
        </p:nvSpPr>
        <p:spPr bwMode="auto">
          <a:xfrm flipH="1" flipV="1">
            <a:off x="5181600" y="4038600"/>
            <a:ext cx="609600" cy="1295400"/>
          </a:xfrm>
          <a:prstGeom prst="line">
            <a:avLst/>
          </a:prstGeom>
          <a:noFill/>
          <a:ln w="9525">
            <a:solidFill>
              <a:schemeClr val="bg1"/>
            </a:solidFill>
            <a:round/>
            <a:headEnd/>
            <a:tailEnd type="triangle" w="med" len="med"/>
          </a:ln>
        </p:spPr>
        <p:txBody>
          <a:bodyPr/>
          <a:lstStyle/>
          <a:p>
            <a:endParaRPr lang="en-US"/>
          </a:p>
        </p:txBody>
      </p:sp>
      <p:sp>
        <p:nvSpPr>
          <p:cNvPr id="53299" name="Line 51"/>
          <p:cNvSpPr>
            <a:spLocks noChangeShapeType="1"/>
          </p:cNvSpPr>
          <p:nvPr/>
        </p:nvSpPr>
        <p:spPr bwMode="auto">
          <a:xfrm flipV="1">
            <a:off x="4343400" y="4038600"/>
            <a:ext cx="0" cy="1143000"/>
          </a:xfrm>
          <a:prstGeom prst="line">
            <a:avLst/>
          </a:prstGeom>
          <a:noFill/>
          <a:ln w="9525">
            <a:solidFill>
              <a:schemeClr val="bg1"/>
            </a:solidFill>
            <a:round/>
            <a:headEnd/>
            <a:tailEnd type="triangle" w="med" len="med"/>
          </a:ln>
        </p:spPr>
        <p:txBody>
          <a:bodyPr/>
          <a:lstStyle/>
          <a:p>
            <a:endParaRPr lang="en-US"/>
          </a:p>
        </p:txBody>
      </p:sp>
      <p:sp>
        <p:nvSpPr>
          <p:cNvPr id="53300" name="Line 52"/>
          <p:cNvSpPr>
            <a:spLocks noChangeShapeType="1"/>
          </p:cNvSpPr>
          <p:nvPr/>
        </p:nvSpPr>
        <p:spPr bwMode="auto">
          <a:xfrm flipV="1">
            <a:off x="3352800" y="4114800"/>
            <a:ext cx="762000" cy="1143000"/>
          </a:xfrm>
          <a:prstGeom prst="line">
            <a:avLst/>
          </a:prstGeom>
          <a:noFill/>
          <a:ln w="9525">
            <a:solidFill>
              <a:schemeClr val="bg1"/>
            </a:solidFill>
            <a:round/>
            <a:headEnd/>
            <a:tailEnd type="triangle" w="med" len="me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53289"/>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to="" calcmode="lin" valueType="num">
                                      <p:cBhvr>
                                        <p:cTn id="23" dur="1" fill="hold"/>
                                        <p:tgtEl>
                                          <p:spTgt spid="4"/>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ircle(in)">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ircle(in)">
                                      <p:cBhvr>
                                        <p:cTn id="33" dur="20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20" presetClass="entr" presetSubtype="0" fill="hold"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wedge">
                                      <p:cBhvr>
                                        <p:cTn id="38" dur="2000"/>
                                        <p:tgtEl>
                                          <p:spTgt spid="3"/>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dissolve">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037"/>
                                        </p:tgtEl>
                                        <p:attrNameLst>
                                          <p:attrName>style.visibility</p:attrName>
                                        </p:attrNameLst>
                                      </p:cBhvr>
                                      <p:to>
                                        <p:strVal val="visible"/>
                                      </p:to>
                                    </p:set>
                                    <p:animEffect transition="in" filter="blinds(horizontal)">
                                      <p:cBhvr>
                                        <p:cTn id="48" dur="500"/>
                                        <p:tgtEl>
                                          <p:spTgt spid="1037"/>
                                        </p:tgtEl>
                                      </p:cBhvr>
                                    </p:animEffect>
                                  </p:childTnLst>
                                </p:cTn>
                              </p:par>
                              <p:par>
                                <p:cTn id="49" presetID="3" presetClass="entr" presetSubtype="10" fill="hold" nodeType="withEffect">
                                  <p:stCondLst>
                                    <p:cond delay="0"/>
                                  </p:stCondLst>
                                  <p:childTnLst>
                                    <p:set>
                                      <p:cBhvr>
                                        <p:cTn id="50" dur="1" fill="hold">
                                          <p:stCondLst>
                                            <p:cond delay="0"/>
                                          </p:stCondLst>
                                        </p:cTn>
                                        <p:tgtEl>
                                          <p:spTgt spid="1027"/>
                                        </p:tgtEl>
                                        <p:attrNameLst>
                                          <p:attrName>style.visibility</p:attrName>
                                        </p:attrNameLst>
                                      </p:cBhvr>
                                      <p:to>
                                        <p:strVal val="visible"/>
                                      </p:to>
                                    </p:set>
                                    <p:animEffect transition="in" filter="blinds(horizontal)">
                                      <p:cBhvr>
                                        <p:cTn id="51" dur="500"/>
                                        <p:tgtEl>
                                          <p:spTgt spid="1027"/>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nodeType="clickEffect">
                                  <p:stCondLst>
                                    <p:cond delay="0"/>
                                  </p:stCondLst>
                                  <p:childTnLst>
                                    <p:set>
                                      <p:cBhvr>
                                        <p:cTn id="55" dur="1" fill="hold">
                                          <p:stCondLst>
                                            <p:cond delay="0"/>
                                          </p:stCondLst>
                                        </p:cTn>
                                        <p:tgtEl>
                                          <p:spTgt spid="1028"/>
                                        </p:tgtEl>
                                        <p:attrNameLst>
                                          <p:attrName>style.visibility</p:attrName>
                                        </p:attrNameLst>
                                      </p:cBhvr>
                                      <p:to>
                                        <p:strVal val="visible"/>
                                      </p:to>
                                    </p:set>
                                    <p:anim calcmode="lin" valueType="num">
                                      <p:cBhvr>
                                        <p:cTn id="56" dur="500" fill="hold"/>
                                        <p:tgtEl>
                                          <p:spTgt spid="1028"/>
                                        </p:tgtEl>
                                        <p:attrNameLst>
                                          <p:attrName>ppt_w</p:attrName>
                                        </p:attrNameLst>
                                      </p:cBhvr>
                                      <p:tavLst>
                                        <p:tav tm="0">
                                          <p:val>
                                            <p:fltVal val="0"/>
                                          </p:val>
                                        </p:tav>
                                        <p:tav tm="100000">
                                          <p:val>
                                            <p:strVal val="#ppt_w"/>
                                          </p:val>
                                        </p:tav>
                                      </p:tavLst>
                                    </p:anim>
                                    <p:anim calcmode="lin" valueType="num">
                                      <p:cBhvr>
                                        <p:cTn id="57" dur="500" fill="hold"/>
                                        <p:tgtEl>
                                          <p:spTgt spid="1028"/>
                                        </p:tgtEl>
                                        <p:attrNameLst>
                                          <p:attrName>ppt_h</p:attrName>
                                        </p:attrNameLst>
                                      </p:cBhvr>
                                      <p:tavLst>
                                        <p:tav tm="0">
                                          <p:val>
                                            <p:fltVal val="0"/>
                                          </p:val>
                                        </p:tav>
                                        <p:tav tm="100000">
                                          <p:val>
                                            <p:strVal val="#ppt_h"/>
                                          </p:val>
                                        </p:tav>
                                      </p:tavLst>
                                    </p:anim>
                                    <p:animEffect transition="in" filter="fade">
                                      <p:cBhvr>
                                        <p:cTn id="58" dur="500"/>
                                        <p:tgtEl>
                                          <p:spTgt spid="1028"/>
                                        </p:tgtEl>
                                      </p:cBhvr>
                                    </p:animEffect>
                                  </p:childTnLst>
                                </p:cTn>
                              </p:par>
                              <p:par>
                                <p:cTn id="59" presetID="53" presetClass="entr" presetSubtype="0" fill="hold" grpId="0" nodeType="withEffect">
                                  <p:stCondLst>
                                    <p:cond delay="0"/>
                                  </p:stCondLst>
                                  <p:childTnLst>
                                    <p:set>
                                      <p:cBhvr>
                                        <p:cTn id="60" dur="1" fill="hold">
                                          <p:stCondLst>
                                            <p:cond delay="0"/>
                                          </p:stCondLst>
                                        </p:cTn>
                                        <p:tgtEl>
                                          <p:spTgt spid="1047"/>
                                        </p:tgtEl>
                                        <p:attrNameLst>
                                          <p:attrName>style.visibility</p:attrName>
                                        </p:attrNameLst>
                                      </p:cBhvr>
                                      <p:to>
                                        <p:strVal val="visible"/>
                                      </p:to>
                                    </p:set>
                                    <p:anim calcmode="lin" valueType="num">
                                      <p:cBhvr>
                                        <p:cTn id="61" dur="500" fill="hold"/>
                                        <p:tgtEl>
                                          <p:spTgt spid="1047"/>
                                        </p:tgtEl>
                                        <p:attrNameLst>
                                          <p:attrName>ppt_w</p:attrName>
                                        </p:attrNameLst>
                                      </p:cBhvr>
                                      <p:tavLst>
                                        <p:tav tm="0">
                                          <p:val>
                                            <p:fltVal val="0"/>
                                          </p:val>
                                        </p:tav>
                                        <p:tav tm="100000">
                                          <p:val>
                                            <p:strVal val="#ppt_w"/>
                                          </p:val>
                                        </p:tav>
                                      </p:tavLst>
                                    </p:anim>
                                    <p:anim calcmode="lin" valueType="num">
                                      <p:cBhvr>
                                        <p:cTn id="62" dur="500" fill="hold"/>
                                        <p:tgtEl>
                                          <p:spTgt spid="1047"/>
                                        </p:tgtEl>
                                        <p:attrNameLst>
                                          <p:attrName>ppt_h</p:attrName>
                                        </p:attrNameLst>
                                      </p:cBhvr>
                                      <p:tavLst>
                                        <p:tav tm="0">
                                          <p:val>
                                            <p:fltVal val="0"/>
                                          </p:val>
                                        </p:tav>
                                        <p:tav tm="100000">
                                          <p:val>
                                            <p:strVal val="#ppt_h"/>
                                          </p:val>
                                        </p:tav>
                                      </p:tavLst>
                                    </p:anim>
                                    <p:animEffect transition="in" filter="fade">
                                      <p:cBhvr>
                                        <p:cTn id="63" dur="500"/>
                                        <p:tgtEl>
                                          <p:spTgt spid="1047"/>
                                        </p:tgtEl>
                                      </p:cBhvr>
                                    </p:animEffect>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grpId="0" nodeType="clickEffect">
                                  <p:stCondLst>
                                    <p:cond delay="0"/>
                                  </p:stCondLst>
                                  <p:childTnLst>
                                    <p:set>
                                      <p:cBhvr>
                                        <p:cTn id="67" dur="1" fill="hold">
                                          <p:stCondLst>
                                            <p:cond delay="0"/>
                                          </p:stCondLst>
                                        </p:cTn>
                                        <p:tgtEl>
                                          <p:spTgt spid="1036"/>
                                        </p:tgtEl>
                                        <p:attrNameLst>
                                          <p:attrName>style.visibility</p:attrName>
                                        </p:attrNameLst>
                                      </p:cBhvr>
                                      <p:to>
                                        <p:strVal val="visible"/>
                                      </p:to>
                                    </p:set>
                                    <p:animEffect transition="in" filter="dissolve">
                                      <p:cBhvr>
                                        <p:cTn id="68" dur="500"/>
                                        <p:tgtEl>
                                          <p:spTgt spid="1036"/>
                                        </p:tgtEl>
                                      </p:cBhvr>
                                    </p:animEffect>
                                  </p:childTnLst>
                                </p:cTn>
                              </p:par>
                              <p:par>
                                <p:cTn id="69" presetID="9" presetClass="entr" presetSubtype="0" fill="hold" nodeType="withEffect">
                                  <p:stCondLst>
                                    <p:cond delay="0"/>
                                  </p:stCondLst>
                                  <p:childTnLst>
                                    <p:set>
                                      <p:cBhvr>
                                        <p:cTn id="70" dur="1" fill="hold">
                                          <p:stCondLst>
                                            <p:cond delay="0"/>
                                          </p:stCondLst>
                                        </p:cTn>
                                        <p:tgtEl>
                                          <p:spTgt spid="1026"/>
                                        </p:tgtEl>
                                        <p:attrNameLst>
                                          <p:attrName>style.visibility</p:attrName>
                                        </p:attrNameLst>
                                      </p:cBhvr>
                                      <p:to>
                                        <p:strVal val="visible"/>
                                      </p:to>
                                    </p:set>
                                    <p:animEffect transition="in" filter="dissolve">
                                      <p:cBhvr>
                                        <p:cTn id="71" dur="500"/>
                                        <p:tgtEl>
                                          <p:spTgt spid="1026"/>
                                        </p:tgtEl>
                                      </p:cBhvr>
                                    </p:animEffect>
                                  </p:childTnLst>
                                </p:cTn>
                              </p:par>
                            </p:childTnLst>
                          </p:cTn>
                        </p:par>
                      </p:childTnLst>
                    </p:cTn>
                  </p:par>
                  <p:par>
                    <p:cTn id="72" fill="hold">
                      <p:stCondLst>
                        <p:cond delay="indefinite"/>
                      </p:stCondLst>
                      <p:childTnLst>
                        <p:par>
                          <p:cTn id="73" fill="hold">
                            <p:stCondLst>
                              <p:cond delay="0"/>
                            </p:stCondLst>
                            <p:childTnLst>
                              <p:par>
                                <p:cTn id="74" presetID="21" presetClass="entr" presetSubtype="4" fill="hold" grpId="1" nodeType="clickEffect">
                                  <p:stCondLst>
                                    <p:cond delay="0"/>
                                  </p:stCondLst>
                                  <p:childTnLst>
                                    <p:set>
                                      <p:cBhvr>
                                        <p:cTn id="75" dur="1" fill="hold">
                                          <p:stCondLst>
                                            <p:cond delay="0"/>
                                          </p:stCondLst>
                                        </p:cTn>
                                        <p:tgtEl>
                                          <p:spTgt spid="1036"/>
                                        </p:tgtEl>
                                        <p:attrNameLst>
                                          <p:attrName>style.visibility</p:attrName>
                                        </p:attrNameLst>
                                      </p:cBhvr>
                                      <p:to>
                                        <p:strVal val="visible"/>
                                      </p:to>
                                    </p:set>
                                    <p:animEffect transition="in" filter="wheel(4)">
                                      <p:cBhvr>
                                        <p:cTn id="76" dur="2000"/>
                                        <p:tgtEl>
                                          <p:spTgt spid="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6" grpId="0"/>
      <p:bldP spid="1036" grpId="1"/>
      <p:bldP spid="1037" grpId="0"/>
      <p:bldP spid="1047" grpId="0"/>
      <p:bldP spid="5328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Proses</a:t>
            </a:r>
            <a:r>
              <a:rPr lang="en-US" dirty="0" smtClean="0"/>
              <a:t> </a:t>
            </a:r>
            <a:r>
              <a:rPr lang="en-US" dirty="0" err="1" smtClean="0"/>
              <a:t>dengan</a:t>
            </a:r>
            <a:r>
              <a:rPr lang="en-US" dirty="0" smtClean="0"/>
              <a:t> enterprise </a:t>
            </a:r>
            <a:r>
              <a:rPr lang="en-US" dirty="0" err="1" smtClean="0"/>
              <a:t>sistem</a:t>
            </a:r>
            <a:endParaRPr lang="en-US" dirty="0"/>
          </a:p>
        </p:txBody>
      </p:sp>
      <p:pic>
        <p:nvPicPr>
          <p:cNvPr id="2050" name="Picture 2"/>
          <p:cNvPicPr>
            <a:picLocks noGrp="1" noChangeAspect="1" noChangeArrowheads="1"/>
          </p:cNvPicPr>
          <p:nvPr>
            <p:ph idx="1"/>
          </p:nvPr>
        </p:nvPicPr>
        <p:blipFill>
          <a:blip r:embed="rId2" cstate="print"/>
          <a:srcRect/>
          <a:stretch>
            <a:fillRect/>
          </a:stretch>
        </p:blipFill>
        <p:spPr bwMode="auto">
          <a:xfrm>
            <a:off x="457200" y="1600200"/>
            <a:ext cx="8229600" cy="4953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Enterprise overview</a:t>
            </a:r>
            <a:endParaRPr lang="en-US" dirty="0"/>
          </a:p>
        </p:txBody>
      </p:sp>
      <p:pic>
        <p:nvPicPr>
          <p:cNvPr id="3074" name="Picture 2"/>
          <p:cNvPicPr>
            <a:picLocks noGrp="1" noChangeAspect="1" noChangeArrowheads="1"/>
          </p:cNvPicPr>
          <p:nvPr>
            <p:ph idx="1"/>
          </p:nvPr>
        </p:nvPicPr>
        <p:blipFill>
          <a:blip r:embed="rId2" cstate="print"/>
          <a:srcRect/>
          <a:stretch>
            <a:fillRect/>
          </a:stretch>
        </p:blipFill>
        <p:spPr bwMode="auto">
          <a:xfrm>
            <a:off x="609601" y="1752600"/>
            <a:ext cx="7696200" cy="4724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srcRect/>
          <a:stretch>
            <a:fillRect/>
          </a:stretch>
        </p:blipFill>
        <p:spPr bwMode="auto">
          <a:xfrm>
            <a:off x="1066800" y="1676400"/>
            <a:ext cx="7467600" cy="4495800"/>
          </a:xfrm>
          <a:prstGeom prst="rect">
            <a:avLst/>
          </a:prstGeom>
          <a:noFill/>
          <a:ln w="9525">
            <a:noFill/>
            <a:miter lim="800000"/>
            <a:headEnd/>
            <a:tailEnd/>
          </a:ln>
          <a:effectLst/>
        </p:spPr>
      </p:pic>
      <p:sp>
        <p:nvSpPr>
          <p:cNvPr id="5" name="Title 1"/>
          <p:cNvSpPr>
            <a:spLocks noGrp="1"/>
          </p:cNvSpPr>
          <p:nvPr>
            <p:ph type="title"/>
          </p:nvPr>
        </p:nvSpPr>
        <p:spPr/>
        <p:txBody>
          <a:bodyPr/>
          <a:lstStyle/>
          <a:p>
            <a:r>
              <a:rPr lang="en-US" dirty="0" smtClean="0"/>
              <a:t>Enterprise overview</a:t>
            </a: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 Platform ES</a:t>
            </a:r>
            <a:endParaRPr lang="en-US" dirty="0"/>
          </a:p>
        </p:txBody>
      </p:sp>
      <p:sp>
        <p:nvSpPr>
          <p:cNvPr id="3" name="Content Placeholder 2"/>
          <p:cNvSpPr>
            <a:spLocks noGrp="1"/>
          </p:cNvSpPr>
          <p:nvPr>
            <p:ph idx="1"/>
          </p:nvPr>
        </p:nvSpPr>
        <p:spPr/>
        <p:txBody>
          <a:bodyPr/>
          <a:lstStyle/>
          <a:p>
            <a:endParaRPr lang="en-US"/>
          </a:p>
        </p:txBody>
      </p:sp>
      <p:pic>
        <p:nvPicPr>
          <p:cNvPr id="5122" name="Picture 2"/>
          <p:cNvPicPr>
            <a:picLocks noChangeAspect="1" noChangeArrowheads="1"/>
          </p:cNvPicPr>
          <p:nvPr/>
        </p:nvPicPr>
        <p:blipFill>
          <a:blip r:embed="rId2" cstate="print"/>
          <a:srcRect/>
          <a:stretch>
            <a:fillRect/>
          </a:stretch>
        </p:blipFill>
        <p:spPr bwMode="auto">
          <a:xfrm>
            <a:off x="533400" y="1447800"/>
            <a:ext cx="7848600" cy="487680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Sistem Enterprise diperlukan untuk :</a:t>
            </a:r>
            <a:endParaRPr lang="en-US" dirty="0"/>
          </a:p>
        </p:txBody>
      </p:sp>
      <p:sp>
        <p:nvSpPr>
          <p:cNvPr id="3" name="Content Placeholder 2"/>
          <p:cNvSpPr>
            <a:spLocks noGrp="1"/>
          </p:cNvSpPr>
          <p:nvPr>
            <p:ph idx="1"/>
          </p:nvPr>
        </p:nvSpPr>
        <p:spPr/>
        <p:txBody>
          <a:bodyPr>
            <a:normAutofit/>
          </a:bodyPr>
          <a:lstStyle/>
          <a:p>
            <a:r>
              <a:rPr lang="en-US" dirty="0" smtClean="0"/>
              <a:t>Information </a:t>
            </a:r>
            <a:r>
              <a:rPr lang="en-US" dirty="0"/>
              <a:t>sharing and processing</a:t>
            </a:r>
          </a:p>
          <a:p>
            <a:r>
              <a:rPr lang="en-US" dirty="0" smtClean="0"/>
              <a:t>Asset </a:t>
            </a:r>
            <a:r>
              <a:rPr lang="en-US" dirty="0"/>
              <a:t>management and tracking</a:t>
            </a:r>
          </a:p>
          <a:p>
            <a:r>
              <a:rPr lang="en-US" dirty="0" smtClean="0"/>
              <a:t>Resource </a:t>
            </a:r>
            <a:r>
              <a:rPr lang="en-US" dirty="0"/>
              <a:t>planning</a:t>
            </a:r>
          </a:p>
          <a:p>
            <a:r>
              <a:rPr lang="en-US" dirty="0" smtClean="0"/>
              <a:t>Business </a:t>
            </a:r>
            <a:r>
              <a:rPr lang="en-US" dirty="0"/>
              <a:t>process automation</a:t>
            </a:r>
          </a:p>
          <a:p>
            <a:r>
              <a:rPr lang="en-US" dirty="0" smtClean="0"/>
              <a:t>Customer </a:t>
            </a:r>
            <a:r>
              <a:rPr lang="en-US" dirty="0"/>
              <a:t>or client management </a:t>
            </a:r>
          </a:p>
          <a:p>
            <a:r>
              <a:rPr lang="en-US" dirty="0" smtClean="0"/>
              <a:t>Boost </a:t>
            </a:r>
            <a:r>
              <a:rPr lang="en-US" dirty="0"/>
              <a:t>employee productivity</a:t>
            </a:r>
          </a:p>
          <a:p>
            <a:r>
              <a:rPr lang="en-US" dirty="0" smtClean="0"/>
              <a:t>Protection </a:t>
            </a:r>
            <a:r>
              <a:rPr lang="en-US" dirty="0"/>
              <a:t>of business knowledge</a:t>
            </a:r>
          </a:p>
          <a:p>
            <a:pPr marL="0" indent="0">
              <a:buNone/>
            </a:pP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Enterprise Software</a:t>
            </a:r>
            <a:r>
              <a:rPr lang="id-ID" dirty="0" smtClean="0"/>
              <a:t> diperlukan untuk</a:t>
            </a:r>
            <a:endParaRPr lang="en-US" dirty="0"/>
          </a:p>
        </p:txBody>
      </p:sp>
      <p:sp>
        <p:nvSpPr>
          <p:cNvPr id="3" name="Content Placeholder 2"/>
          <p:cNvSpPr>
            <a:spLocks noGrp="1"/>
          </p:cNvSpPr>
          <p:nvPr>
            <p:ph idx="1"/>
          </p:nvPr>
        </p:nvSpPr>
        <p:spPr>
          <a:xfrm>
            <a:off x="457200" y="1424136"/>
            <a:ext cx="8229600" cy="5029200"/>
          </a:xfrm>
        </p:spPr>
        <p:txBody>
          <a:bodyPr>
            <a:normAutofit fontScale="85000" lnSpcReduction="20000"/>
          </a:bodyPr>
          <a:lstStyle/>
          <a:p>
            <a:r>
              <a:rPr lang="en-US" dirty="0" smtClean="0"/>
              <a:t>Mengintegrasikan </a:t>
            </a:r>
            <a:r>
              <a:rPr lang="en-US" dirty="0"/>
              <a:t>customer support dan product knowledge </a:t>
            </a:r>
            <a:r>
              <a:rPr lang="en-US" dirty="0" err="1" smtClean="0"/>
              <a:t>mel</a:t>
            </a:r>
            <a:r>
              <a:rPr lang="id-ID" dirty="0" smtClean="0"/>
              <a:t>alui Aplikasi (web)</a:t>
            </a:r>
            <a:r>
              <a:rPr lang="en-US" dirty="0" smtClean="0"/>
              <a:t>.</a:t>
            </a:r>
            <a:endParaRPr lang="en-US" dirty="0"/>
          </a:p>
          <a:p>
            <a:pPr lvl="1"/>
            <a:r>
              <a:rPr lang="en-US" dirty="0" smtClean="0"/>
              <a:t>Dengan </a:t>
            </a:r>
            <a:r>
              <a:rPr lang="en-US" dirty="0"/>
              <a:t>menghubungkan semua mesin-mesin server dan data melalui internet secara online, marketing perusahaan itu akan bertambah baik karena bisa menjangkau pelanggan-pelanggan dari mana-mana.</a:t>
            </a:r>
          </a:p>
          <a:p>
            <a:pPr lvl="1"/>
            <a:r>
              <a:rPr lang="en-US" dirty="0" smtClean="0"/>
              <a:t>Perusahaan </a:t>
            </a:r>
            <a:r>
              <a:rPr lang="en-US" dirty="0"/>
              <a:t>akan menghemat biaya sales manajemen dan mempermudahnya, disamping itu dapat meraih pasar baru</a:t>
            </a:r>
            <a:r>
              <a:rPr lang="en-US" dirty="0" smtClean="0"/>
              <a:t>.</a:t>
            </a:r>
          </a:p>
          <a:p>
            <a:pPr lvl="1"/>
            <a:endParaRPr lang="en-US" dirty="0"/>
          </a:p>
          <a:p>
            <a:r>
              <a:rPr lang="en-US" dirty="0" smtClean="0"/>
              <a:t>Enterprise </a:t>
            </a:r>
            <a:r>
              <a:rPr lang="en-US" dirty="0"/>
              <a:t>software dapat membantu pekerjaan para pekerja di perusahaan sehingga mempermudah, mempercepat pekerjaan, mengefisiensikan pekerja, sekaligus memperkecil biaya pengeluaran perusahaan. </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Enterprise Application</a:t>
            </a:r>
            <a:endParaRPr lang="en-US" dirty="0"/>
          </a:p>
        </p:txBody>
      </p:sp>
      <p:sp>
        <p:nvSpPr>
          <p:cNvPr id="3" name="Content Placeholder 2"/>
          <p:cNvSpPr>
            <a:spLocks noGrp="1"/>
          </p:cNvSpPr>
          <p:nvPr>
            <p:ph idx="1"/>
          </p:nvPr>
        </p:nvSpPr>
        <p:spPr>
          <a:xfrm>
            <a:off x="446856" y="1484784"/>
            <a:ext cx="8229600" cy="4953000"/>
          </a:xfrm>
        </p:spPr>
        <p:txBody>
          <a:bodyPr>
            <a:normAutofit fontScale="92500" lnSpcReduction="20000"/>
          </a:bodyPr>
          <a:lstStyle/>
          <a:p>
            <a:r>
              <a:rPr lang="en-US" b="1" dirty="0" smtClean="0">
                <a:solidFill>
                  <a:srgbClr val="0070C0"/>
                </a:solidFill>
              </a:rPr>
              <a:t>Contoh </a:t>
            </a:r>
            <a:r>
              <a:rPr lang="en-US" b="1" dirty="0">
                <a:solidFill>
                  <a:srgbClr val="0070C0"/>
                </a:solidFill>
              </a:rPr>
              <a:t>Enterprise applications: </a:t>
            </a:r>
            <a:endParaRPr lang="en-US" b="1" dirty="0" smtClean="0">
              <a:solidFill>
                <a:srgbClr val="0070C0"/>
              </a:solidFill>
            </a:endParaRPr>
          </a:p>
          <a:p>
            <a:pPr lvl="1" algn="just"/>
            <a:r>
              <a:rPr lang="en-US" dirty="0" smtClean="0"/>
              <a:t>payroll </a:t>
            </a:r>
            <a:r>
              <a:rPr lang="en-US" dirty="0"/>
              <a:t>(daftar gaji), patient records (daftar pasien rumah sakit), shipping tracking (data pengiriman barang), cost analysis (analisis keuangan), credit scoring (pencatatan kredit), insurance (asuransi), supply chain, accounting, customer service, and foreign exchange trading. </a:t>
            </a:r>
          </a:p>
          <a:p>
            <a:endParaRPr lang="en-US" dirty="0" smtClean="0"/>
          </a:p>
          <a:p>
            <a:r>
              <a:rPr lang="en-US" b="1" dirty="0" smtClean="0">
                <a:solidFill>
                  <a:srgbClr val="FF0000"/>
                </a:solidFill>
              </a:rPr>
              <a:t>Enterprise </a:t>
            </a:r>
            <a:r>
              <a:rPr lang="en-US" b="1" dirty="0">
                <a:solidFill>
                  <a:srgbClr val="FF0000"/>
                </a:solidFill>
              </a:rPr>
              <a:t>applications bukan: </a:t>
            </a:r>
            <a:endParaRPr lang="en-US" b="1" dirty="0" smtClean="0">
              <a:solidFill>
                <a:srgbClr val="FF0000"/>
              </a:solidFill>
            </a:endParaRPr>
          </a:p>
          <a:p>
            <a:pPr lvl="1" algn="just"/>
            <a:r>
              <a:rPr lang="en-US" dirty="0" smtClean="0"/>
              <a:t>automobile </a:t>
            </a:r>
            <a:r>
              <a:rPr lang="en-US" dirty="0"/>
              <a:t>fuel injection (pengisian bahan bakar otomatis), word processors, elevator controllers, chemical plant controllers, telephone switches, operating systems, compilers, and games. </a:t>
            </a:r>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Arsitektur</a:t>
            </a:r>
            <a:r>
              <a:rPr lang="en-US" dirty="0" smtClean="0"/>
              <a:t> Enterprise System</a:t>
            </a:r>
            <a:endParaRPr lang="en-US" dirty="0"/>
          </a:p>
        </p:txBody>
      </p:sp>
      <p:sp>
        <p:nvSpPr>
          <p:cNvPr id="3" name="Content Placeholder 2"/>
          <p:cNvSpPr>
            <a:spLocks noGrp="1"/>
          </p:cNvSpPr>
          <p:nvPr>
            <p:ph idx="1"/>
          </p:nvPr>
        </p:nvSpPr>
        <p:spPr/>
        <p:txBody>
          <a:bodyPr/>
          <a:lstStyle/>
          <a:p>
            <a:r>
              <a:rPr lang="en-US" dirty="0" err="1" smtClean="0"/>
              <a:t>Terintegrasi</a:t>
            </a:r>
            <a:endParaRPr lang="en-US" dirty="0" smtClean="0"/>
          </a:p>
          <a:p>
            <a:r>
              <a:rPr lang="en-US" dirty="0" err="1" smtClean="0"/>
              <a:t>Fleksibel</a:t>
            </a:r>
            <a:endParaRPr lang="en-US" dirty="0" smtClean="0"/>
          </a:p>
          <a:p>
            <a:r>
              <a:rPr lang="en-US" dirty="0" smtClean="0"/>
              <a:t>Terbuka</a:t>
            </a:r>
          </a:p>
          <a:p>
            <a:r>
              <a:rPr lang="en-US" dirty="0" err="1" smtClean="0"/>
              <a:t>Aman</a:t>
            </a:r>
            <a:endParaRPr lang="en-US" dirty="0" smtClean="0"/>
          </a:p>
          <a:p>
            <a:r>
              <a:rPr lang="en-US" dirty="0" err="1" smtClean="0"/>
              <a:t>Mengikuti</a:t>
            </a:r>
            <a:r>
              <a:rPr lang="en-US" dirty="0" smtClean="0"/>
              <a:t> trend </a:t>
            </a:r>
            <a:r>
              <a:rPr lang="en-US" dirty="0" err="1" smtClean="0"/>
              <a:t>teknologi</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Sumber Daya</a:t>
            </a:r>
            <a:endParaRPr lang="id-ID" dirty="0"/>
          </a:p>
        </p:txBody>
      </p:sp>
      <p:sp>
        <p:nvSpPr>
          <p:cNvPr id="4" name="Content Placeholder 1"/>
          <p:cNvSpPr>
            <a:spLocks noGrp="1"/>
          </p:cNvSpPr>
          <p:nvPr>
            <p:ph idx="1"/>
          </p:nvPr>
        </p:nvSpPr>
        <p:spPr/>
        <p:txBody>
          <a:bodyPr/>
          <a:lstStyle/>
          <a:p>
            <a:pPr marL="457200" indent="-457200">
              <a:buAutoNum type="arabicPeriod"/>
            </a:pPr>
            <a:r>
              <a:rPr lang="id-ID" dirty="0" smtClean="0"/>
              <a:t>Sumber </a:t>
            </a:r>
            <a:r>
              <a:rPr lang="id-ID" dirty="0"/>
              <a:t>daya </a:t>
            </a:r>
            <a:r>
              <a:rPr lang="id-ID" dirty="0" smtClean="0"/>
              <a:t>manusia (User dan Pakar)</a:t>
            </a:r>
          </a:p>
          <a:p>
            <a:pPr marL="457200" indent="-457200">
              <a:buAutoNum type="arabicPeriod"/>
            </a:pPr>
            <a:r>
              <a:rPr lang="id-ID" dirty="0" smtClean="0"/>
              <a:t>Sumber daya hardware</a:t>
            </a:r>
          </a:p>
          <a:p>
            <a:pPr marL="457200" indent="-457200">
              <a:buAutoNum type="arabicPeriod"/>
            </a:pPr>
            <a:r>
              <a:rPr lang="id-ID" dirty="0" smtClean="0"/>
              <a:t>Sumber daya software</a:t>
            </a:r>
          </a:p>
          <a:p>
            <a:pPr marL="457200" indent="-457200">
              <a:buAutoNum type="arabicPeriod"/>
            </a:pPr>
            <a:r>
              <a:rPr lang="id-ID" dirty="0" smtClean="0"/>
              <a:t>Sumber daya data</a:t>
            </a:r>
          </a:p>
          <a:p>
            <a:pPr marL="457200" indent="-457200">
              <a:buAutoNum type="arabicPeriod"/>
            </a:pPr>
            <a:r>
              <a:rPr lang="id-ID" dirty="0" smtClean="0"/>
              <a:t>Sumber daya jaringan</a:t>
            </a:r>
            <a:endParaRPr lang="id-ID" dirty="0"/>
          </a:p>
          <a:p>
            <a:pPr marL="457200" indent="-457200">
              <a:buAutoNum type="arabicPeriod"/>
            </a:pPr>
            <a:endParaRPr lang="id-ID" dirty="0"/>
          </a:p>
        </p:txBody>
      </p:sp>
    </p:spTree>
    <p:extLst>
      <p:ext uri="{BB962C8B-B14F-4D97-AF65-F5344CB8AC3E}">
        <p14:creationId xmlns:p14="http://schemas.microsoft.com/office/powerpoint/2010/main" val="3316794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Hambatan</a:t>
            </a:r>
            <a:r>
              <a:rPr lang="en-US" dirty="0" smtClean="0"/>
              <a:t> </a:t>
            </a:r>
            <a:r>
              <a:rPr lang="id-ID" dirty="0" smtClean="0"/>
              <a:t>dlm Pengembangan Aplikasi Enterprise</a:t>
            </a:r>
            <a:endParaRPr lang="en-US" dirty="0"/>
          </a:p>
        </p:txBody>
      </p:sp>
      <p:sp>
        <p:nvSpPr>
          <p:cNvPr id="3" name="Content Placeholder 2"/>
          <p:cNvSpPr>
            <a:spLocks noGrp="1"/>
          </p:cNvSpPr>
          <p:nvPr>
            <p:ph idx="1"/>
          </p:nvPr>
        </p:nvSpPr>
        <p:spPr>
          <a:xfrm>
            <a:off x="502920" y="1789512"/>
            <a:ext cx="8183880" cy="4159768"/>
          </a:xfrm>
        </p:spPr>
        <p:txBody>
          <a:bodyPr>
            <a:normAutofit fontScale="70000" lnSpcReduction="20000"/>
          </a:bodyPr>
          <a:lstStyle/>
          <a:p>
            <a:r>
              <a:rPr lang="en-US" dirty="0" smtClean="0"/>
              <a:t>Hardware </a:t>
            </a:r>
            <a:r>
              <a:rPr lang="en-US" dirty="0"/>
              <a:t>yang masih mahal, yang mungkin juga tidak (belum) berkembang sesuai keadaan dan kebutuhan sekarang.</a:t>
            </a:r>
          </a:p>
          <a:p>
            <a:r>
              <a:rPr lang="en-US" dirty="0" smtClean="0"/>
              <a:t>Kesulitan </a:t>
            </a:r>
            <a:r>
              <a:rPr lang="en-US" dirty="0"/>
              <a:t>mencari pekerja yang dapat memiliki kemampuan kerja yang baik, dan dapat mengikuti perkembangan teknologi.</a:t>
            </a:r>
          </a:p>
          <a:p>
            <a:r>
              <a:rPr lang="en-US" dirty="0" smtClean="0"/>
              <a:t>Kesulitan </a:t>
            </a:r>
            <a:r>
              <a:rPr lang="en-US" dirty="0"/>
              <a:t>dalam pembuatan software yang mampu mengintegrasikan seluruh sistem dan bersifat “Distributed Software”.</a:t>
            </a:r>
          </a:p>
          <a:p>
            <a:r>
              <a:rPr lang="en-US" dirty="0" smtClean="0"/>
              <a:t>Kesulitan </a:t>
            </a:r>
            <a:r>
              <a:rPr lang="en-US" dirty="0"/>
              <a:t>perbedaan platform.</a:t>
            </a:r>
          </a:p>
          <a:p>
            <a:r>
              <a:rPr lang="en-US" dirty="0" smtClean="0"/>
              <a:t>Adanya </a:t>
            </a:r>
            <a:r>
              <a:rPr lang="en-US" dirty="0"/>
              <a:t>multiple vendor juga mempersulit pembuatan program. </a:t>
            </a:r>
          </a:p>
          <a:p>
            <a:pPr lvl="1"/>
            <a:r>
              <a:rPr lang="en-US" dirty="0" smtClean="0"/>
              <a:t>Contohnya</a:t>
            </a:r>
            <a:r>
              <a:rPr lang="en-US" dirty="0"/>
              <a:t>: Perusahaan A menggunakan SQL Server dan klien perusahaan A menggunakan Oracle. Dalam hal ini dibutuhkan suatu software yang mampu mengatasi “lintas vendor</a:t>
            </a:r>
            <a:r>
              <a:rPr lang="en-US" dirty="0" smtClean="0"/>
              <a:t>”.</a:t>
            </a: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Hambatan (-lanjut)</a:t>
            </a:r>
            <a:endParaRPr lang="en-US" dirty="0"/>
          </a:p>
        </p:txBody>
      </p:sp>
      <p:sp>
        <p:nvSpPr>
          <p:cNvPr id="3" name="Content Placeholder 2"/>
          <p:cNvSpPr>
            <a:spLocks noGrp="1"/>
          </p:cNvSpPr>
          <p:nvPr>
            <p:ph idx="1"/>
          </p:nvPr>
        </p:nvSpPr>
        <p:spPr>
          <a:xfrm>
            <a:off x="502920" y="1658072"/>
            <a:ext cx="8183880" cy="4651248"/>
          </a:xfrm>
        </p:spPr>
        <p:txBody>
          <a:bodyPr>
            <a:normAutofit fontScale="70000" lnSpcReduction="20000"/>
          </a:bodyPr>
          <a:lstStyle/>
          <a:p>
            <a:r>
              <a:rPr lang="en-US" dirty="0" smtClean="0"/>
              <a:t>Masih </a:t>
            </a:r>
            <a:r>
              <a:rPr lang="en-US" dirty="0"/>
              <a:t>membutuhkan </a:t>
            </a:r>
            <a:r>
              <a:rPr lang="en-US" dirty="0" err="1"/>
              <a:t>adanya</a:t>
            </a:r>
            <a:r>
              <a:rPr lang="en-US" dirty="0"/>
              <a:t> </a:t>
            </a:r>
            <a:r>
              <a:rPr lang="en-US" dirty="0" err="1" smtClean="0"/>
              <a:t>brainware</a:t>
            </a:r>
            <a:r>
              <a:rPr lang="id-ID" dirty="0" smtClean="0"/>
              <a:t> (lebih banyak SDM)</a:t>
            </a:r>
          </a:p>
          <a:p>
            <a:endParaRPr lang="en-US" dirty="0"/>
          </a:p>
          <a:p>
            <a:r>
              <a:rPr lang="en-US" dirty="0" err="1" smtClean="0"/>
              <a:t>Adanya</a:t>
            </a:r>
            <a:r>
              <a:rPr lang="en-US" dirty="0" smtClean="0"/>
              <a:t> </a:t>
            </a:r>
            <a:r>
              <a:rPr lang="en-US" dirty="0"/>
              <a:t>kebutuhan keamanan sistem dan integritas data. Misalnya: </a:t>
            </a:r>
          </a:p>
          <a:p>
            <a:pPr lvl="1"/>
            <a:r>
              <a:rPr lang="en-US" dirty="0" smtClean="0"/>
              <a:t>Mampu </a:t>
            </a:r>
            <a:r>
              <a:rPr lang="en-US" dirty="0"/>
              <a:t>menghandle “system failure”dengan “system failure recovery”</a:t>
            </a:r>
          </a:p>
          <a:p>
            <a:pPr lvl="1"/>
            <a:r>
              <a:rPr lang="en-US" dirty="0" smtClean="0"/>
              <a:t>Rollback </a:t>
            </a:r>
            <a:r>
              <a:rPr lang="en-US" dirty="0"/>
              <a:t>transaction untuk transaksi yang salah atau batal</a:t>
            </a:r>
          </a:p>
          <a:p>
            <a:pPr lvl="1"/>
            <a:r>
              <a:rPr lang="en-US" dirty="0" smtClean="0"/>
              <a:t>Transaction </a:t>
            </a:r>
            <a:r>
              <a:rPr lang="en-US" dirty="0"/>
              <a:t>locking yang mampu mengatasi keamanan data. Contohnya pada saat ada transaksi yang hampir bersamaan.</a:t>
            </a:r>
          </a:p>
          <a:p>
            <a:pPr lvl="1"/>
            <a:r>
              <a:rPr lang="en-US" dirty="0" smtClean="0"/>
              <a:t>Mampu </a:t>
            </a:r>
            <a:r>
              <a:rPr lang="en-US" dirty="0"/>
              <a:t>menghandle “multi user situation”</a:t>
            </a:r>
          </a:p>
          <a:p>
            <a:endParaRPr lang="en-US" dirty="0" smtClean="0"/>
          </a:p>
          <a:p>
            <a:r>
              <a:rPr lang="en-US" dirty="0" smtClean="0"/>
              <a:t>Menjaga </a:t>
            </a:r>
            <a:r>
              <a:rPr lang="en-US" dirty="0"/>
              <a:t>kekonsistensian data walau ada error, delay, dan transaksi yang jauh.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Business Intelligence</a:t>
            </a:r>
            <a:endParaRPr lang="id-ID" dirty="0"/>
          </a:p>
        </p:txBody>
      </p:sp>
      <p:sp>
        <p:nvSpPr>
          <p:cNvPr id="3" name="Content Placeholder 2"/>
          <p:cNvSpPr>
            <a:spLocks noGrp="1"/>
          </p:cNvSpPr>
          <p:nvPr>
            <p:ph idx="1"/>
          </p:nvPr>
        </p:nvSpPr>
        <p:spPr/>
        <p:txBody>
          <a:bodyPr/>
          <a:lstStyle/>
          <a:p>
            <a:r>
              <a:rPr lang="id-ID" dirty="0" smtClean="0"/>
              <a:t>Diskusi</a:t>
            </a:r>
            <a:endParaRPr lang="id-ID" dirty="0"/>
          </a:p>
        </p:txBody>
      </p:sp>
    </p:spTree>
    <p:extLst>
      <p:ext uri="{BB962C8B-B14F-4D97-AF65-F5344CB8AC3E}">
        <p14:creationId xmlns:p14="http://schemas.microsoft.com/office/powerpoint/2010/main" val="24914586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077200" cy="4953000"/>
          </a:xfrm>
        </p:spPr>
        <p:txBody>
          <a:bodyPr>
            <a:normAutofit fontScale="85000" lnSpcReduction="10000"/>
          </a:bodyPr>
          <a:lstStyle/>
          <a:p>
            <a:endParaRPr lang="en-US" dirty="0" smtClean="0"/>
          </a:p>
          <a:p>
            <a:pPr algn="just"/>
            <a:r>
              <a:rPr lang="en-US" dirty="0" smtClean="0"/>
              <a:t>Sistem dan aplikasi yang berfungsi untuk mengubah data-data dalam suatu perusahaan atau organisasi (data operasional, data transaksional, atau data lainnya) ke dalam bentuk pengetahuan. </a:t>
            </a:r>
          </a:p>
          <a:p>
            <a:pPr algn="just"/>
            <a:r>
              <a:rPr lang="en-US" dirty="0" smtClean="0"/>
              <a:t>Aplikasi ini melakukan analisis data-data di masa lampau, dan menggunakannya sebagai pengetahuan untuk mendukung keputusan dan perencanaan organisasi </a:t>
            </a:r>
          </a:p>
          <a:p>
            <a:pPr algn="just"/>
            <a:endParaRPr lang="en-US" dirty="0" smtClean="0"/>
          </a:p>
          <a:p>
            <a:pPr algn="just"/>
            <a:r>
              <a:rPr lang="en-US" dirty="0" smtClean="0"/>
              <a:t>Sering disebut dengan Decision Support System (DSS)</a:t>
            </a:r>
            <a:endParaRPr lang="en-US" dirty="0"/>
          </a:p>
        </p:txBody>
      </p:sp>
      <p:sp>
        <p:nvSpPr>
          <p:cNvPr id="2" name="Title 1"/>
          <p:cNvSpPr>
            <a:spLocks noGrp="1"/>
          </p:cNvSpPr>
          <p:nvPr>
            <p:ph type="title"/>
          </p:nvPr>
        </p:nvSpPr>
        <p:spPr/>
        <p:txBody>
          <a:bodyPr/>
          <a:lstStyle/>
          <a:p>
            <a:r>
              <a:rPr lang="en-US" dirty="0" smtClean="0">
                <a:latin typeface="+mn-lt"/>
              </a:rPr>
              <a:t>Business Intellegence</a:t>
            </a:r>
            <a:endParaRPr lang="en-US" dirty="0">
              <a:latin typeface="+mn-lt"/>
            </a:endParaRPr>
          </a:p>
        </p:txBody>
      </p:sp>
    </p:spTree>
    <p:extLst>
      <p:ext uri="{BB962C8B-B14F-4D97-AF65-F5344CB8AC3E}">
        <p14:creationId xmlns:p14="http://schemas.microsoft.com/office/powerpoint/2010/main" val="2769365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business_intelligence.jpg"/>
          <p:cNvPicPr>
            <a:picLocks noGrp="1" noChangeAspect="1"/>
          </p:cNvPicPr>
          <p:nvPr>
            <p:ph idx="1"/>
          </p:nvPr>
        </p:nvPicPr>
        <p:blipFill>
          <a:blip r:embed="rId3"/>
          <a:stretch>
            <a:fillRect/>
          </a:stretch>
        </p:blipFill>
        <p:spPr>
          <a:xfrm>
            <a:off x="2118853" y="1975948"/>
            <a:ext cx="5909531" cy="4150216"/>
          </a:xfrm>
        </p:spPr>
      </p:pic>
      <p:sp>
        <p:nvSpPr>
          <p:cNvPr id="2" name="Title 1"/>
          <p:cNvSpPr>
            <a:spLocks noGrp="1"/>
          </p:cNvSpPr>
          <p:nvPr>
            <p:ph type="title"/>
          </p:nvPr>
        </p:nvSpPr>
        <p:spPr/>
        <p:txBody>
          <a:bodyPr/>
          <a:lstStyle/>
          <a:p>
            <a:r>
              <a:rPr lang="en-US" dirty="0" smtClean="0">
                <a:latin typeface="+mn-lt"/>
              </a:rPr>
              <a:t>Business Intellegence</a:t>
            </a:r>
            <a:endParaRPr lang="en-US" dirty="0">
              <a:latin typeface="+mn-lt"/>
            </a:endParaRPr>
          </a:p>
        </p:txBody>
      </p:sp>
    </p:spTree>
    <p:extLst>
      <p:ext uri="{BB962C8B-B14F-4D97-AF65-F5344CB8AC3E}">
        <p14:creationId xmlns:p14="http://schemas.microsoft.com/office/powerpoint/2010/main" val="27040556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Implementasi</a:t>
            </a:r>
            <a:endParaRPr lang="id-ID" dirty="0"/>
          </a:p>
        </p:txBody>
      </p:sp>
      <p:sp>
        <p:nvSpPr>
          <p:cNvPr id="3" name="Content Placeholder 2"/>
          <p:cNvSpPr>
            <a:spLocks noGrp="1"/>
          </p:cNvSpPr>
          <p:nvPr>
            <p:ph idx="1"/>
          </p:nvPr>
        </p:nvSpPr>
        <p:spPr/>
        <p:txBody>
          <a:bodyPr/>
          <a:lstStyle/>
          <a:p>
            <a:r>
              <a:rPr lang="id-ID" dirty="0" smtClean="0"/>
              <a:t>Dikembangkan sendiri oleh tim IT internal</a:t>
            </a:r>
          </a:p>
          <a:p>
            <a:r>
              <a:rPr lang="id-ID" dirty="0" smtClean="0"/>
              <a:t>Membeli software ERP namun digunakan oleh tim IT internal</a:t>
            </a:r>
          </a:p>
          <a:p>
            <a:r>
              <a:rPr lang="id-ID" dirty="0" smtClean="0"/>
              <a:t>Outsource dari perusahaan IT lain </a:t>
            </a:r>
          </a:p>
          <a:p>
            <a:endParaRPr lang="id-ID" dirty="0"/>
          </a:p>
        </p:txBody>
      </p:sp>
    </p:spTree>
    <p:extLst>
      <p:ext uri="{BB962C8B-B14F-4D97-AF65-F5344CB8AC3E}">
        <p14:creationId xmlns:p14="http://schemas.microsoft.com/office/powerpoint/2010/main" val="4575102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4" name="Content Placeholder 1"/>
          <p:cNvSpPr txBox="1">
            <a:spLocks noGrp="1"/>
          </p:cNvSpPr>
          <p:nvPr>
            <p:ph idx="1"/>
          </p:nvPr>
        </p:nvSpPr>
        <p:spPr>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id-ID" dirty="0" smtClean="0"/>
              <a:t>Trend Sistem Informasi Trend yang dominan dalam Sistem Informasi : </a:t>
            </a:r>
          </a:p>
          <a:p>
            <a:pPr>
              <a:buFontTx/>
              <a:buChar char="-"/>
            </a:pPr>
            <a:r>
              <a:rPr lang="id-ID" dirty="0" smtClean="0"/>
              <a:t>Inisiatif dan penanggung jawab tidak lagi dilakukan hanya oleh CIO (Chief Information Officer) sendiri, tapi juga oleh Executive Board;</a:t>
            </a:r>
          </a:p>
          <a:p>
            <a:pPr>
              <a:buFontTx/>
              <a:buChar char="-"/>
            </a:pPr>
            <a:r>
              <a:rPr lang="id-ID" dirty="0" smtClean="0"/>
              <a:t> Pergeseran peran IS Department dari sebagai Application delivery menjadi System integration dan pengembang infrastruktur; </a:t>
            </a:r>
          </a:p>
          <a:p>
            <a:pPr>
              <a:buFontTx/>
              <a:buChar char="-"/>
            </a:pPr>
            <a:r>
              <a:rPr lang="id-ID" dirty="0" smtClean="0"/>
              <a:t>Perkembangan internet dan intranet menghasilkan world wide connectivity dan memungkinkan adanya common user interface untuk semua system. </a:t>
            </a:r>
            <a:endParaRPr lang="id-ID" dirty="0"/>
          </a:p>
        </p:txBody>
      </p:sp>
    </p:spTree>
    <p:extLst>
      <p:ext uri="{BB962C8B-B14F-4D97-AF65-F5344CB8AC3E}">
        <p14:creationId xmlns:p14="http://schemas.microsoft.com/office/powerpoint/2010/main" val="15253410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Dukungan</a:t>
            </a:r>
            <a:endParaRPr lang="id-ID" dirty="0"/>
          </a:p>
        </p:txBody>
      </p:sp>
      <p:sp>
        <p:nvSpPr>
          <p:cNvPr id="4" name="Content Placeholder 1"/>
          <p:cNvSpPr>
            <a:spLocks noGrp="1"/>
          </p:cNvSpPr>
          <p:nvPr>
            <p:ph idx="1"/>
          </p:nvPr>
        </p:nvSpPr>
        <p:spPr/>
        <p:txBody>
          <a:bodyPr>
            <a:normAutofit/>
          </a:bodyPr>
          <a:lstStyle/>
          <a:p>
            <a:r>
              <a:rPr lang="id-ID" sz="2800" dirty="0" smtClean="0"/>
              <a:t>Dukungan terhadap proses dan Operasi Bisnis</a:t>
            </a:r>
          </a:p>
          <a:p>
            <a:r>
              <a:rPr lang="id-ID" sz="2800" dirty="0" smtClean="0"/>
              <a:t>Dukungan terhadap pengambilan keputusan oleh pegawai dan manajer</a:t>
            </a:r>
          </a:p>
          <a:p>
            <a:r>
              <a:rPr lang="id-ID" sz="2800" dirty="0" smtClean="0"/>
              <a:t>Dukungan Strategis untuk keunggulan bersaing</a:t>
            </a:r>
            <a:endParaRPr lang="id-ID" sz="2800" dirty="0"/>
          </a:p>
        </p:txBody>
      </p:sp>
    </p:spTree>
    <p:extLst>
      <p:ext uri="{BB962C8B-B14F-4D97-AF65-F5344CB8AC3E}">
        <p14:creationId xmlns:p14="http://schemas.microsoft.com/office/powerpoint/2010/main" val="30696316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300</TotalTime>
  <Words>843</Words>
  <Application>Microsoft Office PowerPoint</Application>
  <PresentationFormat>On-screen Show (4:3)</PresentationFormat>
  <Paragraphs>134</Paragraphs>
  <Slides>27</Slides>
  <Notes>6</Notes>
  <HiddenSlides>0</HiddenSlides>
  <MMClips>0</MMClips>
  <ScaleCrop>false</ScaleCrop>
  <HeadingPairs>
    <vt:vector size="6" baseType="variant">
      <vt:variant>
        <vt:lpstr>Theme</vt:lpstr>
      </vt:variant>
      <vt:variant>
        <vt:i4>1</vt:i4>
      </vt:variant>
      <vt:variant>
        <vt:lpstr>Embedded OLE Servers</vt:lpstr>
      </vt:variant>
      <vt:variant>
        <vt:i4>0</vt:i4>
      </vt:variant>
      <vt:variant>
        <vt:lpstr>Slide Titles</vt:lpstr>
      </vt:variant>
      <vt:variant>
        <vt:i4>27</vt:i4>
      </vt:variant>
    </vt:vector>
  </HeadingPairs>
  <TitlesOfParts>
    <vt:vector size="28" baseType="lpstr">
      <vt:lpstr>Office Theme</vt:lpstr>
      <vt:lpstr>PowerPoint Presentation</vt:lpstr>
      <vt:lpstr>Sistem ?</vt:lpstr>
      <vt:lpstr>Informasi ?</vt:lpstr>
      <vt:lpstr>Kualitas Informasi</vt:lpstr>
      <vt:lpstr>IT(Information Technology) Vs IS </vt:lpstr>
      <vt:lpstr>PowerPoint Presentation</vt:lpstr>
      <vt:lpstr>Diskusi</vt:lpstr>
      <vt:lpstr>Pengantar</vt:lpstr>
      <vt:lpstr>Enterprise Software</vt:lpstr>
      <vt:lpstr>Functions of Enterprise</vt:lpstr>
      <vt:lpstr>Proses dengan enterprise sistem</vt:lpstr>
      <vt:lpstr>Enterprise overview</vt:lpstr>
      <vt:lpstr>Enterprise overview</vt:lpstr>
      <vt:lpstr>Multi Platform ES</vt:lpstr>
      <vt:lpstr>Sistem Enterprise diperlukan untuk :</vt:lpstr>
      <vt:lpstr>Enterprise Software diperlukan untuk</vt:lpstr>
      <vt:lpstr>Enterprise Application</vt:lpstr>
      <vt:lpstr>Arsitektur Enterprise System</vt:lpstr>
      <vt:lpstr>Sumber Daya</vt:lpstr>
      <vt:lpstr>Hambatan dlm Pengembangan Aplikasi Enterprise</vt:lpstr>
      <vt:lpstr>Hambatan (-lanjut)</vt:lpstr>
      <vt:lpstr>Business Intelligence</vt:lpstr>
      <vt:lpstr>Business Intellegence</vt:lpstr>
      <vt:lpstr>Business Intellegence</vt:lpstr>
      <vt:lpstr>Implementasi</vt:lpstr>
      <vt:lpstr>PowerPoint Presentation</vt:lpstr>
      <vt:lpstr>Dukungan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Noora</dc:creator>
  <cp:lastModifiedBy>noora</cp:lastModifiedBy>
  <cp:revision>20</cp:revision>
  <dcterms:created xsi:type="dcterms:W3CDTF">2018-08-27T05:15:22Z</dcterms:created>
  <dcterms:modified xsi:type="dcterms:W3CDTF">2019-09-04T20:55:54Z</dcterms:modified>
</cp:coreProperties>
</file>