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61" r:id="rId5"/>
    <p:sldId id="263" r:id="rId6"/>
    <p:sldId id="265" r:id="rId7"/>
    <p:sldId id="262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84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5" r:id="rId26"/>
    <p:sldId id="286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22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7584" y="16778"/>
            <a:ext cx="8316416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600201"/>
            <a:ext cx="7499176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1197968" y="2276872"/>
            <a:ext cx="7499176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00658" y="4633391"/>
            <a:ext cx="17074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PERTEMUAN 12 13 14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103704" y="2854677"/>
            <a:ext cx="30963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3600" b="1" dirty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K-Map</a:t>
            </a: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CF533A62-45BA-41E8-8A5F-B9E7EC233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6458" y="3561114"/>
            <a:ext cx="29315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KANONIK SOP &amp; POS</a:t>
            </a:r>
          </a:p>
          <a:p>
            <a:pPr algn="ctr"/>
            <a:r>
              <a:rPr lang="en-US" altLang="ko-KR" sz="2000" b="1" dirty="0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KARNAUGH MAP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Bentuk</a:t>
            </a:r>
            <a:r>
              <a:rPr lang="en-US" sz="2400" b="1" dirty="0"/>
              <a:t> </a:t>
            </a:r>
            <a:r>
              <a:rPr lang="en-US" sz="2400" b="1" dirty="0" err="1"/>
              <a:t>Standar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SOP (Sum of Product)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Term – term 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AND di OR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kan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Contoh</a:t>
            </a:r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: </a:t>
            </a:r>
            <a:r>
              <a:rPr lang="en-US" altLang="ko-KR" sz="24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AB’C + A’BC’</a:t>
            </a: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POS (Product of Sum)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Term – term 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OR di AND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kan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Contoh</a:t>
            </a:r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: </a:t>
            </a:r>
            <a:r>
              <a:rPr lang="en-US" altLang="ko-KR" sz="24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(A + B’ + C) . (A’ + B + C’)</a:t>
            </a:r>
            <a:endParaRPr lang="ko-KR" altLang="en-US" sz="2400" b="1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Notasi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 </a:t>
            </a:r>
            <a:r>
              <a:rPr lang="en-US" sz="2400" b="1" dirty="0" err="1"/>
              <a:t>Kebenaran</a:t>
            </a:r>
            <a:r>
              <a:rPr lang="en-US" sz="2400" b="1" dirty="0"/>
              <a:t> </a:t>
            </a:r>
            <a:r>
              <a:rPr lang="en-US" sz="2400" b="1" dirty="0" err="1"/>
              <a:t>Minterm</a:t>
            </a:r>
            <a:r>
              <a:rPr lang="en-US" sz="2400" b="1" dirty="0"/>
              <a:t>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Asumsikan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 variable x, y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54DC15C-6444-4F80-98BC-6FA48E9743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902530"/>
              </p:ext>
            </p:extLst>
          </p:nvPr>
        </p:nvGraphicFramePr>
        <p:xfrm>
          <a:off x="1644352" y="2887176"/>
          <a:ext cx="6096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3143672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Minterm</a:t>
                      </a:r>
                      <a:r>
                        <a:rPr lang="en-US" sz="2000" dirty="0"/>
                        <a:t> (m)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x’.y’.z</a:t>
                      </a:r>
                      <a:r>
                        <a:rPr lang="en-US" sz="2000" dirty="0"/>
                        <a:t>’ = m</a:t>
                      </a:r>
                      <a:r>
                        <a:rPr lang="en-US" sz="2000" baseline="-25000" dirty="0"/>
                        <a:t>0</a:t>
                      </a:r>
                      <a:endParaRPr lang="id-ID" sz="20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x’.y’.z</a:t>
                      </a:r>
                      <a:r>
                        <a:rPr lang="en-US" sz="2000" dirty="0"/>
                        <a:t> = m</a:t>
                      </a:r>
                      <a:r>
                        <a:rPr lang="en-US" sz="2000" baseline="-25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x’.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2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x.’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3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x.y’.z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4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x.y’.z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5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6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7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620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196752"/>
            <a:ext cx="7499176" cy="460648"/>
          </a:xfrm>
        </p:spPr>
        <p:txBody>
          <a:bodyPr/>
          <a:lstStyle/>
          <a:p>
            <a:r>
              <a:rPr lang="en-US" sz="2400" b="1" dirty="0" err="1"/>
              <a:t>Bentuk</a:t>
            </a:r>
            <a:r>
              <a:rPr lang="en-US" sz="2400" b="1" dirty="0"/>
              <a:t> </a:t>
            </a:r>
            <a:r>
              <a:rPr lang="en-US" sz="2400" b="1" dirty="0" err="1"/>
              <a:t>Kanonik</a:t>
            </a:r>
            <a:r>
              <a:rPr lang="en-US" sz="2400" b="1" dirty="0"/>
              <a:t> </a:t>
            </a:r>
            <a:r>
              <a:rPr lang="en-US" sz="2400" b="1" dirty="0" err="1"/>
              <a:t>Minterm</a:t>
            </a:r>
            <a:r>
              <a:rPr lang="en-US" sz="2400" b="1" dirty="0"/>
              <a:t>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700808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SOP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215220"/>
              </p:ext>
            </p:extLst>
          </p:nvPr>
        </p:nvGraphicFramePr>
        <p:xfrm>
          <a:off x="1644352" y="270892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1670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052736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SOP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  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Y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x,y,z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) =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=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x’y’z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x’yz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 +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xy’z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 +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51424"/>
              </p:ext>
            </p:extLst>
          </p:nvPr>
        </p:nvGraphicFramePr>
        <p:xfrm>
          <a:off x="1644352" y="2060848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099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Notasi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 </a:t>
            </a:r>
            <a:r>
              <a:rPr lang="en-US" sz="2400" b="1" dirty="0" err="1"/>
              <a:t>Kebenaran</a:t>
            </a:r>
            <a:r>
              <a:rPr lang="en-US" sz="2400" b="1" dirty="0"/>
              <a:t> Maxterm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Asumsikan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 variable x, y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54DC15C-6444-4F80-98BC-6FA48E9743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769962"/>
              </p:ext>
            </p:extLst>
          </p:nvPr>
        </p:nvGraphicFramePr>
        <p:xfrm>
          <a:off x="1644352" y="2887176"/>
          <a:ext cx="6096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3143672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Maxterm (M)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x+y+z</a:t>
                      </a:r>
                      <a:r>
                        <a:rPr lang="en-US" sz="2000" dirty="0"/>
                        <a:t> = M</a:t>
                      </a:r>
                      <a:r>
                        <a:rPr lang="en-US" sz="2000" baseline="-25000" dirty="0"/>
                        <a:t>0</a:t>
                      </a:r>
                      <a:endParaRPr lang="id-ID" sz="20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x+y+z</a:t>
                      </a:r>
                      <a:r>
                        <a:rPr lang="en-US" sz="2000" dirty="0"/>
                        <a:t>’ = M</a:t>
                      </a:r>
                      <a:r>
                        <a:rPr lang="en-US" sz="2000" baseline="-25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x+y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’+z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2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x+y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’+z’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3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4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5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x’+y’+z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6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x’+y’+z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7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694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196752"/>
            <a:ext cx="7499176" cy="460648"/>
          </a:xfrm>
        </p:spPr>
        <p:txBody>
          <a:bodyPr/>
          <a:lstStyle/>
          <a:p>
            <a:r>
              <a:rPr lang="en-US" sz="2400" b="1" dirty="0" err="1"/>
              <a:t>Bentuk</a:t>
            </a:r>
            <a:r>
              <a:rPr lang="en-US" sz="2400" b="1" dirty="0"/>
              <a:t> </a:t>
            </a:r>
            <a:r>
              <a:rPr lang="en-US" sz="2400" b="1" dirty="0" err="1"/>
              <a:t>Kanonik</a:t>
            </a:r>
            <a:r>
              <a:rPr lang="en-US" sz="2400" b="1" dirty="0"/>
              <a:t> Maxterm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700808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POS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/>
        </p:nvGraphicFramePr>
        <p:xfrm>
          <a:off x="1644352" y="270892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45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052736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POS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Y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x,y,z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) =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 	  =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x+y+z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) .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x+y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’+z’) . (x’+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y+z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’) .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x’+y’+z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’)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403474"/>
              </p:ext>
            </p:extLst>
          </p:nvPr>
        </p:nvGraphicFramePr>
        <p:xfrm>
          <a:off x="1644352" y="202308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0511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Perancangan</a:t>
            </a:r>
            <a:r>
              <a:rPr lang="en-US" altLang="ko-KR" sz="3200" dirty="0"/>
              <a:t> </a:t>
            </a:r>
            <a:r>
              <a:rPr lang="en-US" altLang="ko-KR" sz="3200" dirty="0" err="1"/>
              <a:t>dengan</a:t>
            </a:r>
            <a:r>
              <a:rPr lang="en-US" altLang="ko-KR" sz="3200" dirty="0"/>
              <a:t> </a:t>
            </a:r>
            <a:r>
              <a:rPr lang="en-US" altLang="ko-KR" sz="3200" dirty="0" err="1"/>
              <a:t>Tabel</a:t>
            </a:r>
            <a:r>
              <a:rPr lang="en-US" altLang="ko-KR" sz="3200" dirty="0"/>
              <a:t> </a:t>
            </a:r>
            <a:r>
              <a:rPr lang="en-US" altLang="ko-KR" sz="3200" dirty="0" err="1"/>
              <a:t>Kebenaran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Diketahui</a:t>
            </a:r>
            <a:r>
              <a:rPr lang="en-US" sz="2400" b="1" dirty="0"/>
              <a:t> output Y </a:t>
            </a:r>
            <a:r>
              <a:rPr lang="en-US" sz="2400" b="1" dirty="0" err="1"/>
              <a:t>seperti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, </a:t>
            </a:r>
            <a:r>
              <a:rPr lang="en-US" sz="2400" b="1" dirty="0" err="1"/>
              <a:t>tentukan</a:t>
            </a:r>
            <a:r>
              <a:rPr lang="en-US" sz="2400" b="1" dirty="0"/>
              <a:t> </a:t>
            </a:r>
            <a:r>
              <a:rPr lang="en-US" sz="2400" b="1" dirty="0" err="1"/>
              <a:t>fungsi</a:t>
            </a:r>
            <a:r>
              <a:rPr lang="en-US" sz="2400" b="1" dirty="0"/>
              <a:t> </a:t>
            </a:r>
            <a:r>
              <a:rPr lang="en-US" sz="2400" b="1" dirty="0" err="1"/>
              <a:t>logika</a:t>
            </a:r>
            <a:r>
              <a:rPr lang="en-US" sz="2400" b="1" dirty="0"/>
              <a:t> </a:t>
            </a:r>
            <a:r>
              <a:rPr lang="en-US" sz="2400" b="1" dirty="0" err="1"/>
              <a:t>dari</a:t>
            </a:r>
            <a:r>
              <a:rPr lang="en-US" sz="2400" b="1" dirty="0"/>
              <a:t> Y: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19AB4C1-4182-48A5-BE50-FF8D852D3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101874"/>
              </p:ext>
            </p:extLst>
          </p:nvPr>
        </p:nvGraphicFramePr>
        <p:xfrm>
          <a:off x="1284312" y="238312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236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Langkah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solusi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/>
              <a:t>1. </a:t>
            </a:r>
            <a:r>
              <a:rPr lang="en-US" sz="2400" b="1" dirty="0" err="1"/>
              <a:t>Tulis</a:t>
            </a:r>
            <a:r>
              <a:rPr lang="en-US" sz="2400" b="1" dirty="0"/>
              <a:t> </a:t>
            </a:r>
            <a:r>
              <a:rPr lang="en-US" sz="2400" b="1" dirty="0" err="1"/>
              <a:t>bentuk</a:t>
            </a:r>
            <a:r>
              <a:rPr lang="en-US" sz="2400" b="1" dirty="0"/>
              <a:t> AND </a:t>
            </a:r>
            <a:r>
              <a:rPr lang="en-US" sz="2400" b="1" dirty="0" err="1"/>
              <a:t>pada</a:t>
            </a:r>
            <a:r>
              <a:rPr lang="en-US" sz="2400" b="1" dirty="0"/>
              <a:t> output = 1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x’yz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xy’z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xyz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</a:t>
            </a: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19AB4C1-4182-48A5-BE50-FF8D852D3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55022"/>
              </p:ext>
            </p:extLst>
          </p:nvPr>
        </p:nvGraphicFramePr>
        <p:xfrm>
          <a:off x="1284312" y="2599144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818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Langkah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solusi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3600399"/>
          </a:xfrm>
        </p:spPr>
        <p:txBody>
          <a:bodyPr/>
          <a:lstStyle/>
          <a:p>
            <a:r>
              <a:rPr lang="en-US" sz="2400" b="1" dirty="0"/>
              <a:t>2. </a:t>
            </a:r>
            <a:r>
              <a:rPr lang="en-US" sz="2400" b="1" dirty="0" err="1"/>
              <a:t>Tulis</a:t>
            </a:r>
            <a:r>
              <a:rPr lang="en-US" sz="2400" b="1" dirty="0"/>
              <a:t> </a:t>
            </a:r>
            <a:r>
              <a:rPr lang="en-US" sz="2400" b="1" dirty="0" err="1"/>
              <a:t>ekspresi</a:t>
            </a:r>
            <a:r>
              <a:rPr lang="en-US" sz="2400" b="1" dirty="0"/>
              <a:t> SOP </a:t>
            </a:r>
            <a:r>
              <a:rPr lang="en-US" sz="2400" b="1" dirty="0" err="1"/>
              <a:t>nya</a:t>
            </a:r>
            <a:endParaRPr lang="en-US" sz="2400" b="1" dirty="0"/>
          </a:p>
          <a:p>
            <a:r>
              <a:rPr lang="en-US" sz="2400" b="1" dirty="0"/>
              <a:t>	Y = </a:t>
            </a:r>
            <a:r>
              <a:rPr lang="en-US" sz="2400" b="1" dirty="0" err="1"/>
              <a:t>x’yz</a:t>
            </a:r>
            <a:r>
              <a:rPr lang="en-US" sz="2400" b="1" dirty="0"/>
              <a:t> + </a:t>
            </a:r>
            <a:r>
              <a:rPr lang="en-US" sz="2400" b="1" dirty="0" err="1"/>
              <a:t>xy’z</a:t>
            </a:r>
            <a:r>
              <a:rPr lang="en-US" sz="2400" b="1" dirty="0"/>
              <a:t> + </a:t>
            </a:r>
            <a:r>
              <a:rPr lang="en-US" sz="2400" b="1" dirty="0" err="1"/>
              <a:t>xyz</a:t>
            </a:r>
            <a:r>
              <a:rPr lang="en-US" sz="2400" b="1" dirty="0"/>
              <a:t>’ + </a:t>
            </a:r>
            <a:r>
              <a:rPr lang="en-US" sz="2400" b="1" dirty="0" err="1"/>
              <a:t>xyz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/>
              <a:t>3. </a:t>
            </a:r>
            <a:r>
              <a:rPr lang="en-US" sz="2400" b="1" dirty="0" err="1"/>
              <a:t>Sederhanakan</a:t>
            </a:r>
            <a:r>
              <a:rPr lang="en-US" sz="2400" b="1" dirty="0"/>
              <a:t> </a:t>
            </a:r>
            <a:r>
              <a:rPr lang="en-US" sz="2400" b="1" dirty="0" err="1"/>
              <a:t>ekspresi</a:t>
            </a:r>
            <a:r>
              <a:rPr lang="en-US" sz="2400" b="1" dirty="0"/>
              <a:t> output </a:t>
            </a:r>
            <a:r>
              <a:rPr lang="en-US" sz="2400" b="1" dirty="0" err="1"/>
              <a:t>nya</a:t>
            </a:r>
            <a:endParaRPr lang="en-US" sz="2400" b="1" dirty="0"/>
          </a:p>
          <a:p>
            <a:r>
              <a:rPr lang="en-US" sz="2400" b="1" dirty="0"/>
              <a:t>  	Y = </a:t>
            </a:r>
            <a:r>
              <a:rPr lang="en-US" sz="2400" b="1" dirty="0" err="1"/>
              <a:t>x’yz</a:t>
            </a:r>
            <a:r>
              <a:rPr lang="en-US" sz="2400" b="1" dirty="0"/>
              <a:t> + </a:t>
            </a:r>
            <a:r>
              <a:rPr lang="en-US" sz="2400" b="1" dirty="0" err="1">
                <a:solidFill>
                  <a:srgbClr val="00B050"/>
                </a:solidFill>
              </a:rPr>
              <a:t>xyz</a:t>
            </a:r>
            <a:r>
              <a:rPr lang="en-US" sz="2400" b="1" dirty="0"/>
              <a:t> + </a:t>
            </a:r>
            <a:r>
              <a:rPr lang="en-US" sz="2400" b="1" dirty="0" err="1"/>
              <a:t>xy’z</a:t>
            </a:r>
            <a:r>
              <a:rPr lang="en-US" sz="2400" b="1" dirty="0"/>
              <a:t> + </a:t>
            </a:r>
            <a:r>
              <a:rPr lang="en-US" sz="2400" b="1" dirty="0" err="1">
                <a:solidFill>
                  <a:srgbClr val="00B050"/>
                </a:solidFill>
              </a:rPr>
              <a:t>xyz</a:t>
            </a:r>
            <a:r>
              <a:rPr lang="en-US" sz="2400" b="1" dirty="0"/>
              <a:t> + </a:t>
            </a:r>
            <a:r>
              <a:rPr lang="en-US" sz="2400" b="1" dirty="0" err="1"/>
              <a:t>xyz</a:t>
            </a:r>
            <a:r>
              <a:rPr lang="en-US" sz="2400" b="1" dirty="0"/>
              <a:t>’ + </a:t>
            </a:r>
            <a:r>
              <a:rPr lang="en-US" sz="2400" b="1" dirty="0" err="1">
                <a:solidFill>
                  <a:srgbClr val="00B050"/>
                </a:solidFill>
              </a:rPr>
              <a:t>xyz</a:t>
            </a:r>
            <a:endParaRPr lang="en-US" sz="2400" b="1" dirty="0">
              <a:solidFill>
                <a:srgbClr val="00B050"/>
              </a:solidFill>
            </a:endParaRPr>
          </a:p>
          <a:p>
            <a:r>
              <a:rPr lang="en-US" sz="2400" b="1" dirty="0"/>
              <a:t>	   = </a:t>
            </a:r>
            <a:r>
              <a:rPr lang="en-US" sz="2400" b="1" dirty="0" err="1">
                <a:solidFill>
                  <a:srgbClr val="00B050"/>
                </a:solidFill>
              </a:rPr>
              <a:t>yz</a:t>
            </a:r>
            <a:r>
              <a:rPr lang="en-US" sz="2400" b="1" dirty="0"/>
              <a:t> (x’ + x) + </a:t>
            </a:r>
            <a:r>
              <a:rPr lang="en-US" sz="2400" b="1" dirty="0" err="1">
                <a:solidFill>
                  <a:srgbClr val="00B050"/>
                </a:solidFill>
              </a:rPr>
              <a:t>xz</a:t>
            </a:r>
            <a:r>
              <a:rPr lang="en-US" sz="2400" b="1" dirty="0"/>
              <a:t> (y’ + y) + </a:t>
            </a:r>
            <a:r>
              <a:rPr lang="en-US" sz="2400" b="1" dirty="0" err="1">
                <a:solidFill>
                  <a:srgbClr val="00B050"/>
                </a:solidFill>
              </a:rPr>
              <a:t>xy</a:t>
            </a:r>
            <a:r>
              <a:rPr lang="en-US" sz="2400" b="1" dirty="0"/>
              <a:t> (z’ + z)</a:t>
            </a:r>
          </a:p>
          <a:p>
            <a:r>
              <a:rPr lang="en-US" sz="2400" b="1" dirty="0"/>
              <a:t>	   = </a:t>
            </a:r>
            <a:r>
              <a:rPr lang="en-US" sz="2400" b="1" dirty="0" err="1"/>
              <a:t>yz</a:t>
            </a:r>
            <a:r>
              <a:rPr lang="en-US" sz="2400" b="1" dirty="0"/>
              <a:t> + </a:t>
            </a:r>
            <a:r>
              <a:rPr lang="en-US" sz="2400" b="1" dirty="0" err="1"/>
              <a:t>xz</a:t>
            </a:r>
            <a:r>
              <a:rPr lang="en-US" sz="2400" b="1" dirty="0"/>
              <a:t> + </a:t>
            </a:r>
            <a:r>
              <a:rPr lang="en-US" sz="2400" b="1" dirty="0" err="1"/>
              <a:t>xy</a:t>
            </a:r>
            <a:endParaRPr lang="en-US" sz="2400" b="1" dirty="0"/>
          </a:p>
          <a:p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44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Langkah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solusi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3600399"/>
          </a:xfrm>
        </p:spPr>
        <p:txBody>
          <a:bodyPr/>
          <a:lstStyle/>
          <a:p>
            <a:r>
              <a:rPr lang="en-US" sz="2400" b="1" dirty="0"/>
              <a:t>4. </a:t>
            </a:r>
            <a:r>
              <a:rPr lang="en-US" sz="2400" b="1" dirty="0" err="1"/>
              <a:t>Merancang</a:t>
            </a:r>
            <a:r>
              <a:rPr lang="en-US" sz="2400" b="1" dirty="0"/>
              <a:t> </a:t>
            </a:r>
            <a:r>
              <a:rPr lang="en-US" sz="2400" b="1" dirty="0" err="1"/>
              <a:t>rangkaian</a:t>
            </a:r>
            <a:r>
              <a:rPr lang="en-US" sz="2400" b="1" dirty="0"/>
              <a:t> </a:t>
            </a:r>
            <a:r>
              <a:rPr lang="en-US" sz="2400" b="1" dirty="0" err="1"/>
              <a:t>gerbang</a:t>
            </a:r>
            <a:r>
              <a:rPr lang="en-US" sz="2400" b="1" dirty="0"/>
              <a:t> </a:t>
            </a:r>
            <a:r>
              <a:rPr lang="en-US" sz="2400" b="1" dirty="0" err="1"/>
              <a:t>logika</a:t>
            </a:r>
            <a:r>
              <a:rPr lang="en-US" sz="2400" b="1" dirty="0"/>
              <a:t> </a:t>
            </a:r>
            <a:r>
              <a:rPr lang="en-US" sz="2400" b="1" dirty="0" err="1"/>
              <a:t>nya</a:t>
            </a:r>
            <a:endParaRPr lang="en-US" sz="2400" b="1" dirty="0"/>
          </a:p>
          <a:p>
            <a:r>
              <a:rPr lang="en-US" sz="2400" b="1" dirty="0"/>
              <a:t>  		 Y  = </a:t>
            </a:r>
            <a:r>
              <a:rPr lang="en-US" sz="2400" b="1" dirty="0" err="1"/>
              <a:t>yz</a:t>
            </a:r>
            <a:r>
              <a:rPr lang="en-US" sz="2400" b="1" dirty="0"/>
              <a:t> + </a:t>
            </a:r>
            <a:r>
              <a:rPr lang="en-US" sz="2400" b="1" dirty="0" err="1"/>
              <a:t>xz</a:t>
            </a:r>
            <a:r>
              <a:rPr lang="en-US" sz="2400" b="1" dirty="0"/>
              <a:t> + </a:t>
            </a:r>
            <a:r>
              <a:rPr lang="en-US" sz="2400" b="1" dirty="0" err="1"/>
              <a:t>xy</a:t>
            </a:r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F47D75-BF9A-4375-86A3-D2B624FAA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827" y="2780928"/>
            <a:ext cx="6176517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3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3600399"/>
          </a:xfrm>
        </p:spPr>
        <p:txBody>
          <a:bodyPr/>
          <a:lstStyle/>
          <a:p>
            <a:r>
              <a:rPr lang="en-US" sz="2400" b="1" dirty="0" err="1"/>
              <a:t>Metode</a:t>
            </a:r>
            <a:r>
              <a:rPr lang="en-US" sz="2400" b="1" dirty="0"/>
              <a:t> </a:t>
            </a:r>
            <a:r>
              <a:rPr lang="en-US" sz="2400" b="1" dirty="0" err="1"/>
              <a:t>grafik</a:t>
            </a:r>
            <a:r>
              <a:rPr lang="en-US" sz="2400" b="1" dirty="0"/>
              <a:t>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menyederhanakan</a:t>
            </a:r>
            <a:r>
              <a:rPr lang="en-US" sz="2400" b="1" dirty="0"/>
              <a:t> </a:t>
            </a:r>
            <a:r>
              <a:rPr lang="en-US" sz="2400" b="1" dirty="0" err="1"/>
              <a:t>ekspresi</a:t>
            </a:r>
            <a:r>
              <a:rPr lang="en-US" sz="2400" b="1" dirty="0"/>
              <a:t> </a:t>
            </a:r>
          </a:p>
          <a:p>
            <a:r>
              <a:rPr lang="en-US" sz="2400" b="1" dirty="0" err="1"/>
              <a:t>logika</a:t>
            </a:r>
            <a:r>
              <a:rPr lang="en-US" sz="2400" b="1" dirty="0"/>
              <a:t> </a:t>
            </a:r>
            <a:r>
              <a:rPr lang="en-US" sz="2400" b="1" dirty="0" err="1"/>
              <a:t>atau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 </a:t>
            </a:r>
            <a:r>
              <a:rPr lang="en-US" sz="2400" b="1" dirty="0" err="1"/>
              <a:t>kebenaran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 err="1"/>
              <a:t>Dapat</a:t>
            </a:r>
            <a:r>
              <a:rPr lang="en-US" sz="2400" b="1" dirty="0"/>
              <a:t> </a:t>
            </a:r>
            <a:r>
              <a:rPr lang="en-US" sz="2400" b="1" dirty="0" err="1"/>
              <a:t>digunakan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/>
              <a:t>banyak</a:t>
            </a:r>
            <a:r>
              <a:rPr lang="en-US" sz="2400" b="1" dirty="0"/>
              <a:t> variable </a:t>
            </a:r>
            <a:r>
              <a:rPr lang="en-US" sz="2400" b="1" dirty="0" err="1"/>
              <a:t>masukan</a:t>
            </a:r>
            <a:r>
              <a:rPr lang="en-US" sz="2400" b="1" dirty="0"/>
              <a:t>, </a:t>
            </a:r>
            <a:r>
              <a:rPr lang="en-US" sz="2400" b="1" dirty="0" err="1"/>
              <a:t>tetapi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praktiknya</a:t>
            </a:r>
            <a:r>
              <a:rPr lang="en-US" sz="2400" b="1" dirty="0"/>
              <a:t> </a:t>
            </a:r>
            <a:r>
              <a:rPr lang="en-US" sz="2400" b="1" dirty="0" err="1"/>
              <a:t>terbatas</a:t>
            </a:r>
            <a:r>
              <a:rPr lang="en-US" sz="2400" b="1" dirty="0"/>
              <a:t> </a:t>
            </a:r>
            <a:r>
              <a:rPr lang="en-US" sz="2400" b="1" dirty="0" err="1"/>
              <a:t>pada</a:t>
            </a:r>
            <a:r>
              <a:rPr lang="en-US" sz="2400" b="1" dirty="0"/>
              <a:t> 5 – 6 variable </a:t>
            </a:r>
            <a:r>
              <a:rPr lang="en-US" sz="2400" b="1" dirty="0" err="1"/>
              <a:t>saja</a:t>
            </a:r>
            <a:endParaRPr lang="en-US" sz="2400" b="1" dirty="0"/>
          </a:p>
          <a:p>
            <a:endParaRPr lang="en-US" sz="2400" b="1" dirty="0"/>
          </a:p>
          <a:p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888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C44D67-96BC-477A-A334-3BEBF4ECE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248665"/>
            <a:ext cx="5699678" cy="17895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7B9EA5-193D-4E7E-9668-22F1176ABBD5}"/>
              </a:ext>
            </a:extLst>
          </p:cNvPr>
          <p:cNvSpPr txBox="1"/>
          <p:nvPr/>
        </p:nvSpPr>
        <p:spPr>
          <a:xfrm>
            <a:off x="854079" y="846331"/>
            <a:ext cx="1620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2 </a:t>
            </a:r>
            <a:r>
              <a:rPr lang="en-US" sz="2400" b="1" dirty="0" err="1">
                <a:solidFill>
                  <a:srgbClr val="FF0000"/>
                </a:solidFill>
              </a:rPr>
              <a:t>variabel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343AFD-8D2B-4377-830D-C152BD6F602A}"/>
              </a:ext>
            </a:extLst>
          </p:cNvPr>
          <p:cNvSpPr txBox="1"/>
          <p:nvPr/>
        </p:nvSpPr>
        <p:spPr>
          <a:xfrm>
            <a:off x="827584" y="5378502"/>
            <a:ext cx="1620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3 </a:t>
            </a:r>
            <a:r>
              <a:rPr lang="en-US" sz="2400" b="1" dirty="0" err="1">
                <a:solidFill>
                  <a:srgbClr val="FF0000"/>
                </a:solidFill>
              </a:rPr>
              <a:t>variabel</a:t>
            </a:r>
            <a:endParaRPr lang="id-ID" sz="2400" b="1" dirty="0">
              <a:solidFill>
                <a:srgbClr val="FF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ED82D5-C04B-49F6-86E2-84C1A8215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101" y="3542315"/>
            <a:ext cx="7198275" cy="327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42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7B9EA5-193D-4E7E-9668-22F1176ABBD5}"/>
              </a:ext>
            </a:extLst>
          </p:cNvPr>
          <p:cNvSpPr txBox="1"/>
          <p:nvPr/>
        </p:nvSpPr>
        <p:spPr>
          <a:xfrm>
            <a:off x="854079" y="846331"/>
            <a:ext cx="1620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4 </a:t>
            </a:r>
            <a:r>
              <a:rPr lang="en-US" sz="2400" b="1" dirty="0" err="1">
                <a:solidFill>
                  <a:srgbClr val="FF0000"/>
                </a:solidFill>
              </a:rPr>
              <a:t>variabel</a:t>
            </a:r>
            <a:endParaRPr lang="id-ID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C0F97D-6051-4E08-BA0D-83FB10F8D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256" y="1556792"/>
            <a:ext cx="5346928" cy="40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71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/>
              <a:t>Nilai-</a:t>
            </a:r>
            <a:r>
              <a:rPr lang="en-US" sz="2400" dirty="0" err="1"/>
              <a:t>nilai</a:t>
            </a:r>
            <a:r>
              <a:rPr lang="en-US" sz="2400" dirty="0"/>
              <a:t> </a:t>
            </a:r>
            <a:r>
              <a:rPr lang="en-US" sz="2400" dirty="0" err="1"/>
              <a:t>tabel</a:t>
            </a:r>
            <a:r>
              <a:rPr lang="en-US" sz="2400" dirty="0"/>
              <a:t> </a:t>
            </a:r>
            <a:r>
              <a:rPr lang="en-US" sz="2400" dirty="0" err="1"/>
              <a:t>kebenaran</a:t>
            </a:r>
            <a:r>
              <a:rPr lang="en-US" sz="2400" dirty="0"/>
              <a:t> </a:t>
            </a:r>
            <a:r>
              <a:rPr lang="en-US" sz="2400" dirty="0" err="1"/>
              <a:t>diletakkan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K-map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/>
              <a:t>Kotak-</a:t>
            </a:r>
            <a:r>
              <a:rPr lang="en-US" sz="2400" dirty="0" err="1"/>
              <a:t>kotak</a:t>
            </a:r>
            <a:r>
              <a:rPr lang="en-US" sz="2400" dirty="0"/>
              <a:t> K-map yang </a:t>
            </a:r>
            <a:r>
              <a:rPr lang="en-US" sz="2400" dirty="0" err="1"/>
              <a:t>berdekatan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horizontal </a:t>
            </a:r>
            <a:r>
              <a:rPr lang="en-US" sz="2400" dirty="0" err="1"/>
              <a:t>dan</a:t>
            </a:r>
            <a:r>
              <a:rPr lang="en-US" sz="2400" dirty="0"/>
              <a:t> vertical </a:t>
            </a:r>
            <a:r>
              <a:rPr lang="en-US" sz="2400" b="1" dirty="0" err="1"/>
              <a:t>hanya</a:t>
            </a:r>
            <a:r>
              <a:rPr lang="en-US" sz="2400" b="1" dirty="0"/>
              <a:t> </a:t>
            </a:r>
            <a:r>
              <a:rPr lang="en-US" sz="2400" b="1" dirty="0" err="1"/>
              <a:t>berbeda</a:t>
            </a:r>
            <a:r>
              <a:rPr lang="en-US" sz="2400" b="1" dirty="0"/>
              <a:t> 1 variable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/>
              <a:t>Pola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atas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bawah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kiri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kanan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berbentuk</a:t>
            </a:r>
            <a:r>
              <a:rPr lang="en-US" sz="2400" dirty="0"/>
              <a:t> A’B, A’B, A’B, A’B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b="1" dirty="0"/>
              <a:t>SOP </a:t>
            </a:r>
            <a:r>
              <a:rPr lang="en-US" sz="2400" b="1" dirty="0" err="1"/>
              <a:t>bisa</a:t>
            </a:r>
            <a:r>
              <a:rPr lang="en-US" sz="2400" b="1" dirty="0"/>
              <a:t> </a:t>
            </a:r>
            <a:r>
              <a:rPr lang="en-US" sz="2400" b="1" dirty="0" err="1"/>
              <a:t>didapatkan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/>
              <a:t>melakukan</a:t>
            </a:r>
            <a:r>
              <a:rPr lang="en-US" sz="2400" b="1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b="1" dirty="0"/>
              <a:t>OR </a:t>
            </a:r>
            <a:r>
              <a:rPr lang="en-US" sz="2400" b="1" dirty="0" err="1"/>
              <a:t>pada</a:t>
            </a:r>
            <a:r>
              <a:rPr lang="en-US" sz="2400" b="1" dirty="0"/>
              <a:t> </a:t>
            </a:r>
            <a:r>
              <a:rPr lang="en-US" sz="2400" b="1" dirty="0" err="1"/>
              <a:t>semua</a:t>
            </a:r>
            <a:r>
              <a:rPr lang="en-US" sz="2400" b="1" dirty="0"/>
              <a:t> term (AND) </a:t>
            </a:r>
            <a:r>
              <a:rPr lang="en-US" sz="2400" b="1" dirty="0" err="1"/>
              <a:t>dari</a:t>
            </a:r>
            <a:r>
              <a:rPr lang="en-US" sz="2400" b="1" dirty="0"/>
              <a:t> </a:t>
            </a:r>
            <a:r>
              <a:rPr lang="en-US" sz="2400" b="1" dirty="0" err="1"/>
              <a:t>kotak</a:t>
            </a:r>
            <a:r>
              <a:rPr lang="en-US" sz="2400" b="1" dirty="0"/>
              <a:t> yang </a:t>
            </a:r>
            <a:r>
              <a:rPr lang="en-US" sz="2400" b="1" dirty="0" err="1"/>
              <a:t>bernilai</a:t>
            </a:r>
            <a:r>
              <a:rPr lang="en-US" sz="2400" b="1" dirty="0"/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2691900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kotak</a:t>
            </a:r>
            <a:r>
              <a:rPr lang="en-US" sz="2400" dirty="0"/>
              <a:t> di </a:t>
            </a:r>
            <a:r>
              <a:rPr lang="en-US" sz="2400" dirty="0" err="1"/>
              <a:t>baris</a:t>
            </a:r>
            <a:r>
              <a:rPr lang="en-US" sz="2400" dirty="0"/>
              <a:t> </a:t>
            </a:r>
            <a:r>
              <a:rPr lang="en-US" sz="2400" b="1" dirty="0"/>
              <a:t>paling </a:t>
            </a:r>
            <a:r>
              <a:rPr lang="en-US" sz="2400" b="1" dirty="0" err="1"/>
              <a:t>atas</a:t>
            </a:r>
            <a:r>
              <a:rPr lang="en-US" sz="2400" b="1" dirty="0"/>
              <a:t> </a:t>
            </a:r>
            <a:r>
              <a:rPr lang="en-US" sz="2400" b="1" dirty="0" err="1"/>
              <a:t>dianggap</a:t>
            </a:r>
            <a:r>
              <a:rPr lang="en-US" sz="2400" b="1" dirty="0"/>
              <a:t> </a:t>
            </a:r>
            <a:r>
              <a:rPr lang="en-US" sz="2400" dirty="0" err="1"/>
              <a:t>berdekatan</a:t>
            </a:r>
            <a:r>
              <a:rPr lang="en-US" sz="24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kotak-kotak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baris</a:t>
            </a:r>
            <a:r>
              <a:rPr lang="en-US" sz="2400" dirty="0"/>
              <a:t> </a:t>
            </a:r>
            <a:r>
              <a:rPr lang="en-US" sz="2400" b="1" dirty="0"/>
              <a:t>paling </a:t>
            </a:r>
            <a:r>
              <a:rPr lang="en-US" sz="2400" b="1" dirty="0" err="1"/>
              <a:t>bawah</a:t>
            </a:r>
            <a:r>
              <a:rPr lang="en-US" sz="2400" b="1" dirty="0"/>
              <a:t>, </a:t>
            </a:r>
            <a:r>
              <a:rPr lang="en-US" sz="2400" b="1" dirty="0" err="1"/>
              <a:t>samping</a:t>
            </a:r>
            <a:r>
              <a:rPr lang="en-US" sz="2400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juga</a:t>
            </a:r>
          </a:p>
        </p:txBody>
      </p:sp>
    </p:spTree>
    <p:extLst>
      <p:ext uri="{BB962C8B-B14F-4D97-AF65-F5344CB8AC3E}">
        <p14:creationId xmlns:p14="http://schemas.microsoft.com/office/powerpoint/2010/main" val="11141482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Contoh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penggunaan</a:t>
            </a:r>
            <a:r>
              <a:rPr lang="en-US" altLang="ko-KR" sz="3200" dirty="0"/>
              <a:t> K-Map</a:t>
            </a:r>
            <a:endParaRPr lang="ko-KR" alt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D8035C-BB6B-4472-BCE6-8EF17E5900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7" t="16384" r="11413" b="9381"/>
          <a:stretch/>
        </p:blipFill>
        <p:spPr>
          <a:xfrm>
            <a:off x="821864" y="1268760"/>
            <a:ext cx="808663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594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Contoh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penggunaan</a:t>
            </a:r>
            <a:r>
              <a:rPr lang="en-US" altLang="ko-KR" sz="3200" dirty="0"/>
              <a:t> K-Map</a:t>
            </a:r>
            <a:endParaRPr lang="ko-KR" alt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1545D-86D2-47A6-B706-D68720FBD1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50" t="13582" r="11413" b="6579"/>
          <a:stretch/>
        </p:blipFill>
        <p:spPr>
          <a:xfrm>
            <a:off x="827584" y="1376771"/>
            <a:ext cx="7632848" cy="467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4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Looping – </a:t>
            </a:r>
            <a:r>
              <a:rPr lang="en-US" altLang="ko-KR" sz="2400" dirty="0" err="1"/>
              <a:t>penggabungan</a:t>
            </a:r>
            <a:r>
              <a:rPr lang="en-US" altLang="ko-KR" sz="2400" dirty="0"/>
              <a:t> </a:t>
            </a:r>
            <a:r>
              <a:rPr lang="en-US" altLang="ko-KR" sz="2400" dirty="0" err="1"/>
              <a:t>kotak</a:t>
            </a:r>
            <a:r>
              <a:rPr lang="en-US" altLang="ko-KR" sz="2400" dirty="0"/>
              <a:t> yang </a:t>
            </a:r>
            <a:r>
              <a:rPr lang="en-US" altLang="ko-KR" sz="2400" dirty="0" err="1"/>
              <a:t>bernilai</a:t>
            </a:r>
            <a:r>
              <a:rPr lang="en-US" altLang="ko-KR" sz="2400" dirty="0"/>
              <a:t> 1</a:t>
            </a:r>
            <a:endParaRPr lang="ko-KR" alt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BA7B1E-175A-4B0E-83F3-F312AED7AE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8" t="10781" r="17713" b="5179"/>
          <a:stretch/>
        </p:blipFill>
        <p:spPr>
          <a:xfrm>
            <a:off x="827584" y="1268759"/>
            <a:ext cx="7128792" cy="534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38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Aturan</a:t>
            </a:r>
            <a:r>
              <a:rPr lang="en-US" altLang="ko-KR" sz="3200" dirty="0"/>
              <a:t> Looping - </a:t>
            </a:r>
            <a:r>
              <a:rPr lang="en-US" altLang="ko-KR" sz="3200" dirty="0" err="1"/>
              <a:t>pasangan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Proses looping 2 </a:t>
            </a:r>
            <a:r>
              <a:rPr lang="en-US" sz="2400" dirty="0" err="1">
                <a:solidFill>
                  <a:srgbClr val="FF0000"/>
                </a:solidFill>
              </a:rPr>
              <a:t>kotak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bernilai</a:t>
            </a:r>
            <a:r>
              <a:rPr lang="en-US" sz="2400" dirty="0">
                <a:solidFill>
                  <a:srgbClr val="FF0000"/>
                </a:solidFill>
              </a:rPr>
              <a:t> 1 yang </a:t>
            </a:r>
            <a:r>
              <a:rPr lang="en-US" sz="2400" dirty="0" err="1">
                <a:solidFill>
                  <a:srgbClr val="FF0000"/>
                </a:solidFill>
              </a:rPr>
              <a:t>berdekatan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FF0000"/>
                </a:solidFill>
              </a:rPr>
              <a:t>dalam</a:t>
            </a:r>
            <a:r>
              <a:rPr lang="en-US" sz="2400" dirty="0">
                <a:solidFill>
                  <a:srgbClr val="FF0000"/>
                </a:solidFill>
              </a:rPr>
              <a:t> K-map (</a:t>
            </a:r>
            <a:r>
              <a:rPr lang="en-US" sz="2400" dirty="0" err="1">
                <a:solidFill>
                  <a:srgbClr val="FF0000"/>
                </a:solidFill>
              </a:rPr>
              <a:t>pasangan</a:t>
            </a:r>
            <a:r>
              <a:rPr lang="en-US" sz="2400" dirty="0">
                <a:solidFill>
                  <a:srgbClr val="FF0000"/>
                </a:solidFill>
              </a:rPr>
              <a:t>), </a:t>
            </a:r>
            <a:r>
              <a:rPr lang="en-US" sz="2400" b="1" dirty="0" err="1">
                <a:solidFill>
                  <a:srgbClr val="FF0000"/>
                </a:solidFill>
              </a:rPr>
              <a:t>akan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menghilangkan</a:t>
            </a:r>
            <a:r>
              <a:rPr lang="en-US" sz="2400" b="1" dirty="0">
                <a:solidFill>
                  <a:srgbClr val="FF0000"/>
                </a:solidFill>
              </a:rPr>
              <a:t> 1 </a:t>
            </a:r>
          </a:p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variable yang </a:t>
            </a:r>
            <a:r>
              <a:rPr lang="en-US" sz="2400" b="1" dirty="0" err="1">
                <a:solidFill>
                  <a:srgbClr val="FF0000"/>
                </a:solidFill>
              </a:rPr>
              <a:t>muncul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dalam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bentuk</a:t>
            </a:r>
            <a:r>
              <a:rPr lang="en-US" sz="2400" b="1" dirty="0">
                <a:solidFill>
                  <a:srgbClr val="FF0000"/>
                </a:solidFill>
              </a:rPr>
              <a:t> normal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komplemennya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475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Quad</a:t>
            </a:r>
            <a:endParaRPr lang="ko-KR" alt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B3364-4E6B-4F3B-B888-0B7C45B2E1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8" t="10781" r="17712" b="5179"/>
          <a:stretch/>
        </p:blipFill>
        <p:spPr>
          <a:xfrm>
            <a:off x="827584" y="1268759"/>
            <a:ext cx="7056784" cy="529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139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Aturan</a:t>
            </a:r>
            <a:r>
              <a:rPr lang="en-US" altLang="ko-KR" sz="3200" dirty="0"/>
              <a:t> Looping - quad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Proses looping </a:t>
            </a:r>
            <a:r>
              <a:rPr lang="en-US" sz="2400" dirty="0" err="1">
                <a:solidFill>
                  <a:srgbClr val="FF0000"/>
                </a:solidFill>
              </a:rPr>
              <a:t>kotak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bernilai</a:t>
            </a:r>
            <a:r>
              <a:rPr lang="en-US" sz="2400" dirty="0">
                <a:solidFill>
                  <a:srgbClr val="FF0000"/>
                </a:solidFill>
              </a:rPr>
              <a:t> 1 </a:t>
            </a:r>
            <a:r>
              <a:rPr lang="en-US" sz="2400" dirty="0" err="1">
                <a:solidFill>
                  <a:srgbClr val="FF0000"/>
                </a:solidFill>
              </a:rPr>
              <a:t>berjumlah</a:t>
            </a:r>
            <a:r>
              <a:rPr lang="en-US" sz="2400" dirty="0">
                <a:solidFill>
                  <a:srgbClr val="FF0000"/>
                </a:solidFill>
              </a:rPr>
              <a:t> 4 </a:t>
            </a:r>
            <a:r>
              <a:rPr lang="en-US" sz="2400" dirty="0" err="1">
                <a:solidFill>
                  <a:srgbClr val="FF0000"/>
                </a:solidFill>
              </a:rPr>
              <a:t>buah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yang </a:t>
            </a:r>
            <a:r>
              <a:rPr lang="en-US" sz="2400" dirty="0" err="1">
                <a:solidFill>
                  <a:srgbClr val="FF0000"/>
                </a:solidFill>
              </a:rPr>
              <a:t>berdekatan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dalam</a:t>
            </a:r>
            <a:r>
              <a:rPr lang="en-US" sz="2400" dirty="0">
                <a:solidFill>
                  <a:srgbClr val="FF0000"/>
                </a:solidFill>
              </a:rPr>
              <a:t> K-map (quad),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akan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menghilangkan</a:t>
            </a:r>
            <a:r>
              <a:rPr lang="en-US" sz="2400" b="1" dirty="0">
                <a:solidFill>
                  <a:srgbClr val="FF0000"/>
                </a:solidFill>
              </a:rPr>
              <a:t> 2 variable yang </a:t>
            </a:r>
            <a:r>
              <a:rPr lang="en-US" sz="2400" b="1" dirty="0" err="1">
                <a:solidFill>
                  <a:srgbClr val="FF0000"/>
                </a:solidFill>
              </a:rPr>
              <a:t>muncul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dalam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bentuk</a:t>
            </a:r>
            <a:r>
              <a:rPr lang="en-US" sz="2400" b="1" dirty="0">
                <a:solidFill>
                  <a:srgbClr val="FF0000"/>
                </a:solidFill>
              </a:rPr>
              <a:t> normal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komplemennya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5585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Don’t Care (x)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FF0000"/>
                </a:solidFill>
              </a:rPr>
              <a:t>Pada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beberapa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rancangan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rangkaian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logika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terdapat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kondisi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masukan</a:t>
            </a:r>
            <a:r>
              <a:rPr lang="en-US" sz="2400" dirty="0">
                <a:solidFill>
                  <a:srgbClr val="FF0000"/>
                </a:solidFill>
              </a:rPr>
              <a:t> yang </a:t>
            </a:r>
            <a:r>
              <a:rPr lang="en-US" sz="2400" dirty="0" err="1">
                <a:solidFill>
                  <a:srgbClr val="FF0000"/>
                </a:solidFill>
              </a:rPr>
              <a:t>nilai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keluarannya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tidak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ditentukan</a:t>
            </a:r>
            <a:endParaRPr lang="en-US" sz="2400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endParaRPr lang="en-US" sz="2400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peduli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dengan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nilai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keluaran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dari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beberapa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FF0000"/>
                </a:solidFill>
              </a:rPr>
              <a:t>masukan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tersebut</a:t>
            </a:r>
            <a:r>
              <a:rPr lang="en-US" sz="2400" dirty="0">
                <a:solidFill>
                  <a:srgbClr val="FF0000"/>
                </a:solidFill>
              </a:rPr>
              <a:t>, TINGGI </a:t>
            </a:r>
            <a:r>
              <a:rPr lang="en-US" sz="2400" dirty="0" err="1">
                <a:solidFill>
                  <a:srgbClr val="FF0000"/>
                </a:solidFill>
              </a:rPr>
              <a:t>atau</a:t>
            </a:r>
            <a:r>
              <a:rPr lang="en-US" sz="2400" dirty="0">
                <a:solidFill>
                  <a:srgbClr val="FF0000"/>
                </a:solidFill>
              </a:rPr>
              <a:t> RENDAH</a:t>
            </a:r>
          </a:p>
        </p:txBody>
      </p:sp>
    </p:spTree>
    <p:extLst>
      <p:ext uri="{BB962C8B-B14F-4D97-AF65-F5344CB8AC3E}">
        <p14:creationId xmlns:p14="http://schemas.microsoft.com/office/powerpoint/2010/main" val="28563925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Contoh</a:t>
            </a:r>
            <a:r>
              <a:rPr lang="en-US" altLang="ko-KR" sz="3200" dirty="0"/>
              <a:t> Don’t Care</a:t>
            </a:r>
            <a:endParaRPr lang="ko-KR" alt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C2ED0C-70A2-479C-9C3D-2F8374FFEB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8" t="26189" r="10625" b="20585"/>
          <a:stretch/>
        </p:blipFill>
        <p:spPr>
          <a:xfrm>
            <a:off x="827583" y="1446332"/>
            <a:ext cx="8185789" cy="320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69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</TotalTime>
  <Words>896</Words>
  <Application>Microsoft Office PowerPoint</Application>
  <PresentationFormat>On-screen Show (4:3)</PresentationFormat>
  <Paragraphs>430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Perancangan dengan Tabel Kebenaran</vt:lpstr>
      <vt:lpstr>Langkah solusi</vt:lpstr>
      <vt:lpstr>Langkah solusi</vt:lpstr>
      <vt:lpstr>Langkah solusi</vt:lpstr>
      <vt:lpstr>Karnaugh Map (K-Map)</vt:lpstr>
      <vt:lpstr>Karnaugh Map (K-Map)</vt:lpstr>
      <vt:lpstr>Karnaugh Map (K-Map)</vt:lpstr>
      <vt:lpstr>Karnaugh Map (K-Map)</vt:lpstr>
      <vt:lpstr>Karnaugh Map (K-Map)</vt:lpstr>
      <vt:lpstr>Contoh penggunaan K-Map</vt:lpstr>
      <vt:lpstr>Contoh penggunaan K-Map</vt:lpstr>
      <vt:lpstr>Looping – penggabungan kotak yang bernilai 1</vt:lpstr>
      <vt:lpstr>Aturan Looping - pasangan</vt:lpstr>
      <vt:lpstr>Quad</vt:lpstr>
      <vt:lpstr>Aturan Looping - quad</vt:lpstr>
      <vt:lpstr>Don’t Care (x)</vt:lpstr>
      <vt:lpstr>Contoh Don’t Care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51</cp:revision>
  <dcterms:created xsi:type="dcterms:W3CDTF">2014-04-01T16:35:38Z</dcterms:created>
  <dcterms:modified xsi:type="dcterms:W3CDTF">2017-12-10T23:57:35Z</dcterms:modified>
</cp:coreProperties>
</file>