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6" r:id="rId4"/>
    <p:sldId id="257" r:id="rId5"/>
    <p:sldId id="258" r:id="rId6"/>
    <p:sldId id="261" r:id="rId7"/>
    <p:sldId id="266" r:id="rId8"/>
    <p:sldId id="267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62261-2FF8-453B-8E66-CF49E85728F8}" type="datetimeFigureOut">
              <a:rPr lang="en-US" smtClean="0"/>
              <a:pPr/>
              <a:t>12/16/2010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C63E8-A2B1-4C9A-9CCB-6E66287CB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img263.imageshack.us/img263/9240/52239407.png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7.xml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123"/>
          <p:cNvSpPr/>
          <p:nvPr/>
        </p:nvSpPr>
        <p:spPr>
          <a:xfrm>
            <a:off x="0" y="4495800"/>
            <a:ext cx="9144000" cy="1066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Rectangle 124"/>
          <p:cNvSpPr/>
          <p:nvPr/>
        </p:nvSpPr>
        <p:spPr>
          <a:xfrm>
            <a:off x="0" y="5562600"/>
            <a:ext cx="9144000" cy="1295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/>
              <a:t>KONSTRUKSI</a:t>
            </a:r>
            <a:endParaRPr lang="en-US" b="1" dirty="0"/>
          </a:p>
        </p:txBody>
      </p:sp>
      <p:sp>
        <p:nvSpPr>
          <p:cNvPr id="123" name="Rectangle 122"/>
          <p:cNvSpPr/>
          <p:nvPr/>
        </p:nvSpPr>
        <p:spPr>
          <a:xfrm>
            <a:off x="0" y="3429000"/>
            <a:ext cx="9144000" cy="990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/>
              <a:t>LOKASI</a:t>
            </a:r>
            <a:endParaRPr lang="en-US" b="1" dirty="0"/>
          </a:p>
        </p:txBody>
      </p:sp>
      <p:sp>
        <p:nvSpPr>
          <p:cNvPr id="85" name="Rectangle 84"/>
          <p:cNvSpPr/>
          <p:nvPr/>
        </p:nvSpPr>
        <p:spPr>
          <a:xfrm>
            <a:off x="0" y="1981200"/>
            <a:ext cx="9144000" cy="1447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/>
              <a:t>DESAIN </a:t>
            </a:r>
          </a:p>
          <a:p>
            <a:r>
              <a:rPr lang="en-US" sz="2800" b="1" dirty="0" smtClean="0"/>
              <a:t>LALULINTAS</a:t>
            </a:r>
            <a:endParaRPr lang="en-US" sz="2800" b="1" dirty="0"/>
          </a:p>
        </p:txBody>
      </p:sp>
      <p:sp>
        <p:nvSpPr>
          <p:cNvPr id="17" name="Rectangle 16"/>
          <p:cNvSpPr/>
          <p:nvPr/>
        </p:nvSpPr>
        <p:spPr>
          <a:xfrm>
            <a:off x="0" y="457200"/>
            <a:ext cx="9144000" cy="1524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smtClean="0"/>
              <a:t>PLANNING</a:t>
            </a:r>
            <a:endParaRPr lang="en-US" b="1" dirty="0"/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1905000" y="457200"/>
            <a:ext cx="14478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Memilih</a:t>
            </a:r>
            <a:r>
              <a:rPr lang="en-US" dirty="0" smtClean="0"/>
              <a:t> </a:t>
            </a:r>
            <a:r>
              <a:rPr lang="en-US" dirty="0" err="1" smtClean="0"/>
              <a:t>Tipe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endParaRPr lang="en-US" dirty="0"/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1905000" y="1371600"/>
            <a:ext cx="1371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Permintaan</a:t>
            </a:r>
            <a:endParaRPr lang="en-US" dirty="0"/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1981200" y="2133600"/>
            <a:ext cx="1219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chemeClr val="bg1"/>
                </a:solidFill>
                <a:hlinkClick r:id="rId4" action="ppaction://hlinksldjump"/>
              </a:rPr>
              <a:t>Lalulintas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ounded Rectangle 7">
            <a:hlinkClick r:id="rId5" action="ppaction://hlinksldjump"/>
          </p:cNvPr>
          <p:cNvSpPr/>
          <p:nvPr/>
        </p:nvSpPr>
        <p:spPr>
          <a:xfrm>
            <a:off x="3810000" y="20574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/ </a:t>
            </a:r>
            <a:r>
              <a:rPr lang="en-US" dirty="0" err="1" smtClean="0"/>
              <a:t>Sistem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733800" y="2743200"/>
            <a:ext cx="18288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Estimasi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&amp; </a:t>
            </a:r>
            <a:r>
              <a:rPr lang="en-US" dirty="0" err="1" smtClean="0"/>
              <a:t>Dampak</a:t>
            </a:r>
            <a:endParaRPr lang="en-US" dirty="0"/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5334000" y="4800600"/>
            <a:ext cx="1600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Estimasi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&amp; </a:t>
            </a:r>
            <a:r>
              <a:rPr lang="en-US" dirty="0" err="1" smtClean="0"/>
              <a:t>dampak</a:t>
            </a:r>
            <a:endParaRPr lang="en-US" dirty="0"/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5410200" y="3657600"/>
            <a:ext cx="1600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Estimasi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&amp;</a:t>
            </a:r>
            <a:r>
              <a:rPr lang="en-US" dirty="0" err="1" smtClean="0"/>
              <a:t>dampak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705600" y="2057400"/>
            <a:ext cx="20574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Evaluasi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905000" y="3657600"/>
            <a:ext cx="1371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Konfigurasi</a:t>
            </a:r>
            <a:r>
              <a:rPr lang="en-US" dirty="0" smtClean="0"/>
              <a:t>/ </a:t>
            </a:r>
            <a:r>
              <a:rPr lang="en-US" dirty="0" err="1" smtClean="0"/>
              <a:t>Orientasi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1752600" y="4800600"/>
            <a:ext cx="16764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Identifikasi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Desain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3733800" y="3657600"/>
            <a:ext cx="1371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Determinasi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733800" y="4800600"/>
            <a:ext cx="1219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Desain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2324894" y="1181100"/>
            <a:ext cx="3802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 flipH="1" flipV="1">
            <a:off x="2553494" y="11811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2324894" y="22479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3886200" y="5867400"/>
            <a:ext cx="12192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Konstruksi</a:t>
            </a: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124200" y="2209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10800000">
            <a:off x="3276600" y="24384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8" idx="3"/>
            <a:endCxn id="12" idx="1"/>
          </p:cNvCxnSpPr>
          <p:nvPr/>
        </p:nvCxnSpPr>
        <p:spPr>
          <a:xfrm>
            <a:off x="5562600" y="23241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12" idx="0"/>
            <a:endCxn id="4" idx="3"/>
          </p:cNvCxnSpPr>
          <p:nvPr/>
        </p:nvCxnSpPr>
        <p:spPr>
          <a:xfrm rot="16200000" flipV="1">
            <a:off x="4876800" y="-800100"/>
            <a:ext cx="1333500" cy="43815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4458097" y="2628503"/>
            <a:ext cx="22780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9" idx="3"/>
            <a:endCxn id="12" idx="2"/>
          </p:cNvCxnSpPr>
          <p:nvPr/>
        </p:nvCxnSpPr>
        <p:spPr>
          <a:xfrm flipV="1">
            <a:off x="5562600" y="2590800"/>
            <a:ext cx="2171700" cy="4191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>
            <a:off x="2019300" y="32385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 flipH="1" flipV="1">
            <a:off x="2171700" y="32385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ounded Rectangle 75"/>
          <p:cNvSpPr/>
          <p:nvPr/>
        </p:nvSpPr>
        <p:spPr>
          <a:xfrm>
            <a:off x="7391400" y="4800600"/>
            <a:ext cx="1219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Evaluasi</a:t>
            </a:r>
            <a:endParaRPr lang="en-US" dirty="0"/>
          </a:p>
        </p:txBody>
      </p:sp>
      <p:sp>
        <p:nvSpPr>
          <p:cNvPr id="84" name="Rounded Rectangle 83"/>
          <p:cNvSpPr/>
          <p:nvPr/>
        </p:nvSpPr>
        <p:spPr>
          <a:xfrm>
            <a:off x="7467600" y="3657600"/>
            <a:ext cx="1219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Evaluasi</a:t>
            </a:r>
            <a:endParaRPr lang="en-US" dirty="0"/>
          </a:p>
        </p:txBody>
      </p:sp>
      <p:cxnSp>
        <p:nvCxnSpPr>
          <p:cNvPr id="87" name="Elbow Connector 86"/>
          <p:cNvCxnSpPr>
            <a:stCxn id="7" idx="3"/>
            <a:endCxn id="15" idx="1"/>
          </p:cNvCxnSpPr>
          <p:nvPr/>
        </p:nvCxnSpPr>
        <p:spPr>
          <a:xfrm>
            <a:off x="3200400" y="2400300"/>
            <a:ext cx="533400" cy="1524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15" idx="0"/>
          </p:cNvCxnSpPr>
          <p:nvPr/>
        </p:nvCxnSpPr>
        <p:spPr>
          <a:xfrm rot="5400000" flipH="1" flipV="1">
            <a:off x="4267200" y="35052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lbow Connector 95"/>
          <p:cNvCxnSpPr>
            <a:endCxn id="84" idx="0"/>
          </p:cNvCxnSpPr>
          <p:nvPr/>
        </p:nvCxnSpPr>
        <p:spPr>
          <a:xfrm>
            <a:off x="4419600" y="3352800"/>
            <a:ext cx="3657600" cy="3048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5" idx="3"/>
            <a:endCxn id="11" idx="1"/>
          </p:cNvCxnSpPr>
          <p:nvPr/>
        </p:nvCxnSpPr>
        <p:spPr>
          <a:xfrm>
            <a:off x="5105400" y="39243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11" idx="3"/>
            <a:endCxn id="84" idx="1"/>
          </p:cNvCxnSpPr>
          <p:nvPr/>
        </p:nvCxnSpPr>
        <p:spPr>
          <a:xfrm>
            <a:off x="7010400" y="39243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/>
          <p:nvPr/>
        </p:nvCxnSpPr>
        <p:spPr>
          <a:xfrm rot="16200000" flipV="1">
            <a:off x="5981700" y="2705100"/>
            <a:ext cx="609600" cy="35814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stCxn id="16" idx="2"/>
          </p:cNvCxnSpPr>
          <p:nvPr/>
        </p:nvCxnSpPr>
        <p:spPr>
          <a:xfrm rot="5400000">
            <a:off x="4076700" y="56007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16" idx="3"/>
            <a:endCxn id="10" idx="1"/>
          </p:cNvCxnSpPr>
          <p:nvPr/>
        </p:nvCxnSpPr>
        <p:spPr>
          <a:xfrm>
            <a:off x="4953000" y="50673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10" idx="3"/>
            <a:endCxn id="76" idx="1"/>
          </p:cNvCxnSpPr>
          <p:nvPr/>
        </p:nvCxnSpPr>
        <p:spPr>
          <a:xfrm>
            <a:off x="6934200" y="50673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14" idx="3"/>
            <a:endCxn id="16" idx="1"/>
          </p:cNvCxnSpPr>
          <p:nvPr/>
        </p:nvCxnSpPr>
        <p:spPr>
          <a:xfrm>
            <a:off x="3429000" y="50673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lbow Connector 120"/>
          <p:cNvCxnSpPr>
            <a:stCxn id="15" idx="2"/>
            <a:endCxn id="14" idx="0"/>
          </p:cNvCxnSpPr>
          <p:nvPr/>
        </p:nvCxnSpPr>
        <p:spPr>
          <a:xfrm rot="5400000">
            <a:off x="3200400" y="3581400"/>
            <a:ext cx="609600" cy="1828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0" y="4800600"/>
            <a:ext cx="1686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DESAIN FISIK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1295400"/>
            <a:ext cx="1905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FUNGSI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09600" y="2819400"/>
            <a:ext cx="1905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UKURAN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85800" y="4343400"/>
            <a:ext cx="1905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352800" y="1066800"/>
            <a:ext cx="4953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penumpang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mengakhiri</a:t>
            </a:r>
            <a:r>
              <a:rPr lang="en-US" dirty="0"/>
              <a:t> </a:t>
            </a:r>
            <a:r>
              <a:rPr lang="en-US" dirty="0" err="1"/>
              <a:t>perjalanannya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memulai</a:t>
            </a:r>
            <a:r>
              <a:rPr lang="en-US" dirty="0"/>
              <a:t> </a:t>
            </a:r>
            <a:r>
              <a:rPr lang="en-US" dirty="0" err="1"/>
              <a:t>perjalananya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menyambung</a:t>
            </a:r>
            <a:r>
              <a:rPr lang="en-US" dirty="0"/>
              <a:t> </a:t>
            </a:r>
            <a:r>
              <a:rPr lang="en-US" dirty="0" err="1"/>
              <a:t>perjalanannya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mengganti</a:t>
            </a:r>
            <a:r>
              <a:rPr lang="en-US" dirty="0"/>
              <a:t> (transfer) </a:t>
            </a:r>
            <a:r>
              <a:rPr lang="en-US" dirty="0" err="1"/>
              <a:t>lintasan</a:t>
            </a:r>
            <a:r>
              <a:rPr lang="en-US" dirty="0"/>
              <a:t> </a:t>
            </a:r>
            <a:r>
              <a:rPr lang="en-US" dirty="0" err="1"/>
              <a:t>bis</a:t>
            </a:r>
            <a:r>
              <a:rPr lang="en-US" dirty="0"/>
              <a:t> </a:t>
            </a:r>
            <a:r>
              <a:rPr lang="en-US" dirty="0" err="1"/>
              <a:t>lainnya</a:t>
            </a:r>
            <a:endParaRPr lang="en-US" dirty="0"/>
          </a:p>
        </p:txBody>
      </p:sp>
      <p:cxnSp>
        <p:nvCxnSpPr>
          <p:cNvPr id="9" name="Straight Arrow Connector 8"/>
          <p:cNvCxnSpPr>
            <a:stCxn id="4" idx="3"/>
            <a:endCxn id="7" idx="1"/>
          </p:cNvCxnSpPr>
          <p:nvPr/>
        </p:nvCxnSpPr>
        <p:spPr>
          <a:xfrm>
            <a:off x="2438400" y="1600200"/>
            <a:ext cx="914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52800" y="2819400"/>
            <a:ext cx="3276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Terminal 	bus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kota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3352800" y="4343400"/>
            <a:ext cx="3276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  <a:r>
              <a:rPr lang="en-US" dirty="0" smtClean="0"/>
              <a:t>erminal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 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5" idx="3"/>
            <a:endCxn id="10" idx="1"/>
          </p:cNvCxnSpPr>
          <p:nvPr/>
        </p:nvCxnSpPr>
        <p:spPr>
          <a:xfrm>
            <a:off x="2514600" y="3124200"/>
            <a:ext cx="8382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3"/>
            <a:endCxn id="12" idx="1"/>
          </p:cNvCxnSpPr>
          <p:nvPr/>
        </p:nvCxnSpPr>
        <p:spPr>
          <a:xfrm>
            <a:off x="2590800" y="4648200"/>
            <a:ext cx="7620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ight Arrow 16">
            <a:hlinkClick r:id="rId2" action="ppaction://hlinksldjump"/>
          </p:cNvPr>
          <p:cNvSpPr/>
          <p:nvPr/>
        </p:nvSpPr>
        <p:spPr>
          <a:xfrm rot="10800000">
            <a:off x="8001000" y="6019800"/>
            <a:ext cx="533400" cy="381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276600" y="2590800"/>
            <a:ext cx="22860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Komponen</a:t>
            </a:r>
            <a:r>
              <a:rPr lang="en-US" dirty="0" smtClean="0"/>
              <a:t> Terminal</a:t>
            </a:r>
            <a:endParaRPr lang="en-US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3657600" y="1447800"/>
            <a:ext cx="1524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6096000" y="2743200"/>
            <a:ext cx="2133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Calon</a:t>
            </a:r>
            <a:r>
              <a:rPr lang="en-US" dirty="0" smtClean="0"/>
              <a:t> </a:t>
            </a:r>
            <a:r>
              <a:rPr lang="en-US" dirty="0" err="1" smtClean="0"/>
              <a:t>penumpang</a:t>
            </a:r>
            <a:r>
              <a:rPr lang="en-US" dirty="0" smtClean="0"/>
              <a:t> yang </a:t>
            </a:r>
            <a:r>
              <a:rPr lang="en-US" dirty="0" err="1" smtClean="0"/>
              <a:t>diantar</a:t>
            </a:r>
            <a:endParaRPr lang="en-US" dirty="0"/>
          </a:p>
        </p:txBody>
      </p:sp>
      <p:sp>
        <p:nvSpPr>
          <p:cNvPr id="9" name="Rounded Rectangle 8">
            <a:hlinkClick r:id="rId3" action="ppaction://hlinksldjump"/>
          </p:cNvPr>
          <p:cNvSpPr/>
          <p:nvPr/>
        </p:nvSpPr>
        <p:spPr>
          <a:xfrm>
            <a:off x="4876800" y="4724400"/>
            <a:ext cx="1524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Penumpang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362200" y="4648200"/>
            <a:ext cx="1524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Pejalan</a:t>
            </a:r>
            <a:r>
              <a:rPr lang="en-US" dirty="0" smtClean="0"/>
              <a:t> kaki 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533400" y="2819400"/>
            <a:ext cx="2209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Calon</a:t>
            </a:r>
            <a:r>
              <a:rPr lang="en-US" dirty="0" smtClean="0"/>
              <a:t> </a:t>
            </a:r>
            <a:r>
              <a:rPr lang="en-US" dirty="0" err="1" smtClean="0"/>
              <a:t>penumpang</a:t>
            </a:r>
            <a:r>
              <a:rPr lang="en-US" dirty="0" smtClean="0"/>
              <a:t> yang </a:t>
            </a:r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kendaraan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4" idx="0"/>
          </p:cNvCxnSpPr>
          <p:nvPr/>
        </p:nvCxnSpPr>
        <p:spPr>
          <a:xfrm>
            <a:off x="4419600" y="2590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0"/>
            <a:endCxn id="5" idx="2"/>
          </p:cNvCxnSpPr>
          <p:nvPr/>
        </p:nvCxnSpPr>
        <p:spPr>
          <a:xfrm rot="5400000" flipH="1" flipV="1">
            <a:off x="4191000" y="23622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6"/>
            <a:endCxn id="8" idx="1"/>
          </p:cNvCxnSpPr>
          <p:nvPr/>
        </p:nvCxnSpPr>
        <p:spPr>
          <a:xfrm flipV="1">
            <a:off x="5562600" y="320040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5"/>
            <a:endCxn id="9" idx="0"/>
          </p:cNvCxnSpPr>
          <p:nvPr/>
        </p:nvCxnSpPr>
        <p:spPr>
          <a:xfrm rot="16200000" flipH="1">
            <a:off x="5081960" y="4167559"/>
            <a:ext cx="702703" cy="4109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4" idx="3"/>
            <a:endCxn id="10" idx="0"/>
          </p:cNvCxnSpPr>
          <p:nvPr/>
        </p:nvCxnSpPr>
        <p:spPr>
          <a:xfrm rot="5400000">
            <a:off x="3054538" y="4091360"/>
            <a:ext cx="626503" cy="4871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" idx="2"/>
            <a:endCxn id="11" idx="3"/>
          </p:cNvCxnSpPr>
          <p:nvPr/>
        </p:nvCxnSpPr>
        <p:spPr>
          <a:xfrm rot="10800000">
            <a:off x="2743200" y="3276600"/>
            <a:ext cx="533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10800000" flipV="1">
            <a:off x="1219200" y="3810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KOMPONEN DALAM TERMINAL</a:t>
            </a:r>
            <a:endParaRPr lang="en-US" b="1" dirty="0"/>
          </a:p>
        </p:txBody>
      </p:sp>
      <p:sp>
        <p:nvSpPr>
          <p:cNvPr id="29" name="Right Arrow 28">
            <a:hlinkClick r:id="rId4" action="ppaction://hlinksldjump"/>
          </p:cNvPr>
          <p:cNvSpPr/>
          <p:nvPr/>
        </p:nvSpPr>
        <p:spPr>
          <a:xfrm rot="10800000">
            <a:off x="8001000" y="6019800"/>
            <a:ext cx="533400" cy="381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38200" y="838200"/>
            <a:ext cx="1752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BIS 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514600" y="1905000"/>
            <a:ext cx="5334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bis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berhenti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590800" y="2667000"/>
            <a:ext cx="5334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bis</a:t>
            </a:r>
            <a:r>
              <a:rPr lang="en-US" dirty="0" smtClean="0"/>
              <a:t> </a:t>
            </a:r>
            <a:r>
              <a:rPr lang="en-US" dirty="0" err="1" smtClean="0"/>
              <a:t>menaikkan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menurunkan</a:t>
            </a:r>
            <a:r>
              <a:rPr lang="en-US" dirty="0" smtClean="0"/>
              <a:t> </a:t>
            </a:r>
            <a:r>
              <a:rPr lang="en-US" dirty="0" err="1" smtClean="0"/>
              <a:t>penumpang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590800" y="3505200"/>
            <a:ext cx="5334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Tempat</a:t>
            </a:r>
            <a:r>
              <a:rPr lang="en-US" dirty="0" smtClean="0"/>
              <a:t> agar </a:t>
            </a:r>
            <a:r>
              <a:rPr lang="en-US" dirty="0" err="1" smtClean="0"/>
              <a:t>bis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bermanuver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667000" y="5181600"/>
            <a:ext cx="5334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menyimpan</a:t>
            </a:r>
            <a:r>
              <a:rPr lang="en-US" dirty="0" smtClean="0"/>
              <a:t> </a:t>
            </a:r>
            <a:r>
              <a:rPr lang="en-US" dirty="0" err="1" smtClean="0"/>
              <a:t>bis</a:t>
            </a:r>
            <a:r>
              <a:rPr lang="en-US" dirty="0" smtClean="0"/>
              <a:t> </a:t>
            </a:r>
            <a:r>
              <a:rPr lang="en-US" dirty="0" err="1" smtClean="0"/>
              <a:t>sementara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590800" y="4343400"/>
            <a:ext cx="5334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</a:t>
            </a:r>
            <a:r>
              <a:rPr lang="en-US" dirty="0" err="1" smtClean="0"/>
              <a:t>erawatan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bis</a:t>
            </a:r>
            <a:endParaRPr lang="en-US" dirty="0"/>
          </a:p>
        </p:txBody>
      </p:sp>
      <p:cxnSp>
        <p:nvCxnSpPr>
          <p:cNvPr id="12" name="Elbow Connector 11"/>
          <p:cNvCxnSpPr>
            <a:endCxn id="5" idx="1"/>
          </p:cNvCxnSpPr>
          <p:nvPr/>
        </p:nvCxnSpPr>
        <p:spPr>
          <a:xfrm>
            <a:off x="1752600" y="1524000"/>
            <a:ext cx="762000" cy="685800"/>
          </a:xfrm>
          <a:prstGeom prst="bentConnector3">
            <a:avLst>
              <a:gd name="adj1" fmla="val -1830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hape 13"/>
          <p:cNvCxnSpPr/>
          <p:nvPr/>
        </p:nvCxnSpPr>
        <p:spPr>
          <a:xfrm rot="16200000" flipH="1">
            <a:off x="1333499" y="1790700"/>
            <a:ext cx="1447800" cy="9144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hape 15"/>
          <p:cNvCxnSpPr>
            <a:endCxn id="7" idx="1"/>
          </p:cNvCxnSpPr>
          <p:nvPr/>
        </p:nvCxnSpPr>
        <p:spPr>
          <a:xfrm rot="16200000" flipH="1">
            <a:off x="952500" y="2171700"/>
            <a:ext cx="2286000" cy="9906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hape 17"/>
          <p:cNvCxnSpPr>
            <a:endCxn id="9" idx="1"/>
          </p:cNvCxnSpPr>
          <p:nvPr/>
        </p:nvCxnSpPr>
        <p:spPr>
          <a:xfrm rot="16200000" flipH="1">
            <a:off x="533400" y="2590800"/>
            <a:ext cx="3124200" cy="9906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hape 19"/>
          <p:cNvCxnSpPr>
            <a:endCxn id="8" idx="1"/>
          </p:cNvCxnSpPr>
          <p:nvPr/>
        </p:nvCxnSpPr>
        <p:spPr>
          <a:xfrm rot="16200000" flipH="1">
            <a:off x="190500" y="3009900"/>
            <a:ext cx="3886200" cy="10668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ight Arrow 22">
            <a:hlinkClick r:id="rId2" action="ppaction://hlinksldjump"/>
          </p:cNvPr>
          <p:cNvSpPr/>
          <p:nvPr/>
        </p:nvSpPr>
        <p:spPr>
          <a:xfrm rot="10800000">
            <a:off x="8001000" y="60198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62000" y="533400"/>
            <a:ext cx="17526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PENUMPANG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438400" y="1600200"/>
            <a:ext cx="2438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Loket</a:t>
            </a:r>
            <a:r>
              <a:rPr lang="en-US" dirty="0" smtClean="0"/>
              <a:t> </a:t>
            </a:r>
            <a:r>
              <a:rPr lang="en-US" dirty="0" err="1" smtClean="0"/>
              <a:t>karcis</a:t>
            </a:r>
            <a:r>
              <a:rPr lang="en-US" dirty="0" smtClean="0"/>
              <a:t> </a:t>
            </a:r>
            <a:r>
              <a:rPr lang="en-US" dirty="0" err="1" smtClean="0"/>
              <a:t>bis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438400" y="2133600"/>
            <a:ext cx="24384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menunggu</a:t>
            </a:r>
            <a:r>
              <a:rPr lang="en-US" dirty="0" smtClean="0"/>
              <a:t> </a:t>
            </a:r>
            <a:r>
              <a:rPr lang="en-US" dirty="0" err="1" smtClean="0"/>
              <a:t>bis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438400" y="2667000"/>
            <a:ext cx="25146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Mushola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514600" y="3733800"/>
            <a:ext cx="32004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Angkutan</a:t>
            </a:r>
            <a:r>
              <a:rPr lang="en-US" dirty="0" smtClean="0"/>
              <a:t> (</a:t>
            </a:r>
            <a:r>
              <a:rPr lang="en-US" dirty="0" err="1" smtClean="0"/>
              <a:t>becak</a:t>
            </a:r>
            <a:r>
              <a:rPr lang="en-US" dirty="0" smtClean="0"/>
              <a:t>, </a:t>
            </a:r>
            <a:r>
              <a:rPr lang="en-US" dirty="0" err="1" smtClean="0"/>
              <a:t>mobil</a:t>
            </a:r>
            <a:r>
              <a:rPr lang="en-US" dirty="0"/>
              <a:t> </a:t>
            </a:r>
            <a:r>
              <a:rPr lang="en-US" dirty="0" smtClean="0"/>
              <a:t>/ </a:t>
            </a:r>
            <a:r>
              <a:rPr lang="en-US" dirty="0" err="1" smtClean="0"/>
              <a:t>ojek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514600" y="3200400"/>
            <a:ext cx="24384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Pertokoan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10" name="Elbow Connector 9"/>
          <p:cNvCxnSpPr>
            <a:endCxn id="5" idx="1"/>
          </p:cNvCxnSpPr>
          <p:nvPr/>
        </p:nvCxnSpPr>
        <p:spPr>
          <a:xfrm>
            <a:off x="1676400" y="1219200"/>
            <a:ext cx="762000" cy="571500"/>
          </a:xfrm>
          <a:prstGeom prst="bentConnector3">
            <a:avLst>
              <a:gd name="adj1" fmla="val -2015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10"/>
          <p:cNvCxnSpPr>
            <a:endCxn id="6" idx="1"/>
          </p:cNvCxnSpPr>
          <p:nvPr/>
        </p:nvCxnSpPr>
        <p:spPr>
          <a:xfrm rot="16200000" flipH="1">
            <a:off x="1333500" y="1181100"/>
            <a:ext cx="1295400" cy="9144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hape 11"/>
          <p:cNvCxnSpPr>
            <a:endCxn id="7" idx="1"/>
          </p:cNvCxnSpPr>
          <p:nvPr/>
        </p:nvCxnSpPr>
        <p:spPr>
          <a:xfrm rot="16200000" flipH="1">
            <a:off x="1181100" y="1562100"/>
            <a:ext cx="1600200" cy="9144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hape 12"/>
          <p:cNvCxnSpPr>
            <a:endCxn id="9" idx="1"/>
          </p:cNvCxnSpPr>
          <p:nvPr/>
        </p:nvCxnSpPr>
        <p:spPr>
          <a:xfrm rot="16200000" flipH="1">
            <a:off x="952500" y="1790700"/>
            <a:ext cx="2133600" cy="9906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hape 13"/>
          <p:cNvCxnSpPr/>
          <p:nvPr/>
        </p:nvCxnSpPr>
        <p:spPr>
          <a:xfrm rot="16200000" flipH="1">
            <a:off x="723900" y="2019300"/>
            <a:ext cx="2667000" cy="1066800"/>
          </a:xfrm>
          <a:prstGeom prst="bentConnector3">
            <a:avLst>
              <a:gd name="adj1" fmla="val 9747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Arrow 15">
            <a:hlinkClick r:id="rId2" action="ppaction://hlinksldjump"/>
          </p:cNvPr>
          <p:cNvSpPr/>
          <p:nvPr/>
        </p:nvSpPr>
        <p:spPr>
          <a:xfrm rot="10800000">
            <a:off x="8001000" y="60198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533400" y="4343400"/>
            <a:ext cx="2209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CALON PENUMPANG TIPE PARK AND RIDE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3733800" y="4495800"/>
            <a:ext cx="25908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parkir</a:t>
            </a:r>
            <a:r>
              <a:rPr lang="en-US" dirty="0" smtClean="0"/>
              <a:t> </a:t>
            </a:r>
            <a:r>
              <a:rPr lang="en-US" dirty="0" err="1" smtClean="0"/>
              <a:t>kendaraan</a:t>
            </a:r>
            <a:endParaRPr lang="en-US" dirty="0"/>
          </a:p>
        </p:txBody>
      </p:sp>
      <p:cxnSp>
        <p:nvCxnSpPr>
          <p:cNvPr id="36" name="Straight Arrow Connector 35"/>
          <p:cNvCxnSpPr>
            <a:stCxn id="17" idx="3"/>
            <a:endCxn id="34" idx="1"/>
          </p:cNvCxnSpPr>
          <p:nvPr/>
        </p:nvCxnSpPr>
        <p:spPr>
          <a:xfrm>
            <a:off x="2743200" y="4686300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img263.imageshack.us/img263/9240/52239407.png">
            <a:hlinkClick r:id="rId2"/>
          </p:cNvPr>
          <p:cNvPicPr/>
          <p:nvPr/>
        </p:nvPicPr>
        <p:blipFill>
          <a:blip r:embed="rId3" cstate="print">
            <a:lum bright="-32000" contrast="44000"/>
          </a:blip>
          <a:srcRect/>
          <a:stretch>
            <a:fillRect/>
          </a:stretch>
        </p:blipFill>
        <p:spPr bwMode="auto">
          <a:xfrm>
            <a:off x="609600" y="228600"/>
            <a:ext cx="8305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>
            <a:hlinkClick r:id="rId4" action="ppaction://hlinksldjump"/>
          </p:cNvPr>
          <p:cNvSpPr/>
          <p:nvPr/>
        </p:nvSpPr>
        <p:spPr>
          <a:xfrm rot="10800000">
            <a:off x="533400" y="6019800"/>
            <a:ext cx="533400" cy="381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>
            <a:hlinkClick r:id="rId5" action="ppaction://hlinksldjump"/>
          </p:cNvPr>
          <p:cNvSpPr/>
          <p:nvPr/>
        </p:nvSpPr>
        <p:spPr>
          <a:xfrm rot="10800000" flipH="1">
            <a:off x="8077200" y="6019800"/>
            <a:ext cx="533400" cy="381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457200"/>
          </a:xfrm>
        </p:spPr>
        <p:txBody>
          <a:bodyPr>
            <a:noAutofit/>
          </a:bodyPr>
          <a:lstStyle/>
          <a:p>
            <a:r>
              <a:rPr lang="id-ID" sz="1800" b="1" dirty="0" smtClean="0"/>
              <a:t>Diagram Alur Masuk dan Keluarnya  Bus dan Angkot /Angkudes</a:t>
            </a:r>
            <a:r>
              <a:rPr lang="id-ID" sz="1800" dirty="0" smtClean="0"/>
              <a:t/>
            </a:r>
            <a:br>
              <a:rPr lang="id-ID" sz="1800" dirty="0" smtClean="0"/>
            </a:br>
            <a:endParaRPr lang="id-ID" sz="18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838200" y="457200"/>
            <a:ext cx="13944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>
            <a:hlinkClick r:id="rId3" action="ppaction://hlinksldjump"/>
          </p:cNvPr>
          <p:cNvSpPr/>
          <p:nvPr/>
        </p:nvSpPr>
        <p:spPr>
          <a:xfrm>
            <a:off x="7543800" y="6172200"/>
            <a:ext cx="838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ight Arrow 6">
            <a:hlinkClick r:id="rId4" action="ppaction://hlinksldjump"/>
          </p:cNvPr>
          <p:cNvSpPr/>
          <p:nvPr/>
        </p:nvSpPr>
        <p:spPr>
          <a:xfrm flipH="1">
            <a:off x="838200" y="6096000"/>
            <a:ext cx="6858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 smtClean="0"/>
              <a:t>Ukuran Fasilitas atau Sistem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d-ID" dirty="0" smtClean="0"/>
              <a:t>	Berikut merupakan dimensi / ukuran dari fasilitas atau system dalam terminal</a:t>
            </a:r>
          </a:p>
          <a:p>
            <a:pPr lvl="0"/>
            <a:r>
              <a:rPr lang="id-ID" dirty="0" smtClean="0"/>
              <a:t>Jalan Pengantar</a:t>
            </a:r>
          </a:p>
          <a:p>
            <a:pPr>
              <a:buNone/>
            </a:pPr>
            <a:r>
              <a:rPr lang="id-ID" dirty="0" smtClean="0"/>
              <a:t>	Terdiri dari 2 lajur 2 arah bermedian ( 2/2 D ) masing-masing lajur memiliki lebar 4 m dengan panjang 100 m</a:t>
            </a:r>
          </a:p>
          <a:p>
            <a:pPr lvl="0"/>
            <a:r>
              <a:rPr lang="id-ID" dirty="0" smtClean="0"/>
              <a:t>Akses Bus </a:t>
            </a:r>
            <a:r>
              <a:rPr lang="id-ID" dirty="0" smtClean="0"/>
              <a:t>Angkot/Angkudes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	Terdiri dari akses masuk dan akses keluar, masing – masing memiliki lebar 4 m.</a:t>
            </a:r>
          </a:p>
          <a:p>
            <a:pPr lvl="0"/>
            <a:r>
              <a:rPr lang="id-ID" dirty="0" smtClean="0"/>
              <a:t>Akses </a:t>
            </a:r>
            <a:r>
              <a:rPr lang="id-ID" smtClean="0"/>
              <a:t>Bus </a:t>
            </a:r>
            <a:r>
              <a:rPr lang="id-ID" smtClean="0"/>
              <a:t>AKDP/AKAP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	Terdiri dari 2 lajur 2 arah bermedian ( 2/2 D ) masing-masing lajur memiliki lebar 6 m.</a:t>
            </a:r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1752600"/>
            <a:ext cx="1676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Estimasi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667000" y="3962400"/>
            <a:ext cx="1676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667000" y="2514600"/>
            <a:ext cx="1676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pemakai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590800" y="914400"/>
            <a:ext cx="1676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konstruksi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762000" y="4572000"/>
            <a:ext cx="1676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Estimasi</a:t>
            </a:r>
            <a:r>
              <a:rPr lang="en-US" dirty="0" smtClean="0"/>
              <a:t> </a:t>
            </a:r>
            <a:r>
              <a:rPr lang="en-US" dirty="0" err="1" smtClean="0"/>
              <a:t>dampak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5105400" y="381000"/>
            <a:ext cx="32766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:</a:t>
            </a:r>
          </a:p>
          <a:p>
            <a:pPr lvl="0"/>
            <a:r>
              <a:rPr lang="id-ID" dirty="0"/>
              <a:t>Jenis desain fasilitas</a:t>
            </a:r>
            <a:endParaRPr lang="en-US" dirty="0"/>
          </a:p>
          <a:p>
            <a:pPr lvl="0"/>
            <a:r>
              <a:rPr lang="id-ID" dirty="0"/>
              <a:t>Topografi dan kondisi tanah</a:t>
            </a:r>
            <a:endParaRPr lang="en-US" dirty="0"/>
          </a:p>
          <a:p>
            <a:pPr lvl="0"/>
            <a:r>
              <a:rPr lang="id-ID" dirty="0"/>
              <a:t>Pemakaian tanah pada saat ini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181600" y="2133600"/>
            <a:ext cx="3429000" cy="1905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:</a:t>
            </a:r>
          </a:p>
          <a:p>
            <a:pPr lvl="0"/>
            <a:r>
              <a:rPr lang="id-ID" dirty="0"/>
              <a:t>Pemakaian fasilitas </a:t>
            </a:r>
            <a:endParaRPr lang="en-US" dirty="0"/>
          </a:p>
          <a:p>
            <a:pPr lvl="0"/>
            <a:r>
              <a:rPr lang="en-US" dirty="0" smtClean="0"/>
              <a:t>D</a:t>
            </a:r>
            <a:r>
              <a:rPr lang="id-ID" dirty="0" smtClean="0"/>
              <a:t>esain </a:t>
            </a:r>
            <a:r>
              <a:rPr lang="id-ID" dirty="0"/>
              <a:t>fasilitas </a:t>
            </a:r>
            <a:endParaRPr lang="en-US" dirty="0" smtClean="0"/>
          </a:p>
          <a:p>
            <a:pPr lvl="0"/>
            <a:r>
              <a:rPr lang="en-US" dirty="0" smtClean="0"/>
              <a:t>r</a:t>
            </a:r>
            <a:r>
              <a:rPr lang="id-ID" dirty="0" smtClean="0"/>
              <a:t>encana-rencana </a:t>
            </a:r>
            <a:r>
              <a:rPr lang="id-ID" dirty="0"/>
              <a:t>operasi</a:t>
            </a:r>
            <a:endParaRPr lang="en-US" dirty="0"/>
          </a:p>
          <a:p>
            <a:pPr lvl="0"/>
            <a:r>
              <a:rPr lang="id-ID" dirty="0"/>
              <a:t>Kemudahan pengembangan dan perubahan di masa depan</a:t>
            </a:r>
            <a:endParaRPr lang="en-US" dirty="0"/>
          </a:p>
          <a:p>
            <a:endParaRPr lang="en-US" dirty="0" smtClean="0"/>
          </a:p>
        </p:txBody>
      </p:sp>
      <p:cxnSp>
        <p:nvCxnSpPr>
          <p:cNvPr id="12" name="Elbow Connector 11"/>
          <p:cNvCxnSpPr>
            <a:stCxn id="4" idx="3"/>
            <a:endCxn id="7" idx="1"/>
          </p:cNvCxnSpPr>
          <p:nvPr/>
        </p:nvCxnSpPr>
        <p:spPr>
          <a:xfrm flipV="1">
            <a:off x="2286000" y="1219200"/>
            <a:ext cx="304800" cy="8382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4" idx="3"/>
            <a:endCxn id="6" idx="1"/>
          </p:cNvCxnSpPr>
          <p:nvPr/>
        </p:nvCxnSpPr>
        <p:spPr>
          <a:xfrm>
            <a:off x="2286000" y="2057400"/>
            <a:ext cx="381000" cy="762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3"/>
            <a:endCxn id="9" idx="1"/>
          </p:cNvCxnSpPr>
          <p:nvPr/>
        </p:nvCxnSpPr>
        <p:spPr>
          <a:xfrm flipV="1">
            <a:off x="4267200" y="11430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3"/>
            <a:endCxn id="10" idx="1"/>
          </p:cNvCxnSpPr>
          <p:nvPr/>
        </p:nvCxnSpPr>
        <p:spPr>
          <a:xfrm>
            <a:off x="4343400" y="2819400"/>
            <a:ext cx="838200" cy="266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724400" y="4191000"/>
            <a:ext cx="44196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/>
              <a:t>Meningkatnya</a:t>
            </a:r>
            <a:r>
              <a:rPr lang="en-US" dirty="0" smtClean="0"/>
              <a:t> </a:t>
            </a:r>
            <a:r>
              <a:rPr lang="en-US" dirty="0" err="1" smtClean="0"/>
              <a:t>polusi</a:t>
            </a:r>
            <a:r>
              <a:rPr lang="en-US" dirty="0" smtClean="0"/>
              <a:t> </a:t>
            </a:r>
            <a:r>
              <a:rPr lang="en-US" dirty="0" err="1" smtClean="0"/>
              <a:t>udara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polusi</a:t>
            </a:r>
            <a:r>
              <a:rPr lang="en-US" dirty="0" smtClean="0"/>
              <a:t> </a:t>
            </a:r>
            <a:r>
              <a:rPr lang="en-US" dirty="0" err="1" smtClean="0"/>
              <a:t>suara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pedagang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sampah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2819400" y="5562600"/>
            <a:ext cx="1676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876800" y="5486400"/>
            <a:ext cx="37338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Terciptanya</a:t>
            </a:r>
            <a:r>
              <a:rPr lang="en-US" dirty="0" smtClean="0"/>
              <a:t> </a:t>
            </a:r>
            <a:r>
              <a:rPr lang="en-US" dirty="0" err="1" smtClean="0"/>
              <a:t>lapangan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endParaRPr lang="en-US" dirty="0" smtClean="0"/>
          </a:p>
          <a:p>
            <a:pPr algn="ctr"/>
            <a:r>
              <a:rPr lang="en-US" dirty="0" err="1" smtClean="0"/>
              <a:t>Mempermudah</a:t>
            </a:r>
            <a:r>
              <a:rPr lang="en-US" dirty="0" smtClean="0"/>
              <a:t> </a:t>
            </a:r>
            <a:r>
              <a:rPr lang="en-US" dirty="0" err="1" smtClean="0"/>
              <a:t>akses</a:t>
            </a:r>
            <a:r>
              <a:rPr lang="en-US" dirty="0" smtClean="0"/>
              <a:t> </a:t>
            </a:r>
            <a:r>
              <a:rPr lang="en-US" dirty="0" err="1" smtClean="0"/>
              <a:t>kendaraan</a:t>
            </a:r>
            <a:endParaRPr lang="en-US" dirty="0" smtClean="0"/>
          </a:p>
        </p:txBody>
      </p:sp>
      <p:cxnSp>
        <p:nvCxnSpPr>
          <p:cNvPr id="24" name="Elbow Connector 23"/>
          <p:cNvCxnSpPr>
            <a:stCxn id="8" idx="3"/>
            <a:endCxn id="5" idx="1"/>
          </p:cNvCxnSpPr>
          <p:nvPr/>
        </p:nvCxnSpPr>
        <p:spPr>
          <a:xfrm flipV="1">
            <a:off x="2438400" y="4267200"/>
            <a:ext cx="228600" cy="6096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8" idx="3"/>
            <a:endCxn id="21" idx="1"/>
          </p:cNvCxnSpPr>
          <p:nvPr/>
        </p:nvCxnSpPr>
        <p:spPr>
          <a:xfrm>
            <a:off x="2438400" y="4876800"/>
            <a:ext cx="381000" cy="9906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5" idx="3"/>
            <a:endCxn id="19" idx="1"/>
          </p:cNvCxnSpPr>
          <p:nvPr/>
        </p:nvCxnSpPr>
        <p:spPr>
          <a:xfrm>
            <a:off x="4343400" y="4267200"/>
            <a:ext cx="381000" cy="495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1" idx="3"/>
            <a:endCxn id="22" idx="1"/>
          </p:cNvCxnSpPr>
          <p:nvPr/>
        </p:nvCxnSpPr>
        <p:spPr>
          <a:xfrm>
            <a:off x="4495800" y="5867400"/>
            <a:ext cx="3810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ight Arrow 30">
            <a:hlinkClick r:id="rId2" action="ppaction://hlinksldjump"/>
          </p:cNvPr>
          <p:cNvSpPr/>
          <p:nvPr/>
        </p:nvSpPr>
        <p:spPr>
          <a:xfrm rot="10800000">
            <a:off x="990600" y="6019800"/>
            <a:ext cx="533400" cy="381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222</Words>
  <Application>Microsoft Office PowerPoint</Application>
  <PresentationFormat>On-screen Show (4:3)</PresentationFormat>
  <Paragraphs>76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Diagram Alur Masuk dan Keluarnya  Bus dan Angkot /Angkudes </vt:lpstr>
      <vt:lpstr>Ukuran Fasilitas atau Sistem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Widi Civilan 09</dc:creator>
  <cp:lastModifiedBy>Pratomo 007</cp:lastModifiedBy>
  <cp:revision>40</cp:revision>
  <dcterms:created xsi:type="dcterms:W3CDTF">2010-12-07T17:16:10Z</dcterms:created>
  <dcterms:modified xsi:type="dcterms:W3CDTF">2010-12-16T06:21:04Z</dcterms:modified>
</cp:coreProperties>
</file>