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3C21B4-4479-4DF2-A1EB-9C51D176A4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3EDAC9-F681-4B53-BD80-4DD2298DD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2BAA98-3E53-4193-B5DA-44F8C04C6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C314E-E4D5-4364-B300-8C2529F0710E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9D6DB5-468B-429D-ACFC-43551BADCC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BDC983-B78C-4500-B0C3-81DED4F84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96AB-1A07-4B1A-9231-CCC01A82189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656438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28ECB-2FD3-43FB-BB51-D207A3E9D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15AA5-2B83-4146-9EB8-788926387F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330AE4-86EC-47D9-97CE-4D66B4339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C314E-E4D5-4364-B300-8C2529F0710E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4AE47A-2818-4D79-9D55-BBAAD71FF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506F17-A882-461F-8ABA-9F98DF953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96AB-1A07-4B1A-9231-CCC01A82189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127572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39D1E-CC09-4671-8CA4-C61B599C9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BFFF1C-FBD7-4EF8-84A1-D1AA15C768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A3040F-B7B1-4AB3-BE39-820D1A53D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C314E-E4D5-4364-B300-8C2529F0710E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4180D-FC06-4BD1-A7C7-D3D8EDC54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340AEF-98C3-4A4A-8229-9E23707B8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96AB-1A07-4B1A-9231-CCC01A82189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484389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CF62B7-9BBB-471C-B2D6-5F94306A7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918EF-CF66-439D-9719-66A0DB79BD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C4C5F0-D7FE-497C-B3B8-08D07D702C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287097-67DD-475A-9883-D2D31B51D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C314E-E4D5-4364-B300-8C2529F0710E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23D795-2ACD-4923-AFB8-1437C84B6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23AF09-FB43-4FD2-86FF-933A6E281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96AB-1A07-4B1A-9231-CCC01A82189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264524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2B57-98FC-4F2D-8C48-3A565E209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BAA5DB-3E2C-4EB1-A73B-36AB101F5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620FF7-0526-45B7-8265-F6EB84D8DC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6001B3-115F-4DE1-828B-A0BC3C82D3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B8C99C4-843E-4C1F-885A-7718BD1889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759432-6918-4465-9D20-32B324CE66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C314E-E4D5-4364-B300-8C2529F0710E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D377C8B-9400-499C-92A5-E1588F7E2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E1AD639-F10F-4460-9B1D-922A0693A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96AB-1A07-4B1A-9231-CCC01A82189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861587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49356-5C72-41D3-B6DA-9F082BA69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3F9F70-6BAB-4772-A783-069D4F2D2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C314E-E4D5-4364-B300-8C2529F0710E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A892D9-E087-43A1-9DEC-F4682EFB0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C8915E-0573-4811-8F61-EA4707DAB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96AB-1A07-4B1A-9231-CCC01A82189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72755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6740CB-4DF5-4A06-A8AC-05A46C2CD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C314E-E4D5-4364-B300-8C2529F0710E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6C7A23-FEA5-45BB-8280-23DF65F0B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7B87A8-D1BD-456E-B9FD-DBF3455A3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96AB-1A07-4B1A-9231-CCC01A82189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47924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BE71A-7633-4E83-9378-0B2BACA58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6F2D8C-4008-4C09-A6F2-BE2B1FE2D7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EF1840-815A-4172-9CAA-D1C9EC5637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425838-91D6-4347-96A1-1CAB1BC0E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C314E-E4D5-4364-B300-8C2529F0710E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18A517-9F99-46AB-9722-254F05452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F28884-B302-41B5-BAC6-703AE5D15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96AB-1A07-4B1A-9231-CCC01A82189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960838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F84F7F-A213-488B-A155-96188E2AC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3CBC7C-BCC1-4992-BC47-F545E54E2C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6E9DAA-0A10-4D7E-9102-A7F1FA5F3D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F52ED9-4B5D-4DA2-B4B2-B51DA7AF5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C314E-E4D5-4364-B300-8C2529F0710E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B1CAE9-51EE-4AB8-ABD0-87ACBD96F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20B161-2926-4A8C-A2F0-85A913815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96AB-1A07-4B1A-9231-CCC01A82189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271868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292A3-647B-4328-8485-222DDAA5A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710394-ACBE-42E1-82AE-FE33F3519F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019041-207C-41EB-A9F8-A2FCB4C94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C314E-E4D5-4364-B300-8C2529F0710E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12E9E9-A6BB-4D11-9EC9-9597A61AE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14E6EB-16B0-4CFD-89B8-ABBA9ECDE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96AB-1A07-4B1A-9231-CCC01A82189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216398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C20C46-76AF-42D8-A2F6-15B20FB1B1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3E8925-C38C-4B28-B49E-8C44BA267A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8BB8BE-FA69-4202-9F20-E07BF7207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C314E-E4D5-4364-B300-8C2529F0710E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58BC1-A53C-45DD-8405-60720354B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7D46B8-0086-43B6-A3D2-991E8A5E2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496AB-1A07-4B1A-9231-CCC01A82189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068060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EB26F0-C1CF-4A8D-9C11-316684C208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45360E-2F5E-4935-8846-7502E28D48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FBF554-2CA6-4154-A41B-29E68ABD96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DC314E-E4D5-4364-B300-8C2529F0710E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F5B943-D51D-43FF-9367-EBBEEB3DF5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20D533-E625-42DC-9287-E623A1243E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0496AB-1A07-4B1A-9231-CCC01A82189A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11076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2499A1-9D7A-4762-9334-671D875AB35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D" dirty="0"/>
              <a:t>PEMAMPATAN CITRA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CF1C98-0AEC-4542-BC01-B7D7B7A9AE3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Oleh : </a:t>
            </a:r>
            <a:r>
              <a:rPr lang="en-US" dirty="0" err="1"/>
              <a:t>Rahmat</a:t>
            </a:r>
            <a:r>
              <a:rPr lang="en-US" dirty="0"/>
              <a:t> Robi </a:t>
            </a:r>
            <a:r>
              <a:rPr lang="en-US" dirty="0" err="1"/>
              <a:t>Waliyansyah</a:t>
            </a:r>
            <a:r>
              <a:rPr lang="en-US" dirty="0"/>
              <a:t>, </a:t>
            </a:r>
            <a:r>
              <a:rPr lang="en-US" dirty="0" err="1"/>
              <a:t>M.Kom</a:t>
            </a:r>
            <a:r>
              <a:rPr lang="en-US" dirty="0"/>
              <a:t>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669187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Multidocument 1">
            <a:extLst>
              <a:ext uri="{FF2B5EF4-FFF2-40B4-BE49-F238E27FC236}">
                <a16:creationId xmlns:a16="http://schemas.microsoft.com/office/drawing/2014/main" id="{FEA3C9B4-1F18-4F60-827D-A2652C006518}"/>
              </a:ext>
            </a:extLst>
          </p:cNvPr>
          <p:cNvSpPr/>
          <p:nvPr/>
        </p:nvSpPr>
        <p:spPr>
          <a:xfrm>
            <a:off x="1399309" y="387927"/>
            <a:ext cx="9393382" cy="6082145"/>
          </a:xfrm>
          <a:prstGeom prst="flowChartMultidocumen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ID" sz="2400" dirty="0" err="1"/>
              <a:t>Pemampatan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</a:t>
            </a:r>
            <a:r>
              <a:rPr lang="en-ID" sz="2400" dirty="0" err="1"/>
              <a:t>atau</a:t>
            </a:r>
            <a:r>
              <a:rPr lang="en-ID" sz="2400" dirty="0"/>
              <a:t> </a:t>
            </a:r>
            <a:r>
              <a:rPr lang="en-ID" sz="2400" dirty="0" err="1"/>
              <a:t>kompresi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(image compression) </a:t>
            </a:r>
            <a:r>
              <a:rPr lang="en-ID" sz="2400" dirty="0" err="1"/>
              <a:t>bertujuan</a:t>
            </a:r>
            <a:r>
              <a:rPr lang="en-ID" sz="2400" dirty="0"/>
              <a:t> </a:t>
            </a:r>
            <a:r>
              <a:rPr lang="en-ID" sz="2400" dirty="0" err="1"/>
              <a:t>meminimalkan</a:t>
            </a:r>
            <a:r>
              <a:rPr lang="en-ID" sz="2400" dirty="0"/>
              <a:t> </a:t>
            </a:r>
            <a:r>
              <a:rPr lang="en-ID" sz="2400" dirty="0" err="1"/>
              <a:t>kebutuhan</a:t>
            </a:r>
            <a:r>
              <a:rPr lang="en-ID" sz="2400" dirty="0"/>
              <a:t> </a:t>
            </a:r>
            <a:r>
              <a:rPr lang="en-ID" sz="2400" dirty="0" err="1"/>
              <a:t>memori</a:t>
            </a:r>
            <a:r>
              <a:rPr lang="en-ID" sz="2400" dirty="0"/>
              <a:t> </a:t>
            </a:r>
            <a:r>
              <a:rPr lang="en-ID" sz="2400" dirty="0" err="1"/>
              <a:t>untuk</a:t>
            </a:r>
            <a:r>
              <a:rPr lang="en-ID" sz="2400" dirty="0"/>
              <a:t> </a:t>
            </a:r>
            <a:r>
              <a:rPr lang="en-ID" sz="2400" dirty="0" err="1"/>
              <a:t>merepresentasikan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digital. </a:t>
            </a:r>
            <a:r>
              <a:rPr lang="en-ID" sz="2400" dirty="0" err="1"/>
              <a:t>Prinsip</a:t>
            </a:r>
            <a:r>
              <a:rPr lang="en-ID" sz="2400" dirty="0"/>
              <a:t> </a:t>
            </a:r>
            <a:r>
              <a:rPr lang="en-ID" sz="2400" dirty="0" err="1"/>
              <a:t>umum</a:t>
            </a:r>
            <a:r>
              <a:rPr lang="en-ID" sz="2400" dirty="0"/>
              <a:t> yang </a:t>
            </a:r>
            <a:r>
              <a:rPr lang="en-ID" sz="2400" dirty="0" err="1"/>
              <a:t>digunakan</a:t>
            </a:r>
            <a:r>
              <a:rPr lang="en-ID" sz="2400" dirty="0"/>
              <a:t> pada proses </a:t>
            </a:r>
            <a:r>
              <a:rPr lang="en-ID" sz="2400" dirty="0" err="1"/>
              <a:t>pemampatan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</a:t>
            </a:r>
            <a:r>
              <a:rPr lang="en-ID" sz="2400" dirty="0" err="1"/>
              <a:t>adalah</a:t>
            </a:r>
            <a:r>
              <a:rPr lang="en-ID" sz="2400" dirty="0"/>
              <a:t> </a:t>
            </a:r>
            <a:r>
              <a:rPr lang="en-ID" sz="2400" dirty="0" err="1"/>
              <a:t>mengurangi</a:t>
            </a:r>
            <a:r>
              <a:rPr lang="en-ID" sz="2400" dirty="0"/>
              <a:t> </a:t>
            </a:r>
            <a:r>
              <a:rPr lang="en-ID" sz="2400" dirty="0" err="1"/>
              <a:t>duplikasi</a:t>
            </a:r>
            <a:r>
              <a:rPr lang="en-ID" sz="2400" dirty="0"/>
              <a:t> data di </a:t>
            </a:r>
            <a:r>
              <a:rPr lang="en-ID" sz="2400" dirty="0" err="1"/>
              <a:t>dalam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</a:t>
            </a:r>
            <a:r>
              <a:rPr lang="en-ID" sz="2400" dirty="0" err="1"/>
              <a:t>sehingga</a:t>
            </a:r>
            <a:r>
              <a:rPr lang="en-ID" sz="2400" dirty="0"/>
              <a:t> </a:t>
            </a:r>
            <a:r>
              <a:rPr lang="en-ID" sz="2400" dirty="0" err="1"/>
              <a:t>memori</a:t>
            </a:r>
            <a:r>
              <a:rPr lang="en-ID" sz="2400" dirty="0"/>
              <a:t> yang </a:t>
            </a:r>
            <a:r>
              <a:rPr lang="en-ID" sz="2400" dirty="0" err="1"/>
              <a:t>dibutuhkan</a:t>
            </a:r>
            <a:r>
              <a:rPr lang="en-ID" sz="2400" dirty="0"/>
              <a:t> </a:t>
            </a:r>
            <a:r>
              <a:rPr lang="en-ID" sz="2400" dirty="0" err="1"/>
              <a:t>untuk</a:t>
            </a:r>
            <a:r>
              <a:rPr lang="en-ID" sz="2400" dirty="0"/>
              <a:t> </a:t>
            </a:r>
            <a:r>
              <a:rPr lang="en-ID" sz="2400" dirty="0" err="1"/>
              <a:t>merepresentasikan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, </a:t>
            </a:r>
            <a:r>
              <a:rPr lang="en-ID" sz="2400" dirty="0" err="1"/>
              <a:t>menjadi</a:t>
            </a:r>
            <a:r>
              <a:rPr lang="en-ID" sz="2400" dirty="0"/>
              <a:t> </a:t>
            </a:r>
            <a:r>
              <a:rPr lang="en-ID" sz="2400" dirty="0" err="1"/>
              <a:t>lebih</a:t>
            </a:r>
            <a:r>
              <a:rPr lang="en-ID" sz="2400" dirty="0"/>
              <a:t> </a:t>
            </a:r>
            <a:r>
              <a:rPr lang="en-ID" sz="2400" dirty="0" err="1"/>
              <a:t>sedikit</a:t>
            </a:r>
            <a:r>
              <a:rPr lang="en-ID" sz="2400" dirty="0"/>
              <a:t> </a:t>
            </a:r>
            <a:r>
              <a:rPr lang="en-ID" sz="2400" dirty="0" err="1"/>
              <a:t>daripada</a:t>
            </a:r>
            <a:r>
              <a:rPr lang="en-ID" sz="2400" dirty="0"/>
              <a:t> </a:t>
            </a:r>
            <a:r>
              <a:rPr lang="en-ID" sz="2400" dirty="0" err="1"/>
              <a:t>representasi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</a:t>
            </a:r>
            <a:r>
              <a:rPr lang="en-ID" sz="2400" dirty="0" err="1"/>
              <a:t>semula</a:t>
            </a:r>
            <a:r>
              <a:rPr lang="en-ID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126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Data 1">
            <a:extLst>
              <a:ext uri="{FF2B5EF4-FFF2-40B4-BE49-F238E27FC236}">
                <a16:creationId xmlns:a16="http://schemas.microsoft.com/office/drawing/2014/main" id="{FC57E767-B23C-46AA-B335-CD9D4C5E2748}"/>
              </a:ext>
            </a:extLst>
          </p:cNvPr>
          <p:cNvSpPr/>
          <p:nvPr/>
        </p:nvSpPr>
        <p:spPr>
          <a:xfrm>
            <a:off x="221672" y="2431472"/>
            <a:ext cx="3519055" cy="1995055"/>
          </a:xfrm>
          <a:prstGeom prst="flowChartInputOutp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Ada dua proses utama dalam persoalan pemampatan citra :</a:t>
            </a:r>
          </a:p>
        </p:txBody>
      </p:sp>
      <p:sp>
        <p:nvSpPr>
          <p:cNvPr id="3" name="Rectangle: Beveled 2">
            <a:extLst>
              <a:ext uri="{FF2B5EF4-FFF2-40B4-BE49-F238E27FC236}">
                <a16:creationId xmlns:a16="http://schemas.microsoft.com/office/drawing/2014/main" id="{50EE9642-6E58-4638-83B7-EC0F8B00F22C}"/>
              </a:ext>
            </a:extLst>
          </p:cNvPr>
          <p:cNvSpPr/>
          <p:nvPr/>
        </p:nvSpPr>
        <p:spPr>
          <a:xfrm>
            <a:off x="4862945" y="131619"/>
            <a:ext cx="7010400" cy="3068782"/>
          </a:xfrm>
          <a:prstGeom prst="bevel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b="1" dirty="0" err="1"/>
              <a:t>Pemampatan</a:t>
            </a:r>
            <a:r>
              <a:rPr lang="en-ID" b="1" dirty="0"/>
              <a:t> </a:t>
            </a:r>
            <a:r>
              <a:rPr lang="en-ID" b="1" dirty="0" err="1"/>
              <a:t>citra</a:t>
            </a:r>
            <a:r>
              <a:rPr lang="en-ID" b="1" dirty="0"/>
              <a:t> (image compression).</a:t>
            </a:r>
          </a:p>
          <a:p>
            <a:pPr algn="just"/>
            <a:r>
              <a:rPr lang="en-ID" dirty="0"/>
              <a:t>Citra </a:t>
            </a:r>
            <a:r>
              <a:rPr lang="en-ID" dirty="0" err="1"/>
              <a:t>dalam</a:t>
            </a:r>
            <a:r>
              <a:rPr lang="en-ID" dirty="0"/>
              <a:t> </a:t>
            </a:r>
            <a:r>
              <a:rPr lang="en-ID" dirty="0" err="1"/>
              <a:t>representasi</a:t>
            </a:r>
            <a:r>
              <a:rPr lang="en-ID" dirty="0"/>
              <a:t> </a:t>
            </a:r>
            <a:r>
              <a:rPr lang="en-ID" dirty="0" err="1"/>
              <a:t>tidak</a:t>
            </a:r>
            <a:r>
              <a:rPr lang="en-ID" dirty="0"/>
              <a:t> </a:t>
            </a:r>
            <a:r>
              <a:rPr lang="en-ID" dirty="0" err="1"/>
              <a:t>mampat</a:t>
            </a:r>
            <a:r>
              <a:rPr lang="en-ID" dirty="0"/>
              <a:t> </a:t>
            </a:r>
            <a:r>
              <a:rPr lang="en-ID" dirty="0" err="1"/>
              <a:t>dikodekan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representasi</a:t>
            </a:r>
            <a:r>
              <a:rPr lang="en-ID" dirty="0"/>
              <a:t> yang </a:t>
            </a:r>
            <a:r>
              <a:rPr lang="en-ID" dirty="0" err="1"/>
              <a:t>meminimumkar</a:t>
            </a:r>
            <a:r>
              <a:rPr lang="en-ID" dirty="0"/>
              <a:t> </a:t>
            </a:r>
            <a:r>
              <a:rPr lang="en-ID" dirty="0" err="1"/>
              <a:t>kebutuhan</a:t>
            </a:r>
            <a:r>
              <a:rPr lang="en-ID" dirty="0"/>
              <a:t> </a:t>
            </a:r>
            <a:r>
              <a:rPr lang="en-ID" dirty="0" err="1"/>
              <a:t>memori</a:t>
            </a:r>
            <a:r>
              <a:rPr lang="en-ID" dirty="0"/>
              <a:t>. Citra </a:t>
            </a:r>
            <a:r>
              <a:rPr lang="en-ID" dirty="0" err="1"/>
              <a:t>dengan</a:t>
            </a:r>
            <a:r>
              <a:rPr lang="en-ID" dirty="0"/>
              <a:t> format bitmap pada </a:t>
            </a:r>
            <a:r>
              <a:rPr lang="en-ID" dirty="0" err="1"/>
              <a:t>umumnya</a:t>
            </a:r>
            <a:r>
              <a:rPr lang="en-ID" dirty="0"/>
              <a:t> </a:t>
            </a:r>
            <a:r>
              <a:rPr lang="en-ID" dirty="0" err="1"/>
              <a:t>tidak</a:t>
            </a:r>
            <a:r>
              <a:rPr lang="en-ID" dirty="0"/>
              <a:t> </a:t>
            </a:r>
            <a:r>
              <a:rPr lang="en-ID" dirty="0" err="1"/>
              <a:t>dalam</a:t>
            </a:r>
            <a:r>
              <a:rPr lang="en-ID" dirty="0"/>
              <a:t> </a:t>
            </a:r>
            <a:r>
              <a:rPr lang="en-ID" dirty="0" err="1"/>
              <a:t>bentuk</a:t>
            </a:r>
            <a:r>
              <a:rPr lang="en-ID" dirty="0"/>
              <a:t> </a:t>
            </a:r>
            <a:r>
              <a:rPr lang="en-ID" dirty="0" err="1"/>
              <a:t>mampat</a:t>
            </a:r>
            <a:r>
              <a:rPr lang="en-ID" dirty="0"/>
              <a:t>. Citra yang </a:t>
            </a:r>
            <a:r>
              <a:rPr lang="en-ID" dirty="0" err="1"/>
              <a:t>sudah</a:t>
            </a:r>
            <a:r>
              <a:rPr lang="en-ID" dirty="0"/>
              <a:t> </a:t>
            </a:r>
            <a:r>
              <a:rPr lang="en-ID" dirty="0" err="1"/>
              <a:t>dimampatkan</a:t>
            </a:r>
            <a:r>
              <a:rPr lang="en-ID" dirty="0"/>
              <a:t> </a:t>
            </a:r>
            <a:r>
              <a:rPr lang="en-ID" dirty="0" err="1"/>
              <a:t>disimpan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</a:t>
            </a:r>
            <a:r>
              <a:rPr lang="en-ID" dirty="0" err="1"/>
              <a:t>dalam</a:t>
            </a:r>
            <a:r>
              <a:rPr lang="en-ID" dirty="0"/>
              <a:t> </a:t>
            </a:r>
            <a:r>
              <a:rPr lang="en-ID" dirty="0" err="1"/>
              <a:t>arsip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format </a:t>
            </a:r>
            <a:r>
              <a:rPr lang="en-ID" dirty="0" err="1"/>
              <a:t>tertentu</a:t>
            </a:r>
            <a:r>
              <a:rPr lang="en-ID" dirty="0"/>
              <a:t>. Kita </a:t>
            </a:r>
            <a:r>
              <a:rPr lang="en-ID" dirty="0" err="1"/>
              <a:t>mengenal</a:t>
            </a:r>
            <a:r>
              <a:rPr lang="en-ID" dirty="0"/>
              <a:t> format JPG dan GIF </a:t>
            </a:r>
            <a:r>
              <a:rPr lang="en-ID" dirty="0" err="1"/>
              <a:t>sebagai</a:t>
            </a:r>
            <a:r>
              <a:rPr lang="en-ID" dirty="0"/>
              <a:t> format </a:t>
            </a:r>
            <a:r>
              <a:rPr lang="en-ID" dirty="0" err="1"/>
              <a:t>citra</a:t>
            </a:r>
            <a:r>
              <a:rPr lang="en-ID" dirty="0"/>
              <a:t> yang </a:t>
            </a:r>
            <a:r>
              <a:rPr lang="en-ID" dirty="0" err="1"/>
              <a:t>sudah</a:t>
            </a:r>
            <a:r>
              <a:rPr lang="en-ID" dirty="0"/>
              <a:t> </a:t>
            </a:r>
            <a:r>
              <a:rPr lang="en-ID" dirty="0" err="1"/>
              <a:t>dimampatkan</a:t>
            </a:r>
            <a:endParaRPr lang="en-ID" dirty="0"/>
          </a:p>
        </p:txBody>
      </p:sp>
      <p:sp>
        <p:nvSpPr>
          <p:cNvPr id="4" name="Rectangle: Beveled 3">
            <a:extLst>
              <a:ext uri="{FF2B5EF4-FFF2-40B4-BE49-F238E27FC236}">
                <a16:creationId xmlns:a16="http://schemas.microsoft.com/office/drawing/2014/main" id="{797BA41E-2C21-40A7-9C1C-8A99B268EF1D}"/>
              </a:ext>
            </a:extLst>
          </p:cNvPr>
          <p:cNvSpPr/>
          <p:nvPr/>
        </p:nvSpPr>
        <p:spPr>
          <a:xfrm>
            <a:off x="4862945" y="3657599"/>
            <a:ext cx="7010400" cy="3068782"/>
          </a:xfrm>
          <a:prstGeom prst="bevel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b="1" dirty="0" err="1"/>
              <a:t>Penirmampatkan</a:t>
            </a:r>
            <a:r>
              <a:rPr lang="en-ID" b="1" dirty="0"/>
              <a:t> </a:t>
            </a:r>
            <a:r>
              <a:rPr lang="en-ID" b="1" dirty="0" err="1"/>
              <a:t>citra</a:t>
            </a:r>
            <a:r>
              <a:rPr lang="en-ID" b="1" dirty="0"/>
              <a:t> (image decompression).</a:t>
            </a:r>
          </a:p>
          <a:p>
            <a:pPr algn="just"/>
            <a:r>
              <a:rPr lang="en-ID" dirty="0"/>
              <a:t>Citra yang </a:t>
            </a:r>
            <a:r>
              <a:rPr lang="en-ID" dirty="0" err="1"/>
              <a:t>sudah</a:t>
            </a:r>
            <a:r>
              <a:rPr lang="en-ID" dirty="0"/>
              <a:t> </a:t>
            </a:r>
            <a:r>
              <a:rPr lang="en-ID" dirty="0" err="1"/>
              <a:t>dimampatkan</a:t>
            </a:r>
            <a:r>
              <a:rPr lang="en-ID" dirty="0"/>
              <a:t> </a:t>
            </a:r>
            <a:r>
              <a:rPr lang="en-ID" dirty="0" err="1"/>
              <a:t>harus</a:t>
            </a:r>
            <a:r>
              <a:rPr lang="en-ID" dirty="0"/>
              <a:t> </a:t>
            </a:r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dirty="0" err="1"/>
              <a:t>dikembalikan</a:t>
            </a:r>
            <a:r>
              <a:rPr lang="en-ID" dirty="0"/>
              <a:t> </a:t>
            </a:r>
            <a:r>
              <a:rPr lang="en-ID" dirty="0" err="1"/>
              <a:t>lagi</a:t>
            </a:r>
            <a:r>
              <a:rPr lang="en-ID" dirty="0"/>
              <a:t> (decoding) </a:t>
            </a:r>
            <a:r>
              <a:rPr lang="en-ID" dirty="0" err="1"/>
              <a:t>menjadi</a:t>
            </a:r>
            <a:r>
              <a:rPr lang="en-ID" dirty="0"/>
              <a:t> </a:t>
            </a:r>
            <a:r>
              <a:rPr lang="en-ID" dirty="0" err="1"/>
              <a:t>representasi</a:t>
            </a:r>
            <a:r>
              <a:rPr lang="en-ID" dirty="0"/>
              <a:t> yang </a:t>
            </a:r>
            <a:r>
              <a:rPr lang="en-ID" dirty="0" err="1"/>
              <a:t>tidak</a:t>
            </a:r>
            <a:r>
              <a:rPr lang="en-ID" dirty="0"/>
              <a:t> </a:t>
            </a:r>
            <a:r>
              <a:rPr lang="en-ID" dirty="0" err="1"/>
              <a:t>mampat</a:t>
            </a:r>
            <a:r>
              <a:rPr lang="en-ID" dirty="0"/>
              <a:t>. Proses </a:t>
            </a:r>
            <a:r>
              <a:rPr lang="en-ID" dirty="0" err="1"/>
              <a:t>ini</a:t>
            </a:r>
            <a:r>
              <a:rPr lang="en-ID" dirty="0"/>
              <a:t> </a:t>
            </a:r>
            <a:r>
              <a:rPr lang="en-ID" dirty="0" err="1"/>
              <a:t>diperlukan</a:t>
            </a:r>
            <a:r>
              <a:rPr lang="en-ID" dirty="0"/>
              <a:t> </a:t>
            </a:r>
            <a:r>
              <a:rPr lang="en-ID" dirty="0" err="1"/>
              <a:t>jika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</a:t>
            </a:r>
            <a:r>
              <a:rPr lang="en-ID" dirty="0" err="1"/>
              <a:t>tersebut</a:t>
            </a:r>
            <a:r>
              <a:rPr lang="en-ID" dirty="0"/>
              <a:t> </a:t>
            </a:r>
            <a:r>
              <a:rPr lang="en-ID" dirty="0" err="1"/>
              <a:t>ditampilkan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</a:t>
            </a:r>
            <a:r>
              <a:rPr lang="en-ID" dirty="0" err="1"/>
              <a:t>layar</a:t>
            </a:r>
            <a:r>
              <a:rPr lang="en-ID" dirty="0"/>
              <a:t> </a:t>
            </a:r>
            <a:r>
              <a:rPr lang="en-ID" dirty="0" err="1"/>
              <a:t>atau</a:t>
            </a:r>
            <a:r>
              <a:rPr lang="en-ID" dirty="0"/>
              <a:t> </a:t>
            </a:r>
            <a:r>
              <a:rPr lang="en-ID" dirty="0" err="1"/>
              <a:t>disimpan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</a:t>
            </a:r>
            <a:r>
              <a:rPr lang="en-ID" dirty="0" err="1"/>
              <a:t>dalam</a:t>
            </a:r>
            <a:r>
              <a:rPr lang="en-ID" dirty="0"/>
              <a:t> </a:t>
            </a:r>
            <a:r>
              <a:rPr lang="en-ID" dirty="0" err="1"/>
              <a:t>arsip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format </a:t>
            </a:r>
            <a:r>
              <a:rPr lang="en-ID" dirty="0" err="1"/>
              <a:t>tidak</a:t>
            </a:r>
            <a:r>
              <a:rPr lang="en-ID" dirty="0"/>
              <a:t> </a:t>
            </a:r>
            <a:r>
              <a:rPr lang="en-ID" dirty="0" err="1"/>
              <a:t>mampat</a:t>
            </a:r>
            <a:r>
              <a:rPr lang="en-ID" dirty="0"/>
              <a:t>. </a:t>
            </a:r>
            <a:r>
              <a:rPr lang="en-ID" dirty="0" err="1"/>
              <a:t>Dengan</a:t>
            </a:r>
            <a:r>
              <a:rPr lang="en-ID" dirty="0"/>
              <a:t> kata lain, </a:t>
            </a:r>
            <a:r>
              <a:rPr lang="en-ID" dirty="0" err="1"/>
              <a:t>peninnampatan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</a:t>
            </a:r>
            <a:r>
              <a:rPr lang="en-ID" dirty="0" err="1"/>
              <a:t>mengembalikan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yang </a:t>
            </a:r>
            <a:r>
              <a:rPr lang="en-ID" dirty="0" err="1"/>
              <a:t>termampatkan</a:t>
            </a:r>
            <a:r>
              <a:rPr lang="en-ID" dirty="0"/>
              <a:t> </a:t>
            </a:r>
            <a:r>
              <a:rPr lang="en-ID" dirty="0" err="1"/>
              <a:t>menjadi</a:t>
            </a:r>
            <a:r>
              <a:rPr lang="en-ID" dirty="0"/>
              <a:t> data bitmap.</a:t>
            </a:r>
          </a:p>
        </p:txBody>
      </p:sp>
    </p:spTree>
    <p:extLst>
      <p:ext uri="{BB962C8B-B14F-4D97-AF65-F5344CB8AC3E}">
        <p14:creationId xmlns:p14="http://schemas.microsoft.com/office/powerpoint/2010/main" val="855213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1">
            <a:extLst>
              <a:ext uri="{FF2B5EF4-FFF2-40B4-BE49-F238E27FC236}">
                <a16:creationId xmlns:a16="http://schemas.microsoft.com/office/drawing/2014/main" id="{224DF5EF-5AFB-4A71-AA0E-A674A64420CF}"/>
              </a:ext>
            </a:extLst>
          </p:cNvPr>
          <p:cNvSpPr/>
          <p:nvPr/>
        </p:nvSpPr>
        <p:spPr>
          <a:xfrm>
            <a:off x="443345" y="1745673"/>
            <a:ext cx="2784764" cy="2286000"/>
          </a:xfrm>
          <a:prstGeom prst="cloud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000"/>
              <a:t>Jenis Pemampataan Citra</a:t>
            </a:r>
          </a:p>
        </p:txBody>
      </p:sp>
      <p:sp>
        <p:nvSpPr>
          <p:cNvPr id="3" name="Flowchart: Stored Data 2">
            <a:extLst>
              <a:ext uri="{FF2B5EF4-FFF2-40B4-BE49-F238E27FC236}">
                <a16:creationId xmlns:a16="http://schemas.microsoft.com/office/drawing/2014/main" id="{83815342-2AA3-4426-816B-B83E338F4014}"/>
              </a:ext>
            </a:extLst>
          </p:cNvPr>
          <p:cNvSpPr/>
          <p:nvPr/>
        </p:nvSpPr>
        <p:spPr>
          <a:xfrm>
            <a:off x="4225636" y="408709"/>
            <a:ext cx="7370619" cy="2479964"/>
          </a:xfrm>
          <a:prstGeom prst="flowChartOnline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000" b="1" dirty="0" err="1"/>
              <a:t>Pendekatan</a:t>
            </a:r>
            <a:r>
              <a:rPr lang="en-ID" sz="2000" b="1" dirty="0"/>
              <a:t> </a:t>
            </a:r>
            <a:r>
              <a:rPr lang="en-ID" sz="2000" b="1" dirty="0" err="1"/>
              <a:t>statistik</a:t>
            </a:r>
            <a:r>
              <a:rPr lang="en-ID" sz="2000" b="1" dirty="0"/>
              <a:t>.</a:t>
            </a:r>
          </a:p>
          <a:p>
            <a:pPr algn="ctr"/>
            <a:r>
              <a:rPr lang="en-ID" sz="2000" dirty="0" err="1"/>
              <a:t>Pemampatan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 </a:t>
            </a:r>
            <a:r>
              <a:rPr lang="en-ID" sz="2000" dirty="0" err="1"/>
              <a:t>didasarkan</a:t>
            </a:r>
            <a:r>
              <a:rPr lang="en-ID" sz="2000" dirty="0"/>
              <a:t> pada </a:t>
            </a:r>
            <a:r>
              <a:rPr lang="en-ID" sz="2000" dirty="0" err="1"/>
              <a:t>frekuensi</a:t>
            </a:r>
            <a:r>
              <a:rPr lang="en-ID" sz="2000" dirty="0"/>
              <a:t> </a:t>
            </a:r>
            <a:r>
              <a:rPr lang="en-ID" sz="2000" dirty="0" err="1"/>
              <a:t>kemunculan</a:t>
            </a:r>
            <a:r>
              <a:rPr lang="en-ID" sz="2000" dirty="0"/>
              <a:t> </a:t>
            </a:r>
            <a:r>
              <a:rPr lang="en-ID" sz="2000" dirty="0" err="1"/>
              <a:t>derajat</a:t>
            </a:r>
            <a:r>
              <a:rPr lang="en-ID" sz="2000" dirty="0"/>
              <a:t> </a:t>
            </a:r>
            <a:r>
              <a:rPr lang="en-ID" sz="2000" dirty="0" err="1"/>
              <a:t>keabuan</a:t>
            </a:r>
            <a:r>
              <a:rPr lang="en-ID" sz="2000" dirty="0"/>
              <a:t> pixel di </a:t>
            </a:r>
            <a:r>
              <a:rPr lang="en-ID" sz="2000" dirty="0" err="1"/>
              <a:t>dalam</a:t>
            </a:r>
            <a:r>
              <a:rPr lang="en-ID" sz="2000" dirty="0"/>
              <a:t> </a:t>
            </a:r>
            <a:r>
              <a:rPr lang="en-ID" sz="2000" dirty="0" err="1"/>
              <a:t>seluruh</a:t>
            </a:r>
            <a:r>
              <a:rPr lang="en-ID" sz="2000" dirty="0"/>
              <a:t> </a:t>
            </a:r>
            <a:r>
              <a:rPr lang="en-ID" sz="2000" dirty="0" err="1"/>
              <a:t>bagian</a:t>
            </a:r>
            <a:r>
              <a:rPr lang="en-ID" sz="2000" dirty="0"/>
              <a:t> </a:t>
            </a:r>
            <a:r>
              <a:rPr lang="en-ID" sz="2000" dirty="0" err="1"/>
              <a:t>gambar</a:t>
            </a:r>
            <a:r>
              <a:rPr lang="en-ID" sz="2000" dirty="0"/>
              <a:t>.</a:t>
            </a:r>
          </a:p>
          <a:p>
            <a:pPr algn="ctr"/>
            <a:r>
              <a:rPr lang="en-ID" sz="2000" dirty="0" err="1"/>
              <a:t>Contoh</a:t>
            </a:r>
            <a:r>
              <a:rPr lang="en-ID" sz="2000" dirty="0"/>
              <a:t> </a:t>
            </a:r>
            <a:r>
              <a:rPr lang="en-ID" sz="2000" dirty="0" err="1"/>
              <a:t>metode</a:t>
            </a:r>
            <a:r>
              <a:rPr lang="en-ID" sz="2000" dirty="0"/>
              <a:t>: Huffman Coding.</a:t>
            </a:r>
          </a:p>
        </p:txBody>
      </p:sp>
      <p:sp>
        <p:nvSpPr>
          <p:cNvPr id="4" name="Flowchart: Stored Data 3">
            <a:extLst>
              <a:ext uri="{FF2B5EF4-FFF2-40B4-BE49-F238E27FC236}">
                <a16:creationId xmlns:a16="http://schemas.microsoft.com/office/drawing/2014/main" id="{5634E98C-4413-40E3-AB11-6E28DDE3817C}"/>
              </a:ext>
            </a:extLst>
          </p:cNvPr>
          <p:cNvSpPr/>
          <p:nvPr/>
        </p:nvSpPr>
        <p:spPr>
          <a:xfrm>
            <a:off x="4225635" y="3622963"/>
            <a:ext cx="7370619" cy="2826328"/>
          </a:xfrm>
          <a:prstGeom prst="flowChartOnlineStora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000" b="1" dirty="0" err="1"/>
              <a:t>Pendekatan</a:t>
            </a:r>
            <a:r>
              <a:rPr lang="en-ID" sz="2000" b="1" dirty="0"/>
              <a:t> </a:t>
            </a:r>
            <a:r>
              <a:rPr lang="en-ID" sz="2000" b="1" dirty="0" err="1"/>
              <a:t>ruang</a:t>
            </a:r>
            <a:endParaRPr lang="en-ID" sz="2000" b="1" dirty="0"/>
          </a:p>
          <a:p>
            <a:pPr algn="ctr"/>
            <a:r>
              <a:rPr lang="en-ID" sz="2000" dirty="0" err="1"/>
              <a:t>Pemampatan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 </a:t>
            </a:r>
            <a:r>
              <a:rPr lang="en-ID" sz="2000" dirty="0" err="1"/>
              <a:t>didasarkan</a:t>
            </a:r>
            <a:r>
              <a:rPr lang="en-ID" sz="2000" dirty="0"/>
              <a:t> pada </a:t>
            </a:r>
            <a:r>
              <a:rPr lang="en-ID" sz="2000" dirty="0" err="1"/>
              <a:t>hubungan</a:t>
            </a:r>
            <a:r>
              <a:rPr lang="en-ID" sz="2000" dirty="0"/>
              <a:t> </a:t>
            </a:r>
            <a:r>
              <a:rPr lang="en-ID" sz="2000" dirty="0" err="1"/>
              <a:t>spasial</a:t>
            </a:r>
            <a:r>
              <a:rPr lang="en-ID" sz="2000" dirty="0"/>
              <a:t> </a:t>
            </a:r>
            <a:r>
              <a:rPr lang="en-ID" sz="2000" dirty="0" err="1"/>
              <a:t>antara</a:t>
            </a:r>
            <a:r>
              <a:rPr lang="en-ID" sz="2000" dirty="0"/>
              <a:t> pixel-pixel</a:t>
            </a:r>
          </a:p>
          <a:p>
            <a:pPr algn="ctr"/>
            <a:r>
              <a:rPr lang="en-ID" sz="2000" dirty="0"/>
              <a:t>di </a:t>
            </a:r>
            <a:r>
              <a:rPr lang="en-ID" sz="2000" dirty="0" err="1"/>
              <a:t>dalam</a:t>
            </a:r>
            <a:r>
              <a:rPr lang="en-ID" sz="2000" dirty="0"/>
              <a:t> </a:t>
            </a:r>
            <a:r>
              <a:rPr lang="en-ID" sz="2000" dirty="0" err="1"/>
              <a:t>suatu</a:t>
            </a:r>
            <a:r>
              <a:rPr lang="en-ID" sz="2000" dirty="0"/>
              <a:t> </a:t>
            </a:r>
            <a:r>
              <a:rPr lang="en-ID" sz="2000" dirty="0" err="1"/>
              <a:t>kelompok</a:t>
            </a:r>
            <a:r>
              <a:rPr lang="en-ID" sz="2000" dirty="0"/>
              <a:t> yang </a:t>
            </a:r>
            <a:r>
              <a:rPr lang="en-ID" sz="2000" dirty="0" err="1"/>
              <a:t>memiliki</a:t>
            </a:r>
            <a:r>
              <a:rPr lang="en-ID" sz="2000" dirty="0"/>
              <a:t> </a:t>
            </a:r>
            <a:r>
              <a:rPr lang="en-ID" sz="2000" dirty="0" err="1"/>
              <a:t>derajat</a:t>
            </a:r>
            <a:r>
              <a:rPr lang="en-ID" sz="2000" dirty="0"/>
              <a:t> </a:t>
            </a:r>
            <a:r>
              <a:rPr lang="en-ID" sz="2000" dirty="0" err="1"/>
              <a:t>keabuan</a:t>
            </a:r>
            <a:r>
              <a:rPr lang="en-ID" sz="2000" dirty="0"/>
              <a:t> yang </a:t>
            </a:r>
            <a:r>
              <a:rPr lang="en-ID" sz="2000" dirty="0" err="1"/>
              <a:t>sama</a:t>
            </a:r>
            <a:r>
              <a:rPr lang="en-ID" sz="2000" dirty="0"/>
              <a:t> di </a:t>
            </a:r>
            <a:r>
              <a:rPr lang="en-ID" sz="2000" dirty="0" err="1"/>
              <a:t>dalam</a:t>
            </a:r>
            <a:r>
              <a:rPr lang="en-ID" sz="2000" dirty="0"/>
              <a:t> </a:t>
            </a:r>
            <a:r>
              <a:rPr lang="en-ID" sz="2000" dirty="0" err="1"/>
              <a:t>suatu</a:t>
            </a:r>
            <a:r>
              <a:rPr lang="en-ID" sz="2000" dirty="0"/>
              <a:t> </a:t>
            </a:r>
            <a:r>
              <a:rPr lang="en-ID" sz="2000" dirty="0" err="1"/>
              <a:t>daerah</a:t>
            </a:r>
            <a:r>
              <a:rPr lang="en-ID" sz="2000" dirty="0"/>
              <a:t> di </a:t>
            </a:r>
            <a:r>
              <a:rPr lang="en-ID" sz="2000" dirty="0" err="1"/>
              <a:t>dalam</a:t>
            </a:r>
            <a:r>
              <a:rPr lang="en-ID" sz="2000" dirty="0"/>
              <a:t> </a:t>
            </a:r>
            <a:r>
              <a:rPr lang="en-ID" sz="2000" dirty="0" err="1"/>
              <a:t>gambar</a:t>
            </a:r>
            <a:r>
              <a:rPr lang="en-ID" sz="2000" dirty="0"/>
              <a:t>.</a:t>
            </a:r>
          </a:p>
          <a:p>
            <a:pPr algn="ctr"/>
            <a:r>
              <a:rPr lang="en-ID" sz="2000" dirty="0" err="1"/>
              <a:t>Contoh</a:t>
            </a:r>
            <a:r>
              <a:rPr lang="en-ID" sz="2000" dirty="0"/>
              <a:t> </a:t>
            </a:r>
            <a:r>
              <a:rPr lang="en-ID" sz="2000" dirty="0" err="1"/>
              <a:t>metode</a:t>
            </a:r>
            <a:r>
              <a:rPr lang="en-ID" sz="2000" dirty="0"/>
              <a:t> : Run-Length Encoding.</a:t>
            </a:r>
          </a:p>
        </p:txBody>
      </p:sp>
    </p:spTree>
    <p:extLst>
      <p:ext uri="{BB962C8B-B14F-4D97-AF65-F5344CB8AC3E}">
        <p14:creationId xmlns:p14="http://schemas.microsoft.com/office/powerpoint/2010/main" val="775292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1">
            <a:extLst>
              <a:ext uri="{FF2B5EF4-FFF2-40B4-BE49-F238E27FC236}">
                <a16:creationId xmlns:a16="http://schemas.microsoft.com/office/drawing/2014/main" id="{224DF5EF-5AFB-4A71-AA0E-A674A64420CF}"/>
              </a:ext>
            </a:extLst>
          </p:cNvPr>
          <p:cNvSpPr/>
          <p:nvPr/>
        </p:nvSpPr>
        <p:spPr>
          <a:xfrm>
            <a:off x="443345" y="1745673"/>
            <a:ext cx="2784764" cy="2286000"/>
          </a:xfrm>
          <a:prstGeom prst="cloud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000"/>
              <a:t>Jenis Pemampataan Citra</a:t>
            </a:r>
          </a:p>
        </p:txBody>
      </p:sp>
      <p:sp>
        <p:nvSpPr>
          <p:cNvPr id="3" name="Flowchart: Stored Data 2">
            <a:extLst>
              <a:ext uri="{FF2B5EF4-FFF2-40B4-BE49-F238E27FC236}">
                <a16:creationId xmlns:a16="http://schemas.microsoft.com/office/drawing/2014/main" id="{83815342-2AA3-4426-816B-B83E338F4014}"/>
              </a:ext>
            </a:extLst>
          </p:cNvPr>
          <p:cNvSpPr/>
          <p:nvPr/>
        </p:nvSpPr>
        <p:spPr>
          <a:xfrm>
            <a:off x="4225636" y="408709"/>
            <a:ext cx="7370619" cy="2479964"/>
          </a:xfrm>
          <a:prstGeom prst="flowChartOnlineStorag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sz="2000" b="1" dirty="0" err="1"/>
              <a:t>Pendekatan</a:t>
            </a:r>
            <a:r>
              <a:rPr lang="en-ID" sz="2000" b="1" dirty="0"/>
              <a:t> </a:t>
            </a:r>
            <a:r>
              <a:rPr lang="en-ID" sz="2000" b="1" dirty="0" err="1"/>
              <a:t>kuantisasi</a:t>
            </a:r>
            <a:endParaRPr lang="en-ID" sz="2000" b="1" dirty="0"/>
          </a:p>
          <a:p>
            <a:pPr algn="ctr"/>
            <a:r>
              <a:rPr lang="en-ID" sz="2000" dirty="0" err="1"/>
              <a:t>Pemampatan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 </a:t>
            </a:r>
            <a:r>
              <a:rPr lang="en-ID" sz="2000" dirty="0" err="1"/>
              <a:t>dilakukan</a:t>
            </a:r>
            <a:r>
              <a:rPr lang="en-ID" sz="2000" dirty="0"/>
              <a:t> </a:t>
            </a:r>
            <a:r>
              <a:rPr lang="en-ID" sz="2000" dirty="0" err="1"/>
              <a:t>dengan</a:t>
            </a:r>
            <a:r>
              <a:rPr lang="en-ID" sz="2000" dirty="0"/>
              <a:t> </a:t>
            </a:r>
            <a:r>
              <a:rPr lang="en-ID" sz="2000" dirty="0" err="1"/>
              <a:t>mengurangi</a:t>
            </a:r>
            <a:r>
              <a:rPr lang="en-ID" sz="2000" dirty="0"/>
              <a:t> </a:t>
            </a:r>
            <a:r>
              <a:rPr lang="en-ID" sz="2000" dirty="0" err="1"/>
              <a:t>jumlah</a:t>
            </a:r>
            <a:r>
              <a:rPr lang="en-ID" sz="2000" dirty="0"/>
              <a:t> </a:t>
            </a:r>
            <a:r>
              <a:rPr lang="en-ID" sz="2000" dirty="0" err="1"/>
              <a:t>derajat</a:t>
            </a:r>
            <a:r>
              <a:rPr lang="en-ID" sz="2000" dirty="0"/>
              <a:t> </a:t>
            </a:r>
            <a:r>
              <a:rPr lang="en-ID" sz="2000" dirty="0" err="1"/>
              <a:t>keabuan</a:t>
            </a:r>
            <a:r>
              <a:rPr lang="en-ID" sz="2000" dirty="0"/>
              <a:t> yang </a:t>
            </a:r>
            <a:r>
              <a:rPr lang="en-ID" sz="2000" dirty="0" err="1"/>
              <a:t>tersedia</a:t>
            </a:r>
            <a:r>
              <a:rPr lang="en-ID" sz="2000" dirty="0"/>
              <a:t>.</a:t>
            </a:r>
          </a:p>
          <a:p>
            <a:pPr algn="ctr"/>
            <a:r>
              <a:rPr lang="en-ID" sz="2000" dirty="0" err="1"/>
              <a:t>Contoh</a:t>
            </a:r>
            <a:r>
              <a:rPr lang="en-ID" sz="2000" dirty="0"/>
              <a:t> </a:t>
            </a:r>
            <a:r>
              <a:rPr lang="en-ID" sz="2000" dirty="0" err="1"/>
              <a:t>metode</a:t>
            </a:r>
            <a:r>
              <a:rPr lang="en-ID" sz="2000" dirty="0"/>
              <a:t> : </a:t>
            </a:r>
            <a:r>
              <a:rPr lang="en-ID" sz="2000" dirty="0" err="1"/>
              <a:t>metode</a:t>
            </a:r>
            <a:r>
              <a:rPr lang="en-ID" sz="2000" dirty="0"/>
              <a:t> </a:t>
            </a:r>
            <a:r>
              <a:rPr lang="en-ID" sz="2000" dirty="0" err="1"/>
              <a:t>pemampatan</a:t>
            </a:r>
            <a:r>
              <a:rPr lang="en-ID" sz="2000" dirty="0"/>
              <a:t> </a:t>
            </a:r>
            <a:r>
              <a:rPr lang="en-ID" sz="2000" dirty="0" err="1"/>
              <a:t>kuantisasi</a:t>
            </a:r>
            <a:r>
              <a:rPr lang="en-ID" sz="2000" dirty="0"/>
              <a:t>.</a:t>
            </a:r>
          </a:p>
        </p:txBody>
      </p:sp>
      <p:sp>
        <p:nvSpPr>
          <p:cNvPr id="4" name="Flowchart: Stored Data 3">
            <a:extLst>
              <a:ext uri="{FF2B5EF4-FFF2-40B4-BE49-F238E27FC236}">
                <a16:creationId xmlns:a16="http://schemas.microsoft.com/office/drawing/2014/main" id="{5634E98C-4413-40E3-AB11-6E28DDE3817C}"/>
              </a:ext>
            </a:extLst>
          </p:cNvPr>
          <p:cNvSpPr/>
          <p:nvPr/>
        </p:nvSpPr>
        <p:spPr>
          <a:xfrm>
            <a:off x="4225635" y="3622963"/>
            <a:ext cx="7370619" cy="2826328"/>
          </a:xfrm>
          <a:prstGeom prst="flowChartOnlineStorag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sz="2000" b="1" dirty="0" err="1"/>
              <a:t>Pendekatan</a:t>
            </a:r>
            <a:r>
              <a:rPr lang="en-ID" sz="2000" b="1" dirty="0"/>
              <a:t> </a:t>
            </a:r>
            <a:r>
              <a:rPr lang="en-ID" sz="2000" b="1" dirty="0" err="1"/>
              <a:t>fraktal</a:t>
            </a:r>
            <a:endParaRPr lang="en-ID" sz="2000" b="1" dirty="0"/>
          </a:p>
          <a:p>
            <a:pPr algn="ctr"/>
            <a:r>
              <a:rPr lang="en-ID" sz="2000" dirty="0" err="1"/>
              <a:t>Pemampatan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 </a:t>
            </a:r>
            <a:r>
              <a:rPr lang="en-ID" sz="2000" dirty="0" err="1"/>
              <a:t>didasarkan</a:t>
            </a:r>
            <a:r>
              <a:rPr lang="en-ID" sz="2000" dirty="0"/>
              <a:t> pads </a:t>
            </a:r>
            <a:r>
              <a:rPr lang="en-ID" sz="2000" dirty="0" err="1"/>
              <a:t>kenyataan</a:t>
            </a:r>
            <a:r>
              <a:rPr lang="en-ID" sz="2000" dirty="0"/>
              <a:t> </a:t>
            </a:r>
            <a:r>
              <a:rPr lang="en-ID" sz="2000" dirty="0" err="1"/>
              <a:t>bahwa</a:t>
            </a:r>
            <a:r>
              <a:rPr lang="en-ID" sz="2000" dirty="0"/>
              <a:t> </a:t>
            </a:r>
            <a:r>
              <a:rPr lang="en-ID" sz="2000" dirty="0" err="1"/>
              <a:t>kemiripan</a:t>
            </a:r>
            <a:r>
              <a:rPr lang="en-ID" sz="2000" dirty="0"/>
              <a:t> </a:t>
            </a:r>
            <a:r>
              <a:rPr lang="en-ID" sz="2000" dirty="0" err="1"/>
              <a:t>bagian-bagian</a:t>
            </a:r>
            <a:r>
              <a:rPr lang="en-ID" sz="2000" dirty="0"/>
              <a:t> di </a:t>
            </a:r>
            <a:r>
              <a:rPr lang="en-ID" sz="2000" dirty="0" err="1"/>
              <a:t>dalam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 </a:t>
            </a:r>
            <a:r>
              <a:rPr lang="en-ID" sz="2000" dirty="0" err="1"/>
              <a:t>dapat</a:t>
            </a:r>
            <a:r>
              <a:rPr lang="en-ID" sz="2000" dirty="0"/>
              <a:t> </a:t>
            </a:r>
            <a:r>
              <a:rPr lang="en-ID" sz="2000" dirty="0" err="1"/>
              <a:t>dieksploitasi</a:t>
            </a:r>
            <a:r>
              <a:rPr lang="en-ID" sz="2000" dirty="0"/>
              <a:t> </a:t>
            </a:r>
            <a:r>
              <a:rPr lang="en-ID" sz="2000" dirty="0" err="1"/>
              <a:t>dengan</a:t>
            </a:r>
            <a:r>
              <a:rPr lang="en-ID" sz="2000" dirty="0"/>
              <a:t> </a:t>
            </a:r>
            <a:r>
              <a:rPr lang="en-ID" sz="2000" dirty="0" err="1"/>
              <a:t>suatu</a:t>
            </a:r>
            <a:r>
              <a:rPr lang="en-ID" sz="2000" dirty="0"/>
              <a:t> </a:t>
            </a:r>
            <a:r>
              <a:rPr lang="en-ID" sz="2000" dirty="0" err="1"/>
              <a:t>matriks</a:t>
            </a:r>
            <a:endParaRPr lang="en-ID" sz="2000" dirty="0"/>
          </a:p>
          <a:p>
            <a:pPr algn="ctr"/>
            <a:r>
              <a:rPr lang="en-ID" sz="2000" dirty="0" err="1"/>
              <a:t>transformasi</a:t>
            </a:r>
            <a:r>
              <a:rPr lang="en-ID" sz="2000" dirty="0"/>
              <a:t>. </a:t>
            </a:r>
          </a:p>
          <a:p>
            <a:pPr algn="ctr"/>
            <a:r>
              <a:rPr lang="en-ID" sz="2000" dirty="0" err="1"/>
              <a:t>Contoh</a:t>
            </a:r>
            <a:r>
              <a:rPr lang="en-ID" sz="2000" dirty="0"/>
              <a:t> </a:t>
            </a:r>
            <a:r>
              <a:rPr lang="en-ID" sz="2000" dirty="0" err="1"/>
              <a:t>metode</a:t>
            </a:r>
            <a:r>
              <a:rPr lang="en-ID" sz="2000" dirty="0"/>
              <a:t>: Fractal Image Compression.</a:t>
            </a:r>
          </a:p>
        </p:txBody>
      </p:sp>
    </p:spTree>
    <p:extLst>
      <p:ext uri="{BB962C8B-B14F-4D97-AF65-F5344CB8AC3E}">
        <p14:creationId xmlns:p14="http://schemas.microsoft.com/office/powerpoint/2010/main" val="480641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1180BCB-8D4C-4CB4-9C9E-9348D6EE45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523" t="28272" r="23409" b="17358"/>
          <a:stretch/>
        </p:blipFill>
        <p:spPr>
          <a:xfrm>
            <a:off x="1482436" y="495079"/>
            <a:ext cx="9227127" cy="5867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535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8D32711-5945-4FEA-87D2-BA3E376146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296" t="28676" r="24204" b="18166"/>
          <a:stretch/>
        </p:blipFill>
        <p:spPr>
          <a:xfrm>
            <a:off x="1586345" y="591585"/>
            <a:ext cx="9019309" cy="5674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049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Magnetic Disk 1">
            <a:extLst>
              <a:ext uri="{FF2B5EF4-FFF2-40B4-BE49-F238E27FC236}">
                <a16:creationId xmlns:a16="http://schemas.microsoft.com/office/drawing/2014/main" id="{21B717BE-DB17-4BE1-9680-34903E90486C}"/>
              </a:ext>
            </a:extLst>
          </p:cNvPr>
          <p:cNvSpPr/>
          <p:nvPr/>
        </p:nvSpPr>
        <p:spPr>
          <a:xfrm>
            <a:off x="1607127" y="1454727"/>
            <a:ext cx="8631382" cy="4073237"/>
          </a:xfrm>
          <a:prstGeom prst="flowChartMagneticDisk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sz="3600" dirty="0" err="1"/>
              <a:t>Misalkan</a:t>
            </a:r>
            <a:r>
              <a:rPr lang="en-ID" sz="3600" dirty="0"/>
              <a:t> </a:t>
            </a:r>
            <a:r>
              <a:rPr lang="en-ID" sz="3600" dirty="0" err="1"/>
              <a:t>terdapat</a:t>
            </a:r>
            <a:r>
              <a:rPr lang="en-ID" sz="3600" dirty="0"/>
              <a:t> </a:t>
            </a:r>
            <a:r>
              <a:rPr lang="en-ID" sz="3600" dirty="0" err="1"/>
              <a:t>citra</a:t>
            </a:r>
            <a:r>
              <a:rPr lang="en-ID" sz="3600" dirty="0"/>
              <a:t> yang </a:t>
            </a:r>
            <a:r>
              <a:rPr lang="en-ID" sz="3600" dirty="0" err="1"/>
              <a:t>berukuran</a:t>
            </a:r>
            <a:r>
              <a:rPr lang="en-ID" sz="3600" dirty="0"/>
              <a:t> 64 x 64 </a:t>
            </a:r>
            <a:r>
              <a:rPr lang="en-ID" sz="3600" dirty="0" err="1"/>
              <a:t>dengan</a:t>
            </a:r>
            <a:r>
              <a:rPr lang="en-ID" sz="3600" dirty="0"/>
              <a:t> 8 </a:t>
            </a:r>
            <a:r>
              <a:rPr lang="en-ID" sz="3600" dirty="0" err="1"/>
              <a:t>derajat</a:t>
            </a:r>
            <a:r>
              <a:rPr lang="en-ID" sz="3600" dirty="0"/>
              <a:t> </a:t>
            </a:r>
            <a:r>
              <a:rPr lang="en-ID" sz="3600" dirty="0" err="1"/>
              <a:t>keabuan</a:t>
            </a:r>
            <a:r>
              <a:rPr lang="en-ID" sz="3600" dirty="0"/>
              <a:t> (k)</a:t>
            </a:r>
          </a:p>
          <a:p>
            <a:pPr algn="ctr"/>
            <a:r>
              <a:rPr lang="en-ID" sz="3600" dirty="0"/>
              <a:t>dan </a:t>
            </a:r>
            <a:r>
              <a:rPr lang="en-ID" sz="3600" dirty="0" err="1"/>
              <a:t>jumlah</a:t>
            </a:r>
            <a:r>
              <a:rPr lang="en-ID" sz="3600" dirty="0"/>
              <a:t> </a:t>
            </a:r>
            <a:r>
              <a:rPr lang="en-ID" sz="3600" dirty="0" err="1"/>
              <a:t>seluruh</a:t>
            </a:r>
            <a:r>
              <a:rPr lang="en-ID" sz="3600" dirty="0"/>
              <a:t> pixel (n) = 64 x 64 = 4096</a:t>
            </a:r>
          </a:p>
        </p:txBody>
      </p:sp>
    </p:spTree>
    <p:extLst>
      <p:ext uri="{BB962C8B-B14F-4D97-AF65-F5344CB8AC3E}">
        <p14:creationId xmlns:p14="http://schemas.microsoft.com/office/powerpoint/2010/main" val="410277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0415A46-02A9-494E-A64D-EDCCD73BE5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409" t="24230" r="29204" b="14124"/>
          <a:stretch/>
        </p:blipFill>
        <p:spPr>
          <a:xfrm>
            <a:off x="2708563" y="288671"/>
            <a:ext cx="6774873" cy="6280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015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8F6D6B-F095-4704-9183-D5D9112257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523" t="26252" r="34886" b="22815"/>
          <a:stretch/>
        </p:blipFill>
        <p:spPr>
          <a:xfrm>
            <a:off x="2787016" y="429491"/>
            <a:ext cx="6617968" cy="599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821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1D99B38-9B8C-4DCF-99CE-4D317B1E96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863" t="27666" r="30796" b="9879"/>
          <a:stretch/>
        </p:blipFill>
        <p:spPr>
          <a:xfrm>
            <a:off x="2957945" y="311126"/>
            <a:ext cx="6276109" cy="6235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643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2EE531-756F-45D4-BA99-550B0B6705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977" t="28272" r="31364" b="30698"/>
          <a:stretch/>
        </p:blipFill>
        <p:spPr>
          <a:xfrm>
            <a:off x="2546881" y="1066799"/>
            <a:ext cx="7098238" cy="472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504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7D5401-E7A9-4185-87F0-BAE57C2DA2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523" t="40197" r="29545" b="9880"/>
          <a:stretch/>
        </p:blipFill>
        <p:spPr>
          <a:xfrm>
            <a:off x="2368033" y="595746"/>
            <a:ext cx="7455934" cy="5666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57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4D0EF35-B296-4B83-BEB7-E839C5ADBD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409" t="27464" r="29204" b="23623"/>
          <a:stretch/>
        </p:blipFill>
        <p:spPr>
          <a:xfrm>
            <a:off x="2046407" y="450272"/>
            <a:ext cx="8099186" cy="5957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303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4B2DA39-54A4-4349-8615-5BA1ED8264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227" t="30699" r="25568" b="9676"/>
          <a:stretch/>
        </p:blipFill>
        <p:spPr>
          <a:xfrm>
            <a:off x="2362199" y="236330"/>
            <a:ext cx="7467601" cy="6385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146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DACDC855-77CE-4A73-89D0-86325AE22D7D}"/>
              </a:ext>
            </a:extLst>
          </p:cNvPr>
          <p:cNvSpPr/>
          <p:nvPr/>
        </p:nvSpPr>
        <p:spPr>
          <a:xfrm>
            <a:off x="457200" y="554182"/>
            <a:ext cx="4225636" cy="1593273"/>
          </a:xfrm>
          <a:prstGeom prst="flowChartAlternateProcess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/>
              <a:t>Metode Pemampatan Run-Length Encoding (RLE)</a:t>
            </a:r>
            <a:endParaRPr lang="en-ID" sz="2800"/>
          </a:p>
        </p:txBody>
      </p:sp>
      <p:sp>
        <p:nvSpPr>
          <p:cNvPr id="3" name="Flowchart: Manual Input 2">
            <a:extLst>
              <a:ext uri="{FF2B5EF4-FFF2-40B4-BE49-F238E27FC236}">
                <a16:creationId xmlns:a16="http://schemas.microsoft.com/office/drawing/2014/main" id="{D168D428-A770-4466-BB8C-34B8B081DDD5}"/>
              </a:ext>
            </a:extLst>
          </p:cNvPr>
          <p:cNvSpPr/>
          <p:nvPr/>
        </p:nvSpPr>
        <p:spPr>
          <a:xfrm>
            <a:off x="2202873" y="2687782"/>
            <a:ext cx="8285018" cy="3879273"/>
          </a:xfrm>
          <a:prstGeom prst="flowChartManualInp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ID" sz="2400" dirty="0" err="1"/>
              <a:t>Metode</a:t>
            </a:r>
            <a:r>
              <a:rPr lang="en-ID" sz="2400" dirty="0"/>
              <a:t> RLE </a:t>
            </a:r>
            <a:r>
              <a:rPr lang="en-ID" sz="2400" dirty="0" err="1"/>
              <a:t>cocok</a:t>
            </a:r>
            <a:r>
              <a:rPr lang="en-ID" sz="2400" dirty="0"/>
              <a:t> </a:t>
            </a:r>
            <a:r>
              <a:rPr lang="en-ID" sz="2400" dirty="0" err="1"/>
              <a:t>digunakan</a:t>
            </a:r>
            <a:r>
              <a:rPr lang="en-ID" sz="2400" dirty="0"/>
              <a:t> </a:t>
            </a:r>
            <a:r>
              <a:rPr lang="en-ID" sz="2400" dirty="0" err="1"/>
              <a:t>untuk</a:t>
            </a:r>
            <a:r>
              <a:rPr lang="en-ID" sz="2400" dirty="0"/>
              <a:t> </a:t>
            </a:r>
            <a:r>
              <a:rPr lang="en-ID" sz="2400" dirty="0" err="1"/>
              <a:t>memampatkan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yang </a:t>
            </a:r>
            <a:r>
              <a:rPr lang="en-ID" sz="2400" dirty="0" err="1"/>
              <a:t>memiliki</a:t>
            </a:r>
            <a:r>
              <a:rPr lang="en-ID" sz="2400" dirty="0"/>
              <a:t> </a:t>
            </a:r>
            <a:r>
              <a:rPr lang="en-ID" sz="2400" dirty="0" err="1"/>
              <a:t>kelompok-kelompok</a:t>
            </a:r>
            <a:r>
              <a:rPr lang="en-ID" sz="2400" dirty="0"/>
              <a:t> pixel </a:t>
            </a:r>
            <a:r>
              <a:rPr lang="en-ID" sz="2400" dirty="0" err="1"/>
              <a:t>berderajat</a:t>
            </a:r>
            <a:r>
              <a:rPr lang="en-ID" sz="2400" dirty="0"/>
              <a:t> </a:t>
            </a:r>
            <a:r>
              <a:rPr lang="en-ID" sz="2400" dirty="0" err="1"/>
              <a:t>keabuan</a:t>
            </a:r>
            <a:r>
              <a:rPr lang="en-ID" sz="2400" dirty="0"/>
              <a:t> lama. </a:t>
            </a:r>
            <a:r>
              <a:rPr lang="en-ID" sz="2400" dirty="0" err="1"/>
              <a:t>Pemampatan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metode</a:t>
            </a:r>
            <a:r>
              <a:rPr lang="en-ID" sz="2400" dirty="0"/>
              <a:t> RLE </a:t>
            </a:r>
            <a:r>
              <a:rPr lang="en-ID" sz="2400" dirty="0" err="1"/>
              <a:t>dilakukan</a:t>
            </a:r>
            <a:r>
              <a:rPr lang="en-ID" sz="2400" dirty="0"/>
              <a:t>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membuat</a:t>
            </a:r>
            <a:r>
              <a:rPr lang="en-ID" sz="2400" dirty="0"/>
              <a:t> </a:t>
            </a:r>
            <a:r>
              <a:rPr lang="en-ID" sz="2400" dirty="0" err="1"/>
              <a:t>rangkaian</a:t>
            </a:r>
            <a:r>
              <a:rPr lang="en-ID" sz="2400" dirty="0"/>
              <a:t> </a:t>
            </a:r>
            <a:r>
              <a:rPr lang="en-ID" sz="2400" dirty="0" err="1"/>
              <a:t>pasangan</a:t>
            </a:r>
            <a:r>
              <a:rPr lang="en-ID" sz="2400" dirty="0"/>
              <a:t> </a:t>
            </a:r>
            <a:r>
              <a:rPr lang="en-ID" sz="2400" dirty="0" err="1"/>
              <a:t>nilai</a:t>
            </a:r>
            <a:r>
              <a:rPr lang="en-ID" sz="2400" dirty="0"/>
              <a:t> (p, q) </a:t>
            </a:r>
            <a:r>
              <a:rPr lang="en-ID" sz="2400" dirty="0" err="1"/>
              <a:t>untuk</a:t>
            </a:r>
            <a:r>
              <a:rPr lang="en-ID" sz="2400" dirty="0"/>
              <a:t> </a:t>
            </a:r>
            <a:r>
              <a:rPr lang="en-ID" sz="2400" dirty="0" err="1"/>
              <a:t>setiap</a:t>
            </a:r>
            <a:r>
              <a:rPr lang="en-ID" sz="2400" dirty="0"/>
              <a:t> </a:t>
            </a:r>
            <a:r>
              <a:rPr lang="en-ID" sz="2400" dirty="0" err="1"/>
              <a:t>baris</a:t>
            </a:r>
            <a:r>
              <a:rPr lang="en-ID" sz="2400" dirty="0"/>
              <a:t> pixel, </a:t>
            </a:r>
            <a:r>
              <a:rPr lang="en-ID" sz="2400" dirty="0" err="1"/>
              <a:t>nilai</a:t>
            </a:r>
            <a:r>
              <a:rPr lang="en-ID" sz="2400" dirty="0"/>
              <a:t> </a:t>
            </a:r>
            <a:r>
              <a:rPr lang="en-ID" sz="2400" dirty="0" err="1"/>
              <a:t>pertama</a:t>
            </a:r>
            <a:r>
              <a:rPr lang="en-ID" sz="2400" dirty="0"/>
              <a:t> (p) </a:t>
            </a:r>
            <a:r>
              <a:rPr lang="en-ID" sz="2400" dirty="0" err="1"/>
              <a:t>menyatakan</a:t>
            </a:r>
            <a:r>
              <a:rPr lang="en-ID" sz="2400" dirty="0"/>
              <a:t> </a:t>
            </a:r>
            <a:r>
              <a:rPr lang="en-ID" sz="2400" dirty="0" err="1"/>
              <a:t>derajat</a:t>
            </a:r>
            <a:r>
              <a:rPr lang="en-ID" sz="2400" dirty="0"/>
              <a:t> </a:t>
            </a:r>
            <a:r>
              <a:rPr lang="en-ID" sz="2400" dirty="0" err="1"/>
              <a:t>keabuan</a:t>
            </a:r>
            <a:r>
              <a:rPr lang="en-ID" sz="2400" dirty="0"/>
              <a:t>, </a:t>
            </a:r>
            <a:r>
              <a:rPr lang="en-ID" sz="2400" dirty="0" err="1"/>
              <a:t>sedangkan</a:t>
            </a:r>
            <a:r>
              <a:rPr lang="en-ID" sz="2400" dirty="0"/>
              <a:t> </a:t>
            </a:r>
            <a:r>
              <a:rPr lang="en-ID" sz="2400" dirty="0" err="1"/>
              <a:t>nilai</a:t>
            </a:r>
            <a:r>
              <a:rPr lang="en-ID" sz="2400" dirty="0"/>
              <a:t> </a:t>
            </a:r>
            <a:r>
              <a:rPr lang="en-ID" sz="2400" dirty="0" err="1"/>
              <a:t>kedua</a:t>
            </a:r>
            <a:r>
              <a:rPr lang="en-ID" sz="2400" dirty="0"/>
              <a:t> (q) </a:t>
            </a:r>
            <a:r>
              <a:rPr lang="en-ID" sz="2400" dirty="0" err="1"/>
              <a:t>menyatakan</a:t>
            </a:r>
            <a:r>
              <a:rPr lang="en-ID" sz="2400" dirty="0"/>
              <a:t> </a:t>
            </a:r>
            <a:r>
              <a:rPr lang="en-ID" sz="2400" dirty="0" err="1"/>
              <a:t>jumlah</a:t>
            </a:r>
            <a:r>
              <a:rPr lang="en-ID" sz="2400" dirty="0"/>
              <a:t> pixel </a:t>
            </a:r>
            <a:r>
              <a:rPr lang="en-ID" sz="2400" dirty="0" err="1"/>
              <a:t>berurutan</a:t>
            </a:r>
            <a:r>
              <a:rPr lang="en-ID" sz="2400" dirty="0"/>
              <a:t> yang </a:t>
            </a:r>
            <a:r>
              <a:rPr lang="en-ID" sz="2400" dirty="0" err="1"/>
              <a:t>memiliki</a:t>
            </a:r>
            <a:r>
              <a:rPr lang="en-ID" sz="2400" dirty="0"/>
              <a:t> </a:t>
            </a:r>
            <a:r>
              <a:rPr lang="en-ID" sz="2400" dirty="0" err="1"/>
              <a:t>derajat</a:t>
            </a:r>
            <a:r>
              <a:rPr lang="en-ID" sz="2400" dirty="0"/>
              <a:t> </a:t>
            </a:r>
            <a:r>
              <a:rPr lang="en-ID" sz="2400" dirty="0" err="1"/>
              <a:t>keabuan</a:t>
            </a:r>
            <a:r>
              <a:rPr lang="en-ID" sz="2400" dirty="0"/>
              <a:t> </a:t>
            </a:r>
            <a:r>
              <a:rPr lang="en-ID" sz="2400" dirty="0" err="1"/>
              <a:t>tersebut</a:t>
            </a:r>
            <a:r>
              <a:rPr lang="en-ID" sz="2400" dirty="0"/>
              <a:t> (</a:t>
            </a:r>
            <a:r>
              <a:rPr lang="en-ID" sz="2400" dirty="0" err="1"/>
              <a:t>dinamakan</a:t>
            </a:r>
            <a:r>
              <a:rPr lang="en-ID" sz="2400" dirty="0"/>
              <a:t> run length).</a:t>
            </a:r>
          </a:p>
        </p:txBody>
      </p:sp>
    </p:spTree>
    <p:extLst>
      <p:ext uri="{BB962C8B-B14F-4D97-AF65-F5344CB8AC3E}">
        <p14:creationId xmlns:p14="http://schemas.microsoft.com/office/powerpoint/2010/main" val="3486156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que 1">
            <a:extLst>
              <a:ext uri="{FF2B5EF4-FFF2-40B4-BE49-F238E27FC236}">
                <a16:creationId xmlns:a16="http://schemas.microsoft.com/office/drawing/2014/main" id="{6F8BEDAC-7575-4DD2-A6B2-BB66280EE27E}"/>
              </a:ext>
            </a:extLst>
          </p:cNvPr>
          <p:cNvSpPr/>
          <p:nvPr/>
        </p:nvSpPr>
        <p:spPr>
          <a:xfrm>
            <a:off x="3352801" y="304801"/>
            <a:ext cx="4142509" cy="1330036"/>
          </a:xfrm>
          <a:prstGeom prst="plaqu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dirty="0" err="1"/>
              <a:t>Contoh</a:t>
            </a:r>
            <a:r>
              <a:rPr lang="en-ID" dirty="0"/>
              <a:t> : </a:t>
            </a:r>
            <a:r>
              <a:rPr lang="en-ID" dirty="0" err="1"/>
              <a:t>Tinjau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10 x 10 pixel </a:t>
            </a:r>
            <a:r>
              <a:rPr lang="en-ID" dirty="0" err="1"/>
              <a:t>dengan</a:t>
            </a:r>
            <a:r>
              <a:rPr lang="en-ID" dirty="0"/>
              <a:t> 8 </a:t>
            </a:r>
            <a:r>
              <a:rPr lang="en-ID" dirty="0" err="1"/>
              <a:t>derajat</a:t>
            </a:r>
            <a:r>
              <a:rPr lang="en-ID" dirty="0"/>
              <a:t> </a:t>
            </a:r>
            <a:r>
              <a:rPr lang="en-ID" dirty="0" err="1"/>
              <a:t>keabuan</a:t>
            </a:r>
            <a:r>
              <a:rPr lang="en-ID" dirty="0"/>
              <a:t> yang </a:t>
            </a:r>
            <a:r>
              <a:rPr lang="en-ID" dirty="0" err="1"/>
              <a:t>dinyatakan</a:t>
            </a:r>
            <a:r>
              <a:rPr lang="en-ID" dirty="0"/>
              <a:t> </a:t>
            </a:r>
            <a:r>
              <a:rPr lang="en-ID" dirty="0" err="1"/>
              <a:t>sebagai</a:t>
            </a:r>
            <a:r>
              <a:rPr lang="en-ID" dirty="0"/>
              <a:t> </a:t>
            </a:r>
            <a:r>
              <a:rPr lang="en-ID" dirty="0" err="1"/>
              <a:t>matriks</a:t>
            </a:r>
            <a:r>
              <a:rPr lang="en-ID" dirty="0"/>
              <a:t> </a:t>
            </a:r>
            <a:r>
              <a:rPr lang="en-ID" dirty="0" err="1"/>
              <a:t>derajat</a:t>
            </a:r>
            <a:r>
              <a:rPr lang="en-ID" dirty="0"/>
              <a:t> </a:t>
            </a:r>
            <a:r>
              <a:rPr lang="en-ID" dirty="0" err="1"/>
              <a:t>keabuan</a:t>
            </a:r>
            <a:r>
              <a:rPr lang="en-ID" dirty="0"/>
              <a:t> </a:t>
            </a:r>
            <a:r>
              <a:rPr lang="en-ID" dirty="0" err="1"/>
              <a:t>sebagai</a:t>
            </a:r>
            <a:r>
              <a:rPr lang="en-ID" dirty="0"/>
              <a:t> </a:t>
            </a:r>
            <a:r>
              <a:rPr lang="en-ID" dirty="0" err="1"/>
              <a:t>berikut</a:t>
            </a:r>
            <a:endParaRPr lang="en-ID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612B2D-B7F5-4EAE-80F1-6EF3E9BB89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455" t="33527" r="36931" b="15135"/>
          <a:stretch/>
        </p:blipFill>
        <p:spPr>
          <a:xfrm>
            <a:off x="554182" y="2153898"/>
            <a:ext cx="4142509" cy="433002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C1A55DA-E6B4-475F-B51C-06F356F6B18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840" t="36832" r="33182" b="20389"/>
          <a:stretch/>
        </p:blipFill>
        <p:spPr>
          <a:xfrm>
            <a:off x="5424056" y="2153897"/>
            <a:ext cx="6116908" cy="4330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77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C40F14D-0E92-49AF-AAA2-FD1223A4C6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182" t="50000" r="28750" b="23017"/>
          <a:stretch/>
        </p:blipFill>
        <p:spPr>
          <a:xfrm>
            <a:off x="542115" y="1215736"/>
            <a:ext cx="11107769" cy="4426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502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unched Tape 1">
            <a:extLst>
              <a:ext uri="{FF2B5EF4-FFF2-40B4-BE49-F238E27FC236}">
                <a16:creationId xmlns:a16="http://schemas.microsoft.com/office/drawing/2014/main" id="{9DB1DDFB-CA6E-49EC-9501-8AE1C1DFFE6B}"/>
              </a:ext>
            </a:extLst>
          </p:cNvPr>
          <p:cNvSpPr/>
          <p:nvPr/>
        </p:nvSpPr>
        <p:spPr>
          <a:xfrm>
            <a:off x="1752599" y="360218"/>
            <a:ext cx="8257309" cy="2133600"/>
          </a:xfrm>
          <a:prstGeom prst="flowChartPunchedTape">
            <a:avLst/>
          </a:prstGeom>
          <a:gradFill flip="none" rotWithShape="1">
            <a:gsLst>
              <a:gs pos="0">
                <a:schemeClr val="dk1">
                  <a:lumMod val="67000"/>
                </a:schemeClr>
              </a:gs>
              <a:gs pos="48000">
                <a:schemeClr val="dk1">
                  <a:lumMod val="97000"/>
                  <a:lumOff val="3000"/>
                </a:schemeClr>
              </a:gs>
              <a:gs pos="100000">
                <a:schemeClr val="dk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dirty="0" err="1"/>
              <a:t>Metode</a:t>
            </a:r>
            <a:r>
              <a:rPr lang="en-ID" sz="3200" dirty="0"/>
              <a:t> </a:t>
            </a:r>
            <a:r>
              <a:rPr lang="en-ID" sz="3200" dirty="0" err="1"/>
              <a:t>Pemampatan</a:t>
            </a:r>
            <a:r>
              <a:rPr lang="en-ID" sz="3200" dirty="0"/>
              <a:t> </a:t>
            </a:r>
            <a:r>
              <a:rPr lang="en-ID" sz="3200" dirty="0" err="1"/>
              <a:t>Kuantisas</a:t>
            </a:r>
            <a:r>
              <a:rPr lang="en-ID" sz="3200" dirty="0"/>
              <a:t> (quantizing Compression)</a:t>
            </a:r>
          </a:p>
        </p:txBody>
      </p:sp>
      <p:sp>
        <p:nvSpPr>
          <p:cNvPr id="3" name="Hexagon 2">
            <a:extLst>
              <a:ext uri="{FF2B5EF4-FFF2-40B4-BE49-F238E27FC236}">
                <a16:creationId xmlns:a16="http://schemas.microsoft.com/office/drawing/2014/main" id="{DE0E08BB-C0A4-48D8-97D3-557CD6371EBE}"/>
              </a:ext>
            </a:extLst>
          </p:cNvPr>
          <p:cNvSpPr/>
          <p:nvPr/>
        </p:nvSpPr>
        <p:spPr>
          <a:xfrm>
            <a:off x="886691" y="2867891"/>
            <a:ext cx="9989127" cy="3629891"/>
          </a:xfrm>
          <a:prstGeom prst="hexago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ID" sz="2800" dirty="0" err="1"/>
              <a:t>Metode</a:t>
            </a:r>
            <a:r>
              <a:rPr lang="en-ID" sz="2800" dirty="0"/>
              <a:t> </a:t>
            </a:r>
            <a:r>
              <a:rPr lang="en-ID" sz="2800" dirty="0" err="1"/>
              <a:t>ini</a:t>
            </a:r>
            <a:r>
              <a:rPr lang="en-ID" sz="2800" dirty="0"/>
              <a:t> </a:t>
            </a:r>
            <a:r>
              <a:rPr lang="en-ID" sz="2800" dirty="0" err="1"/>
              <a:t>mengurangi</a:t>
            </a:r>
            <a:r>
              <a:rPr lang="en-ID" sz="2800" dirty="0"/>
              <a:t> </a:t>
            </a:r>
            <a:r>
              <a:rPr lang="en-ID" sz="2800" dirty="0" err="1"/>
              <a:t>jumlah</a:t>
            </a:r>
            <a:r>
              <a:rPr lang="en-ID" sz="2800" dirty="0"/>
              <a:t> </a:t>
            </a:r>
            <a:r>
              <a:rPr lang="en-ID" sz="2800" dirty="0" err="1"/>
              <a:t>derajat</a:t>
            </a:r>
            <a:r>
              <a:rPr lang="en-ID" sz="2800" dirty="0"/>
              <a:t> </a:t>
            </a:r>
            <a:r>
              <a:rPr lang="en-ID" sz="2800" dirty="0" err="1"/>
              <a:t>keabuan</a:t>
            </a:r>
            <a:r>
              <a:rPr lang="en-ID" sz="2800" dirty="0"/>
              <a:t>, </a:t>
            </a:r>
            <a:r>
              <a:rPr lang="en-ID" sz="2800" dirty="0" err="1"/>
              <a:t>misalnya</a:t>
            </a:r>
            <a:r>
              <a:rPr lang="en-ID" sz="2800" dirty="0"/>
              <a:t> </a:t>
            </a:r>
            <a:r>
              <a:rPr lang="en-ID" sz="2800" dirty="0" err="1"/>
              <a:t>dari</a:t>
            </a:r>
            <a:r>
              <a:rPr lang="en-ID" sz="2800" dirty="0"/>
              <a:t> 256 </a:t>
            </a:r>
            <a:r>
              <a:rPr lang="en-ID" sz="2800" dirty="0" err="1"/>
              <a:t>menjadi</a:t>
            </a:r>
            <a:r>
              <a:rPr lang="en-ID" sz="2800" dirty="0"/>
              <a:t> 16, yang </a:t>
            </a:r>
            <a:r>
              <a:rPr lang="en-ID" sz="2800" dirty="0" err="1"/>
              <a:t>tentu</a:t>
            </a:r>
            <a:r>
              <a:rPr lang="en-ID" sz="2800" dirty="0"/>
              <a:t> </a:t>
            </a:r>
            <a:r>
              <a:rPr lang="en-ID" sz="2800" dirty="0" err="1"/>
              <a:t>saja</a:t>
            </a:r>
            <a:r>
              <a:rPr lang="en-ID" sz="2800" dirty="0"/>
              <a:t> </a:t>
            </a:r>
            <a:r>
              <a:rPr lang="en-ID" sz="2800" dirty="0" err="1"/>
              <a:t>mengurangi</a:t>
            </a:r>
            <a:r>
              <a:rPr lang="en-ID" sz="2800" dirty="0"/>
              <a:t> </a:t>
            </a:r>
            <a:r>
              <a:rPr lang="en-ID" sz="2800" dirty="0" err="1"/>
              <a:t>jumlah</a:t>
            </a:r>
            <a:r>
              <a:rPr lang="en-ID" sz="2800" dirty="0"/>
              <a:t> bit yang </a:t>
            </a:r>
            <a:r>
              <a:rPr lang="en-ID" sz="2800" dirty="0" err="1"/>
              <a:t>dibutuhkan</a:t>
            </a:r>
            <a:r>
              <a:rPr lang="en-ID" sz="2800" dirty="0"/>
              <a:t> </a:t>
            </a:r>
            <a:r>
              <a:rPr lang="en-ID" sz="2800" dirty="0" err="1"/>
              <a:t>untuk</a:t>
            </a:r>
            <a:r>
              <a:rPr lang="en-ID" sz="2800" dirty="0"/>
              <a:t> </a:t>
            </a:r>
            <a:r>
              <a:rPr lang="en-ID" sz="2800" dirty="0" err="1"/>
              <a:t>mempresentasikan</a:t>
            </a:r>
            <a:r>
              <a:rPr lang="en-ID" sz="2800" dirty="0"/>
              <a:t> </a:t>
            </a:r>
            <a:r>
              <a:rPr lang="en-ID" sz="2800" dirty="0" err="1"/>
              <a:t>citra</a:t>
            </a:r>
            <a:r>
              <a:rPr lang="en-ID" sz="2800" dirty="0"/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ID" sz="2800" dirty="0" err="1"/>
              <a:t>Misalkan</a:t>
            </a:r>
            <a:r>
              <a:rPr lang="en-ID" sz="2800" dirty="0"/>
              <a:t> P </a:t>
            </a:r>
            <a:r>
              <a:rPr lang="en-ID" sz="2800" dirty="0" err="1"/>
              <a:t>adalah</a:t>
            </a:r>
            <a:r>
              <a:rPr lang="en-ID" sz="2800" dirty="0"/>
              <a:t> </a:t>
            </a:r>
            <a:r>
              <a:rPr lang="en-ID" sz="2800" dirty="0" err="1"/>
              <a:t>jumlah</a:t>
            </a:r>
            <a:r>
              <a:rPr lang="en-ID" sz="2800" dirty="0"/>
              <a:t> pixel di </a:t>
            </a:r>
            <a:r>
              <a:rPr lang="en-ID" sz="2800" dirty="0" err="1"/>
              <a:t>dalam</a:t>
            </a:r>
            <a:r>
              <a:rPr lang="en-ID" sz="2800" dirty="0"/>
              <a:t> </a:t>
            </a:r>
            <a:r>
              <a:rPr lang="en-ID" sz="2800" dirty="0" err="1"/>
              <a:t>citra</a:t>
            </a:r>
            <a:r>
              <a:rPr lang="en-ID" sz="2800" dirty="0"/>
              <a:t> </a:t>
            </a:r>
            <a:r>
              <a:rPr lang="en-ID" sz="2800" dirty="0" err="1"/>
              <a:t>semula</a:t>
            </a:r>
            <a:r>
              <a:rPr lang="en-ID" sz="2800" dirty="0"/>
              <a:t>, </a:t>
            </a:r>
            <a:r>
              <a:rPr lang="en-ID" sz="2800" dirty="0" err="1"/>
              <a:t>akan</a:t>
            </a:r>
            <a:r>
              <a:rPr lang="en-ID" sz="2800" dirty="0"/>
              <a:t> </a:t>
            </a:r>
            <a:r>
              <a:rPr lang="en-ID" sz="2800" dirty="0" err="1"/>
              <a:t>dimampatkan</a:t>
            </a:r>
            <a:r>
              <a:rPr lang="en-ID" sz="2800" dirty="0"/>
              <a:t> </a:t>
            </a:r>
            <a:r>
              <a:rPr lang="en-ID" sz="2800" dirty="0" err="1"/>
              <a:t>menjadi</a:t>
            </a:r>
            <a:r>
              <a:rPr lang="en-ID" sz="2800" dirty="0"/>
              <a:t> n </a:t>
            </a:r>
            <a:r>
              <a:rPr lang="en-ID" sz="2800" dirty="0" err="1"/>
              <a:t>derajat</a:t>
            </a:r>
            <a:r>
              <a:rPr lang="en-ID" sz="2800" dirty="0"/>
              <a:t> </a:t>
            </a:r>
            <a:r>
              <a:rPr lang="en-ID" sz="2800" dirty="0" err="1"/>
              <a:t>keabuan</a:t>
            </a:r>
            <a:r>
              <a:rPr lang="en-ID" sz="2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46456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rrow: Pentagon 1">
            <a:extLst>
              <a:ext uri="{FF2B5EF4-FFF2-40B4-BE49-F238E27FC236}">
                <a16:creationId xmlns:a16="http://schemas.microsoft.com/office/drawing/2014/main" id="{7E71C935-EEEC-4543-A3D7-8362A893FEED}"/>
              </a:ext>
            </a:extLst>
          </p:cNvPr>
          <p:cNvSpPr/>
          <p:nvPr/>
        </p:nvSpPr>
        <p:spPr>
          <a:xfrm>
            <a:off x="318654" y="2272145"/>
            <a:ext cx="4544291" cy="2313709"/>
          </a:xfrm>
          <a:prstGeom prst="homePlat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dirty="0" err="1"/>
              <a:t>Algoritma</a:t>
            </a:r>
            <a:r>
              <a:rPr lang="en-ID" sz="2400" dirty="0"/>
              <a:t> </a:t>
            </a:r>
            <a:r>
              <a:rPr lang="en-ID" sz="2400" dirty="0" err="1"/>
              <a:t>metode</a:t>
            </a:r>
            <a:r>
              <a:rPr lang="en-ID" sz="2400" dirty="0"/>
              <a:t> </a:t>
            </a:r>
            <a:r>
              <a:rPr lang="en-ID" sz="2400" dirty="0" err="1"/>
              <a:t>kuantisasi</a:t>
            </a:r>
            <a:r>
              <a:rPr lang="en-ID" sz="2400" dirty="0"/>
              <a:t>:</a:t>
            </a:r>
          </a:p>
        </p:txBody>
      </p:sp>
      <p:sp>
        <p:nvSpPr>
          <p:cNvPr id="3" name="Rectangle: Diagonal Corners Rounded 2">
            <a:extLst>
              <a:ext uri="{FF2B5EF4-FFF2-40B4-BE49-F238E27FC236}">
                <a16:creationId xmlns:a16="http://schemas.microsoft.com/office/drawing/2014/main" id="{AA904641-FEC1-4DF3-BA88-F148EA8E99FD}"/>
              </a:ext>
            </a:extLst>
          </p:cNvPr>
          <p:cNvSpPr/>
          <p:nvPr/>
        </p:nvSpPr>
        <p:spPr>
          <a:xfrm>
            <a:off x="5971309" y="138545"/>
            <a:ext cx="5375564" cy="2022764"/>
          </a:xfrm>
          <a:prstGeom prst="round2Diag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sz="2400"/>
              <a:t>Buat histogram citra semula. (citra yang akan dimampatkan).</a:t>
            </a:r>
          </a:p>
        </p:txBody>
      </p:sp>
      <p:sp>
        <p:nvSpPr>
          <p:cNvPr id="4" name="Rectangle: Diagonal Corners Rounded 3">
            <a:extLst>
              <a:ext uri="{FF2B5EF4-FFF2-40B4-BE49-F238E27FC236}">
                <a16:creationId xmlns:a16="http://schemas.microsoft.com/office/drawing/2014/main" id="{4743CDB8-BB87-41F8-9AE8-28A49008BF7E}"/>
              </a:ext>
            </a:extLst>
          </p:cNvPr>
          <p:cNvSpPr/>
          <p:nvPr/>
        </p:nvSpPr>
        <p:spPr>
          <a:xfrm>
            <a:off x="5971309" y="2417618"/>
            <a:ext cx="5375564" cy="2022764"/>
          </a:xfrm>
          <a:prstGeom prst="round2Diag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sz="2400"/>
              <a:t>Identifikasi n buah kelompok di dalam histogram sedemikian sehingga</a:t>
            </a:r>
          </a:p>
          <a:p>
            <a:pPr algn="ctr"/>
            <a:r>
              <a:rPr lang="en-ID" sz="2400"/>
              <a:t>setiap kelompok mempunyai kira-kira Pln buah pixel.</a:t>
            </a:r>
            <a:endParaRPr lang="en-ID" sz="2400" dirty="0"/>
          </a:p>
        </p:txBody>
      </p:sp>
      <p:sp>
        <p:nvSpPr>
          <p:cNvPr id="5" name="Rectangle: Diagonal Corners Rounded 4">
            <a:extLst>
              <a:ext uri="{FF2B5EF4-FFF2-40B4-BE49-F238E27FC236}">
                <a16:creationId xmlns:a16="http://schemas.microsoft.com/office/drawing/2014/main" id="{811C0BB0-FC6E-4B34-BA3C-0C63C1720CC6}"/>
              </a:ext>
            </a:extLst>
          </p:cNvPr>
          <p:cNvSpPr/>
          <p:nvPr/>
        </p:nvSpPr>
        <p:spPr>
          <a:xfrm>
            <a:off x="5971309" y="4696691"/>
            <a:ext cx="5375564" cy="2022764"/>
          </a:xfrm>
          <a:prstGeom prst="round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sz="2400"/>
              <a:t>Nyatakan setiap kelompok dengan derajat keabuan 0 sampai n – 1.</a:t>
            </a:r>
          </a:p>
          <a:p>
            <a:pPr algn="ctr"/>
            <a:r>
              <a:rPr lang="en-ID" sz="2400"/>
              <a:t>Setiap pixel di dalam kelompok dikodekan kembali dengan nilai derajat</a:t>
            </a:r>
          </a:p>
          <a:p>
            <a:pPr algn="ctr"/>
            <a:r>
              <a:rPr lang="en-ID" sz="2400"/>
              <a:t>keabuan yang baru.</a:t>
            </a:r>
            <a:endParaRPr lang="en-ID" sz="2400" dirty="0"/>
          </a:p>
        </p:txBody>
      </p:sp>
    </p:spTree>
    <p:extLst>
      <p:ext uri="{BB962C8B-B14F-4D97-AF65-F5344CB8AC3E}">
        <p14:creationId xmlns:p14="http://schemas.microsoft.com/office/powerpoint/2010/main" val="1335882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9D5731-D84A-4F6F-8F64-71B75B1D05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954" t="50000" r="40455" b="28879"/>
          <a:stretch/>
        </p:blipFill>
        <p:spPr>
          <a:xfrm>
            <a:off x="1636360" y="1437409"/>
            <a:ext cx="8919279" cy="3983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96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33DB092-06F0-4D25-BC0D-97AF54F525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955" t="33123" r="28181" b="18975"/>
          <a:stretch/>
        </p:blipFill>
        <p:spPr>
          <a:xfrm>
            <a:off x="2077481" y="644237"/>
            <a:ext cx="8037037" cy="556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346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C3F3DB6-68EC-4D06-BCF9-3C7766CB8D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954" t="29889" r="28750" b="21805"/>
          <a:stretch/>
        </p:blipFill>
        <p:spPr>
          <a:xfrm>
            <a:off x="1794163" y="378143"/>
            <a:ext cx="8603674" cy="6101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762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DCDE90F-7CB9-4314-A6A3-AFF1832FDC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182" t="24836" r="28636" b="23421"/>
          <a:stretch/>
        </p:blipFill>
        <p:spPr>
          <a:xfrm>
            <a:off x="2004578" y="311727"/>
            <a:ext cx="8182843" cy="6234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44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Diagonal Corners Snipped 1">
            <a:extLst>
              <a:ext uri="{FF2B5EF4-FFF2-40B4-BE49-F238E27FC236}">
                <a16:creationId xmlns:a16="http://schemas.microsoft.com/office/drawing/2014/main" id="{BFCA9F88-0116-42AE-B9E6-55658B525ED8}"/>
              </a:ext>
            </a:extLst>
          </p:cNvPr>
          <p:cNvSpPr/>
          <p:nvPr/>
        </p:nvSpPr>
        <p:spPr>
          <a:xfrm>
            <a:off x="734291" y="304800"/>
            <a:ext cx="3297382" cy="1967345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 dirty="0" err="1"/>
              <a:t>Metode</a:t>
            </a:r>
            <a:r>
              <a:rPr lang="en-ID" sz="2800" dirty="0"/>
              <a:t> </a:t>
            </a:r>
            <a:r>
              <a:rPr lang="en-ID" sz="2800" dirty="0" err="1"/>
              <a:t>Pemampatan</a:t>
            </a:r>
            <a:r>
              <a:rPr lang="en-ID" sz="2800" dirty="0"/>
              <a:t> </a:t>
            </a:r>
            <a:r>
              <a:rPr lang="en-ID" sz="2800" dirty="0" err="1"/>
              <a:t>Fraktal</a:t>
            </a:r>
            <a:endParaRPr lang="en-ID" sz="2800" dirty="0"/>
          </a:p>
        </p:txBody>
      </p:sp>
      <p:sp>
        <p:nvSpPr>
          <p:cNvPr id="3" name="Rectangle: Folded Corner 2">
            <a:extLst>
              <a:ext uri="{FF2B5EF4-FFF2-40B4-BE49-F238E27FC236}">
                <a16:creationId xmlns:a16="http://schemas.microsoft.com/office/drawing/2014/main" id="{CB7185F0-340E-41BC-9C5F-C36E97D7EEA1}"/>
              </a:ext>
            </a:extLst>
          </p:cNvPr>
          <p:cNvSpPr/>
          <p:nvPr/>
        </p:nvSpPr>
        <p:spPr>
          <a:xfrm>
            <a:off x="4544291" y="304801"/>
            <a:ext cx="7329054" cy="6442364"/>
          </a:xfrm>
          <a:prstGeom prst="foldedCorner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D" sz="2000" dirty="0" err="1"/>
              <a:t>Metode</a:t>
            </a:r>
            <a:r>
              <a:rPr lang="en-ID" sz="2000" dirty="0"/>
              <a:t> </a:t>
            </a:r>
            <a:r>
              <a:rPr lang="en-ID" sz="2000" dirty="0" err="1"/>
              <a:t>pemampatan</a:t>
            </a:r>
            <a:r>
              <a:rPr lang="en-ID" sz="2000" dirty="0"/>
              <a:t> </a:t>
            </a:r>
            <a:r>
              <a:rPr lang="en-ID" sz="2000" dirty="0" err="1"/>
              <a:t>fraktal</a:t>
            </a:r>
            <a:r>
              <a:rPr lang="en-ID" sz="2000" dirty="0"/>
              <a:t> </a:t>
            </a:r>
            <a:r>
              <a:rPr lang="en-ID" sz="2000" dirty="0" err="1"/>
              <a:t>adalah</a:t>
            </a:r>
            <a:r>
              <a:rPr lang="en-ID" sz="2000" dirty="0"/>
              <a:t> </a:t>
            </a:r>
            <a:r>
              <a:rPr lang="en-ID" sz="2000" dirty="0" err="1"/>
              <a:t>metode</a:t>
            </a:r>
            <a:r>
              <a:rPr lang="en-ID" sz="2000" dirty="0"/>
              <a:t> yang </a:t>
            </a:r>
            <a:r>
              <a:rPr lang="en-ID" sz="2000" dirty="0" err="1"/>
              <a:t>relatif</a:t>
            </a:r>
            <a:r>
              <a:rPr lang="en-ID" sz="2000" dirty="0"/>
              <a:t> </a:t>
            </a:r>
            <a:r>
              <a:rPr lang="en-ID" sz="2000" dirty="0" err="1"/>
              <a:t>baru</a:t>
            </a:r>
            <a:r>
              <a:rPr lang="en-ID" sz="2000" dirty="0"/>
              <a:t>. </a:t>
            </a:r>
            <a:r>
              <a:rPr lang="en-ID" sz="2000" dirty="0" err="1"/>
              <a:t>Prinsipnya</a:t>
            </a:r>
            <a:r>
              <a:rPr lang="en-ID" sz="2000" dirty="0"/>
              <a:t> </a:t>
            </a:r>
            <a:r>
              <a:rPr lang="en-ID" sz="2000" dirty="0" err="1"/>
              <a:t>adalah</a:t>
            </a:r>
            <a:r>
              <a:rPr lang="en-ID" sz="2000" dirty="0"/>
              <a:t> </a:t>
            </a:r>
            <a:r>
              <a:rPr lang="en-ID" sz="2000" dirty="0" err="1"/>
              <a:t>mencari</a:t>
            </a:r>
            <a:r>
              <a:rPr lang="en-ID" sz="2000" dirty="0"/>
              <a:t> </a:t>
            </a:r>
            <a:r>
              <a:rPr lang="en-ID" sz="2000" dirty="0" err="1"/>
              <a:t>bagian</a:t>
            </a:r>
            <a:r>
              <a:rPr lang="en-ID" sz="2000" dirty="0"/>
              <a:t> di </a:t>
            </a:r>
            <a:r>
              <a:rPr lang="en-ID" sz="2000" dirty="0" err="1"/>
              <a:t>dalam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 yang </a:t>
            </a:r>
            <a:r>
              <a:rPr lang="en-ID" sz="2000" dirty="0" err="1"/>
              <a:t>memiliki</a:t>
            </a:r>
            <a:r>
              <a:rPr lang="en-ID" sz="2000" dirty="0"/>
              <a:t> </a:t>
            </a:r>
            <a:r>
              <a:rPr lang="en-ID" sz="2000" dirty="0" err="1"/>
              <a:t>kemiripan</a:t>
            </a:r>
            <a:r>
              <a:rPr lang="en-ID" sz="2000" dirty="0"/>
              <a:t> </a:t>
            </a:r>
            <a:r>
              <a:rPr lang="en-ID" sz="2000" dirty="0" err="1"/>
              <a:t>dengan</a:t>
            </a:r>
            <a:r>
              <a:rPr lang="en-ID" sz="2000" dirty="0"/>
              <a:t> </a:t>
            </a:r>
            <a:r>
              <a:rPr lang="en-ID" sz="2000" dirty="0" err="1"/>
              <a:t>bagian</a:t>
            </a:r>
            <a:r>
              <a:rPr lang="en-ID" sz="2000" dirty="0"/>
              <a:t> </a:t>
            </a:r>
            <a:r>
              <a:rPr lang="en-ID" sz="2000" dirty="0" err="1"/>
              <a:t>lainya</a:t>
            </a:r>
            <a:r>
              <a:rPr lang="en-ID" sz="2000" dirty="0"/>
              <a:t> </a:t>
            </a:r>
            <a:r>
              <a:rPr lang="en-ID" sz="2000" dirty="0" err="1"/>
              <a:t>namun</a:t>
            </a:r>
            <a:r>
              <a:rPr lang="en-ID" sz="2000" dirty="0"/>
              <a:t> </a:t>
            </a:r>
            <a:r>
              <a:rPr lang="en-ID" sz="2000" dirty="0" err="1"/>
              <a:t>ukurannya</a:t>
            </a:r>
            <a:r>
              <a:rPr lang="en-ID" sz="2000" dirty="0"/>
              <a:t> </a:t>
            </a:r>
            <a:r>
              <a:rPr lang="en-ID" sz="2000" dirty="0" err="1"/>
              <a:t>lebih</a:t>
            </a:r>
            <a:r>
              <a:rPr lang="en-ID" sz="2000" dirty="0"/>
              <a:t> </a:t>
            </a:r>
            <a:r>
              <a:rPr lang="en-ID" sz="2000" dirty="0" err="1"/>
              <a:t>besar</a:t>
            </a:r>
            <a:r>
              <a:rPr lang="en-ID" sz="2000" dirty="0"/>
              <a:t> (self similarity).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D" sz="2000" dirty="0" err="1"/>
              <a:t>Kemudian</a:t>
            </a:r>
            <a:r>
              <a:rPr lang="en-ID" sz="2000" dirty="0"/>
              <a:t> </a:t>
            </a:r>
            <a:r>
              <a:rPr lang="en-ID" sz="2000" dirty="0" err="1"/>
              <a:t>dicari</a:t>
            </a:r>
            <a:r>
              <a:rPr lang="en-ID" sz="2000" dirty="0"/>
              <a:t> </a:t>
            </a:r>
            <a:r>
              <a:rPr lang="en-ID" sz="2000" dirty="0" err="1"/>
              <a:t>matriks</a:t>
            </a:r>
            <a:r>
              <a:rPr lang="en-ID" sz="2000" dirty="0"/>
              <a:t> yang </a:t>
            </a:r>
            <a:r>
              <a:rPr lang="en-ID" sz="2000" dirty="0" err="1"/>
              <a:t>mentransformasikan</a:t>
            </a:r>
            <a:r>
              <a:rPr lang="en-ID" sz="2000" dirty="0"/>
              <a:t> </a:t>
            </a:r>
            <a:r>
              <a:rPr lang="en-ID" sz="2000" dirty="0" err="1"/>
              <a:t>bagian</a:t>
            </a:r>
            <a:r>
              <a:rPr lang="en-ID" sz="2000" dirty="0"/>
              <a:t> yang </a:t>
            </a:r>
            <a:r>
              <a:rPr lang="en-ID" sz="2000" dirty="0" err="1"/>
              <a:t>lebih</a:t>
            </a:r>
            <a:r>
              <a:rPr lang="en-ID" sz="2000" dirty="0"/>
              <a:t> </a:t>
            </a:r>
            <a:r>
              <a:rPr lang="en-ID" sz="2000" dirty="0" err="1"/>
              <a:t>besar</a:t>
            </a:r>
            <a:r>
              <a:rPr lang="en-ID" sz="2000" dirty="0"/>
              <a:t> </a:t>
            </a:r>
            <a:r>
              <a:rPr lang="en-ID" sz="2000" dirty="0" err="1"/>
              <a:t>tersebut</a:t>
            </a:r>
            <a:r>
              <a:rPr lang="en-ID" sz="2000" dirty="0"/>
              <a:t> </a:t>
            </a:r>
            <a:r>
              <a:rPr lang="en-ID" sz="2000" dirty="0" err="1"/>
              <a:t>dengan</a:t>
            </a:r>
            <a:r>
              <a:rPr lang="en-ID" sz="2000" dirty="0"/>
              <a:t> </a:t>
            </a:r>
            <a:r>
              <a:rPr lang="en-ID" sz="2000" dirty="0" err="1"/>
              <a:t>bagian</a:t>
            </a:r>
            <a:r>
              <a:rPr lang="en-ID" sz="2000" dirty="0"/>
              <a:t> yang </a:t>
            </a:r>
            <a:r>
              <a:rPr lang="en-ID" sz="2000" dirty="0" err="1"/>
              <a:t>lebih</a:t>
            </a:r>
            <a:r>
              <a:rPr lang="en-ID" sz="2000" dirty="0"/>
              <a:t> </a:t>
            </a:r>
            <a:r>
              <a:rPr lang="en-ID" sz="2000" dirty="0" err="1"/>
              <a:t>kecil</a:t>
            </a:r>
            <a:r>
              <a:rPr lang="en-ID" sz="2000" dirty="0"/>
              <a:t>. Kita </a:t>
            </a:r>
            <a:r>
              <a:rPr lang="en-ID" sz="2000" dirty="0" err="1"/>
              <a:t>cukup</a:t>
            </a:r>
            <a:r>
              <a:rPr lang="en-ID" sz="2000" dirty="0"/>
              <a:t> </a:t>
            </a:r>
            <a:r>
              <a:rPr lang="en-ID" sz="2000" dirty="0" err="1"/>
              <a:t>hanya</a:t>
            </a:r>
            <a:r>
              <a:rPr lang="en-ID" sz="2000" dirty="0"/>
              <a:t> </a:t>
            </a:r>
            <a:r>
              <a:rPr lang="en-ID" sz="2000" dirty="0" err="1"/>
              <a:t>menyimpan</a:t>
            </a:r>
            <a:r>
              <a:rPr lang="en-ID" sz="2000" dirty="0"/>
              <a:t> </a:t>
            </a:r>
            <a:r>
              <a:rPr lang="en-ID" sz="2000" dirty="0" err="1"/>
              <a:t>elemen-elemen</a:t>
            </a:r>
            <a:r>
              <a:rPr lang="en-ID" sz="2000" dirty="0"/>
              <a:t> </a:t>
            </a:r>
            <a:r>
              <a:rPr lang="en-ID" sz="2000" dirty="0" err="1"/>
              <a:t>dari</a:t>
            </a:r>
            <a:r>
              <a:rPr lang="en-ID" sz="2000" dirty="0"/>
              <a:t> </a:t>
            </a:r>
            <a:r>
              <a:rPr lang="en-ID" sz="2000" dirty="0" err="1"/>
              <a:t>sekumpulan</a:t>
            </a:r>
            <a:r>
              <a:rPr lang="en-ID" sz="2000" dirty="0"/>
              <a:t> </a:t>
            </a:r>
            <a:r>
              <a:rPr lang="en-ID" sz="2000" dirty="0" err="1"/>
              <a:t>matriks</a:t>
            </a:r>
            <a:r>
              <a:rPr lang="en-ID" sz="2000" dirty="0"/>
              <a:t> </a:t>
            </a:r>
            <a:r>
              <a:rPr lang="en-ID" sz="2000" dirty="0" err="1"/>
              <a:t>transformasi</a:t>
            </a:r>
            <a:r>
              <a:rPr lang="en-ID" sz="2000" dirty="0"/>
              <a:t> </a:t>
            </a:r>
            <a:r>
              <a:rPr lang="en-ID" sz="2000" dirty="0" err="1"/>
              <a:t>tersebut</a:t>
            </a:r>
            <a:r>
              <a:rPr lang="en-ID" sz="2000" dirty="0"/>
              <a:t> (yang </a:t>
            </a:r>
            <a:r>
              <a:rPr lang="en-ID" sz="2000" dirty="0" err="1"/>
              <a:t>disebut</a:t>
            </a:r>
            <a:r>
              <a:rPr lang="en-ID" sz="2000" dirty="0"/>
              <a:t> </a:t>
            </a:r>
            <a:r>
              <a:rPr lang="en-ID" sz="2000" dirty="0" err="1"/>
              <a:t>matriks</a:t>
            </a:r>
            <a:r>
              <a:rPr lang="en-ID" sz="2000" dirty="0"/>
              <a:t> </a:t>
            </a:r>
            <a:r>
              <a:rPr lang="en-ID" sz="2000" dirty="0" err="1"/>
              <a:t>transformasi</a:t>
            </a:r>
            <a:r>
              <a:rPr lang="en-ID" sz="2000" dirty="0"/>
              <a:t> affine).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D" sz="2000" dirty="0"/>
              <a:t>Pada proses </a:t>
            </a:r>
            <a:r>
              <a:rPr lang="en-ID" sz="2000" dirty="0" err="1"/>
              <a:t>penirmampatan</a:t>
            </a:r>
            <a:r>
              <a:rPr lang="en-ID" sz="2000" dirty="0"/>
              <a:t>, </a:t>
            </a:r>
            <a:r>
              <a:rPr lang="en-ID" sz="2000" dirty="0" err="1"/>
              <a:t>matriks</a:t>
            </a:r>
            <a:r>
              <a:rPr lang="en-ID" sz="2000" dirty="0"/>
              <a:t> </a:t>
            </a:r>
            <a:r>
              <a:rPr lang="en-ID" sz="2000" dirty="0" err="1"/>
              <a:t>transformasi</a:t>
            </a:r>
            <a:r>
              <a:rPr lang="en-ID" sz="2000" dirty="0"/>
              <a:t> affine di-</a:t>
            </a:r>
            <a:r>
              <a:rPr lang="en-ID" sz="2000" dirty="0" err="1"/>
              <a:t>iterasi</a:t>
            </a:r>
            <a:r>
              <a:rPr lang="en-ID" sz="2000" dirty="0"/>
              <a:t> </a:t>
            </a:r>
            <a:r>
              <a:rPr lang="en-ID" sz="2000" dirty="0" err="1"/>
              <a:t>sejumlah</a:t>
            </a:r>
            <a:r>
              <a:rPr lang="en-ID" sz="2000" dirty="0"/>
              <a:t> kali </a:t>
            </a:r>
            <a:r>
              <a:rPr lang="en-ID" sz="2000" dirty="0" err="1"/>
              <a:t>terhadap</a:t>
            </a:r>
            <a:r>
              <a:rPr lang="en-ID" sz="2000" dirty="0"/>
              <a:t> </a:t>
            </a:r>
            <a:r>
              <a:rPr lang="en-ID" sz="2000" dirty="0" err="1"/>
              <a:t>sembarang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 </a:t>
            </a:r>
            <a:r>
              <a:rPr lang="en-ID" sz="2000" dirty="0" err="1"/>
              <a:t>awal</a:t>
            </a:r>
            <a:r>
              <a:rPr lang="en-ID" sz="2000" dirty="0"/>
              <a:t>. Hasil </a:t>
            </a:r>
            <a:r>
              <a:rPr lang="en-ID" sz="2000" dirty="0" err="1"/>
              <a:t>iterasi</a:t>
            </a:r>
            <a:r>
              <a:rPr lang="en-ID" sz="2000" dirty="0"/>
              <a:t> </a:t>
            </a:r>
            <a:r>
              <a:rPr lang="en-ID" sz="2000" dirty="0" err="1"/>
              <a:t>akan</a:t>
            </a:r>
            <a:r>
              <a:rPr lang="en-ID" sz="2000" dirty="0"/>
              <a:t> </a:t>
            </a:r>
            <a:r>
              <a:rPr lang="en-ID" sz="2000" dirty="0" err="1"/>
              <a:t>konvergen</a:t>
            </a:r>
            <a:r>
              <a:rPr lang="en-ID" sz="2000" dirty="0"/>
              <a:t> </a:t>
            </a:r>
            <a:r>
              <a:rPr lang="en-ID" sz="2000" dirty="0" err="1"/>
              <a:t>ke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 </a:t>
            </a:r>
            <a:r>
              <a:rPr lang="en-ID" sz="2000" dirty="0" err="1"/>
              <a:t>semula</a:t>
            </a:r>
            <a:r>
              <a:rPr lang="en-ID" sz="2000" dirty="0"/>
              <a:t>. </a:t>
            </a:r>
            <a:r>
              <a:rPr lang="en-ID" sz="2000" dirty="0" err="1"/>
              <a:t>Metode</a:t>
            </a:r>
            <a:r>
              <a:rPr lang="en-ID" sz="2000" dirty="0"/>
              <a:t> </a:t>
            </a:r>
            <a:r>
              <a:rPr lang="en-ID" sz="2000" dirty="0" err="1"/>
              <a:t>ini</a:t>
            </a:r>
            <a:r>
              <a:rPr lang="en-ID" sz="2000" dirty="0"/>
              <a:t> </a:t>
            </a:r>
            <a:r>
              <a:rPr lang="en-ID" sz="2000" dirty="0" err="1"/>
              <a:t>menghasilkan</a:t>
            </a:r>
            <a:r>
              <a:rPr lang="en-ID" sz="2000" dirty="0"/>
              <a:t> </a:t>
            </a:r>
            <a:r>
              <a:rPr lang="en-ID" sz="2000" dirty="0" err="1"/>
              <a:t>nisbah</a:t>
            </a:r>
            <a:r>
              <a:rPr lang="en-ID" sz="2000" dirty="0"/>
              <a:t> </a:t>
            </a:r>
            <a:r>
              <a:rPr lang="en-ID" sz="2000" dirty="0" err="1"/>
              <a:t>pemampatan</a:t>
            </a:r>
            <a:r>
              <a:rPr lang="en-ID" sz="2000" dirty="0"/>
              <a:t> yang </a:t>
            </a:r>
            <a:r>
              <a:rPr lang="en-ID" sz="2000" dirty="0" err="1"/>
              <a:t>tinggi</a:t>
            </a:r>
            <a:r>
              <a:rPr lang="en-ID" sz="2000" dirty="0"/>
              <a:t> </a:t>
            </a:r>
            <a:r>
              <a:rPr lang="en-ID" sz="2000" dirty="0" err="1"/>
              <a:t>namun</a:t>
            </a:r>
            <a:r>
              <a:rPr lang="en-ID" sz="2000" dirty="0"/>
              <a:t> </a:t>
            </a:r>
            <a:r>
              <a:rPr lang="en-ID" sz="2000" dirty="0" err="1"/>
              <a:t>waktu</a:t>
            </a:r>
            <a:r>
              <a:rPr lang="en-ID" sz="2000" dirty="0"/>
              <a:t> </a:t>
            </a:r>
            <a:r>
              <a:rPr lang="en-ID" sz="2000" dirty="0" err="1"/>
              <a:t>pemarnpatannya</a:t>
            </a:r>
            <a:r>
              <a:rPr lang="en-ID" sz="2000" dirty="0"/>
              <a:t> </a:t>
            </a:r>
            <a:r>
              <a:rPr lang="en-ID" sz="2000" dirty="0" err="1"/>
              <a:t>relatif</a:t>
            </a:r>
            <a:r>
              <a:rPr lang="en-ID" sz="2000" dirty="0"/>
              <a:t> lama, </a:t>
            </a:r>
            <a:r>
              <a:rPr lang="en-ID" sz="2000" dirty="0" err="1"/>
              <a:t>sedangkan</a:t>
            </a:r>
            <a:r>
              <a:rPr lang="en-ID" sz="2000" dirty="0"/>
              <a:t> </a:t>
            </a:r>
            <a:r>
              <a:rPr lang="en-ID" sz="2000" dirty="0" err="1"/>
              <a:t>waktu</a:t>
            </a:r>
            <a:r>
              <a:rPr lang="en-ID" sz="2000" dirty="0"/>
              <a:t> </a:t>
            </a:r>
            <a:r>
              <a:rPr lang="en-ID" sz="2000" dirty="0" err="1"/>
              <a:t>penirmampatannya</a:t>
            </a:r>
            <a:r>
              <a:rPr lang="en-ID" sz="2000" dirty="0"/>
              <a:t> </a:t>
            </a:r>
            <a:r>
              <a:rPr lang="en-ID" sz="2000" dirty="0" err="1"/>
              <a:t>berlangsung</a:t>
            </a:r>
            <a:r>
              <a:rPr lang="en-ID" sz="2000" dirty="0"/>
              <a:t> </a:t>
            </a:r>
            <a:r>
              <a:rPr lang="en-ID" sz="2000" dirty="0" err="1"/>
              <a:t>cepat</a:t>
            </a:r>
            <a:endParaRPr lang="en-ID" sz="2000" dirty="0"/>
          </a:p>
        </p:txBody>
      </p:sp>
    </p:spTree>
    <p:extLst>
      <p:ext uri="{BB962C8B-B14F-4D97-AF65-F5344CB8AC3E}">
        <p14:creationId xmlns:p14="http://schemas.microsoft.com/office/powerpoint/2010/main" val="1597267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625</Words>
  <Application>Microsoft Office PowerPoint</Application>
  <PresentationFormat>Widescreen</PresentationFormat>
  <Paragraphs>43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Theme</vt:lpstr>
      <vt:lpstr>PEMAMPATAN CITRA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PEMAMPATAN CITRA</dc:title>
  <dc:creator>Robi</dc:creator>
  <cp:lastModifiedBy>Robi</cp:lastModifiedBy>
  <cp:revision>6</cp:revision>
  <dcterms:created xsi:type="dcterms:W3CDTF">2020-02-24T08:44:19Z</dcterms:created>
  <dcterms:modified xsi:type="dcterms:W3CDTF">2020-02-24T09:20:55Z</dcterms:modified>
</cp:coreProperties>
</file>