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65" r:id="rId6"/>
    <p:sldId id="267" r:id="rId7"/>
    <p:sldId id="269" r:id="rId8"/>
    <p:sldId id="263" r:id="rId9"/>
    <p:sldId id="264" r:id="rId10"/>
    <p:sldId id="259" r:id="rId11"/>
    <p:sldId id="270" r:id="rId12"/>
    <p:sldId id="271" r:id="rId13"/>
    <p:sldId id="303" r:id="rId14"/>
    <p:sldId id="272" r:id="rId15"/>
    <p:sldId id="273" r:id="rId16"/>
    <p:sldId id="301" r:id="rId17"/>
    <p:sldId id="30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24666E-5C54-4092-90AE-FD58677F1FBC}" type="datetimeFigureOut">
              <a:rPr lang="id-ID" smtClean="0"/>
              <a:t>21/09/2019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721071-40A3-4136-A16E-1F0611084B6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83865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00D9186-BB6B-4E0C-8A05-67056A6435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2CA31-B9FB-43F0-A293-BB51DB51E36E}" type="datetime1">
              <a:rPr lang="en-US"/>
              <a:pPr>
                <a:defRPr/>
              </a:pPr>
              <a:t>9/21/2019</a:t>
            </a:fld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F5D4E38-C768-445B-87D3-BD3465AD87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C3AAB9D-1EAB-4988-898A-837C488850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E1FD37-AE0C-4162-9FB3-5F991FE5FC62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74856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0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2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" Type="http://schemas.openxmlformats.org/officeDocument/2006/relationships/image" Target="../media/image35.pn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8BC7A-97DD-49ED-A7DC-FA1719941B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err="1">
                <a:latin typeface="Arial" pitchFamily="34" charset="0"/>
                <a:cs typeface="Arial" pitchFamily="34" charset="0"/>
              </a:rPr>
              <a:t>Gerak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dua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dimensi</a:t>
            </a:r>
            <a:endParaRPr lang="id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11F47A-EE8B-4501-B8F7-645319D6F3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5" y="4261079"/>
            <a:ext cx="6831673" cy="1086237"/>
          </a:xfrm>
        </p:spPr>
        <p:txBody>
          <a:bodyPr>
            <a:noAutofit/>
          </a:bodyPr>
          <a:lstStyle/>
          <a:p>
            <a:r>
              <a:rPr lang="id-ID" sz="2800" dirty="0"/>
              <a:t>Gerak vertikal</a:t>
            </a:r>
          </a:p>
          <a:p>
            <a:r>
              <a:rPr lang="en-US" sz="2800" dirty="0" err="1"/>
              <a:t>Gerak</a:t>
            </a:r>
            <a:r>
              <a:rPr lang="en-US" sz="2800" dirty="0"/>
              <a:t> </a:t>
            </a:r>
            <a:r>
              <a:rPr lang="en-US" sz="2800" dirty="0" err="1"/>
              <a:t>proyektil</a:t>
            </a:r>
            <a:r>
              <a:rPr lang="id-ID" sz="2800" dirty="0"/>
              <a:t>/peluru/parabola</a:t>
            </a:r>
          </a:p>
          <a:p>
            <a:r>
              <a:rPr lang="id-ID" sz="2800" dirty="0"/>
              <a:t>Gerak melingkar</a:t>
            </a:r>
          </a:p>
        </p:txBody>
      </p:sp>
    </p:spTree>
    <p:extLst>
      <p:ext uri="{BB962C8B-B14F-4D97-AF65-F5344CB8AC3E}">
        <p14:creationId xmlns:p14="http://schemas.microsoft.com/office/powerpoint/2010/main" val="3701260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E5E63-A94C-4685-8706-8985AE41A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284922"/>
            <a:ext cx="9601200" cy="705678"/>
          </a:xfrm>
        </p:spPr>
        <p:txBody>
          <a:bodyPr/>
          <a:lstStyle/>
          <a:p>
            <a:r>
              <a:rPr lang="id-ID" dirty="0"/>
              <a:t>Gerak peluru/gerak parabola</a:t>
            </a:r>
            <a:endParaRPr lang="id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401F5-A8F8-48DE-B8EC-A48F588BA2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168676"/>
            <a:ext cx="9601200" cy="35814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id-ID" dirty="0"/>
              <a:t>Definisi: gerak benda yang dilempar ke atas dengan sudut tertentu terhadap arah horizontal.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Asumsi</a:t>
            </a:r>
            <a:r>
              <a:rPr lang="id-ID" altLang="id-ID" sz="1900" dirty="0">
                <a:solidFill>
                  <a:schemeClr val="tx1"/>
                </a:solidFill>
                <a:latin typeface="+mj-lt"/>
              </a:rPr>
              <a:t>: s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elama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bergerak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percepatan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gravitasi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g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adalah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konstan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dan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arahnya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ke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bawah</a:t>
            </a:r>
            <a:r>
              <a:rPr lang="id-ID" altLang="id-ID" sz="1900" dirty="0">
                <a:solidFill>
                  <a:schemeClr val="tx1"/>
                </a:solidFill>
                <a:latin typeface="+mj-lt"/>
              </a:rPr>
              <a:t>, p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engaruh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gesekan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udara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dapat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diabaikan</a:t>
            </a:r>
            <a:r>
              <a:rPr lang="id-ID" altLang="id-ID" sz="1900" dirty="0">
                <a:solidFill>
                  <a:schemeClr val="tx1"/>
                </a:solidFill>
                <a:latin typeface="+mj-lt"/>
              </a:rPr>
              <a:t>, dan b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enda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tidak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mengalami</a:t>
            </a:r>
            <a:r>
              <a:rPr lang="en-US" altLang="id-ID" sz="19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id-ID" sz="1900" dirty="0" err="1">
                <a:solidFill>
                  <a:schemeClr val="tx1"/>
                </a:solidFill>
                <a:latin typeface="+mj-lt"/>
              </a:rPr>
              <a:t>rotasi</a:t>
            </a:r>
            <a:r>
              <a:rPr lang="id-ID" altLang="id-ID" sz="1900" dirty="0">
                <a:solidFill>
                  <a:schemeClr val="tx1"/>
                </a:solidFill>
                <a:latin typeface="+mj-lt"/>
              </a:rPr>
              <a:t>.</a:t>
            </a:r>
            <a:endParaRPr lang="id-ID" dirty="0"/>
          </a:p>
          <a:p>
            <a:pPr>
              <a:buFont typeface="Wingdings" panose="05000000000000000000" pitchFamily="2" charset="2"/>
              <a:buChar char="Ø"/>
            </a:pPr>
            <a:r>
              <a:rPr lang="id-ID" dirty="0"/>
              <a:t>Aplikasi gerak peluru: Gerak peluru kendali, peluncuran roket, golf, basket, bola.</a:t>
            </a:r>
          </a:p>
          <a:p>
            <a:pPr>
              <a:buFont typeface="Wingdings" panose="05000000000000000000" pitchFamily="2" charset="2"/>
              <a:buChar char="Ø"/>
            </a:pPr>
            <a:endParaRPr lang="id-ID" dirty="0"/>
          </a:p>
          <a:p>
            <a:pPr>
              <a:buFont typeface="Wingdings" panose="05000000000000000000" pitchFamily="2" charset="2"/>
              <a:buChar char="Ø"/>
            </a:pPr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621189-CDFE-47A8-9268-EE2621BEB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48" y="3930925"/>
            <a:ext cx="3499694" cy="26421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F7D6C9-355F-4243-BCA7-3AD5EBF491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7970" y="3878331"/>
            <a:ext cx="3184130" cy="23489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358E20-DC52-4509-B9DD-B359B2ED0B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0154" y="3679548"/>
            <a:ext cx="4375392" cy="302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306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DE8298-3B3C-422D-8AAB-477AFD7C8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871" y="1"/>
            <a:ext cx="4957555" cy="334514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92619C9-88C9-465E-BCEB-5D650E7BEBCF}"/>
              </a:ext>
            </a:extLst>
          </p:cNvPr>
          <p:cNvSpPr/>
          <p:nvPr/>
        </p:nvSpPr>
        <p:spPr>
          <a:xfrm>
            <a:off x="1223382" y="3512853"/>
            <a:ext cx="30570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000" dirty="0">
                <a:solidFill>
                  <a:srgbClr val="000000"/>
                </a:solidFill>
                <a:latin typeface="Arial Narrow" panose="020B0606020202030204" pitchFamily="34" charset="0"/>
              </a:rPr>
              <a:t>Bentuk umum lintasan peluru</a:t>
            </a:r>
            <a:endParaRPr lang="id-ID" sz="2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6F10DA-C829-4215-A422-BEB66AE20E38}"/>
              </a:ext>
            </a:extLst>
          </p:cNvPr>
          <p:cNvSpPr/>
          <p:nvPr/>
        </p:nvSpPr>
        <p:spPr>
          <a:xfrm>
            <a:off x="6718854" y="2605079"/>
            <a:ext cx="46142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000" dirty="0">
                <a:solidFill>
                  <a:srgbClr val="000000"/>
                </a:solidFill>
                <a:latin typeface="Arial Narrow" panose="020B0606020202030204" pitchFamily="34" charset="0"/>
              </a:rPr>
              <a:t>Penguraian komponen kecepatan</a:t>
            </a:r>
            <a:endParaRPr lang="id-ID" sz="2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72B1C4B-7908-4793-8B79-993D0D113F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1979" y="3171825"/>
            <a:ext cx="577215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02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6EAABCEB-828E-455C-840E-69954500D7C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D2B2784-C01C-4EAB-989E-CA539A0D37CD}" type="datetime1">
              <a:rPr lang="en-US"/>
              <a:pPr>
                <a:defRPr/>
              </a:pPr>
              <a:t>9/21/2019</a:t>
            </a:fld>
            <a:endParaRPr lang="en-US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60FFE3F9-178E-43B0-BA29-21E2B30A6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fld id="{617D6AE8-8F95-43EC-A363-75B1FD4F547D}" type="slidenum">
              <a:rPr lang="en-US" altLang="id-ID" sz="1400">
                <a:latin typeface="Arial" panose="020B0604020202020204" pitchFamily="34" charset="0"/>
              </a:rPr>
              <a:pPr eaLnBrk="1" hangingPunct="1"/>
              <a:t>4</a:t>
            </a:fld>
            <a:endParaRPr lang="en-US" altLang="id-ID" sz="1400">
              <a:latin typeface="Arial" panose="020B0604020202020204" pitchFamily="34" charset="0"/>
            </a:endParaRPr>
          </a:p>
        </p:txBody>
      </p:sp>
      <p:sp>
        <p:nvSpPr>
          <p:cNvPr id="22532" name="Text Box 5">
            <a:extLst>
              <a:ext uri="{FF2B5EF4-FFF2-40B4-BE49-F238E27FC236}">
                <a16:creationId xmlns:a16="http://schemas.microsoft.com/office/drawing/2014/main" id="{DAA2AB5E-7A0D-40A8-A219-B284A4048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414" y="221815"/>
            <a:ext cx="7775575" cy="964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>
              <a:lnSpc>
                <a:spcPct val="125000"/>
              </a:lnSpc>
              <a:spcBef>
                <a:spcPct val="50000"/>
              </a:spcBef>
            </a:pPr>
            <a:r>
              <a:rPr lang="en-US" altLang="id-ID" dirty="0" err="1"/>
              <a:t>Gerak</a:t>
            </a:r>
            <a:r>
              <a:rPr lang="en-US" altLang="id-ID" dirty="0"/>
              <a:t> parabola </a:t>
            </a:r>
            <a:r>
              <a:rPr lang="en-US" altLang="id-ID" dirty="0" err="1"/>
              <a:t>merupakan</a:t>
            </a:r>
            <a:r>
              <a:rPr lang="en-US" altLang="id-ID" dirty="0"/>
              <a:t> </a:t>
            </a:r>
            <a:r>
              <a:rPr lang="en-US" altLang="id-ID" dirty="0" err="1"/>
              <a:t>paduan</a:t>
            </a:r>
            <a:r>
              <a:rPr lang="en-US" altLang="id-ID" dirty="0"/>
              <a:t> </a:t>
            </a:r>
            <a:r>
              <a:rPr lang="id-ID" altLang="id-ID" dirty="0"/>
              <a:t>GLB</a:t>
            </a:r>
            <a:r>
              <a:rPr lang="en-US" altLang="id-ID" dirty="0"/>
              <a:t> (pada </a:t>
            </a:r>
            <a:r>
              <a:rPr lang="en-US" altLang="id-ID" dirty="0" err="1"/>
              <a:t>sumbu</a:t>
            </a:r>
            <a:r>
              <a:rPr lang="en-US" altLang="id-ID" dirty="0"/>
              <a:t> </a:t>
            </a:r>
            <a:r>
              <a:rPr lang="en-US" altLang="id-ID" i="1" dirty="0"/>
              <a:t>x</a:t>
            </a:r>
            <a:r>
              <a:rPr lang="en-US" altLang="id-ID" dirty="0"/>
              <a:t>) dan </a:t>
            </a:r>
            <a:r>
              <a:rPr lang="id-ID" altLang="id-ID" dirty="0"/>
              <a:t>GLBB</a:t>
            </a:r>
            <a:r>
              <a:rPr lang="en-US" altLang="id-ID" dirty="0"/>
              <a:t> (pada </a:t>
            </a:r>
            <a:r>
              <a:rPr lang="en-US" altLang="id-ID" dirty="0" err="1"/>
              <a:t>sumbu</a:t>
            </a:r>
            <a:r>
              <a:rPr lang="en-US" altLang="id-ID" dirty="0"/>
              <a:t> </a:t>
            </a:r>
            <a:r>
              <a:rPr lang="en-US" altLang="id-ID" i="1" dirty="0"/>
              <a:t>y</a:t>
            </a:r>
            <a:r>
              <a:rPr lang="en-US" altLang="id-ID" dirty="0"/>
              <a:t>)</a:t>
            </a:r>
            <a:r>
              <a:rPr lang="id-ID" altLang="id-ID" dirty="0"/>
              <a:t>:</a:t>
            </a:r>
            <a:endParaRPr lang="en-US" alt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533" name="Text Box 6">
                <a:extLst>
                  <a:ext uri="{FF2B5EF4-FFF2-40B4-BE49-F238E27FC236}">
                    <a16:creationId xmlns:a16="http://schemas.microsoft.com/office/drawing/2014/main" id="{8E662CA6-2AE2-40B1-8E10-607427A992C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86036" y="2573010"/>
                <a:ext cx="7886700" cy="5845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id-ID" i="1" dirty="0"/>
                  <a:t>x</a:t>
                </a:r>
                <a:r>
                  <a:rPr lang="en-US" altLang="id-ID" dirty="0"/>
                  <a:t> = </a:t>
                </a:r>
                <a:r>
                  <a:rPr lang="en-US" altLang="id-ID" i="1" dirty="0" err="1"/>
                  <a:t>v</a:t>
                </a:r>
                <a:r>
                  <a:rPr lang="en-US" altLang="id-ID" i="1" baseline="-25000" dirty="0" err="1"/>
                  <a:t>o</a:t>
                </a:r>
                <a:r>
                  <a:rPr lang="en-US" altLang="id-ID" i="1" dirty="0"/>
                  <a:t> </a:t>
                </a:r>
                <a:r>
                  <a:rPr lang="en-US" altLang="id-ID" dirty="0"/>
                  <a:t>cos</a:t>
                </a:r>
                <a:r>
                  <a:rPr lang="en-US" altLang="id-ID" i="1" dirty="0"/>
                  <a:t> </a:t>
                </a:r>
                <a:r>
                  <a:rPr lang="en-US" altLang="id-ID" i="1" dirty="0">
                    <a:sym typeface="Symbol" panose="05050102010706020507" pitchFamily="18" charset="2"/>
                  </a:rPr>
                  <a:t></a:t>
                </a:r>
                <a:r>
                  <a:rPr lang="en-US" altLang="id-ID" i="1" dirty="0"/>
                  <a:t> t  </a:t>
                </a:r>
                <a:r>
                  <a:rPr lang="en-US" altLang="id-ID" i="1" dirty="0">
                    <a:sym typeface="Symbol" panose="05050102010706020507" pitchFamily="18" charset="2"/>
                  </a:rPr>
                  <a:t>   </a:t>
                </a:r>
                <a:r>
                  <a:rPr lang="id-ID" altLang="id-ID" i="1" dirty="0">
                    <a:sym typeface="Symbol" panose="05050102010706020507" pitchFamily="18" charset="2"/>
                  </a:rPr>
                  <a:t>t=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id-ID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d-ID" altLang="id-ID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𝑥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id-ID" i="1" dirty="0">
                            <a:sym typeface="Symbol" panose="05050102010706020507" pitchFamily="18" charset="2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id-ID" baseline="-25000" dirty="0">
                            <a:sym typeface="Symbol" panose="05050102010706020507" pitchFamily="18" charset="2"/>
                          </a:rPr>
                          <m:t>o</m:t>
                        </m:r>
                        <m:r>
                          <m:rPr>
                            <m:nor/>
                          </m:rPr>
                          <a:rPr lang="en-US" altLang="id-ID" dirty="0">
                            <a:sym typeface="Symbol" panose="05050102010706020507" pitchFamily="18" charset="2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altLang="id-ID" dirty="0">
                            <a:sym typeface="Symbol" panose="05050102010706020507" pitchFamily="18" charset="2"/>
                          </a:rPr>
                          <m:t>cos</m:t>
                        </m:r>
                        <m:r>
                          <m:rPr>
                            <m:nor/>
                          </m:rPr>
                          <a:rPr lang="en-US" altLang="id-ID" dirty="0">
                            <a:sym typeface="Symbol" panose="05050102010706020507" pitchFamily="18" charset="2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altLang="id-ID" i="1" dirty="0">
                            <a:sym typeface="Symbol" panose="05050102010706020507" pitchFamily="18" charset="2"/>
                          </a:rPr>
                          <m:t></m:t>
                        </m:r>
                      </m:den>
                    </m:f>
                  </m:oMath>
                </a14:m>
                <a:r>
                  <a:rPr lang="id-ID" altLang="id-ID" dirty="0">
                    <a:sym typeface="Symbol" panose="05050102010706020507" pitchFamily="18" charset="2"/>
                  </a:rPr>
                  <a:t>  </a:t>
                </a:r>
                <a:r>
                  <a:rPr lang="id-ID" altLang="id-ID" i="1" dirty="0">
                    <a:sym typeface="Symbol" panose="05050102010706020507" pitchFamily="18" charset="2"/>
                  </a:rPr>
                  <a:t>GLB</a:t>
                </a:r>
                <a:endParaRPr lang="en-US" altLang="id-ID" i="1" dirty="0"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2533" name="Text Box 6">
                <a:extLst>
                  <a:ext uri="{FF2B5EF4-FFF2-40B4-BE49-F238E27FC236}">
                    <a16:creationId xmlns:a16="http://schemas.microsoft.com/office/drawing/2014/main" id="{8E662CA6-2AE2-40B1-8E10-607427A992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86036" y="2573010"/>
                <a:ext cx="7886700" cy="584584"/>
              </a:xfrm>
              <a:prstGeom prst="rect">
                <a:avLst/>
              </a:prstGeom>
              <a:blipFill>
                <a:blip r:embed="rId2"/>
                <a:stretch>
                  <a:fillRect l="-1159" t="-3125" b="-8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534" name="Text Box 7">
            <a:extLst>
              <a:ext uri="{FF2B5EF4-FFF2-40B4-BE49-F238E27FC236}">
                <a16:creationId xmlns:a16="http://schemas.microsoft.com/office/drawing/2014/main" id="{9AC4ED9F-70B6-4FE4-9CB6-D1A1DEAB3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414" y="3340807"/>
            <a:ext cx="5832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id-ID" i="1" dirty="0"/>
              <a:t>y</a:t>
            </a:r>
            <a:r>
              <a:rPr lang="en-US" altLang="id-ID" dirty="0"/>
              <a:t> = </a:t>
            </a:r>
            <a:r>
              <a:rPr lang="en-US" altLang="id-ID" i="1" dirty="0" err="1"/>
              <a:t>v</a:t>
            </a:r>
            <a:r>
              <a:rPr lang="en-US" altLang="id-ID" i="1" baseline="-25000" dirty="0" err="1"/>
              <a:t>o</a:t>
            </a:r>
            <a:r>
              <a:rPr lang="en-US" altLang="id-ID" i="1" dirty="0"/>
              <a:t> </a:t>
            </a:r>
            <a:r>
              <a:rPr lang="en-US" altLang="id-ID" dirty="0"/>
              <a:t>sin</a:t>
            </a:r>
            <a:r>
              <a:rPr lang="en-US" altLang="id-ID" i="1" dirty="0"/>
              <a:t> </a:t>
            </a:r>
            <a:r>
              <a:rPr lang="en-US" altLang="id-ID" i="1" dirty="0">
                <a:sym typeface="Symbol" panose="05050102010706020507" pitchFamily="18" charset="2"/>
              </a:rPr>
              <a:t></a:t>
            </a:r>
            <a:r>
              <a:rPr lang="en-US" altLang="id-ID" i="1" dirty="0"/>
              <a:t> t</a:t>
            </a:r>
            <a:r>
              <a:rPr lang="en-US" altLang="id-ID" dirty="0"/>
              <a:t>  -  ½ </a:t>
            </a:r>
            <a:r>
              <a:rPr lang="en-US" altLang="id-ID" i="1" dirty="0"/>
              <a:t>g t</a:t>
            </a:r>
            <a:r>
              <a:rPr lang="en-US" altLang="id-ID" baseline="30000" dirty="0"/>
              <a:t>2</a:t>
            </a:r>
            <a:r>
              <a:rPr lang="id-ID" altLang="id-ID" baseline="30000" dirty="0"/>
              <a:t>  </a:t>
            </a:r>
            <a:r>
              <a:rPr lang="id-ID" altLang="id-ID" dirty="0">
                <a:sym typeface="Symbol" panose="05050102010706020507" pitchFamily="18" charset="2"/>
              </a:rPr>
              <a:t>  </a:t>
            </a:r>
            <a:r>
              <a:rPr lang="id-ID" altLang="id-ID" i="1" dirty="0">
                <a:sym typeface="Symbol" panose="05050102010706020507" pitchFamily="18" charset="2"/>
              </a:rPr>
              <a:t>GLBB</a:t>
            </a:r>
            <a:endParaRPr lang="en-US" altLang="id-ID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535" name="Text Box 8">
                <a:extLst>
                  <a:ext uri="{FF2B5EF4-FFF2-40B4-BE49-F238E27FC236}">
                    <a16:creationId xmlns:a16="http://schemas.microsoft.com/office/drawing/2014/main" id="{AD96C914-9948-411C-8B53-EA3A0BFE353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90650" y="4164434"/>
                <a:ext cx="9990482" cy="1693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  <a:spcBef>
                    <a:spcPct val="50000"/>
                  </a:spcBef>
                </a:pPr>
                <a:r>
                  <a:rPr lang="en-US" altLang="id-ID" dirty="0"/>
                  <a:t>Meng</a:t>
                </a:r>
                <a:r>
                  <a:rPr lang="id-ID" altLang="id-ID" dirty="0"/>
                  <a:t>h</a:t>
                </a:r>
                <a:r>
                  <a:rPr lang="en-US" altLang="id-ID" dirty="0" err="1"/>
                  <a:t>asilkan</a:t>
                </a:r>
                <a:endParaRPr lang="id-ID" altLang="id-ID" dirty="0"/>
              </a:p>
              <a:p>
                <a:pPr algn="just" eaLnBrk="1" hangingPunct="1">
                  <a:lnSpc>
                    <a:spcPct val="150000"/>
                  </a:lnSpc>
                  <a:spcBef>
                    <a:spcPct val="50000"/>
                  </a:spcBef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dirty="0"/>
                      <m:t>y</m:t>
                    </m:r>
                    <m:r>
                      <m:rPr>
                        <m:nor/>
                      </m:rPr>
                      <a:rPr lang="en-US" altLang="id-ID" dirty="0"/>
                      <m:t> = </m:t>
                    </m:r>
                    <m:r>
                      <m:rPr>
                        <m:nor/>
                      </m:rPr>
                      <a:rPr lang="en-US" altLang="id-ID" i="1" dirty="0"/>
                      <m:t>x</m:t>
                    </m:r>
                    <m:r>
                      <m:rPr>
                        <m:nor/>
                      </m:rPr>
                      <a:rPr lang="en-US" altLang="id-ID" dirty="0"/>
                      <m:t> </m:t>
                    </m:r>
                    <m:r>
                      <m:rPr>
                        <m:nor/>
                      </m:rPr>
                      <a:rPr lang="en-US" altLang="id-ID" dirty="0"/>
                      <m:t>tan</m:t>
                    </m:r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  <m:r>
                      <m:rPr>
                        <m:nor/>
                      </m:rPr>
                      <a:rPr lang="en-US" altLang="id-ID" dirty="0"/>
                      <m:t>−</m:t>
                    </m:r>
                    <m:f>
                      <m:fPr>
                        <m:ctrlPr>
                          <a:rPr lang="en-US" altLang="id-ID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id-ID" i="1" dirty="0"/>
                          <m:t>g</m:t>
                        </m:r>
                        <m:r>
                          <m:rPr>
                            <m:nor/>
                          </m:rPr>
                          <a:rPr lang="en-US" altLang="id-ID" dirty="0"/>
                          <m:t> </m:t>
                        </m:r>
                        <m:r>
                          <m:rPr>
                            <m:nor/>
                          </m:rPr>
                          <a:rPr lang="en-US" altLang="id-ID" i="1" dirty="0"/>
                          <m:t>x</m:t>
                        </m:r>
                        <m:r>
                          <m:rPr>
                            <m:nor/>
                          </m:rPr>
                          <a:rPr lang="en-US" altLang="id-ID" baseline="30000" dirty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id-ID" altLang="id-ID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id-ID" i="1" dirty="0"/>
                          <m:t>v</m:t>
                        </m:r>
                        <m:r>
                          <m:rPr>
                            <m:nor/>
                          </m:rPr>
                          <a:rPr lang="en-US" altLang="id-ID" i="1" baseline="-25000" dirty="0"/>
                          <m:t>o</m:t>
                        </m:r>
                        <m:r>
                          <m:rPr>
                            <m:nor/>
                          </m:rPr>
                          <a:rPr lang="en-US" altLang="id-ID" baseline="30000" dirty="0"/>
                          <m:t>2</m:t>
                        </m:r>
                        <m:r>
                          <m:rPr>
                            <m:nor/>
                          </m:rPr>
                          <a:rPr lang="en-US" altLang="id-ID" dirty="0"/>
                          <m:t>cos</m:t>
                        </m:r>
                        <m:r>
                          <m:rPr>
                            <m:nor/>
                          </m:rPr>
                          <a:rPr lang="en-US" altLang="id-ID" baseline="30000" dirty="0"/>
                          <m:t>2</m:t>
                        </m:r>
                        <m:r>
                          <m:rPr>
                            <m:nor/>
                          </m:rPr>
                          <a:rPr lang="en-US" altLang="id-ID" i="1" dirty="0">
                            <a:sym typeface="Symbol" panose="05050102010706020507" pitchFamily="18" charset="2"/>
                          </a:rPr>
                          <m:t></m:t>
                        </m:r>
                      </m:den>
                    </m:f>
                  </m:oMath>
                </a14:m>
                <a:r>
                  <a:rPr lang="id-ID" altLang="id-ID" dirty="0"/>
                  <a:t> </a:t>
                </a:r>
                <a:r>
                  <a:rPr lang="en-US" altLang="id-ID" dirty="0" err="1"/>
                  <a:t>atau</a:t>
                </a:r>
                <a:r>
                  <a:rPr lang="en-US" altLang="id-ID" dirty="0"/>
                  <a:t> </a:t>
                </a:r>
                <a:r>
                  <a:rPr lang="en-US" altLang="id-ID" i="1" dirty="0"/>
                  <a:t>y</a:t>
                </a:r>
                <a:r>
                  <a:rPr lang="en-US" altLang="id-ID" dirty="0"/>
                  <a:t> = </a:t>
                </a:r>
                <a:r>
                  <a:rPr lang="en-US" altLang="id-ID" i="1" dirty="0"/>
                  <a:t>f</a:t>
                </a:r>
                <a:r>
                  <a:rPr lang="en-US" altLang="id-ID" dirty="0"/>
                  <a:t> (x</a:t>
                </a:r>
                <a:r>
                  <a:rPr lang="en-US" altLang="id-ID" baseline="30000" dirty="0"/>
                  <a:t>2</a:t>
                </a:r>
                <a:r>
                  <a:rPr lang="en-US" altLang="id-ID" dirty="0"/>
                  <a:t>)</a:t>
                </a:r>
                <a:r>
                  <a:rPr lang="en-US" altLang="id-ID" dirty="0">
                    <a:latin typeface="Century Schoolbook" panose="02040604050505020304" pitchFamily="18" charset="0"/>
                  </a:rPr>
                  <a:t>→</a:t>
                </a:r>
                <a:r>
                  <a:rPr lang="id-ID" altLang="id-ID" dirty="0"/>
                  <a:t> </a:t>
                </a:r>
                <a:r>
                  <a:rPr lang="en-US" altLang="id-ID" dirty="0" err="1"/>
                  <a:t>lintasan</a:t>
                </a:r>
                <a:r>
                  <a:rPr lang="en-US" altLang="id-ID" dirty="0"/>
                  <a:t> parabola </a:t>
                </a:r>
              </a:p>
            </p:txBody>
          </p:sp>
        </mc:Choice>
        <mc:Fallback xmlns="">
          <p:sp>
            <p:nvSpPr>
              <p:cNvPr id="22535" name="Text Box 8">
                <a:extLst>
                  <a:ext uri="{FF2B5EF4-FFF2-40B4-BE49-F238E27FC236}">
                    <a16:creationId xmlns:a16="http://schemas.microsoft.com/office/drawing/2014/main" id="{AD96C914-9948-411C-8B53-EA3A0BFE35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90650" y="4164434"/>
                <a:ext cx="9990482" cy="1693925"/>
              </a:xfrm>
              <a:prstGeom prst="rect">
                <a:avLst/>
              </a:prstGeom>
              <a:blipFill>
                <a:blip r:embed="rId3"/>
                <a:stretch>
                  <a:fillRect l="-915" b="-1799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081F21BD-3472-4B4E-8A66-C6383F7E8DD6}"/>
              </a:ext>
            </a:extLst>
          </p:cNvPr>
          <p:cNvSpPr/>
          <p:nvPr/>
        </p:nvSpPr>
        <p:spPr>
          <a:xfrm>
            <a:off x="1586036" y="1330338"/>
            <a:ext cx="56759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id-ID" sz="2400" i="1" dirty="0" err="1"/>
              <a:t>v</a:t>
            </a:r>
            <a:r>
              <a:rPr lang="en-US" altLang="id-ID" sz="2400" i="1" baseline="-25000" dirty="0" err="1"/>
              <a:t>o</a:t>
            </a:r>
            <a:r>
              <a:rPr lang="id-ID" altLang="id-ID" sz="2400" i="1" baseline="-25000" dirty="0"/>
              <a:t>x</a:t>
            </a:r>
            <a:r>
              <a:rPr lang="en-US" altLang="id-ID" sz="2400" i="1" dirty="0"/>
              <a:t> </a:t>
            </a:r>
            <a:r>
              <a:rPr lang="id-ID" altLang="id-ID" sz="2400" i="1" dirty="0"/>
              <a:t>= </a:t>
            </a:r>
            <a:r>
              <a:rPr lang="en-US" altLang="id-ID" sz="2400" i="1" dirty="0" err="1"/>
              <a:t>v</a:t>
            </a:r>
            <a:r>
              <a:rPr lang="en-US" altLang="id-ID" sz="2400" i="1" baseline="-25000" dirty="0" err="1"/>
              <a:t>o</a:t>
            </a:r>
            <a:r>
              <a:rPr lang="id-ID" altLang="id-ID" sz="2400" i="1" dirty="0"/>
              <a:t> </a:t>
            </a:r>
            <a:r>
              <a:rPr lang="en-US" altLang="id-ID" sz="2400" dirty="0"/>
              <a:t>cos</a:t>
            </a:r>
            <a:r>
              <a:rPr lang="en-US" altLang="id-ID" sz="2400" i="1" dirty="0"/>
              <a:t> </a:t>
            </a:r>
            <a:r>
              <a:rPr lang="en-US" altLang="id-ID" sz="2400" i="1" dirty="0">
                <a:sym typeface="Symbol" panose="05050102010706020507" pitchFamily="18" charset="2"/>
              </a:rPr>
              <a:t></a:t>
            </a:r>
            <a:r>
              <a:rPr lang="id-ID" altLang="id-ID" sz="2400" i="1" dirty="0">
                <a:sym typeface="Symbol" panose="05050102010706020507" pitchFamily="18" charset="2"/>
              </a:rPr>
              <a:t> 			</a:t>
            </a:r>
            <a:r>
              <a:rPr lang="en-US" altLang="id-ID" sz="2400" i="1" dirty="0" err="1"/>
              <a:t>v</a:t>
            </a:r>
            <a:r>
              <a:rPr lang="en-US" altLang="id-ID" sz="2400" i="1" baseline="-25000" dirty="0" err="1"/>
              <a:t>o</a:t>
            </a:r>
            <a:r>
              <a:rPr lang="id-ID" altLang="id-ID" sz="2400" i="1" baseline="-25000" dirty="0"/>
              <a:t>x</a:t>
            </a:r>
            <a:r>
              <a:rPr lang="en-US" altLang="id-ID" sz="2400" i="1" dirty="0"/>
              <a:t> </a:t>
            </a:r>
            <a:r>
              <a:rPr lang="id-ID" altLang="id-ID" sz="2400" i="1" dirty="0"/>
              <a:t>= </a:t>
            </a:r>
            <a:r>
              <a:rPr lang="en-US" altLang="id-ID" sz="2400" i="1" dirty="0"/>
              <a:t>v</a:t>
            </a:r>
            <a:r>
              <a:rPr lang="id-ID" altLang="id-ID" sz="2400" i="1" dirty="0">
                <a:sym typeface="Symbol" panose="05050102010706020507" pitchFamily="18" charset="2"/>
              </a:rPr>
              <a:t> </a:t>
            </a:r>
            <a:r>
              <a:rPr lang="id-ID" altLang="id-ID" sz="2400" dirty="0">
                <a:sym typeface="Symbol" panose="05050102010706020507" pitchFamily="18" charset="2"/>
              </a:rPr>
              <a:t> </a:t>
            </a:r>
            <a:r>
              <a:rPr lang="id-ID" altLang="id-ID" sz="2400" i="1" dirty="0">
                <a:sym typeface="Symbol" panose="05050102010706020507" pitchFamily="18" charset="2"/>
              </a:rPr>
              <a:t>GLB           </a:t>
            </a:r>
            <a:r>
              <a:rPr lang="en-US" altLang="id-ID" sz="2400" i="1" dirty="0"/>
              <a:t> </a:t>
            </a:r>
            <a:endParaRPr lang="id-ID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BFD641D-28EA-4B84-9655-AEDF1793B1D1}"/>
                  </a:ext>
                </a:extLst>
              </p:cNvPr>
              <p:cNvSpPr/>
              <p:nvPr/>
            </p:nvSpPr>
            <p:spPr>
              <a:xfrm>
                <a:off x="1565414" y="1922616"/>
                <a:ext cx="650370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id-ID" sz="2400" i="1" dirty="0" err="1"/>
                  <a:t>v</a:t>
                </a:r>
                <a:r>
                  <a:rPr lang="en-US" altLang="id-ID" sz="2400" i="1" baseline="-25000" dirty="0" err="1"/>
                  <a:t>o</a:t>
                </a:r>
                <a:r>
                  <a:rPr lang="id-ID" altLang="id-ID" sz="2400" i="1" baseline="-25000" dirty="0"/>
                  <a:t>y</a:t>
                </a:r>
                <a:r>
                  <a:rPr lang="en-US" altLang="id-ID" sz="2400" i="1" dirty="0"/>
                  <a:t> </a:t>
                </a:r>
                <a:r>
                  <a:rPr lang="id-ID" altLang="id-ID" sz="2400" i="1" dirty="0"/>
                  <a:t>= </a:t>
                </a:r>
                <a:r>
                  <a:rPr lang="en-US" altLang="id-ID" sz="2400" i="1" dirty="0" err="1"/>
                  <a:t>v</a:t>
                </a:r>
                <a:r>
                  <a:rPr lang="en-US" altLang="id-ID" sz="2400" i="1" baseline="-25000" dirty="0" err="1"/>
                  <a:t>o</a:t>
                </a:r>
                <a:r>
                  <a:rPr lang="id-ID" altLang="id-ID" sz="2400" i="1" dirty="0"/>
                  <a:t> sin</a:t>
                </a:r>
                <a:r>
                  <a:rPr lang="en-US" altLang="id-ID" sz="2400" i="1" dirty="0"/>
                  <a:t> </a:t>
                </a:r>
                <a:r>
                  <a:rPr lang="en-US" altLang="id-ID" sz="2400" i="1" dirty="0">
                    <a:sym typeface="Symbol" panose="05050102010706020507" pitchFamily="18" charset="2"/>
                  </a:rPr>
                  <a:t></a:t>
                </a:r>
                <a:r>
                  <a:rPr lang="id-ID" altLang="id-ID" sz="2400" i="1" dirty="0">
                    <a:sym typeface="Symbol" panose="05050102010706020507" pitchFamily="18" charset="2"/>
                  </a:rPr>
                  <a:t>		</a:t>
                </a:r>
                <a:r>
                  <a:rPr lang="es-ES" altLang="id-ID" sz="2400" i="1" dirty="0"/>
                  <a:t> </a:t>
                </a:r>
                <a:r>
                  <a:rPr lang="id-ID" altLang="id-ID" sz="2400" i="1" dirty="0"/>
                  <a:t>       </a:t>
                </a:r>
                <a:r>
                  <a:rPr lang="es-ES" altLang="id-ID" sz="2400" i="1" dirty="0"/>
                  <a:t>v</a:t>
                </a:r>
                <a:r>
                  <a:rPr lang="id-ID" altLang="id-ID" sz="2400" baseline="-25000" dirty="0"/>
                  <a:t>y</a:t>
                </a:r>
                <a:r>
                  <a:rPr lang="es-ES" altLang="id-ID" sz="2400" i="1" dirty="0"/>
                  <a:t> </a:t>
                </a:r>
                <a:r>
                  <a:rPr lang="id-ID" altLang="id-ID" sz="2400" i="1" dirty="0"/>
                  <a:t>= </a:t>
                </a:r>
                <a:r>
                  <a:rPr lang="es-ES" altLang="id-ID" sz="2400" i="1" dirty="0" err="1"/>
                  <a:t>v</a:t>
                </a:r>
                <a:r>
                  <a:rPr lang="es-ES" altLang="id-ID" sz="2400" baseline="-25000" dirty="0" err="1"/>
                  <a:t>o</a:t>
                </a:r>
                <a:r>
                  <a:rPr lang="es-ES" altLang="id-ID" sz="2400" dirty="0"/>
                  <a:t> sin</a:t>
                </a:r>
                <a:r>
                  <a:rPr lang="en-US" altLang="id-ID" sz="2400" dirty="0"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sz="2400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s-ES" altLang="id-ID" sz="2400" dirty="0"/>
                  <a:t> -  </a:t>
                </a:r>
                <a:r>
                  <a:rPr lang="es-ES" altLang="id-ID" sz="2400" i="1" dirty="0"/>
                  <a:t>g t</a:t>
                </a:r>
                <a:r>
                  <a:rPr lang="id-ID" altLang="id-ID" sz="2400" i="1" dirty="0"/>
                  <a:t> </a:t>
                </a:r>
                <a:r>
                  <a:rPr lang="id-ID" altLang="id-ID" sz="2400" dirty="0">
                    <a:sym typeface="Symbol" panose="05050102010706020507" pitchFamily="18" charset="2"/>
                  </a:rPr>
                  <a:t>  </a:t>
                </a:r>
                <a:r>
                  <a:rPr lang="id-ID" altLang="id-ID" sz="2400" i="1" dirty="0">
                    <a:sym typeface="Symbol" panose="05050102010706020507" pitchFamily="18" charset="2"/>
                  </a:rPr>
                  <a:t>GLBB</a:t>
                </a:r>
                <a:endParaRPr lang="id-ID" sz="2400" dirty="0"/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BFD641D-28EA-4B84-9655-AEDF1793B1D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5414" y="1922616"/>
                <a:ext cx="6503703" cy="461665"/>
              </a:xfrm>
              <a:prstGeom prst="rect">
                <a:avLst/>
              </a:prstGeom>
              <a:blipFill>
                <a:blip r:embed="rId4"/>
                <a:stretch>
                  <a:fillRect l="-1500" t="-10526" r="-562" b="-30263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A0400E28-AD3A-4912-8D26-0026A4438A0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3C35298-521A-4BBE-B3F6-45C86BD72CEC}" type="datetime1">
              <a:rPr lang="en-US"/>
              <a:pPr>
                <a:defRPr/>
              </a:pPr>
              <a:t>9/21/2019</a:t>
            </a:fld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09648C6-07A5-4D86-9B9A-A42F8DFCA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fld id="{53E6067B-6A0D-4A32-8FFB-4879D76E4FA1}" type="slidenum">
              <a:rPr lang="en-US" altLang="id-ID" sz="1400">
                <a:latin typeface="Arial" panose="020B0604020202020204" pitchFamily="34" charset="0"/>
              </a:rPr>
              <a:pPr eaLnBrk="1" hangingPunct="1"/>
              <a:t>5</a:t>
            </a:fld>
            <a:endParaRPr lang="en-US" altLang="id-ID" sz="1400">
              <a:latin typeface="Arial" panose="020B0604020202020204" pitchFamily="34" charset="0"/>
            </a:endParaRPr>
          </a:p>
        </p:txBody>
      </p:sp>
      <p:sp>
        <p:nvSpPr>
          <p:cNvPr id="23557" name="Text Box 3">
            <a:extLst>
              <a:ext uri="{FF2B5EF4-FFF2-40B4-BE49-F238E27FC236}">
                <a16:creationId xmlns:a16="http://schemas.microsoft.com/office/drawing/2014/main" id="{1D7308DF-1717-4879-9D37-1D96D2B13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7805" y="736166"/>
            <a:ext cx="10305081" cy="114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>
              <a:lnSpc>
                <a:spcPct val="125000"/>
              </a:lnSpc>
              <a:spcBef>
                <a:spcPct val="50000"/>
              </a:spcBef>
            </a:pPr>
            <a:r>
              <a:rPr lang="id-ID" altLang="id-ID" dirty="0"/>
              <a:t>K</a:t>
            </a:r>
            <a:r>
              <a:rPr lang="en-US" altLang="id-ID" dirty="0" err="1"/>
              <a:t>ecepatan</a:t>
            </a:r>
            <a:r>
              <a:rPr lang="en-US" altLang="id-ID" dirty="0"/>
              <a:t> </a:t>
            </a:r>
            <a:r>
              <a:rPr lang="en-US" altLang="id-ID" dirty="0" err="1"/>
              <a:t>partikel</a:t>
            </a:r>
            <a:r>
              <a:rPr lang="en-US" altLang="id-ID" dirty="0"/>
              <a:t> </a:t>
            </a:r>
            <a:r>
              <a:rPr lang="en-US" altLang="id-ID" dirty="0" err="1"/>
              <a:t>setiap</a:t>
            </a:r>
            <a:r>
              <a:rPr lang="en-US" altLang="id-ID" dirty="0"/>
              <a:t> </a:t>
            </a:r>
            <a:r>
              <a:rPr lang="en-US" altLang="id-ID" dirty="0" err="1"/>
              <a:t>saat</a:t>
            </a:r>
            <a:r>
              <a:rPr lang="en-US" altLang="id-ID" dirty="0"/>
              <a:t> (di </a:t>
            </a:r>
            <a:r>
              <a:rPr lang="en-US" altLang="id-ID" dirty="0" err="1"/>
              <a:t>titik</a:t>
            </a:r>
            <a:r>
              <a:rPr lang="en-US" altLang="id-ID" dirty="0"/>
              <a:t> </a:t>
            </a:r>
            <a:r>
              <a:rPr lang="en-US" altLang="id-ID" dirty="0" err="1"/>
              <a:t>tertentu</a:t>
            </a:r>
            <a:r>
              <a:rPr lang="en-US" altLang="id-ID" dirty="0"/>
              <a:t>)</a:t>
            </a:r>
            <a:r>
              <a:rPr lang="id-ID" altLang="id-ID" dirty="0"/>
              <a:t>:</a:t>
            </a:r>
          </a:p>
          <a:p>
            <a:pPr algn="just" eaLnBrk="1" hangingPunct="1">
              <a:lnSpc>
                <a:spcPct val="125000"/>
              </a:lnSpc>
              <a:spcBef>
                <a:spcPct val="50000"/>
              </a:spcBef>
            </a:pPr>
            <a:r>
              <a:rPr lang="id-ID" altLang="id-ID" dirty="0"/>
              <a:t> </a:t>
            </a:r>
            <a:r>
              <a:rPr lang="en-US" altLang="id-ID" b="1" dirty="0"/>
              <a:t>v</a:t>
            </a:r>
            <a:r>
              <a:rPr lang="id-ID" altLang="id-ID" b="1" baseline="-25000" dirty="0"/>
              <a:t>t</a:t>
            </a:r>
            <a:r>
              <a:rPr lang="en-US" altLang="id-ID" dirty="0"/>
              <a:t> = </a:t>
            </a:r>
            <a:r>
              <a:rPr lang="en-US" altLang="id-ID" b="1" dirty="0" err="1"/>
              <a:t>v</a:t>
            </a:r>
            <a:r>
              <a:rPr lang="en-US" altLang="id-ID" baseline="-25000" dirty="0" err="1"/>
              <a:t>o</a:t>
            </a:r>
            <a:r>
              <a:rPr lang="en-US" altLang="id-ID" dirty="0"/>
              <a:t> + </a:t>
            </a:r>
            <a:r>
              <a:rPr lang="en-US" altLang="id-ID" b="1" dirty="0"/>
              <a:t>g</a:t>
            </a:r>
            <a:r>
              <a:rPr lang="en-US" altLang="id-ID" dirty="0"/>
              <a:t> </a:t>
            </a:r>
            <a:r>
              <a:rPr lang="en-US" altLang="id-ID" i="1" dirty="0"/>
              <a:t>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559" name="Text Box 5">
                <a:extLst>
                  <a:ext uri="{FF2B5EF4-FFF2-40B4-BE49-F238E27FC236}">
                    <a16:creationId xmlns:a16="http://schemas.microsoft.com/office/drawing/2014/main" id="{4458EBF1-ADE8-4C2A-B06D-8C35E991DED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90650" y="2210852"/>
                <a:ext cx="882677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id-ID" b="1" dirty="0"/>
                  <a:t>v</a:t>
                </a:r>
                <a:r>
                  <a:rPr lang="id-ID" altLang="id-ID" b="1" baseline="-25000" dirty="0"/>
                  <a:t>t</a:t>
                </a:r>
                <a:r>
                  <a:rPr lang="id-ID" altLang="id-ID" b="1" dirty="0"/>
                  <a:t> = </a:t>
                </a:r>
                <a:r>
                  <a:rPr lang="es-ES" altLang="id-ID" i="1" dirty="0" err="1"/>
                  <a:t>v</a:t>
                </a:r>
                <a:r>
                  <a:rPr lang="es-ES" altLang="id-ID" baseline="-25000" dirty="0" err="1"/>
                  <a:t>x</a:t>
                </a:r>
                <a:r>
                  <a:rPr lang="es-ES" altLang="id-ID" dirty="0"/>
                  <a:t> </a:t>
                </a:r>
                <a:r>
                  <a:rPr lang="id-ID" altLang="id-ID" b="1" dirty="0"/>
                  <a:t>i</a:t>
                </a:r>
                <a:r>
                  <a:rPr lang="id-ID" altLang="id-ID" dirty="0"/>
                  <a:t> </a:t>
                </a:r>
                <a:r>
                  <a:rPr lang="es-ES" altLang="id-ID" dirty="0"/>
                  <a:t>+</a:t>
                </a:r>
                <a:r>
                  <a:rPr lang="es-ES" altLang="id-ID" b="1" dirty="0"/>
                  <a:t>  </a:t>
                </a:r>
                <a:r>
                  <a:rPr lang="es-ES" altLang="id-ID" i="1" dirty="0" err="1"/>
                  <a:t>v</a:t>
                </a:r>
                <a:r>
                  <a:rPr lang="es-ES" altLang="id-ID" baseline="-25000" dirty="0" err="1"/>
                  <a:t>y</a:t>
                </a:r>
                <a:r>
                  <a:rPr lang="es-ES" altLang="id-ID" dirty="0"/>
                  <a:t> </a:t>
                </a:r>
                <a:r>
                  <a:rPr lang="id-ID" altLang="id-ID" b="1" dirty="0"/>
                  <a:t>j</a:t>
                </a:r>
                <a:r>
                  <a:rPr lang="es-ES" altLang="id-ID" dirty="0"/>
                  <a:t>=</a:t>
                </a:r>
                <a:r>
                  <a:rPr lang="es-ES" altLang="id-ID" b="1" dirty="0"/>
                  <a:t> </a:t>
                </a:r>
                <a:r>
                  <a:rPr lang="es-ES" altLang="id-ID" i="1" dirty="0" err="1"/>
                  <a:t>v</a:t>
                </a:r>
                <a:r>
                  <a:rPr lang="es-ES" altLang="id-ID" baseline="-25000" dirty="0" err="1"/>
                  <a:t>o</a:t>
                </a:r>
                <a:r>
                  <a:rPr lang="es-ES" altLang="id-ID" dirty="0"/>
                  <a:t> cos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  <m:r>
                      <a:rPr lang="en-US" altLang="id-ID" i="1" dirty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 </m:t>
                    </m:r>
                  </m:oMath>
                </a14:m>
                <a:r>
                  <a:rPr lang="id-ID" altLang="id-ID" b="1" dirty="0"/>
                  <a:t> </a:t>
                </a:r>
                <a:r>
                  <a:rPr lang="es-ES" altLang="id-ID" b="1" dirty="0"/>
                  <a:t>i </a:t>
                </a:r>
                <a:r>
                  <a:rPr lang="es-ES" altLang="id-ID" dirty="0"/>
                  <a:t>+ </a:t>
                </a:r>
                <a:r>
                  <a:rPr lang="es-ES" altLang="id-ID" i="1" dirty="0" err="1"/>
                  <a:t>v</a:t>
                </a:r>
                <a:r>
                  <a:rPr lang="es-ES" altLang="id-ID" baseline="-25000" dirty="0" err="1"/>
                  <a:t>o</a:t>
                </a:r>
                <a:r>
                  <a:rPr lang="es-ES" altLang="id-ID" dirty="0"/>
                  <a:t> sin</a:t>
                </a:r>
                <a:r>
                  <a:rPr lang="en-US" altLang="id-ID" dirty="0"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s-ES" altLang="id-ID" dirty="0"/>
                  <a:t> </a:t>
                </a:r>
                <a:r>
                  <a:rPr lang="es-ES" altLang="id-ID" b="1" dirty="0"/>
                  <a:t>j</a:t>
                </a:r>
                <a:r>
                  <a:rPr lang="es-ES" altLang="id-ID" dirty="0"/>
                  <a:t> -  </a:t>
                </a:r>
                <a:r>
                  <a:rPr lang="es-ES" altLang="id-ID" i="1" dirty="0"/>
                  <a:t>g t</a:t>
                </a:r>
                <a:r>
                  <a:rPr lang="es-ES" altLang="id-ID" dirty="0"/>
                  <a:t> </a:t>
                </a:r>
                <a:r>
                  <a:rPr lang="es-ES" altLang="id-ID" b="1" dirty="0"/>
                  <a:t>j</a:t>
                </a:r>
                <a:r>
                  <a:rPr lang="en-US" altLang="id-ID" dirty="0"/>
                  <a:t> </a:t>
                </a:r>
              </a:p>
            </p:txBody>
          </p:sp>
        </mc:Choice>
        <mc:Fallback xmlns="">
          <p:sp>
            <p:nvSpPr>
              <p:cNvPr id="23559" name="Text Box 5">
                <a:extLst>
                  <a:ext uri="{FF2B5EF4-FFF2-40B4-BE49-F238E27FC236}">
                    <a16:creationId xmlns:a16="http://schemas.microsoft.com/office/drawing/2014/main" id="{4458EBF1-ADE8-4C2A-B06D-8C35E991DE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90650" y="2210852"/>
                <a:ext cx="8826776" cy="461665"/>
              </a:xfrm>
              <a:prstGeom prst="rect">
                <a:avLst/>
              </a:prstGeom>
              <a:blipFill>
                <a:blip r:embed="rId2"/>
                <a:stretch>
                  <a:fillRect l="-1036" t="-12000" b="-29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560" name="Text Box 6">
            <a:extLst>
              <a:ext uri="{FF2B5EF4-FFF2-40B4-BE49-F238E27FC236}">
                <a16:creationId xmlns:a16="http://schemas.microsoft.com/office/drawing/2014/main" id="{FA6FF5D6-CFB9-482C-AE1E-4CD3104A16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1778" y="3084500"/>
            <a:ext cx="741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id-ID" dirty="0" err="1"/>
              <a:t>Posisi</a:t>
            </a:r>
            <a:r>
              <a:rPr lang="en-US" altLang="id-ID" dirty="0"/>
              <a:t> </a:t>
            </a:r>
            <a:r>
              <a:rPr lang="en-US" altLang="id-ID" dirty="0" err="1"/>
              <a:t>partikel</a:t>
            </a:r>
            <a:endParaRPr lang="en-US" altLang="id-ID" i="1" dirty="0"/>
          </a:p>
        </p:txBody>
      </p:sp>
      <p:sp>
        <p:nvSpPr>
          <p:cNvPr id="23561" name="Text Box 7">
            <a:extLst>
              <a:ext uri="{FF2B5EF4-FFF2-40B4-BE49-F238E27FC236}">
                <a16:creationId xmlns:a16="http://schemas.microsoft.com/office/drawing/2014/main" id="{A6149B3C-8178-4641-A96A-2EA0547F7A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0650" y="3956884"/>
            <a:ext cx="741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id-ID" b="1" dirty="0"/>
              <a:t>r</a:t>
            </a:r>
            <a:r>
              <a:rPr lang="en-US" altLang="id-ID" dirty="0"/>
              <a:t> = </a:t>
            </a:r>
            <a:r>
              <a:rPr lang="en-US" altLang="id-ID" b="1" dirty="0" err="1"/>
              <a:t>r</a:t>
            </a:r>
            <a:r>
              <a:rPr lang="en-US" altLang="id-ID" baseline="-25000" dirty="0" err="1"/>
              <a:t>o</a:t>
            </a:r>
            <a:r>
              <a:rPr lang="en-US" altLang="id-ID" dirty="0"/>
              <a:t> + </a:t>
            </a:r>
            <a:r>
              <a:rPr lang="en-US" altLang="id-ID" b="1" dirty="0" err="1"/>
              <a:t>v</a:t>
            </a:r>
            <a:r>
              <a:rPr lang="en-US" altLang="id-ID" baseline="-25000" dirty="0" err="1"/>
              <a:t>o</a:t>
            </a:r>
            <a:r>
              <a:rPr lang="en-US" altLang="id-ID" dirty="0"/>
              <a:t> </a:t>
            </a:r>
            <a:r>
              <a:rPr lang="en-US" altLang="id-ID" i="1" dirty="0"/>
              <a:t>t</a:t>
            </a:r>
            <a:r>
              <a:rPr lang="en-US" altLang="id-ID" dirty="0"/>
              <a:t> + ½ </a:t>
            </a:r>
            <a:r>
              <a:rPr lang="en-US" altLang="id-ID" b="1" dirty="0"/>
              <a:t>g</a:t>
            </a:r>
            <a:r>
              <a:rPr lang="en-US" altLang="id-ID" dirty="0"/>
              <a:t> </a:t>
            </a:r>
            <a:r>
              <a:rPr lang="en-US" altLang="id-ID" i="1" dirty="0"/>
              <a:t>t</a:t>
            </a:r>
            <a:r>
              <a:rPr lang="en-US" altLang="id-ID" baseline="30000" dirty="0"/>
              <a:t>2</a:t>
            </a:r>
            <a:endParaRPr lang="en-US" altLang="id-ID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 Box 5">
                <a:extLst>
                  <a:ext uri="{FF2B5EF4-FFF2-40B4-BE49-F238E27FC236}">
                    <a16:creationId xmlns:a16="http://schemas.microsoft.com/office/drawing/2014/main" id="{AA247239-973D-40A9-8793-A5D1EC88685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87982" y="4595234"/>
                <a:ext cx="931855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id-ID" altLang="id-ID" b="1" dirty="0"/>
                  <a:t>=</a:t>
                </a:r>
                <a:r>
                  <a:rPr lang="es-ES" altLang="id-ID" dirty="0"/>
                  <a:t> </a:t>
                </a:r>
                <a:r>
                  <a:rPr lang="es-ES" altLang="id-ID" i="1" dirty="0"/>
                  <a:t>x</a:t>
                </a:r>
                <a:r>
                  <a:rPr lang="es-ES" altLang="id-ID" dirty="0"/>
                  <a:t> </a:t>
                </a:r>
                <a:r>
                  <a:rPr lang="es-ES" altLang="id-ID" b="1" dirty="0"/>
                  <a:t>i </a:t>
                </a:r>
                <a:r>
                  <a:rPr lang="es-ES" altLang="id-ID" dirty="0"/>
                  <a:t>+</a:t>
                </a:r>
                <a:r>
                  <a:rPr lang="es-ES" altLang="id-ID" b="1" dirty="0"/>
                  <a:t> </a:t>
                </a:r>
                <a:r>
                  <a:rPr lang="es-ES" altLang="id-ID" i="1" dirty="0"/>
                  <a:t>y</a:t>
                </a:r>
                <a:r>
                  <a:rPr lang="es-ES" altLang="id-ID" b="1" dirty="0"/>
                  <a:t> j</a:t>
                </a:r>
                <a:r>
                  <a:rPr lang="es-ES" altLang="id-ID" dirty="0"/>
                  <a:t> = </a:t>
                </a:r>
                <a:r>
                  <a:rPr lang="es-ES" altLang="id-ID" i="1" dirty="0"/>
                  <a:t>v</a:t>
                </a:r>
                <a:r>
                  <a:rPr lang="es-ES" altLang="id-ID" baseline="-25000" dirty="0" err="1"/>
                  <a:t>o</a:t>
                </a:r>
                <a:r>
                  <a:rPr lang="es-ES" altLang="id-ID" dirty="0"/>
                  <a:t> cos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s-ES" altLang="id-ID" dirty="0"/>
                  <a:t> </a:t>
                </a:r>
                <a:r>
                  <a:rPr lang="es-ES" altLang="id-ID" i="1" dirty="0"/>
                  <a:t>t</a:t>
                </a:r>
                <a:r>
                  <a:rPr lang="es-ES" altLang="id-ID" dirty="0"/>
                  <a:t> </a:t>
                </a:r>
                <a:r>
                  <a:rPr lang="es-ES" altLang="id-ID" b="1" dirty="0"/>
                  <a:t>i </a:t>
                </a:r>
                <a:r>
                  <a:rPr lang="id-ID" altLang="id-ID" b="1" dirty="0"/>
                  <a:t>+ </a:t>
                </a:r>
                <a:r>
                  <a:rPr lang="es-ES" altLang="id-ID" i="1" dirty="0"/>
                  <a:t>y</a:t>
                </a:r>
                <a:r>
                  <a:rPr lang="es-ES" altLang="id-ID" baseline="-25000" dirty="0"/>
                  <a:t>o</a:t>
                </a:r>
                <a:r>
                  <a:rPr lang="es-ES" altLang="id-ID" dirty="0"/>
                  <a:t> </a:t>
                </a:r>
                <a:r>
                  <a:rPr lang="es-ES" altLang="id-ID" b="1" dirty="0"/>
                  <a:t>j</a:t>
                </a:r>
                <a:r>
                  <a:rPr lang="es-ES" altLang="id-ID" dirty="0"/>
                  <a:t> + </a:t>
                </a:r>
                <a:r>
                  <a:rPr lang="es-ES" altLang="id-ID" i="1" dirty="0" err="1"/>
                  <a:t>v</a:t>
                </a:r>
                <a:r>
                  <a:rPr lang="es-ES" altLang="id-ID" baseline="-25000" dirty="0" err="1"/>
                  <a:t>o</a:t>
                </a:r>
                <a:r>
                  <a:rPr lang="es-ES" altLang="id-ID" dirty="0"/>
                  <a:t> sin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s-ES" altLang="id-ID" dirty="0"/>
                  <a:t>  </a:t>
                </a:r>
                <a:r>
                  <a:rPr lang="es-ES" altLang="id-ID" i="1" dirty="0"/>
                  <a:t>t</a:t>
                </a:r>
                <a:r>
                  <a:rPr lang="es-ES" altLang="id-ID" dirty="0"/>
                  <a:t> </a:t>
                </a:r>
                <a:r>
                  <a:rPr lang="es-ES" altLang="id-ID" b="1" dirty="0"/>
                  <a:t>j</a:t>
                </a:r>
                <a:r>
                  <a:rPr lang="es-ES" altLang="id-ID" dirty="0"/>
                  <a:t>– </a:t>
                </a:r>
                <a:r>
                  <a:rPr lang="id-ID" altLang="id-ID" dirty="0"/>
                  <a:t>½ </a:t>
                </a:r>
                <a:r>
                  <a:rPr lang="es-ES" altLang="id-ID" i="1" dirty="0"/>
                  <a:t>g t</a:t>
                </a:r>
                <a:r>
                  <a:rPr lang="id-ID" altLang="id-ID" baseline="30000" dirty="0"/>
                  <a:t>2</a:t>
                </a:r>
                <a:r>
                  <a:rPr lang="es-ES" altLang="id-ID" dirty="0"/>
                  <a:t> </a:t>
                </a:r>
                <a:r>
                  <a:rPr lang="es-ES" altLang="id-ID" b="1" dirty="0"/>
                  <a:t>j</a:t>
                </a:r>
                <a:r>
                  <a:rPr lang="en-US" altLang="id-ID" dirty="0"/>
                  <a:t> </a:t>
                </a:r>
              </a:p>
            </p:txBody>
          </p:sp>
        </mc:Choice>
        <mc:Fallback xmlns="">
          <p:sp>
            <p:nvSpPr>
              <p:cNvPr id="9" name="Text Box 5">
                <a:extLst>
                  <a:ext uri="{FF2B5EF4-FFF2-40B4-BE49-F238E27FC236}">
                    <a16:creationId xmlns:a16="http://schemas.microsoft.com/office/drawing/2014/main" id="{AA247239-973D-40A9-8793-A5D1EC8868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87982" y="4595234"/>
                <a:ext cx="9318556" cy="461665"/>
              </a:xfrm>
              <a:prstGeom prst="rect">
                <a:avLst/>
              </a:prstGeom>
              <a:blipFill>
                <a:blip r:embed="rId3"/>
                <a:stretch>
                  <a:fillRect l="-981" t="-11842" b="-2763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F4F9B5F7-EC6A-4D97-B95A-40AE2A5B371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7C1D2D0-2F9B-4B70-A02E-1F153022A811}" type="datetime1">
              <a:rPr lang="en-US"/>
              <a:pPr>
                <a:defRPr/>
              </a:pPr>
              <a:t>9/21/2019</a:t>
            </a:fld>
            <a:endParaRPr lang="en-US"/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5B4814DF-5BC9-454D-9004-113912CD6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fld id="{7E0B0D5F-EF6D-44D5-B1B6-838C9B4A359B}" type="slidenum">
              <a:rPr lang="en-US" altLang="id-ID" sz="1400">
                <a:latin typeface="Arial" panose="020B0604020202020204" pitchFamily="34" charset="0"/>
              </a:rPr>
              <a:pPr eaLnBrk="1" hangingPunct="1"/>
              <a:t>6</a:t>
            </a:fld>
            <a:endParaRPr lang="en-US" altLang="id-ID" sz="1400">
              <a:latin typeface="Arial" panose="020B0604020202020204" pitchFamily="34" charset="0"/>
            </a:endParaRPr>
          </a:p>
        </p:txBody>
      </p:sp>
      <p:sp>
        <p:nvSpPr>
          <p:cNvPr id="2053" name="Text Box 5">
            <a:extLst>
              <a:ext uri="{FF2B5EF4-FFF2-40B4-BE49-F238E27FC236}">
                <a16:creationId xmlns:a16="http://schemas.microsoft.com/office/drawing/2014/main" id="{CF48AC15-2149-44BF-946A-00037D0A4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533" y="3247924"/>
            <a:ext cx="3889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id-ID" i="1" dirty="0" err="1">
                <a:solidFill>
                  <a:srgbClr val="FF0000"/>
                </a:solidFill>
              </a:rPr>
              <a:t>Gerak</a:t>
            </a:r>
            <a:r>
              <a:rPr lang="en-US" altLang="id-ID" i="1" dirty="0">
                <a:solidFill>
                  <a:srgbClr val="FF0000"/>
                </a:solidFill>
              </a:rPr>
              <a:t> pada </a:t>
            </a:r>
            <a:r>
              <a:rPr lang="en-US" altLang="id-ID" i="1" dirty="0" err="1">
                <a:solidFill>
                  <a:srgbClr val="FF0000"/>
                </a:solidFill>
              </a:rPr>
              <a:t>sumbu</a:t>
            </a:r>
            <a:r>
              <a:rPr lang="en-US" altLang="id-ID" dirty="0"/>
              <a:t> </a:t>
            </a:r>
            <a:r>
              <a:rPr lang="en-US" altLang="id-ID" i="1" dirty="0"/>
              <a:t>y</a:t>
            </a:r>
            <a:r>
              <a:rPr lang="en-US" altLang="id-ID" dirty="0"/>
              <a:t>,</a:t>
            </a:r>
          </a:p>
        </p:txBody>
      </p:sp>
      <p:sp>
        <p:nvSpPr>
          <p:cNvPr id="2054" name="Text Box 6">
            <a:extLst>
              <a:ext uri="{FF2B5EF4-FFF2-40B4-BE49-F238E27FC236}">
                <a16:creationId xmlns:a16="http://schemas.microsoft.com/office/drawing/2014/main" id="{40A85747-CBAE-4BEA-AC31-B6F1E6367D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4847388"/>
            <a:ext cx="7848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id-ID" i="1" dirty="0" err="1">
                <a:solidFill>
                  <a:srgbClr val="FF0000"/>
                </a:solidFill>
              </a:rPr>
              <a:t>Besar</a:t>
            </a:r>
            <a:r>
              <a:rPr lang="en-US" altLang="id-ID" i="1" dirty="0">
                <a:solidFill>
                  <a:srgbClr val="FF0000"/>
                </a:solidFill>
              </a:rPr>
              <a:t> </a:t>
            </a:r>
            <a:r>
              <a:rPr lang="en-US" altLang="id-ID" i="1" dirty="0" err="1">
                <a:solidFill>
                  <a:srgbClr val="FF0000"/>
                </a:solidFill>
              </a:rPr>
              <a:t>kecepatan</a:t>
            </a:r>
            <a:r>
              <a:rPr lang="en-US" altLang="id-ID" i="1" dirty="0">
                <a:solidFill>
                  <a:srgbClr val="FF0000"/>
                </a:solidFill>
              </a:rPr>
              <a:t> </a:t>
            </a:r>
            <a:r>
              <a:rPr lang="en-US" altLang="id-ID" i="1" dirty="0" err="1">
                <a:solidFill>
                  <a:srgbClr val="FF0000"/>
                </a:solidFill>
              </a:rPr>
              <a:t>partikel</a:t>
            </a:r>
            <a:r>
              <a:rPr lang="en-US" altLang="id-ID" dirty="0"/>
              <a:t>,  </a:t>
            </a:r>
            <a:endParaRPr lang="en-US" altLang="id-ID" dirty="0">
              <a:sym typeface="Symbol" panose="05050102010706020507" pitchFamily="18" charset="2"/>
            </a:endParaRPr>
          </a:p>
        </p:txBody>
      </p:sp>
      <p:sp>
        <p:nvSpPr>
          <p:cNvPr id="2055" name="Text Box 7">
            <a:extLst>
              <a:ext uri="{FF2B5EF4-FFF2-40B4-BE49-F238E27FC236}">
                <a16:creationId xmlns:a16="http://schemas.microsoft.com/office/drawing/2014/main" id="{F75E75FF-C09B-4C50-AC9A-3BF4344941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3956653"/>
            <a:ext cx="6983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id-ID" i="1" dirty="0" err="1">
                <a:solidFill>
                  <a:srgbClr val="FF0000"/>
                </a:solidFill>
              </a:rPr>
              <a:t>Letak</a:t>
            </a:r>
            <a:r>
              <a:rPr lang="en-US" altLang="id-ID" i="1" dirty="0">
                <a:solidFill>
                  <a:srgbClr val="FF0000"/>
                </a:solidFill>
              </a:rPr>
              <a:t> </a:t>
            </a:r>
            <a:r>
              <a:rPr lang="en-US" altLang="id-ID" i="1" dirty="0" err="1">
                <a:solidFill>
                  <a:srgbClr val="FF0000"/>
                </a:solidFill>
              </a:rPr>
              <a:t>posisi</a:t>
            </a:r>
            <a:r>
              <a:rPr lang="en-US" altLang="id-ID" i="1" dirty="0">
                <a:solidFill>
                  <a:srgbClr val="FF0000"/>
                </a:solidFill>
              </a:rPr>
              <a:t> </a:t>
            </a:r>
            <a:r>
              <a:rPr lang="en-US" altLang="id-ID" i="1" dirty="0" err="1">
                <a:solidFill>
                  <a:srgbClr val="FF0000"/>
                </a:solidFill>
              </a:rPr>
              <a:t>partikel</a:t>
            </a:r>
            <a:r>
              <a:rPr lang="en-US" altLang="id-ID" dirty="0"/>
              <a:t>,  </a:t>
            </a:r>
            <a:endParaRPr lang="en-US" altLang="id-ID" i="1" dirty="0">
              <a:sym typeface="Symbol" panose="05050102010706020507" pitchFamily="18" charset="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56" name="Text Box 8">
                <a:extLst>
                  <a:ext uri="{FF2B5EF4-FFF2-40B4-BE49-F238E27FC236}">
                    <a16:creationId xmlns:a16="http://schemas.microsoft.com/office/drawing/2014/main" id="{74F250B2-CBB8-4B11-A278-1059FBC987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99238" y="4767924"/>
                <a:ext cx="36004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id-ID" i="1" dirty="0" err="1"/>
                  <a:t>v</a:t>
                </a:r>
                <a:r>
                  <a:rPr lang="en-US" altLang="id-ID" baseline="-25000" dirty="0" err="1"/>
                  <a:t>y</a:t>
                </a:r>
                <a:r>
                  <a:rPr lang="en-US" altLang="id-ID" dirty="0"/>
                  <a:t> = </a:t>
                </a:r>
                <a:r>
                  <a:rPr lang="en-US" altLang="id-ID" i="1" dirty="0" err="1"/>
                  <a:t>v</a:t>
                </a:r>
                <a:r>
                  <a:rPr lang="en-US" altLang="id-ID" baseline="-25000" dirty="0" err="1"/>
                  <a:t>o</a:t>
                </a:r>
                <a:r>
                  <a:rPr lang="en-US" altLang="id-ID" dirty="0"/>
                  <a:t> sin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n-US" altLang="id-ID" dirty="0">
                    <a:sym typeface="Symbol" panose="05050102010706020507" pitchFamily="18" charset="2"/>
                  </a:rPr>
                  <a:t> </a:t>
                </a:r>
                <a:r>
                  <a:rPr lang="en-US" altLang="id-ID" i="1" dirty="0">
                    <a:sym typeface="Symbol" panose="05050102010706020507" pitchFamily="18" charset="2"/>
                  </a:rPr>
                  <a:t>t</a:t>
                </a:r>
                <a:r>
                  <a:rPr lang="en-US" altLang="id-ID" dirty="0">
                    <a:sym typeface="Symbol" panose="05050102010706020507" pitchFamily="18" charset="2"/>
                  </a:rPr>
                  <a:t>  - </a:t>
                </a:r>
                <a:r>
                  <a:rPr lang="en-US" altLang="id-ID" i="1" dirty="0">
                    <a:sym typeface="Symbol" panose="05050102010706020507" pitchFamily="18" charset="2"/>
                  </a:rPr>
                  <a:t>g t</a:t>
                </a:r>
                <a:r>
                  <a:rPr lang="en-US" altLang="id-ID" dirty="0">
                    <a:sym typeface="Symbol" panose="05050102010706020507" pitchFamily="18" charset="2"/>
                  </a:rPr>
                  <a:t>  </a:t>
                </a:r>
                <a:endParaRPr lang="en-US" altLang="id-ID" i="1" dirty="0"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056" name="Text Box 8">
                <a:extLst>
                  <a:ext uri="{FF2B5EF4-FFF2-40B4-BE49-F238E27FC236}">
                    <a16:creationId xmlns:a16="http://schemas.microsoft.com/office/drawing/2014/main" id="{74F250B2-CBB8-4B11-A278-1059FBC987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599238" y="4767924"/>
                <a:ext cx="3600450" cy="457200"/>
              </a:xfrm>
              <a:prstGeom prst="rect">
                <a:avLst/>
              </a:prstGeom>
              <a:blipFill>
                <a:blip r:embed="rId3"/>
                <a:stretch>
                  <a:fillRect l="-2712" t="-12000" b="-29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57" name="Text Box 9">
                <a:extLst>
                  <a:ext uri="{FF2B5EF4-FFF2-40B4-BE49-F238E27FC236}">
                    <a16:creationId xmlns:a16="http://schemas.microsoft.com/office/drawing/2014/main" id="{477558D2-E3E1-4581-A8E6-DCCDAF44FAB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26079" y="3910794"/>
                <a:ext cx="46799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id-ID" i="1" dirty="0"/>
                  <a:t>y</a:t>
                </a:r>
                <a:r>
                  <a:rPr lang="en-US" altLang="id-ID" dirty="0"/>
                  <a:t> = </a:t>
                </a:r>
                <a:r>
                  <a:rPr lang="en-US" altLang="id-ID" i="1" dirty="0" err="1"/>
                  <a:t>y</a:t>
                </a:r>
                <a:r>
                  <a:rPr lang="en-US" altLang="id-ID" baseline="-25000" dirty="0" err="1"/>
                  <a:t>o</a:t>
                </a:r>
                <a:r>
                  <a:rPr lang="en-US" altLang="id-ID" dirty="0"/>
                  <a:t> + </a:t>
                </a:r>
                <a:r>
                  <a:rPr lang="en-US" altLang="id-ID" i="1" dirty="0" err="1"/>
                  <a:t>v</a:t>
                </a:r>
                <a:r>
                  <a:rPr lang="en-US" altLang="id-ID" baseline="-25000" dirty="0" err="1"/>
                  <a:t>o</a:t>
                </a:r>
                <a:r>
                  <a:rPr lang="en-US" altLang="id-ID" dirty="0"/>
                  <a:t> sin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n-US" altLang="id-ID" dirty="0">
                    <a:sym typeface="Symbol" panose="05050102010706020507" pitchFamily="18" charset="2"/>
                  </a:rPr>
                  <a:t> </a:t>
                </a:r>
                <a:r>
                  <a:rPr lang="en-US" altLang="id-ID" i="1" dirty="0">
                    <a:sym typeface="Symbol" panose="05050102010706020507" pitchFamily="18" charset="2"/>
                  </a:rPr>
                  <a:t>t  - </a:t>
                </a:r>
                <a:r>
                  <a:rPr lang="en-US" altLang="id-ID" dirty="0">
                    <a:sym typeface="Symbol" panose="05050102010706020507" pitchFamily="18" charset="2"/>
                  </a:rPr>
                  <a:t>½</a:t>
                </a:r>
                <a:r>
                  <a:rPr lang="en-US" altLang="id-ID" i="1" dirty="0">
                    <a:sym typeface="Symbol" panose="05050102010706020507" pitchFamily="18" charset="2"/>
                  </a:rPr>
                  <a:t> g t</a:t>
                </a:r>
                <a:r>
                  <a:rPr lang="en-US" altLang="id-ID" baseline="30000" dirty="0">
                    <a:sym typeface="Symbol" panose="05050102010706020507" pitchFamily="18" charset="2"/>
                  </a:rPr>
                  <a:t>2</a:t>
                </a:r>
                <a:r>
                  <a:rPr lang="en-US" altLang="id-ID" dirty="0">
                    <a:sym typeface="Symbol" panose="05050102010706020507" pitchFamily="18" charset="2"/>
                  </a:rPr>
                  <a:t>.</a:t>
                </a:r>
                <a:endParaRPr lang="en-US" altLang="id-ID" i="1" dirty="0"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057" name="Text Box 9">
                <a:extLst>
                  <a:ext uri="{FF2B5EF4-FFF2-40B4-BE49-F238E27FC236}">
                    <a16:creationId xmlns:a16="http://schemas.microsoft.com/office/drawing/2014/main" id="{477558D2-E3E1-4581-A8E6-DCCDAF44FA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726079" y="3910794"/>
                <a:ext cx="4679950" cy="457200"/>
              </a:xfrm>
              <a:prstGeom prst="rect">
                <a:avLst/>
              </a:prstGeom>
              <a:blipFill>
                <a:blip r:embed="rId4"/>
                <a:stretch>
                  <a:fillRect l="-1953" t="-12000" b="-29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58" name="Text Box 10">
            <a:extLst>
              <a:ext uri="{FF2B5EF4-FFF2-40B4-BE49-F238E27FC236}">
                <a16:creationId xmlns:a16="http://schemas.microsoft.com/office/drawing/2014/main" id="{97E57DB0-8FA5-4CB0-AE5C-A9AB9F185A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532" y="5715261"/>
            <a:ext cx="6983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id-ID" i="1" dirty="0" err="1">
                <a:solidFill>
                  <a:srgbClr val="FF0000"/>
                </a:solidFill>
              </a:rPr>
              <a:t>Kecepatan</a:t>
            </a:r>
            <a:r>
              <a:rPr lang="en-US" altLang="id-ID" i="1" dirty="0">
                <a:solidFill>
                  <a:srgbClr val="FF0000"/>
                </a:solidFill>
              </a:rPr>
              <a:t> </a:t>
            </a:r>
            <a:r>
              <a:rPr lang="en-US" altLang="id-ID" i="1" dirty="0" err="1">
                <a:solidFill>
                  <a:srgbClr val="FF0000"/>
                </a:solidFill>
              </a:rPr>
              <a:t>partikel</a:t>
            </a:r>
            <a:r>
              <a:rPr lang="en-US" altLang="id-ID" i="1" dirty="0">
                <a:solidFill>
                  <a:srgbClr val="FF0000"/>
                </a:solidFill>
              </a:rPr>
              <a:t> </a:t>
            </a:r>
            <a:r>
              <a:rPr lang="en-US" altLang="id-ID" i="1" dirty="0" err="1">
                <a:solidFill>
                  <a:srgbClr val="FF0000"/>
                </a:solidFill>
              </a:rPr>
              <a:t>setiap</a:t>
            </a:r>
            <a:r>
              <a:rPr lang="en-US" altLang="id-ID" i="1" dirty="0">
                <a:solidFill>
                  <a:srgbClr val="FF0000"/>
                </a:solidFill>
              </a:rPr>
              <a:t> </a:t>
            </a:r>
            <a:r>
              <a:rPr lang="en-US" altLang="id-ID" i="1" dirty="0" err="1">
                <a:solidFill>
                  <a:srgbClr val="FF0000"/>
                </a:solidFill>
              </a:rPr>
              <a:t>saat</a:t>
            </a:r>
            <a:r>
              <a:rPr lang="en-US" altLang="id-ID" dirty="0"/>
              <a:t>,</a:t>
            </a:r>
            <a:endParaRPr lang="en-US" altLang="id-ID" i="1" dirty="0">
              <a:sym typeface="Symbol" panose="05050102010706020507" pitchFamily="18" charset="2"/>
            </a:endParaRPr>
          </a:p>
        </p:txBody>
      </p:sp>
      <p:graphicFrame>
        <p:nvGraphicFramePr>
          <p:cNvPr id="2050" name="Object 11">
            <a:extLst>
              <a:ext uri="{FF2B5EF4-FFF2-40B4-BE49-F238E27FC236}">
                <a16:creationId xmlns:a16="http://schemas.microsoft.com/office/drawing/2014/main" id="{A897CADF-3CF9-45C2-B8F8-41F6DB9DDAD2}"/>
              </a:ext>
            </a:extLst>
          </p:cNvPr>
          <p:cNvGraphicFramePr>
            <a:graphicFrameLocks noGrp="1" noChangeAspect="1"/>
          </p:cNvGraphicFramePr>
          <p:nvPr>
            <p:ph/>
            <p:extLst>
              <p:ext uri="{D42A27DB-BD31-4B8C-83A1-F6EECF244321}">
                <p14:modId xmlns:p14="http://schemas.microsoft.com/office/powerpoint/2010/main" val="1315865372"/>
              </p:ext>
            </p:extLst>
          </p:nvPr>
        </p:nvGraphicFramePr>
        <p:xfrm>
          <a:off x="5605807" y="5514442"/>
          <a:ext cx="2327275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Equation" r:id="rId5" imgW="825480" imgH="304560" progId="Equation.3">
                  <p:embed/>
                </p:oleObj>
              </mc:Choice>
              <mc:Fallback>
                <p:oleObj name="Equation" r:id="rId5" imgW="825480" imgH="304560" progId="Equation.3">
                  <p:embed/>
                  <p:pic>
                    <p:nvPicPr>
                      <p:cNvPr id="2050" name="Object 11">
                        <a:extLst>
                          <a:ext uri="{FF2B5EF4-FFF2-40B4-BE49-F238E27FC236}">
                            <a16:creationId xmlns:a16="http://schemas.microsoft.com/office/drawing/2014/main" id="{A897CADF-3CF9-45C2-B8F8-41F6DB9DDAD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5807" y="5514442"/>
                        <a:ext cx="2327275" cy="858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9">
            <a:extLst>
              <a:ext uri="{FF2B5EF4-FFF2-40B4-BE49-F238E27FC236}">
                <a16:creationId xmlns:a16="http://schemas.microsoft.com/office/drawing/2014/main" id="{C77C9BF3-872D-47E3-A15A-14EA5B1A58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532" y="469020"/>
            <a:ext cx="3889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id-ID" i="1" dirty="0" err="1">
                <a:solidFill>
                  <a:srgbClr val="FF0000"/>
                </a:solidFill>
              </a:rPr>
              <a:t>Gerak</a:t>
            </a:r>
            <a:r>
              <a:rPr lang="en-US" altLang="id-ID" i="1" dirty="0">
                <a:solidFill>
                  <a:srgbClr val="FF0000"/>
                </a:solidFill>
              </a:rPr>
              <a:t> pada </a:t>
            </a:r>
            <a:r>
              <a:rPr lang="en-US" altLang="id-ID" i="1" dirty="0" err="1">
                <a:solidFill>
                  <a:srgbClr val="FF0000"/>
                </a:solidFill>
              </a:rPr>
              <a:t>sumbu</a:t>
            </a:r>
            <a:r>
              <a:rPr lang="en-US" altLang="id-ID" dirty="0"/>
              <a:t> </a:t>
            </a:r>
            <a:r>
              <a:rPr lang="en-US" altLang="id-ID" i="1" dirty="0"/>
              <a:t>x</a:t>
            </a:r>
            <a:r>
              <a:rPr lang="en-US" altLang="id-ID" dirty="0"/>
              <a:t>,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 Box 11">
                <a:extLst>
                  <a:ext uri="{FF2B5EF4-FFF2-40B4-BE49-F238E27FC236}">
                    <a16:creationId xmlns:a16="http://schemas.microsoft.com/office/drawing/2014/main" id="{8C79360A-8245-4BCB-B1D9-68EF7F8BFF6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08213" y="1244750"/>
                <a:ext cx="7272337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id-ID" i="1" dirty="0" err="1">
                    <a:solidFill>
                      <a:srgbClr val="FF0000"/>
                    </a:solidFill>
                  </a:rPr>
                  <a:t>Letak</a:t>
                </a:r>
                <a:r>
                  <a:rPr lang="en-US" altLang="id-ID" i="1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id-ID" i="1" dirty="0" err="1">
                    <a:solidFill>
                      <a:srgbClr val="FF0000"/>
                    </a:solidFill>
                  </a:rPr>
                  <a:t>posisi</a:t>
                </a:r>
                <a:r>
                  <a:rPr lang="en-US" altLang="id-ID" i="1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id-ID" i="1" dirty="0" err="1">
                    <a:solidFill>
                      <a:srgbClr val="FF0000"/>
                    </a:solidFill>
                  </a:rPr>
                  <a:t>partikel</a:t>
                </a:r>
                <a:r>
                  <a:rPr lang="en-US" altLang="id-ID" dirty="0"/>
                  <a:t>,  </a:t>
                </a:r>
                <a:r>
                  <a:rPr lang="en-US" altLang="id-ID" i="1" dirty="0"/>
                  <a:t>x</a:t>
                </a:r>
                <a:r>
                  <a:rPr lang="en-US" altLang="id-ID" dirty="0"/>
                  <a:t> = </a:t>
                </a:r>
                <a:r>
                  <a:rPr lang="en-US" altLang="id-ID" i="1" dirty="0" err="1"/>
                  <a:t>v</a:t>
                </a:r>
                <a:r>
                  <a:rPr lang="en-US" altLang="id-ID" baseline="-25000" dirty="0" err="1"/>
                  <a:t>o</a:t>
                </a:r>
                <a:r>
                  <a:rPr lang="en-US" altLang="id-ID" dirty="0"/>
                  <a:t> cos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n-US" altLang="id-ID" dirty="0">
                    <a:sym typeface="Symbol" panose="05050102010706020507" pitchFamily="18" charset="2"/>
                  </a:rPr>
                  <a:t> </a:t>
                </a:r>
                <a:r>
                  <a:rPr lang="en-US" altLang="id-ID" i="1" dirty="0">
                    <a:sym typeface="Symbol" panose="05050102010706020507" pitchFamily="18" charset="2"/>
                  </a:rPr>
                  <a:t>t</a:t>
                </a:r>
              </a:p>
            </p:txBody>
          </p:sp>
        </mc:Choice>
        <mc:Fallback xmlns="">
          <p:sp>
            <p:nvSpPr>
              <p:cNvPr id="13" name="Text Box 11">
                <a:extLst>
                  <a:ext uri="{FF2B5EF4-FFF2-40B4-BE49-F238E27FC236}">
                    <a16:creationId xmlns:a16="http://schemas.microsoft.com/office/drawing/2014/main" id="{8C79360A-8245-4BCB-B1D9-68EF7F8BF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08213" y="1244750"/>
                <a:ext cx="7272337" cy="457200"/>
              </a:xfrm>
              <a:prstGeom prst="rect">
                <a:avLst/>
              </a:prstGeom>
              <a:blipFill>
                <a:blip r:embed="rId7"/>
                <a:stretch>
                  <a:fillRect l="-1257" t="-12000" b="-29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 Box 10">
                <a:extLst>
                  <a:ext uri="{FF2B5EF4-FFF2-40B4-BE49-F238E27FC236}">
                    <a16:creationId xmlns:a16="http://schemas.microsoft.com/office/drawing/2014/main" id="{1D59EE76-734D-45CD-997B-7F1660025AE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08213" y="2153664"/>
                <a:ext cx="784860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id-ID" i="1" dirty="0" err="1">
                    <a:solidFill>
                      <a:srgbClr val="FF0000"/>
                    </a:solidFill>
                  </a:rPr>
                  <a:t>Besar</a:t>
                </a:r>
                <a:r>
                  <a:rPr lang="en-US" altLang="id-ID" i="1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id-ID" i="1" dirty="0" err="1">
                    <a:solidFill>
                      <a:srgbClr val="FF0000"/>
                    </a:solidFill>
                  </a:rPr>
                  <a:t>kecepatan</a:t>
                </a:r>
                <a:r>
                  <a:rPr lang="en-US" altLang="id-ID" i="1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id-ID" i="1" dirty="0" err="1">
                    <a:solidFill>
                      <a:srgbClr val="FF0000"/>
                    </a:solidFill>
                  </a:rPr>
                  <a:t>partikel</a:t>
                </a:r>
                <a:r>
                  <a:rPr lang="en-US" altLang="id-ID" dirty="0"/>
                  <a:t>,  </a:t>
                </a:r>
                <a:r>
                  <a:rPr lang="en-US" altLang="id-ID" i="1" dirty="0" err="1"/>
                  <a:t>v</a:t>
                </a:r>
                <a:r>
                  <a:rPr lang="en-US" altLang="id-ID" baseline="-25000" dirty="0" err="1"/>
                  <a:t>x</a:t>
                </a:r>
                <a:r>
                  <a:rPr lang="en-US" altLang="id-ID" dirty="0"/>
                  <a:t> = </a:t>
                </a:r>
                <a:r>
                  <a:rPr lang="en-US" altLang="id-ID" i="1" dirty="0" err="1"/>
                  <a:t>v</a:t>
                </a:r>
                <a:r>
                  <a:rPr lang="en-US" altLang="id-ID" baseline="-25000" dirty="0" err="1"/>
                  <a:t>o</a:t>
                </a:r>
                <a:r>
                  <a:rPr lang="en-US" altLang="id-ID" dirty="0"/>
                  <a:t> cos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  <m:r>
                      <a:rPr lang="en-US" altLang="id-ID" i="1" dirty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 </m:t>
                    </m:r>
                  </m:oMath>
                </a14:m>
                <a:endParaRPr lang="en-US" altLang="id-ID" dirty="0"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14" name="Text Box 10">
                <a:extLst>
                  <a:ext uri="{FF2B5EF4-FFF2-40B4-BE49-F238E27FC236}">
                    <a16:creationId xmlns:a16="http://schemas.microsoft.com/office/drawing/2014/main" id="{1D59EE76-734D-45CD-997B-7F1660025A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08213" y="2153664"/>
                <a:ext cx="7848600" cy="457200"/>
              </a:xfrm>
              <a:prstGeom prst="rect">
                <a:avLst/>
              </a:prstGeom>
              <a:blipFill>
                <a:blip r:embed="rId8"/>
                <a:stretch>
                  <a:fillRect l="-1165" t="-12000" b="-29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CD9B9D05-A632-4E55-99DC-04314CE8417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573A74F-9396-4DB2-B3ED-903CE76044C3}" type="datetime1">
              <a:rPr lang="en-US"/>
              <a:pPr>
                <a:defRPr/>
              </a:pPr>
              <a:t>9/21/2019</a:t>
            </a:fld>
            <a:endParaRPr lang="en-US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BB82BB81-CBB9-45A9-9098-7E589F388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fld id="{F084633D-6CA8-4DE0-92E8-F7A4096AABA1}" type="slidenum">
              <a:rPr lang="en-US" altLang="id-ID" sz="1400">
                <a:latin typeface="Arial" panose="020B0604020202020204" pitchFamily="34" charset="0"/>
              </a:rPr>
              <a:pPr eaLnBrk="1" hangingPunct="1"/>
              <a:t>7</a:t>
            </a:fld>
            <a:endParaRPr lang="en-US" altLang="id-ID" sz="1400">
              <a:latin typeface="Arial" panose="020B0604020202020204" pitchFamily="34" charset="0"/>
            </a:endParaRPr>
          </a:p>
        </p:txBody>
      </p:sp>
      <p:sp>
        <p:nvSpPr>
          <p:cNvPr id="3078" name="Text Box 4">
            <a:extLst>
              <a:ext uri="{FF2B5EF4-FFF2-40B4-BE49-F238E27FC236}">
                <a16:creationId xmlns:a16="http://schemas.microsoft.com/office/drawing/2014/main" id="{4DF4986E-A999-401B-84EF-5AC238B52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252" y="66259"/>
            <a:ext cx="10350776" cy="573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50000"/>
              </a:spcBef>
            </a:pPr>
            <a:r>
              <a:rPr lang="id-ID" altLang="id-ID" dirty="0"/>
              <a:t>Pada t</a:t>
            </a:r>
            <a:r>
              <a:rPr lang="es-ES" altLang="id-ID" dirty="0" err="1"/>
              <a:t>itik</a:t>
            </a:r>
            <a:r>
              <a:rPr lang="es-ES" altLang="id-ID" dirty="0"/>
              <a:t> </a:t>
            </a:r>
            <a:r>
              <a:rPr lang="es-ES" altLang="id-ID" dirty="0" err="1"/>
              <a:t>tertinggi</a:t>
            </a:r>
            <a:r>
              <a:rPr lang="es-ES" altLang="id-ID" dirty="0"/>
              <a:t> </a:t>
            </a:r>
            <a:r>
              <a:rPr lang="id-ID" altLang="id-ID" i="1" dirty="0"/>
              <a:t>h</a:t>
            </a:r>
            <a:r>
              <a:rPr lang="id-ID" altLang="id-ID" i="1" baseline="-25000" dirty="0"/>
              <a:t>m</a:t>
            </a:r>
            <a:r>
              <a:rPr lang="es-ES" altLang="id-ID" dirty="0"/>
              <a:t> </a:t>
            </a:r>
            <a:r>
              <a:rPr lang="en-US" altLang="id-ID" dirty="0"/>
              <a:t>(</a:t>
            </a:r>
            <a:r>
              <a:rPr lang="en-US" altLang="id-ID" i="1" dirty="0"/>
              <a:t>x</a:t>
            </a:r>
            <a:r>
              <a:rPr lang="id-ID" altLang="id-ID" i="1" baseline="-25000" dirty="0"/>
              <a:t>h</a:t>
            </a:r>
            <a:r>
              <a:rPr lang="en-US" altLang="id-ID" dirty="0"/>
              <a:t>, </a:t>
            </a:r>
            <a:r>
              <a:rPr lang="en-US" altLang="id-ID" i="1" dirty="0"/>
              <a:t>y</a:t>
            </a:r>
            <a:r>
              <a:rPr lang="id-ID" altLang="id-ID" i="1" baseline="-25000" dirty="0"/>
              <a:t>h</a:t>
            </a:r>
            <a:r>
              <a:rPr lang="en-US" altLang="id-ID" dirty="0"/>
              <a:t>)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79" name="Text Box 5">
                <a:extLst>
                  <a:ext uri="{FF2B5EF4-FFF2-40B4-BE49-F238E27FC236}">
                    <a16:creationId xmlns:a16="http://schemas.microsoft.com/office/drawing/2014/main" id="{F223B641-6F76-4BF8-BB11-D8AF1FDCB6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0405" y="1842405"/>
                <a:ext cx="543559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just" eaLnBrk="1" hangingPunct="1">
                  <a:spcBef>
                    <a:spcPct val="50000"/>
                  </a:spcBef>
                </a:pPr>
                <a:r>
                  <a:rPr lang="id-ID" altLang="id-ID" i="1" dirty="0"/>
                  <a:t>Karena </a:t>
                </a:r>
                <a:r>
                  <a:rPr lang="es-ES" altLang="id-ID" i="1" dirty="0" err="1"/>
                  <a:t>v</a:t>
                </a:r>
                <a:r>
                  <a:rPr lang="es-ES" altLang="id-ID" baseline="-25000" dirty="0" err="1"/>
                  <a:t>y</a:t>
                </a:r>
                <a:r>
                  <a:rPr lang="es-ES" altLang="id-ID" dirty="0"/>
                  <a:t> =</a:t>
                </a:r>
                <a:r>
                  <a:rPr lang="es-ES" altLang="id-ID" i="1" dirty="0"/>
                  <a:t> </a:t>
                </a:r>
                <a:r>
                  <a:rPr lang="es-ES" altLang="id-ID" i="1" dirty="0" err="1"/>
                  <a:t>v</a:t>
                </a:r>
                <a:r>
                  <a:rPr lang="es-ES" altLang="id-ID" baseline="-25000" dirty="0" err="1"/>
                  <a:t>o</a:t>
                </a:r>
                <a:r>
                  <a:rPr lang="es-ES" altLang="id-ID" dirty="0"/>
                  <a:t> sin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s-ES" altLang="id-ID" dirty="0"/>
                  <a:t> - </a:t>
                </a:r>
                <a:r>
                  <a:rPr lang="es-ES" altLang="id-ID" i="1" dirty="0"/>
                  <a:t>g</a:t>
                </a:r>
                <a:r>
                  <a:rPr lang="es-ES" altLang="id-ID" dirty="0"/>
                  <a:t> </a:t>
                </a:r>
                <a:r>
                  <a:rPr lang="es-ES" altLang="id-ID" i="1" dirty="0"/>
                  <a:t>t</a:t>
                </a:r>
                <a:r>
                  <a:rPr lang="id-ID" altLang="id-ID" baseline="-25000" dirty="0"/>
                  <a:t>h</a:t>
                </a:r>
                <a:r>
                  <a:rPr lang="es-ES" altLang="id-ID" dirty="0"/>
                  <a:t> = 0</a:t>
                </a:r>
                <a:r>
                  <a:rPr lang="id-ID" altLang="id-ID" dirty="0"/>
                  <a:t>, </a:t>
                </a:r>
                <a:r>
                  <a:rPr lang="es-ES" altLang="id-ID" dirty="0"/>
                  <a:t>  </a:t>
                </a:r>
                <a:endParaRPr lang="en-US" altLang="id-ID" dirty="0"/>
              </a:p>
            </p:txBody>
          </p:sp>
        </mc:Choice>
        <mc:Fallback xmlns="">
          <p:sp>
            <p:nvSpPr>
              <p:cNvPr id="3079" name="Text Box 5">
                <a:extLst>
                  <a:ext uri="{FF2B5EF4-FFF2-40B4-BE49-F238E27FC236}">
                    <a16:creationId xmlns:a16="http://schemas.microsoft.com/office/drawing/2014/main" id="{F223B641-6F76-4BF8-BB11-D8AF1FDCB6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60405" y="1842405"/>
                <a:ext cx="5435595" cy="461665"/>
              </a:xfrm>
              <a:prstGeom prst="rect">
                <a:avLst/>
              </a:prstGeom>
              <a:blipFill>
                <a:blip r:embed="rId2"/>
                <a:stretch>
                  <a:fillRect l="-1682" t="-11842" b="-2763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ject 5">
                <a:extLst>
                  <a:ext uri="{FF2B5EF4-FFF2-40B4-BE49-F238E27FC236}">
                    <a16:creationId xmlns:a16="http://schemas.microsoft.com/office/drawing/2014/main" id="{6F9D3CAE-37A6-41D0-985C-3C5A864D44B6}"/>
                  </a:ext>
                </a:extLst>
              </p:cNvPr>
              <p:cNvSpPr txBox="1"/>
              <p:nvPr/>
            </p:nvSpPr>
            <p:spPr bwMode="auto">
              <a:xfrm>
                <a:off x="4426704" y="2761102"/>
                <a:ext cx="5703887" cy="116046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id-ID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sub>
                      </m:sSub>
                      <m:r>
                        <a:rPr lang="id-ID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func>
                        <m:func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id-ID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m:rPr>
                              <m:nor/>
                            </m:rPr>
                            <a:rPr lang="en-US" altLang="id-ID" sz="2400" i="1" dirty="0">
                              <a:sym typeface="Symbol" panose="05050102010706020507" pitchFamily="18" charset="2"/>
                            </a:rPr>
                            <m:t></m:t>
                          </m:r>
                        </m:e>
                      </m:func>
                      <m:f>
                        <m:f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  <m:func>
                            <m:funcPr>
                              <m:ctrlP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id-ID" sz="24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m:rPr>
                                  <m:nor/>
                                </m:rPr>
                                <a:rPr lang="en-US" altLang="id-ID" sz="2400" i="1" dirty="0">
                                  <a:sym typeface="Symbol" panose="05050102010706020507" pitchFamily="18" charset="2"/>
                                </a:rPr>
                                <m:t></m:t>
                              </m:r>
                            </m:e>
                          </m:func>
                        </m:num>
                        <m:den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id-ID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  <m:sup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id-ID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func>
                        <m:func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id-ID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func>
                      <m:r>
                        <m:rPr>
                          <m:nor/>
                        </m:rPr>
                        <a:rPr lang="en-US" altLang="id-ID" sz="2400" i="1" dirty="0">
                          <a:sym typeface="Symbol" panose="05050102010706020507" pitchFamily="18" charset="2"/>
                        </a:rPr>
                        <m:t></m:t>
                      </m:r>
                    </m:oMath>
                  </m:oMathPara>
                </a14:m>
                <a:endParaRPr lang="id-ID" sz="2400" dirty="0"/>
              </a:p>
            </p:txBody>
          </p:sp>
        </mc:Choice>
        <mc:Fallback xmlns="">
          <p:sp>
            <p:nvSpPr>
              <p:cNvPr id="12" name="Object 5">
                <a:extLst>
                  <a:ext uri="{FF2B5EF4-FFF2-40B4-BE49-F238E27FC236}">
                    <a16:creationId xmlns:a16="http://schemas.microsoft.com/office/drawing/2014/main" id="{6F9D3CAE-37A6-41D0-985C-3C5A864D44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426704" y="2761102"/>
                <a:ext cx="5703887" cy="116046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ject 7">
                <a:extLst>
                  <a:ext uri="{FF2B5EF4-FFF2-40B4-BE49-F238E27FC236}">
                    <a16:creationId xmlns:a16="http://schemas.microsoft.com/office/drawing/2014/main" id="{3267ED81-6EFD-4CA6-838B-E77F93A0BA30}"/>
                  </a:ext>
                </a:extLst>
              </p:cNvPr>
              <p:cNvSpPr txBox="1"/>
              <p:nvPr/>
            </p:nvSpPr>
            <p:spPr bwMode="auto">
              <a:xfrm>
                <a:off x="5991973" y="3828986"/>
                <a:ext cx="6840538" cy="241776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id-ID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sub>
                      </m:sSub>
                      <m:r>
                        <a:rPr lang="id-ID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id-ID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func>
                        <m:func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id-ID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m:rPr>
                              <m:nor/>
                            </m:rPr>
                            <a:rPr lang="en-US" altLang="id-ID" sz="2400" i="1" dirty="0">
                              <a:sym typeface="Symbol" panose="05050102010706020507" pitchFamily="18" charset="2"/>
                            </a:rPr>
                            <m:t></m:t>
                          </m:r>
                        </m:e>
                      </m:func>
                      <m:f>
                        <m:f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  <m:func>
                            <m:funcPr>
                              <m:ctrlP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id-ID" sz="24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m:rPr>
                                  <m:nor/>
                                </m:rPr>
                                <a:rPr lang="en-US" altLang="id-ID" sz="2400" i="1" dirty="0">
                                  <a:sym typeface="Symbol" panose="05050102010706020507" pitchFamily="18" charset="2"/>
                                </a:rPr>
                                <m:t></m:t>
                              </m:r>
                            </m:e>
                          </m:func>
                        </m:num>
                        <m:den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id-ID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id-ID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id-ID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id-ID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id-ID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id-ID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id-ID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b>
                                  </m:sSub>
                                  <m:func>
                                    <m:funcPr>
                                      <m:ctrlPr>
                                        <a:rPr lang="id-ID" sz="2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uncPr>
                                    <m:fName>
                                      <m:r>
                                        <m:rPr>
                                          <m:sty m:val="p"/>
                                        </m:rPr>
                                        <a:rPr lang="id-ID" sz="2400" i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sin</m:t>
                                      </m:r>
                                    </m:fName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altLang="id-ID" sz="2400" i="1" dirty="0">
                                          <a:sym typeface="Symbol" panose="05050102010706020507" pitchFamily="18" charset="2"/>
                                        </a:rPr>
                                        <m:t></m:t>
                                      </m:r>
                                    </m:e>
                                  </m:func>
                                </m:num>
                                <m:den>
                                  <m:r>
                                    <a:rPr lang="id-ID" sz="2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𝑔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  <m:oMath xmlns:m="http://schemas.openxmlformats.org/officeDocument/2006/math">
                      <m:r>
                        <m:rPr>
                          <m:nor/>
                        </m:rPr>
                        <a:rPr lang="id-ID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     </m:t>
                      </m:r>
                      <m:r>
                        <a:rPr lang="id-ID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id-ID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  <m:sup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id-ID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func>
                        <m:funcPr>
                          <m:ctrlPr>
                            <a:rPr lang="id-ID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id-ID" sz="2400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e>
                            <m:sup>
                              <m:r>
                                <a:rPr lang="id-ID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fName>
                        <m:e>
                          <m:r>
                            <m:rPr>
                              <m:nor/>
                            </m:rPr>
                            <a:rPr lang="en-US" altLang="id-ID" sz="2400" i="1" dirty="0">
                              <a:sym typeface="Symbol" panose="05050102010706020507" pitchFamily="18" charset="2"/>
                            </a:rPr>
                            <m:t></m:t>
                          </m:r>
                        </m:e>
                      </m:func>
                    </m:oMath>
                  </m:oMathPara>
                </a14:m>
                <a:endParaRPr lang="id-ID" sz="2400" dirty="0"/>
              </a:p>
            </p:txBody>
          </p:sp>
        </mc:Choice>
        <mc:Fallback xmlns="">
          <p:sp>
            <p:nvSpPr>
              <p:cNvPr id="13" name="Object 7">
                <a:extLst>
                  <a:ext uri="{FF2B5EF4-FFF2-40B4-BE49-F238E27FC236}">
                    <a16:creationId xmlns:a16="http://schemas.microsoft.com/office/drawing/2014/main" id="{3267ED81-6EFD-4CA6-838B-E77F93A0BA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991973" y="3828986"/>
                <a:ext cx="6840538" cy="241776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 Box 10">
                <a:extLst>
                  <a:ext uri="{FF2B5EF4-FFF2-40B4-BE49-F238E27FC236}">
                    <a16:creationId xmlns:a16="http://schemas.microsoft.com/office/drawing/2014/main" id="{A6192321-E432-434F-8C7A-5B215FA9B26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18252" y="931208"/>
                <a:ext cx="9412339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id-ID" dirty="0" err="1"/>
                  <a:t>Kecepatan</a:t>
                </a:r>
                <a:r>
                  <a:rPr lang="en-US" altLang="id-ID" dirty="0"/>
                  <a:t> </a:t>
                </a:r>
                <a:r>
                  <a:rPr lang="en-US" altLang="id-ID" dirty="0" err="1"/>
                  <a:t>partikel</a:t>
                </a:r>
                <a:r>
                  <a:rPr lang="en-US" altLang="id-ID" dirty="0"/>
                  <a:t> :</a:t>
                </a:r>
                <a:r>
                  <a:rPr lang="id-ID" altLang="id-ID" dirty="0"/>
                  <a:t> </a:t>
                </a:r>
                <a:r>
                  <a:rPr lang="es-ES" altLang="id-ID" i="1" dirty="0" err="1"/>
                  <a:t>v</a:t>
                </a:r>
                <a:r>
                  <a:rPr lang="es-ES" altLang="id-ID" baseline="-25000" dirty="0" err="1"/>
                  <a:t>y</a:t>
                </a:r>
                <a:r>
                  <a:rPr lang="es-ES" altLang="id-ID" dirty="0"/>
                  <a:t> = 0</a:t>
                </a:r>
                <a:r>
                  <a:rPr lang="id-ID" altLang="id-ID" dirty="0"/>
                  <a:t> dan </a:t>
                </a:r>
                <a:r>
                  <a:rPr lang="en-US" altLang="id-ID" i="1" dirty="0"/>
                  <a:t>v</a:t>
                </a:r>
                <a:r>
                  <a:rPr lang="id-ID" altLang="id-ID" i="1" baseline="-25000" dirty="0"/>
                  <a:t>x</a:t>
                </a:r>
                <a:r>
                  <a:rPr lang="en-US" altLang="id-ID" baseline="-25000" dirty="0"/>
                  <a:t> </a:t>
                </a:r>
                <a:r>
                  <a:rPr lang="id-ID" altLang="id-ID" i="1" dirty="0"/>
                  <a:t>= v</a:t>
                </a:r>
                <a:r>
                  <a:rPr lang="en-US" altLang="id-ID" baseline="-25000" dirty="0"/>
                  <a:t>o</a:t>
                </a:r>
                <a:r>
                  <a:rPr lang="en-US" altLang="id-ID" dirty="0"/>
                  <a:t> cos</a:t>
                </a:r>
                <a:r>
                  <a:rPr lang="en-US" altLang="id-ID" dirty="0"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n-US" altLang="id-ID" dirty="0"/>
                  <a:t> </a:t>
                </a:r>
                <a:endParaRPr lang="en-US" altLang="id-ID" dirty="0"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18" name="Text Box 10">
                <a:extLst>
                  <a:ext uri="{FF2B5EF4-FFF2-40B4-BE49-F238E27FC236}">
                    <a16:creationId xmlns:a16="http://schemas.microsoft.com/office/drawing/2014/main" id="{A6192321-E432-434F-8C7A-5B215FA9B2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18252" y="931208"/>
                <a:ext cx="9412339" cy="461665"/>
              </a:xfrm>
              <a:prstGeom prst="rect">
                <a:avLst/>
              </a:prstGeom>
              <a:blipFill>
                <a:blip r:embed="rId5"/>
                <a:stretch>
                  <a:fillRect l="-1036" t="-12000" b="-29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Object 7">
                <a:extLst>
                  <a:ext uri="{FF2B5EF4-FFF2-40B4-BE49-F238E27FC236}">
                    <a16:creationId xmlns:a16="http://schemas.microsoft.com/office/drawing/2014/main" id="{8D7F4345-63B6-43EB-8DDA-D6A45465DDB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761533" y="1608242"/>
                <a:ext cx="2832238" cy="120015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vert="horz" lIns="91440" tIns="45720" rIns="91440" bIns="45720" rtlCol="0">
                <a:noAutofit/>
              </a:bodyPr>
              <a:lstStyle>
                <a:lvl1pPr marL="384048" indent="-384048" algn="l" defTabSz="914400" rtl="0" eaLnBrk="1" latinLnBrk="0" hangingPunct="1">
                  <a:lnSpc>
                    <a:spcPct val="94000"/>
                  </a:lnSpc>
                  <a:spcBef>
                    <a:spcPts val="1000"/>
                  </a:spcBef>
                  <a:spcAft>
                    <a:spcPts val="200"/>
                  </a:spcAft>
                  <a:buFont typeface="Franklin Gothic Book" panose="020B0503020102020204" pitchFamily="34" charset="0"/>
                  <a:buChar char="■"/>
                  <a:defRPr sz="20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1pPr>
                <a:lvl2pPr marL="914400" indent="-384048" algn="l" defTabSz="914400" rtl="0" eaLnBrk="1" latinLnBrk="0" hangingPunct="1">
                  <a:lnSpc>
                    <a:spcPct val="94000"/>
                  </a:lnSpc>
                  <a:spcBef>
                    <a:spcPts val="500"/>
                  </a:spcBef>
                  <a:spcAft>
                    <a:spcPts val="200"/>
                  </a:spcAft>
                  <a:buFont typeface="Franklin Gothic Book" panose="020B0503020102020204" pitchFamily="34" charset="0"/>
                  <a:buChar char="–"/>
                  <a:defRPr sz="2000" i="1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2pPr>
                <a:lvl3pPr marL="1371600" indent="-384048" algn="l" defTabSz="914400" rtl="0" eaLnBrk="1" latinLnBrk="0" hangingPunct="1">
                  <a:lnSpc>
                    <a:spcPct val="94000"/>
                  </a:lnSpc>
                  <a:spcBef>
                    <a:spcPts val="500"/>
                  </a:spcBef>
                  <a:spcAft>
                    <a:spcPts val="200"/>
                  </a:spcAft>
                  <a:buFont typeface="Franklin Gothic Book" panose="020B0503020102020204" pitchFamily="34" charset="0"/>
                  <a:buChar char="■"/>
                  <a:defRPr sz="18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3pPr>
                <a:lvl4pPr marL="1828800" indent="-384048" algn="l" defTabSz="914400" rtl="0" eaLnBrk="1" latinLnBrk="0" hangingPunct="1">
                  <a:lnSpc>
                    <a:spcPct val="94000"/>
                  </a:lnSpc>
                  <a:spcBef>
                    <a:spcPts val="500"/>
                  </a:spcBef>
                  <a:spcAft>
                    <a:spcPts val="200"/>
                  </a:spcAft>
                  <a:buFont typeface="Franklin Gothic Book" panose="020B0503020102020204" pitchFamily="34" charset="0"/>
                  <a:buChar char="–"/>
                  <a:defRPr sz="1800" i="1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4pPr>
                <a:lvl5pPr marL="2286000" indent="-384048" algn="l" defTabSz="914400" rtl="0" eaLnBrk="1" latinLnBrk="0" hangingPunct="1">
                  <a:lnSpc>
                    <a:spcPct val="94000"/>
                  </a:lnSpc>
                  <a:spcBef>
                    <a:spcPts val="500"/>
                  </a:spcBef>
                  <a:spcAft>
                    <a:spcPts val="200"/>
                  </a:spcAft>
                  <a:buFont typeface="Franklin Gothic Book" panose="020B0503020102020204" pitchFamily="34" charset="0"/>
                  <a:buChar char="■"/>
                  <a:defRPr sz="16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5pPr>
                <a:lvl6pPr marL="2743200" indent="-384048" algn="l" defTabSz="914400" rtl="0" eaLnBrk="1" latinLnBrk="0" hangingPunct="1">
                  <a:lnSpc>
                    <a:spcPct val="94000"/>
                  </a:lnSpc>
                  <a:spcBef>
                    <a:spcPts val="500"/>
                  </a:spcBef>
                  <a:spcAft>
                    <a:spcPts val="200"/>
                  </a:spcAft>
                  <a:buFont typeface="Franklin Gothic Book" panose="020B0503020102020204" pitchFamily="34" charset="0"/>
                  <a:buChar char="–"/>
                  <a:defRPr sz="1600" i="1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3200400" indent="-384048" algn="l" defTabSz="914400" rtl="0" eaLnBrk="1" latinLnBrk="0" hangingPunct="1">
                  <a:lnSpc>
                    <a:spcPct val="94000"/>
                  </a:lnSpc>
                  <a:spcBef>
                    <a:spcPts val="500"/>
                  </a:spcBef>
                  <a:spcAft>
                    <a:spcPts val="200"/>
                  </a:spcAft>
                  <a:buFont typeface="Franklin Gothic Book" panose="020B0503020102020204" pitchFamily="34" charset="0"/>
                  <a:buChar char="■"/>
                  <a:defRPr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3657600" indent="-384048" algn="l" defTabSz="914400" rtl="0" eaLnBrk="1" latinLnBrk="0" hangingPunct="1">
                  <a:lnSpc>
                    <a:spcPct val="94000"/>
                  </a:lnSpc>
                  <a:spcBef>
                    <a:spcPts val="500"/>
                  </a:spcBef>
                  <a:spcAft>
                    <a:spcPts val="200"/>
                  </a:spcAft>
                  <a:buFont typeface="Franklin Gothic Book" panose="020B0503020102020204" pitchFamily="34" charset="0"/>
                  <a:buChar char="–"/>
                  <a:defRPr sz="1400" i="1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4114800" indent="-384048" algn="l" defTabSz="914400" rtl="0" eaLnBrk="1" latinLnBrk="0" hangingPunct="1">
                  <a:lnSpc>
                    <a:spcPct val="94000"/>
                  </a:lnSpc>
                  <a:spcBef>
                    <a:spcPts val="500"/>
                  </a:spcBef>
                  <a:spcAft>
                    <a:spcPts val="200"/>
                  </a:spcAft>
                  <a:buFont typeface="Franklin Gothic Book" panose="020B0503020102020204" pitchFamily="34" charset="0"/>
                  <a:buChar char="■"/>
                  <a:defRPr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Franklin Gothic Book" panose="020B0503020102020204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d-ID" sz="28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d-ID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id-ID" sz="28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sub>
                      </m:sSub>
                      <m:r>
                        <a:rPr lang="id-ID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d-ID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id-ID" sz="28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d-ID" sz="28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id-ID" sz="28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  <m:func>
                            <m:funcPr>
                              <m:ctrlPr>
                                <a:rPr lang="id-ID" sz="28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id-ID" sz="280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m:rPr>
                                  <m:nor/>
                                </m:rPr>
                                <a:rPr lang="en-US" altLang="id-ID" sz="2800" i="1" dirty="0">
                                  <a:sym typeface="Symbol" panose="05050102010706020507" pitchFamily="18" charset="2"/>
                                </a:rPr>
                                <m:t></m:t>
                              </m:r>
                            </m:e>
                          </m:func>
                        </m:num>
                        <m:den>
                          <m:r>
                            <a:rPr lang="id-ID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</m:oMath>
                  </m:oMathPara>
                </a14:m>
                <a:endParaRPr lang="id-ID" sz="2800" dirty="0"/>
              </a:p>
            </p:txBody>
          </p:sp>
        </mc:Choice>
        <mc:Fallback xmlns="">
          <p:sp>
            <p:nvSpPr>
              <p:cNvPr id="20" name="Object 7">
                <a:extLst>
                  <a:ext uri="{FF2B5EF4-FFF2-40B4-BE49-F238E27FC236}">
                    <a16:creationId xmlns:a16="http://schemas.microsoft.com/office/drawing/2014/main" id="{8D7F4345-63B6-43EB-8DDA-D6A45465DD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9761533" y="1608242"/>
                <a:ext cx="2832238" cy="120015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 Box 6">
            <a:extLst>
              <a:ext uri="{FF2B5EF4-FFF2-40B4-BE49-F238E27FC236}">
                <a16:creationId xmlns:a16="http://schemas.microsoft.com/office/drawing/2014/main" id="{7DE3A21F-7BFD-4452-B63A-9B1A44B410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3627" y="1724479"/>
            <a:ext cx="3889109" cy="57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50000"/>
              </a:spcBef>
            </a:pPr>
            <a:r>
              <a:rPr lang="id-ID" altLang="id-ID" dirty="0"/>
              <a:t>Maka w</a:t>
            </a:r>
            <a:r>
              <a:rPr lang="es-ES" altLang="id-ID" dirty="0" err="1"/>
              <a:t>aktu</a:t>
            </a:r>
            <a:r>
              <a:rPr lang="es-ES" altLang="id-ID" dirty="0"/>
              <a:t> </a:t>
            </a:r>
            <a:r>
              <a:rPr lang="es-ES" altLang="id-ID" dirty="0" err="1"/>
              <a:t>terbang</a:t>
            </a:r>
            <a:endParaRPr lang="en-US" alt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DBE2D6B7-EBA9-4BBF-B042-6ADDB3466F12}"/>
                  </a:ext>
                </a:extLst>
              </p:cNvPr>
              <p:cNvSpPr/>
              <p:nvPr/>
            </p:nvSpPr>
            <p:spPr>
              <a:xfrm>
                <a:off x="1610048" y="2983249"/>
                <a:ext cx="256192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id-ID" sz="2800" i="1" dirty="0"/>
                  <a:t>x</a:t>
                </a:r>
                <a:r>
                  <a:rPr lang="en-US" altLang="id-ID" sz="2800" dirty="0"/>
                  <a:t> = </a:t>
                </a:r>
                <a:r>
                  <a:rPr lang="en-US" altLang="id-ID" sz="2800" i="1" dirty="0" err="1"/>
                  <a:t>v</a:t>
                </a:r>
                <a:r>
                  <a:rPr lang="en-US" altLang="id-ID" sz="2800" baseline="-25000" dirty="0" err="1"/>
                  <a:t>o</a:t>
                </a:r>
                <a:r>
                  <a:rPr lang="en-US" altLang="id-ID" sz="2800" dirty="0"/>
                  <a:t> cos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sz="2800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n-US" altLang="id-ID" sz="2800" dirty="0">
                    <a:sym typeface="Symbol" panose="05050102010706020507" pitchFamily="18" charset="2"/>
                  </a:rPr>
                  <a:t> </a:t>
                </a:r>
                <a:r>
                  <a:rPr lang="en-US" altLang="id-ID" sz="2800" i="1" dirty="0">
                    <a:sym typeface="Symbol" panose="05050102010706020507" pitchFamily="18" charset="2"/>
                  </a:rPr>
                  <a:t>t</a:t>
                </a:r>
                <a:r>
                  <a:rPr lang="en-US" altLang="id-ID" sz="2800" dirty="0">
                    <a:latin typeface="Century Schoolbook" panose="02040604050505020304" pitchFamily="18" charset="0"/>
                  </a:rPr>
                  <a:t> →</a:t>
                </a:r>
                <a:endParaRPr lang="id-ID" sz="2800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DBE2D6B7-EBA9-4BBF-B042-6ADDB3466F1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0048" y="2983249"/>
                <a:ext cx="2561920" cy="523220"/>
              </a:xfrm>
              <a:prstGeom prst="rect">
                <a:avLst/>
              </a:prstGeom>
              <a:blipFill>
                <a:blip r:embed="rId7"/>
                <a:stretch>
                  <a:fillRect l="-4762" t="-11628" r="-3810" b="-32558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1145609B-1AB5-4C46-9453-8085A0691188}"/>
                  </a:ext>
                </a:extLst>
              </p:cNvPr>
              <p:cNvSpPr/>
              <p:nvPr/>
            </p:nvSpPr>
            <p:spPr>
              <a:xfrm>
                <a:off x="903124" y="4157347"/>
                <a:ext cx="397576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id-ID" sz="2800" i="1" dirty="0"/>
                  <a:t>y</a:t>
                </a:r>
                <a:r>
                  <a:rPr lang="en-US" altLang="id-ID" sz="2800" dirty="0"/>
                  <a:t> = </a:t>
                </a:r>
                <a:r>
                  <a:rPr lang="en-US" altLang="id-ID" sz="2800" i="1" dirty="0" err="1"/>
                  <a:t>y</a:t>
                </a:r>
                <a:r>
                  <a:rPr lang="en-US" altLang="id-ID" sz="2800" baseline="-25000" dirty="0" err="1"/>
                  <a:t>o</a:t>
                </a:r>
                <a:r>
                  <a:rPr lang="en-US" altLang="id-ID" sz="2800" dirty="0"/>
                  <a:t> + </a:t>
                </a:r>
                <a:r>
                  <a:rPr lang="en-US" altLang="id-ID" sz="2800" i="1" dirty="0" err="1"/>
                  <a:t>v</a:t>
                </a:r>
                <a:r>
                  <a:rPr lang="en-US" altLang="id-ID" sz="2800" baseline="-25000" dirty="0" err="1"/>
                  <a:t>o</a:t>
                </a:r>
                <a:r>
                  <a:rPr lang="en-US" altLang="id-ID" sz="2800" dirty="0"/>
                  <a:t> sin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sz="2800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n-US" altLang="id-ID" sz="2800" dirty="0">
                    <a:sym typeface="Symbol" panose="05050102010706020507" pitchFamily="18" charset="2"/>
                  </a:rPr>
                  <a:t> </a:t>
                </a:r>
                <a:r>
                  <a:rPr lang="en-US" altLang="id-ID" sz="2800" i="1" dirty="0">
                    <a:sym typeface="Symbol" panose="05050102010706020507" pitchFamily="18" charset="2"/>
                  </a:rPr>
                  <a:t>t  - </a:t>
                </a:r>
                <a:r>
                  <a:rPr lang="en-US" altLang="id-ID" sz="2800" dirty="0">
                    <a:sym typeface="Symbol" panose="05050102010706020507" pitchFamily="18" charset="2"/>
                  </a:rPr>
                  <a:t>½</a:t>
                </a:r>
                <a:r>
                  <a:rPr lang="en-US" altLang="id-ID" sz="2800" i="1" dirty="0">
                    <a:sym typeface="Symbol" panose="05050102010706020507" pitchFamily="18" charset="2"/>
                  </a:rPr>
                  <a:t> g t</a:t>
                </a:r>
                <a:r>
                  <a:rPr lang="en-US" altLang="id-ID" sz="2800" baseline="30000" dirty="0">
                    <a:sym typeface="Symbol" panose="05050102010706020507" pitchFamily="18" charset="2"/>
                  </a:rPr>
                  <a:t>2</a:t>
                </a:r>
                <a:endParaRPr lang="id-ID" sz="2800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1145609B-1AB5-4C46-9453-8085A06911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3124" y="4157347"/>
                <a:ext cx="3975768" cy="523220"/>
              </a:xfrm>
              <a:prstGeom prst="rect">
                <a:avLst/>
              </a:prstGeom>
              <a:blipFill>
                <a:blip r:embed="rId8"/>
                <a:stretch>
                  <a:fillRect l="-3067" t="-11628" r="-460" b="-32558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6D01E136-485F-4329-A12C-388ED4EB8EB0}"/>
              </a:ext>
            </a:extLst>
          </p:cNvPr>
          <p:cNvSpPr/>
          <p:nvPr/>
        </p:nvSpPr>
        <p:spPr>
          <a:xfrm>
            <a:off x="5048987" y="4166330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id-ID" sz="2800">
                <a:latin typeface="Century Schoolbook" panose="02040604050505020304" pitchFamily="18" charset="0"/>
              </a:rPr>
              <a:t>→</a:t>
            </a:r>
            <a:endParaRPr lang="id-ID" sz="28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DCB0619-5EC9-4CAA-9C60-C5A2E862F7D3}"/>
              </a:ext>
            </a:extLst>
          </p:cNvPr>
          <p:cNvSpPr/>
          <p:nvPr/>
        </p:nvSpPr>
        <p:spPr>
          <a:xfrm>
            <a:off x="9761533" y="1546701"/>
            <a:ext cx="2193906" cy="1053071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BC8045B-36AB-4259-B71C-7CC8931EDEEA}"/>
                  </a:ext>
                </a:extLst>
              </p:cNvPr>
              <p:cNvSpPr/>
              <p:nvPr/>
            </p:nvSpPr>
            <p:spPr>
              <a:xfrm>
                <a:off x="3026389" y="5926792"/>
                <a:ext cx="6375784" cy="9165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id-ID" sz="3200" dirty="0"/>
                  <a:t>(</a:t>
                </a:r>
                <a:r>
                  <a:rPr lang="en-US" altLang="id-ID" sz="3200" i="1" dirty="0"/>
                  <a:t>x</a:t>
                </a:r>
                <a:r>
                  <a:rPr lang="id-ID" altLang="id-ID" sz="3200" i="1" baseline="-25000" dirty="0"/>
                  <a:t>h</a:t>
                </a:r>
                <a:r>
                  <a:rPr lang="en-US" altLang="id-ID" sz="3200" dirty="0"/>
                  <a:t>, </a:t>
                </a:r>
                <a:r>
                  <a:rPr lang="en-US" altLang="id-ID" sz="3200" i="1" dirty="0"/>
                  <a:t>y</a:t>
                </a:r>
                <a:r>
                  <a:rPr lang="id-ID" altLang="id-ID" sz="3200" i="1" baseline="-25000" dirty="0"/>
                  <a:t>h</a:t>
                </a:r>
                <a:r>
                  <a:rPr lang="en-US" altLang="id-ID" sz="3200" dirty="0"/>
                  <a:t>)</a:t>
                </a:r>
                <a:r>
                  <a:rPr lang="id-ID" altLang="id-ID" sz="3200" dirty="0"/>
                  <a:t> =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d-ID" altLang="id-ID" sz="32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sub>
                              <m:sup>
                                <m: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num>
                          <m:den>
                            <m: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id-ID" sz="320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  <m:func>
                          <m:funcPr>
                            <m:ctrlP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id-ID" sz="320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  <m:r>
                          <m:rPr>
                            <m:nor/>
                          </m:rPr>
                          <a:rPr lang="en-US" altLang="id-ID" sz="3200" i="1" dirty="0">
                            <a:sym typeface="Symbol" panose="05050102010706020507" pitchFamily="18" charset="2"/>
                          </a:rPr>
                          <m:t></m:t>
                        </m:r>
                        <m:r>
                          <a:rPr lang="id-ID" altLang="id-ID" sz="3200" b="0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,</m:t>
                        </m:r>
                        <m:sSub>
                          <m:sSubPr>
                            <m:ctrlP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id-ID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sub>
                              <m:sup>
                                <m: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num>
                          <m:den>
                            <m: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id-ID" sz="320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  <m:func>
                          <m:funcPr>
                            <m:ctrlPr>
                              <a:rPr lang="id-ID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id-ID" sz="320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sin</m:t>
                                </m:r>
                              </m:e>
                              <m:sup>
                                <m:r>
                                  <a:rPr lang="id-ID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m:rPr>
                                <m:nor/>
                              </m:rPr>
                              <a:rPr lang="en-US" altLang="id-ID" sz="3200" i="1" dirty="0">
                                <a:sym typeface="Symbol" panose="05050102010706020507" pitchFamily="18" charset="2"/>
                              </a:rPr>
                              <m:t></m:t>
                            </m:r>
                          </m:e>
                        </m:func>
                      </m:e>
                    </m:d>
                  </m:oMath>
                </a14:m>
                <a:r>
                  <a:rPr lang="id-ID" altLang="id-ID" sz="3200" dirty="0"/>
                  <a:t> </a:t>
                </a:r>
                <a:r>
                  <a:rPr lang="en-US" altLang="id-ID" sz="3200" dirty="0"/>
                  <a:t> </a:t>
                </a:r>
                <a:endParaRPr lang="id-ID" sz="3200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BC8045B-36AB-4259-B71C-7CC8931EDEE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6389" y="5926792"/>
                <a:ext cx="6375784" cy="916598"/>
              </a:xfrm>
              <a:prstGeom prst="rect">
                <a:avLst/>
              </a:prstGeom>
              <a:blipFill>
                <a:blip r:embed="rId9"/>
                <a:stretch>
                  <a:fillRect l="-2390" b="-264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82DD944A-CF53-4A41-8183-86FE2A158C47}"/>
              </a:ext>
            </a:extLst>
          </p:cNvPr>
          <p:cNvSpPr/>
          <p:nvPr/>
        </p:nvSpPr>
        <p:spPr>
          <a:xfrm>
            <a:off x="2891008" y="5926792"/>
            <a:ext cx="6403117" cy="916598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61CE2F0A-96AF-4B4D-9095-B97BAF7D8C8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947531" y="207169"/>
            <a:ext cx="9601200" cy="1485900"/>
          </a:xfrm>
        </p:spPr>
        <p:txBody>
          <a:bodyPr/>
          <a:lstStyle/>
          <a:p>
            <a:r>
              <a:rPr lang="en-US" altLang="id-ID" sz="4000" dirty="0" err="1"/>
              <a:t>Titik</a:t>
            </a:r>
            <a:r>
              <a:rPr lang="en-US" altLang="id-ID" sz="4000" dirty="0"/>
              <a:t> </a:t>
            </a:r>
            <a:r>
              <a:rPr lang="en-US" altLang="id-ID" sz="4000" dirty="0" err="1"/>
              <a:t>Terjauh</a:t>
            </a:r>
            <a:r>
              <a:rPr lang="id-ID" altLang="id-ID" sz="4000" dirty="0"/>
              <a:t> (</a:t>
            </a:r>
            <a:r>
              <a:rPr lang="en-US" altLang="id-ID" sz="4000" dirty="0" err="1"/>
              <a:t>x</a:t>
            </a:r>
            <a:r>
              <a:rPr lang="en-US" altLang="id-ID" sz="4000" baseline="-25000" dirty="0" err="1"/>
              <a:t>R</a:t>
            </a:r>
            <a:r>
              <a:rPr lang="id-ID" altLang="id-ID" sz="4000" dirty="0"/>
              <a:t>)</a:t>
            </a:r>
            <a:endParaRPr lang="en-US" altLang="id-ID" sz="4000" dirty="0"/>
          </a:p>
        </p:txBody>
      </p:sp>
      <p:grpSp>
        <p:nvGrpSpPr>
          <p:cNvPr id="19460" name="Group 4">
            <a:extLst>
              <a:ext uri="{FF2B5EF4-FFF2-40B4-BE49-F238E27FC236}">
                <a16:creationId xmlns:a16="http://schemas.microsoft.com/office/drawing/2014/main" id="{52ACC7D3-BA31-44C9-9F1D-83B06D99E74E}"/>
              </a:ext>
            </a:extLst>
          </p:cNvPr>
          <p:cNvGrpSpPr>
            <a:grpSpLocks/>
          </p:cNvGrpSpPr>
          <p:nvPr/>
        </p:nvGrpSpPr>
        <p:grpSpPr bwMode="auto">
          <a:xfrm>
            <a:off x="2286000" y="1752600"/>
            <a:ext cx="5257800" cy="2603500"/>
            <a:chOff x="816" y="1104"/>
            <a:chExt cx="3312" cy="1640"/>
          </a:xfrm>
        </p:grpSpPr>
        <p:sp>
          <p:nvSpPr>
            <p:cNvPr id="19461" name="Freeform 5">
              <a:extLst>
                <a:ext uri="{FF2B5EF4-FFF2-40B4-BE49-F238E27FC236}">
                  <a16:creationId xmlns:a16="http://schemas.microsoft.com/office/drawing/2014/main" id="{A52A3909-045F-4876-B5E9-A066F1D67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" y="1104"/>
              <a:ext cx="3312" cy="1640"/>
            </a:xfrm>
            <a:custGeom>
              <a:avLst/>
              <a:gdLst>
                <a:gd name="T0" fmla="*/ 0 w 3312"/>
                <a:gd name="T1" fmla="*/ 1640 h 1640"/>
                <a:gd name="T2" fmla="*/ 1680 w 3312"/>
                <a:gd name="T3" fmla="*/ 8 h 1640"/>
                <a:gd name="T4" fmla="*/ 3312 w 3312"/>
                <a:gd name="T5" fmla="*/ 1592 h 1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12" h="1640">
                  <a:moveTo>
                    <a:pt x="0" y="1640"/>
                  </a:moveTo>
                  <a:cubicBezTo>
                    <a:pt x="564" y="828"/>
                    <a:pt x="1128" y="16"/>
                    <a:pt x="1680" y="8"/>
                  </a:cubicBezTo>
                  <a:cubicBezTo>
                    <a:pt x="2232" y="0"/>
                    <a:pt x="2772" y="796"/>
                    <a:pt x="3312" y="1592"/>
                  </a:cubicBezTo>
                </a:path>
              </a:pathLst>
            </a:custGeom>
            <a:noFill/>
            <a:ln w="9525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19462" name="Oval 6">
              <a:extLst>
                <a:ext uri="{FF2B5EF4-FFF2-40B4-BE49-F238E27FC236}">
                  <a16:creationId xmlns:a16="http://schemas.microsoft.com/office/drawing/2014/main" id="{D4902FC7-09C2-41F6-A396-4501B1EDD5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1104"/>
              <a:ext cx="48" cy="4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</p:grpSp>
      <p:sp>
        <p:nvSpPr>
          <p:cNvPr id="19463" name="Line 7">
            <a:extLst>
              <a:ext uri="{FF2B5EF4-FFF2-40B4-BE49-F238E27FC236}">
                <a16:creationId xmlns:a16="http://schemas.microsoft.com/office/drawing/2014/main" id="{75901EC8-1B01-4326-B0D5-BE70D45F699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19600"/>
            <a:ext cx="525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9464" name="Line 8">
            <a:extLst>
              <a:ext uri="{FF2B5EF4-FFF2-40B4-BE49-F238E27FC236}">
                <a16:creationId xmlns:a16="http://schemas.microsoft.com/office/drawing/2014/main" id="{127BD5D7-9ABE-40C0-99FA-774A97D8B977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6800" y="1905000"/>
            <a:ext cx="0" cy="243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9465" name="Line 9">
            <a:extLst>
              <a:ext uri="{FF2B5EF4-FFF2-40B4-BE49-F238E27FC236}">
                <a16:creationId xmlns:a16="http://schemas.microsoft.com/office/drawing/2014/main" id="{A21BF498-1C49-4ED9-A644-E69B8E782152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4572000"/>
            <a:ext cx="266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9466" name="Line 10">
            <a:extLst>
              <a:ext uri="{FF2B5EF4-FFF2-40B4-BE49-F238E27FC236}">
                <a16:creationId xmlns:a16="http://schemas.microsoft.com/office/drawing/2014/main" id="{3A669C6D-AF06-405A-96CF-AC8B10702BA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5029200"/>
            <a:ext cx="533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d-ID"/>
          </a:p>
        </p:txBody>
      </p:sp>
      <p:sp>
        <p:nvSpPr>
          <p:cNvPr id="19467" name="Text Box 11">
            <a:extLst>
              <a:ext uri="{FF2B5EF4-FFF2-40B4-BE49-F238E27FC236}">
                <a16:creationId xmlns:a16="http://schemas.microsoft.com/office/drawing/2014/main" id="{435AB5F8-186C-4840-9E12-0E8A4C2C5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1000" y="1217508"/>
            <a:ext cx="389945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id-ID" sz="2400" dirty="0"/>
              <a:t>Waktu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mencapai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titik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terjauh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adalah</a:t>
            </a:r>
            <a:r>
              <a:rPr lang="en-US" altLang="id-ID" sz="2400" dirty="0"/>
              <a:t> 2 kali </a:t>
            </a:r>
            <a:r>
              <a:rPr lang="en-US" altLang="id-ID" sz="2400" dirty="0" err="1"/>
              <a:t>waktu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mencapai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titik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tertinggi</a:t>
            </a:r>
            <a:endParaRPr lang="en-US" altLang="id-ID" sz="2400" dirty="0"/>
          </a:p>
          <a:p>
            <a:pPr>
              <a:spcBef>
                <a:spcPct val="50000"/>
              </a:spcBef>
            </a:pPr>
            <a:r>
              <a:rPr lang="en-US" altLang="id-ID" sz="2400" dirty="0" err="1"/>
              <a:t>t</a:t>
            </a:r>
            <a:r>
              <a:rPr lang="en-US" altLang="id-ID" sz="2400" baseline="-25000" dirty="0" err="1"/>
              <a:t>R</a:t>
            </a:r>
            <a:r>
              <a:rPr lang="en-US" altLang="id-ID" sz="2400" dirty="0"/>
              <a:t> = 2 t</a:t>
            </a:r>
            <a:r>
              <a:rPr lang="id-ID" altLang="id-ID" sz="2400" baseline="-25000" dirty="0"/>
              <a:t>h</a:t>
            </a:r>
            <a:endParaRPr lang="en-US" altLang="id-ID" sz="2400" dirty="0"/>
          </a:p>
        </p:txBody>
      </p:sp>
      <p:sp>
        <p:nvSpPr>
          <p:cNvPr id="19468" name="Text Box 12">
            <a:extLst>
              <a:ext uri="{FF2B5EF4-FFF2-40B4-BE49-F238E27FC236}">
                <a16:creationId xmlns:a16="http://schemas.microsoft.com/office/drawing/2014/main" id="{561B8026-02F3-4333-B5EC-A07144310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3429001"/>
            <a:ext cx="2438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altLang="id-ID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469" name="Text Box 13">
                <a:extLst>
                  <a:ext uri="{FF2B5EF4-FFF2-40B4-BE49-F238E27FC236}">
                    <a16:creationId xmlns:a16="http://schemas.microsoft.com/office/drawing/2014/main" id="{B9C9B6FC-7674-49BB-BE07-FFAA5045D7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150087" y="3155155"/>
                <a:ext cx="2514600" cy="9159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lnSpc>
                    <a:spcPct val="75000"/>
                  </a:lnSpc>
                </a:pPr>
                <a:r>
                  <a:rPr lang="en-US" altLang="id-ID" sz="2400" dirty="0"/>
                  <a:t>         2 </a:t>
                </a:r>
                <a:r>
                  <a:rPr lang="en-US" altLang="id-ID" sz="2400" dirty="0" err="1"/>
                  <a:t>v</a:t>
                </a:r>
                <a:r>
                  <a:rPr lang="en-US" altLang="id-ID" sz="2400" baseline="-25000" dirty="0" err="1"/>
                  <a:t>o</a:t>
                </a:r>
                <a:r>
                  <a:rPr lang="en-US" altLang="id-ID" sz="2400" dirty="0"/>
                  <a:t> sin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sz="2400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endParaRPr lang="en-US" altLang="id-ID" sz="2400" dirty="0">
                  <a:latin typeface="Symbol" panose="05050102010706020507" pitchFamily="18" charset="2"/>
                </a:endParaRPr>
              </a:p>
              <a:p>
                <a:pPr>
                  <a:lnSpc>
                    <a:spcPct val="75000"/>
                  </a:lnSpc>
                </a:pPr>
                <a:r>
                  <a:rPr lang="en-US" altLang="id-ID" sz="2400" dirty="0" err="1"/>
                  <a:t>t</a:t>
                </a:r>
                <a:r>
                  <a:rPr lang="en-US" altLang="id-ID" sz="2400" baseline="-25000" dirty="0" err="1"/>
                  <a:t>R</a:t>
                </a:r>
                <a:r>
                  <a:rPr lang="en-US" altLang="id-ID" sz="2400" dirty="0"/>
                  <a:t> =   -------------</a:t>
                </a:r>
              </a:p>
              <a:p>
                <a:pPr>
                  <a:lnSpc>
                    <a:spcPct val="75000"/>
                  </a:lnSpc>
                </a:pPr>
                <a:r>
                  <a:rPr lang="en-US" altLang="id-ID" sz="2400" dirty="0"/>
                  <a:t>               g</a:t>
                </a:r>
              </a:p>
            </p:txBody>
          </p:sp>
        </mc:Choice>
        <mc:Fallback xmlns="">
          <p:sp>
            <p:nvSpPr>
              <p:cNvPr id="19469" name="Text Box 13">
                <a:extLst>
                  <a:ext uri="{FF2B5EF4-FFF2-40B4-BE49-F238E27FC236}">
                    <a16:creationId xmlns:a16="http://schemas.microsoft.com/office/drawing/2014/main" id="{B9C9B6FC-7674-49BB-BE07-FFAA5045D7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150087" y="3155155"/>
                <a:ext cx="2514600" cy="915988"/>
              </a:xfrm>
              <a:prstGeom prst="rect">
                <a:avLst/>
              </a:prstGeom>
              <a:blipFill>
                <a:blip r:embed="rId2"/>
                <a:stretch>
                  <a:fillRect l="-3883" t="-14667" b="-1600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470" name="Text Box 14">
                <a:extLst>
                  <a:ext uri="{FF2B5EF4-FFF2-40B4-BE49-F238E27FC236}">
                    <a16:creationId xmlns:a16="http://schemas.microsoft.com/office/drawing/2014/main" id="{08B393E4-F777-4D86-A22B-55D45679EA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001000" y="4063425"/>
                <a:ext cx="3225248" cy="11695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d-ID" altLang="id-ID" sz="2000" dirty="0"/>
                  <a:t>S</a:t>
                </a:r>
                <a:r>
                  <a:rPr lang="en-US" altLang="id-ID" sz="2000" dirty="0" err="1"/>
                  <a:t>ubtitusikan</a:t>
                </a:r>
                <a:r>
                  <a:rPr lang="en-US" altLang="id-ID" sz="2000" dirty="0"/>
                  <a:t> </a:t>
                </a:r>
                <a:r>
                  <a:rPr lang="en-US" altLang="id-ID" sz="2000" dirty="0" err="1"/>
                  <a:t>ke</a:t>
                </a:r>
                <a:r>
                  <a:rPr lang="en-US" altLang="id-ID" sz="2000" dirty="0"/>
                  <a:t> </a:t>
                </a:r>
                <a:r>
                  <a:rPr lang="en-US" altLang="id-ID" sz="2000" dirty="0" err="1"/>
                  <a:t>persamaan</a:t>
                </a:r>
                <a:r>
                  <a:rPr lang="en-US" altLang="id-ID" sz="2000" dirty="0"/>
                  <a:t> x = </a:t>
                </a:r>
                <a:r>
                  <a:rPr lang="en-US" altLang="id-ID" sz="2000" dirty="0" err="1"/>
                  <a:t>v</a:t>
                </a:r>
                <a:r>
                  <a:rPr lang="en-US" altLang="id-ID" sz="2000" baseline="-25000" dirty="0" err="1"/>
                  <a:t>o</a:t>
                </a:r>
                <a:r>
                  <a:rPr lang="en-US" altLang="id-ID" sz="2000" dirty="0"/>
                  <a:t> cos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sz="2000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n-US" altLang="id-ID" sz="2000" dirty="0"/>
                  <a:t> . t , </a:t>
                </a:r>
                <a:r>
                  <a:rPr lang="en-US" altLang="id-ID" sz="2000" dirty="0" err="1"/>
                  <a:t>diperoleh</a:t>
                </a:r>
                <a:r>
                  <a:rPr lang="en-US" altLang="id-ID" sz="2000" dirty="0"/>
                  <a:t> :</a:t>
                </a:r>
              </a:p>
              <a:p>
                <a:pPr>
                  <a:spcBef>
                    <a:spcPct val="50000"/>
                  </a:spcBef>
                </a:pPr>
                <a:endParaRPr lang="en-US" altLang="id-ID" sz="2000" dirty="0"/>
              </a:p>
            </p:txBody>
          </p:sp>
        </mc:Choice>
        <mc:Fallback xmlns="">
          <p:sp>
            <p:nvSpPr>
              <p:cNvPr id="19470" name="Text Box 14">
                <a:extLst>
                  <a:ext uri="{FF2B5EF4-FFF2-40B4-BE49-F238E27FC236}">
                    <a16:creationId xmlns:a16="http://schemas.microsoft.com/office/drawing/2014/main" id="{08B393E4-F777-4D86-A22B-55D45679E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001000" y="4063425"/>
                <a:ext cx="3225248" cy="1169551"/>
              </a:xfrm>
              <a:prstGeom prst="rect">
                <a:avLst/>
              </a:prstGeom>
              <a:blipFill>
                <a:blip r:embed="rId3"/>
                <a:stretch>
                  <a:fillRect l="-2079" t="-31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471" name="Text Box 15">
            <a:extLst>
              <a:ext uri="{FF2B5EF4-FFF2-40B4-BE49-F238E27FC236}">
                <a16:creationId xmlns:a16="http://schemas.microsoft.com/office/drawing/2014/main" id="{20CB8E41-11EF-4A6A-9B44-3C4B0A0A5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4623807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id-ID" dirty="0"/>
              <a:t>t</a:t>
            </a:r>
            <a:r>
              <a:rPr lang="id-ID" altLang="id-ID" baseline="-25000" dirty="0"/>
              <a:t>h</a:t>
            </a:r>
            <a:endParaRPr lang="en-US" altLang="id-ID" dirty="0"/>
          </a:p>
        </p:txBody>
      </p:sp>
      <p:sp>
        <p:nvSpPr>
          <p:cNvPr id="19472" name="Text Box 16">
            <a:extLst>
              <a:ext uri="{FF2B5EF4-FFF2-40B4-BE49-F238E27FC236}">
                <a16:creationId xmlns:a16="http://schemas.microsoft.com/office/drawing/2014/main" id="{EBFAAA88-F3DA-45A6-B9E2-F2F3B17AD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4568688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id-ID" dirty="0" err="1"/>
              <a:t>t</a:t>
            </a:r>
            <a:r>
              <a:rPr lang="en-US" altLang="id-ID" baseline="-25000" dirty="0" err="1"/>
              <a:t>R</a:t>
            </a:r>
            <a:endParaRPr lang="en-US" alt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473" name="Text Box 17">
                <a:extLst>
                  <a:ext uri="{FF2B5EF4-FFF2-40B4-BE49-F238E27FC236}">
                    <a16:creationId xmlns:a16="http://schemas.microsoft.com/office/drawing/2014/main" id="{F06C9B86-C569-4E85-A8C0-05A2245A475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150087" y="4934722"/>
                <a:ext cx="2438400" cy="9159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lnSpc>
                    <a:spcPct val="75000"/>
                  </a:lnSpc>
                </a:pPr>
                <a:r>
                  <a:rPr lang="en-US" altLang="id-ID" sz="2400" dirty="0"/>
                  <a:t>        v</a:t>
                </a:r>
                <a:r>
                  <a:rPr lang="en-US" altLang="id-ID" sz="2400" baseline="-25000" dirty="0"/>
                  <a:t>o</a:t>
                </a:r>
                <a:r>
                  <a:rPr lang="en-US" altLang="id-ID" sz="2400" baseline="30000" dirty="0"/>
                  <a:t>2</a:t>
                </a:r>
                <a:r>
                  <a:rPr lang="en-US" altLang="id-ID" sz="2400" dirty="0"/>
                  <a:t> sin 2</a:t>
                </a:r>
                <a:r>
                  <a:rPr lang="en-US" altLang="id-ID" sz="2400" dirty="0"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sz="2400" i="1" dirty="0">
                        <a:sym typeface="Symbol" panose="05050102010706020507" pitchFamily="18" charset="2"/>
                      </a:rPr>
                      <m:t></m:t>
                    </m:r>
                    <m:r>
                      <a:rPr lang="en-US" altLang="id-ID" sz="2400" i="1" dirty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 </m:t>
                    </m:r>
                  </m:oMath>
                </a14:m>
                <a:endParaRPr lang="en-US" altLang="id-ID" sz="2400" dirty="0">
                  <a:latin typeface="Symbol" panose="05050102010706020507" pitchFamily="18" charset="2"/>
                </a:endParaRPr>
              </a:p>
              <a:p>
                <a:pPr>
                  <a:lnSpc>
                    <a:spcPct val="75000"/>
                  </a:lnSpc>
                </a:pPr>
                <a:r>
                  <a:rPr lang="en-US" altLang="id-ID" sz="2400" dirty="0" err="1"/>
                  <a:t>x</a:t>
                </a:r>
                <a:r>
                  <a:rPr lang="en-US" altLang="id-ID" sz="2400" baseline="-25000" dirty="0" err="1"/>
                  <a:t>R</a:t>
                </a:r>
                <a:r>
                  <a:rPr lang="en-US" altLang="id-ID" sz="2400" dirty="0"/>
                  <a:t> =  -------------</a:t>
                </a:r>
              </a:p>
              <a:p>
                <a:pPr>
                  <a:lnSpc>
                    <a:spcPct val="75000"/>
                  </a:lnSpc>
                </a:pPr>
                <a:r>
                  <a:rPr lang="en-US" altLang="id-ID" sz="2400" dirty="0"/>
                  <a:t>               g</a:t>
                </a:r>
              </a:p>
            </p:txBody>
          </p:sp>
        </mc:Choice>
        <mc:Fallback xmlns="">
          <p:sp>
            <p:nvSpPr>
              <p:cNvPr id="19473" name="Text Box 17">
                <a:extLst>
                  <a:ext uri="{FF2B5EF4-FFF2-40B4-BE49-F238E27FC236}">
                    <a16:creationId xmlns:a16="http://schemas.microsoft.com/office/drawing/2014/main" id="{F06C9B86-C569-4E85-A8C0-05A2245A47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150087" y="4934722"/>
                <a:ext cx="2438400" cy="915988"/>
              </a:xfrm>
              <a:prstGeom prst="rect">
                <a:avLst/>
              </a:prstGeom>
              <a:blipFill>
                <a:blip r:embed="rId4"/>
                <a:stretch>
                  <a:fillRect l="-4000" t="-14667" b="-1600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7BB762-3E2D-46A9-92CF-DD4820DC48C0}"/>
                  </a:ext>
                </a:extLst>
              </p:cNvPr>
              <p:cNvSpPr/>
              <p:nvPr/>
            </p:nvSpPr>
            <p:spPr>
              <a:xfrm>
                <a:off x="1861768" y="6009736"/>
                <a:ext cx="465544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id-ID" sz="2400" dirty="0"/>
                  <a:t>v</a:t>
                </a:r>
                <a:r>
                  <a:rPr lang="id-ID" altLang="id-ID" sz="2400" baseline="-25000" dirty="0"/>
                  <a:t>R</a:t>
                </a:r>
                <a:r>
                  <a:rPr lang="en-US" altLang="id-ID" sz="2400" baseline="30000" dirty="0"/>
                  <a:t>2</a:t>
                </a:r>
                <a:r>
                  <a:rPr lang="id-ID" altLang="id-ID" sz="2400" baseline="-25000" dirty="0"/>
                  <a:t> = </a:t>
                </a:r>
                <a:r>
                  <a:rPr lang="es-ES" altLang="id-ID" sz="2400" dirty="0"/>
                  <a:t>( </a:t>
                </a:r>
                <a:r>
                  <a:rPr lang="es-ES" altLang="id-ID" sz="2400" i="1" dirty="0" err="1"/>
                  <a:t>v</a:t>
                </a:r>
                <a:r>
                  <a:rPr lang="es-ES" altLang="id-ID" sz="2400" baseline="-25000" dirty="0" err="1"/>
                  <a:t>o</a:t>
                </a:r>
                <a:r>
                  <a:rPr lang="es-ES" altLang="id-ID" sz="2400" dirty="0"/>
                  <a:t> cos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sz="2400" i="1" dirty="0">
                        <a:sym typeface="Symbol" panose="05050102010706020507" pitchFamily="18" charset="2"/>
                      </a:rPr>
                      <m:t></m:t>
                    </m:r>
                    <m:r>
                      <a:rPr lang="en-US" altLang="id-ID" sz="2400" i="1" dirty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 </m:t>
                    </m:r>
                  </m:oMath>
                </a14:m>
                <a:r>
                  <a:rPr lang="es-ES" altLang="id-ID" sz="2400" dirty="0"/>
                  <a:t>)</a:t>
                </a:r>
                <a:r>
                  <a:rPr lang="es-ES" altLang="id-ID" sz="2400" baseline="30000" dirty="0"/>
                  <a:t>2</a:t>
                </a:r>
                <a:r>
                  <a:rPr lang="es-ES" altLang="id-ID" sz="2400" dirty="0"/>
                  <a:t> + (</a:t>
                </a:r>
                <a:r>
                  <a:rPr lang="es-ES" altLang="id-ID" sz="2400" i="1" dirty="0" err="1"/>
                  <a:t>v</a:t>
                </a:r>
                <a:r>
                  <a:rPr lang="es-ES" altLang="id-ID" sz="2400" baseline="-25000" dirty="0" err="1"/>
                  <a:t>o</a:t>
                </a:r>
                <a:r>
                  <a:rPr lang="es-ES" altLang="id-ID" sz="2400" dirty="0"/>
                  <a:t> sin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id-ID" sz="2400" i="1" dirty="0">
                        <a:sym typeface="Symbol" panose="05050102010706020507" pitchFamily="18" charset="2"/>
                      </a:rPr>
                      <m:t></m:t>
                    </m:r>
                  </m:oMath>
                </a14:m>
                <a:r>
                  <a:rPr lang="es-ES" altLang="id-ID" sz="2400" dirty="0"/>
                  <a:t> -  </a:t>
                </a:r>
                <a:r>
                  <a:rPr lang="es-ES" altLang="id-ID" sz="2400" i="1" dirty="0"/>
                  <a:t>g</a:t>
                </a:r>
                <a:r>
                  <a:rPr lang="es-ES" altLang="id-ID" sz="2400" dirty="0"/>
                  <a:t>  </a:t>
                </a:r>
                <a:r>
                  <a:rPr lang="es-ES" altLang="id-ID" sz="2400" i="1" dirty="0"/>
                  <a:t>t</a:t>
                </a:r>
                <a:r>
                  <a:rPr lang="id-ID" altLang="id-ID" sz="2400" baseline="-25000" dirty="0"/>
                  <a:t>R</a:t>
                </a:r>
                <a:r>
                  <a:rPr lang="es-ES" altLang="id-ID" sz="2400" dirty="0"/>
                  <a:t>)</a:t>
                </a:r>
                <a:r>
                  <a:rPr lang="es-ES" altLang="id-ID" sz="2400" baseline="30000" dirty="0"/>
                  <a:t>2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7BB762-3E2D-46A9-92CF-DD4820DC48C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1768" y="6009736"/>
                <a:ext cx="4655442" cy="461665"/>
              </a:xfrm>
              <a:prstGeom prst="rect">
                <a:avLst/>
              </a:prstGeom>
              <a:blipFill>
                <a:blip r:embed="rId5"/>
                <a:stretch>
                  <a:fillRect l="-1963" t="-9211" b="-30263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DD93C5A7-5D42-4E94-A973-C43A918D10A1}"/>
              </a:ext>
            </a:extLst>
          </p:cNvPr>
          <p:cNvSpPr/>
          <p:nvPr/>
        </p:nvSpPr>
        <p:spPr>
          <a:xfrm>
            <a:off x="8057322" y="3128951"/>
            <a:ext cx="2226365" cy="915988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A137863-15F8-4814-8783-0F66179340E6}"/>
              </a:ext>
            </a:extLst>
          </p:cNvPr>
          <p:cNvSpPr/>
          <p:nvPr/>
        </p:nvSpPr>
        <p:spPr>
          <a:xfrm>
            <a:off x="8150087" y="4908518"/>
            <a:ext cx="2226365" cy="915988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39D7592-FF86-49A8-B990-D76D12474DB8}"/>
              </a:ext>
            </a:extLst>
          </p:cNvPr>
          <p:cNvSpPr/>
          <p:nvPr/>
        </p:nvSpPr>
        <p:spPr>
          <a:xfrm>
            <a:off x="1861768" y="5804327"/>
            <a:ext cx="4655442" cy="915988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8766146-6C18-4D16-AA69-30034F5C28A9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latihan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9A1B397E-6C81-4F49-AB24-EE759AA192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95400" y="1428750"/>
            <a:ext cx="10432774" cy="405765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altLang="id-ID" sz="2800" dirty="0" err="1"/>
              <a:t>Sebuah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peluru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dilontarkan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kecepatan</a:t>
            </a:r>
            <a:r>
              <a:rPr lang="en-US" altLang="id-ID" sz="2800" dirty="0"/>
              <a:t> 100 m/s </a:t>
            </a:r>
            <a:r>
              <a:rPr lang="en-US" altLang="id-ID" sz="2800" dirty="0" err="1"/>
              <a:t>membentuk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sudut</a:t>
            </a:r>
            <a:r>
              <a:rPr lang="en-US" altLang="id-ID" sz="2800" dirty="0"/>
              <a:t> 53</a:t>
            </a:r>
            <a:r>
              <a:rPr lang="en-US" altLang="id-ID" sz="2800" baseline="30000" dirty="0"/>
              <a:t>o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terhadap</a:t>
            </a:r>
            <a:r>
              <a:rPr lang="en-US" altLang="id-ID" sz="2800" dirty="0"/>
              <a:t> horizontal. </a:t>
            </a:r>
            <a:r>
              <a:rPr lang="en-US" altLang="id-ID" sz="2800" dirty="0" err="1"/>
              <a:t>Tentukan</a:t>
            </a:r>
            <a:r>
              <a:rPr lang="en-US" altLang="id-ID" sz="2800" dirty="0"/>
              <a:t> :</a:t>
            </a:r>
          </a:p>
          <a:p>
            <a:pPr marL="987552" lvl="1" indent="-457200">
              <a:lnSpc>
                <a:spcPct val="90000"/>
              </a:lnSpc>
              <a:buAutoNum type="alphaLcPeriod"/>
            </a:pPr>
            <a:r>
              <a:rPr lang="en-US" altLang="id-ID" sz="2400" dirty="0" err="1"/>
              <a:t>Koordinat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saat</a:t>
            </a:r>
            <a:r>
              <a:rPr lang="en-US" altLang="id-ID" sz="2400" dirty="0"/>
              <a:t> t = 3 </a:t>
            </a:r>
            <a:r>
              <a:rPr lang="en-US" altLang="id-ID" sz="2400" dirty="0" err="1"/>
              <a:t>sekon</a:t>
            </a:r>
            <a:endParaRPr lang="id-ID" altLang="id-ID" sz="2400" dirty="0"/>
          </a:p>
          <a:p>
            <a:pPr marL="987552" lvl="1" indent="-457200">
              <a:lnSpc>
                <a:spcPct val="90000"/>
              </a:lnSpc>
              <a:buAutoNum type="alphaLcPeriod"/>
            </a:pPr>
            <a:r>
              <a:rPr lang="en-US" altLang="id-ID" sz="2400" dirty="0" err="1"/>
              <a:t>Kecepatan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saat</a:t>
            </a:r>
            <a:r>
              <a:rPr lang="en-US" altLang="id-ID" sz="2400" dirty="0"/>
              <a:t> t = 3 </a:t>
            </a:r>
            <a:r>
              <a:rPr lang="en-US" altLang="id-ID" sz="2400" dirty="0" err="1"/>
              <a:t>sekon</a:t>
            </a:r>
            <a:endParaRPr lang="id-ID" altLang="id-ID" sz="2400" dirty="0"/>
          </a:p>
          <a:p>
            <a:pPr marL="987552" lvl="1" indent="-457200">
              <a:lnSpc>
                <a:spcPct val="90000"/>
              </a:lnSpc>
              <a:buAutoNum type="alphaLcPeriod"/>
            </a:pPr>
            <a:r>
              <a:rPr lang="en-US" altLang="id-ID" sz="2400" dirty="0"/>
              <a:t>Waktu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mencapai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titik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tertinggi</a:t>
            </a:r>
            <a:endParaRPr lang="id-ID" altLang="id-ID" sz="2400" dirty="0"/>
          </a:p>
          <a:p>
            <a:pPr marL="987552" lvl="1" indent="-457200">
              <a:lnSpc>
                <a:spcPct val="90000"/>
              </a:lnSpc>
              <a:buAutoNum type="alphaLcPeriod"/>
            </a:pPr>
            <a:r>
              <a:rPr lang="en-US" altLang="id-ID" sz="2400" dirty="0" err="1"/>
              <a:t>Titik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tertinggi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dicapai</a:t>
            </a:r>
            <a:endParaRPr lang="id-ID" altLang="id-ID" sz="2400" dirty="0"/>
          </a:p>
          <a:p>
            <a:pPr marL="987552" lvl="1" indent="-457200">
              <a:lnSpc>
                <a:spcPct val="90000"/>
              </a:lnSpc>
              <a:buAutoNum type="alphaLcPeriod"/>
            </a:pPr>
            <a:r>
              <a:rPr lang="en-US" altLang="id-ID" sz="2400" dirty="0"/>
              <a:t>Waktu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mencapai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jarak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terjauh</a:t>
            </a:r>
            <a:endParaRPr lang="id-ID" altLang="id-ID" sz="2400" dirty="0"/>
          </a:p>
          <a:p>
            <a:pPr marL="987552" lvl="1" indent="-457200">
              <a:lnSpc>
                <a:spcPct val="90000"/>
              </a:lnSpc>
              <a:buAutoNum type="alphaLcPeriod"/>
            </a:pPr>
            <a:r>
              <a:rPr lang="en-US" altLang="id-ID" sz="2400" dirty="0" err="1"/>
              <a:t>Jarak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terjauh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dapat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dicapai</a:t>
            </a:r>
            <a:endParaRPr lang="id-ID" altLang="id-ID" sz="2400" dirty="0"/>
          </a:p>
          <a:p>
            <a:pPr marL="987552" lvl="1" indent="-457200">
              <a:lnSpc>
                <a:spcPct val="90000"/>
              </a:lnSpc>
              <a:buAutoNum type="alphaLcPeriod"/>
            </a:pPr>
            <a:r>
              <a:rPr lang="en-US" altLang="id-ID" sz="2400" dirty="0" err="1"/>
              <a:t>Kecepatan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saat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menumbuk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tanah</a:t>
            </a:r>
            <a:endParaRPr lang="id-ID" altLang="id-ID" sz="2400" dirty="0"/>
          </a:p>
          <a:p>
            <a:pPr marL="987552" lvl="1" indent="-457200">
              <a:lnSpc>
                <a:spcPct val="90000"/>
              </a:lnSpc>
              <a:buAutoNum type="alphaLcPeriod"/>
            </a:pPr>
            <a:r>
              <a:rPr lang="en-US" altLang="id-ID" sz="2400" dirty="0" err="1"/>
              <a:t>Sudut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elevasi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menyebabkan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dicapai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jarak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terjauh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dengan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kecepatan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sama</a:t>
            </a:r>
            <a:endParaRPr lang="en-US" altLang="id-ID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61B1B-6D8A-4709-8285-335FA2DE3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732183"/>
          </a:xfrm>
        </p:spPr>
        <p:txBody>
          <a:bodyPr/>
          <a:lstStyle/>
          <a:p>
            <a:r>
              <a:rPr lang="id-ID" b="1" dirty="0"/>
              <a:t>Gerak Melingkar 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12EB6-6161-406B-AD40-C4267ED1E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563757"/>
            <a:ext cx="9601200" cy="430364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id-ID" dirty="0"/>
              <a:t>Definisi: Gerak pada satu bidang datar dan mengelilingi satu titik tertentu.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dirty="0"/>
              <a:t>Aplikasi: Gerak roda kendaraan, gerak CD, VCD dan DVD, gerak kendaraan di tikungan yang berbentuk irisan lingkaran, gerak jarum jam, gerak satelit mengitari bumi, roller coaster.</a:t>
            </a:r>
          </a:p>
          <a:p>
            <a:pPr>
              <a:buFont typeface="Wingdings" panose="05000000000000000000" pitchFamily="2" charset="2"/>
              <a:buChar char="Ø"/>
            </a:pP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88968F-94DA-4D62-8DFD-ECD13DF06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3245" y="3068868"/>
            <a:ext cx="3846652" cy="378913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384D941-C74E-4352-AD56-790AC6B9B431}"/>
              </a:ext>
            </a:extLst>
          </p:cNvPr>
          <p:cNvSpPr/>
          <p:nvPr/>
        </p:nvSpPr>
        <p:spPr>
          <a:xfrm>
            <a:off x="5625135" y="3105834"/>
            <a:ext cx="68186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Koordinat posisi benda setiap saat:</a:t>
            </a:r>
            <a:endParaRPr lang="id-ID" dirty="0"/>
          </a:p>
          <a:p>
            <a:endParaRPr lang="id-ID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D68E14-4DDF-4C7B-B467-5CCBD2171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0555" y="3715578"/>
            <a:ext cx="1459246" cy="4721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8C9C7A-6E6D-469F-85D6-0A21CF0114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2748" y="3715577"/>
            <a:ext cx="1473552" cy="4721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C2336A-E76C-4352-877D-6907E416C7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0555" y="4419453"/>
            <a:ext cx="2743316" cy="6463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97E007-FEB2-484D-9641-1DE02BF537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1542" y="6034559"/>
            <a:ext cx="1780667" cy="59910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F4CA885-2238-4E8D-8B27-6DD30BB96633}"/>
              </a:ext>
            </a:extLst>
          </p:cNvPr>
          <p:cNvSpPr/>
          <p:nvPr/>
        </p:nvSpPr>
        <p:spPr>
          <a:xfrm>
            <a:off x="5630840" y="5396439"/>
            <a:ext cx="30027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Panjang jari-jari lintasan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51219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FEC0B-3CE3-40DC-B13E-215319F8E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155713"/>
            <a:ext cx="9601200" cy="798443"/>
          </a:xfrm>
        </p:spPr>
        <p:txBody>
          <a:bodyPr>
            <a:normAutofit/>
          </a:bodyPr>
          <a:lstStyle/>
          <a:p>
            <a:r>
              <a:rPr lang="id-ID" b="1" dirty="0"/>
              <a:t>Kecepatan Sudut (</a:t>
            </a:r>
            <a:r>
              <a:rPr lang="el-GR" b="1" i="1" dirty="0"/>
              <a:t>ω</a:t>
            </a:r>
            <a:r>
              <a:rPr lang="id-ID" b="1" dirty="0"/>
              <a:t>) 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5B1A3A-B624-4D65-90BA-6917A8BB2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484243"/>
            <a:ext cx="9601200" cy="5022574"/>
          </a:xfrm>
        </p:spPr>
        <p:txBody>
          <a:bodyPr/>
          <a:lstStyle/>
          <a:p>
            <a:r>
              <a:rPr lang="id-ID" dirty="0"/>
              <a:t>Definisi: </a:t>
            </a:r>
            <a:r>
              <a:rPr lang="sv-SE" dirty="0"/>
              <a:t>perbandingan sudut yang ditempuh benda</a:t>
            </a:r>
            <a:r>
              <a:rPr lang="id-ID" dirty="0"/>
              <a:t> terhadap waktu untuk perubahan tersebut.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660369-583C-45B1-9622-503121FD8439}"/>
              </a:ext>
            </a:extLst>
          </p:cNvPr>
          <p:cNvSpPr/>
          <p:nvPr/>
        </p:nvSpPr>
        <p:spPr>
          <a:xfrm>
            <a:off x="1762540" y="3709214"/>
            <a:ext cx="74874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dengan   </a:t>
            </a:r>
            <a:r>
              <a:rPr lang="el-GR" dirty="0">
                <a:solidFill>
                  <a:srgbClr val="000000"/>
                </a:solidFill>
                <a:latin typeface="Bookman Old Style" panose="02050604050505020204" pitchFamily="18" charset="0"/>
              </a:rPr>
              <a:t>ω</a:t>
            </a:r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 : kecepatan sudut (rad/s)</a:t>
            </a:r>
          </a:p>
          <a:p>
            <a:r>
              <a:rPr lang="id-ID" dirty="0">
                <a:solidFill>
                  <a:srgbClr val="000000"/>
                </a:solidFill>
                <a:latin typeface="Symbol" panose="05050102010706020507" pitchFamily="18" charset="2"/>
              </a:rPr>
              <a:t>		</a:t>
            </a:r>
            <a:r>
              <a:rPr lang="id-ID" sz="2000" dirty="0">
                <a:solidFill>
                  <a:srgbClr val="000000"/>
                </a:solidFill>
                <a:latin typeface="Symbol" panose="05050102010706020507" pitchFamily="18" charset="2"/>
              </a:rPr>
              <a:t></a:t>
            </a:r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 : sudut yang ditempuh benda (radian)</a:t>
            </a:r>
          </a:p>
          <a:p>
            <a:r>
              <a:rPr lang="id-ID" dirty="0">
                <a:solidFill>
                  <a:srgbClr val="000000"/>
                </a:solidFill>
                <a:latin typeface="Symbol" panose="05050102010706020507" pitchFamily="18" charset="2"/>
              </a:rPr>
              <a:t>		 </a:t>
            </a:r>
            <a:r>
              <a:rPr lang="fi-FI" dirty="0">
                <a:solidFill>
                  <a:srgbClr val="000000"/>
                </a:solidFill>
                <a:latin typeface="Symbol" panose="05050102010706020507" pitchFamily="18" charset="2"/>
              </a:rPr>
              <a:t></a:t>
            </a:r>
            <a:r>
              <a:rPr lang="fi-FI" i="1" dirty="0">
                <a:solidFill>
                  <a:srgbClr val="000000"/>
                </a:solidFill>
                <a:latin typeface="Bookman Old Style" panose="02050604050505020204" pitchFamily="18" charset="0"/>
              </a:rPr>
              <a:t>t</a:t>
            </a:r>
            <a:r>
              <a:rPr lang="fi-FI" b="1" i="1" dirty="0">
                <a:solidFill>
                  <a:srgbClr val="000000"/>
                </a:solidFill>
                <a:latin typeface="Bookman Old Style" panose="02050604050505020204" pitchFamily="18" charset="0"/>
              </a:rPr>
              <a:t> </a:t>
            </a:r>
            <a:r>
              <a:rPr lang="id-ID" b="1" i="1" dirty="0">
                <a:solidFill>
                  <a:srgbClr val="000000"/>
                </a:solidFill>
                <a:latin typeface="Bookman Old Style" panose="02050604050505020204" pitchFamily="18" charset="0"/>
              </a:rPr>
              <a:t>: </a:t>
            </a:r>
            <a:r>
              <a:rPr lang="fi-FI" dirty="0">
                <a:solidFill>
                  <a:srgbClr val="000000"/>
                </a:solidFill>
                <a:latin typeface="Bookman Old Style" panose="02050604050505020204" pitchFamily="18" charset="0"/>
              </a:rPr>
              <a:t>selang waktu</a:t>
            </a:r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 (sekon)</a:t>
            </a:r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BEDA21-167D-45D8-9E33-EBD9D2CEEB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655" y="2404164"/>
            <a:ext cx="1378640" cy="11135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00F48C-C71D-481F-A44D-E8FB0C74AE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6735" y="2157442"/>
            <a:ext cx="4638675" cy="405765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BAC58C4-12AF-4111-9805-89D3F7B4BED8}"/>
              </a:ext>
            </a:extLst>
          </p:cNvPr>
          <p:cNvSpPr/>
          <p:nvPr/>
        </p:nvSpPr>
        <p:spPr>
          <a:xfrm>
            <a:off x="715617" y="5568761"/>
            <a:ext cx="65995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>
                <a:solidFill>
                  <a:srgbClr val="000000"/>
                </a:solidFill>
                <a:latin typeface="Arial Narrow" panose="020B0606020202030204" pitchFamily="34" charset="0"/>
              </a:rPr>
              <a:t>Kecepatan linear benda yang melakukan gerak melingkar selalu menyinggung lintasan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70067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330C2-EDF5-42FB-85CF-1B9365E22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212" y="513378"/>
            <a:ext cx="9601200" cy="811696"/>
          </a:xfrm>
        </p:spPr>
        <p:txBody>
          <a:bodyPr/>
          <a:lstStyle/>
          <a:p>
            <a:r>
              <a:rPr lang="id-ID" b="1" dirty="0"/>
              <a:t>Kecepatan Linier</a:t>
            </a: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F0AA63-7648-49BE-A4CE-93D24342B7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004" y="2393047"/>
            <a:ext cx="1262892" cy="5876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3C3CCB-C80C-453D-8E36-9E3D9A55DF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9004" y="3643311"/>
            <a:ext cx="944839" cy="8038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85CB65-CCB3-4A55-9F17-32C159BF18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942" y="3686353"/>
            <a:ext cx="1017973" cy="7872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074E39-9230-43B6-8CBC-1519E01156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2014" y="3795880"/>
            <a:ext cx="1011585" cy="56383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33C890E-AA30-4717-8E36-4F49B0C30694}"/>
              </a:ext>
            </a:extLst>
          </p:cNvPr>
          <p:cNvSpPr/>
          <p:nvPr/>
        </p:nvSpPr>
        <p:spPr>
          <a:xfrm>
            <a:off x="728871" y="1775309"/>
            <a:ext cx="114631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 Jarak tempuh benda sepanjang keliling lingkaran selama selang waktu </a:t>
            </a:r>
            <a:r>
              <a:rPr lang="id-ID" sz="2400" dirty="0">
                <a:solidFill>
                  <a:srgbClr val="000000"/>
                </a:solidFill>
                <a:latin typeface="Symbol" panose="05050102010706020507" pitchFamily="18" charset="2"/>
              </a:rPr>
              <a:t></a:t>
            </a:r>
            <a:r>
              <a:rPr lang="id-ID" sz="2400" b="1" i="1" dirty="0">
                <a:solidFill>
                  <a:srgbClr val="000000"/>
                </a:solidFill>
                <a:latin typeface="Bookman Old Style" panose="02050604050505020204" pitchFamily="18" charset="0"/>
              </a:rPr>
              <a:t>t </a:t>
            </a:r>
            <a:endParaRPr lang="id-ID" sz="24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57258F-06EF-4E18-9070-3B90BA46D5B6}"/>
              </a:ext>
            </a:extLst>
          </p:cNvPr>
          <p:cNvSpPr/>
          <p:nvPr/>
        </p:nvSpPr>
        <p:spPr>
          <a:xfrm>
            <a:off x="1007166" y="3148875"/>
            <a:ext cx="19688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 Laju benda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214633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C612DF-CE53-4BB7-9E2D-04F4A6799164}"/>
              </a:ext>
            </a:extLst>
          </p:cNvPr>
          <p:cNvSpPr/>
          <p:nvPr/>
        </p:nvSpPr>
        <p:spPr>
          <a:xfrm>
            <a:off x="1145889" y="621268"/>
            <a:ext cx="2130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Kecepatan benda</a:t>
            </a:r>
            <a:endParaRPr lang="id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CCB6E8-2F1D-4EE4-9A8A-A6F2EBD78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638" y="990600"/>
            <a:ext cx="4223924" cy="5660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842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D489B-3B6B-4334-9C61-1148D50E9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4121" y="311426"/>
            <a:ext cx="9601200" cy="679174"/>
          </a:xfrm>
        </p:spPr>
        <p:txBody>
          <a:bodyPr>
            <a:normAutofit fontScale="90000"/>
          </a:bodyPr>
          <a:lstStyle/>
          <a:p>
            <a:r>
              <a:rPr lang="id-ID" b="1" dirty="0"/>
              <a:t>Percepatan Sudut (</a:t>
            </a:r>
            <a:r>
              <a:rPr lang="el-GR" b="1" dirty="0"/>
              <a:t>α</a:t>
            </a:r>
            <a:r>
              <a:rPr lang="id-ID" b="1"/>
              <a:t>)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F48B8-C677-42AE-B5A0-84AA64247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007329"/>
            <a:ext cx="9601200" cy="4568687"/>
          </a:xfrm>
        </p:spPr>
        <p:txBody>
          <a:bodyPr/>
          <a:lstStyle/>
          <a:p>
            <a:r>
              <a:rPr lang="id-ID" dirty="0"/>
              <a:t>Definisi : perubahan kecepatan sudut terhadap waktu.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1BD853-022A-428A-8328-60BC67123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4832" y="1455747"/>
            <a:ext cx="1156582" cy="790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0FFD09-B916-4CBE-B76C-64AE2DBAE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0247" y="1396904"/>
            <a:ext cx="935514" cy="790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C04423-B8AD-460F-AAE6-ADA0E4D8E9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328" y="4401924"/>
            <a:ext cx="878598" cy="8120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81DF097-EC07-4CA0-A5E2-84D95E9E66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8478" y="4494793"/>
            <a:ext cx="914414" cy="6531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C01DFF0-292F-4A80-AF5B-F1EC324AE3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0236" y="4553132"/>
            <a:ext cx="711663" cy="3980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0E26B33-03B9-43B7-BD52-4D970F1D88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6284" y="6033879"/>
            <a:ext cx="1634817" cy="6922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A6F1144-31A2-454A-9CDD-0E242BF046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1101" y="6134912"/>
            <a:ext cx="5456076" cy="54033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0008B2B-B5FC-4AC3-BBDC-58A2A32BE048}"/>
              </a:ext>
            </a:extLst>
          </p:cNvPr>
          <p:cNvSpPr/>
          <p:nvPr/>
        </p:nvSpPr>
        <p:spPr>
          <a:xfrm>
            <a:off x="9017177" y="6026221"/>
            <a:ext cx="29161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Vektor percepatan total </a:t>
            </a:r>
          </a:p>
          <a:p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benda </a:t>
            </a:r>
            <a:endParaRPr lang="id-ID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57B5E0B-FAA2-43EE-9765-65A069A8B687}"/>
              </a:ext>
            </a:extLst>
          </p:cNvPr>
          <p:cNvSpPr/>
          <p:nvPr/>
        </p:nvSpPr>
        <p:spPr>
          <a:xfrm>
            <a:off x="5555404" y="4578423"/>
            <a:ext cx="5549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Percepatan sentripetal: selalu mengarah</a:t>
            </a:r>
          </a:p>
          <a:p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 pusat lingkaran (berlawanan dg vektor posisi) </a:t>
            </a:r>
            <a:endParaRPr lang="id-ID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66D6FE3-2B3D-4D4B-97DF-C2A9B9D81744}"/>
              </a:ext>
            </a:extLst>
          </p:cNvPr>
          <p:cNvSpPr/>
          <p:nvPr/>
        </p:nvSpPr>
        <p:spPr>
          <a:xfrm>
            <a:off x="8671729" y="3772339"/>
            <a:ext cx="2824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 </a:t>
            </a:r>
            <a:endParaRPr lang="id-ID" sz="24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23A6449-2E1E-4109-A4B5-81E1C059C0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63328" y="2461137"/>
            <a:ext cx="1180234" cy="83053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F2EB975-61C4-444E-B475-02DC6F9C7BF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83396" y="2429931"/>
            <a:ext cx="1079696" cy="83053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0BBBA7E-2980-4AB4-B422-23F8EC36ACD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37662" y="2499436"/>
            <a:ext cx="1079695" cy="62692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D3EA2DC-9558-446E-84AD-E702C2AE1CF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95580" y="2554747"/>
            <a:ext cx="798397" cy="55737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F819A0B-1AB8-4CFB-83AC-8B12898E9F3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98079" y="2556033"/>
            <a:ext cx="798397" cy="57883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5C6641F-4276-485B-B826-36196D55D3D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31687" y="3449443"/>
            <a:ext cx="1403998" cy="83053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A207873-2998-4DC1-B688-6B109D9B000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98901" y="3399511"/>
            <a:ext cx="2511494" cy="880466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7A320E0A-42CD-40EE-83F1-8DEE82E2DEFA}"/>
              </a:ext>
            </a:extLst>
          </p:cNvPr>
          <p:cNvSpPr/>
          <p:nvPr/>
        </p:nvSpPr>
        <p:spPr>
          <a:xfrm>
            <a:off x="7606267" y="2615235"/>
            <a:ext cx="26805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>
                <a:solidFill>
                  <a:srgbClr val="000000"/>
                </a:solidFill>
                <a:latin typeface="Bookman Old Style" panose="02050604050505020204" pitchFamily="18" charset="0"/>
              </a:rPr>
              <a:t>Percepatan tangensial</a:t>
            </a:r>
            <a:endParaRPr lang="id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9F932A-9B9B-46C5-9843-4D6409D7F64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864477" y="5281300"/>
            <a:ext cx="626932" cy="5587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1C16A9-A1DF-43D3-B53D-069DE722838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442288" y="5361268"/>
            <a:ext cx="2543175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036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03223-510F-4059-85FD-C1DD9210C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269" y="192881"/>
            <a:ext cx="9601200" cy="1485900"/>
          </a:xfrm>
        </p:spPr>
        <p:txBody>
          <a:bodyPr/>
          <a:lstStyle/>
          <a:p>
            <a:r>
              <a:rPr lang="id-ID" dirty="0"/>
              <a:t>Latihan: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1759B-5512-4B83-A925-E2E2EF4B15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5BE00D-C3AE-40D1-A73D-D268E37A8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352" y="4213971"/>
            <a:ext cx="10405111" cy="26409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525EF0-734B-4B2B-9B7B-5646B1F8C6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352" y="767063"/>
            <a:ext cx="10386970" cy="3729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90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5E3A19-F88B-43AE-8950-1C9AA5DBF2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199" y="383484"/>
            <a:ext cx="10695607" cy="16043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08FA33-B727-4141-A494-E8F24AFEB8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528" y="2035036"/>
            <a:ext cx="6038850" cy="3390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07AEE14-EA70-4FB9-BC66-081DB6120E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5450163"/>
            <a:ext cx="10449339" cy="139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981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F7D42-A47A-4CD6-BA22-6DE64AF2B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7A71F5-01FF-4DD6-B82B-AEA239B7A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618" y="394666"/>
            <a:ext cx="10410764" cy="287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283251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407</TotalTime>
  <Words>702</Words>
  <Application>Microsoft Office PowerPoint</Application>
  <PresentationFormat>Widescreen</PresentationFormat>
  <Paragraphs>98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Arial Narrow</vt:lpstr>
      <vt:lpstr>Bookman Old Style</vt:lpstr>
      <vt:lpstr>Calibri</vt:lpstr>
      <vt:lpstr>Cambria Math</vt:lpstr>
      <vt:lpstr>Century Schoolbook</vt:lpstr>
      <vt:lpstr>Franklin Gothic Book</vt:lpstr>
      <vt:lpstr>Symbol</vt:lpstr>
      <vt:lpstr>Verdana</vt:lpstr>
      <vt:lpstr>Wingdings</vt:lpstr>
      <vt:lpstr>Crop</vt:lpstr>
      <vt:lpstr>Equation</vt:lpstr>
      <vt:lpstr>Gerak dua dimensi</vt:lpstr>
      <vt:lpstr>Gerak peluru/gerak parabola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Titik Terjauh (xR)</vt:lpstr>
      <vt:lpstr>latihan</vt:lpstr>
      <vt:lpstr>Gerak Melingkar </vt:lpstr>
      <vt:lpstr>Kecepatan Sudut (ω) </vt:lpstr>
      <vt:lpstr>Kecepatan Linier</vt:lpstr>
      <vt:lpstr>PowerPoint Presentation</vt:lpstr>
      <vt:lpstr>Percepatan Sudut (α)</vt:lpstr>
      <vt:lpstr>Latihan: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Gerak dua dimensi</dc:title>
  <dc:creator>UMMI</dc:creator>
  <cp:lastModifiedBy>UMMI</cp:lastModifiedBy>
  <cp:revision>37</cp:revision>
  <dcterms:created xsi:type="dcterms:W3CDTF">2019-09-13T06:24:58Z</dcterms:created>
  <dcterms:modified xsi:type="dcterms:W3CDTF">2019-09-20T22:44:19Z</dcterms:modified>
</cp:coreProperties>
</file>