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9/11/2017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9/11/2017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9/11/2017</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rahmat.robi.waliyansyah@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2C074-3FBC-40CC-8BDF-0415E895D961}"/>
              </a:ext>
            </a:extLst>
          </p:cNvPr>
          <p:cNvSpPr>
            <a:spLocks noGrp="1"/>
          </p:cNvSpPr>
          <p:nvPr>
            <p:ph type="ctrTitle"/>
          </p:nvPr>
        </p:nvSpPr>
        <p:spPr/>
        <p:txBody>
          <a:bodyPr/>
          <a:lstStyle/>
          <a:p>
            <a:r>
              <a:rPr lang="id-ID" dirty="0"/>
              <a:t>SISTEM TEMU KEMBALI INFORMASI</a:t>
            </a:r>
          </a:p>
        </p:txBody>
      </p:sp>
      <p:sp>
        <p:nvSpPr>
          <p:cNvPr id="3" name="Subtitle 2">
            <a:extLst>
              <a:ext uri="{FF2B5EF4-FFF2-40B4-BE49-F238E27FC236}">
                <a16:creationId xmlns:a16="http://schemas.microsoft.com/office/drawing/2014/main" id="{5673C873-9B20-4BCB-A5BD-C0544D7F4EA8}"/>
              </a:ext>
            </a:extLst>
          </p:cNvPr>
          <p:cNvSpPr>
            <a:spLocks noGrp="1"/>
          </p:cNvSpPr>
          <p:nvPr>
            <p:ph type="subTitle" idx="1"/>
          </p:nvPr>
        </p:nvSpPr>
        <p:spPr/>
        <p:txBody>
          <a:bodyPr/>
          <a:lstStyle/>
          <a:p>
            <a:r>
              <a:rPr lang="id-ID" dirty="0"/>
              <a:t>Oleh : Rahmat Robi Waliyansyah, M.Kom.</a:t>
            </a:r>
          </a:p>
        </p:txBody>
      </p:sp>
    </p:spTree>
    <p:extLst>
      <p:ext uri="{BB962C8B-B14F-4D97-AF65-F5344CB8AC3E}">
        <p14:creationId xmlns:p14="http://schemas.microsoft.com/office/powerpoint/2010/main" val="408435264"/>
      </p:ext>
    </p:extLst>
  </p:cSld>
  <p:clrMapOvr>
    <a:masterClrMapping/>
  </p:clrMapOvr>
  <mc:AlternateContent xmlns:mc="http://schemas.openxmlformats.org/markup-compatibility/2006">
    <mc:Choice xmlns:p14="http://schemas.microsoft.com/office/powerpoint/2010/main" Requires="p14">
      <p:transition spd="slow" p14:dur="1400">
        <p:blinds/>
      </p:transition>
    </mc:Choice>
    <mc:Fallback>
      <p:transition spd="slow">
        <p:blind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00407-0BD7-4570-B888-8D03EF336AC8}"/>
              </a:ext>
            </a:extLst>
          </p:cNvPr>
          <p:cNvSpPr>
            <a:spLocks noGrp="1"/>
          </p:cNvSpPr>
          <p:nvPr>
            <p:ph type="title"/>
          </p:nvPr>
        </p:nvSpPr>
        <p:spPr>
          <a:xfrm>
            <a:off x="913795" y="609600"/>
            <a:ext cx="10353761" cy="1139687"/>
          </a:xfrm>
        </p:spPr>
        <p:txBody>
          <a:bodyPr/>
          <a:lstStyle/>
          <a:p>
            <a:r>
              <a:rPr lang="id-ID" dirty="0"/>
              <a:t>Curriculum vitae</a:t>
            </a:r>
          </a:p>
        </p:txBody>
      </p:sp>
      <p:sp>
        <p:nvSpPr>
          <p:cNvPr id="3" name="Content Placeholder 2">
            <a:extLst>
              <a:ext uri="{FF2B5EF4-FFF2-40B4-BE49-F238E27FC236}">
                <a16:creationId xmlns:a16="http://schemas.microsoft.com/office/drawing/2014/main" id="{117F397F-835C-4CC6-9CC7-E987AE87B1F5}"/>
              </a:ext>
            </a:extLst>
          </p:cNvPr>
          <p:cNvSpPr>
            <a:spLocks noGrp="1"/>
          </p:cNvSpPr>
          <p:nvPr>
            <p:ph idx="1"/>
          </p:nvPr>
        </p:nvSpPr>
        <p:spPr>
          <a:xfrm>
            <a:off x="913795" y="1749287"/>
            <a:ext cx="10353762" cy="4943061"/>
          </a:xfrm>
        </p:spPr>
        <p:txBody>
          <a:bodyPr>
            <a:normAutofit fontScale="92500" lnSpcReduction="10000"/>
          </a:bodyPr>
          <a:lstStyle/>
          <a:p>
            <a:pPr marL="342900" indent="-342900">
              <a:buFont typeface="+mj-lt"/>
              <a:buAutoNum type="arabicPeriod"/>
            </a:pPr>
            <a:r>
              <a:rPr lang="id-ID" dirty="0"/>
              <a:t>Nama : Rahmat Robi Waliyansyah, M.Kom.</a:t>
            </a:r>
          </a:p>
          <a:p>
            <a:pPr marL="342900" indent="-342900">
              <a:buFont typeface="+mj-lt"/>
              <a:buAutoNum type="arabicPeriod"/>
            </a:pPr>
            <a:r>
              <a:rPr lang="id-ID" dirty="0"/>
              <a:t>TTL : Jambi, 25 Oktober 1988</a:t>
            </a:r>
          </a:p>
          <a:p>
            <a:pPr marL="342900" indent="-342900">
              <a:buFont typeface="+mj-lt"/>
              <a:buAutoNum type="arabicPeriod"/>
            </a:pPr>
            <a:r>
              <a:rPr lang="id-ID" dirty="0"/>
              <a:t>Agama : Islam</a:t>
            </a:r>
          </a:p>
          <a:p>
            <a:pPr marL="342900" indent="-342900">
              <a:buFont typeface="+mj-lt"/>
              <a:buAutoNum type="arabicPeriod"/>
            </a:pPr>
            <a:r>
              <a:rPr lang="id-ID" dirty="0"/>
              <a:t>Status : Menikah</a:t>
            </a:r>
          </a:p>
          <a:p>
            <a:pPr marL="342900" indent="-342900">
              <a:buFont typeface="+mj-lt"/>
              <a:buAutoNum type="arabicPeriod"/>
            </a:pPr>
            <a:r>
              <a:rPr lang="id-ID" dirty="0"/>
              <a:t>Alamat : Jl. Sawah Besar XI No.05 RT.02 RW.06 Kel. Kaligawe Kec. Gayamsari, Kota </a:t>
            </a:r>
          </a:p>
          <a:p>
            <a:pPr marL="0" indent="0">
              <a:buNone/>
            </a:pPr>
            <a:r>
              <a:rPr lang="id-ID" dirty="0"/>
              <a:t>	      Semarang 50164</a:t>
            </a:r>
          </a:p>
          <a:p>
            <a:pPr marL="342900" indent="-342900">
              <a:buFont typeface="+mj-lt"/>
              <a:buAutoNum type="arabicPeriod"/>
            </a:pPr>
            <a:r>
              <a:rPr lang="id-ID" dirty="0"/>
              <a:t>E-Mail : </a:t>
            </a:r>
            <a:r>
              <a:rPr lang="id-ID" dirty="0">
                <a:hlinkClick r:id="rId2"/>
              </a:rPr>
              <a:t>rahmat.robi.waliyansyah@gmail.com</a:t>
            </a:r>
            <a:endParaRPr lang="id-ID" dirty="0"/>
          </a:p>
          <a:p>
            <a:pPr marL="342900" indent="-342900">
              <a:buFont typeface="+mj-lt"/>
              <a:buAutoNum type="arabicPeriod"/>
            </a:pPr>
            <a:r>
              <a:rPr lang="id-ID" dirty="0"/>
              <a:t>Phone : +6285377479974 (WA)</a:t>
            </a:r>
          </a:p>
          <a:p>
            <a:pPr marL="342900" indent="-342900">
              <a:buFont typeface="+mj-lt"/>
              <a:buAutoNum type="arabicPeriod"/>
            </a:pPr>
            <a:r>
              <a:rPr lang="id-ID" dirty="0"/>
              <a:t>Pendidikan :</a:t>
            </a:r>
          </a:p>
          <a:p>
            <a:pPr>
              <a:buFont typeface="Wingdings" panose="05000000000000000000" pitchFamily="2" charset="2"/>
              <a:buChar char="§"/>
            </a:pPr>
            <a:r>
              <a:rPr lang="id-ID" dirty="0"/>
              <a:t>S1 = Universitas Putra Indonesia-YPTK, Padang</a:t>
            </a:r>
          </a:p>
          <a:p>
            <a:pPr>
              <a:buFont typeface="Wingdings" panose="05000000000000000000" pitchFamily="2" charset="2"/>
              <a:buChar char="§"/>
            </a:pPr>
            <a:r>
              <a:rPr lang="id-ID" dirty="0"/>
              <a:t>S2 = Universitas Diponegoro, Semarang</a:t>
            </a:r>
          </a:p>
          <a:p>
            <a:endParaRPr lang="id-ID" dirty="0"/>
          </a:p>
        </p:txBody>
      </p:sp>
    </p:spTree>
    <p:extLst>
      <p:ext uri="{BB962C8B-B14F-4D97-AF65-F5344CB8AC3E}">
        <p14:creationId xmlns:p14="http://schemas.microsoft.com/office/powerpoint/2010/main" val="2815053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Single" invX="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6F6F9-1586-49C7-A4D4-1E4E6F513127}"/>
              </a:ext>
            </a:extLst>
          </p:cNvPr>
          <p:cNvSpPr>
            <a:spLocks noGrp="1"/>
          </p:cNvSpPr>
          <p:nvPr>
            <p:ph type="title"/>
          </p:nvPr>
        </p:nvSpPr>
        <p:spPr/>
        <p:txBody>
          <a:bodyPr/>
          <a:lstStyle/>
          <a:p>
            <a:r>
              <a:rPr lang="id-ID" dirty="0"/>
              <a:t>KONTRAK PERKULIAHAN</a:t>
            </a:r>
          </a:p>
        </p:txBody>
      </p:sp>
      <p:sp>
        <p:nvSpPr>
          <p:cNvPr id="3" name="Content Placeholder 2">
            <a:extLst>
              <a:ext uri="{FF2B5EF4-FFF2-40B4-BE49-F238E27FC236}">
                <a16:creationId xmlns:a16="http://schemas.microsoft.com/office/drawing/2014/main" id="{3E51B7AE-4181-4CB9-A83C-ABF610878D24}"/>
              </a:ext>
            </a:extLst>
          </p:cNvPr>
          <p:cNvSpPr>
            <a:spLocks noGrp="1"/>
          </p:cNvSpPr>
          <p:nvPr>
            <p:ph idx="1"/>
          </p:nvPr>
        </p:nvSpPr>
        <p:spPr/>
        <p:txBody>
          <a:bodyPr>
            <a:normAutofit lnSpcReduction="10000"/>
          </a:bodyPr>
          <a:lstStyle/>
          <a:p>
            <a:r>
              <a:rPr lang="id-ID" sz="2400" dirty="0">
                <a:effectLst/>
              </a:rPr>
              <a:t>Nama Matakuliah</a:t>
            </a:r>
            <a:r>
              <a:rPr lang="id-ID" sz="2400" dirty="0"/>
              <a:t> : Sistem </a:t>
            </a:r>
            <a:r>
              <a:rPr lang="id-ID" sz="2400" dirty="0">
                <a:effectLst/>
              </a:rPr>
              <a:t>Temu Kembali Informasi</a:t>
            </a:r>
            <a:r>
              <a:rPr lang="id-ID" sz="2400" dirty="0"/>
              <a:t> </a:t>
            </a:r>
          </a:p>
          <a:p>
            <a:r>
              <a:rPr lang="id-ID" sz="2400" dirty="0">
                <a:effectLst/>
              </a:rPr>
              <a:t>Beban Kredit</a:t>
            </a:r>
            <a:r>
              <a:rPr lang="id-ID" sz="2400" dirty="0"/>
              <a:t> : 2 SKS</a:t>
            </a:r>
          </a:p>
          <a:p>
            <a:r>
              <a:rPr lang="id-ID" sz="2400" dirty="0">
                <a:effectLst/>
              </a:rPr>
              <a:t>Semester</a:t>
            </a:r>
            <a:r>
              <a:rPr lang="id-ID" sz="2400" dirty="0"/>
              <a:t> : Gasal /  V, 2017/2018</a:t>
            </a:r>
          </a:p>
          <a:p>
            <a:pPr marL="0" indent="0">
              <a:buNone/>
            </a:pPr>
            <a:br>
              <a:rPr lang="id-ID" sz="2400" dirty="0"/>
            </a:br>
            <a:br>
              <a:rPr lang="id-ID" sz="2400" dirty="0"/>
            </a:br>
            <a:br>
              <a:rPr lang="id-ID" sz="2400" dirty="0"/>
            </a:br>
            <a:br>
              <a:rPr lang="id-ID" sz="2400" dirty="0"/>
            </a:br>
            <a:endParaRPr lang="id-ID" sz="2400" dirty="0"/>
          </a:p>
        </p:txBody>
      </p:sp>
    </p:spTree>
    <p:extLst>
      <p:ext uri="{BB962C8B-B14F-4D97-AF65-F5344CB8AC3E}">
        <p14:creationId xmlns:p14="http://schemas.microsoft.com/office/powerpoint/2010/main" val="3345053662"/>
      </p:ext>
    </p:extLst>
  </p:cSld>
  <p:clrMapOvr>
    <a:masterClrMapping/>
  </p:clrMapOvr>
  <mc:AlternateContent xmlns:mc="http://schemas.openxmlformats.org/markup-compatibility/2006">
    <mc:Choice xmlns:p14="http://schemas.microsoft.com/office/powerpoint/2010/main" Requires="p14">
      <p:transition spd="slow" p14:dur="900">
        <p14:flythrough dir="out" hasBounce="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3F98D-FF84-4209-9C9E-073F113F10E4}"/>
              </a:ext>
            </a:extLst>
          </p:cNvPr>
          <p:cNvSpPr>
            <a:spLocks noGrp="1"/>
          </p:cNvSpPr>
          <p:nvPr>
            <p:ph type="title"/>
          </p:nvPr>
        </p:nvSpPr>
        <p:spPr/>
        <p:txBody>
          <a:bodyPr/>
          <a:lstStyle/>
          <a:p>
            <a:r>
              <a:rPr lang="id-ID" dirty="0">
                <a:effectLst/>
              </a:rPr>
              <a:t>Manfaat Matakuliah</a:t>
            </a:r>
            <a:r>
              <a:rPr lang="id-ID" dirty="0"/>
              <a:t> </a:t>
            </a:r>
            <a:br>
              <a:rPr lang="id-ID" dirty="0"/>
            </a:br>
            <a:endParaRPr lang="id-ID" dirty="0"/>
          </a:p>
        </p:txBody>
      </p:sp>
      <p:sp>
        <p:nvSpPr>
          <p:cNvPr id="3" name="Content Placeholder 2">
            <a:extLst>
              <a:ext uri="{FF2B5EF4-FFF2-40B4-BE49-F238E27FC236}">
                <a16:creationId xmlns:a16="http://schemas.microsoft.com/office/drawing/2014/main" id="{AD26F95B-6A0F-414F-A67A-A3F79C94FC5C}"/>
              </a:ext>
            </a:extLst>
          </p:cNvPr>
          <p:cNvSpPr>
            <a:spLocks noGrp="1"/>
          </p:cNvSpPr>
          <p:nvPr>
            <p:ph idx="1"/>
          </p:nvPr>
        </p:nvSpPr>
        <p:spPr/>
        <p:txBody>
          <a:bodyPr>
            <a:normAutofit/>
          </a:bodyPr>
          <a:lstStyle/>
          <a:p>
            <a:pPr algn="just"/>
            <a:r>
              <a:rPr lang="id-ID" sz="2400" dirty="0">
                <a:effectLst/>
              </a:rPr>
              <a:t>Matakuliah ini akan memberi manfaat bagi mahasiswa dalam menerapkan konsep temu kembali informasi untuk membuat sistem aplikasi temu kembali informasi teks.</a:t>
            </a:r>
            <a:r>
              <a:rPr lang="id-ID" sz="2400" dirty="0"/>
              <a:t> </a:t>
            </a:r>
          </a:p>
        </p:txBody>
      </p:sp>
    </p:spTree>
    <p:extLst>
      <p:ext uri="{BB962C8B-B14F-4D97-AF65-F5344CB8AC3E}">
        <p14:creationId xmlns:p14="http://schemas.microsoft.com/office/powerpoint/2010/main" val="828354884"/>
      </p:ext>
    </p:extLst>
  </p:cSld>
  <p:clrMapOvr>
    <a:masterClrMapping/>
  </p:clrMapOvr>
  <p:transition spd="slow">
    <p:comb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E348E-B41A-40F8-BCF5-7DE97FFE3EEC}"/>
              </a:ext>
            </a:extLst>
          </p:cNvPr>
          <p:cNvSpPr>
            <a:spLocks noGrp="1"/>
          </p:cNvSpPr>
          <p:nvPr>
            <p:ph type="title"/>
          </p:nvPr>
        </p:nvSpPr>
        <p:spPr/>
        <p:txBody>
          <a:bodyPr/>
          <a:lstStyle/>
          <a:p>
            <a:r>
              <a:rPr lang="id-ID" dirty="0">
                <a:effectLst/>
              </a:rPr>
              <a:t>Deskripsi Perkuliahan</a:t>
            </a:r>
            <a:r>
              <a:rPr lang="id-ID" dirty="0"/>
              <a:t> </a:t>
            </a:r>
            <a:br>
              <a:rPr lang="id-ID" dirty="0"/>
            </a:br>
            <a:endParaRPr lang="id-ID" dirty="0"/>
          </a:p>
        </p:txBody>
      </p:sp>
      <p:sp>
        <p:nvSpPr>
          <p:cNvPr id="3" name="Content Placeholder 2">
            <a:extLst>
              <a:ext uri="{FF2B5EF4-FFF2-40B4-BE49-F238E27FC236}">
                <a16:creationId xmlns:a16="http://schemas.microsoft.com/office/drawing/2014/main" id="{4AD4F85E-5A54-43EA-8108-CB074FE5D003}"/>
              </a:ext>
            </a:extLst>
          </p:cNvPr>
          <p:cNvSpPr>
            <a:spLocks noGrp="1"/>
          </p:cNvSpPr>
          <p:nvPr>
            <p:ph idx="1"/>
          </p:nvPr>
        </p:nvSpPr>
        <p:spPr/>
        <p:txBody>
          <a:bodyPr>
            <a:normAutofit/>
          </a:bodyPr>
          <a:lstStyle/>
          <a:p>
            <a:pPr algn="just"/>
            <a:r>
              <a:rPr lang="id-ID" sz="2400" dirty="0">
                <a:effectLst/>
              </a:rPr>
              <a:t>Matakuliah ini menjelaskan pengantar temu kembali informasi, dasar-dasar temu kembali informasi: pemodelan, evaluasi, query, operasi teks dan multimedia, indexing and searching. Topik dalam temu kembali informasi: relevance feedback, query expansion, text classification, text clustering, summarization, cross-language, question answering, web search.</a:t>
            </a:r>
            <a:r>
              <a:rPr lang="id-ID" sz="2400" dirty="0"/>
              <a:t> </a:t>
            </a:r>
          </a:p>
        </p:txBody>
      </p:sp>
    </p:spTree>
    <p:extLst>
      <p:ext uri="{BB962C8B-B14F-4D97-AF65-F5344CB8AC3E}">
        <p14:creationId xmlns:p14="http://schemas.microsoft.com/office/powerpoint/2010/main" val="2946706413"/>
      </p:ext>
    </p:extLst>
  </p:cSld>
  <p:clrMapOvr>
    <a:masterClrMapping/>
  </p:clrMapOvr>
  <mc:AlternateContent xmlns:mc="http://schemas.openxmlformats.org/markup-compatibility/2006">
    <mc:Choice xmlns:p14="http://schemas.microsoft.com/office/powerpoint/2010/main" Requires="p14">
      <p:transition spd="slow" p14:dur="1200">
        <p14:prism dir="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908FF-4E1E-4634-9233-B36F265D46A2}"/>
              </a:ext>
            </a:extLst>
          </p:cNvPr>
          <p:cNvSpPr>
            <a:spLocks noGrp="1"/>
          </p:cNvSpPr>
          <p:nvPr>
            <p:ph type="title"/>
          </p:nvPr>
        </p:nvSpPr>
        <p:spPr/>
        <p:txBody>
          <a:bodyPr/>
          <a:lstStyle/>
          <a:p>
            <a:r>
              <a:rPr lang="id-ID" dirty="0">
                <a:effectLst/>
              </a:rPr>
              <a:t>Tujuan</a:t>
            </a:r>
            <a:r>
              <a:rPr lang="id-ID" dirty="0"/>
              <a:t> </a:t>
            </a:r>
            <a:br>
              <a:rPr lang="id-ID" dirty="0"/>
            </a:br>
            <a:endParaRPr lang="id-ID" dirty="0"/>
          </a:p>
        </p:txBody>
      </p:sp>
      <p:sp>
        <p:nvSpPr>
          <p:cNvPr id="3" name="Content Placeholder 2">
            <a:extLst>
              <a:ext uri="{FF2B5EF4-FFF2-40B4-BE49-F238E27FC236}">
                <a16:creationId xmlns:a16="http://schemas.microsoft.com/office/drawing/2014/main" id="{4249BA1B-BEEB-4B93-B978-0C6AD17AD1A1}"/>
              </a:ext>
            </a:extLst>
          </p:cNvPr>
          <p:cNvSpPr>
            <a:spLocks noGrp="1"/>
          </p:cNvSpPr>
          <p:nvPr>
            <p:ph idx="1"/>
          </p:nvPr>
        </p:nvSpPr>
        <p:spPr/>
        <p:txBody>
          <a:bodyPr>
            <a:normAutofit/>
          </a:bodyPr>
          <a:lstStyle/>
          <a:p>
            <a:pPr algn="just"/>
            <a:r>
              <a:rPr lang="id-ID" sz="2400" dirty="0">
                <a:effectLst/>
              </a:rPr>
              <a:t>Setelah mengikuti matakuliah ini, mahasiswa diharapkan mampu menjelaskan konsep dalam temu kembali informasi, serta menerapkannya untuk membuat sistem aplikasi temu kembali informasi teks.</a:t>
            </a:r>
            <a:r>
              <a:rPr lang="id-ID" sz="2400" dirty="0"/>
              <a:t> </a:t>
            </a:r>
          </a:p>
        </p:txBody>
      </p:sp>
    </p:spTree>
    <p:extLst>
      <p:ext uri="{BB962C8B-B14F-4D97-AF65-F5344CB8AC3E}">
        <p14:creationId xmlns:p14="http://schemas.microsoft.com/office/powerpoint/2010/main" val="3812036160"/>
      </p:ext>
    </p:extLst>
  </p:cSld>
  <p:clrMapOvr>
    <a:masterClrMapping/>
  </p:clrMapOvr>
  <p:transition spd="slow">
    <p:pull dir="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BEF80-2308-473F-BA15-7FEFD62EFF0F}"/>
              </a:ext>
            </a:extLst>
          </p:cNvPr>
          <p:cNvSpPr>
            <a:spLocks noGrp="1"/>
          </p:cNvSpPr>
          <p:nvPr>
            <p:ph type="title"/>
          </p:nvPr>
        </p:nvSpPr>
        <p:spPr/>
        <p:txBody>
          <a:bodyPr/>
          <a:lstStyle/>
          <a:p>
            <a:r>
              <a:rPr lang="id-ID" dirty="0">
                <a:effectLst/>
              </a:rPr>
              <a:t>Strategi Perkuliahan</a:t>
            </a:r>
            <a:r>
              <a:rPr lang="id-ID" dirty="0"/>
              <a:t> </a:t>
            </a:r>
          </a:p>
        </p:txBody>
      </p:sp>
      <p:sp>
        <p:nvSpPr>
          <p:cNvPr id="3" name="Content Placeholder 2">
            <a:extLst>
              <a:ext uri="{FF2B5EF4-FFF2-40B4-BE49-F238E27FC236}">
                <a16:creationId xmlns:a16="http://schemas.microsoft.com/office/drawing/2014/main" id="{80D2C91A-A950-4BD6-B9FB-7527742654B9}"/>
              </a:ext>
            </a:extLst>
          </p:cNvPr>
          <p:cNvSpPr>
            <a:spLocks noGrp="1"/>
          </p:cNvSpPr>
          <p:nvPr>
            <p:ph idx="1"/>
          </p:nvPr>
        </p:nvSpPr>
        <p:spPr>
          <a:xfrm>
            <a:off x="913795" y="2146853"/>
            <a:ext cx="10353762" cy="4479234"/>
          </a:xfrm>
        </p:spPr>
        <p:txBody>
          <a:bodyPr>
            <a:normAutofit/>
          </a:bodyPr>
          <a:lstStyle/>
          <a:p>
            <a:pPr algn="just"/>
            <a:r>
              <a:rPr lang="id-ID" sz="2400" dirty="0">
                <a:effectLst/>
              </a:rPr>
              <a:t>Kuliah diberikan kepada mahasiswa S1 Informatika UPGRIS yang mengambil matakuliah ini sebagai pilihan. Perkuliahan dilakukan sebanyak 14 kali pertemuan kuliah tatap muka. Metode perkuliahan adalah kombinasi antara ceramah, diskusi, dan diakhiri dengan presentasi proyek akhir.</a:t>
            </a:r>
            <a:r>
              <a:rPr lang="id-ID" sz="2400" dirty="0"/>
              <a:t> </a:t>
            </a:r>
          </a:p>
          <a:p>
            <a:pPr algn="just"/>
            <a:r>
              <a:rPr lang="id-ID" sz="2400" dirty="0">
                <a:effectLst/>
              </a:rPr>
              <a:t>Mahasiswa wajib mengikuti perkuliahan minimal 80 persen, dan presentasi proyek akhir 100 persen. Mahasiswa pengulang matakuliah Temu Kembali Informasi diwajibkan mengikuti keseluruhan kegiatan kuliah dan presentasi proyek akhir selama satu semester.</a:t>
            </a:r>
            <a:r>
              <a:rPr lang="id-ID" sz="2400" dirty="0"/>
              <a:t> </a:t>
            </a:r>
          </a:p>
        </p:txBody>
      </p:sp>
    </p:spTree>
    <p:extLst>
      <p:ext uri="{BB962C8B-B14F-4D97-AF65-F5344CB8AC3E}">
        <p14:creationId xmlns:p14="http://schemas.microsoft.com/office/powerpoint/2010/main" val="3380294997"/>
      </p:ext>
    </p:extLst>
  </p:cSld>
  <p:clrMapOvr>
    <a:masterClrMapping/>
  </p:clrMapOvr>
  <mc:AlternateContent xmlns:mc="http://schemas.openxmlformats.org/markup-compatibility/2006">
    <mc:Choice xmlns:p14="http://schemas.microsoft.com/office/powerpoint/2010/main" Requires="p14">
      <p:transition spd="slow" p14:dur="1250">
        <p14:flip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AF39-7D8B-45AF-BD28-E199338BFACF}"/>
              </a:ext>
            </a:extLst>
          </p:cNvPr>
          <p:cNvSpPr>
            <a:spLocks noGrp="1"/>
          </p:cNvSpPr>
          <p:nvPr>
            <p:ph type="title"/>
          </p:nvPr>
        </p:nvSpPr>
        <p:spPr/>
        <p:txBody>
          <a:bodyPr/>
          <a:lstStyle/>
          <a:p>
            <a:r>
              <a:rPr lang="id-ID" dirty="0">
                <a:effectLst/>
              </a:rPr>
              <a:t>Tugas</a:t>
            </a:r>
            <a:r>
              <a:rPr lang="id-ID" dirty="0"/>
              <a:t> </a:t>
            </a:r>
          </a:p>
        </p:txBody>
      </p:sp>
      <p:sp>
        <p:nvSpPr>
          <p:cNvPr id="3" name="Content Placeholder 2">
            <a:extLst>
              <a:ext uri="{FF2B5EF4-FFF2-40B4-BE49-F238E27FC236}">
                <a16:creationId xmlns:a16="http://schemas.microsoft.com/office/drawing/2014/main" id="{53CB2F34-3530-4649-B65E-B026E6A63553}"/>
              </a:ext>
            </a:extLst>
          </p:cNvPr>
          <p:cNvSpPr>
            <a:spLocks noGrp="1"/>
          </p:cNvSpPr>
          <p:nvPr>
            <p:ph idx="1"/>
          </p:nvPr>
        </p:nvSpPr>
        <p:spPr>
          <a:xfrm>
            <a:off x="913795" y="2096063"/>
            <a:ext cx="10353762" cy="4238475"/>
          </a:xfrm>
        </p:spPr>
        <p:txBody>
          <a:bodyPr>
            <a:normAutofit/>
          </a:bodyPr>
          <a:lstStyle/>
          <a:p>
            <a:pPr algn="just"/>
            <a:r>
              <a:rPr lang="id-ID" sz="2400" dirty="0">
                <a:effectLst/>
              </a:rPr>
              <a:t>Tugas terdiri dari dua jenis, yaitu </a:t>
            </a:r>
            <a:r>
              <a:rPr lang="id-ID" sz="2400" dirty="0">
                <a:solidFill>
                  <a:srgbClr val="FFFF00"/>
                </a:solidFill>
                <a:effectLst/>
              </a:rPr>
              <a:t>tugas perorangan </a:t>
            </a:r>
            <a:r>
              <a:rPr lang="id-ID" sz="2400" dirty="0">
                <a:effectLst/>
              </a:rPr>
              <a:t>yang harus diselesaikan oleh mahasiswa pada waktu tertentu, dan </a:t>
            </a:r>
            <a:r>
              <a:rPr lang="id-ID" sz="2400" dirty="0">
                <a:solidFill>
                  <a:srgbClr val="FFFF00"/>
                </a:solidFill>
                <a:effectLst/>
              </a:rPr>
              <a:t>tugas kelompok </a:t>
            </a:r>
            <a:r>
              <a:rPr lang="id-ID" sz="2400" dirty="0">
                <a:effectLst/>
              </a:rPr>
              <a:t>dalam bentuk proyek akhir yang merupakan tugas pemrograman, dan setiap kelompok terdiri atas beberapa orang. Topik yang dipilih adalah bebas, dengan syarat tidak ada yang sama di antara kelompok. Produk yang dihasilkan oleh setiap kelompok berupa program komputer, laporan hasil kajian sesuai dengan topik yang dipilih, dan slide presentasi. </a:t>
            </a:r>
            <a:endParaRPr lang="id-ID" sz="2400" dirty="0"/>
          </a:p>
        </p:txBody>
      </p:sp>
    </p:spTree>
    <p:extLst>
      <p:ext uri="{BB962C8B-B14F-4D97-AF65-F5344CB8AC3E}">
        <p14:creationId xmlns:p14="http://schemas.microsoft.com/office/powerpoint/2010/main" val="1809411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invX="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210ED-8628-4006-B1D7-4DAE15BBBD55}"/>
              </a:ext>
            </a:extLst>
          </p:cNvPr>
          <p:cNvSpPr>
            <a:spLocks noGrp="1"/>
          </p:cNvSpPr>
          <p:nvPr>
            <p:ph type="title"/>
          </p:nvPr>
        </p:nvSpPr>
        <p:spPr/>
        <p:txBody>
          <a:bodyPr/>
          <a:lstStyle/>
          <a:p>
            <a:r>
              <a:rPr lang="id-ID" dirty="0">
                <a:effectLst/>
              </a:rPr>
              <a:t>Referensi</a:t>
            </a:r>
            <a:r>
              <a:rPr lang="id-ID" dirty="0"/>
              <a:t> </a:t>
            </a:r>
          </a:p>
        </p:txBody>
      </p:sp>
      <p:sp>
        <p:nvSpPr>
          <p:cNvPr id="3" name="Content Placeholder 2">
            <a:extLst>
              <a:ext uri="{FF2B5EF4-FFF2-40B4-BE49-F238E27FC236}">
                <a16:creationId xmlns:a16="http://schemas.microsoft.com/office/drawing/2014/main" id="{E2083A2D-7790-46A4-954F-5049E7B4E7CB}"/>
              </a:ext>
            </a:extLst>
          </p:cNvPr>
          <p:cNvSpPr>
            <a:spLocks noGrp="1"/>
          </p:cNvSpPr>
          <p:nvPr>
            <p:ph idx="1"/>
          </p:nvPr>
        </p:nvSpPr>
        <p:spPr>
          <a:xfrm>
            <a:off x="913795" y="2096064"/>
            <a:ext cx="10353762" cy="4291484"/>
          </a:xfrm>
        </p:spPr>
        <p:txBody>
          <a:bodyPr>
            <a:noAutofit/>
          </a:bodyPr>
          <a:lstStyle/>
          <a:p>
            <a:pPr marL="514350" indent="-514350" algn="just">
              <a:buFont typeface="+mj-lt"/>
              <a:buAutoNum type="romanUcPeriod"/>
            </a:pPr>
            <a:r>
              <a:rPr lang="id-ID" dirty="0">
                <a:effectLst/>
              </a:rPr>
              <a:t>Christopher D. Manning, Prabhakar Raghavan, and Hinrich Schutze . 2008. Introduction to Information Retrieval. Cambridge University Press.</a:t>
            </a:r>
          </a:p>
          <a:p>
            <a:pPr marL="514350" indent="-514350" algn="just">
              <a:buFont typeface="+mj-lt"/>
              <a:buAutoNum type="romanUcPeriod"/>
            </a:pPr>
            <a:r>
              <a:rPr lang="id-ID" dirty="0">
                <a:effectLst/>
              </a:rPr>
              <a:t>C. J. van Rijsbergen. Information Retrieval. Information Retrieval Group, University of Glasgow.</a:t>
            </a:r>
          </a:p>
          <a:p>
            <a:pPr marL="514350" indent="-514350" algn="just">
              <a:buFont typeface="+mj-lt"/>
              <a:buAutoNum type="romanUcPeriod"/>
            </a:pPr>
            <a:r>
              <a:rPr lang="id-ID" dirty="0">
                <a:effectLst/>
              </a:rPr>
              <a:t>Richardo Baeza-Yates and Berthier Rieiro-Neto. Modern Information Retrieval.</a:t>
            </a:r>
          </a:p>
          <a:p>
            <a:pPr marL="514350" indent="-514350" algn="just">
              <a:buFont typeface="+mj-lt"/>
              <a:buAutoNum type="romanUcPeriod"/>
            </a:pPr>
            <a:r>
              <a:rPr lang="id-ID" dirty="0">
                <a:effectLst/>
              </a:rPr>
              <a:t>PERL Programming.</a:t>
            </a:r>
          </a:p>
          <a:p>
            <a:pPr marL="514350" indent="-514350" algn="just">
              <a:buFont typeface="+mj-lt"/>
              <a:buAutoNum type="romanUcPeriod"/>
            </a:pPr>
            <a:r>
              <a:rPr lang="id-ID" dirty="0">
                <a:effectLst/>
              </a:rPr>
              <a:t>Henk Blanken, et.al. 2007. Multimedia Retrieval.</a:t>
            </a:r>
          </a:p>
          <a:p>
            <a:pPr marL="514350" indent="-514350" algn="just">
              <a:buFont typeface="+mj-lt"/>
              <a:buAutoNum type="romanUcPeriod"/>
            </a:pPr>
            <a:r>
              <a:rPr lang="id-ID" dirty="0">
                <a:effectLst/>
              </a:rPr>
              <a:t>Text Summarization. Tutorial ACM SIGIR, Sheffield, UK July 25, 2004.</a:t>
            </a:r>
          </a:p>
          <a:p>
            <a:pPr marL="514350" indent="-514350" algn="just">
              <a:buFont typeface="+mj-lt"/>
              <a:buAutoNum type="romanUcPeriod"/>
            </a:pPr>
            <a:r>
              <a:rPr lang="id-ID" dirty="0">
                <a:effectLst/>
              </a:rPr>
              <a:t>TREC. Question Anwsering System and Cross Language Informastion Retrieval.</a:t>
            </a:r>
            <a:r>
              <a:rPr lang="id-ID" dirty="0"/>
              <a:t> </a:t>
            </a:r>
          </a:p>
        </p:txBody>
      </p:sp>
    </p:spTree>
    <p:extLst>
      <p:ext uri="{BB962C8B-B14F-4D97-AF65-F5344CB8AC3E}">
        <p14:creationId xmlns:p14="http://schemas.microsoft.com/office/powerpoint/2010/main" val="738129205"/>
      </p:ext>
    </p:extLst>
  </p:cSld>
  <p:clrMapOvr>
    <a:masterClrMapping/>
  </p:clrMapOvr>
  <p:transition spd="slow">
    <p:wedg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79320-49CB-4338-B969-F09F13EA103B}"/>
              </a:ext>
            </a:extLst>
          </p:cNvPr>
          <p:cNvSpPr>
            <a:spLocks noGrp="1"/>
          </p:cNvSpPr>
          <p:nvPr>
            <p:ph type="title"/>
          </p:nvPr>
        </p:nvSpPr>
        <p:spPr/>
        <p:txBody>
          <a:bodyPr/>
          <a:lstStyle/>
          <a:p>
            <a:r>
              <a:rPr lang="id-ID" dirty="0">
                <a:effectLst/>
              </a:rPr>
              <a:t>Kriteria Penilaian</a:t>
            </a:r>
            <a:r>
              <a:rPr lang="id-ID" dirty="0"/>
              <a:t> </a:t>
            </a:r>
          </a:p>
        </p:txBody>
      </p:sp>
      <p:sp>
        <p:nvSpPr>
          <p:cNvPr id="3" name="Content Placeholder 2">
            <a:extLst>
              <a:ext uri="{FF2B5EF4-FFF2-40B4-BE49-F238E27FC236}">
                <a16:creationId xmlns:a16="http://schemas.microsoft.com/office/drawing/2014/main" id="{EF20F503-ECD6-49A1-A4E1-5FC3E4E75933}"/>
              </a:ext>
            </a:extLst>
          </p:cNvPr>
          <p:cNvSpPr>
            <a:spLocks noGrp="1"/>
          </p:cNvSpPr>
          <p:nvPr>
            <p:ph idx="1"/>
          </p:nvPr>
        </p:nvSpPr>
        <p:spPr>
          <a:xfrm>
            <a:off x="913795" y="2096064"/>
            <a:ext cx="10353762" cy="4424006"/>
          </a:xfrm>
        </p:spPr>
        <p:txBody>
          <a:bodyPr>
            <a:normAutofit/>
          </a:bodyPr>
          <a:lstStyle/>
          <a:p>
            <a:pPr algn="just"/>
            <a:r>
              <a:rPr lang="id-ID" dirty="0">
                <a:effectLst/>
              </a:rPr>
              <a:t>Nilai akhir (NA) adalah nilai kumulatif dari nilai ujian tengah semester (UTS), ujian akhir semester (UAS), tugas perorangan (TP), dan tugas kelompok atau proyek akhir (PA). Metode dan bobot nilai sebagai berikut:</a:t>
            </a:r>
            <a:r>
              <a:rPr lang="id-ID" dirty="0"/>
              <a:t> </a:t>
            </a:r>
          </a:p>
          <a:p>
            <a:pPr marL="457200" indent="-457200" algn="just">
              <a:buFont typeface="+mj-lt"/>
              <a:buAutoNum type="arabicPeriod"/>
            </a:pPr>
            <a:r>
              <a:rPr lang="id-ID" dirty="0">
                <a:effectLst/>
              </a:rPr>
              <a:t>UTS (1-7) dan UAS (9-15) dilakukan melalui ujian tertulis dengan bobot masing-masing 35%. Kisi-kisi ujian akan disampaikan pada pertemuan ke-7 untuk UTS, dan pada pertemuan ke-15 untuk UAS.</a:t>
            </a:r>
            <a:r>
              <a:rPr lang="id-ID" dirty="0"/>
              <a:t> </a:t>
            </a:r>
          </a:p>
          <a:p>
            <a:pPr marL="457200" indent="-457200" algn="just">
              <a:buFont typeface="+mj-lt"/>
              <a:buAutoNum type="arabicPeriod"/>
            </a:pPr>
            <a:r>
              <a:rPr lang="id-ID" dirty="0">
                <a:effectLst/>
              </a:rPr>
              <a:t>Nilai TP adalah rata-rata dari semua tugas yang diberikan, dan diberi bobot 10%</a:t>
            </a:r>
            <a:r>
              <a:rPr lang="id-ID" dirty="0"/>
              <a:t> </a:t>
            </a:r>
          </a:p>
          <a:p>
            <a:pPr marL="457200" indent="-457200" algn="just">
              <a:buFont typeface="+mj-lt"/>
              <a:buAutoNum type="arabicPeriod"/>
            </a:pPr>
            <a:r>
              <a:rPr lang="id-ID" dirty="0">
                <a:effectLst/>
              </a:rPr>
              <a:t>Nilai PA terdiri dari nilai produk proyek (program komputer, laporan) dan presentasi. Bobot nilai PA adalah 20%.</a:t>
            </a:r>
            <a:r>
              <a:rPr lang="id-ID" dirty="0"/>
              <a:t> </a:t>
            </a:r>
          </a:p>
        </p:txBody>
      </p:sp>
    </p:spTree>
    <p:extLst>
      <p:ext uri="{BB962C8B-B14F-4D97-AF65-F5344CB8AC3E}">
        <p14:creationId xmlns:p14="http://schemas.microsoft.com/office/powerpoint/2010/main" val="2841908022"/>
      </p:ext>
    </p:extLst>
  </p:cSld>
  <p:clrMapOvr>
    <a:masterClrMapping/>
  </p:clrMapOvr>
  <mc:AlternateContent xmlns:mc="http://schemas.openxmlformats.org/markup-compatibility/2006">
    <mc:Choice xmlns:p14="http://schemas.microsoft.com/office/powerpoint/2010/main" Requires="p14">
      <p:transition spd="slow" p14:dur="1600">
        <p14:prism dir="d" isContent="1" isInverted="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453BE-B1C4-4B26-BF06-4FBDA7C11EFD}"/>
              </a:ext>
            </a:extLst>
          </p:cNvPr>
          <p:cNvSpPr>
            <a:spLocks noGrp="1"/>
          </p:cNvSpPr>
          <p:nvPr>
            <p:ph type="title"/>
          </p:nvPr>
        </p:nvSpPr>
        <p:spPr/>
        <p:txBody>
          <a:bodyPr/>
          <a:lstStyle/>
          <a:p>
            <a:r>
              <a:rPr lang="id-ID" dirty="0">
                <a:effectLst/>
              </a:rPr>
              <a:t>Jadwal Kuliah</a:t>
            </a:r>
            <a:r>
              <a:rPr lang="id-ID" dirty="0"/>
              <a:t> </a:t>
            </a:r>
          </a:p>
        </p:txBody>
      </p:sp>
      <p:sp>
        <p:nvSpPr>
          <p:cNvPr id="3" name="Content Placeholder 2">
            <a:extLst>
              <a:ext uri="{FF2B5EF4-FFF2-40B4-BE49-F238E27FC236}">
                <a16:creationId xmlns:a16="http://schemas.microsoft.com/office/drawing/2014/main" id="{A7DFB14D-9053-42F7-AE31-B94D8BCEA4AE}"/>
              </a:ext>
            </a:extLst>
          </p:cNvPr>
          <p:cNvSpPr>
            <a:spLocks noGrp="1"/>
          </p:cNvSpPr>
          <p:nvPr>
            <p:ph idx="1"/>
          </p:nvPr>
        </p:nvSpPr>
        <p:spPr/>
        <p:txBody>
          <a:bodyPr>
            <a:normAutofit/>
          </a:bodyPr>
          <a:lstStyle/>
          <a:p>
            <a:r>
              <a:rPr lang="fi-FI" sz="2400" dirty="0">
                <a:effectLst/>
              </a:rPr>
              <a:t>Kuliah dilaksanakan pada </a:t>
            </a:r>
            <a:r>
              <a:rPr lang="id-ID" sz="2400" dirty="0">
                <a:effectLst/>
              </a:rPr>
              <a:t>setiap </a:t>
            </a:r>
            <a:r>
              <a:rPr lang="fi-FI" sz="2400" dirty="0">
                <a:effectLst/>
              </a:rPr>
              <a:t>hari </a:t>
            </a:r>
            <a:r>
              <a:rPr lang="id-ID" sz="2400" dirty="0">
                <a:effectLst/>
              </a:rPr>
              <a:t>Senin</a:t>
            </a:r>
            <a:r>
              <a:rPr lang="fi-FI" sz="2400" dirty="0">
                <a:effectLst/>
              </a:rPr>
              <a:t> pukul </a:t>
            </a:r>
            <a:r>
              <a:rPr lang="id-ID" sz="2400" dirty="0">
                <a:effectLst/>
              </a:rPr>
              <a:t>13</a:t>
            </a:r>
            <a:r>
              <a:rPr lang="fi-FI" sz="2400" dirty="0">
                <a:effectLst/>
              </a:rPr>
              <a:t>:00-</a:t>
            </a:r>
            <a:r>
              <a:rPr lang="id-ID" sz="2400" dirty="0">
                <a:effectLst/>
              </a:rPr>
              <a:t>14</a:t>
            </a:r>
            <a:r>
              <a:rPr lang="fi-FI" sz="2400" dirty="0">
                <a:effectLst/>
              </a:rPr>
              <a:t>:</a:t>
            </a:r>
            <a:r>
              <a:rPr lang="id-ID" sz="2400" dirty="0">
                <a:effectLst/>
              </a:rPr>
              <a:t>4</a:t>
            </a:r>
            <a:r>
              <a:rPr lang="fi-FI" sz="2400" dirty="0">
                <a:effectLst/>
              </a:rPr>
              <a:t>0</a:t>
            </a:r>
            <a:r>
              <a:rPr lang="fi-FI" sz="2400" dirty="0"/>
              <a:t> </a:t>
            </a:r>
            <a:r>
              <a:rPr lang="id-ID" sz="2400" dirty="0"/>
              <a:t>di Ruang GP. 608</a:t>
            </a:r>
          </a:p>
        </p:txBody>
      </p:sp>
    </p:spTree>
    <p:extLst>
      <p:ext uri="{BB962C8B-B14F-4D97-AF65-F5344CB8AC3E}">
        <p14:creationId xmlns:p14="http://schemas.microsoft.com/office/powerpoint/2010/main" val="878389276"/>
      </p:ext>
    </p:extLst>
  </p:cSld>
  <p:clrMapOvr>
    <a:masterClrMapping/>
  </p:clrMapOvr>
  <mc:AlternateContent xmlns:mc="http://schemas.openxmlformats.org/markup-compatibility/2006">
    <mc:Choice xmlns:p14="http://schemas.microsoft.com/office/powerpoint/2010/main" Requires="p14">
      <p:transition spd="slow" p14:dur="1200">
        <p:zoom/>
      </p:transition>
    </mc:Choice>
    <mc:Fallback>
      <p:transition spd="slow">
        <p:zo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2279-1960-4629-ABB8-3706D6E1AE3A}"/>
              </a:ext>
            </a:extLst>
          </p:cNvPr>
          <p:cNvSpPr>
            <a:spLocks noGrp="1"/>
          </p:cNvSpPr>
          <p:nvPr>
            <p:ph type="title"/>
          </p:nvPr>
        </p:nvSpPr>
        <p:spPr>
          <a:xfrm>
            <a:off x="913795" y="238539"/>
            <a:ext cx="10353761" cy="1326321"/>
          </a:xfrm>
        </p:spPr>
        <p:txBody>
          <a:bodyPr/>
          <a:lstStyle/>
          <a:p>
            <a:r>
              <a:rPr lang="id-ID" dirty="0"/>
              <a:t>OUTLINE</a:t>
            </a:r>
          </a:p>
        </p:txBody>
      </p:sp>
      <p:sp>
        <p:nvSpPr>
          <p:cNvPr id="3" name="Content Placeholder 2">
            <a:extLst>
              <a:ext uri="{FF2B5EF4-FFF2-40B4-BE49-F238E27FC236}">
                <a16:creationId xmlns:a16="http://schemas.microsoft.com/office/drawing/2014/main" id="{A5E56DC7-4981-4820-88B9-3AFCA2CBA694}"/>
              </a:ext>
            </a:extLst>
          </p:cNvPr>
          <p:cNvSpPr>
            <a:spLocks noGrp="1"/>
          </p:cNvSpPr>
          <p:nvPr>
            <p:ph idx="1"/>
          </p:nvPr>
        </p:nvSpPr>
        <p:spPr>
          <a:xfrm>
            <a:off x="913795" y="1722783"/>
            <a:ext cx="10353762" cy="4876800"/>
          </a:xfrm>
        </p:spPr>
        <p:txBody>
          <a:bodyPr>
            <a:normAutofit/>
          </a:bodyPr>
          <a:lstStyle/>
          <a:p>
            <a:pPr marL="457200" indent="-457200">
              <a:buFont typeface="+mj-lt"/>
              <a:buAutoNum type="arabicPeriod"/>
            </a:pPr>
            <a:r>
              <a:rPr lang="id-ID" sz="2400" dirty="0"/>
              <a:t>Pendahuluan</a:t>
            </a:r>
          </a:p>
          <a:p>
            <a:pPr marL="457200" indent="-457200">
              <a:buFont typeface="+mj-lt"/>
              <a:buAutoNum type="arabicPeriod"/>
            </a:pPr>
            <a:r>
              <a:rPr lang="id-ID" sz="2400" dirty="0"/>
              <a:t>Aplikasi pemrosesan teks</a:t>
            </a:r>
          </a:p>
          <a:p>
            <a:pPr marL="457200" indent="-457200">
              <a:buFont typeface="+mj-lt"/>
              <a:buAutoNum type="arabicPeriod"/>
            </a:pPr>
            <a:r>
              <a:rPr lang="id-ID" sz="2400" dirty="0"/>
              <a:t>Inverted index</a:t>
            </a:r>
          </a:p>
          <a:p>
            <a:pPr marL="457200" indent="-457200">
              <a:buFont typeface="+mj-lt"/>
              <a:buAutoNum type="arabicPeriod"/>
            </a:pPr>
            <a:r>
              <a:rPr lang="id-ID" sz="2400" dirty="0"/>
              <a:t>Model IR</a:t>
            </a:r>
          </a:p>
          <a:p>
            <a:pPr marL="457200" indent="-457200">
              <a:buFont typeface="+mj-lt"/>
              <a:buAutoNum type="arabicPeriod"/>
            </a:pPr>
            <a:r>
              <a:rPr lang="id-ID" sz="2400" dirty="0"/>
              <a:t>Evaluasi IR</a:t>
            </a:r>
          </a:p>
          <a:p>
            <a:pPr marL="457200" indent="-457200">
              <a:buFont typeface="+mj-lt"/>
              <a:buAutoNum type="arabicPeriod"/>
            </a:pPr>
            <a:r>
              <a:rPr lang="en-US" sz="2400" dirty="0"/>
              <a:t>Relevance</a:t>
            </a:r>
            <a:r>
              <a:rPr lang="id-ID" sz="2400" dirty="0"/>
              <a:t> </a:t>
            </a:r>
            <a:r>
              <a:rPr lang="en-US" sz="2400" dirty="0"/>
              <a:t>Feedback and</a:t>
            </a:r>
            <a:r>
              <a:rPr lang="id-ID" sz="2400" dirty="0"/>
              <a:t> </a:t>
            </a:r>
            <a:r>
              <a:rPr lang="en-US" sz="2400" dirty="0"/>
              <a:t>Query</a:t>
            </a:r>
            <a:r>
              <a:rPr lang="id-ID" sz="2400" dirty="0"/>
              <a:t> </a:t>
            </a:r>
            <a:r>
              <a:rPr lang="en-US" sz="2400" dirty="0"/>
              <a:t>Expansion</a:t>
            </a:r>
            <a:endParaRPr lang="id-ID" sz="2400" dirty="0"/>
          </a:p>
          <a:p>
            <a:pPr marL="457200" indent="-457200">
              <a:buFont typeface="+mj-lt"/>
              <a:buAutoNum type="arabicPeriod"/>
            </a:pPr>
            <a:r>
              <a:rPr lang="id-ID" sz="2400" dirty="0"/>
              <a:t>Probabilistic IR</a:t>
            </a:r>
          </a:p>
          <a:p>
            <a:pPr marL="457200" indent="-457200">
              <a:buFont typeface="+mj-lt"/>
              <a:buAutoNum type="arabicPeriod"/>
            </a:pPr>
            <a:r>
              <a:rPr lang="id-ID" sz="2400" dirty="0"/>
              <a:t>UTS</a:t>
            </a:r>
          </a:p>
        </p:txBody>
      </p:sp>
    </p:spTree>
    <p:extLst>
      <p:ext uri="{BB962C8B-B14F-4D97-AF65-F5344CB8AC3E}">
        <p14:creationId xmlns:p14="http://schemas.microsoft.com/office/powerpoint/2010/main" val="645869558"/>
      </p:ext>
    </p:extLst>
  </p:cSld>
  <p:clrMapOvr>
    <a:masterClrMapping/>
  </p:clrMapOvr>
  <mc:AlternateContent xmlns:mc="http://schemas.openxmlformats.org/markup-compatibility/2006">
    <mc:Choice xmlns:p14="http://schemas.microsoft.com/office/powerpoint/2010/main" Requires="p14">
      <p:transition spd="slow" p14:dur="1250">
        <p14:switch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821FB-86E7-439C-BA0F-076A9D3B585F}"/>
              </a:ext>
            </a:extLst>
          </p:cNvPr>
          <p:cNvSpPr>
            <a:spLocks noGrp="1"/>
          </p:cNvSpPr>
          <p:nvPr>
            <p:ph type="title"/>
          </p:nvPr>
        </p:nvSpPr>
        <p:spPr>
          <a:xfrm>
            <a:off x="913796" y="238539"/>
            <a:ext cx="10353761" cy="1326321"/>
          </a:xfrm>
        </p:spPr>
        <p:txBody>
          <a:bodyPr/>
          <a:lstStyle/>
          <a:p>
            <a:r>
              <a:rPr lang="id-ID" dirty="0"/>
              <a:t>OUTLINE</a:t>
            </a:r>
          </a:p>
        </p:txBody>
      </p:sp>
      <p:sp>
        <p:nvSpPr>
          <p:cNvPr id="3" name="Content Placeholder 2">
            <a:extLst>
              <a:ext uri="{FF2B5EF4-FFF2-40B4-BE49-F238E27FC236}">
                <a16:creationId xmlns:a16="http://schemas.microsoft.com/office/drawing/2014/main" id="{FFD362CD-1484-4C7D-B7F9-8620112E2C1B}"/>
              </a:ext>
            </a:extLst>
          </p:cNvPr>
          <p:cNvSpPr>
            <a:spLocks noGrp="1"/>
          </p:cNvSpPr>
          <p:nvPr>
            <p:ph idx="1"/>
          </p:nvPr>
        </p:nvSpPr>
        <p:spPr>
          <a:xfrm>
            <a:off x="913795" y="1802295"/>
            <a:ext cx="10353762" cy="4810539"/>
          </a:xfrm>
        </p:spPr>
        <p:txBody>
          <a:bodyPr>
            <a:normAutofit/>
          </a:bodyPr>
          <a:lstStyle/>
          <a:p>
            <a:pPr marL="457200" indent="-457200">
              <a:buFont typeface="+mj-lt"/>
              <a:buAutoNum type="arabicPeriod" startAt="9"/>
            </a:pPr>
            <a:r>
              <a:rPr lang="id-ID" sz="2400" dirty="0"/>
              <a:t>Text Classification</a:t>
            </a:r>
          </a:p>
          <a:p>
            <a:pPr marL="457200" indent="-457200">
              <a:buFont typeface="+mj-lt"/>
              <a:buAutoNum type="arabicPeriod" startAt="9"/>
            </a:pPr>
            <a:r>
              <a:rPr lang="id-ID" sz="2400" dirty="0"/>
              <a:t>Clustering</a:t>
            </a:r>
          </a:p>
          <a:p>
            <a:pPr marL="457200" indent="-457200">
              <a:buFont typeface="+mj-lt"/>
              <a:buAutoNum type="arabicPeriod" startAt="9"/>
            </a:pPr>
            <a:r>
              <a:rPr lang="id-ID" sz="2400" dirty="0"/>
              <a:t>Text Summarization</a:t>
            </a:r>
          </a:p>
          <a:p>
            <a:pPr marL="457200" indent="-457200">
              <a:buFont typeface="+mj-lt"/>
              <a:buAutoNum type="arabicPeriod" startAt="9"/>
            </a:pPr>
            <a:r>
              <a:rPr lang="id-ID" sz="2400" dirty="0"/>
              <a:t>XML Retrieval</a:t>
            </a:r>
          </a:p>
          <a:p>
            <a:pPr marL="457200" indent="-457200">
              <a:buFont typeface="+mj-lt"/>
              <a:buAutoNum type="arabicPeriod" startAt="9"/>
            </a:pPr>
            <a:r>
              <a:rPr lang="id-ID" sz="2400" dirty="0"/>
              <a:t>Multimedia Information Retrieval System (MIRS)</a:t>
            </a:r>
          </a:p>
          <a:p>
            <a:pPr marL="457200" indent="-457200">
              <a:buFont typeface="+mj-lt"/>
              <a:buAutoNum type="arabicPeriod" startAt="9"/>
            </a:pPr>
            <a:r>
              <a:rPr lang="en-US" sz="2400" dirty="0"/>
              <a:t>Question</a:t>
            </a:r>
            <a:r>
              <a:rPr lang="id-ID" sz="2400" dirty="0"/>
              <a:t> </a:t>
            </a:r>
            <a:r>
              <a:rPr lang="en-US" sz="2400" dirty="0"/>
              <a:t>Answering</a:t>
            </a:r>
            <a:r>
              <a:rPr lang="id-ID" sz="2400" dirty="0"/>
              <a:t> </a:t>
            </a:r>
            <a:r>
              <a:rPr lang="en-US" sz="2400" dirty="0"/>
              <a:t>System and</a:t>
            </a:r>
            <a:r>
              <a:rPr lang="id-ID" sz="2400" dirty="0"/>
              <a:t> </a:t>
            </a:r>
            <a:r>
              <a:rPr lang="en-US" sz="2400" dirty="0"/>
              <a:t>CLIR</a:t>
            </a:r>
            <a:endParaRPr lang="id-ID" sz="2400" dirty="0"/>
          </a:p>
          <a:p>
            <a:pPr marL="457200" indent="-457200">
              <a:buFont typeface="+mj-lt"/>
              <a:buAutoNum type="arabicPeriod" startAt="9"/>
            </a:pPr>
            <a:r>
              <a:rPr lang="id-ID" sz="2400" dirty="0"/>
              <a:t>Web Search</a:t>
            </a:r>
          </a:p>
          <a:p>
            <a:pPr marL="457200" indent="-457200">
              <a:buFont typeface="+mj-lt"/>
              <a:buAutoNum type="arabicPeriod" startAt="9"/>
            </a:pPr>
            <a:r>
              <a:rPr lang="id-ID" sz="2400" dirty="0"/>
              <a:t>UAS</a:t>
            </a:r>
          </a:p>
        </p:txBody>
      </p:sp>
    </p:spTree>
    <p:extLst>
      <p:ext uri="{BB962C8B-B14F-4D97-AF65-F5344CB8AC3E}">
        <p14:creationId xmlns:p14="http://schemas.microsoft.com/office/powerpoint/2010/main" val="3226962942"/>
      </p:ext>
    </p:extLst>
  </p:cSld>
  <p:clrMapOvr>
    <a:masterClrMapping/>
  </p:clrMapOvr>
  <mc:AlternateContent xmlns:mc="http://schemas.openxmlformats.org/markup-compatibility/2006">
    <mc:Choice xmlns:p14="http://schemas.microsoft.com/office/powerpoint/2010/main" Requires="p14">
      <p:transition spd="slow" p14:dur="2500">
        <p:checker dir="vert"/>
      </p:transition>
    </mc:Choice>
    <mc:Fallback>
      <p:transition spd="slow">
        <p:checke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E71E-A385-4143-AA14-2052379269A6}"/>
              </a:ext>
            </a:extLst>
          </p:cNvPr>
          <p:cNvSpPr>
            <a:spLocks noGrp="1"/>
          </p:cNvSpPr>
          <p:nvPr>
            <p:ph type="title"/>
          </p:nvPr>
        </p:nvSpPr>
        <p:spPr/>
        <p:txBody>
          <a:bodyPr/>
          <a:lstStyle/>
          <a:p>
            <a:r>
              <a:rPr lang="id-ID" dirty="0"/>
              <a:t>Database vs IR</a:t>
            </a:r>
          </a:p>
        </p:txBody>
      </p:sp>
      <p:graphicFrame>
        <p:nvGraphicFramePr>
          <p:cNvPr id="4" name="Content Placeholder 3">
            <a:extLst>
              <a:ext uri="{FF2B5EF4-FFF2-40B4-BE49-F238E27FC236}">
                <a16:creationId xmlns:a16="http://schemas.microsoft.com/office/drawing/2014/main" id="{3B16C2F4-4F78-428F-A9EB-E1C3736DB336}"/>
              </a:ext>
            </a:extLst>
          </p:cNvPr>
          <p:cNvGraphicFramePr>
            <a:graphicFrameLocks noGrp="1"/>
          </p:cNvGraphicFramePr>
          <p:nvPr>
            <p:ph idx="1"/>
            <p:extLst>
              <p:ext uri="{D42A27DB-BD31-4B8C-83A1-F6EECF244321}">
                <p14:modId xmlns:p14="http://schemas.microsoft.com/office/powerpoint/2010/main" val="2142920094"/>
              </p:ext>
            </p:extLst>
          </p:nvPr>
        </p:nvGraphicFramePr>
        <p:xfrm>
          <a:off x="914400" y="2095500"/>
          <a:ext cx="10353676" cy="3657600"/>
        </p:xfrm>
        <a:graphic>
          <a:graphicData uri="http://schemas.openxmlformats.org/drawingml/2006/table">
            <a:tbl>
              <a:tblPr firstRow="1" bandRow="1">
                <a:tableStyleId>{5C22544A-7EE6-4342-B048-85BDC9FD1C3A}</a:tableStyleId>
              </a:tblPr>
              <a:tblGrid>
                <a:gridCol w="5176838">
                  <a:extLst>
                    <a:ext uri="{9D8B030D-6E8A-4147-A177-3AD203B41FA5}">
                      <a16:colId xmlns:a16="http://schemas.microsoft.com/office/drawing/2014/main" val="1398094183"/>
                    </a:ext>
                  </a:extLst>
                </a:gridCol>
                <a:gridCol w="5176838">
                  <a:extLst>
                    <a:ext uri="{9D8B030D-6E8A-4147-A177-3AD203B41FA5}">
                      <a16:colId xmlns:a16="http://schemas.microsoft.com/office/drawing/2014/main" val="909455291"/>
                    </a:ext>
                  </a:extLst>
                </a:gridCol>
              </a:tblGrid>
              <a:tr h="370840">
                <a:tc>
                  <a:txBody>
                    <a:bodyPr/>
                    <a:lstStyle/>
                    <a:p>
                      <a:pPr algn="ctr"/>
                      <a:r>
                        <a:rPr lang="id-ID" sz="2400" dirty="0"/>
                        <a:t>DATABASE</a:t>
                      </a:r>
                    </a:p>
                  </a:txBody>
                  <a:tcPr/>
                </a:tc>
                <a:tc>
                  <a:txBody>
                    <a:bodyPr/>
                    <a:lstStyle/>
                    <a:p>
                      <a:pPr algn="ctr"/>
                      <a:r>
                        <a:rPr lang="id-ID" sz="2400" dirty="0"/>
                        <a:t>IR</a:t>
                      </a:r>
                    </a:p>
                  </a:txBody>
                  <a:tcPr/>
                </a:tc>
                <a:extLst>
                  <a:ext uri="{0D108BD9-81ED-4DB2-BD59-A6C34878D82A}">
                    <a16:rowId xmlns:a16="http://schemas.microsoft.com/office/drawing/2014/main" val="1160792699"/>
                  </a:ext>
                </a:extLst>
              </a:tr>
              <a:tr h="370840">
                <a:tc>
                  <a:txBody>
                    <a:bodyPr/>
                    <a:lstStyle/>
                    <a:p>
                      <a:pPr algn="just"/>
                      <a:r>
                        <a:rPr lang="id-ID" dirty="0"/>
                        <a:t>Data pada database terstruktur (</a:t>
                      </a:r>
                      <a:r>
                        <a:rPr lang="en-US" dirty="0" err="1"/>
                        <a:t>memiliki</a:t>
                      </a:r>
                      <a:r>
                        <a:rPr lang="en-US" dirty="0"/>
                        <a:t> table, field, record, entity</a:t>
                      </a:r>
                      <a:r>
                        <a:rPr lang="id-ID" dirty="0"/>
                        <a:t>, dll.)</a:t>
                      </a:r>
                    </a:p>
                  </a:txBody>
                  <a:tcPr/>
                </a:tc>
                <a:tc>
                  <a:txBody>
                    <a:bodyPr/>
                    <a:lstStyle/>
                    <a:p>
                      <a:pPr algn="just"/>
                      <a:r>
                        <a:rPr lang="id-ID" dirty="0"/>
                        <a:t>IR tidak terstruktur</a:t>
                      </a:r>
                    </a:p>
                  </a:txBody>
                  <a:tcPr/>
                </a:tc>
                <a:extLst>
                  <a:ext uri="{0D108BD9-81ED-4DB2-BD59-A6C34878D82A}">
                    <a16:rowId xmlns:a16="http://schemas.microsoft.com/office/drawing/2014/main" val="2452493186"/>
                  </a:ext>
                </a:extLst>
              </a:tr>
              <a:tr h="370840">
                <a:tc>
                  <a:txBody>
                    <a:bodyPr/>
                    <a:lstStyle/>
                    <a:p>
                      <a:pPr algn="just"/>
                      <a:r>
                        <a:rPr lang="id-ID" dirty="0"/>
                        <a:t>File pada database clear semantic (satu kesatuan, menyeluruh)</a:t>
                      </a:r>
                    </a:p>
                  </a:txBody>
                  <a:tcPr/>
                </a:tc>
                <a:tc>
                  <a:txBody>
                    <a:bodyPr/>
                    <a:lstStyle/>
                    <a:p>
                      <a:pPr algn="just"/>
                      <a:r>
                        <a:rPr lang="id-ID" dirty="0"/>
                        <a:t>IR tidak ada field</a:t>
                      </a:r>
                    </a:p>
                  </a:txBody>
                  <a:tcPr/>
                </a:tc>
                <a:extLst>
                  <a:ext uri="{0D108BD9-81ED-4DB2-BD59-A6C34878D82A}">
                    <a16:rowId xmlns:a16="http://schemas.microsoft.com/office/drawing/2014/main" val="3389909342"/>
                  </a:ext>
                </a:extLst>
              </a:tr>
              <a:tr h="370840">
                <a:tc>
                  <a:txBody>
                    <a:bodyPr/>
                    <a:lstStyle/>
                    <a:p>
                      <a:pPr algn="just"/>
                      <a:r>
                        <a:rPr lang="id-ID" dirty="0"/>
                        <a:t>Query pada database dapat dijelaskan (contoh: SQL)</a:t>
                      </a:r>
                    </a:p>
                  </a:txBody>
                  <a:tcPr/>
                </a:tc>
                <a:tc>
                  <a:txBody>
                    <a:bodyPr/>
                    <a:lstStyle/>
                    <a:p>
                      <a:pPr algn="just"/>
                      <a:r>
                        <a:rPr lang="id-ID" dirty="0"/>
                        <a:t>IR merupakan teks bebas seperti bahasa alami, bahasa manusia sehari-hari</a:t>
                      </a:r>
                    </a:p>
                  </a:txBody>
                  <a:tcPr/>
                </a:tc>
                <a:extLst>
                  <a:ext uri="{0D108BD9-81ED-4DB2-BD59-A6C34878D82A}">
                    <a16:rowId xmlns:a16="http://schemas.microsoft.com/office/drawing/2014/main" val="2079234408"/>
                  </a:ext>
                </a:extLst>
              </a:tr>
              <a:tr h="370840">
                <a:tc>
                  <a:txBody>
                    <a:bodyPr/>
                    <a:lstStyle/>
                    <a:p>
                      <a:pPr algn="just"/>
                      <a:r>
                        <a:rPr lang="fi-FI" dirty="0"/>
                        <a:t>Ukuran kesamaannya pada database pasti</a:t>
                      </a:r>
                      <a:endParaRPr lang="id-ID" dirty="0"/>
                    </a:p>
                  </a:txBody>
                  <a:tcPr/>
                </a:tc>
                <a:tc>
                  <a:txBody>
                    <a:bodyPr/>
                    <a:lstStyle/>
                    <a:p>
                      <a:pPr algn="just"/>
                      <a:r>
                        <a:rPr lang="id-ID" dirty="0"/>
                        <a:t>IR butuh ukuran keefektifan tertentu, partial (diambil ukuran kesamaan terbaik)</a:t>
                      </a:r>
                    </a:p>
                  </a:txBody>
                  <a:tcPr/>
                </a:tc>
                <a:extLst>
                  <a:ext uri="{0D108BD9-81ED-4DB2-BD59-A6C34878D82A}">
                    <a16:rowId xmlns:a16="http://schemas.microsoft.com/office/drawing/2014/main" val="375571533"/>
                  </a:ext>
                </a:extLst>
              </a:tr>
              <a:tr h="370840">
                <a:tc>
                  <a:txBody>
                    <a:bodyPr/>
                    <a:lstStyle/>
                    <a:p>
                      <a:pPr algn="just"/>
                      <a:r>
                        <a:rPr lang="id-ID" dirty="0"/>
                        <a:t>Model pada database deterministic (bisa ditentukan)</a:t>
                      </a:r>
                    </a:p>
                  </a:txBody>
                  <a:tcPr/>
                </a:tc>
                <a:tc>
                  <a:txBody>
                    <a:bodyPr/>
                    <a:lstStyle/>
                    <a:p>
                      <a:pPr algn="just"/>
                      <a:r>
                        <a:rPr lang="id-ID" dirty="0"/>
                        <a:t>IR non deterministic</a:t>
                      </a:r>
                    </a:p>
                  </a:txBody>
                  <a:tcPr/>
                </a:tc>
                <a:extLst>
                  <a:ext uri="{0D108BD9-81ED-4DB2-BD59-A6C34878D82A}">
                    <a16:rowId xmlns:a16="http://schemas.microsoft.com/office/drawing/2014/main" val="3467987462"/>
                  </a:ext>
                </a:extLst>
              </a:tr>
            </a:tbl>
          </a:graphicData>
        </a:graphic>
      </p:graphicFrame>
    </p:spTree>
    <p:extLst>
      <p:ext uri="{BB962C8B-B14F-4D97-AF65-F5344CB8AC3E}">
        <p14:creationId xmlns:p14="http://schemas.microsoft.com/office/powerpoint/2010/main" val="758612905"/>
      </p:ext>
    </p:extLst>
  </p:cSld>
  <p:clrMapOvr>
    <a:masterClrMapping/>
  </p:clrMapOvr>
  <mc:AlternateContent xmlns:mc="http://schemas.openxmlformats.org/markup-compatibility/2006">
    <mc:Choice xmlns:p14="http://schemas.microsoft.com/office/powerpoint/2010/main" Requires="p14">
      <p:transition spd="slow" p14:dur="1400">
        <p14:doors/>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84BDD-3655-4B0D-AEB0-27C84A6D1F44}"/>
              </a:ext>
            </a:extLst>
          </p:cNvPr>
          <p:cNvSpPr>
            <a:spLocks noGrp="1"/>
          </p:cNvSpPr>
          <p:nvPr>
            <p:ph type="title"/>
          </p:nvPr>
        </p:nvSpPr>
        <p:spPr/>
        <p:txBody>
          <a:bodyPr/>
          <a:lstStyle/>
          <a:p>
            <a:r>
              <a:rPr lang="id-ID" dirty="0"/>
              <a:t>Boolean Retrieval</a:t>
            </a:r>
          </a:p>
        </p:txBody>
      </p:sp>
      <p:sp>
        <p:nvSpPr>
          <p:cNvPr id="3" name="Content Placeholder 2">
            <a:extLst>
              <a:ext uri="{FF2B5EF4-FFF2-40B4-BE49-F238E27FC236}">
                <a16:creationId xmlns:a16="http://schemas.microsoft.com/office/drawing/2014/main" id="{D8648CF4-199E-4705-ACFF-D76F47EC6AEF}"/>
              </a:ext>
            </a:extLst>
          </p:cNvPr>
          <p:cNvSpPr>
            <a:spLocks noGrp="1"/>
          </p:cNvSpPr>
          <p:nvPr>
            <p:ph idx="1"/>
          </p:nvPr>
        </p:nvSpPr>
        <p:spPr>
          <a:xfrm>
            <a:off x="913795" y="2096063"/>
            <a:ext cx="10353762" cy="4569780"/>
          </a:xfrm>
        </p:spPr>
        <p:txBody>
          <a:bodyPr>
            <a:normAutofit lnSpcReduction="10000"/>
          </a:bodyPr>
          <a:lstStyle/>
          <a:p>
            <a:pPr algn="just"/>
            <a:r>
              <a:rPr lang="id-ID" sz="2400" dirty="0"/>
              <a:t>Boolean Retrieval Model (BRM) adalah salah satu contoh Information Retrieval yang merupakan model proses pencarian informasi dari query yang menggunakan ekspresi boolean. </a:t>
            </a:r>
          </a:p>
          <a:p>
            <a:pPr algn="just"/>
            <a:r>
              <a:rPr lang="id-ID" sz="2400" dirty="0"/>
              <a:t>Dengan ekspresi boolean dengan menggunakan operator logika AND, OR dan NOT.  Sedangkan dalam menentukan hasil perhitungannya hanya berupa nilai binary (1 atau 0). </a:t>
            </a:r>
          </a:p>
          <a:p>
            <a:pPr algn="just"/>
            <a:r>
              <a:rPr lang="id-ID" sz="2400" dirty="0"/>
              <a:t>Dengan hal itu, Boolean Retrieval Model (BRM) yang ada hanya dokumen relevan atau tidak sama sekali. Sehingga keunggulan dari Boolean Retrieval Model (BRM) tidak menghasilkan dokumen yang  mirip.</a:t>
            </a:r>
          </a:p>
        </p:txBody>
      </p:sp>
    </p:spTree>
    <p:extLst>
      <p:ext uri="{BB962C8B-B14F-4D97-AF65-F5344CB8AC3E}">
        <p14:creationId xmlns:p14="http://schemas.microsoft.com/office/powerpoint/2010/main" val="1491958719"/>
      </p:ext>
    </p:extLst>
  </p:cSld>
  <p:clrMapOvr>
    <a:masterClrMapping/>
  </p:clrMapOvr>
  <mc:AlternateContent xmlns:mc="http://schemas.openxmlformats.org/markup-compatibility/2006">
    <mc:Choice xmlns:p14="http://schemas.microsoft.com/office/powerpoint/2010/main" Requires="p14">
      <p:transition spd="slow" p14:dur="1500">
        <p14:ripple dir="rd"/>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97FBA-923A-47D4-A895-F52DC9A035A8}"/>
              </a:ext>
            </a:extLst>
          </p:cNvPr>
          <p:cNvSpPr>
            <a:spLocks noGrp="1"/>
          </p:cNvSpPr>
          <p:nvPr>
            <p:ph type="title"/>
          </p:nvPr>
        </p:nvSpPr>
        <p:spPr/>
        <p:txBody>
          <a:bodyPr/>
          <a:lstStyle/>
          <a:p>
            <a:r>
              <a:rPr lang="id-ID" dirty="0"/>
              <a:t>Logical AND</a:t>
            </a:r>
          </a:p>
        </p:txBody>
      </p:sp>
      <p:sp>
        <p:nvSpPr>
          <p:cNvPr id="3" name="Content Placeholder 2">
            <a:extLst>
              <a:ext uri="{FF2B5EF4-FFF2-40B4-BE49-F238E27FC236}">
                <a16:creationId xmlns:a16="http://schemas.microsoft.com/office/drawing/2014/main" id="{5267C79A-9749-4CFD-A426-7F5542FADF41}"/>
              </a:ext>
            </a:extLst>
          </p:cNvPr>
          <p:cNvSpPr>
            <a:spLocks noGrp="1"/>
          </p:cNvSpPr>
          <p:nvPr>
            <p:ph idx="1"/>
          </p:nvPr>
        </p:nvSpPr>
        <p:spPr/>
        <p:txBody>
          <a:bodyPr>
            <a:normAutofit/>
          </a:bodyPr>
          <a:lstStyle/>
          <a:p>
            <a:pPr algn="just"/>
            <a:r>
              <a:rPr lang="id-ID" sz="2400" dirty="0"/>
              <a:t>Untuk menelusur marketing and library, kita memformulasikan pernyataan dengan </a:t>
            </a:r>
            <a:r>
              <a:rPr lang="id-ID" sz="2400" b="1" dirty="0">
                <a:solidFill>
                  <a:srgbClr val="00B0F0"/>
                </a:solidFill>
              </a:rPr>
              <a:t>marketing</a:t>
            </a:r>
            <a:r>
              <a:rPr lang="id-ID" sz="2400" dirty="0"/>
              <a:t> AND </a:t>
            </a:r>
            <a:r>
              <a:rPr lang="id-ID" sz="2400" b="1" dirty="0">
                <a:solidFill>
                  <a:srgbClr val="00B0F0"/>
                </a:solidFill>
              </a:rPr>
              <a:t>library</a:t>
            </a:r>
            <a:r>
              <a:rPr lang="id-ID" sz="2400" dirty="0"/>
              <a:t>. Dengan query tersebut maka kita akan menemukan dokumen yang mengandung unsur marketing dan perpustakaan saja, dan tidak mendapatkan dokumen yang hanya mengandung unsur marketing atau perpustakaan saja.</a:t>
            </a:r>
          </a:p>
        </p:txBody>
      </p:sp>
    </p:spTree>
    <p:extLst>
      <p:ext uri="{BB962C8B-B14F-4D97-AF65-F5344CB8AC3E}">
        <p14:creationId xmlns:p14="http://schemas.microsoft.com/office/powerpoint/2010/main" val="2002213160"/>
      </p:ext>
    </p:extLst>
  </p:cSld>
  <p:clrMapOvr>
    <a:masterClrMapping/>
  </p:clrMapOvr>
  <p:transition spd="slow">
    <p:push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BE570-626E-48CA-909F-7D147D1A9950}"/>
              </a:ext>
            </a:extLst>
          </p:cNvPr>
          <p:cNvSpPr>
            <a:spLocks noGrp="1"/>
          </p:cNvSpPr>
          <p:nvPr>
            <p:ph type="title"/>
          </p:nvPr>
        </p:nvSpPr>
        <p:spPr/>
        <p:txBody>
          <a:bodyPr/>
          <a:lstStyle/>
          <a:p>
            <a:r>
              <a:rPr lang="id-ID" dirty="0"/>
              <a:t>Logical OR</a:t>
            </a:r>
          </a:p>
        </p:txBody>
      </p:sp>
      <p:sp>
        <p:nvSpPr>
          <p:cNvPr id="3" name="Content Placeholder 2">
            <a:extLst>
              <a:ext uri="{FF2B5EF4-FFF2-40B4-BE49-F238E27FC236}">
                <a16:creationId xmlns:a16="http://schemas.microsoft.com/office/drawing/2014/main" id="{3C775DA9-E99D-4E7D-8F1E-62AFE5B4B5A2}"/>
              </a:ext>
            </a:extLst>
          </p:cNvPr>
          <p:cNvSpPr>
            <a:spLocks noGrp="1"/>
          </p:cNvSpPr>
          <p:nvPr>
            <p:ph idx="1"/>
          </p:nvPr>
        </p:nvSpPr>
        <p:spPr/>
        <p:txBody>
          <a:bodyPr>
            <a:normAutofit/>
          </a:bodyPr>
          <a:lstStyle/>
          <a:p>
            <a:pPr algn="just"/>
            <a:r>
              <a:rPr lang="id-ID" sz="2400" dirty="0"/>
              <a:t>Contoh </a:t>
            </a:r>
            <a:r>
              <a:rPr lang="id-ID" sz="2400" b="1" dirty="0">
                <a:solidFill>
                  <a:srgbClr val="92D050"/>
                </a:solidFill>
              </a:rPr>
              <a:t>marketing</a:t>
            </a:r>
            <a:r>
              <a:rPr lang="id-ID" sz="2400" dirty="0"/>
              <a:t> OR </a:t>
            </a:r>
            <a:r>
              <a:rPr lang="id-ID" sz="2400" b="1" dirty="0">
                <a:solidFill>
                  <a:srgbClr val="92D050"/>
                </a:solidFill>
              </a:rPr>
              <a:t>library</a:t>
            </a:r>
            <a:r>
              <a:rPr lang="id-ID" sz="2400" dirty="0"/>
              <a:t>. Dengan query tersebut maka kita akan mendapatkan dokumen yang mengandung unsur marketing saja, perpustakaan saja atau yang mengandung unsur marketing dan perpustakaan.</a:t>
            </a:r>
          </a:p>
        </p:txBody>
      </p:sp>
    </p:spTree>
    <p:extLst>
      <p:ext uri="{BB962C8B-B14F-4D97-AF65-F5344CB8AC3E}">
        <p14:creationId xmlns:p14="http://schemas.microsoft.com/office/powerpoint/2010/main" val="286045159"/>
      </p:ext>
    </p:extLst>
  </p:cSld>
  <p:clrMapOvr>
    <a:masterClrMapping/>
  </p:clrMapOvr>
  <p:transition spd="slow">
    <p:randomBa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AF0A2-AB8F-492E-A965-01DDDDFF0953}"/>
              </a:ext>
            </a:extLst>
          </p:cNvPr>
          <p:cNvSpPr>
            <a:spLocks noGrp="1"/>
          </p:cNvSpPr>
          <p:nvPr>
            <p:ph type="title"/>
          </p:nvPr>
        </p:nvSpPr>
        <p:spPr/>
        <p:txBody>
          <a:bodyPr/>
          <a:lstStyle/>
          <a:p>
            <a:r>
              <a:rPr lang="id-ID" dirty="0"/>
              <a:t>Logical NOT</a:t>
            </a:r>
          </a:p>
        </p:txBody>
      </p:sp>
      <p:sp>
        <p:nvSpPr>
          <p:cNvPr id="3" name="Content Placeholder 2">
            <a:extLst>
              <a:ext uri="{FF2B5EF4-FFF2-40B4-BE49-F238E27FC236}">
                <a16:creationId xmlns:a16="http://schemas.microsoft.com/office/drawing/2014/main" id="{23302316-A9D2-4143-9C64-E613A02906B9}"/>
              </a:ext>
            </a:extLst>
          </p:cNvPr>
          <p:cNvSpPr>
            <a:spLocks noGrp="1"/>
          </p:cNvSpPr>
          <p:nvPr>
            <p:ph idx="1"/>
          </p:nvPr>
        </p:nvSpPr>
        <p:spPr/>
        <p:txBody>
          <a:bodyPr>
            <a:normAutofit/>
          </a:bodyPr>
          <a:lstStyle/>
          <a:p>
            <a:pPr algn="just"/>
            <a:r>
              <a:rPr lang="id-ID" sz="2400" dirty="0"/>
              <a:t>Contoh </a:t>
            </a:r>
            <a:r>
              <a:rPr lang="id-ID" sz="2400" b="1" dirty="0">
                <a:solidFill>
                  <a:srgbClr val="FFC000"/>
                </a:solidFill>
              </a:rPr>
              <a:t>markeing</a:t>
            </a:r>
            <a:r>
              <a:rPr lang="id-ID" sz="2400" dirty="0"/>
              <a:t> NOT </a:t>
            </a:r>
            <a:r>
              <a:rPr lang="id-ID" sz="2400" b="1" dirty="0">
                <a:solidFill>
                  <a:srgbClr val="FFC000"/>
                </a:solidFill>
              </a:rPr>
              <a:t>library</a:t>
            </a:r>
            <a:r>
              <a:rPr lang="id-ID" sz="2400" dirty="0"/>
              <a:t>. Ini artinya kita hanya menginginkan dokumen yang unsur marketing di dalamnya tidak ada unsur perpustakaannya.</a:t>
            </a:r>
          </a:p>
        </p:txBody>
      </p:sp>
    </p:spTree>
    <p:extLst>
      <p:ext uri="{BB962C8B-B14F-4D97-AF65-F5344CB8AC3E}">
        <p14:creationId xmlns:p14="http://schemas.microsoft.com/office/powerpoint/2010/main" val="3657428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invX="1"/>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D2041-F14E-4C34-8125-D7534DC75ACA}"/>
              </a:ext>
            </a:extLst>
          </p:cNvPr>
          <p:cNvSpPr>
            <a:spLocks noGrp="1"/>
          </p:cNvSpPr>
          <p:nvPr>
            <p:ph type="title"/>
          </p:nvPr>
        </p:nvSpPr>
        <p:spPr/>
        <p:txBody>
          <a:bodyPr/>
          <a:lstStyle/>
          <a:p>
            <a:r>
              <a:rPr lang="en-US" dirty="0" err="1"/>
              <a:t>Kombinasi</a:t>
            </a:r>
            <a:r>
              <a:rPr lang="en-US" dirty="0"/>
              <a:t> Logical AND, OR, NOT</a:t>
            </a:r>
            <a:endParaRPr lang="id-ID" dirty="0"/>
          </a:p>
        </p:txBody>
      </p:sp>
      <p:sp>
        <p:nvSpPr>
          <p:cNvPr id="3" name="Content Placeholder 2">
            <a:extLst>
              <a:ext uri="{FF2B5EF4-FFF2-40B4-BE49-F238E27FC236}">
                <a16:creationId xmlns:a16="http://schemas.microsoft.com/office/drawing/2014/main" id="{BBE1A3CA-E2EB-4C60-A8DC-63AA3746281A}"/>
              </a:ext>
            </a:extLst>
          </p:cNvPr>
          <p:cNvSpPr>
            <a:spLocks noGrp="1"/>
          </p:cNvSpPr>
          <p:nvPr>
            <p:ph idx="1"/>
          </p:nvPr>
        </p:nvSpPr>
        <p:spPr/>
        <p:txBody>
          <a:bodyPr>
            <a:normAutofit/>
          </a:bodyPr>
          <a:lstStyle/>
          <a:p>
            <a:pPr algn="just"/>
            <a:r>
              <a:rPr lang="id-ID" sz="2400" dirty="0"/>
              <a:t>Contoh </a:t>
            </a:r>
            <a:r>
              <a:rPr lang="id-ID" sz="2400" b="1" dirty="0">
                <a:solidFill>
                  <a:schemeClr val="accent6">
                    <a:lumMod val="60000"/>
                    <a:lumOff val="40000"/>
                  </a:schemeClr>
                </a:solidFill>
              </a:rPr>
              <a:t>marketing</a:t>
            </a:r>
            <a:r>
              <a:rPr lang="id-ID" sz="2400" dirty="0"/>
              <a:t> AND </a:t>
            </a:r>
            <a:r>
              <a:rPr lang="id-ID" sz="2400" b="1" dirty="0">
                <a:solidFill>
                  <a:schemeClr val="accent6">
                    <a:lumMod val="60000"/>
                    <a:lumOff val="40000"/>
                  </a:schemeClr>
                </a:solidFill>
              </a:rPr>
              <a:t>library</a:t>
            </a:r>
            <a:r>
              <a:rPr lang="id-ID" sz="2400" dirty="0"/>
              <a:t> OR </a:t>
            </a:r>
            <a:r>
              <a:rPr lang="id-ID" sz="2400" b="1" dirty="0">
                <a:solidFill>
                  <a:schemeClr val="accent6">
                    <a:lumMod val="60000"/>
                    <a:lumOff val="40000"/>
                  </a:schemeClr>
                </a:solidFill>
              </a:rPr>
              <a:t>information</a:t>
            </a:r>
            <a:r>
              <a:rPr lang="id-ID" sz="2400" dirty="0"/>
              <a:t> </a:t>
            </a:r>
            <a:r>
              <a:rPr lang="id-ID" sz="2400" b="1" dirty="0">
                <a:solidFill>
                  <a:schemeClr val="accent6">
                    <a:lumMod val="60000"/>
                    <a:lumOff val="40000"/>
                  </a:schemeClr>
                </a:solidFill>
              </a:rPr>
              <a:t>centre</a:t>
            </a:r>
            <a:r>
              <a:rPr lang="id-ID" sz="2400" dirty="0"/>
              <a:t> NOT </a:t>
            </a:r>
            <a:r>
              <a:rPr lang="id-ID" sz="2400" b="1" dirty="0">
                <a:solidFill>
                  <a:schemeClr val="accent6">
                    <a:lumMod val="60000"/>
                    <a:lumOff val="40000"/>
                  </a:schemeClr>
                </a:solidFill>
              </a:rPr>
              <a:t>profit</a:t>
            </a:r>
            <a:r>
              <a:rPr lang="id-ID" sz="2400" dirty="0"/>
              <a:t> organization. Artinya kita ingin mendapatkan dokumen yang mengandung unsur marketing dan perpustakaan tanpa unsur pusat informasi bukan untuk organisasi non profit.</a:t>
            </a:r>
          </a:p>
        </p:txBody>
      </p:sp>
    </p:spTree>
    <p:extLst>
      <p:ext uri="{BB962C8B-B14F-4D97-AF65-F5344CB8AC3E}">
        <p14:creationId xmlns:p14="http://schemas.microsoft.com/office/powerpoint/2010/main" val="425749288"/>
      </p:ext>
    </p:extLst>
  </p:cSld>
  <p:clrMapOvr>
    <a:masterClrMapping/>
  </p:clrMapOvr>
  <mc:AlternateContent xmlns:mc="http://schemas.openxmlformats.org/markup-compatibility/2006">
    <mc:Choice xmlns:p14="http://schemas.microsoft.com/office/powerpoint/2010/main" Requires="p14">
      <p:transition spd="slow" p14:dur="3400">
        <p14:reveal thruBlk="1" dir="r"/>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F7BEA-991B-4E05-B3F6-E218A7F1AA82}"/>
              </a:ext>
            </a:extLst>
          </p:cNvPr>
          <p:cNvSpPr>
            <a:spLocks noGrp="1"/>
          </p:cNvSpPr>
          <p:nvPr>
            <p:ph type="title"/>
          </p:nvPr>
        </p:nvSpPr>
        <p:spPr/>
        <p:txBody>
          <a:bodyPr/>
          <a:lstStyle/>
          <a:p>
            <a:r>
              <a:rPr lang="id-ID" dirty="0"/>
              <a:t>pengertian dari TEKS</a:t>
            </a:r>
          </a:p>
        </p:txBody>
      </p:sp>
      <p:sp>
        <p:nvSpPr>
          <p:cNvPr id="3" name="Content Placeholder 2">
            <a:extLst>
              <a:ext uri="{FF2B5EF4-FFF2-40B4-BE49-F238E27FC236}">
                <a16:creationId xmlns:a16="http://schemas.microsoft.com/office/drawing/2014/main" id="{B01B5769-B01B-4835-B24B-9C78062BE8E5}"/>
              </a:ext>
            </a:extLst>
          </p:cNvPr>
          <p:cNvSpPr>
            <a:spLocks noGrp="1"/>
          </p:cNvSpPr>
          <p:nvPr>
            <p:ph idx="1"/>
          </p:nvPr>
        </p:nvSpPr>
        <p:spPr/>
        <p:txBody>
          <a:bodyPr>
            <a:normAutofit/>
          </a:bodyPr>
          <a:lstStyle/>
          <a:p>
            <a:pPr algn="just"/>
            <a:r>
              <a:rPr lang="id-ID" sz="2400" dirty="0"/>
              <a:t>Ungkapan bahasa yang menurut isi, sintaks, dan pragmantik merupakan satu kesatuan.</a:t>
            </a:r>
          </a:p>
          <a:p>
            <a:pPr algn="just"/>
            <a:r>
              <a:rPr lang="id-ID" sz="2400" dirty="0"/>
              <a:t>Dokumen yang dapat dibaca oleh mesin.</a:t>
            </a:r>
          </a:p>
        </p:txBody>
      </p:sp>
    </p:spTree>
    <p:extLst>
      <p:ext uri="{BB962C8B-B14F-4D97-AF65-F5344CB8AC3E}">
        <p14:creationId xmlns:p14="http://schemas.microsoft.com/office/powerpoint/2010/main" val="1974564300"/>
      </p:ext>
    </p:extLst>
  </p:cSld>
  <p:clrMapOvr>
    <a:masterClrMapping/>
  </p:clrMapOvr>
  <mc:AlternateContent xmlns:mc="http://schemas.openxmlformats.org/markup-compatibility/2006">
    <mc:Choice xmlns:p14="http://schemas.microsoft.com/office/powerpoint/2010/main" Requires="p14">
      <p:transition spd="slow" p14:dur="2000">
        <p14:ferris dir="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01BD7-945F-4A47-8CFD-3EA367017B88}"/>
              </a:ext>
            </a:extLst>
          </p:cNvPr>
          <p:cNvSpPr>
            <a:spLocks noGrp="1"/>
          </p:cNvSpPr>
          <p:nvPr>
            <p:ph type="title"/>
          </p:nvPr>
        </p:nvSpPr>
        <p:spPr/>
        <p:txBody>
          <a:bodyPr/>
          <a:lstStyle/>
          <a:p>
            <a:r>
              <a:rPr lang="id-ID" dirty="0"/>
              <a:t>Pengertian dari Korpus</a:t>
            </a:r>
          </a:p>
        </p:txBody>
      </p:sp>
      <p:sp>
        <p:nvSpPr>
          <p:cNvPr id="3" name="Content Placeholder 2">
            <a:extLst>
              <a:ext uri="{FF2B5EF4-FFF2-40B4-BE49-F238E27FC236}">
                <a16:creationId xmlns:a16="http://schemas.microsoft.com/office/drawing/2014/main" id="{3C1E9634-9B2C-487A-A503-49A1A9A9A16B}"/>
              </a:ext>
            </a:extLst>
          </p:cNvPr>
          <p:cNvSpPr>
            <a:spLocks noGrp="1"/>
          </p:cNvSpPr>
          <p:nvPr>
            <p:ph idx="1"/>
          </p:nvPr>
        </p:nvSpPr>
        <p:spPr/>
        <p:txBody>
          <a:bodyPr>
            <a:normAutofit/>
          </a:bodyPr>
          <a:lstStyle/>
          <a:p>
            <a:pPr algn="just"/>
            <a:r>
              <a:rPr lang="id-ID" sz="2400" dirty="0"/>
              <a:t>Kumpulan dari beberapa file / dokumen yang dapat diolah oleh mesin.</a:t>
            </a:r>
          </a:p>
          <a:p>
            <a:pPr algn="just"/>
            <a:r>
              <a:rPr lang="id-ID" sz="2400" dirty="0"/>
              <a:t>Teks alami yang dipilih dengan cara tertentu.</a:t>
            </a:r>
          </a:p>
        </p:txBody>
      </p:sp>
    </p:spTree>
    <p:extLst>
      <p:ext uri="{BB962C8B-B14F-4D97-AF65-F5344CB8AC3E}">
        <p14:creationId xmlns:p14="http://schemas.microsoft.com/office/powerpoint/2010/main" val="687850283"/>
      </p:ext>
    </p:extLst>
  </p:cSld>
  <p:clrMapOvr>
    <a:masterClrMapping/>
  </p:clrMapOvr>
  <mc:AlternateContent xmlns:mc="http://schemas.openxmlformats.org/markup-compatibility/2006">
    <mc:Choice xmlns:p14="http://schemas.microsoft.com/office/powerpoint/2010/main" Requires="p14">
      <p:transition spd="slow" p14:dur="1600">
        <p14:prism dir="d" isContent="1" isInverted="1"/>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1BCC4-1529-4429-94A7-1D08E318F230}"/>
              </a:ext>
            </a:extLst>
          </p:cNvPr>
          <p:cNvSpPr>
            <a:spLocks noGrp="1"/>
          </p:cNvSpPr>
          <p:nvPr>
            <p:ph type="title"/>
          </p:nvPr>
        </p:nvSpPr>
        <p:spPr/>
        <p:txBody>
          <a:bodyPr/>
          <a:lstStyle/>
          <a:p>
            <a:r>
              <a:rPr lang="id-ID" dirty="0"/>
              <a:t>Tokenisasi</a:t>
            </a:r>
          </a:p>
        </p:txBody>
      </p:sp>
      <p:sp>
        <p:nvSpPr>
          <p:cNvPr id="3" name="Content Placeholder 2">
            <a:extLst>
              <a:ext uri="{FF2B5EF4-FFF2-40B4-BE49-F238E27FC236}">
                <a16:creationId xmlns:a16="http://schemas.microsoft.com/office/drawing/2014/main" id="{39A37C66-453D-4880-A90D-92F346A4E8FB}"/>
              </a:ext>
            </a:extLst>
          </p:cNvPr>
          <p:cNvSpPr>
            <a:spLocks noGrp="1"/>
          </p:cNvSpPr>
          <p:nvPr>
            <p:ph idx="1"/>
          </p:nvPr>
        </p:nvSpPr>
        <p:spPr>
          <a:xfrm>
            <a:off x="913795" y="2096064"/>
            <a:ext cx="10353762" cy="4278232"/>
          </a:xfrm>
        </p:spPr>
        <p:txBody>
          <a:bodyPr>
            <a:normAutofit/>
          </a:bodyPr>
          <a:lstStyle/>
          <a:p>
            <a:pPr algn="just"/>
            <a:r>
              <a:rPr lang="id-ID" sz="2400" dirty="0"/>
              <a:t>Tokenisasi adalah suatu tahapan pemrosesan dimana teks input dibagi menjadi unit-unit kecil yang disebut token, yang dapat berupa suatu kata, suatu angka, atau suatu tanda baca.</a:t>
            </a:r>
          </a:p>
          <a:p>
            <a:pPr algn="just"/>
            <a:r>
              <a:rPr lang="id-ID" sz="2400" dirty="0"/>
              <a:t>Kemudian, untuk contoh dokumen teks adalah:</a:t>
            </a:r>
          </a:p>
          <a:p>
            <a:pPr marL="457200" indent="-457200" algn="just">
              <a:buFont typeface="+mj-lt"/>
              <a:buAutoNum type="arabicPeriod"/>
            </a:pPr>
            <a:r>
              <a:rPr lang="id-ID" sz="2400" dirty="0"/>
              <a:t>Korpus pada sebuah teks yang terdapat pada sebuah file. Misalnya yang berformat XML.</a:t>
            </a:r>
          </a:p>
          <a:p>
            <a:pPr marL="457200" indent="-457200" algn="just">
              <a:buFont typeface="+mj-lt"/>
              <a:buAutoNum type="arabicPeriod"/>
            </a:pPr>
            <a:r>
              <a:rPr lang="id-ID" sz="2400" dirty="0"/>
              <a:t>Kumpulan file / dokumen pada facebook.</a:t>
            </a:r>
          </a:p>
          <a:p>
            <a:pPr marL="457200" indent="-457200" algn="just">
              <a:buFont typeface="+mj-lt"/>
              <a:buAutoNum type="arabicPeriod"/>
            </a:pPr>
            <a:r>
              <a:rPr lang="es-ES" sz="2400" dirty="0" err="1"/>
              <a:t>Kumpulan</a:t>
            </a:r>
            <a:r>
              <a:rPr lang="es-ES" sz="2400" dirty="0"/>
              <a:t> </a:t>
            </a:r>
            <a:r>
              <a:rPr lang="es-ES" sz="2400" dirty="0" err="1"/>
              <a:t>artikel</a:t>
            </a:r>
            <a:r>
              <a:rPr lang="es-ES" sz="2400" dirty="0"/>
              <a:t> pada digital </a:t>
            </a:r>
            <a:r>
              <a:rPr lang="es-ES" sz="2400" dirty="0" err="1"/>
              <a:t>library</a:t>
            </a:r>
            <a:r>
              <a:rPr lang="id-ID" sz="2400" dirty="0"/>
              <a:t>.</a:t>
            </a:r>
          </a:p>
        </p:txBody>
      </p:sp>
    </p:spTree>
    <p:extLst>
      <p:ext uri="{BB962C8B-B14F-4D97-AF65-F5344CB8AC3E}">
        <p14:creationId xmlns:p14="http://schemas.microsoft.com/office/powerpoint/2010/main" val="476525311"/>
      </p:ext>
    </p:extLst>
  </p:cSld>
  <p:clrMapOvr>
    <a:masterClrMapping/>
  </p:clrMapOvr>
  <mc:AlternateContent xmlns:mc="http://schemas.openxmlformats.org/markup-compatibility/2006">
    <mc:Choice xmlns:p14="http://schemas.microsoft.com/office/powerpoint/2010/main" Requires="p14">
      <p:transition spd="slow" p14:dur="1500">
        <p14:window/>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F63F4-72DF-4BA1-ABEC-E5AB99EB8A6C}"/>
              </a:ext>
            </a:extLst>
          </p:cNvPr>
          <p:cNvSpPr>
            <a:spLocks noGrp="1"/>
          </p:cNvSpPr>
          <p:nvPr>
            <p:ph type="title"/>
          </p:nvPr>
        </p:nvSpPr>
        <p:spPr/>
        <p:txBody>
          <a:bodyPr/>
          <a:lstStyle/>
          <a:p>
            <a:r>
              <a:rPr lang="id-ID" dirty="0"/>
              <a:t>Karakteristik Dokumen</a:t>
            </a:r>
          </a:p>
        </p:txBody>
      </p:sp>
      <p:sp>
        <p:nvSpPr>
          <p:cNvPr id="3" name="Content Placeholder 2">
            <a:extLst>
              <a:ext uri="{FF2B5EF4-FFF2-40B4-BE49-F238E27FC236}">
                <a16:creationId xmlns:a16="http://schemas.microsoft.com/office/drawing/2014/main" id="{0E3A32C3-5B94-47B8-A192-3A4EE49F300E}"/>
              </a:ext>
            </a:extLst>
          </p:cNvPr>
          <p:cNvSpPr>
            <a:spLocks noGrp="1"/>
          </p:cNvSpPr>
          <p:nvPr>
            <p:ph idx="1"/>
          </p:nvPr>
        </p:nvSpPr>
        <p:spPr>
          <a:xfrm>
            <a:off x="913795" y="2096064"/>
            <a:ext cx="10353762" cy="4304736"/>
          </a:xfrm>
        </p:spPr>
        <p:txBody>
          <a:bodyPr/>
          <a:lstStyle/>
          <a:p>
            <a:pPr algn="just"/>
            <a:r>
              <a:rPr lang="id-ID" b="1" dirty="0">
                <a:solidFill>
                  <a:srgbClr val="FFFF00"/>
                </a:solidFill>
              </a:rPr>
              <a:t>A corpus of documents</a:t>
            </a:r>
            <a:r>
              <a:rPr lang="id-ID" dirty="0"/>
              <a:t>: Setiap sistem harus memutuskan dokumen yang ada akan diperlakukan sebagai apa. Bisa sebagai sebuah paragraf, halaman, atau teks multipage.</a:t>
            </a:r>
          </a:p>
          <a:p>
            <a:pPr algn="just"/>
            <a:r>
              <a:rPr lang="id-ID" b="1" dirty="0">
                <a:solidFill>
                  <a:srgbClr val="FFFF00"/>
                </a:solidFill>
              </a:rPr>
              <a:t>Queries posed in a query language</a:t>
            </a:r>
            <a:r>
              <a:rPr lang="id-ID" dirty="0"/>
              <a:t>. Sebuah query menjelaskan tentang apa yang user ingin peroleh. Query language dapat berupa list dari kata-kata, atau bisa juga menspesifikasikan sebuah frase dari kata-kata yang harus berdekatan.</a:t>
            </a:r>
          </a:p>
          <a:p>
            <a:pPr algn="just"/>
            <a:r>
              <a:rPr lang="id-ID" b="1" dirty="0">
                <a:solidFill>
                  <a:srgbClr val="FFFF00"/>
                </a:solidFill>
              </a:rPr>
              <a:t>A result set</a:t>
            </a:r>
            <a:r>
              <a:rPr lang="id-ID" dirty="0"/>
              <a:t>. Ini adalah bagian dari dokumen yang dinilai oleh sistem IR sebagai yang relevan dengan query.</a:t>
            </a:r>
          </a:p>
          <a:p>
            <a:pPr algn="just"/>
            <a:r>
              <a:rPr lang="id-ID" b="1" dirty="0">
                <a:solidFill>
                  <a:srgbClr val="FFFF00"/>
                </a:solidFill>
              </a:rPr>
              <a:t>A presentation of the result set</a:t>
            </a:r>
            <a:r>
              <a:rPr lang="id-ID" dirty="0"/>
              <a:t>. Maksud dari bagian ini adalah tampilan list judul dokumen yang sudah di ranking.</a:t>
            </a:r>
          </a:p>
          <a:p>
            <a:pPr algn="just"/>
            <a:endParaRPr lang="id-ID" dirty="0"/>
          </a:p>
        </p:txBody>
      </p:sp>
    </p:spTree>
    <p:extLst>
      <p:ext uri="{BB962C8B-B14F-4D97-AF65-F5344CB8AC3E}">
        <p14:creationId xmlns:p14="http://schemas.microsoft.com/office/powerpoint/2010/main" val="16953287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B5EAF-1E03-4031-A2D4-BA82A452362C}"/>
              </a:ext>
            </a:extLst>
          </p:cNvPr>
          <p:cNvSpPr>
            <a:spLocks noGrp="1"/>
          </p:cNvSpPr>
          <p:nvPr>
            <p:ph type="title"/>
          </p:nvPr>
        </p:nvSpPr>
        <p:spPr>
          <a:xfrm>
            <a:off x="913795" y="609601"/>
            <a:ext cx="10353761" cy="914400"/>
          </a:xfrm>
        </p:spPr>
        <p:txBody>
          <a:bodyPr/>
          <a:lstStyle/>
          <a:p>
            <a:r>
              <a:rPr lang="id-ID" dirty="0"/>
              <a:t>Contoh Proses dari pemrosesan Teks</a:t>
            </a:r>
          </a:p>
        </p:txBody>
      </p:sp>
      <p:pic>
        <p:nvPicPr>
          <p:cNvPr id="5" name="Content Placeholder 4">
            <a:extLst>
              <a:ext uri="{FF2B5EF4-FFF2-40B4-BE49-F238E27FC236}">
                <a16:creationId xmlns:a16="http://schemas.microsoft.com/office/drawing/2014/main" id="{D816A2CA-41B3-4C0B-8C3A-B19A0751C3DA}"/>
              </a:ext>
            </a:extLst>
          </p:cNvPr>
          <p:cNvPicPr>
            <a:picLocks noGrp="1" noChangeAspect="1"/>
          </p:cNvPicPr>
          <p:nvPr>
            <p:ph idx="1"/>
          </p:nvPr>
        </p:nvPicPr>
        <p:blipFill>
          <a:blip r:embed="rId2"/>
          <a:stretch>
            <a:fillRect/>
          </a:stretch>
        </p:blipFill>
        <p:spPr>
          <a:xfrm>
            <a:off x="2797509" y="1663568"/>
            <a:ext cx="6586331" cy="4961703"/>
          </a:xfrm>
        </p:spPr>
      </p:pic>
    </p:spTree>
    <p:extLst>
      <p:ext uri="{BB962C8B-B14F-4D97-AF65-F5344CB8AC3E}">
        <p14:creationId xmlns:p14="http://schemas.microsoft.com/office/powerpoint/2010/main" val="2374994919"/>
      </p:ext>
    </p:extLst>
  </p:cSld>
  <p:clrMapOvr>
    <a:masterClrMapping/>
  </p:clrMapOvr>
  <mc:AlternateContent xmlns:mc="http://schemas.openxmlformats.org/markup-compatibility/2006">
    <mc:Choice xmlns:p14="http://schemas.microsoft.com/office/powerpoint/2010/main" Requires="p14">
      <p:transition spd="slow" p14:dur="3900">
        <p14:glitter dir="d"/>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ACD7-CD8A-40AB-A103-DAC0E271D36C}"/>
              </a:ext>
            </a:extLst>
          </p:cNvPr>
          <p:cNvSpPr>
            <a:spLocks noGrp="1"/>
          </p:cNvSpPr>
          <p:nvPr>
            <p:ph type="title"/>
          </p:nvPr>
        </p:nvSpPr>
        <p:spPr/>
        <p:txBody>
          <a:bodyPr/>
          <a:lstStyle/>
          <a:p>
            <a:r>
              <a:rPr lang="id-ID" dirty="0"/>
              <a:t>Pengolahan teks mencakup :</a:t>
            </a:r>
          </a:p>
        </p:txBody>
      </p:sp>
      <p:sp>
        <p:nvSpPr>
          <p:cNvPr id="3" name="Content Placeholder 2">
            <a:extLst>
              <a:ext uri="{FF2B5EF4-FFF2-40B4-BE49-F238E27FC236}">
                <a16:creationId xmlns:a16="http://schemas.microsoft.com/office/drawing/2014/main" id="{45637454-4A9F-4FD9-87E3-EDFA163814E4}"/>
              </a:ext>
            </a:extLst>
          </p:cNvPr>
          <p:cNvSpPr>
            <a:spLocks noGrp="1"/>
          </p:cNvSpPr>
          <p:nvPr>
            <p:ph idx="1"/>
          </p:nvPr>
        </p:nvSpPr>
        <p:spPr>
          <a:xfrm>
            <a:off x="913795" y="1828799"/>
            <a:ext cx="10353762" cy="4823791"/>
          </a:xfrm>
        </p:spPr>
        <p:txBody>
          <a:bodyPr>
            <a:normAutofit fontScale="92500"/>
          </a:bodyPr>
          <a:lstStyle/>
          <a:p>
            <a:pPr algn="just"/>
            <a:r>
              <a:rPr lang="id-ID" b="1" dirty="0">
                <a:solidFill>
                  <a:srgbClr val="FFFF00"/>
                </a:solidFill>
              </a:rPr>
              <a:t>Information Extraction</a:t>
            </a:r>
            <a:r>
              <a:rPr lang="id-ID" dirty="0"/>
              <a:t>: Mengekstrak informasi yang dianggap penting dari suatu dokumen. Misalnya pada dokumen lowongan, walaupun memiliki format beragam dapat diekstrak secara otomatis job title, tingkat pendidikan, penguasaan bahasa dsb.</a:t>
            </a:r>
          </a:p>
          <a:p>
            <a:pPr algn="just"/>
            <a:r>
              <a:rPr lang="id-ID" b="1" dirty="0">
                <a:solidFill>
                  <a:srgbClr val="FFFF00"/>
                </a:solidFill>
              </a:rPr>
              <a:t>Text Summarization</a:t>
            </a:r>
            <a:r>
              <a:rPr lang="id-ID" dirty="0"/>
              <a:t>: Menghasilkan ringkasan suatu dokumen secara otomatis.</a:t>
            </a:r>
          </a:p>
          <a:p>
            <a:pPr algn="just"/>
            <a:r>
              <a:rPr lang="id-ID" b="1" dirty="0">
                <a:solidFill>
                  <a:srgbClr val="FFFF00"/>
                </a:solidFill>
              </a:rPr>
              <a:t>Data Mining</a:t>
            </a:r>
            <a:r>
              <a:rPr lang="id-ID" dirty="0"/>
              <a:t>: proses identifikasi valid, yang berpotensi berguna, dan pada akhirnya dapat dipahami pola data yang tersimpan dalam database yang terstruktur, dimana data diorganisir dalam catatan terstruktur dengan kategori, ordinal, atau variabel yang terus menerus.</a:t>
            </a:r>
          </a:p>
          <a:p>
            <a:pPr algn="just"/>
            <a:r>
              <a:rPr lang="id-ID" b="1" dirty="0">
                <a:solidFill>
                  <a:srgbClr val="FFFF00"/>
                </a:solidFill>
              </a:rPr>
              <a:t>Text Mining </a:t>
            </a:r>
            <a:r>
              <a:rPr lang="id-ID" dirty="0"/>
              <a:t>(biasa dikenal juga dengan text data mining atau penemuan pengetahuan) dalam database tekstual adalah semi-otomatis proses ekstraksi pola (informasi yang berguna dan pengetahuan) dari sumber data yang tidak terstruktur dalam jumlah yang besar.</a:t>
            </a:r>
          </a:p>
        </p:txBody>
      </p:sp>
    </p:spTree>
    <p:extLst>
      <p:ext uri="{BB962C8B-B14F-4D97-AF65-F5344CB8AC3E}">
        <p14:creationId xmlns:p14="http://schemas.microsoft.com/office/powerpoint/2010/main" val="3958710557"/>
      </p:ext>
    </p:extLst>
  </p:cSld>
  <p:clrMapOvr>
    <a:masterClrMapping/>
  </p:clrMapOvr>
  <mc:AlternateContent xmlns:mc="http://schemas.openxmlformats.org/markup-compatibility/2006">
    <mc:Choice xmlns:p14="http://schemas.microsoft.com/office/powerpoint/2010/main" Requires="p14">
      <p:transition spd="slow" p14:dur="1600">
        <p14:prism dir="d" isContent="1"/>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ACD7-CD8A-40AB-A103-DAC0E271D36C}"/>
              </a:ext>
            </a:extLst>
          </p:cNvPr>
          <p:cNvSpPr>
            <a:spLocks noGrp="1"/>
          </p:cNvSpPr>
          <p:nvPr>
            <p:ph type="title"/>
          </p:nvPr>
        </p:nvSpPr>
        <p:spPr/>
        <p:txBody>
          <a:bodyPr/>
          <a:lstStyle/>
          <a:p>
            <a:r>
              <a:rPr lang="id-ID" dirty="0"/>
              <a:t>Pengolahan teks mencakup :</a:t>
            </a:r>
          </a:p>
        </p:txBody>
      </p:sp>
      <p:sp>
        <p:nvSpPr>
          <p:cNvPr id="3" name="Content Placeholder 2">
            <a:extLst>
              <a:ext uri="{FF2B5EF4-FFF2-40B4-BE49-F238E27FC236}">
                <a16:creationId xmlns:a16="http://schemas.microsoft.com/office/drawing/2014/main" id="{45637454-4A9F-4FD9-87E3-EDFA163814E4}"/>
              </a:ext>
            </a:extLst>
          </p:cNvPr>
          <p:cNvSpPr>
            <a:spLocks noGrp="1"/>
          </p:cNvSpPr>
          <p:nvPr>
            <p:ph idx="1"/>
          </p:nvPr>
        </p:nvSpPr>
        <p:spPr>
          <a:xfrm>
            <a:off x="913795" y="2199861"/>
            <a:ext cx="10353762" cy="4452729"/>
          </a:xfrm>
        </p:spPr>
        <p:txBody>
          <a:bodyPr>
            <a:normAutofit/>
          </a:bodyPr>
          <a:lstStyle/>
          <a:p>
            <a:pPr algn="just"/>
            <a:r>
              <a:rPr lang="id-ID" b="1" dirty="0">
                <a:solidFill>
                  <a:srgbClr val="FFFF00"/>
                </a:solidFill>
              </a:rPr>
              <a:t>Information retrieval</a:t>
            </a:r>
            <a:r>
              <a:rPr lang="id-ID" dirty="0"/>
              <a:t>:  pencarian dokumen (contoh google: search engine).</a:t>
            </a:r>
          </a:p>
          <a:p>
            <a:pPr algn="just"/>
            <a:r>
              <a:rPr lang="id-ID" b="1" dirty="0">
                <a:solidFill>
                  <a:srgbClr val="FFFF00"/>
                </a:solidFill>
              </a:rPr>
              <a:t>Document Clustering</a:t>
            </a:r>
            <a:r>
              <a:rPr lang="id-ID" dirty="0"/>
              <a:t>: mirip dengan klasifikasi dokumen, hanya saja kelas dokumen tidak ditentukan sebelumnya. Misalnya berita tentang lalulintas dapat menjadi satu kelas dengan berita tentang kriminal karena didalamnya banyak memuat tentang orang yang tewas, cedera, rumah sakit dsb.</a:t>
            </a:r>
          </a:p>
        </p:txBody>
      </p:sp>
    </p:spTree>
    <p:extLst>
      <p:ext uri="{BB962C8B-B14F-4D97-AF65-F5344CB8AC3E}">
        <p14:creationId xmlns:p14="http://schemas.microsoft.com/office/powerpoint/2010/main" val="26751344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42332"/>
      </a:dk2>
      <a:lt2>
        <a:srgbClr val="EE91A0"/>
      </a:lt2>
      <a:accent1>
        <a:srgbClr val="E03754"/>
      </a:accent1>
      <a:accent2>
        <a:srgbClr val="E86C2E"/>
      </a:accent2>
      <a:accent3>
        <a:srgbClr val="DAB250"/>
      </a:accent3>
      <a:accent4>
        <a:srgbClr val="60C4AA"/>
      </a:accent4>
      <a:accent5>
        <a:srgbClr val="51A9DB"/>
      </a:accent5>
      <a:accent6>
        <a:srgbClr val="976AC9"/>
      </a:accent6>
      <a:hlink>
        <a:srgbClr val="D5445E"/>
      </a:hlink>
      <a:folHlink>
        <a:srgbClr val="E17C8E"/>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6B2E858E-683F-40D9-B4CB-284D097F3AC0}"/>
    </a:ext>
  </a:extLst>
</a:theme>
</file>

<file path=docProps/app.xml><?xml version="1.0" encoding="utf-8"?>
<Properties xmlns="http://schemas.openxmlformats.org/officeDocument/2006/extended-properties" xmlns:vt="http://schemas.openxmlformats.org/officeDocument/2006/docPropsVTypes">
  <Template>TM04033921[[fn=Damask]]</Template>
  <TotalTime>154</TotalTime>
  <Words>1352</Words>
  <Application>Microsoft Office PowerPoint</Application>
  <PresentationFormat>Widescreen</PresentationFormat>
  <Paragraphs>114</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Bookman Old Style</vt:lpstr>
      <vt:lpstr>Rockwell</vt:lpstr>
      <vt:lpstr>Wingdings</vt:lpstr>
      <vt:lpstr>Damask</vt:lpstr>
      <vt:lpstr>SISTEM TEMU KEMBALI INFORMASI</vt:lpstr>
      <vt:lpstr>Curriculum vitae</vt:lpstr>
      <vt:lpstr>KONTRAK PERKULIAHAN</vt:lpstr>
      <vt:lpstr>Manfaat Matakuliah  </vt:lpstr>
      <vt:lpstr>Deskripsi Perkuliahan  </vt:lpstr>
      <vt:lpstr>Tujuan  </vt:lpstr>
      <vt:lpstr>Strategi Perkuliahan </vt:lpstr>
      <vt:lpstr>Tugas </vt:lpstr>
      <vt:lpstr>Referensi </vt:lpstr>
      <vt:lpstr>Kriteria Penilaian </vt:lpstr>
      <vt:lpstr>Jadwal Kuliah </vt:lpstr>
      <vt:lpstr>OUTLINE</vt:lpstr>
      <vt:lpstr>OUTLINE</vt:lpstr>
      <vt:lpstr>Database vs IR</vt:lpstr>
      <vt:lpstr>Boolean Retrieval</vt:lpstr>
      <vt:lpstr>Logical AND</vt:lpstr>
      <vt:lpstr>Logical OR</vt:lpstr>
      <vt:lpstr>Logical NOT</vt:lpstr>
      <vt:lpstr>Kombinasi Logical AND, OR, NOT</vt:lpstr>
      <vt:lpstr>pengertian dari TEKS</vt:lpstr>
      <vt:lpstr>Pengertian dari Korpus</vt:lpstr>
      <vt:lpstr>Tokenisasi</vt:lpstr>
      <vt:lpstr>Karakteristik Dokumen</vt:lpstr>
      <vt:lpstr>Contoh Proses dari pemrosesan Teks</vt:lpstr>
      <vt:lpstr>Pengolahan teks mencakup :</vt:lpstr>
      <vt:lpstr>Pengolahan teks mencakup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TEMU KEMBALI INFORMASI</dc:title>
  <dc:creator>row bee</dc:creator>
  <cp:lastModifiedBy>row bee</cp:lastModifiedBy>
  <cp:revision>21</cp:revision>
  <dcterms:created xsi:type="dcterms:W3CDTF">2017-09-10T07:02:16Z</dcterms:created>
  <dcterms:modified xsi:type="dcterms:W3CDTF">2017-09-11T04:09:53Z</dcterms:modified>
</cp:coreProperties>
</file>