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75" r:id="rId3"/>
    <p:sldId id="276" r:id="rId4"/>
    <p:sldId id="277" r:id="rId5"/>
    <p:sldId id="278" r:id="rId6"/>
    <p:sldId id="271" r:id="rId7"/>
    <p:sldId id="270" r:id="rId8"/>
    <p:sldId id="257" r:id="rId9"/>
    <p:sldId id="256" r:id="rId10"/>
    <p:sldId id="263" r:id="rId11"/>
    <p:sldId id="259" r:id="rId12"/>
    <p:sldId id="262" r:id="rId13"/>
    <p:sldId id="261" r:id="rId14"/>
    <p:sldId id="260" r:id="rId15"/>
    <p:sldId id="272" r:id="rId16"/>
    <p:sldId id="273" r:id="rId17"/>
    <p:sldId id="274" r:id="rId18"/>
    <p:sldId id="268" r:id="rId19"/>
    <p:sldId id="267" r:id="rId20"/>
    <p:sldId id="266" r:id="rId21"/>
    <p:sldId id="265" r:id="rId22"/>
    <p:sldId id="264" r:id="rId23"/>
    <p:sldId id="25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0FDAFA-C977-459F-8F1C-B5EE76B57358}" type="datetimeFigureOut">
              <a:rPr lang="en-US" smtClean="0"/>
              <a:pPr/>
              <a:t>10/4/2013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0FDAFA-C977-459F-8F1C-B5EE76B57358}" type="datetimeFigureOut">
              <a:rPr lang="en-US" smtClean="0"/>
              <a:pPr/>
              <a:t>10/4/2013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0FDAFA-C977-459F-8F1C-B5EE76B57358}" type="datetimeFigureOut">
              <a:rPr lang="en-US" smtClean="0"/>
              <a:pPr/>
              <a:t>10/4/2013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0FDAFA-C977-459F-8F1C-B5EE76B57358}" type="datetimeFigureOut">
              <a:rPr lang="en-US" smtClean="0"/>
              <a:pPr/>
              <a:t>10/4/2013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0FDAFA-C977-459F-8F1C-B5EE76B57358}" type="datetimeFigureOut">
              <a:rPr lang="en-US" smtClean="0"/>
              <a:pPr/>
              <a:t>10/4/2013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0FDAFA-C977-459F-8F1C-B5EE76B57358}" type="datetimeFigureOut">
              <a:rPr lang="en-US" smtClean="0"/>
              <a:pPr/>
              <a:t>10/4/2013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0FDAFA-C977-459F-8F1C-B5EE76B57358}" type="datetimeFigureOut">
              <a:rPr lang="en-US" smtClean="0"/>
              <a:pPr/>
              <a:t>10/4/2013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0FDAFA-C977-459F-8F1C-B5EE76B57358}" type="datetimeFigureOut">
              <a:rPr lang="en-US" smtClean="0"/>
              <a:pPr/>
              <a:t>10/4/2013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0FDAFA-C977-459F-8F1C-B5EE76B57358}" type="datetimeFigureOut">
              <a:rPr lang="en-US" smtClean="0"/>
              <a:pPr/>
              <a:t>10/4/2013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0FDAFA-C977-459F-8F1C-B5EE76B57358}" type="datetimeFigureOut">
              <a:rPr lang="en-US" smtClean="0"/>
              <a:pPr/>
              <a:t>10/4/2013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0FDAFA-C977-459F-8F1C-B5EE76B57358}" type="datetimeFigureOut">
              <a:rPr lang="en-US" smtClean="0"/>
              <a:pPr/>
              <a:t>10/4/2013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A44A8E-74CD-471D-B9BC-F1A18223FED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0FDAFA-C977-459F-8F1C-B5EE76B57358}" type="datetimeFigureOut">
              <a:rPr lang="en-US" smtClean="0"/>
              <a:pPr/>
              <a:t>10/4/2013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A44A8E-74CD-471D-B9BC-F1A18223FED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www.nap.edu/catalog/11100.htm)"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Neuroscience</a:t>
            </a:r>
            <a:endParaRPr lang="en-US" dirty="0"/>
          </a:p>
        </p:txBody>
      </p:sp>
      <p:sp>
        <p:nvSpPr>
          <p:cNvPr id="8193" name="Rectangle 1"/>
          <p:cNvSpPr>
            <a:spLocks noChangeArrowheads="1"/>
          </p:cNvSpPr>
          <p:nvPr/>
        </p:nvSpPr>
        <p:spPr bwMode="auto">
          <a:xfrm>
            <a:off x="0" y="1219200"/>
            <a:ext cx="91440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ja-JP" sz="3200" b="0" i="0" u="none" strike="noStrike" cap="none" normalizeH="0" baseline="0" dirty="0" smtClean="0">
                <a:ln>
                  <a:noFill/>
                </a:ln>
                <a:solidFill>
                  <a:schemeClr val="tx1"/>
                </a:solidFill>
                <a:effectLst/>
                <a:latin typeface="Times New Roman" pitchFamily="18" charset="0"/>
                <a:ea typeface="MS Mincho" pitchFamily="49" charset="-128"/>
                <a:cs typeface="Times New Roman" pitchFamily="18" charset="0"/>
              </a:rPr>
              <a:t>NEUROSCIENCE</a:t>
            </a:r>
            <a:endParaRPr kumimoji="0" lang="en-US" altLang="ja-JP"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sv-SE" altLang="ja-JP" sz="3200" b="0" i="0" u="none" strike="noStrike" cap="none" normalizeH="0" baseline="0" dirty="0" smtClean="0">
                <a:ln>
                  <a:noFill/>
                </a:ln>
                <a:solidFill>
                  <a:schemeClr val="tx1"/>
                </a:solidFill>
                <a:effectLst/>
                <a:latin typeface="Times New Roman" pitchFamily="18" charset="0"/>
                <a:ea typeface="MS Mincho" pitchFamily="49" charset="-128"/>
                <a:cs typeface="Times New Roman" pitchFamily="18" charset="0"/>
              </a:rPr>
              <a:t>Berpikir adalah fungsi dari otak. Otak merupakan materi (benda konkrit) yang  dapat diindera dengan alat inderawai manusia, tetapi pikiran bersifat abstrak. Jika otak sehat maka dia akan dapat berfungsi dengan baik, berarti yang memiliki otak yang sehat diharapkan dapat berpikir dengan baik. Tentu saja yang dimaksud dengan berpikir di sini tidak hanya berpikir matematis, tetapi kegiatan berpikir pada umumnya. </a:t>
            </a:r>
            <a:endParaRPr kumimoji="0" lang="sv-SE" altLang="ja-JP"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62EF398-7443-4A5F-809D-8F7CB4E986FE}" type="datetime1">
              <a:rPr lang="en-US"/>
              <a:pPr/>
              <a:t>10/4/2013</a:t>
            </a:fld>
            <a:endParaRPr lang="en-US"/>
          </a:p>
        </p:txBody>
      </p:sp>
      <p:sp>
        <p:nvSpPr>
          <p:cNvPr id="6" name="Slide Number Placeholder 5"/>
          <p:cNvSpPr>
            <a:spLocks noGrp="1"/>
          </p:cNvSpPr>
          <p:nvPr>
            <p:ph type="sldNum" sz="quarter" idx="12"/>
          </p:nvPr>
        </p:nvSpPr>
        <p:spPr/>
        <p:txBody>
          <a:bodyPr/>
          <a:lstStyle/>
          <a:p>
            <a:fld id="{79BB02DA-1079-407D-AB20-557ABD2C0399}" type="slidenum">
              <a:rPr lang="en-US"/>
              <a:pPr/>
              <a:t>2</a:t>
            </a:fld>
            <a:endParaRPr lang="en-US"/>
          </a:p>
        </p:txBody>
      </p:sp>
      <p:sp>
        <p:nvSpPr>
          <p:cNvPr id="2050" name="Rectangle 2"/>
          <p:cNvSpPr>
            <a:spLocks noGrp="1" noChangeArrowheads="1"/>
          </p:cNvSpPr>
          <p:nvPr>
            <p:ph type="ctrTitle"/>
          </p:nvPr>
        </p:nvSpPr>
        <p:spPr>
          <a:xfrm>
            <a:off x="385763" y="241300"/>
            <a:ext cx="7772400" cy="768350"/>
          </a:xfrm>
        </p:spPr>
        <p:txBody>
          <a:bodyPr/>
          <a:lstStyle/>
          <a:p>
            <a:r>
              <a:rPr lang="en-US"/>
              <a:t>Bagaimana Siswa Belajar</a:t>
            </a:r>
          </a:p>
        </p:txBody>
      </p:sp>
      <p:sp>
        <p:nvSpPr>
          <p:cNvPr id="2051" name="Rectangle 3"/>
          <p:cNvSpPr>
            <a:spLocks noGrp="1" noChangeArrowheads="1"/>
          </p:cNvSpPr>
          <p:nvPr>
            <p:ph type="subTitle" idx="1"/>
          </p:nvPr>
        </p:nvSpPr>
        <p:spPr>
          <a:xfrm>
            <a:off x="193675" y="1163638"/>
            <a:ext cx="8950325" cy="5068887"/>
          </a:xfrm>
        </p:spPr>
        <p:txBody>
          <a:bodyPr/>
          <a:lstStyle/>
          <a:p>
            <a:pPr marL="1946275" indent="-1946275">
              <a:lnSpc>
                <a:spcPct val="80000"/>
              </a:lnSpc>
            </a:pPr>
            <a:r>
              <a:rPr lang="en-US" sz="2800"/>
              <a:t> </a:t>
            </a:r>
            <a:r>
              <a:rPr lang="en-US" sz="2000" b="1"/>
              <a:t>Tiga prinsip Belajar (menurut Donovan &amp; Bransford. 2005. </a:t>
            </a:r>
            <a:r>
              <a:rPr lang="en-US" sz="2000" b="1" i="1"/>
              <a:t>How Students Learn</a:t>
            </a:r>
            <a:r>
              <a:rPr lang="en-US" sz="2000" b="1"/>
              <a:t>: </a:t>
            </a:r>
            <a:r>
              <a:rPr lang="en-US" sz="2000" b="1">
                <a:hlinkClick r:id="rId2"/>
              </a:rPr>
              <a:t>http://www.nap.edu/catalog/11100.htm</a:t>
            </a:r>
            <a:r>
              <a:rPr lang="en-US" sz="2800" b="1">
                <a:hlinkClick r:id="rId2"/>
              </a:rPr>
              <a:t>)</a:t>
            </a:r>
            <a:r>
              <a:rPr lang="en-US" sz="2800" b="1"/>
              <a:t>)</a:t>
            </a:r>
          </a:p>
          <a:p>
            <a:pPr marL="1946275" indent="-1946275" algn="l">
              <a:lnSpc>
                <a:spcPct val="80000"/>
              </a:lnSpc>
            </a:pPr>
            <a:r>
              <a:rPr lang="en-US" sz="2800" b="1">
                <a:solidFill>
                  <a:srgbClr val="0000FF"/>
                </a:solidFill>
              </a:rPr>
              <a:t>Prinsip -1 : Melibatkan pemahaman sebelumnya </a:t>
            </a:r>
          </a:p>
          <a:p>
            <a:pPr marL="1946275" indent="-1946275" algn="l">
              <a:lnSpc>
                <a:spcPct val="80000"/>
              </a:lnSpc>
            </a:pPr>
            <a:r>
              <a:rPr lang="en-US" sz="2800" b="1">
                <a:solidFill>
                  <a:srgbClr val="0000FF"/>
                </a:solidFill>
              </a:rPr>
              <a:t>                   (Engaging prior understanding)</a:t>
            </a:r>
          </a:p>
          <a:p>
            <a:pPr marL="1946275" indent="-1946275" algn="l">
              <a:lnSpc>
                <a:spcPct val="80000"/>
              </a:lnSpc>
              <a:spcBef>
                <a:spcPct val="55000"/>
              </a:spcBef>
            </a:pPr>
            <a:r>
              <a:rPr lang="en-US" sz="2800" b="1">
                <a:solidFill>
                  <a:srgbClr val="0000FF"/>
                </a:solidFill>
              </a:rPr>
              <a:t>Prinsip-2 :  Peranan esensial pengetahuan faktual       dan  kerangka konseptual dalam pemahaman ( The essential role of factual knowledge and conceptual frameworks in understanding)</a:t>
            </a:r>
          </a:p>
          <a:p>
            <a:pPr marL="1946275" indent="-1946275" algn="l">
              <a:lnSpc>
                <a:spcPct val="80000"/>
              </a:lnSpc>
              <a:spcBef>
                <a:spcPct val="55000"/>
              </a:spcBef>
            </a:pPr>
            <a:r>
              <a:rPr lang="en-US" sz="2800" b="1">
                <a:solidFill>
                  <a:srgbClr val="0000FF"/>
                </a:solidFill>
              </a:rPr>
              <a:t>Prinsip-3 :  Pentingnya monitoring diri sendiri (The importance of self-monitoring)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96863"/>
            <a:ext cx="7772400" cy="719137"/>
          </a:xfrm>
        </p:spPr>
        <p:txBody>
          <a:bodyPr/>
          <a:lstStyle/>
          <a:p>
            <a:pPr eaLnBrk="1" hangingPunct="1"/>
            <a:r>
              <a:rPr lang="en-US" sz="4000" dirty="0" smtClean="0"/>
              <a:t>PERSEPSI</a:t>
            </a:r>
          </a:p>
        </p:txBody>
      </p:sp>
      <p:sp>
        <p:nvSpPr>
          <p:cNvPr id="2051" name="Rectangle 3"/>
          <p:cNvSpPr>
            <a:spLocks noGrp="1" noChangeArrowheads="1"/>
          </p:cNvSpPr>
          <p:nvPr>
            <p:ph type="subTitle" idx="1"/>
          </p:nvPr>
        </p:nvSpPr>
        <p:spPr>
          <a:xfrm>
            <a:off x="179388" y="1160463"/>
            <a:ext cx="8785225" cy="5445125"/>
          </a:xfrm>
        </p:spPr>
        <p:txBody>
          <a:bodyPr/>
          <a:lstStyle/>
          <a:p>
            <a:pPr algn="l" eaLnBrk="1" hangingPunct="1">
              <a:lnSpc>
                <a:spcPct val="90000"/>
              </a:lnSpc>
            </a:pPr>
            <a:r>
              <a:rPr lang="en-US" sz="2400" b="1" dirty="0" err="1" smtClean="0">
                <a:solidFill>
                  <a:schemeClr val="tx1"/>
                </a:solidFill>
              </a:rPr>
              <a:t>Persepsi</a:t>
            </a:r>
            <a:r>
              <a:rPr lang="en-US" sz="2400" b="1" dirty="0" smtClean="0">
                <a:solidFill>
                  <a:schemeClr val="tx1"/>
                </a:solidFill>
              </a:rPr>
              <a:t> </a:t>
            </a:r>
            <a:r>
              <a:rPr lang="en-US" sz="2400" b="1" dirty="0" err="1" smtClean="0">
                <a:solidFill>
                  <a:schemeClr val="tx1"/>
                </a:solidFill>
              </a:rPr>
              <a:t>adalah</a:t>
            </a:r>
            <a:r>
              <a:rPr lang="en-US" sz="2400" b="1" dirty="0" smtClean="0">
                <a:solidFill>
                  <a:schemeClr val="tx1"/>
                </a:solidFill>
              </a:rPr>
              <a:t> </a:t>
            </a:r>
            <a:r>
              <a:rPr lang="en-US" sz="2400" b="1" dirty="0" err="1" smtClean="0">
                <a:solidFill>
                  <a:schemeClr val="tx1"/>
                </a:solidFill>
              </a:rPr>
              <a:t>bagian</a:t>
            </a:r>
            <a:r>
              <a:rPr lang="en-US" sz="2400" b="1" dirty="0" smtClean="0">
                <a:solidFill>
                  <a:schemeClr val="tx1"/>
                </a:solidFill>
              </a:rPr>
              <a:t> </a:t>
            </a:r>
            <a:r>
              <a:rPr lang="en-US" sz="2400" b="1" dirty="0" err="1" smtClean="0">
                <a:solidFill>
                  <a:schemeClr val="tx1"/>
                </a:solidFill>
              </a:rPr>
              <a:t>atau</a:t>
            </a:r>
            <a:r>
              <a:rPr lang="en-US" sz="2400" b="1" dirty="0" smtClean="0">
                <a:solidFill>
                  <a:schemeClr val="tx1"/>
                </a:solidFill>
              </a:rPr>
              <a:t> </a:t>
            </a:r>
            <a:r>
              <a:rPr lang="en-US" sz="2400" b="1" dirty="0" err="1" smtClean="0">
                <a:solidFill>
                  <a:schemeClr val="tx1"/>
                </a:solidFill>
              </a:rPr>
              <a:t>cabang</a:t>
            </a:r>
            <a:r>
              <a:rPr lang="en-US" sz="2400" b="1" dirty="0" smtClean="0">
                <a:solidFill>
                  <a:schemeClr val="tx1"/>
                </a:solidFill>
              </a:rPr>
              <a:t> </a:t>
            </a:r>
            <a:r>
              <a:rPr lang="en-US" sz="2400" b="1" dirty="0" err="1" smtClean="0">
                <a:solidFill>
                  <a:schemeClr val="tx1"/>
                </a:solidFill>
              </a:rPr>
              <a:t>dari</a:t>
            </a:r>
            <a:r>
              <a:rPr lang="en-US" sz="2400" b="1" dirty="0" smtClean="0">
                <a:solidFill>
                  <a:schemeClr val="tx1"/>
                </a:solidFill>
              </a:rPr>
              <a:t> </a:t>
            </a:r>
            <a:r>
              <a:rPr lang="en-US" sz="2400" b="1" dirty="0" err="1" smtClean="0">
                <a:solidFill>
                  <a:schemeClr val="tx1"/>
                </a:solidFill>
              </a:rPr>
              <a:t>psikologi</a:t>
            </a:r>
            <a:r>
              <a:rPr lang="en-US" sz="2400" b="1" dirty="0" smtClean="0">
                <a:solidFill>
                  <a:schemeClr val="tx1"/>
                </a:solidFill>
              </a:rPr>
              <a:t> </a:t>
            </a:r>
            <a:r>
              <a:rPr lang="en-US" sz="2400" b="1" dirty="0" err="1" smtClean="0">
                <a:solidFill>
                  <a:schemeClr val="tx1"/>
                </a:solidFill>
              </a:rPr>
              <a:t>kognitif</a:t>
            </a:r>
            <a:r>
              <a:rPr lang="en-US" sz="2400" b="1" dirty="0" smtClean="0">
                <a:solidFill>
                  <a:schemeClr val="tx1"/>
                </a:solidFill>
              </a:rPr>
              <a:t> yang </a:t>
            </a:r>
            <a:r>
              <a:rPr lang="en-US" sz="2400" b="1" dirty="0" err="1" smtClean="0">
                <a:solidFill>
                  <a:schemeClr val="tx1"/>
                </a:solidFill>
              </a:rPr>
              <a:t>membahas</a:t>
            </a:r>
            <a:r>
              <a:rPr lang="en-US" sz="2400" b="1" dirty="0" smtClean="0">
                <a:solidFill>
                  <a:schemeClr val="tx1"/>
                </a:solidFill>
              </a:rPr>
              <a:t> </a:t>
            </a:r>
            <a:r>
              <a:rPr lang="en-US" sz="2400" b="1" dirty="0" err="1" smtClean="0">
                <a:solidFill>
                  <a:schemeClr val="tx1"/>
                </a:solidFill>
              </a:rPr>
              <a:t>bagaimana</a:t>
            </a:r>
            <a:r>
              <a:rPr lang="en-US" sz="2400" b="1" dirty="0" smtClean="0">
                <a:solidFill>
                  <a:schemeClr val="tx1"/>
                </a:solidFill>
              </a:rPr>
              <a:t> </a:t>
            </a:r>
            <a:r>
              <a:rPr lang="en-US" sz="2400" b="1" dirty="0" err="1" smtClean="0">
                <a:solidFill>
                  <a:schemeClr val="tx1"/>
                </a:solidFill>
              </a:rPr>
              <a:t>orang</a:t>
            </a:r>
            <a:r>
              <a:rPr lang="en-US" sz="2400" b="1" dirty="0" smtClean="0">
                <a:solidFill>
                  <a:schemeClr val="tx1"/>
                </a:solidFill>
              </a:rPr>
              <a:t> </a:t>
            </a:r>
            <a:r>
              <a:rPr lang="en-US" sz="2400" b="1" dirty="0" err="1" smtClean="0">
                <a:solidFill>
                  <a:schemeClr val="tx1"/>
                </a:solidFill>
              </a:rPr>
              <a:t>memberi</a:t>
            </a:r>
            <a:r>
              <a:rPr lang="en-US" sz="2400" b="1" dirty="0" smtClean="0">
                <a:solidFill>
                  <a:schemeClr val="tx1"/>
                </a:solidFill>
              </a:rPr>
              <a:t> </a:t>
            </a:r>
            <a:r>
              <a:rPr lang="en-US" sz="2400" b="1" dirty="0" err="1" smtClean="0">
                <a:solidFill>
                  <a:schemeClr val="tx1"/>
                </a:solidFill>
              </a:rPr>
              <a:t>makna</a:t>
            </a:r>
            <a:r>
              <a:rPr lang="en-US" sz="2400" b="1" dirty="0" smtClean="0">
                <a:solidFill>
                  <a:schemeClr val="tx1"/>
                </a:solidFill>
              </a:rPr>
              <a:t> </a:t>
            </a:r>
            <a:r>
              <a:rPr lang="en-US" sz="2400" b="1" dirty="0" err="1" smtClean="0">
                <a:solidFill>
                  <a:schemeClr val="tx1"/>
                </a:solidFill>
              </a:rPr>
              <a:t>pada</a:t>
            </a:r>
            <a:r>
              <a:rPr lang="en-US" sz="2400" b="1" dirty="0" smtClean="0">
                <a:solidFill>
                  <a:schemeClr val="tx1"/>
                </a:solidFill>
              </a:rPr>
              <a:t> </a:t>
            </a:r>
            <a:r>
              <a:rPr lang="en-US" sz="2400" b="1" dirty="0" err="1" smtClean="0">
                <a:solidFill>
                  <a:schemeClr val="tx1"/>
                </a:solidFill>
              </a:rPr>
              <a:t>informasi</a:t>
            </a:r>
            <a:r>
              <a:rPr lang="en-US" sz="2400" b="1" dirty="0" smtClean="0">
                <a:solidFill>
                  <a:schemeClr val="tx1"/>
                </a:solidFill>
              </a:rPr>
              <a:t> yang </a:t>
            </a:r>
            <a:r>
              <a:rPr lang="en-US" sz="2400" b="1" dirty="0" err="1" smtClean="0">
                <a:solidFill>
                  <a:schemeClr val="tx1"/>
                </a:solidFill>
              </a:rPr>
              <a:t>diterimanya</a:t>
            </a:r>
            <a:r>
              <a:rPr lang="en-US" sz="2400" b="1" dirty="0" smtClean="0">
                <a:solidFill>
                  <a:schemeClr val="tx1"/>
                </a:solidFill>
              </a:rPr>
              <a:t>.</a:t>
            </a:r>
          </a:p>
          <a:p>
            <a:pPr algn="l" eaLnBrk="1" hangingPunct="1">
              <a:lnSpc>
                <a:spcPct val="90000"/>
              </a:lnSpc>
            </a:pPr>
            <a:r>
              <a:rPr lang="en-US" sz="2400" b="1" dirty="0" err="1" smtClean="0">
                <a:solidFill>
                  <a:schemeClr val="tx1"/>
                </a:solidFill>
              </a:rPr>
              <a:t>Sebagai</a:t>
            </a:r>
            <a:r>
              <a:rPr lang="en-US" sz="2400" b="1" dirty="0" smtClean="0">
                <a:solidFill>
                  <a:schemeClr val="tx1"/>
                </a:solidFill>
              </a:rPr>
              <a:t> </a:t>
            </a:r>
            <a:r>
              <a:rPr lang="en-US" sz="2400" b="1" dirty="0" err="1" smtClean="0">
                <a:solidFill>
                  <a:schemeClr val="tx1"/>
                </a:solidFill>
              </a:rPr>
              <a:t>suatu</a:t>
            </a:r>
            <a:r>
              <a:rPr lang="en-US" sz="2400" b="1" dirty="0" smtClean="0">
                <a:solidFill>
                  <a:schemeClr val="tx1"/>
                </a:solidFill>
              </a:rPr>
              <a:t> </a:t>
            </a:r>
            <a:r>
              <a:rPr lang="en-US" sz="2400" b="1" dirty="0" err="1" smtClean="0">
                <a:solidFill>
                  <a:schemeClr val="tx1"/>
                </a:solidFill>
              </a:rPr>
              <a:t>konsep</a:t>
            </a:r>
            <a:r>
              <a:rPr lang="en-US" sz="2400" b="1" dirty="0" smtClean="0">
                <a:solidFill>
                  <a:schemeClr val="tx1"/>
                </a:solidFill>
              </a:rPr>
              <a:t>: </a:t>
            </a:r>
            <a:r>
              <a:rPr lang="en-US" sz="2400" b="1" dirty="0" err="1" smtClean="0">
                <a:solidFill>
                  <a:schemeClr val="tx1"/>
                </a:solidFill>
              </a:rPr>
              <a:t>persepsi</a:t>
            </a:r>
            <a:r>
              <a:rPr lang="en-US" sz="2400" b="1" dirty="0" smtClean="0">
                <a:solidFill>
                  <a:schemeClr val="tx1"/>
                </a:solidFill>
              </a:rPr>
              <a:t> </a:t>
            </a:r>
            <a:r>
              <a:rPr lang="en-US" sz="2400" b="1" dirty="0" err="1" smtClean="0">
                <a:solidFill>
                  <a:schemeClr val="tx1"/>
                </a:solidFill>
              </a:rPr>
              <a:t>adalah</a:t>
            </a:r>
            <a:r>
              <a:rPr lang="en-US" sz="2400" b="1" dirty="0" smtClean="0">
                <a:solidFill>
                  <a:schemeClr val="tx1"/>
                </a:solidFill>
              </a:rPr>
              <a:t> </a:t>
            </a:r>
            <a:r>
              <a:rPr lang="en-US" sz="2400" b="1" dirty="0" err="1" smtClean="0">
                <a:solidFill>
                  <a:schemeClr val="tx1"/>
                </a:solidFill>
              </a:rPr>
              <a:t>suatu</a:t>
            </a:r>
            <a:r>
              <a:rPr lang="en-US" sz="2400" b="1" dirty="0" smtClean="0">
                <a:solidFill>
                  <a:schemeClr val="tx1"/>
                </a:solidFill>
              </a:rPr>
              <a:t> </a:t>
            </a:r>
            <a:r>
              <a:rPr lang="en-US" sz="2400" b="1" dirty="0" err="1" smtClean="0">
                <a:solidFill>
                  <a:schemeClr val="tx1"/>
                </a:solidFill>
              </a:rPr>
              <a:t>proses</a:t>
            </a:r>
            <a:r>
              <a:rPr lang="en-US" sz="2400" b="1" dirty="0" smtClean="0">
                <a:solidFill>
                  <a:schemeClr val="tx1"/>
                </a:solidFill>
              </a:rPr>
              <a:t> yang </a:t>
            </a:r>
            <a:r>
              <a:rPr lang="en-US" sz="2400" b="1" dirty="0" err="1" smtClean="0">
                <a:solidFill>
                  <a:schemeClr val="tx1"/>
                </a:solidFill>
              </a:rPr>
              <a:t>menggunakan</a:t>
            </a:r>
            <a:r>
              <a:rPr lang="en-US" sz="2400" b="1" dirty="0" smtClean="0">
                <a:solidFill>
                  <a:schemeClr val="tx1"/>
                </a:solidFill>
              </a:rPr>
              <a:t> </a:t>
            </a:r>
            <a:r>
              <a:rPr lang="en-US" sz="2400" b="1" dirty="0" err="1" smtClean="0">
                <a:solidFill>
                  <a:schemeClr val="tx1"/>
                </a:solidFill>
              </a:rPr>
              <a:t>pengetahuan</a:t>
            </a:r>
            <a:r>
              <a:rPr lang="en-US" sz="2400" b="1" dirty="0" smtClean="0">
                <a:solidFill>
                  <a:schemeClr val="tx1"/>
                </a:solidFill>
              </a:rPr>
              <a:t> </a:t>
            </a:r>
            <a:r>
              <a:rPr lang="en-US" sz="2400" b="1" dirty="0" err="1" smtClean="0">
                <a:solidFill>
                  <a:schemeClr val="tx1"/>
                </a:solidFill>
              </a:rPr>
              <a:t>sebelumnya</a:t>
            </a:r>
            <a:r>
              <a:rPr lang="en-US" sz="2400" b="1" dirty="0" smtClean="0">
                <a:solidFill>
                  <a:schemeClr val="tx1"/>
                </a:solidFill>
              </a:rPr>
              <a:t> </a:t>
            </a:r>
            <a:r>
              <a:rPr lang="en-US" sz="2400" b="1" dirty="0" err="1" smtClean="0">
                <a:solidFill>
                  <a:schemeClr val="tx1"/>
                </a:solidFill>
              </a:rPr>
              <a:t>untuk</a:t>
            </a:r>
            <a:r>
              <a:rPr lang="en-US" sz="2400" b="1" dirty="0" smtClean="0">
                <a:solidFill>
                  <a:schemeClr val="tx1"/>
                </a:solidFill>
              </a:rPr>
              <a:t> </a:t>
            </a:r>
            <a:r>
              <a:rPr lang="en-US" sz="2400" b="1" dirty="0" err="1" smtClean="0">
                <a:solidFill>
                  <a:schemeClr val="tx1"/>
                </a:solidFill>
              </a:rPr>
              <a:t>menangkap</a:t>
            </a:r>
            <a:r>
              <a:rPr lang="en-US" sz="2400" b="1" dirty="0" smtClean="0">
                <a:solidFill>
                  <a:schemeClr val="tx1"/>
                </a:solidFill>
              </a:rPr>
              <a:t> </a:t>
            </a:r>
            <a:r>
              <a:rPr lang="en-US" sz="2400" b="1" dirty="0" err="1" smtClean="0">
                <a:solidFill>
                  <a:schemeClr val="tx1"/>
                </a:solidFill>
              </a:rPr>
              <a:t>dan</a:t>
            </a:r>
            <a:r>
              <a:rPr lang="en-US" sz="2400" b="1" dirty="0" smtClean="0">
                <a:solidFill>
                  <a:schemeClr val="tx1"/>
                </a:solidFill>
              </a:rPr>
              <a:t> </a:t>
            </a:r>
            <a:r>
              <a:rPr lang="en-US" sz="2400" b="1" dirty="0" err="1" smtClean="0">
                <a:solidFill>
                  <a:schemeClr val="tx1"/>
                </a:solidFill>
              </a:rPr>
              <a:t>menginterpretasi</a:t>
            </a:r>
            <a:r>
              <a:rPr lang="en-US" sz="2400" b="1" dirty="0" smtClean="0">
                <a:solidFill>
                  <a:schemeClr val="tx1"/>
                </a:solidFill>
              </a:rPr>
              <a:t> stimulus yang </a:t>
            </a:r>
            <a:r>
              <a:rPr lang="en-US" sz="2400" b="1" dirty="0" err="1" smtClean="0">
                <a:solidFill>
                  <a:schemeClr val="tx1"/>
                </a:solidFill>
              </a:rPr>
              <a:t>diterima</a:t>
            </a:r>
            <a:r>
              <a:rPr lang="en-US" sz="2400" b="1" dirty="0" smtClean="0">
                <a:solidFill>
                  <a:schemeClr val="tx1"/>
                </a:solidFill>
              </a:rPr>
              <a:t> </a:t>
            </a:r>
            <a:r>
              <a:rPr lang="en-US" sz="2400" b="1" dirty="0" err="1" smtClean="0">
                <a:solidFill>
                  <a:schemeClr val="tx1"/>
                </a:solidFill>
              </a:rPr>
              <a:t>oleh</a:t>
            </a:r>
            <a:r>
              <a:rPr lang="en-US" sz="2400" b="1" dirty="0" smtClean="0">
                <a:solidFill>
                  <a:schemeClr val="tx1"/>
                </a:solidFill>
              </a:rPr>
              <a:t> register </a:t>
            </a:r>
            <a:r>
              <a:rPr lang="en-US" sz="2400" b="1" dirty="0" err="1" smtClean="0">
                <a:solidFill>
                  <a:schemeClr val="tx1"/>
                </a:solidFill>
              </a:rPr>
              <a:t>sensoris</a:t>
            </a:r>
            <a:r>
              <a:rPr lang="en-US" sz="2400" b="1" dirty="0" smtClean="0">
                <a:solidFill>
                  <a:schemeClr val="tx1"/>
                </a:solidFill>
              </a:rPr>
              <a:t> (</a:t>
            </a:r>
            <a:r>
              <a:rPr lang="en-US" sz="2400" b="1" dirty="0" err="1" smtClean="0">
                <a:solidFill>
                  <a:schemeClr val="tx1"/>
                </a:solidFill>
              </a:rPr>
              <a:t>Matlin</a:t>
            </a:r>
            <a:r>
              <a:rPr lang="en-US" sz="2400" b="1" dirty="0" smtClean="0">
                <a:solidFill>
                  <a:schemeClr val="tx1"/>
                </a:solidFill>
              </a:rPr>
              <a:t>, 1998, h. 27)</a:t>
            </a:r>
          </a:p>
          <a:p>
            <a:pPr algn="l" eaLnBrk="1" hangingPunct="1">
              <a:lnSpc>
                <a:spcPct val="90000"/>
              </a:lnSpc>
            </a:pPr>
            <a:r>
              <a:rPr lang="en-US" sz="2400" b="1" dirty="0" err="1" smtClean="0">
                <a:solidFill>
                  <a:schemeClr val="tx1"/>
                </a:solidFill>
              </a:rPr>
              <a:t>Sebagai</a:t>
            </a:r>
            <a:r>
              <a:rPr lang="en-US" sz="2400" b="1" dirty="0" smtClean="0">
                <a:solidFill>
                  <a:schemeClr val="tx1"/>
                </a:solidFill>
              </a:rPr>
              <a:t> </a:t>
            </a:r>
            <a:r>
              <a:rPr lang="en-US" sz="2400" b="1" dirty="0" err="1" smtClean="0">
                <a:solidFill>
                  <a:schemeClr val="tx1"/>
                </a:solidFill>
              </a:rPr>
              <a:t>cabang</a:t>
            </a:r>
            <a:r>
              <a:rPr lang="en-US" sz="2400" b="1" dirty="0" smtClean="0">
                <a:solidFill>
                  <a:schemeClr val="tx1"/>
                </a:solidFill>
              </a:rPr>
              <a:t> </a:t>
            </a:r>
            <a:r>
              <a:rPr lang="en-US" sz="2400" b="1" dirty="0" err="1" smtClean="0">
                <a:solidFill>
                  <a:schemeClr val="tx1"/>
                </a:solidFill>
              </a:rPr>
              <a:t>psikologi</a:t>
            </a:r>
            <a:r>
              <a:rPr lang="en-US" sz="2400" b="1" dirty="0" smtClean="0">
                <a:solidFill>
                  <a:schemeClr val="tx1"/>
                </a:solidFill>
              </a:rPr>
              <a:t> </a:t>
            </a:r>
            <a:r>
              <a:rPr lang="en-US" sz="2400" b="1" dirty="0" err="1" smtClean="0">
                <a:solidFill>
                  <a:schemeClr val="tx1"/>
                </a:solidFill>
              </a:rPr>
              <a:t>kognitif</a:t>
            </a:r>
            <a:r>
              <a:rPr lang="en-US" sz="2400" b="1" dirty="0" smtClean="0">
                <a:solidFill>
                  <a:schemeClr val="tx1"/>
                </a:solidFill>
              </a:rPr>
              <a:t>, </a:t>
            </a:r>
            <a:r>
              <a:rPr lang="en-US" sz="2400" b="1" dirty="0" err="1" smtClean="0">
                <a:solidFill>
                  <a:schemeClr val="tx1"/>
                </a:solidFill>
              </a:rPr>
              <a:t>persepsi</a:t>
            </a:r>
            <a:r>
              <a:rPr lang="en-US" sz="2400" b="1" dirty="0" smtClean="0">
                <a:solidFill>
                  <a:schemeClr val="tx1"/>
                </a:solidFill>
              </a:rPr>
              <a:t> </a:t>
            </a:r>
            <a:r>
              <a:rPr lang="en-US" sz="2400" b="1" dirty="0" err="1" smtClean="0">
                <a:solidFill>
                  <a:schemeClr val="tx1"/>
                </a:solidFill>
              </a:rPr>
              <a:t>membahas</a:t>
            </a:r>
            <a:r>
              <a:rPr lang="en-US" sz="2400" b="1" dirty="0" smtClean="0">
                <a:solidFill>
                  <a:schemeClr val="tx1"/>
                </a:solidFill>
              </a:rPr>
              <a:t> </a:t>
            </a:r>
            <a:r>
              <a:rPr lang="en-US" sz="2400" b="1" dirty="0" err="1" smtClean="0">
                <a:solidFill>
                  <a:schemeClr val="tx1"/>
                </a:solidFill>
              </a:rPr>
              <a:t>tentang</a:t>
            </a:r>
            <a:r>
              <a:rPr lang="en-US" sz="2400" b="1" dirty="0" smtClean="0">
                <a:solidFill>
                  <a:schemeClr val="tx1"/>
                </a:solidFill>
              </a:rPr>
              <a:t> </a:t>
            </a:r>
            <a:r>
              <a:rPr lang="en-US" sz="2400" b="1" dirty="0" err="1" smtClean="0">
                <a:solidFill>
                  <a:schemeClr val="tx1"/>
                </a:solidFill>
              </a:rPr>
              <a:t>proses</a:t>
            </a:r>
            <a:r>
              <a:rPr lang="en-US" sz="2400" b="1" dirty="0" smtClean="0">
                <a:solidFill>
                  <a:schemeClr val="tx1"/>
                </a:solidFill>
              </a:rPr>
              <a:t> mental </a:t>
            </a:r>
            <a:r>
              <a:rPr lang="en-US" sz="2400" b="1" dirty="0" err="1" smtClean="0">
                <a:solidFill>
                  <a:schemeClr val="tx1"/>
                </a:solidFill>
              </a:rPr>
              <a:t>menurut</a:t>
            </a:r>
            <a:r>
              <a:rPr lang="en-US" sz="2400" b="1" dirty="0" smtClean="0">
                <a:solidFill>
                  <a:schemeClr val="tx1"/>
                </a:solidFill>
              </a:rPr>
              <a:t> </a:t>
            </a:r>
            <a:r>
              <a:rPr lang="en-US" sz="2400" b="1" dirty="0" err="1" smtClean="0">
                <a:solidFill>
                  <a:schemeClr val="tx1"/>
                </a:solidFill>
              </a:rPr>
              <a:t>pengertian</a:t>
            </a:r>
            <a:r>
              <a:rPr lang="en-US" sz="2400" b="1" dirty="0" smtClean="0">
                <a:solidFill>
                  <a:schemeClr val="tx1"/>
                </a:solidFill>
              </a:rPr>
              <a:t>/</a:t>
            </a:r>
            <a:r>
              <a:rPr lang="en-US" sz="2400" b="1" dirty="0" err="1" smtClean="0">
                <a:solidFill>
                  <a:schemeClr val="tx1"/>
                </a:solidFill>
              </a:rPr>
              <a:t>konsep</a:t>
            </a:r>
            <a:r>
              <a:rPr lang="en-US" sz="2400" b="1" dirty="0" smtClean="0">
                <a:solidFill>
                  <a:schemeClr val="tx1"/>
                </a:solidFill>
              </a:rPr>
              <a:t> yang </a:t>
            </a:r>
            <a:r>
              <a:rPr lang="en-US" sz="2400" b="1" dirty="0" err="1" smtClean="0">
                <a:solidFill>
                  <a:schemeClr val="tx1"/>
                </a:solidFill>
              </a:rPr>
              <a:t>bernama</a:t>
            </a:r>
            <a:r>
              <a:rPr lang="en-US" sz="2400" b="1" dirty="0" smtClean="0">
                <a:solidFill>
                  <a:schemeClr val="tx1"/>
                </a:solidFill>
              </a:rPr>
              <a:t> ‘</a:t>
            </a:r>
            <a:r>
              <a:rPr lang="en-US" sz="2400" b="1" dirty="0" err="1" smtClean="0">
                <a:solidFill>
                  <a:schemeClr val="tx1"/>
                </a:solidFill>
              </a:rPr>
              <a:t>persepsi</a:t>
            </a:r>
            <a:r>
              <a:rPr lang="en-US" sz="2400" b="1" dirty="0" smtClean="0">
                <a:solidFill>
                  <a:schemeClr val="tx1"/>
                </a:solidFill>
              </a:rPr>
              <a:t>’ </a:t>
            </a:r>
            <a:r>
              <a:rPr lang="en-US" sz="2400" b="1" dirty="0" err="1" smtClean="0">
                <a:solidFill>
                  <a:schemeClr val="tx1"/>
                </a:solidFill>
              </a:rPr>
              <a:t>di</a:t>
            </a:r>
            <a:r>
              <a:rPr lang="en-US" sz="2400" b="1" dirty="0" smtClean="0">
                <a:solidFill>
                  <a:schemeClr val="tx1"/>
                </a:solidFill>
              </a:rPr>
              <a:t> </a:t>
            </a:r>
            <a:r>
              <a:rPr lang="en-US" sz="2400" b="1" dirty="0" err="1" smtClean="0">
                <a:solidFill>
                  <a:schemeClr val="tx1"/>
                </a:solidFill>
              </a:rPr>
              <a:t>atas</a:t>
            </a:r>
            <a:r>
              <a:rPr lang="en-US" sz="2400" b="1" dirty="0" smtClean="0">
                <a:solidFill>
                  <a:schemeClr val="tx1"/>
                </a:solidFill>
              </a:rPr>
              <a:t>.</a:t>
            </a:r>
          </a:p>
          <a:p>
            <a:pPr algn="l" eaLnBrk="1" hangingPunct="1">
              <a:lnSpc>
                <a:spcPct val="90000"/>
              </a:lnSpc>
            </a:pPr>
            <a:r>
              <a:rPr lang="en-US" sz="2400" b="1" dirty="0" err="1" smtClean="0">
                <a:solidFill>
                  <a:schemeClr val="tx1"/>
                </a:solidFill>
              </a:rPr>
              <a:t>Persepsi</a:t>
            </a:r>
            <a:r>
              <a:rPr lang="en-US" sz="2400" b="1" dirty="0" smtClean="0">
                <a:solidFill>
                  <a:schemeClr val="tx1"/>
                </a:solidFill>
              </a:rPr>
              <a:t> </a:t>
            </a:r>
            <a:r>
              <a:rPr lang="en-US" sz="2400" b="1" dirty="0" err="1" smtClean="0">
                <a:solidFill>
                  <a:schemeClr val="tx1"/>
                </a:solidFill>
              </a:rPr>
              <a:t>sebagai</a:t>
            </a:r>
            <a:r>
              <a:rPr lang="en-US" sz="2400" b="1" dirty="0" smtClean="0">
                <a:solidFill>
                  <a:schemeClr val="tx1"/>
                </a:solidFill>
              </a:rPr>
              <a:t> </a:t>
            </a:r>
            <a:r>
              <a:rPr lang="en-US" sz="2400" b="1" dirty="0" err="1" smtClean="0">
                <a:solidFill>
                  <a:schemeClr val="tx1"/>
                </a:solidFill>
              </a:rPr>
              <a:t>cabang</a:t>
            </a:r>
            <a:r>
              <a:rPr lang="en-US" sz="2400" b="1" dirty="0" smtClean="0">
                <a:solidFill>
                  <a:schemeClr val="tx1"/>
                </a:solidFill>
              </a:rPr>
              <a:t> </a:t>
            </a:r>
            <a:r>
              <a:rPr lang="en-US" sz="2400" b="1" dirty="0" err="1" smtClean="0">
                <a:solidFill>
                  <a:schemeClr val="tx1"/>
                </a:solidFill>
              </a:rPr>
              <a:t>psikologi</a:t>
            </a:r>
            <a:r>
              <a:rPr lang="en-US" sz="2400" b="1" dirty="0" smtClean="0">
                <a:solidFill>
                  <a:schemeClr val="tx1"/>
                </a:solidFill>
              </a:rPr>
              <a:t> </a:t>
            </a:r>
            <a:r>
              <a:rPr lang="en-US" sz="2400" b="1" dirty="0" err="1" smtClean="0">
                <a:solidFill>
                  <a:schemeClr val="tx1"/>
                </a:solidFill>
              </a:rPr>
              <a:t>membahas</a:t>
            </a:r>
            <a:r>
              <a:rPr lang="en-US" sz="2400" b="1" dirty="0" smtClean="0">
                <a:solidFill>
                  <a:schemeClr val="tx1"/>
                </a:solidFill>
              </a:rPr>
              <a:t> </a:t>
            </a:r>
            <a:r>
              <a:rPr lang="en-US" sz="2400" b="1" dirty="0" err="1" smtClean="0">
                <a:solidFill>
                  <a:schemeClr val="tx1"/>
                </a:solidFill>
              </a:rPr>
              <a:t>dua</a:t>
            </a:r>
            <a:r>
              <a:rPr lang="en-US" sz="2400" b="1" dirty="0" smtClean="0">
                <a:solidFill>
                  <a:schemeClr val="tx1"/>
                </a:solidFill>
              </a:rPr>
              <a:t> </a:t>
            </a:r>
            <a:r>
              <a:rPr lang="en-US" sz="2400" b="1" dirty="0" err="1" smtClean="0">
                <a:solidFill>
                  <a:schemeClr val="tx1"/>
                </a:solidFill>
              </a:rPr>
              <a:t>topik</a:t>
            </a:r>
            <a:r>
              <a:rPr lang="en-US" sz="2400" b="1" dirty="0" smtClean="0">
                <a:solidFill>
                  <a:schemeClr val="tx1"/>
                </a:solidFill>
              </a:rPr>
              <a:t> yang </a:t>
            </a:r>
            <a:r>
              <a:rPr lang="en-US" sz="2400" b="1" dirty="0" err="1" smtClean="0">
                <a:solidFill>
                  <a:schemeClr val="tx1"/>
                </a:solidFill>
              </a:rPr>
              <a:t>berkaitan</a:t>
            </a:r>
            <a:r>
              <a:rPr lang="en-US" sz="2400" b="1" dirty="0" smtClean="0">
                <a:solidFill>
                  <a:schemeClr val="tx1"/>
                </a:solidFill>
              </a:rPr>
              <a:t> </a:t>
            </a:r>
            <a:r>
              <a:rPr lang="en-US" sz="2400" b="1" dirty="0" err="1" smtClean="0">
                <a:solidFill>
                  <a:schemeClr val="tx1"/>
                </a:solidFill>
              </a:rPr>
              <a:t>erat</a:t>
            </a:r>
            <a:r>
              <a:rPr lang="en-US" sz="2400" b="1" dirty="0" smtClean="0">
                <a:solidFill>
                  <a:schemeClr val="tx1"/>
                </a:solidFill>
              </a:rPr>
              <a:t> </a:t>
            </a:r>
            <a:r>
              <a:rPr lang="en-US" sz="2400" b="1" dirty="0" err="1" smtClean="0">
                <a:solidFill>
                  <a:schemeClr val="tx1"/>
                </a:solidFill>
              </a:rPr>
              <a:t>dengan</a:t>
            </a:r>
            <a:r>
              <a:rPr lang="en-US" sz="2400" b="1" dirty="0" smtClean="0">
                <a:solidFill>
                  <a:schemeClr val="tx1"/>
                </a:solidFill>
              </a:rPr>
              <a:t> </a:t>
            </a:r>
            <a:r>
              <a:rPr lang="en-US" sz="2400" b="1" dirty="0" err="1" smtClean="0">
                <a:solidFill>
                  <a:schemeClr val="tx1"/>
                </a:solidFill>
              </a:rPr>
              <a:t>konsep</a:t>
            </a:r>
            <a:r>
              <a:rPr lang="en-US" sz="2400" b="1" dirty="0" smtClean="0">
                <a:solidFill>
                  <a:schemeClr val="tx1"/>
                </a:solidFill>
              </a:rPr>
              <a:t> </a:t>
            </a:r>
            <a:r>
              <a:rPr lang="en-US" sz="2400" b="1" dirty="0" err="1" smtClean="0">
                <a:solidFill>
                  <a:schemeClr val="tx1"/>
                </a:solidFill>
              </a:rPr>
              <a:t>bernama</a:t>
            </a:r>
            <a:r>
              <a:rPr lang="en-US" sz="2400" b="1" dirty="0" smtClean="0">
                <a:solidFill>
                  <a:schemeClr val="tx1"/>
                </a:solidFill>
              </a:rPr>
              <a:t> ‘</a:t>
            </a:r>
            <a:r>
              <a:rPr lang="en-US" sz="2400" b="1" dirty="0" err="1" smtClean="0">
                <a:solidFill>
                  <a:schemeClr val="tx1"/>
                </a:solidFill>
              </a:rPr>
              <a:t>persepsi</a:t>
            </a:r>
            <a:r>
              <a:rPr lang="en-US" sz="2400" b="1" dirty="0" smtClean="0">
                <a:solidFill>
                  <a:schemeClr val="tx1"/>
                </a:solidFill>
              </a:rPr>
              <a:t>’ </a:t>
            </a:r>
            <a:r>
              <a:rPr lang="en-US" sz="2400" b="1" dirty="0" err="1" smtClean="0">
                <a:solidFill>
                  <a:schemeClr val="tx1"/>
                </a:solidFill>
              </a:rPr>
              <a:t>di</a:t>
            </a:r>
            <a:r>
              <a:rPr lang="en-US" sz="2400" b="1" dirty="0" smtClean="0">
                <a:solidFill>
                  <a:schemeClr val="tx1"/>
                </a:solidFill>
              </a:rPr>
              <a:t> </a:t>
            </a:r>
            <a:r>
              <a:rPr lang="en-US" sz="2400" b="1" dirty="0" err="1" smtClean="0">
                <a:solidFill>
                  <a:schemeClr val="tx1"/>
                </a:solidFill>
              </a:rPr>
              <a:t>atas</a:t>
            </a:r>
            <a:r>
              <a:rPr lang="en-US" sz="2400" b="1" dirty="0" smtClean="0">
                <a:solidFill>
                  <a:schemeClr val="tx1"/>
                </a:solidFill>
              </a:rPr>
              <a:t>, </a:t>
            </a:r>
            <a:r>
              <a:rPr lang="en-US" sz="2400" b="1" dirty="0" err="1" smtClean="0">
                <a:solidFill>
                  <a:schemeClr val="tx1"/>
                </a:solidFill>
              </a:rPr>
              <a:t>yaitu</a:t>
            </a:r>
            <a:r>
              <a:rPr lang="en-US" sz="2400" b="1" dirty="0" smtClean="0">
                <a:solidFill>
                  <a:schemeClr val="tx1"/>
                </a:solidFill>
              </a:rPr>
              <a:t> </a:t>
            </a:r>
          </a:p>
          <a:p>
            <a:pPr algn="l" eaLnBrk="1" hangingPunct="1">
              <a:lnSpc>
                <a:spcPct val="90000"/>
              </a:lnSpc>
            </a:pPr>
            <a:r>
              <a:rPr lang="en-US" sz="2400" b="1" dirty="0" smtClean="0">
                <a:solidFill>
                  <a:schemeClr val="tx1"/>
                </a:solidFill>
              </a:rPr>
              <a:t>1. </a:t>
            </a:r>
            <a:r>
              <a:rPr lang="en-US" sz="2400" b="1" dirty="0" err="1" smtClean="0">
                <a:solidFill>
                  <a:schemeClr val="tx1"/>
                </a:solidFill>
              </a:rPr>
              <a:t>pengenalan</a:t>
            </a:r>
            <a:r>
              <a:rPr lang="en-US" sz="2400" b="1" dirty="0" smtClean="0">
                <a:solidFill>
                  <a:schemeClr val="tx1"/>
                </a:solidFill>
              </a:rPr>
              <a:t> </a:t>
            </a:r>
            <a:r>
              <a:rPr lang="en-US" sz="2400" b="1" dirty="0" err="1" smtClean="0">
                <a:solidFill>
                  <a:schemeClr val="tx1"/>
                </a:solidFill>
              </a:rPr>
              <a:t>pola</a:t>
            </a:r>
            <a:r>
              <a:rPr lang="en-US" sz="2400" b="1" dirty="0" smtClean="0">
                <a:solidFill>
                  <a:schemeClr val="tx1"/>
                </a:solidFill>
              </a:rPr>
              <a:t> (</a:t>
            </a:r>
            <a:r>
              <a:rPr lang="en-US" sz="2400" b="1" i="1" dirty="0" smtClean="0">
                <a:solidFill>
                  <a:schemeClr val="tx1"/>
                </a:solidFill>
              </a:rPr>
              <a:t>pattern recognition</a:t>
            </a:r>
            <a:r>
              <a:rPr lang="en-US" sz="2400" b="1" dirty="0" smtClean="0">
                <a:solidFill>
                  <a:schemeClr val="tx1"/>
                </a:solidFill>
              </a:rPr>
              <a:t>), </a:t>
            </a:r>
            <a:r>
              <a:rPr lang="en-US" sz="2400" b="1" dirty="0" err="1" smtClean="0">
                <a:solidFill>
                  <a:schemeClr val="tx1"/>
                </a:solidFill>
              </a:rPr>
              <a:t>dan</a:t>
            </a:r>
            <a:r>
              <a:rPr lang="en-US" sz="2400" b="1" dirty="0" smtClean="0">
                <a:solidFill>
                  <a:schemeClr val="tx1"/>
                </a:solidFill>
              </a:rPr>
              <a:t> </a:t>
            </a:r>
          </a:p>
          <a:p>
            <a:pPr algn="l" eaLnBrk="1" hangingPunct="1">
              <a:lnSpc>
                <a:spcPct val="90000"/>
              </a:lnSpc>
            </a:pPr>
            <a:r>
              <a:rPr lang="en-US" sz="2400" b="1" dirty="0" smtClean="0">
                <a:solidFill>
                  <a:schemeClr val="tx1"/>
                </a:solidFill>
              </a:rPr>
              <a:t>2. </a:t>
            </a:r>
            <a:r>
              <a:rPr lang="en-US" sz="2400" b="1" dirty="0" err="1" smtClean="0">
                <a:solidFill>
                  <a:schemeClr val="tx1"/>
                </a:solidFill>
              </a:rPr>
              <a:t>perhatian</a:t>
            </a:r>
            <a:r>
              <a:rPr lang="en-US" sz="2400" b="1" dirty="0" smtClean="0">
                <a:solidFill>
                  <a:schemeClr val="tx1"/>
                </a:solidFill>
              </a:rPr>
              <a:t> (</a:t>
            </a:r>
            <a:r>
              <a:rPr lang="en-US" sz="2400" b="1" i="1" dirty="0" smtClean="0">
                <a:solidFill>
                  <a:schemeClr val="tx1"/>
                </a:solidFill>
              </a:rPr>
              <a:t>attention)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322263" y="0"/>
            <a:ext cx="8821737" cy="847725"/>
          </a:xfrm>
        </p:spPr>
        <p:txBody>
          <a:bodyPr/>
          <a:lstStyle/>
          <a:p>
            <a:pPr eaLnBrk="1" hangingPunct="1"/>
            <a:r>
              <a:rPr lang="en-US" sz="3600" smtClean="0"/>
              <a:t>1. Pengenalan Pola (</a:t>
            </a:r>
            <a:r>
              <a:rPr lang="en-US" sz="3600" i="1" smtClean="0"/>
              <a:t>Pattern recognition</a:t>
            </a:r>
            <a:r>
              <a:rPr lang="en-US" sz="4000" i="1" smtClean="0"/>
              <a:t>)</a:t>
            </a:r>
          </a:p>
        </p:txBody>
      </p:sp>
      <p:sp>
        <p:nvSpPr>
          <p:cNvPr id="3075" name="Rectangle 3"/>
          <p:cNvSpPr>
            <a:spLocks noGrp="1" noChangeArrowheads="1"/>
          </p:cNvSpPr>
          <p:nvPr>
            <p:ph type="body" idx="1"/>
          </p:nvPr>
        </p:nvSpPr>
        <p:spPr>
          <a:xfrm>
            <a:off x="395288" y="873125"/>
            <a:ext cx="8748712" cy="4856163"/>
          </a:xfrm>
        </p:spPr>
        <p:txBody>
          <a:bodyPr/>
          <a:lstStyle/>
          <a:p>
            <a:pPr marL="1528763" indent="-1528763" eaLnBrk="1" hangingPunct="1">
              <a:lnSpc>
                <a:spcPct val="80000"/>
              </a:lnSpc>
              <a:buFontTx/>
              <a:buNone/>
              <a:defRPr/>
            </a:pPr>
            <a:r>
              <a:rPr lang="en-US" sz="2400" dirty="0" err="1" smtClean="0">
                <a:latin typeface="Times New Roman" pitchFamily="18" charset="0"/>
                <a:cs typeface="Times New Roman" pitchFamily="18" charset="0"/>
              </a:rPr>
              <a:t>Pertanyaan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Bagaimana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manusia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mengenal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seseorang</a:t>
            </a:r>
            <a:r>
              <a:rPr lang="en-US" sz="2400" dirty="0" smtClean="0">
                <a:latin typeface="Times New Roman" pitchFamily="18" charset="0"/>
                <a:cs typeface="Times New Roman" pitchFamily="18" charset="0"/>
              </a:rPr>
              <a:t>?”</a:t>
            </a:r>
          </a:p>
          <a:p>
            <a:pPr marL="1528763" indent="-1528763" eaLnBrk="1" hangingPunct="1">
              <a:lnSpc>
                <a:spcPct val="80000"/>
              </a:lnSpc>
              <a:buFontTx/>
              <a:buNone/>
              <a:defRPr/>
            </a:pPr>
            <a:r>
              <a:rPr lang="en-US" sz="2400" dirty="0" err="1" smtClean="0">
                <a:latin typeface="Times New Roman" pitchFamily="18" charset="0"/>
                <a:cs typeface="Times New Roman" pitchFamily="18" charset="0"/>
              </a:rPr>
              <a:t>Kata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mengenal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mempunyai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dua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arti</a:t>
            </a:r>
            <a:r>
              <a:rPr lang="en-US" sz="2400" dirty="0" smtClean="0">
                <a:latin typeface="Times New Roman" pitchFamily="18" charset="0"/>
                <a:cs typeface="Times New Roman" pitchFamily="18" charset="0"/>
              </a:rPr>
              <a:t>:</a:t>
            </a:r>
          </a:p>
          <a:p>
            <a:pPr marL="290513" indent="-290513" eaLnBrk="1" hangingPunct="1">
              <a:lnSpc>
                <a:spcPct val="80000"/>
              </a:lnSpc>
              <a:buFontTx/>
              <a:buNone/>
              <a:defRPr/>
            </a:pPr>
            <a:r>
              <a:rPr lang="en-US" sz="2400" dirty="0" smtClean="0">
                <a:latin typeface="Times New Roman" pitchFamily="18" charset="0"/>
                <a:cs typeface="Times New Roman" pitchFamily="18" charset="0"/>
              </a:rPr>
              <a:t>a. </a:t>
            </a:r>
            <a:r>
              <a:rPr lang="en-US" sz="2400" dirty="0" err="1" smtClean="0">
                <a:latin typeface="Times New Roman" pitchFamily="18" charset="0"/>
                <a:cs typeface="Times New Roman" pitchFamily="18" charset="0"/>
              </a:rPr>
              <a:t>Seorang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bertemu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dengan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seorang</a:t>
            </a:r>
            <a:r>
              <a:rPr lang="en-US" sz="2400" dirty="0" smtClean="0">
                <a:latin typeface="Times New Roman" pitchFamily="18" charset="0"/>
                <a:cs typeface="Times New Roman" pitchFamily="18" charset="0"/>
              </a:rPr>
              <a:t> lain, </a:t>
            </a:r>
            <a:r>
              <a:rPr lang="en-US" sz="2400" dirty="0" err="1" smtClean="0">
                <a:latin typeface="Times New Roman" pitchFamily="18" charset="0"/>
                <a:cs typeface="Times New Roman" pitchFamily="18" charset="0"/>
              </a:rPr>
              <a:t>lalu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berkata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selamat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pagi</a:t>
            </a:r>
            <a:r>
              <a:rPr lang="en-US" sz="2400" dirty="0" smtClean="0">
                <a:latin typeface="Times New Roman" pitchFamily="18" charset="0"/>
                <a:cs typeface="Times New Roman" pitchFamily="18" charset="0"/>
              </a:rPr>
              <a:t> Pak </a:t>
            </a:r>
            <a:r>
              <a:rPr lang="en-US" sz="2400" dirty="0" err="1" smtClean="0">
                <a:latin typeface="Times New Roman" pitchFamily="18" charset="0"/>
                <a:cs typeface="Times New Roman" pitchFamily="18" charset="0"/>
              </a:rPr>
              <a:t>Marpaung</a:t>
            </a:r>
            <a:r>
              <a:rPr lang="en-US" sz="2400" dirty="0" smtClean="0">
                <a:latin typeface="Times New Roman" pitchFamily="18" charset="0"/>
                <a:cs typeface="Times New Roman" pitchFamily="18" charset="0"/>
              </a:rPr>
              <a:t>”.</a:t>
            </a:r>
          </a:p>
          <a:p>
            <a:pPr marL="290513" indent="-290513" eaLnBrk="1" hangingPunct="1">
              <a:lnSpc>
                <a:spcPct val="80000"/>
              </a:lnSpc>
              <a:buFontTx/>
              <a:buNone/>
              <a:defRPr/>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Bagaimana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mengenal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bahwa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orang</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dia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sapa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adalah</a:t>
            </a:r>
            <a:r>
              <a:rPr lang="en-US" sz="2400" dirty="0" smtClean="0">
                <a:latin typeface="Times New Roman" pitchFamily="18" charset="0"/>
                <a:cs typeface="Times New Roman" pitchFamily="18" charset="0"/>
              </a:rPr>
              <a:t> Pak </a:t>
            </a:r>
            <a:r>
              <a:rPr lang="en-US" sz="2400" dirty="0" err="1" smtClean="0">
                <a:latin typeface="Times New Roman" pitchFamily="18" charset="0"/>
                <a:cs typeface="Times New Roman" pitchFamily="18" charset="0"/>
              </a:rPr>
              <a:t>Marpaung</a:t>
            </a:r>
            <a:r>
              <a:rPr lang="en-US" sz="2400" dirty="0" smtClean="0">
                <a:latin typeface="Times New Roman" pitchFamily="18" charset="0"/>
                <a:cs typeface="Times New Roman" pitchFamily="18" charset="0"/>
              </a:rPr>
              <a:t>?</a:t>
            </a:r>
          </a:p>
          <a:p>
            <a:pPr marL="1528763" indent="-1528763" eaLnBrk="1" hangingPunct="1">
              <a:lnSpc>
                <a:spcPct val="80000"/>
              </a:lnSpc>
              <a:buFontTx/>
              <a:buNone/>
              <a:defRPr/>
            </a:pPr>
            <a:r>
              <a:rPr lang="en-US" sz="2400" dirty="0" err="1" smtClean="0">
                <a:latin typeface="Times New Roman" pitchFamily="18" charset="0"/>
                <a:cs typeface="Times New Roman" pitchFamily="18" charset="0"/>
              </a:rPr>
              <a:t>Atau</a:t>
            </a:r>
            <a:endParaRPr lang="en-US" sz="2400" dirty="0" smtClean="0">
              <a:latin typeface="Times New Roman" pitchFamily="18" charset="0"/>
              <a:cs typeface="Times New Roman" pitchFamily="18" charset="0"/>
            </a:endParaRPr>
          </a:p>
          <a:p>
            <a:pPr marL="290513" indent="-290513" eaLnBrk="1" hangingPunct="1">
              <a:lnSpc>
                <a:spcPct val="80000"/>
              </a:lnSpc>
              <a:buFontTx/>
              <a:buNone/>
              <a:defRPr/>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Bagaimana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mengenal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bahwa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huruf</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kedua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pada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kata</a:t>
            </a:r>
            <a:r>
              <a:rPr lang="en-US" sz="2400" dirty="0" smtClean="0">
                <a:latin typeface="Times New Roman" pitchFamily="18" charset="0"/>
                <a:cs typeface="Times New Roman" pitchFamily="18" charset="0"/>
              </a:rPr>
              <a:t> “Pak” </a:t>
            </a:r>
            <a:r>
              <a:rPr lang="en-US" sz="2400" dirty="0" err="1" smtClean="0">
                <a:latin typeface="Times New Roman" pitchFamily="18" charset="0"/>
                <a:cs typeface="Times New Roman" pitchFamily="18" charset="0"/>
              </a:rPr>
              <a:t>adalah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huruf</a:t>
            </a:r>
            <a:r>
              <a:rPr lang="en-US" sz="2400" dirty="0" smtClean="0">
                <a:latin typeface="Times New Roman" pitchFamily="18" charset="0"/>
                <a:cs typeface="Times New Roman" pitchFamily="18" charset="0"/>
              </a:rPr>
              <a:t> “a”?</a:t>
            </a:r>
          </a:p>
          <a:p>
            <a:pPr marL="1528763" indent="-1528763" eaLnBrk="1" hangingPunct="1">
              <a:lnSpc>
                <a:spcPct val="80000"/>
              </a:lnSpc>
              <a:buFontTx/>
              <a:buNone/>
              <a:defRPr/>
            </a:pPr>
            <a:endParaRPr lang="en-US" sz="1800" dirty="0" smtClean="0"/>
          </a:p>
          <a:p>
            <a:pPr marL="1528763" indent="-1528763" eaLnBrk="1" hangingPunct="1">
              <a:lnSpc>
                <a:spcPct val="80000"/>
              </a:lnSpc>
              <a:buFontTx/>
              <a:buNone/>
              <a:defRPr/>
            </a:pPr>
            <a:r>
              <a:rPr lang="en-US" sz="1800" dirty="0" smtClean="0"/>
              <a:t>b. </a:t>
            </a:r>
            <a:r>
              <a:rPr lang="en-US" sz="1800" dirty="0" err="1" smtClean="0"/>
              <a:t>Seseorang</a:t>
            </a:r>
            <a:r>
              <a:rPr lang="en-US" sz="1800" dirty="0" smtClean="0"/>
              <a:t> </a:t>
            </a:r>
            <a:r>
              <a:rPr lang="en-US" sz="1800" dirty="0" err="1" smtClean="0"/>
              <a:t>bertanya</a:t>
            </a:r>
            <a:r>
              <a:rPr lang="en-US" sz="1800" dirty="0" smtClean="0"/>
              <a:t> </a:t>
            </a:r>
            <a:r>
              <a:rPr lang="en-US" sz="1800" dirty="0" err="1" smtClean="0"/>
              <a:t>pada</a:t>
            </a:r>
            <a:r>
              <a:rPr lang="en-US" sz="1800" dirty="0" smtClean="0"/>
              <a:t> </a:t>
            </a:r>
            <a:r>
              <a:rPr lang="en-US" sz="1800" dirty="0" err="1" smtClean="0"/>
              <a:t>seorang</a:t>
            </a:r>
            <a:r>
              <a:rPr lang="en-US" sz="1800" dirty="0" smtClean="0"/>
              <a:t> lain,</a:t>
            </a:r>
          </a:p>
          <a:p>
            <a:pPr marL="1528763" indent="-1528763" eaLnBrk="1" hangingPunct="1">
              <a:lnSpc>
                <a:spcPct val="80000"/>
              </a:lnSpc>
              <a:buFontTx/>
              <a:buNone/>
              <a:defRPr/>
            </a:pPr>
            <a:r>
              <a:rPr lang="en-US" sz="1800" dirty="0" smtClean="0"/>
              <a:t>    </a:t>
            </a:r>
            <a:r>
              <a:rPr lang="en-US" sz="1800" dirty="0" err="1" smtClean="0"/>
              <a:t>apakah</a:t>
            </a:r>
            <a:r>
              <a:rPr lang="en-US" sz="1800" dirty="0" smtClean="0"/>
              <a:t> </a:t>
            </a:r>
            <a:r>
              <a:rPr lang="en-US" sz="1800" dirty="0" err="1" smtClean="0"/>
              <a:t>anda</a:t>
            </a:r>
            <a:r>
              <a:rPr lang="en-US" sz="1800" dirty="0" smtClean="0"/>
              <a:t> </a:t>
            </a:r>
            <a:r>
              <a:rPr lang="en-US" sz="1800" dirty="0" err="1" smtClean="0"/>
              <a:t>mengenal</a:t>
            </a:r>
            <a:r>
              <a:rPr lang="en-US" sz="1800" dirty="0" smtClean="0"/>
              <a:t> Pak </a:t>
            </a:r>
            <a:r>
              <a:rPr lang="en-US" sz="1800" dirty="0" err="1" smtClean="0"/>
              <a:t>Marpaung</a:t>
            </a:r>
            <a:r>
              <a:rPr lang="en-US" sz="1800" dirty="0" smtClean="0"/>
              <a:t>? </a:t>
            </a:r>
            <a:r>
              <a:rPr lang="en-US" sz="1800" dirty="0" err="1" smtClean="0"/>
              <a:t>Bagaimana</a:t>
            </a:r>
            <a:r>
              <a:rPr lang="en-US" sz="1800" dirty="0" smtClean="0"/>
              <a:t> </a:t>
            </a:r>
            <a:r>
              <a:rPr lang="en-US" sz="1800" dirty="0" err="1" smtClean="0"/>
              <a:t>orang</a:t>
            </a:r>
            <a:r>
              <a:rPr lang="en-US" sz="1800" dirty="0" smtClean="0"/>
              <a:t> lain </a:t>
            </a:r>
            <a:r>
              <a:rPr lang="en-US" sz="1800" dirty="0" err="1" smtClean="0"/>
              <a:t>itu</a:t>
            </a:r>
            <a:r>
              <a:rPr lang="en-US" sz="1800" dirty="0" smtClean="0"/>
              <a:t> </a:t>
            </a:r>
            <a:r>
              <a:rPr lang="en-US" sz="1800" dirty="0" err="1" smtClean="0"/>
              <a:t>memperlihatkan</a:t>
            </a:r>
            <a:r>
              <a:rPr lang="en-US" sz="1800" dirty="0" smtClean="0"/>
              <a:t> </a:t>
            </a:r>
            <a:r>
              <a:rPr lang="en-US" sz="1800" dirty="0" err="1" smtClean="0"/>
              <a:t>bahwa</a:t>
            </a:r>
            <a:r>
              <a:rPr lang="en-US" sz="1800" dirty="0" smtClean="0"/>
              <a:t> </a:t>
            </a:r>
            <a:r>
              <a:rPr lang="en-US" sz="1800" dirty="0" err="1" smtClean="0"/>
              <a:t>dia</a:t>
            </a:r>
            <a:r>
              <a:rPr lang="en-US" sz="1800" dirty="0" smtClean="0"/>
              <a:t> </a:t>
            </a:r>
            <a:r>
              <a:rPr lang="en-US" sz="1800" dirty="0" err="1" smtClean="0"/>
              <a:t>mengenal</a:t>
            </a:r>
            <a:r>
              <a:rPr lang="en-US" sz="1800" dirty="0" smtClean="0"/>
              <a:t> Pak </a:t>
            </a:r>
            <a:r>
              <a:rPr lang="en-US" sz="1800" dirty="0" err="1" smtClean="0"/>
              <a:t>Marpaung</a:t>
            </a:r>
            <a:r>
              <a:rPr lang="en-US" sz="1800" dirty="0" smtClean="0"/>
              <a:t>?</a:t>
            </a:r>
          </a:p>
          <a:p>
            <a:pPr marL="1528763" indent="-1528763" eaLnBrk="1" hangingPunct="1">
              <a:lnSpc>
                <a:spcPct val="80000"/>
              </a:lnSpc>
              <a:buFontTx/>
              <a:buNone/>
              <a:defRPr/>
            </a:pPr>
            <a:r>
              <a:rPr lang="en-US" sz="1800" dirty="0" err="1" smtClean="0"/>
              <a:t>Atau</a:t>
            </a:r>
            <a:endParaRPr lang="en-US" sz="1800" dirty="0" smtClean="0"/>
          </a:p>
          <a:p>
            <a:pPr marL="1528763" indent="-1528763" eaLnBrk="1" hangingPunct="1">
              <a:lnSpc>
                <a:spcPct val="80000"/>
              </a:lnSpc>
              <a:buFontTx/>
              <a:buNone/>
              <a:defRPr/>
            </a:pPr>
            <a:r>
              <a:rPr lang="en-US" sz="1800" dirty="0" smtClean="0"/>
              <a:t>   </a:t>
            </a:r>
            <a:r>
              <a:rPr lang="en-US" sz="1800" dirty="0" err="1" smtClean="0"/>
              <a:t>Bagaimana</a:t>
            </a:r>
            <a:r>
              <a:rPr lang="en-US" sz="1800" dirty="0" smtClean="0"/>
              <a:t> </a:t>
            </a:r>
            <a:r>
              <a:rPr lang="en-US" sz="1800" dirty="0" err="1" smtClean="0"/>
              <a:t>Anda</a:t>
            </a:r>
            <a:r>
              <a:rPr lang="en-US" sz="1800" dirty="0" smtClean="0"/>
              <a:t> </a:t>
            </a:r>
            <a:r>
              <a:rPr lang="en-US" sz="1800" dirty="0" err="1" smtClean="0"/>
              <a:t>menjelaskan</a:t>
            </a:r>
            <a:r>
              <a:rPr lang="en-US" sz="1800" dirty="0" smtClean="0"/>
              <a:t> </a:t>
            </a:r>
            <a:r>
              <a:rPr lang="en-US" sz="1800" dirty="0" err="1" smtClean="0"/>
              <a:t>pada</a:t>
            </a:r>
            <a:r>
              <a:rPr lang="en-US" sz="1800" dirty="0" smtClean="0"/>
              <a:t> </a:t>
            </a:r>
            <a:r>
              <a:rPr lang="en-US" sz="1800" dirty="0" err="1" smtClean="0"/>
              <a:t>teman</a:t>
            </a:r>
            <a:r>
              <a:rPr lang="en-US" sz="1800" dirty="0" smtClean="0"/>
              <a:t> </a:t>
            </a:r>
            <a:r>
              <a:rPr lang="en-US" sz="1800" dirty="0" err="1" smtClean="0"/>
              <a:t>Anda</a:t>
            </a:r>
            <a:r>
              <a:rPr lang="en-US" sz="1800" dirty="0" smtClean="0"/>
              <a:t> </a:t>
            </a:r>
            <a:r>
              <a:rPr lang="en-US" sz="1800" dirty="0" err="1" smtClean="0"/>
              <a:t>bahwa</a:t>
            </a:r>
            <a:r>
              <a:rPr lang="en-US" sz="1800" dirty="0" smtClean="0"/>
              <a:t> </a:t>
            </a:r>
            <a:r>
              <a:rPr lang="en-US" sz="1800" dirty="0" err="1" smtClean="0"/>
              <a:t>anda</a:t>
            </a:r>
            <a:r>
              <a:rPr lang="en-US" sz="1800" dirty="0" smtClean="0"/>
              <a:t> </a:t>
            </a:r>
            <a:r>
              <a:rPr lang="en-US" sz="1800" dirty="0" err="1" smtClean="0"/>
              <a:t>mengenal</a:t>
            </a:r>
            <a:r>
              <a:rPr lang="en-US" sz="1800" dirty="0" smtClean="0"/>
              <a:t> </a:t>
            </a:r>
            <a:r>
              <a:rPr lang="en-US" sz="1800" dirty="0" err="1" smtClean="0"/>
              <a:t>huruf</a:t>
            </a:r>
            <a:r>
              <a:rPr lang="en-US" sz="1800" dirty="0" smtClean="0"/>
              <a:t> “a”?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4638"/>
            <a:ext cx="8229600" cy="1138237"/>
          </a:xfrm>
        </p:spPr>
        <p:txBody>
          <a:bodyPr>
            <a:normAutofit fontScale="90000"/>
          </a:bodyPr>
          <a:lstStyle/>
          <a:p>
            <a:pPr eaLnBrk="1" hangingPunct="1"/>
            <a:r>
              <a:rPr lang="en-US" sz="4000" smtClean="0"/>
              <a:t>Proses Mental yang berkaitan dengan pengenalan pola</a:t>
            </a:r>
          </a:p>
        </p:txBody>
      </p:sp>
      <p:sp>
        <p:nvSpPr>
          <p:cNvPr id="5123" name="Rectangle 3"/>
          <p:cNvSpPr>
            <a:spLocks noGrp="1" noChangeArrowheads="1"/>
          </p:cNvSpPr>
          <p:nvPr>
            <p:ph type="body" idx="1"/>
          </p:nvPr>
        </p:nvSpPr>
        <p:spPr/>
        <p:txBody>
          <a:bodyPr/>
          <a:lstStyle/>
          <a:p>
            <a:pPr marL="609600" indent="-609600" eaLnBrk="1" hangingPunct="1">
              <a:buFontTx/>
              <a:buAutoNum type="arabicPeriod"/>
            </a:pPr>
            <a:r>
              <a:rPr lang="en-US" smtClean="0"/>
              <a:t>Teori Pemasangan-template (</a:t>
            </a:r>
            <a:r>
              <a:rPr lang="en-US" i="1" smtClean="0"/>
              <a:t>Template-   matching Theory).</a:t>
            </a:r>
          </a:p>
          <a:p>
            <a:pPr marL="609600" indent="-609600" eaLnBrk="1" hangingPunct="1">
              <a:buFontTx/>
              <a:buAutoNum type="arabicPeriod"/>
            </a:pPr>
            <a:r>
              <a:rPr lang="en-US" smtClean="0"/>
              <a:t>Model Prototipe (</a:t>
            </a:r>
            <a:r>
              <a:rPr lang="en-US" i="1" smtClean="0"/>
              <a:t>Prototype Models</a:t>
            </a:r>
            <a:r>
              <a:rPr lang="en-US" smtClean="0"/>
              <a:t>).</a:t>
            </a:r>
          </a:p>
          <a:p>
            <a:pPr marL="609600" indent="-609600" eaLnBrk="1" hangingPunct="1">
              <a:buFontTx/>
              <a:buAutoNum type="arabicPeriod"/>
            </a:pPr>
            <a:r>
              <a:rPr lang="en-US" smtClean="0"/>
              <a:t>Model Pembedaan Ciri-ciri.</a:t>
            </a:r>
          </a:p>
          <a:p>
            <a:pPr marL="609600" indent="-609600" eaLnBrk="1" hangingPunct="1">
              <a:buFontTx/>
              <a:buAutoNum type="arabicPeriod"/>
            </a:pPr>
            <a:r>
              <a:rPr lang="en-US" smtClean="0"/>
              <a:t>Pendekatan computational.</a:t>
            </a:r>
          </a:p>
          <a:p>
            <a:pPr marL="609600" indent="-609600" eaLnBrk="1" hangingPunct="1">
              <a:buFontTx/>
              <a:buAutoNum type="arabicPeriod"/>
            </a:pPr>
            <a:r>
              <a:rPr lang="en-US" smtClean="0"/>
              <a:t>Proses Atas-bawah (</a:t>
            </a:r>
            <a:r>
              <a:rPr lang="en-US" i="1" smtClean="0"/>
              <a:t>Top-down</a:t>
            </a:r>
            <a:r>
              <a:rPr lang="en-US" smtClean="0"/>
              <a:t>) dan bawah-atas ( </a:t>
            </a:r>
            <a:r>
              <a:rPr lang="en-US" i="1" smtClean="0"/>
              <a:t>bottom-up</a:t>
            </a:r>
            <a:r>
              <a:rPr lang="en-US" smtClean="0"/>
              <a:t>)</a:t>
            </a:r>
          </a:p>
          <a:p>
            <a:pPr marL="609600" indent="-609600" eaLnBrk="1" hangingPunct="1">
              <a:buFontTx/>
              <a:buNone/>
            </a:pPr>
            <a:r>
              <a:rPr lang="en-US" i="1" smtClean="0"/>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Psikologi</a:t>
            </a:r>
            <a:r>
              <a:rPr lang="en-US" dirty="0" smtClean="0"/>
              <a:t> </a:t>
            </a:r>
            <a:r>
              <a:rPr lang="en-US" dirty="0" err="1" smtClean="0"/>
              <a:t>Kognitif</a:t>
            </a:r>
            <a:r>
              <a:rPr lang="en-US" dirty="0" smtClean="0"/>
              <a:t>: </a:t>
            </a:r>
            <a:r>
              <a:rPr lang="en-US" dirty="0" err="1" smtClean="0"/>
              <a:t>Persepsi</a:t>
            </a:r>
            <a:endParaRPr lang="en-US" dirty="0"/>
          </a:p>
        </p:txBody>
      </p:sp>
      <p:pic>
        <p:nvPicPr>
          <p:cNvPr id="1026" name="Picture 2" descr="D:\UNESA\UNESA-5\UNESA-1\Matkuliah\Perspsi\persepsi3.jpg"/>
          <p:cNvPicPr>
            <a:picLocks noChangeAspect="1" noChangeArrowheads="1"/>
          </p:cNvPicPr>
          <p:nvPr/>
        </p:nvPicPr>
        <p:blipFill>
          <a:blip r:embed="rId2"/>
          <a:srcRect/>
          <a:stretch>
            <a:fillRect/>
          </a:stretch>
        </p:blipFill>
        <p:spPr bwMode="auto">
          <a:xfrm>
            <a:off x="990600" y="1676400"/>
            <a:ext cx="6124575" cy="478155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00200" y="0"/>
            <a:ext cx="6400800" cy="609600"/>
          </a:xfrm>
        </p:spPr>
        <p:txBody>
          <a:bodyPr>
            <a:normAutofit fontScale="40000" lnSpcReduction="20000"/>
          </a:bodyPr>
          <a:lstStyle/>
          <a:p>
            <a:r>
              <a:rPr lang="en-US" sz="5100" dirty="0" err="1">
                <a:latin typeface="Times New Roman" pitchFamily="18" charset="0"/>
                <a:cs typeface="Times New Roman" pitchFamily="18" charset="0"/>
              </a:rPr>
              <a:t>Gambar</a:t>
            </a:r>
            <a:r>
              <a:rPr lang="en-US" sz="5100" dirty="0">
                <a:latin typeface="Times New Roman" pitchFamily="18" charset="0"/>
                <a:cs typeface="Times New Roman" pitchFamily="18" charset="0"/>
              </a:rPr>
              <a:t> </a:t>
            </a:r>
            <a:r>
              <a:rPr lang="en-US" sz="5100" dirty="0" err="1">
                <a:latin typeface="Times New Roman" pitchFamily="18" charset="0"/>
                <a:cs typeface="Times New Roman" pitchFamily="18" charset="0"/>
              </a:rPr>
              <a:t>ini</a:t>
            </a:r>
            <a:r>
              <a:rPr lang="en-US" sz="5100" dirty="0">
                <a:latin typeface="Times New Roman" pitchFamily="18" charset="0"/>
                <a:cs typeface="Times New Roman" pitchFamily="18" charset="0"/>
              </a:rPr>
              <a:t> </a:t>
            </a:r>
            <a:r>
              <a:rPr lang="en-US" sz="5100" dirty="0" err="1">
                <a:latin typeface="Times New Roman" pitchFamily="18" charset="0"/>
                <a:cs typeface="Times New Roman" pitchFamily="18" charset="0"/>
              </a:rPr>
              <a:t>dilindungi</a:t>
            </a:r>
            <a:r>
              <a:rPr lang="en-US" sz="5100" dirty="0">
                <a:latin typeface="Times New Roman" pitchFamily="18" charset="0"/>
                <a:cs typeface="Times New Roman" pitchFamily="18" charset="0"/>
              </a:rPr>
              <a:t> </a:t>
            </a:r>
            <a:r>
              <a:rPr lang="en-US" sz="5100" dirty="0" err="1">
                <a:latin typeface="Times New Roman" pitchFamily="18" charset="0"/>
                <a:cs typeface="Times New Roman" pitchFamily="18" charset="0"/>
              </a:rPr>
              <a:t>hak</a:t>
            </a:r>
            <a:r>
              <a:rPr lang="en-US" sz="5100" dirty="0">
                <a:latin typeface="Times New Roman" pitchFamily="18" charset="0"/>
                <a:cs typeface="Times New Roman" pitchFamily="18" charset="0"/>
              </a:rPr>
              <a:t> </a:t>
            </a:r>
            <a:r>
              <a:rPr lang="en-US" sz="5100" dirty="0" err="1">
                <a:latin typeface="Times New Roman" pitchFamily="18" charset="0"/>
                <a:cs typeface="Times New Roman" pitchFamily="18" charset="0"/>
              </a:rPr>
              <a:t>cipta</a:t>
            </a:r>
            <a:endParaRPr lang="en-US" sz="5100" dirty="0">
              <a:latin typeface="Times New Roman" pitchFamily="18" charset="0"/>
              <a:cs typeface="Times New Roman" pitchFamily="18" charset="0"/>
            </a:endParaRPr>
          </a:p>
          <a:p>
            <a:r>
              <a:rPr lang="en-US" dirty="0"/>
              <a:t> </a:t>
            </a:r>
          </a:p>
        </p:txBody>
      </p:sp>
      <p:pic>
        <p:nvPicPr>
          <p:cNvPr id="4" name="il_fi" descr="http://www.bluemousemonkey.com/blog/wp-content/uploads/2009/07/brain_diagram.gif"/>
          <p:cNvPicPr/>
          <p:nvPr/>
        </p:nvPicPr>
        <p:blipFill>
          <a:blip r:embed="rId2"/>
          <a:srcRect/>
          <a:stretch>
            <a:fillRect/>
          </a:stretch>
        </p:blipFill>
        <p:spPr bwMode="auto">
          <a:xfrm>
            <a:off x="457200" y="609600"/>
            <a:ext cx="8229600" cy="58674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endParaRPr lang="en-US" smtClean="0"/>
          </a:p>
        </p:txBody>
      </p:sp>
      <p:sp>
        <p:nvSpPr>
          <p:cNvPr id="3075" name="Content Placeholder 2"/>
          <p:cNvSpPr>
            <a:spLocks noGrp="1"/>
          </p:cNvSpPr>
          <p:nvPr>
            <p:ph idx="1"/>
          </p:nvPr>
        </p:nvSpPr>
        <p:spPr/>
        <p:txBody>
          <a:bodyPr/>
          <a:lstStyle/>
          <a:p>
            <a:pPr eaLnBrk="1" hangingPunct="1"/>
            <a:endParaRPr lang="en-US" smtClean="0"/>
          </a:p>
        </p:txBody>
      </p:sp>
      <p:pic>
        <p:nvPicPr>
          <p:cNvPr id="3076" name="Picture 2" descr="D:\UNESA-5\UNESA-2\Psikologi\Psikologi kognitif\Perspsi\persepsi2.jpg"/>
          <p:cNvPicPr>
            <a:picLocks noChangeAspect="1" noChangeArrowheads="1"/>
          </p:cNvPicPr>
          <p:nvPr/>
        </p:nvPicPr>
        <p:blipFill>
          <a:blip r:embed="rId2"/>
          <a:srcRect/>
          <a:stretch>
            <a:fillRect/>
          </a:stretch>
        </p:blipFill>
        <p:spPr bwMode="auto">
          <a:xfrm>
            <a:off x="-238125" y="-828675"/>
            <a:ext cx="9620250" cy="8515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UNESA\UNESA-5\UNESA-1\Matkuliah\Perspsi\persepsi1.jpg"/>
          <p:cNvPicPr>
            <a:picLocks noChangeAspect="1" noChangeArrowheads="1"/>
          </p:cNvPicPr>
          <p:nvPr/>
        </p:nvPicPr>
        <p:blipFill>
          <a:blip r:embed="rId2"/>
          <a:srcRect/>
          <a:stretch>
            <a:fillRect/>
          </a:stretch>
        </p:blipFill>
        <p:spPr bwMode="auto">
          <a:xfrm>
            <a:off x="1447800" y="0"/>
            <a:ext cx="6648450" cy="6858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UNESA\UNESA-5\UNESA-1\Matkuliah\Perspsi\persepsi4.jpg"/>
          <p:cNvPicPr>
            <a:picLocks noChangeAspect="1" noChangeArrowheads="1"/>
          </p:cNvPicPr>
          <p:nvPr/>
        </p:nvPicPr>
        <p:blipFill>
          <a:blip r:embed="rId2"/>
          <a:srcRect/>
          <a:stretch>
            <a:fillRect/>
          </a:stretch>
        </p:blipFill>
        <p:spPr bwMode="auto">
          <a:xfrm>
            <a:off x="1495425" y="1209675"/>
            <a:ext cx="6153150" cy="443865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UNESA\UNESA-5\UNESA-1\Matkuliah\Perspsi\Rotation of persepsi4.jpg"/>
          <p:cNvPicPr>
            <a:picLocks noChangeAspect="1" noChangeArrowheads="1"/>
          </p:cNvPicPr>
          <p:nvPr/>
        </p:nvPicPr>
        <p:blipFill>
          <a:blip r:embed="rId2"/>
          <a:srcRect/>
          <a:stretch>
            <a:fillRect/>
          </a:stretch>
        </p:blipFill>
        <p:spPr bwMode="auto">
          <a:xfrm>
            <a:off x="2352675" y="381000"/>
            <a:ext cx="4438650" cy="6096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UNESA\UNESA-5\UNESA-1\Matkuliah\Perspsi\Rotation of Rotation of persepsi4.jpg"/>
          <p:cNvPicPr>
            <a:picLocks noChangeAspect="1" noChangeArrowheads="1"/>
          </p:cNvPicPr>
          <p:nvPr/>
        </p:nvPicPr>
        <p:blipFill>
          <a:blip r:embed="rId2"/>
          <a:srcRect/>
          <a:stretch>
            <a:fillRect/>
          </a:stretch>
        </p:blipFill>
        <p:spPr bwMode="auto">
          <a:xfrm>
            <a:off x="1524000" y="1219200"/>
            <a:ext cx="6096000" cy="44196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1B986ED-51C7-4FBD-ABDC-367847CD18E7}" type="datetime1">
              <a:rPr lang="en-US"/>
              <a:pPr/>
              <a:t>10/4/2013</a:t>
            </a:fld>
            <a:endParaRPr lang="en-US"/>
          </a:p>
        </p:txBody>
      </p:sp>
      <p:sp>
        <p:nvSpPr>
          <p:cNvPr id="6" name="Slide Number Placeholder 5"/>
          <p:cNvSpPr>
            <a:spLocks noGrp="1"/>
          </p:cNvSpPr>
          <p:nvPr>
            <p:ph type="sldNum" sz="quarter" idx="12"/>
          </p:nvPr>
        </p:nvSpPr>
        <p:spPr/>
        <p:txBody>
          <a:bodyPr/>
          <a:lstStyle/>
          <a:p>
            <a:fld id="{10B6DE1E-4F86-4344-8E32-C406B654FCD2}" type="slidenum">
              <a:rPr lang="en-US"/>
              <a:pPr/>
              <a:t>15</a:t>
            </a:fld>
            <a:endParaRPr lang="en-US"/>
          </a:p>
        </p:txBody>
      </p:sp>
      <p:sp>
        <p:nvSpPr>
          <p:cNvPr id="3074" name="Rectangle 2"/>
          <p:cNvSpPr>
            <a:spLocks noGrp="1" noChangeArrowheads="1"/>
          </p:cNvSpPr>
          <p:nvPr>
            <p:ph type="title"/>
          </p:nvPr>
        </p:nvSpPr>
        <p:spPr/>
        <p:txBody>
          <a:bodyPr/>
          <a:lstStyle/>
          <a:p>
            <a:r>
              <a:rPr lang="en-US"/>
              <a:t>Lionni Fish </a:t>
            </a:r>
          </a:p>
        </p:txBody>
      </p:sp>
      <p:pic>
        <p:nvPicPr>
          <p:cNvPr id="3076" name="Picture 4"/>
          <p:cNvPicPr>
            <a:picLocks noGrp="1" noChangeAspect="1" noChangeArrowheads="1"/>
          </p:cNvPicPr>
          <p:nvPr>
            <p:ph type="body" idx="1"/>
          </p:nvPr>
        </p:nvPicPr>
        <p:blipFill>
          <a:blip r:embed="rId2"/>
          <a:srcRect/>
          <a:stretch>
            <a:fillRect/>
          </a:stretch>
        </p:blipFill>
        <p:spPr>
          <a:xfrm>
            <a:off x="1076325" y="1431925"/>
            <a:ext cx="6875463" cy="4724400"/>
          </a:xfrm>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6915C183-ED1B-4298-BA52-EF4B0212C0CC}" type="datetime1">
              <a:rPr lang="en-US"/>
              <a:pPr/>
              <a:t>10/4/2013</a:t>
            </a:fld>
            <a:endParaRPr lang="en-US"/>
          </a:p>
        </p:txBody>
      </p:sp>
      <p:sp>
        <p:nvSpPr>
          <p:cNvPr id="5" name="Slide Number Placeholder 5"/>
          <p:cNvSpPr>
            <a:spLocks noGrp="1"/>
          </p:cNvSpPr>
          <p:nvPr>
            <p:ph type="sldNum" sz="quarter" idx="12"/>
          </p:nvPr>
        </p:nvSpPr>
        <p:spPr/>
        <p:txBody>
          <a:bodyPr/>
          <a:lstStyle/>
          <a:p>
            <a:fld id="{88F35FAB-434B-4839-94D6-1F83CF36C0E6}" type="slidenum">
              <a:rPr lang="en-US"/>
              <a:pPr/>
              <a:t>16</a:t>
            </a:fld>
            <a:endParaRPr lang="en-US"/>
          </a:p>
        </p:txBody>
      </p:sp>
      <p:pic>
        <p:nvPicPr>
          <p:cNvPr id="4100" name="Picture 4"/>
          <p:cNvPicPr>
            <a:picLocks noChangeAspect="1" noChangeArrowheads="1"/>
          </p:cNvPicPr>
          <p:nvPr/>
        </p:nvPicPr>
        <p:blipFill>
          <a:blip r:embed="rId2"/>
          <a:srcRect/>
          <a:stretch>
            <a:fillRect/>
          </a:stretch>
        </p:blipFill>
        <p:spPr bwMode="auto">
          <a:xfrm>
            <a:off x="885825" y="587375"/>
            <a:ext cx="7334250" cy="552926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E5BA8F40-5F53-4220-B801-B1652805CEEA}" type="datetime1">
              <a:rPr lang="en-US"/>
              <a:pPr/>
              <a:t>10/4/2013</a:t>
            </a:fld>
            <a:endParaRPr lang="en-US"/>
          </a:p>
        </p:txBody>
      </p:sp>
      <p:sp>
        <p:nvSpPr>
          <p:cNvPr id="5" name="Slide Number Placeholder 5"/>
          <p:cNvSpPr>
            <a:spLocks noGrp="1"/>
          </p:cNvSpPr>
          <p:nvPr>
            <p:ph type="sldNum" sz="quarter" idx="12"/>
          </p:nvPr>
        </p:nvSpPr>
        <p:spPr/>
        <p:txBody>
          <a:bodyPr/>
          <a:lstStyle/>
          <a:p>
            <a:fld id="{96D3BE56-459D-4FBD-818A-4D0E9D944AED}" type="slidenum">
              <a:rPr lang="en-US"/>
              <a:pPr/>
              <a:t>17</a:t>
            </a:fld>
            <a:endParaRPr lang="en-US"/>
          </a:p>
        </p:txBody>
      </p:sp>
      <p:pic>
        <p:nvPicPr>
          <p:cNvPr id="5124" name="Picture 4"/>
          <p:cNvPicPr>
            <a:picLocks noGrp="1" noChangeAspect="1" noChangeArrowheads="1"/>
          </p:cNvPicPr>
          <p:nvPr>
            <p:ph type="body" idx="1"/>
          </p:nvPr>
        </p:nvPicPr>
        <p:blipFill>
          <a:blip r:embed="rId2"/>
          <a:srcRect/>
          <a:stretch>
            <a:fillRect/>
          </a:stretch>
        </p:blipFill>
        <p:spPr>
          <a:xfrm>
            <a:off x="846138" y="663575"/>
            <a:ext cx="7527925" cy="5099050"/>
          </a:xfrm>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423</Words>
  <Application>Microsoft Office PowerPoint</Application>
  <PresentationFormat>On-screen Show (4:3)</PresentationFormat>
  <Paragraphs>47</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Neuroscience</vt:lpstr>
      <vt:lpstr>Bagaimana Siswa Belajar</vt:lpstr>
      <vt:lpstr>PERSEPSI</vt:lpstr>
      <vt:lpstr>1. Pengenalan Pola (Pattern recognition)</vt:lpstr>
      <vt:lpstr>Proses Mental yang berkaitan dengan pengenalan pola</vt:lpstr>
      <vt:lpstr>Slide 6</vt:lpstr>
      <vt:lpstr>Slide 7</vt:lpstr>
      <vt:lpstr>Psikologi Kognitif: Persepsi</vt:lpstr>
      <vt:lpstr>Slide 9</vt:lpstr>
      <vt:lpstr>Slide 10</vt:lpstr>
      <vt:lpstr>Slide 11</vt:lpstr>
      <vt:lpstr>Slide 12</vt:lpstr>
      <vt:lpstr>Slide 13</vt:lpstr>
      <vt:lpstr>Slide 14</vt:lpstr>
      <vt:lpstr>Lionni Fish </vt:lpstr>
      <vt:lpstr>Slide 16</vt:lpstr>
      <vt:lpstr>Slide 17</vt:lpstr>
      <vt:lpstr>Slide 18</vt:lpstr>
      <vt:lpstr>Slide 19</vt:lpstr>
      <vt:lpstr>Slide 20</vt:lpstr>
      <vt:lpstr>Slide 21</vt:lpstr>
      <vt:lpstr>Slide 22</vt:lpstr>
      <vt:lpstr>Slide 23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PMRI</dc:creator>
  <cp:lastModifiedBy>Yansen</cp:lastModifiedBy>
  <cp:revision>16</cp:revision>
  <dcterms:created xsi:type="dcterms:W3CDTF">2010-09-23T22:09:35Z</dcterms:created>
  <dcterms:modified xsi:type="dcterms:W3CDTF">2013-10-04T08:27:05Z</dcterms:modified>
</cp:coreProperties>
</file>