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32314"/>
    <p:restoredTop sz="50000"/>
  </p:normalViewPr>
  <p:slideViewPr>
    <p:cSldViewPr snapToGrid="0" snapToObjects="1">
      <p:cViewPr varScale="1">
        <p:scale>
          <a:sx n="85" d="100"/>
          <a:sy n="85" d="100"/>
        </p:scale>
        <p:origin x="200" y="7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presProps" Target="presProps.xml"/><Relationship Id="rId25" Type="http://schemas.openxmlformats.org/officeDocument/2006/relationships/viewProps" Target="viewProps.xml"/><Relationship Id="rId26" Type="http://schemas.openxmlformats.org/officeDocument/2006/relationships/theme" Target="theme/theme1.xml"/><Relationship Id="rId27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4_5">
  <dgm:title val=""/>
  <dgm:desc val=""/>
  <dgm:catLst>
    <dgm:cat type="accent4" pri="11500"/>
  </dgm:catLst>
  <dgm:styleLbl name="node0">
    <dgm:fillClrLst meth="cycle">
      <a:schemeClr val="accent4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>
        <a:alpha val="9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>
        <a:alpha val="90000"/>
      </a:schemeClr>
      <a:schemeClr val="accent4">
        <a:alpha val="5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/>
    <dgm:txEffectClrLst/>
  </dgm:styleLbl>
  <dgm:styleLbl name="lnNode1">
    <dgm:fillClrLst>
      <a:schemeClr val="accent4">
        <a:shade val="90000"/>
      </a:schemeClr>
      <a:schemeClr val="accent4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shade val="80000"/>
        <a:alpha val="50000"/>
      </a:schemeClr>
      <a:schemeClr val="accent4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  <a:alpha val="90000"/>
      </a:schemeClr>
      <a:schemeClr val="accent4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>
        <a:shade val="90000"/>
      </a:schemeClr>
      <a:schemeClr val="accent4">
        <a:tint val="50000"/>
      </a:schemeClr>
    </dgm:fillClrLst>
    <dgm:linClrLst>
      <a:schemeClr val="accent4">
        <a:shade val="90000"/>
      </a:schemeClr>
      <a:schemeClr val="accent4">
        <a:tint val="50000"/>
      </a:schemeClr>
    </dgm:linClrLst>
    <dgm:effectClrLst/>
    <dgm:txLinClrLst/>
    <dgm:txFillClrLst/>
    <dgm:txEffectClrLst/>
  </dgm:styleLbl>
  <dgm:styleLbl name="fgSibTrans2D1">
    <dgm:fillClrLst>
      <a:schemeClr val="accent4">
        <a:shade val="90000"/>
      </a:schemeClr>
      <a:schemeClr val="accent4">
        <a:tint val="50000"/>
      </a:schemeClr>
    </dgm:fillClrLst>
    <dgm:linClrLst>
      <a:schemeClr val="accent4">
        <a:shade val="90000"/>
      </a:schemeClr>
      <a:schemeClr val="accent4">
        <a:tint val="50000"/>
      </a:schemeClr>
    </dgm:linClrLst>
    <dgm:effectClrLst/>
    <dgm:txLinClrLst/>
    <dgm:txFillClrLst/>
    <dgm:txEffectClrLst/>
  </dgm:styleLbl>
  <dgm:styleLbl name="bgSibTrans2D1">
    <dgm:fillClrLst>
      <a:schemeClr val="accent4">
        <a:shade val="90000"/>
      </a:schemeClr>
      <a:schemeClr val="accent4">
        <a:tint val="50000"/>
      </a:schemeClr>
    </dgm:fillClrLst>
    <dgm:linClrLst>
      <a:schemeClr val="accent4">
        <a:shade val="90000"/>
      </a:schemeClr>
      <a:schemeClr val="accent4">
        <a:tint val="50000"/>
      </a:schemeClr>
    </dgm:linClrLst>
    <dgm:effectClrLst/>
    <dgm:txLinClrLst/>
    <dgm:txFillClrLst/>
    <dgm:txEffectClrLst/>
  </dgm:styleLbl>
  <dgm:styleLbl name="sibTrans1D1">
    <dgm:fillClrLst>
      <a:schemeClr val="accent4">
        <a:shade val="90000"/>
      </a:schemeClr>
      <a:schemeClr val="accent4">
        <a:tint val="50000"/>
      </a:schemeClr>
    </dgm:fillClrLst>
    <dgm:linClrLst>
      <a:schemeClr val="accent4">
        <a:shade val="90000"/>
      </a:schemeClr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4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shade val="80000"/>
      </a:schemeClr>
    </dgm:fillClrLst>
    <dgm:linClrLst meth="repeat">
      <a:schemeClr val="accent4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4">
        <a:tint val="90000"/>
      </a:schemeClr>
    </dgm:fillClrLst>
    <dgm:linClrLst meth="repeat">
      <a:schemeClr val="accent4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4">
        <a:tint val="70000"/>
      </a:schemeClr>
    </dgm:fillClrLst>
    <dgm:linClrLst meth="repeat">
      <a:schemeClr val="accent4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4">
        <a:tint val="50000"/>
      </a:schemeClr>
    </dgm:fillClrLst>
    <dgm:linClrLst meth="repeat">
      <a:schemeClr val="accent4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4">
        <a:shade val="8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4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4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alpha val="90000"/>
        <a:tint val="40000"/>
      </a:schemeClr>
      <a:schemeClr val="accent4">
        <a:alpha val="5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945857C-036C-0F4A-B107-7E0EF646E436}" type="doc">
      <dgm:prSet loTypeId="urn:microsoft.com/office/officeart/2005/8/layout/process4" loCatId="" qsTypeId="urn:microsoft.com/office/officeart/2005/8/quickstyle/simple4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AE9549D6-6472-0846-899A-8CEB9204DE96}">
      <dgm:prSet phldrT="[Text]" custT="1"/>
      <dgm:spPr/>
      <dgm:t>
        <a:bodyPr/>
        <a:lstStyle/>
        <a:p>
          <a:r>
            <a:rPr lang="en-US" sz="2400" b="1" dirty="0" err="1" smtClean="0">
              <a:solidFill>
                <a:schemeClr val="bg2">
                  <a:lumMod val="10000"/>
                </a:schemeClr>
              </a:solidFill>
              <a:latin typeface="Times New Roman" charset="0"/>
              <a:ea typeface="Times New Roman" charset="0"/>
              <a:cs typeface="Times New Roman" charset="0"/>
            </a:rPr>
            <a:t>Langkah</a:t>
          </a:r>
          <a:r>
            <a:rPr lang="en-US" sz="2400" b="1" dirty="0" smtClean="0">
              <a:solidFill>
                <a:schemeClr val="bg2">
                  <a:lumMod val="10000"/>
                </a:schemeClr>
              </a:solidFill>
              <a:latin typeface="Times New Roman" charset="0"/>
              <a:ea typeface="Times New Roman" charset="0"/>
              <a:cs typeface="Times New Roman" charset="0"/>
            </a:rPr>
            <a:t> 1</a:t>
          </a:r>
        </a:p>
        <a:p>
          <a:r>
            <a:rPr lang="en-US" sz="2400" b="1" dirty="0" err="1" smtClean="0">
              <a:solidFill>
                <a:schemeClr val="bg2">
                  <a:lumMod val="10000"/>
                </a:schemeClr>
              </a:solidFill>
              <a:latin typeface="Times New Roman" charset="0"/>
              <a:ea typeface="Times New Roman" charset="0"/>
              <a:cs typeface="Times New Roman" charset="0"/>
            </a:rPr>
            <a:t>Memilih</a:t>
          </a:r>
          <a:r>
            <a:rPr lang="en-US" sz="2400" b="1" dirty="0" smtClean="0">
              <a:solidFill>
                <a:schemeClr val="bg2">
                  <a:lumMod val="10000"/>
                </a:schemeClr>
              </a:solidFill>
              <a:latin typeface="Times New Roman" charset="0"/>
              <a:ea typeface="Times New Roman" charset="0"/>
              <a:cs typeface="Times New Roman" charset="0"/>
            </a:rPr>
            <a:t> </a:t>
          </a:r>
          <a:r>
            <a:rPr lang="en-US" sz="2400" b="1" dirty="0" err="1" smtClean="0">
              <a:solidFill>
                <a:schemeClr val="bg2">
                  <a:lumMod val="10000"/>
                </a:schemeClr>
              </a:solidFill>
              <a:latin typeface="Times New Roman" charset="0"/>
              <a:ea typeface="Times New Roman" charset="0"/>
              <a:cs typeface="Times New Roman" charset="0"/>
            </a:rPr>
            <a:t>Tujuan</a:t>
          </a:r>
          <a:r>
            <a:rPr lang="en-US" sz="2400" b="1" dirty="0" smtClean="0">
              <a:solidFill>
                <a:schemeClr val="bg2">
                  <a:lumMod val="10000"/>
                </a:schemeClr>
              </a:solidFill>
              <a:latin typeface="Times New Roman" charset="0"/>
              <a:ea typeface="Times New Roman" charset="0"/>
              <a:cs typeface="Times New Roman" charset="0"/>
            </a:rPr>
            <a:t> </a:t>
          </a:r>
          <a:r>
            <a:rPr lang="en-US" sz="2400" b="1" dirty="0" err="1" smtClean="0">
              <a:solidFill>
                <a:schemeClr val="bg2">
                  <a:lumMod val="10000"/>
                </a:schemeClr>
              </a:solidFill>
              <a:latin typeface="Times New Roman" charset="0"/>
              <a:ea typeface="Times New Roman" charset="0"/>
              <a:cs typeface="Times New Roman" charset="0"/>
            </a:rPr>
            <a:t>Penetapan</a:t>
          </a:r>
          <a:r>
            <a:rPr lang="en-US" sz="2400" b="1" dirty="0" smtClean="0">
              <a:solidFill>
                <a:schemeClr val="bg2">
                  <a:lumMod val="10000"/>
                </a:schemeClr>
              </a:solidFill>
              <a:latin typeface="Times New Roman" charset="0"/>
              <a:ea typeface="Times New Roman" charset="0"/>
              <a:cs typeface="Times New Roman" charset="0"/>
            </a:rPr>
            <a:t> </a:t>
          </a:r>
          <a:r>
            <a:rPr lang="en-US" sz="2400" b="1" dirty="0" err="1" smtClean="0">
              <a:solidFill>
                <a:schemeClr val="bg2">
                  <a:lumMod val="10000"/>
                </a:schemeClr>
              </a:solidFill>
              <a:latin typeface="Times New Roman" charset="0"/>
              <a:ea typeface="Times New Roman" charset="0"/>
              <a:cs typeface="Times New Roman" charset="0"/>
            </a:rPr>
            <a:t>Harga</a:t>
          </a:r>
          <a:endParaRPr lang="en-US" sz="2400" b="1" dirty="0">
            <a:solidFill>
              <a:schemeClr val="bg2">
                <a:lumMod val="10000"/>
              </a:schemeClr>
            </a:solidFill>
            <a:latin typeface="Times New Roman" charset="0"/>
            <a:ea typeface="Times New Roman" charset="0"/>
            <a:cs typeface="Times New Roman" charset="0"/>
          </a:endParaRPr>
        </a:p>
      </dgm:t>
    </dgm:pt>
    <dgm:pt modelId="{60B9F130-3361-8848-AD29-2AB5AA80D541}" type="parTrans" cxnId="{26FDA6F0-B7D0-AF4C-B6F8-E3760FE30B04}">
      <dgm:prSet/>
      <dgm:spPr/>
      <dgm:t>
        <a:bodyPr/>
        <a:lstStyle/>
        <a:p>
          <a:endParaRPr lang="en-US"/>
        </a:p>
      </dgm:t>
    </dgm:pt>
    <dgm:pt modelId="{865F9E81-3CF6-7949-A4D9-610F95B50FC3}" type="sibTrans" cxnId="{26FDA6F0-B7D0-AF4C-B6F8-E3760FE30B04}">
      <dgm:prSet/>
      <dgm:spPr/>
      <dgm:t>
        <a:bodyPr/>
        <a:lstStyle/>
        <a:p>
          <a:endParaRPr lang="en-US"/>
        </a:p>
      </dgm:t>
    </dgm:pt>
    <dgm:pt modelId="{41EFF6E7-6465-2941-BE7C-059BCE3C9AA6}">
      <dgm:prSet phldrT="[Text]" custT="1"/>
      <dgm:spPr/>
      <dgm:t>
        <a:bodyPr/>
        <a:lstStyle/>
        <a:p>
          <a:r>
            <a:rPr lang="en-US" sz="2000" b="1" dirty="0" err="1" smtClean="0">
              <a:solidFill>
                <a:srgbClr val="7030A0"/>
              </a:solidFill>
              <a:latin typeface="Times New Roman" charset="0"/>
              <a:ea typeface="Times New Roman" charset="0"/>
              <a:cs typeface="Times New Roman" charset="0"/>
            </a:rPr>
            <a:t>Langkah</a:t>
          </a:r>
          <a:r>
            <a:rPr lang="en-US" sz="2000" b="1" dirty="0" smtClean="0">
              <a:solidFill>
                <a:srgbClr val="7030A0"/>
              </a:solidFill>
              <a:latin typeface="Times New Roman" charset="0"/>
              <a:ea typeface="Times New Roman" charset="0"/>
              <a:cs typeface="Times New Roman" charset="0"/>
            </a:rPr>
            <a:t> 4</a:t>
          </a:r>
        </a:p>
        <a:p>
          <a:r>
            <a:rPr lang="en-US" sz="2000" b="1" dirty="0" err="1" smtClean="0">
              <a:solidFill>
                <a:srgbClr val="7030A0"/>
              </a:solidFill>
              <a:latin typeface="Times New Roman" charset="0"/>
              <a:ea typeface="Times New Roman" charset="0"/>
              <a:cs typeface="Times New Roman" charset="0"/>
            </a:rPr>
            <a:t>Menganalisis</a:t>
          </a:r>
          <a:r>
            <a:rPr lang="en-US" sz="2000" b="1" dirty="0" smtClean="0">
              <a:solidFill>
                <a:srgbClr val="7030A0"/>
              </a:solidFill>
              <a:latin typeface="Times New Roman" charset="0"/>
              <a:ea typeface="Times New Roman" charset="0"/>
              <a:cs typeface="Times New Roman" charset="0"/>
            </a:rPr>
            <a:t> </a:t>
          </a:r>
          <a:r>
            <a:rPr lang="en-US" sz="2000" b="1" dirty="0" err="1" smtClean="0">
              <a:solidFill>
                <a:srgbClr val="7030A0"/>
              </a:solidFill>
              <a:latin typeface="Times New Roman" charset="0"/>
              <a:ea typeface="Times New Roman" charset="0"/>
              <a:cs typeface="Times New Roman" charset="0"/>
            </a:rPr>
            <a:t>Biaya</a:t>
          </a:r>
          <a:r>
            <a:rPr lang="en-US" sz="2000" b="1" dirty="0" smtClean="0">
              <a:solidFill>
                <a:srgbClr val="7030A0"/>
              </a:solidFill>
              <a:latin typeface="Times New Roman" charset="0"/>
              <a:ea typeface="Times New Roman" charset="0"/>
              <a:cs typeface="Times New Roman" charset="0"/>
            </a:rPr>
            <a:t>, </a:t>
          </a:r>
          <a:r>
            <a:rPr lang="en-US" sz="2000" b="1" dirty="0" err="1" smtClean="0">
              <a:solidFill>
                <a:srgbClr val="7030A0"/>
              </a:solidFill>
              <a:latin typeface="Times New Roman" charset="0"/>
              <a:ea typeface="Times New Roman" charset="0"/>
              <a:cs typeface="Times New Roman" charset="0"/>
            </a:rPr>
            <a:t>Harga</a:t>
          </a:r>
          <a:r>
            <a:rPr lang="en-US" sz="2000" b="1" dirty="0" smtClean="0">
              <a:solidFill>
                <a:srgbClr val="7030A0"/>
              </a:solidFill>
              <a:latin typeface="Times New Roman" charset="0"/>
              <a:ea typeface="Times New Roman" charset="0"/>
              <a:cs typeface="Times New Roman" charset="0"/>
            </a:rPr>
            <a:t> </a:t>
          </a:r>
          <a:r>
            <a:rPr lang="en-US" sz="2000" b="1" dirty="0" err="1" smtClean="0">
              <a:solidFill>
                <a:srgbClr val="7030A0"/>
              </a:solidFill>
              <a:latin typeface="Times New Roman" charset="0"/>
              <a:ea typeface="Times New Roman" charset="0"/>
              <a:cs typeface="Times New Roman" charset="0"/>
            </a:rPr>
            <a:t>dan</a:t>
          </a:r>
          <a:r>
            <a:rPr lang="en-US" sz="2000" b="1" dirty="0" smtClean="0">
              <a:solidFill>
                <a:srgbClr val="7030A0"/>
              </a:solidFill>
              <a:latin typeface="Times New Roman" charset="0"/>
              <a:ea typeface="Times New Roman" charset="0"/>
              <a:cs typeface="Times New Roman" charset="0"/>
            </a:rPr>
            <a:t> </a:t>
          </a:r>
          <a:r>
            <a:rPr lang="en-US" sz="2000" b="1" dirty="0" err="1" smtClean="0">
              <a:solidFill>
                <a:srgbClr val="7030A0"/>
              </a:solidFill>
              <a:latin typeface="Times New Roman" charset="0"/>
              <a:ea typeface="Times New Roman" charset="0"/>
              <a:cs typeface="Times New Roman" charset="0"/>
            </a:rPr>
            <a:t>Penawaran</a:t>
          </a:r>
          <a:r>
            <a:rPr lang="en-US" sz="2000" b="1" dirty="0" smtClean="0">
              <a:solidFill>
                <a:srgbClr val="7030A0"/>
              </a:solidFill>
              <a:latin typeface="Times New Roman" charset="0"/>
              <a:ea typeface="Times New Roman" charset="0"/>
              <a:cs typeface="Times New Roman" charset="0"/>
            </a:rPr>
            <a:t> </a:t>
          </a:r>
          <a:r>
            <a:rPr lang="en-US" sz="2000" b="1" dirty="0" err="1" smtClean="0">
              <a:solidFill>
                <a:srgbClr val="7030A0"/>
              </a:solidFill>
              <a:latin typeface="Times New Roman" charset="0"/>
              <a:ea typeface="Times New Roman" charset="0"/>
              <a:cs typeface="Times New Roman" charset="0"/>
            </a:rPr>
            <a:t>Pesaing</a:t>
          </a:r>
          <a:endParaRPr lang="en-US" sz="2000" b="1" dirty="0">
            <a:solidFill>
              <a:srgbClr val="7030A0"/>
            </a:solidFill>
            <a:latin typeface="Times New Roman" charset="0"/>
            <a:ea typeface="Times New Roman" charset="0"/>
            <a:cs typeface="Times New Roman" charset="0"/>
          </a:endParaRPr>
        </a:p>
      </dgm:t>
    </dgm:pt>
    <dgm:pt modelId="{C48F804A-635A-D24F-B252-606999269472}" type="parTrans" cxnId="{82A9F9A3-7CDB-8C46-8FE1-3FD7CD781863}">
      <dgm:prSet/>
      <dgm:spPr/>
      <dgm:t>
        <a:bodyPr/>
        <a:lstStyle/>
        <a:p>
          <a:endParaRPr lang="en-US"/>
        </a:p>
      </dgm:t>
    </dgm:pt>
    <dgm:pt modelId="{88EB4F2E-D6BB-3B4D-B767-9B5A0A124FBC}" type="sibTrans" cxnId="{82A9F9A3-7CDB-8C46-8FE1-3FD7CD781863}">
      <dgm:prSet/>
      <dgm:spPr/>
      <dgm:t>
        <a:bodyPr/>
        <a:lstStyle/>
        <a:p>
          <a:endParaRPr lang="en-US"/>
        </a:p>
      </dgm:t>
    </dgm:pt>
    <dgm:pt modelId="{B5808BC0-59AD-C94B-B704-FDCB9F8A6778}">
      <dgm:prSet phldrT="[Text]" custT="1"/>
      <dgm:spPr/>
      <dgm:t>
        <a:bodyPr/>
        <a:lstStyle/>
        <a:p>
          <a:r>
            <a:rPr lang="en-US" sz="2400" b="1" dirty="0" err="1" smtClean="0">
              <a:solidFill>
                <a:srgbClr val="002060"/>
              </a:solidFill>
              <a:latin typeface="Times New Roman" charset="0"/>
              <a:ea typeface="Times New Roman" charset="0"/>
              <a:cs typeface="Times New Roman" charset="0"/>
            </a:rPr>
            <a:t>Langkah</a:t>
          </a:r>
          <a:r>
            <a:rPr lang="en-US" sz="2400" b="1" dirty="0" smtClean="0">
              <a:solidFill>
                <a:srgbClr val="002060"/>
              </a:solidFill>
              <a:latin typeface="Times New Roman" charset="0"/>
              <a:ea typeface="Times New Roman" charset="0"/>
              <a:cs typeface="Times New Roman" charset="0"/>
            </a:rPr>
            <a:t> 3</a:t>
          </a:r>
        </a:p>
        <a:p>
          <a:r>
            <a:rPr lang="en-US" sz="2400" b="1" dirty="0" err="1" smtClean="0">
              <a:solidFill>
                <a:srgbClr val="002060"/>
              </a:solidFill>
              <a:latin typeface="Times New Roman" charset="0"/>
              <a:ea typeface="Times New Roman" charset="0"/>
              <a:cs typeface="Times New Roman" charset="0"/>
            </a:rPr>
            <a:t>Memperkirakan</a:t>
          </a:r>
          <a:r>
            <a:rPr lang="en-US" sz="2400" b="1" dirty="0" smtClean="0">
              <a:solidFill>
                <a:srgbClr val="002060"/>
              </a:solidFill>
              <a:latin typeface="Times New Roman" charset="0"/>
              <a:ea typeface="Times New Roman" charset="0"/>
              <a:cs typeface="Times New Roman" charset="0"/>
            </a:rPr>
            <a:t> </a:t>
          </a:r>
          <a:r>
            <a:rPr lang="en-US" sz="2400" b="1" dirty="0" err="1" smtClean="0">
              <a:solidFill>
                <a:srgbClr val="002060"/>
              </a:solidFill>
              <a:latin typeface="Times New Roman" charset="0"/>
              <a:ea typeface="Times New Roman" charset="0"/>
              <a:cs typeface="Times New Roman" charset="0"/>
            </a:rPr>
            <a:t>Biaya</a:t>
          </a:r>
          <a:endParaRPr lang="en-US" sz="2400" b="1" dirty="0">
            <a:solidFill>
              <a:srgbClr val="002060"/>
            </a:solidFill>
            <a:latin typeface="Times New Roman" charset="0"/>
            <a:ea typeface="Times New Roman" charset="0"/>
            <a:cs typeface="Times New Roman" charset="0"/>
          </a:endParaRPr>
        </a:p>
      </dgm:t>
    </dgm:pt>
    <dgm:pt modelId="{765CD379-437E-F243-A09A-A622E77462B2}" type="sibTrans" cxnId="{0322D461-7646-554F-A491-B4AA814311C9}">
      <dgm:prSet/>
      <dgm:spPr/>
      <dgm:t>
        <a:bodyPr/>
        <a:lstStyle/>
        <a:p>
          <a:endParaRPr lang="en-US"/>
        </a:p>
      </dgm:t>
    </dgm:pt>
    <dgm:pt modelId="{BA447153-077E-134F-BE98-3483B7E0D565}" type="parTrans" cxnId="{0322D461-7646-554F-A491-B4AA814311C9}">
      <dgm:prSet/>
      <dgm:spPr/>
      <dgm:t>
        <a:bodyPr/>
        <a:lstStyle/>
        <a:p>
          <a:endParaRPr lang="en-US"/>
        </a:p>
      </dgm:t>
    </dgm:pt>
    <dgm:pt modelId="{B45FBB4F-0C6A-8647-B034-D70AC205D78A}">
      <dgm:prSet custT="1"/>
      <dgm:spPr/>
      <dgm:t>
        <a:bodyPr/>
        <a:lstStyle/>
        <a:p>
          <a:r>
            <a:rPr lang="en-US" sz="2400" b="1" dirty="0" err="1" smtClean="0">
              <a:solidFill>
                <a:srgbClr val="002060"/>
              </a:solidFill>
              <a:latin typeface="Times New Roman" charset="0"/>
              <a:ea typeface="Times New Roman" charset="0"/>
              <a:cs typeface="Times New Roman" charset="0"/>
            </a:rPr>
            <a:t>Langkah</a:t>
          </a:r>
          <a:r>
            <a:rPr lang="en-US" sz="2400" b="1" dirty="0" smtClean="0">
              <a:solidFill>
                <a:srgbClr val="002060"/>
              </a:solidFill>
              <a:latin typeface="Times New Roman" charset="0"/>
              <a:ea typeface="Times New Roman" charset="0"/>
              <a:cs typeface="Times New Roman" charset="0"/>
            </a:rPr>
            <a:t> 5</a:t>
          </a:r>
        </a:p>
        <a:p>
          <a:r>
            <a:rPr lang="en-US" sz="2400" b="1" dirty="0" err="1" smtClean="0">
              <a:solidFill>
                <a:srgbClr val="002060"/>
              </a:solidFill>
              <a:latin typeface="Times New Roman" charset="0"/>
              <a:ea typeface="Times New Roman" charset="0"/>
              <a:cs typeface="Times New Roman" charset="0"/>
            </a:rPr>
            <a:t>Memilih</a:t>
          </a:r>
          <a:r>
            <a:rPr lang="en-US" sz="2400" b="1" dirty="0" smtClean="0">
              <a:solidFill>
                <a:srgbClr val="002060"/>
              </a:solidFill>
              <a:latin typeface="Times New Roman" charset="0"/>
              <a:ea typeface="Times New Roman" charset="0"/>
              <a:cs typeface="Times New Roman" charset="0"/>
            </a:rPr>
            <a:t> </a:t>
          </a:r>
          <a:r>
            <a:rPr lang="en-US" sz="2400" b="1" dirty="0" err="1" smtClean="0">
              <a:solidFill>
                <a:srgbClr val="002060"/>
              </a:solidFill>
              <a:latin typeface="Times New Roman" charset="0"/>
              <a:ea typeface="Times New Roman" charset="0"/>
              <a:cs typeface="Times New Roman" charset="0"/>
            </a:rPr>
            <a:t>Metode</a:t>
          </a:r>
          <a:r>
            <a:rPr lang="en-US" sz="2400" b="1" dirty="0" smtClean="0">
              <a:solidFill>
                <a:srgbClr val="002060"/>
              </a:solidFill>
              <a:latin typeface="Times New Roman" charset="0"/>
              <a:ea typeface="Times New Roman" charset="0"/>
              <a:cs typeface="Times New Roman" charset="0"/>
            </a:rPr>
            <a:t> </a:t>
          </a:r>
          <a:r>
            <a:rPr lang="en-US" sz="2400" b="1" dirty="0" err="1" smtClean="0">
              <a:solidFill>
                <a:srgbClr val="002060"/>
              </a:solidFill>
              <a:latin typeface="Times New Roman" charset="0"/>
              <a:ea typeface="Times New Roman" charset="0"/>
              <a:cs typeface="Times New Roman" charset="0"/>
            </a:rPr>
            <a:t>Penetapan</a:t>
          </a:r>
          <a:r>
            <a:rPr lang="en-US" sz="2400" b="1" dirty="0" smtClean="0">
              <a:solidFill>
                <a:srgbClr val="002060"/>
              </a:solidFill>
              <a:latin typeface="Times New Roman" charset="0"/>
              <a:ea typeface="Times New Roman" charset="0"/>
              <a:cs typeface="Times New Roman" charset="0"/>
            </a:rPr>
            <a:t> </a:t>
          </a:r>
          <a:r>
            <a:rPr lang="en-US" sz="2400" b="1" dirty="0" err="1" smtClean="0">
              <a:solidFill>
                <a:srgbClr val="002060"/>
              </a:solidFill>
              <a:latin typeface="Times New Roman" charset="0"/>
              <a:ea typeface="Times New Roman" charset="0"/>
              <a:cs typeface="Times New Roman" charset="0"/>
            </a:rPr>
            <a:t>Harga</a:t>
          </a:r>
          <a:endParaRPr lang="en-US" sz="2400" b="1" dirty="0">
            <a:solidFill>
              <a:srgbClr val="002060"/>
            </a:solidFill>
            <a:latin typeface="Times New Roman" charset="0"/>
            <a:ea typeface="Times New Roman" charset="0"/>
            <a:cs typeface="Times New Roman" charset="0"/>
          </a:endParaRPr>
        </a:p>
      </dgm:t>
    </dgm:pt>
    <dgm:pt modelId="{3B0915CF-6521-5746-BF92-7B2C64135CAD}" type="parTrans" cxnId="{14F41992-2C3C-414A-867C-13F1B348B639}">
      <dgm:prSet/>
      <dgm:spPr/>
      <dgm:t>
        <a:bodyPr/>
        <a:lstStyle/>
        <a:p>
          <a:endParaRPr lang="en-US"/>
        </a:p>
      </dgm:t>
    </dgm:pt>
    <dgm:pt modelId="{488E102C-A72C-6B40-9AC1-15033F28561F}" type="sibTrans" cxnId="{14F41992-2C3C-414A-867C-13F1B348B639}">
      <dgm:prSet/>
      <dgm:spPr/>
      <dgm:t>
        <a:bodyPr/>
        <a:lstStyle/>
        <a:p>
          <a:endParaRPr lang="en-US"/>
        </a:p>
      </dgm:t>
    </dgm:pt>
    <dgm:pt modelId="{2ED2D8FD-D677-3D4D-959F-3F4A88C36DA9}">
      <dgm:prSet custT="1"/>
      <dgm:spPr/>
      <dgm:t>
        <a:bodyPr/>
        <a:lstStyle/>
        <a:p>
          <a:r>
            <a:rPr lang="en-US" sz="2400" b="1" dirty="0" err="1" smtClean="0">
              <a:solidFill>
                <a:srgbClr val="002060"/>
              </a:solidFill>
              <a:latin typeface="Times New Roman" charset="0"/>
              <a:ea typeface="Times New Roman" charset="0"/>
              <a:cs typeface="Times New Roman" charset="0"/>
            </a:rPr>
            <a:t>Langkah</a:t>
          </a:r>
          <a:r>
            <a:rPr lang="en-US" sz="2400" b="1" dirty="0" smtClean="0">
              <a:solidFill>
                <a:srgbClr val="002060"/>
              </a:solidFill>
              <a:latin typeface="Times New Roman" charset="0"/>
              <a:ea typeface="Times New Roman" charset="0"/>
              <a:cs typeface="Times New Roman" charset="0"/>
            </a:rPr>
            <a:t> 6</a:t>
          </a:r>
        </a:p>
        <a:p>
          <a:r>
            <a:rPr lang="en-US" sz="2400" b="1" dirty="0" err="1" smtClean="0">
              <a:solidFill>
                <a:srgbClr val="002060"/>
              </a:solidFill>
              <a:latin typeface="Times New Roman" charset="0"/>
              <a:ea typeface="Times New Roman" charset="0"/>
              <a:cs typeface="Times New Roman" charset="0"/>
            </a:rPr>
            <a:t>Memilih</a:t>
          </a:r>
          <a:r>
            <a:rPr lang="en-US" sz="2400" b="1" dirty="0" smtClean="0">
              <a:solidFill>
                <a:srgbClr val="002060"/>
              </a:solidFill>
              <a:latin typeface="Times New Roman" charset="0"/>
              <a:ea typeface="Times New Roman" charset="0"/>
              <a:cs typeface="Times New Roman" charset="0"/>
            </a:rPr>
            <a:t> </a:t>
          </a:r>
          <a:r>
            <a:rPr lang="en-US" sz="2400" b="1" dirty="0" err="1" smtClean="0">
              <a:solidFill>
                <a:srgbClr val="002060"/>
              </a:solidFill>
              <a:latin typeface="Times New Roman" charset="0"/>
              <a:ea typeface="Times New Roman" charset="0"/>
              <a:cs typeface="Times New Roman" charset="0"/>
            </a:rPr>
            <a:t>Harga</a:t>
          </a:r>
          <a:r>
            <a:rPr lang="en-US" sz="2400" b="1" dirty="0" smtClean="0">
              <a:solidFill>
                <a:srgbClr val="002060"/>
              </a:solidFill>
              <a:latin typeface="Times New Roman" charset="0"/>
              <a:ea typeface="Times New Roman" charset="0"/>
              <a:cs typeface="Times New Roman" charset="0"/>
            </a:rPr>
            <a:t> </a:t>
          </a:r>
          <a:r>
            <a:rPr lang="en-US" sz="2400" b="1" dirty="0" err="1" smtClean="0">
              <a:solidFill>
                <a:srgbClr val="002060"/>
              </a:solidFill>
              <a:latin typeface="Times New Roman" charset="0"/>
              <a:ea typeface="Times New Roman" charset="0"/>
              <a:cs typeface="Times New Roman" charset="0"/>
            </a:rPr>
            <a:t>Akhir</a:t>
          </a:r>
          <a:endParaRPr lang="en-US" sz="2400" b="1" dirty="0">
            <a:solidFill>
              <a:srgbClr val="002060"/>
            </a:solidFill>
            <a:latin typeface="Times New Roman" charset="0"/>
            <a:ea typeface="Times New Roman" charset="0"/>
            <a:cs typeface="Times New Roman" charset="0"/>
          </a:endParaRPr>
        </a:p>
      </dgm:t>
    </dgm:pt>
    <dgm:pt modelId="{9BE4BC0A-3E03-E744-98C4-5D7D0C71578C}" type="parTrans" cxnId="{0B647CD9-3CD4-1847-81ED-E01CF4ED435D}">
      <dgm:prSet/>
      <dgm:spPr/>
      <dgm:t>
        <a:bodyPr/>
        <a:lstStyle/>
        <a:p>
          <a:endParaRPr lang="en-US"/>
        </a:p>
      </dgm:t>
    </dgm:pt>
    <dgm:pt modelId="{1E7DF052-027A-C540-8084-43B561FBFB1A}" type="sibTrans" cxnId="{0B647CD9-3CD4-1847-81ED-E01CF4ED435D}">
      <dgm:prSet/>
      <dgm:spPr/>
      <dgm:t>
        <a:bodyPr/>
        <a:lstStyle/>
        <a:p>
          <a:endParaRPr lang="en-US"/>
        </a:p>
      </dgm:t>
    </dgm:pt>
    <dgm:pt modelId="{284F2A5A-33AB-9145-8931-9E66EE355F8F}">
      <dgm:prSet custT="1"/>
      <dgm:spPr/>
      <dgm:t>
        <a:bodyPr/>
        <a:lstStyle/>
        <a:p>
          <a:r>
            <a:rPr lang="en-US" sz="2400" b="1" dirty="0" err="1" smtClean="0">
              <a:solidFill>
                <a:schemeClr val="tx1"/>
              </a:solidFill>
              <a:latin typeface="Times New Roman" charset="0"/>
              <a:ea typeface="Times New Roman" charset="0"/>
              <a:cs typeface="Times New Roman" charset="0"/>
            </a:rPr>
            <a:t>Langkah</a:t>
          </a:r>
          <a:r>
            <a:rPr lang="en-US" sz="2400" b="1" dirty="0" smtClean="0">
              <a:solidFill>
                <a:schemeClr val="tx1"/>
              </a:solidFill>
              <a:latin typeface="Times New Roman" charset="0"/>
              <a:ea typeface="Times New Roman" charset="0"/>
              <a:cs typeface="Times New Roman" charset="0"/>
            </a:rPr>
            <a:t> 2</a:t>
          </a:r>
        </a:p>
        <a:p>
          <a:r>
            <a:rPr lang="en-US" sz="2400" b="1" dirty="0" err="1" smtClean="0">
              <a:solidFill>
                <a:schemeClr val="tx1"/>
              </a:solidFill>
              <a:latin typeface="Times New Roman" charset="0"/>
              <a:ea typeface="Times New Roman" charset="0"/>
              <a:cs typeface="Times New Roman" charset="0"/>
            </a:rPr>
            <a:t>Menentukan</a:t>
          </a:r>
          <a:r>
            <a:rPr lang="en-US" sz="2400" b="1" dirty="0" smtClean="0">
              <a:solidFill>
                <a:schemeClr val="tx1"/>
              </a:solidFill>
              <a:latin typeface="Times New Roman" charset="0"/>
              <a:ea typeface="Times New Roman" charset="0"/>
              <a:cs typeface="Times New Roman" charset="0"/>
            </a:rPr>
            <a:t> </a:t>
          </a:r>
          <a:r>
            <a:rPr lang="en-US" sz="2400" b="1" dirty="0" err="1" smtClean="0">
              <a:solidFill>
                <a:schemeClr val="tx1"/>
              </a:solidFill>
              <a:latin typeface="Times New Roman" charset="0"/>
              <a:ea typeface="Times New Roman" charset="0"/>
              <a:cs typeface="Times New Roman" charset="0"/>
            </a:rPr>
            <a:t>Permintaan</a:t>
          </a:r>
          <a:endParaRPr lang="en-US" sz="2400" b="1" dirty="0">
            <a:solidFill>
              <a:schemeClr val="tx1"/>
            </a:solidFill>
            <a:latin typeface="Times New Roman" charset="0"/>
            <a:ea typeface="Times New Roman" charset="0"/>
            <a:cs typeface="Times New Roman" charset="0"/>
          </a:endParaRPr>
        </a:p>
      </dgm:t>
    </dgm:pt>
    <dgm:pt modelId="{39225FDE-4AF2-B743-8144-0F47D3B2ADFD}" type="parTrans" cxnId="{D7202A0B-53F2-A841-BF67-61FC733B6439}">
      <dgm:prSet/>
      <dgm:spPr/>
      <dgm:t>
        <a:bodyPr/>
        <a:lstStyle/>
        <a:p>
          <a:endParaRPr lang="en-US"/>
        </a:p>
      </dgm:t>
    </dgm:pt>
    <dgm:pt modelId="{749FBB79-0221-AF4B-BBF6-8F4967CC8EAF}" type="sibTrans" cxnId="{D7202A0B-53F2-A841-BF67-61FC733B6439}">
      <dgm:prSet/>
      <dgm:spPr/>
      <dgm:t>
        <a:bodyPr/>
        <a:lstStyle/>
        <a:p>
          <a:endParaRPr lang="en-US"/>
        </a:p>
      </dgm:t>
    </dgm:pt>
    <dgm:pt modelId="{9ACD495F-8259-6843-A9D6-C35DD27B4CC1}" type="pres">
      <dgm:prSet presAssocID="{C945857C-036C-0F4A-B107-7E0EF646E436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AC0F8F02-6B75-EF41-BAF8-B053067BF1B7}" type="pres">
      <dgm:prSet presAssocID="{2ED2D8FD-D677-3D4D-959F-3F4A88C36DA9}" presName="boxAndChildren" presStyleCnt="0"/>
      <dgm:spPr/>
    </dgm:pt>
    <dgm:pt modelId="{C5DADC04-D34A-7640-8FB1-F545B65DBB9B}" type="pres">
      <dgm:prSet presAssocID="{2ED2D8FD-D677-3D4D-959F-3F4A88C36DA9}" presName="parentTextBox" presStyleLbl="node1" presStyleIdx="0" presStyleCnt="6"/>
      <dgm:spPr/>
      <dgm:t>
        <a:bodyPr/>
        <a:lstStyle/>
        <a:p>
          <a:endParaRPr lang="en-US"/>
        </a:p>
      </dgm:t>
    </dgm:pt>
    <dgm:pt modelId="{79955948-03DE-774F-8A30-45AFABE58BD0}" type="pres">
      <dgm:prSet presAssocID="{488E102C-A72C-6B40-9AC1-15033F28561F}" presName="sp" presStyleCnt="0"/>
      <dgm:spPr/>
    </dgm:pt>
    <dgm:pt modelId="{14DE8830-86BD-444E-8996-BB8711DC502E}" type="pres">
      <dgm:prSet presAssocID="{B45FBB4F-0C6A-8647-B034-D70AC205D78A}" presName="arrowAndChildren" presStyleCnt="0"/>
      <dgm:spPr/>
    </dgm:pt>
    <dgm:pt modelId="{B4B6EC74-44A3-3A43-BA1C-70D3065B634F}" type="pres">
      <dgm:prSet presAssocID="{B45FBB4F-0C6A-8647-B034-D70AC205D78A}" presName="parentTextArrow" presStyleLbl="node1" presStyleIdx="1" presStyleCnt="6"/>
      <dgm:spPr/>
      <dgm:t>
        <a:bodyPr/>
        <a:lstStyle/>
        <a:p>
          <a:endParaRPr lang="en-US"/>
        </a:p>
      </dgm:t>
    </dgm:pt>
    <dgm:pt modelId="{5067C318-1EDB-F44C-8701-3F3260D377BB}" type="pres">
      <dgm:prSet presAssocID="{88EB4F2E-D6BB-3B4D-B767-9B5A0A124FBC}" presName="sp" presStyleCnt="0"/>
      <dgm:spPr/>
    </dgm:pt>
    <dgm:pt modelId="{BEA9FB1C-D00B-C74A-BFF1-7454CCC91DEE}" type="pres">
      <dgm:prSet presAssocID="{41EFF6E7-6465-2941-BE7C-059BCE3C9AA6}" presName="arrowAndChildren" presStyleCnt="0"/>
      <dgm:spPr/>
    </dgm:pt>
    <dgm:pt modelId="{C3C41070-E7BE-354D-816F-54628A452709}" type="pres">
      <dgm:prSet presAssocID="{41EFF6E7-6465-2941-BE7C-059BCE3C9AA6}" presName="parentTextArrow" presStyleLbl="node1" presStyleIdx="2" presStyleCnt="6"/>
      <dgm:spPr/>
      <dgm:t>
        <a:bodyPr/>
        <a:lstStyle/>
        <a:p>
          <a:endParaRPr lang="en-US"/>
        </a:p>
      </dgm:t>
    </dgm:pt>
    <dgm:pt modelId="{BA63685F-0D3F-DF40-A2C0-7ADE5F2564F5}" type="pres">
      <dgm:prSet presAssocID="{765CD379-437E-F243-A09A-A622E77462B2}" presName="sp" presStyleCnt="0"/>
      <dgm:spPr/>
    </dgm:pt>
    <dgm:pt modelId="{81DED92E-DDA2-5D45-8DA0-3FFB9C487D07}" type="pres">
      <dgm:prSet presAssocID="{B5808BC0-59AD-C94B-B704-FDCB9F8A6778}" presName="arrowAndChildren" presStyleCnt="0"/>
      <dgm:spPr/>
    </dgm:pt>
    <dgm:pt modelId="{D3C283F8-3B9F-EA46-A70F-6FDEF713847E}" type="pres">
      <dgm:prSet presAssocID="{B5808BC0-59AD-C94B-B704-FDCB9F8A6778}" presName="parentTextArrow" presStyleLbl="node1" presStyleIdx="3" presStyleCnt="6"/>
      <dgm:spPr/>
      <dgm:t>
        <a:bodyPr/>
        <a:lstStyle/>
        <a:p>
          <a:endParaRPr lang="en-US"/>
        </a:p>
      </dgm:t>
    </dgm:pt>
    <dgm:pt modelId="{4542D49C-CADF-FE41-B8B1-A4EECDFF3B6E}" type="pres">
      <dgm:prSet presAssocID="{749FBB79-0221-AF4B-BBF6-8F4967CC8EAF}" presName="sp" presStyleCnt="0"/>
      <dgm:spPr/>
    </dgm:pt>
    <dgm:pt modelId="{77037A09-5502-7847-A0F7-98F68DAB5F75}" type="pres">
      <dgm:prSet presAssocID="{284F2A5A-33AB-9145-8931-9E66EE355F8F}" presName="arrowAndChildren" presStyleCnt="0"/>
      <dgm:spPr/>
    </dgm:pt>
    <dgm:pt modelId="{658BCFA5-C3BE-884B-9C5A-D6B77A7566B4}" type="pres">
      <dgm:prSet presAssocID="{284F2A5A-33AB-9145-8931-9E66EE355F8F}" presName="parentTextArrow" presStyleLbl="node1" presStyleIdx="4" presStyleCnt="6"/>
      <dgm:spPr/>
      <dgm:t>
        <a:bodyPr/>
        <a:lstStyle/>
        <a:p>
          <a:endParaRPr lang="en-US"/>
        </a:p>
      </dgm:t>
    </dgm:pt>
    <dgm:pt modelId="{756A0688-A2AF-1645-8ADA-A99BAC430F1A}" type="pres">
      <dgm:prSet presAssocID="{865F9E81-3CF6-7949-A4D9-610F95B50FC3}" presName="sp" presStyleCnt="0"/>
      <dgm:spPr/>
    </dgm:pt>
    <dgm:pt modelId="{8A32C44F-DE36-874C-BD17-4957D0486FC0}" type="pres">
      <dgm:prSet presAssocID="{AE9549D6-6472-0846-899A-8CEB9204DE96}" presName="arrowAndChildren" presStyleCnt="0"/>
      <dgm:spPr/>
    </dgm:pt>
    <dgm:pt modelId="{00F6AEE7-DD98-D54C-A9E1-5AB80DD8B047}" type="pres">
      <dgm:prSet presAssocID="{AE9549D6-6472-0846-899A-8CEB9204DE96}" presName="parentTextArrow" presStyleLbl="node1" presStyleIdx="5" presStyleCnt="6"/>
      <dgm:spPr/>
      <dgm:t>
        <a:bodyPr/>
        <a:lstStyle/>
        <a:p>
          <a:endParaRPr lang="en-US"/>
        </a:p>
      </dgm:t>
    </dgm:pt>
  </dgm:ptLst>
  <dgm:cxnLst>
    <dgm:cxn modelId="{A35B6DC2-3922-7948-9EE1-DF10A9FF094C}" type="presOf" srcId="{C945857C-036C-0F4A-B107-7E0EF646E436}" destId="{9ACD495F-8259-6843-A9D6-C35DD27B4CC1}" srcOrd="0" destOrd="0" presId="urn:microsoft.com/office/officeart/2005/8/layout/process4"/>
    <dgm:cxn modelId="{14F41992-2C3C-414A-867C-13F1B348B639}" srcId="{C945857C-036C-0F4A-B107-7E0EF646E436}" destId="{B45FBB4F-0C6A-8647-B034-D70AC205D78A}" srcOrd="4" destOrd="0" parTransId="{3B0915CF-6521-5746-BF92-7B2C64135CAD}" sibTransId="{488E102C-A72C-6B40-9AC1-15033F28561F}"/>
    <dgm:cxn modelId="{26FDA6F0-B7D0-AF4C-B6F8-E3760FE30B04}" srcId="{C945857C-036C-0F4A-B107-7E0EF646E436}" destId="{AE9549D6-6472-0846-899A-8CEB9204DE96}" srcOrd="0" destOrd="0" parTransId="{60B9F130-3361-8848-AD29-2AB5AA80D541}" sibTransId="{865F9E81-3CF6-7949-A4D9-610F95B50FC3}"/>
    <dgm:cxn modelId="{07F0FF74-4F60-3544-BF0B-3275A0A5AEA5}" type="presOf" srcId="{B45FBB4F-0C6A-8647-B034-D70AC205D78A}" destId="{B4B6EC74-44A3-3A43-BA1C-70D3065B634F}" srcOrd="0" destOrd="0" presId="urn:microsoft.com/office/officeart/2005/8/layout/process4"/>
    <dgm:cxn modelId="{45726FDF-22F7-A242-B27D-BE85A87AA87A}" type="presOf" srcId="{284F2A5A-33AB-9145-8931-9E66EE355F8F}" destId="{658BCFA5-C3BE-884B-9C5A-D6B77A7566B4}" srcOrd="0" destOrd="0" presId="urn:microsoft.com/office/officeart/2005/8/layout/process4"/>
    <dgm:cxn modelId="{0322D461-7646-554F-A491-B4AA814311C9}" srcId="{C945857C-036C-0F4A-B107-7E0EF646E436}" destId="{B5808BC0-59AD-C94B-B704-FDCB9F8A6778}" srcOrd="2" destOrd="0" parTransId="{BA447153-077E-134F-BE98-3483B7E0D565}" sibTransId="{765CD379-437E-F243-A09A-A622E77462B2}"/>
    <dgm:cxn modelId="{0B647CD9-3CD4-1847-81ED-E01CF4ED435D}" srcId="{C945857C-036C-0F4A-B107-7E0EF646E436}" destId="{2ED2D8FD-D677-3D4D-959F-3F4A88C36DA9}" srcOrd="5" destOrd="0" parTransId="{9BE4BC0A-3E03-E744-98C4-5D7D0C71578C}" sibTransId="{1E7DF052-027A-C540-8084-43B561FBFB1A}"/>
    <dgm:cxn modelId="{0B7D6712-949C-654E-BB80-758CD6DDAC30}" type="presOf" srcId="{41EFF6E7-6465-2941-BE7C-059BCE3C9AA6}" destId="{C3C41070-E7BE-354D-816F-54628A452709}" srcOrd="0" destOrd="0" presId="urn:microsoft.com/office/officeart/2005/8/layout/process4"/>
    <dgm:cxn modelId="{C90F3F06-154B-2648-BBBC-38BA8EBFA1FD}" type="presOf" srcId="{2ED2D8FD-D677-3D4D-959F-3F4A88C36DA9}" destId="{C5DADC04-D34A-7640-8FB1-F545B65DBB9B}" srcOrd="0" destOrd="0" presId="urn:microsoft.com/office/officeart/2005/8/layout/process4"/>
    <dgm:cxn modelId="{2C17493C-15CF-A749-B6B3-BCDEE1D524BA}" type="presOf" srcId="{AE9549D6-6472-0846-899A-8CEB9204DE96}" destId="{00F6AEE7-DD98-D54C-A9E1-5AB80DD8B047}" srcOrd="0" destOrd="0" presId="urn:microsoft.com/office/officeart/2005/8/layout/process4"/>
    <dgm:cxn modelId="{D7202A0B-53F2-A841-BF67-61FC733B6439}" srcId="{C945857C-036C-0F4A-B107-7E0EF646E436}" destId="{284F2A5A-33AB-9145-8931-9E66EE355F8F}" srcOrd="1" destOrd="0" parTransId="{39225FDE-4AF2-B743-8144-0F47D3B2ADFD}" sibTransId="{749FBB79-0221-AF4B-BBF6-8F4967CC8EAF}"/>
    <dgm:cxn modelId="{5DA2DA4B-28B4-264D-9BE9-A8E3DD30DDD3}" type="presOf" srcId="{B5808BC0-59AD-C94B-B704-FDCB9F8A6778}" destId="{D3C283F8-3B9F-EA46-A70F-6FDEF713847E}" srcOrd="0" destOrd="0" presId="urn:microsoft.com/office/officeart/2005/8/layout/process4"/>
    <dgm:cxn modelId="{82A9F9A3-7CDB-8C46-8FE1-3FD7CD781863}" srcId="{C945857C-036C-0F4A-B107-7E0EF646E436}" destId="{41EFF6E7-6465-2941-BE7C-059BCE3C9AA6}" srcOrd="3" destOrd="0" parTransId="{C48F804A-635A-D24F-B252-606999269472}" sibTransId="{88EB4F2E-D6BB-3B4D-B767-9B5A0A124FBC}"/>
    <dgm:cxn modelId="{4F359233-031B-174F-BACB-7B534456EC6E}" type="presParOf" srcId="{9ACD495F-8259-6843-A9D6-C35DD27B4CC1}" destId="{AC0F8F02-6B75-EF41-BAF8-B053067BF1B7}" srcOrd="0" destOrd="0" presId="urn:microsoft.com/office/officeart/2005/8/layout/process4"/>
    <dgm:cxn modelId="{890F8599-59BB-FE44-BE4E-6FAE13DCE074}" type="presParOf" srcId="{AC0F8F02-6B75-EF41-BAF8-B053067BF1B7}" destId="{C5DADC04-D34A-7640-8FB1-F545B65DBB9B}" srcOrd="0" destOrd="0" presId="urn:microsoft.com/office/officeart/2005/8/layout/process4"/>
    <dgm:cxn modelId="{414341FF-4171-8744-B6FC-66FC51C116A8}" type="presParOf" srcId="{9ACD495F-8259-6843-A9D6-C35DD27B4CC1}" destId="{79955948-03DE-774F-8A30-45AFABE58BD0}" srcOrd="1" destOrd="0" presId="urn:microsoft.com/office/officeart/2005/8/layout/process4"/>
    <dgm:cxn modelId="{722B0C78-0558-D240-BD74-F33BE0DC66A1}" type="presParOf" srcId="{9ACD495F-8259-6843-A9D6-C35DD27B4CC1}" destId="{14DE8830-86BD-444E-8996-BB8711DC502E}" srcOrd="2" destOrd="0" presId="urn:microsoft.com/office/officeart/2005/8/layout/process4"/>
    <dgm:cxn modelId="{7E2EC4B1-835E-AC42-81E8-0AF472F98760}" type="presParOf" srcId="{14DE8830-86BD-444E-8996-BB8711DC502E}" destId="{B4B6EC74-44A3-3A43-BA1C-70D3065B634F}" srcOrd="0" destOrd="0" presId="urn:microsoft.com/office/officeart/2005/8/layout/process4"/>
    <dgm:cxn modelId="{DD807A3E-F776-304D-8968-B7DD087BADD6}" type="presParOf" srcId="{9ACD495F-8259-6843-A9D6-C35DD27B4CC1}" destId="{5067C318-1EDB-F44C-8701-3F3260D377BB}" srcOrd="3" destOrd="0" presId="urn:microsoft.com/office/officeart/2005/8/layout/process4"/>
    <dgm:cxn modelId="{A2561571-9D54-0646-8ABA-93260EA07DC1}" type="presParOf" srcId="{9ACD495F-8259-6843-A9D6-C35DD27B4CC1}" destId="{BEA9FB1C-D00B-C74A-BFF1-7454CCC91DEE}" srcOrd="4" destOrd="0" presId="urn:microsoft.com/office/officeart/2005/8/layout/process4"/>
    <dgm:cxn modelId="{C86238C9-E25C-154F-AF1F-B58F6288ACF1}" type="presParOf" srcId="{BEA9FB1C-D00B-C74A-BFF1-7454CCC91DEE}" destId="{C3C41070-E7BE-354D-816F-54628A452709}" srcOrd="0" destOrd="0" presId="urn:microsoft.com/office/officeart/2005/8/layout/process4"/>
    <dgm:cxn modelId="{7D8FE137-0448-1240-9884-E7BB0E9C169E}" type="presParOf" srcId="{9ACD495F-8259-6843-A9D6-C35DD27B4CC1}" destId="{BA63685F-0D3F-DF40-A2C0-7ADE5F2564F5}" srcOrd="5" destOrd="0" presId="urn:microsoft.com/office/officeart/2005/8/layout/process4"/>
    <dgm:cxn modelId="{719C6393-C6A1-F74D-A2DA-7396B41E2FBC}" type="presParOf" srcId="{9ACD495F-8259-6843-A9D6-C35DD27B4CC1}" destId="{81DED92E-DDA2-5D45-8DA0-3FFB9C487D07}" srcOrd="6" destOrd="0" presId="urn:microsoft.com/office/officeart/2005/8/layout/process4"/>
    <dgm:cxn modelId="{EA626AD7-EA9C-1B4E-BC65-932EA6ED91EB}" type="presParOf" srcId="{81DED92E-DDA2-5D45-8DA0-3FFB9C487D07}" destId="{D3C283F8-3B9F-EA46-A70F-6FDEF713847E}" srcOrd="0" destOrd="0" presId="urn:microsoft.com/office/officeart/2005/8/layout/process4"/>
    <dgm:cxn modelId="{34566352-C20D-A141-A902-64047BD8FA5A}" type="presParOf" srcId="{9ACD495F-8259-6843-A9D6-C35DD27B4CC1}" destId="{4542D49C-CADF-FE41-B8B1-A4EECDFF3B6E}" srcOrd="7" destOrd="0" presId="urn:microsoft.com/office/officeart/2005/8/layout/process4"/>
    <dgm:cxn modelId="{DBAE8CA8-17D3-8A40-91F3-8301010D3D20}" type="presParOf" srcId="{9ACD495F-8259-6843-A9D6-C35DD27B4CC1}" destId="{77037A09-5502-7847-A0F7-98F68DAB5F75}" srcOrd="8" destOrd="0" presId="urn:microsoft.com/office/officeart/2005/8/layout/process4"/>
    <dgm:cxn modelId="{6228C144-7BA5-2E4E-A111-891BACDFA220}" type="presParOf" srcId="{77037A09-5502-7847-A0F7-98F68DAB5F75}" destId="{658BCFA5-C3BE-884B-9C5A-D6B77A7566B4}" srcOrd="0" destOrd="0" presId="urn:microsoft.com/office/officeart/2005/8/layout/process4"/>
    <dgm:cxn modelId="{68B10332-9D06-994D-8C9A-9B10D9D892FC}" type="presParOf" srcId="{9ACD495F-8259-6843-A9D6-C35DD27B4CC1}" destId="{756A0688-A2AF-1645-8ADA-A99BAC430F1A}" srcOrd="9" destOrd="0" presId="urn:microsoft.com/office/officeart/2005/8/layout/process4"/>
    <dgm:cxn modelId="{E22581A7-EB87-2F4A-9A4A-7FF8A2A1AD68}" type="presParOf" srcId="{9ACD495F-8259-6843-A9D6-C35DD27B4CC1}" destId="{8A32C44F-DE36-874C-BD17-4957D0486FC0}" srcOrd="10" destOrd="0" presId="urn:microsoft.com/office/officeart/2005/8/layout/process4"/>
    <dgm:cxn modelId="{ECFF4C8C-E42E-5140-A6CB-192714B6BC24}" type="presParOf" srcId="{8A32C44F-DE36-874C-BD17-4957D0486FC0}" destId="{00F6AEE7-DD98-D54C-A9E1-5AB80DD8B047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D16285A-C3B3-8F4B-9D80-5F6D94FFE78D}" type="doc">
      <dgm:prSet loTypeId="urn:microsoft.com/office/officeart/2005/8/layout/arrow6" loCatId="" qsTypeId="urn:microsoft.com/office/officeart/2005/8/quickstyle/simple1" qsCatId="simple" csTypeId="urn:microsoft.com/office/officeart/2005/8/colors/accent4_5" csCatId="accent4" phldr="1"/>
      <dgm:spPr/>
      <dgm:t>
        <a:bodyPr/>
        <a:lstStyle/>
        <a:p>
          <a:endParaRPr lang="en-US"/>
        </a:p>
      </dgm:t>
    </dgm:pt>
    <dgm:pt modelId="{26BE6FF2-20DA-A64C-AAEF-9DA5074582AE}">
      <dgm:prSet phldrT="[Text]"/>
      <dgm:spPr/>
      <dgm:t>
        <a:bodyPr/>
        <a:lstStyle/>
        <a:p>
          <a:pPr algn="r"/>
          <a:r>
            <a:rPr lang="en-US" dirty="0" smtClean="0">
              <a:solidFill>
                <a:srgbClr val="7030A0"/>
              </a:solidFill>
            </a:rPr>
            <a:t>TERIMA</a:t>
          </a:r>
          <a:r>
            <a:rPr lang="en-US" dirty="0" smtClean="0"/>
            <a:t> </a:t>
          </a:r>
          <a:endParaRPr lang="en-US" dirty="0"/>
        </a:p>
      </dgm:t>
    </dgm:pt>
    <dgm:pt modelId="{65195333-FF98-9544-AAFA-1773E8276831}" type="parTrans" cxnId="{DDC0B11B-D783-3047-A597-39DC35A9A7DA}">
      <dgm:prSet/>
      <dgm:spPr/>
      <dgm:t>
        <a:bodyPr/>
        <a:lstStyle/>
        <a:p>
          <a:endParaRPr lang="en-US"/>
        </a:p>
      </dgm:t>
    </dgm:pt>
    <dgm:pt modelId="{59083EEF-AE55-A242-80B4-058658075A02}" type="sibTrans" cxnId="{DDC0B11B-D783-3047-A597-39DC35A9A7DA}">
      <dgm:prSet/>
      <dgm:spPr/>
      <dgm:t>
        <a:bodyPr/>
        <a:lstStyle/>
        <a:p>
          <a:endParaRPr lang="en-US"/>
        </a:p>
      </dgm:t>
    </dgm:pt>
    <dgm:pt modelId="{173AD0FE-07DA-2340-B512-0893A94E897A}">
      <dgm:prSet phldrT="[Text]"/>
      <dgm:spPr/>
      <dgm:t>
        <a:bodyPr/>
        <a:lstStyle/>
        <a:p>
          <a:pPr algn="l"/>
          <a:r>
            <a:rPr lang="en-US" dirty="0" smtClean="0">
              <a:solidFill>
                <a:srgbClr val="0070C0"/>
              </a:solidFill>
            </a:rPr>
            <a:t>KASIH</a:t>
          </a:r>
          <a:endParaRPr lang="en-US" dirty="0">
            <a:solidFill>
              <a:srgbClr val="0070C0"/>
            </a:solidFill>
          </a:endParaRPr>
        </a:p>
      </dgm:t>
    </dgm:pt>
    <dgm:pt modelId="{DF3A85EA-B981-164D-BE27-E7810999157D}" type="parTrans" cxnId="{1E1F709B-03B8-034C-A9B7-5955FAB78F16}">
      <dgm:prSet/>
      <dgm:spPr/>
      <dgm:t>
        <a:bodyPr/>
        <a:lstStyle/>
        <a:p>
          <a:endParaRPr lang="en-US"/>
        </a:p>
      </dgm:t>
    </dgm:pt>
    <dgm:pt modelId="{1A9A7909-4F29-014B-983A-9A7583E4C255}" type="sibTrans" cxnId="{1E1F709B-03B8-034C-A9B7-5955FAB78F16}">
      <dgm:prSet/>
      <dgm:spPr/>
      <dgm:t>
        <a:bodyPr/>
        <a:lstStyle/>
        <a:p>
          <a:endParaRPr lang="en-US"/>
        </a:p>
      </dgm:t>
    </dgm:pt>
    <dgm:pt modelId="{979C223F-ADF7-1449-9167-8D3AD28E1F61}" type="pres">
      <dgm:prSet presAssocID="{4D16285A-C3B3-8F4B-9D80-5F6D94FFE78D}" presName="compositeShape" presStyleCnt="0">
        <dgm:presLayoutVars>
          <dgm:chMax val="2"/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DC8C33A8-3370-9543-8053-FF4C0BDD4D1B}" type="pres">
      <dgm:prSet presAssocID="{4D16285A-C3B3-8F4B-9D80-5F6D94FFE78D}" presName="ribbon" presStyleLbl="node1" presStyleIdx="0" presStyleCnt="1"/>
      <dgm:spPr>
        <a:solidFill>
          <a:schemeClr val="accent4">
            <a:lumMod val="75000"/>
            <a:alpha val="90000"/>
          </a:schemeClr>
        </a:solidFill>
      </dgm:spPr>
      <dgm:t>
        <a:bodyPr/>
        <a:lstStyle/>
        <a:p>
          <a:endParaRPr lang="en-US"/>
        </a:p>
      </dgm:t>
    </dgm:pt>
    <dgm:pt modelId="{D447C3A8-A1FB-2949-A33B-C9625ED2CAD6}" type="pres">
      <dgm:prSet presAssocID="{4D16285A-C3B3-8F4B-9D80-5F6D94FFE78D}" presName="leftArrow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08B5E15-850A-F542-9BA4-63911D51B6E5}" type="pres">
      <dgm:prSet presAssocID="{4D16285A-C3B3-8F4B-9D80-5F6D94FFE78D}" presName="rightArrowText" presStyleLbl="node1" presStyleIdx="0" presStyleCnt="1" custLinFactNeighborY="-2182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D778A4B1-2120-444C-BF05-C19D943EB571}" type="presOf" srcId="{173AD0FE-07DA-2340-B512-0893A94E897A}" destId="{208B5E15-850A-F542-9BA4-63911D51B6E5}" srcOrd="0" destOrd="0" presId="urn:microsoft.com/office/officeart/2005/8/layout/arrow6"/>
    <dgm:cxn modelId="{2647EB32-D34B-0947-93EF-53B626D8DB30}" type="presOf" srcId="{26BE6FF2-20DA-A64C-AAEF-9DA5074582AE}" destId="{D447C3A8-A1FB-2949-A33B-C9625ED2CAD6}" srcOrd="0" destOrd="0" presId="urn:microsoft.com/office/officeart/2005/8/layout/arrow6"/>
    <dgm:cxn modelId="{EA2519CA-9683-7D43-BE24-D7CA82AF935D}" type="presOf" srcId="{4D16285A-C3B3-8F4B-9D80-5F6D94FFE78D}" destId="{979C223F-ADF7-1449-9167-8D3AD28E1F61}" srcOrd="0" destOrd="0" presId="urn:microsoft.com/office/officeart/2005/8/layout/arrow6"/>
    <dgm:cxn modelId="{1E1F709B-03B8-034C-A9B7-5955FAB78F16}" srcId="{4D16285A-C3B3-8F4B-9D80-5F6D94FFE78D}" destId="{173AD0FE-07DA-2340-B512-0893A94E897A}" srcOrd="1" destOrd="0" parTransId="{DF3A85EA-B981-164D-BE27-E7810999157D}" sibTransId="{1A9A7909-4F29-014B-983A-9A7583E4C255}"/>
    <dgm:cxn modelId="{DDC0B11B-D783-3047-A597-39DC35A9A7DA}" srcId="{4D16285A-C3B3-8F4B-9D80-5F6D94FFE78D}" destId="{26BE6FF2-20DA-A64C-AAEF-9DA5074582AE}" srcOrd="0" destOrd="0" parTransId="{65195333-FF98-9544-AAFA-1773E8276831}" sibTransId="{59083EEF-AE55-A242-80B4-058658075A02}"/>
    <dgm:cxn modelId="{FD0F5F76-EE5A-9542-BE2A-DA4D936D7034}" type="presParOf" srcId="{979C223F-ADF7-1449-9167-8D3AD28E1F61}" destId="{DC8C33A8-3370-9543-8053-FF4C0BDD4D1B}" srcOrd="0" destOrd="0" presId="urn:microsoft.com/office/officeart/2005/8/layout/arrow6"/>
    <dgm:cxn modelId="{4DB75355-0953-3347-8FE1-ADEE07E8B300}" type="presParOf" srcId="{979C223F-ADF7-1449-9167-8D3AD28E1F61}" destId="{D447C3A8-A1FB-2949-A33B-C9625ED2CAD6}" srcOrd="1" destOrd="0" presId="urn:microsoft.com/office/officeart/2005/8/layout/arrow6"/>
    <dgm:cxn modelId="{63D23138-854A-A84A-AF98-2813396ECD91}" type="presParOf" srcId="{979C223F-ADF7-1449-9167-8D3AD28E1F61}" destId="{208B5E15-850A-F542-9BA4-63911D51B6E5}" srcOrd="2" destOrd="0" presId="urn:microsoft.com/office/officeart/2005/8/layout/arrow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5DADC04-D34A-7640-8FB1-F545B65DBB9B}">
      <dsp:nvSpPr>
        <dsp:cNvPr id="0" name=""/>
        <dsp:cNvSpPr/>
      </dsp:nvSpPr>
      <dsp:spPr>
        <a:xfrm>
          <a:off x="0" y="5857472"/>
          <a:ext cx="5452533" cy="768790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err="1" smtClean="0">
              <a:solidFill>
                <a:srgbClr val="002060"/>
              </a:solidFill>
              <a:latin typeface="Times New Roman" charset="0"/>
              <a:ea typeface="Times New Roman" charset="0"/>
              <a:cs typeface="Times New Roman" charset="0"/>
            </a:rPr>
            <a:t>Langkah</a:t>
          </a:r>
          <a:r>
            <a:rPr lang="en-US" sz="2400" b="1" kern="1200" dirty="0" smtClean="0">
              <a:solidFill>
                <a:srgbClr val="002060"/>
              </a:solidFill>
              <a:latin typeface="Times New Roman" charset="0"/>
              <a:ea typeface="Times New Roman" charset="0"/>
              <a:cs typeface="Times New Roman" charset="0"/>
            </a:rPr>
            <a:t> 6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err="1" smtClean="0">
              <a:solidFill>
                <a:srgbClr val="002060"/>
              </a:solidFill>
              <a:latin typeface="Times New Roman" charset="0"/>
              <a:ea typeface="Times New Roman" charset="0"/>
              <a:cs typeface="Times New Roman" charset="0"/>
            </a:rPr>
            <a:t>Memilih</a:t>
          </a:r>
          <a:r>
            <a:rPr lang="en-US" sz="2400" b="1" kern="1200" dirty="0" smtClean="0">
              <a:solidFill>
                <a:srgbClr val="002060"/>
              </a:solidFill>
              <a:latin typeface="Times New Roman" charset="0"/>
              <a:ea typeface="Times New Roman" charset="0"/>
              <a:cs typeface="Times New Roman" charset="0"/>
            </a:rPr>
            <a:t> </a:t>
          </a:r>
          <a:r>
            <a:rPr lang="en-US" sz="2400" b="1" kern="1200" dirty="0" err="1" smtClean="0">
              <a:solidFill>
                <a:srgbClr val="002060"/>
              </a:solidFill>
              <a:latin typeface="Times New Roman" charset="0"/>
              <a:ea typeface="Times New Roman" charset="0"/>
              <a:cs typeface="Times New Roman" charset="0"/>
            </a:rPr>
            <a:t>Harga</a:t>
          </a:r>
          <a:r>
            <a:rPr lang="en-US" sz="2400" b="1" kern="1200" dirty="0" smtClean="0">
              <a:solidFill>
                <a:srgbClr val="002060"/>
              </a:solidFill>
              <a:latin typeface="Times New Roman" charset="0"/>
              <a:ea typeface="Times New Roman" charset="0"/>
              <a:cs typeface="Times New Roman" charset="0"/>
            </a:rPr>
            <a:t> </a:t>
          </a:r>
          <a:r>
            <a:rPr lang="en-US" sz="2400" b="1" kern="1200" dirty="0" err="1" smtClean="0">
              <a:solidFill>
                <a:srgbClr val="002060"/>
              </a:solidFill>
              <a:latin typeface="Times New Roman" charset="0"/>
              <a:ea typeface="Times New Roman" charset="0"/>
              <a:cs typeface="Times New Roman" charset="0"/>
            </a:rPr>
            <a:t>Akhir</a:t>
          </a:r>
          <a:endParaRPr lang="en-US" sz="2400" b="1" kern="1200" dirty="0">
            <a:solidFill>
              <a:srgbClr val="002060"/>
            </a:solidFill>
            <a:latin typeface="Times New Roman" charset="0"/>
            <a:ea typeface="Times New Roman" charset="0"/>
            <a:cs typeface="Times New Roman" charset="0"/>
          </a:endParaRPr>
        </a:p>
      </dsp:txBody>
      <dsp:txXfrm>
        <a:off x="0" y="5857472"/>
        <a:ext cx="5452533" cy="768790"/>
      </dsp:txXfrm>
    </dsp:sp>
    <dsp:sp modelId="{B4B6EC74-44A3-3A43-BA1C-70D3065B634F}">
      <dsp:nvSpPr>
        <dsp:cNvPr id="0" name=""/>
        <dsp:cNvSpPr/>
      </dsp:nvSpPr>
      <dsp:spPr>
        <a:xfrm rot="10800000">
          <a:off x="0" y="4686605"/>
          <a:ext cx="5452533" cy="1182399"/>
        </a:xfrm>
        <a:prstGeom prst="upArrowCallout">
          <a:avLst/>
        </a:prstGeom>
        <a:gradFill rotWithShape="0">
          <a:gsLst>
            <a:gs pos="0">
              <a:schemeClr val="accent2">
                <a:hueOff val="-291073"/>
                <a:satOff val="-16786"/>
                <a:lumOff val="1726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-291073"/>
                <a:satOff val="-16786"/>
                <a:lumOff val="1726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-291073"/>
                <a:satOff val="-16786"/>
                <a:lumOff val="1726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err="1" smtClean="0">
              <a:solidFill>
                <a:srgbClr val="002060"/>
              </a:solidFill>
              <a:latin typeface="Times New Roman" charset="0"/>
              <a:ea typeface="Times New Roman" charset="0"/>
              <a:cs typeface="Times New Roman" charset="0"/>
            </a:rPr>
            <a:t>Langkah</a:t>
          </a:r>
          <a:r>
            <a:rPr lang="en-US" sz="2400" b="1" kern="1200" dirty="0" smtClean="0">
              <a:solidFill>
                <a:srgbClr val="002060"/>
              </a:solidFill>
              <a:latin typeface="Times New Roman" charset="0"/>
              <a:ea typeface="Times New Roman" charset="0"/>
              <a:cs typeface="Times New Roman" charset="0"/>
            </a:rPr>
            <a:t> 5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err="1" smtClean="0">
              <a:solidFill>
                <a:srgbClr val="002060"/>
              </a:solidFill>
              <a:latin typeface="Times New Roman" charset="0"/>
              <a:ea typeface="Times New Roman" charset="0"/>
              <a:cs typeface="Times New Roman" charset="0"/>
            </a:rPr>
            <a:t>Memilih</a:t>
          </a:r>
          <a:r>
            <a:rPr lang="en-US" sz="2400" b="1" kern="1200" dirty="0" smtClean="0">
              <a:solidFill>
                <a:srgbClr val="002060"/>
              </a:solidFill>
              <a:latin typeface="Times New Roman" charset="0"/>
              <a:ea typeface="Times New Roman" charset="0"/>
              <a:cs typeface="Times New Roman" charset="0"/>
            </a:rPr>
            <a:t> </a:t>
          </a:r>
          <a:r>
            <a:rPr lang="en-US" sz="2400" b="1" kern="1200" dirty="0" err="1" smtClean="0">
              <a:solidFill>
                <a:srgbClr val="002060"/>
              </a:solidFill>
              <a:latin typeface="Times New Roman" charset="0"/>
              <a:ea typeface="Times New Roman" charset="0"/>
              <a:cs typeface="Times New Roman" charset="0"/>
            </a:rPr>
            <a:t>Metode</a:t>
          </a:r>
          <a:r>
            <a:rPr lang="en-US" sz="2400" b="1" kern="1200" dirty="0" smtClean="0">
              <a:solidFill>
                <a:srgbClr val="002060"/>
              </a:solidFill>
              <a:latin typeface="Times New Roman" charset="0"/>
              <a:ea typeface="Times New Roman" charset="0"/>
              <a:cs typeface="Times New Roman" charset="0"/>
            </a:rPr>
            <a:t> </a:t>
          </a:r>
          <a:r>
            <a:rPr lang="en-US" sz="2400" b="1" kern="1200" dirty="0" err="1" smtClean="0">
              <a:solidFill>
                <a:srgbClr val="002060"/>
              </a:solidFill>
              <a:latin typeface="Times New Roman" charset="0"/>
              <a:ea typeface="Times New Roman" charset="0"/>
              <a:cs typeface="Times New Roman" charset="0"/>
            </a:rPr>
            <a:t>Penetapan</a:t>
          </a:r>
          <a:r>
            <a:rPr lang="en-US" sz="2400" b="1" kern="1200" dirty="0" smtClean="0">
              <a:solidFill>
                <a:srgbClr val="002060"/>
              </a:solidFill>
              <a:latin typeface="Times New Roman" charset="0"/>
              <a:ea typeface="Times New Roman" charset="0"/>
              <a:cs typeface="Times New Roman" charset="0"/>
            </a:rPr>
            <a:t> </a:t>
          </a:r>
          <a:r>
            <a:rPr lang="en-US" sz="2400" b="1" kern="1200" dirty="0" err="1" smtClean="0">
              <a:solidFill>
                <a:srgbClr val="002060"/>
              </a:solidFill>
              <a:latin typeface="Times New Roman" charset="0"/>
              <a:ea typeface="Times New Roman" charset="0"/>
              <a:cs typeface="Times New Roman" charset="0"/>
            </a:rPr>
            <a:t>Harga</a:t>
          </a:r>
          <a:endParaRPr lang="en-US" sz="2400" b="1" kern="1200" dirty="0">
            <a:solidFill>
              <a:srgbClr val="002060"/>
            </a:solidFill>
            <a:latin typeface="Times New Roman" charset="0"/>
            <a:ea typeface="Times New Roman" charset="0"/>
            <a:cs typeface="Times New Roman" charset="0"/>
          </a:endParaRPr>
        </a:p>
      </dsp:txBody>
      <dsp:txXfrm rot="10800000">
        <a:off x="0" y="4686605"/>
        <a:ext cx="5452533" cy="768287"/>
      </dsp:txXfrm>
    </dsp:sp>
    <dsp:sp modelId="{C3C41070-E7BE-354D-816F-54628A452709}">
      <dsp:nvSpPr>
        <dsp:cNvPr id="0" name=""/>
        <dsp:cNvSpPr/>
      </dsp:nvSpPr>
      <dsp:spPr>
        <a:xfrm rot="10800000">
          <a:off x="0" y="3515738"/>
          <a:ext cx="5452533" cy="1182399"/>
        </a:xfrm>
        <a:prstGeom prst="upArrowCallout">
          <a:avLst/>
        </a:prstGeom>
        <a:gradFill rotWithShape="0">
          <a:gsLst>
            <a:gs pos="0">
              <a:schemeClr val="accent2">
                <a:hueOff val="-582145"/>
                <a:satOff val="-33571"/>
                <a:lumOff val="345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-582145"/>
                <a:satOff val="-33571"/>
                <a:lumOff val="345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-582145"/>
                <a:satOff val="-33571"/>
                <a:lumOff val="345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err="1" smtClean="0">
              <a:solidFill>
                <a:srgbClr val="7030A0"/>
              </a:solidFill>
              <a:latin typeface="Times New Roman" charset="0"/>
              <a:ea typeface="Times New Roman" charset="0"/>
              <a:cs typeface="Times New Roman" charset="0"/>
            </a:rPr>
            <a:t>Langkah</a:t>
          </a:r>
          <a:r>
            <a:rPr lang="en-US" sz="2000" b="1" kern="1200" dirty="0" smtClean="0">
              <a:solidFill>
                <a:srgbClr val="7030A0"/>
              </a:solidFill>
              <a:latin typeface="Times New Roman" charset="0"/>
              <a:ea typeface="Times New Roman" charset="0"/>
              <a:cs typeface="Times New Roman" charset="0"/>
            </a:rPr>
            <a:t> 4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err="1" smtClean="0">
              <a:solidFill>
                <a:srgbClr val="7030A0"/>
              </a:solidFill>
              <a:latin typeface="Times New Roman" charset="0"/>
              <a:ea typeface="Times New Roman" charset="0"/>
              <a:cs typeface="Times New Roman" charset="0"/>
            </a:rPr>
            <a:t>Menganalisis</a:t>
          </a:r>
          <a:r>
            <a:rPr lang="en-US" sz="2000" b="1" kern="1200" dirty="0" smtClean="0">
              <a:solidFill>
                <a:srgbClr val="7030A0"/>
              </a:solidFill>
              <a:latin typeface="Times New Roman" charset="0"/>
              <a:ea typeface="Times New Roman" charset="0"/>
              <a:cs typeface="Times New Roman" charset="0"/>
            </a:rPr>
            <a:t> </a:t>
          </a:r>
          <a:r>
            <a:rPr lang="en-US" sz="2000" b="1" kern="1200" dirty="0" err="1" smtClean="0">
              <a:solidFill>
                <a:srgbClr val="7030A0"/>
              </a:solidFill>
              <a:latin typeface="Times New Roman" charset="0"/>
              <a:ea typeface="Times New Roman" charset="0"/>
              <a:cs typeface="Times New Roman" charset="0"/>
            </a:rPr>
            <a:t>Biaya</a:t>
          </a:r>
          <a:r>
            <a:rPr lang="en-US" sz="2000" b="1" kern="1200" dirty="0" smtClean="0">
              <a:solidFill>
                <a:srgbClr val="7030A0"/>
              </a:solidFill>
              <a:latin typeface="Times New Roman" charset="0"/>
              <a:ea typeface="Times New Roman" charset="0"/>
              <a:cs typeface="Times New Roman" charset="0"/>
            </a:rPr>
            <a:t>, </a:t>
          </a:r>
          <a:r>
            <a:rPr lang="en-US" sz="2000" b="1" kern="1200" dirty="0" err="1" smtClean="0">
              <a:solidFill>
                <a:srgbClr val="7030A0"/>
              </a:solidFill>
              <a:latin typeface="Times New Roman" charset="0"/>
              <a:ea typeface="Times New Roman" charset="0"/>
              <a:cs typeface="Times New Roman" charset="0"/>
            </a:rPr>
            <a:t>Harga</a:t>
          </a:r>
          <a:r>
            <a:rPr lang="en-US" sz="2000" b="1" kern="1200" dirty="0" smtClean="0">
              <a:solidFill>
                <a:srgbClr val="7030A0"/>
              </a:solidFill>
              <a:latin typeface="Times New Roman" charset="0"/>
              <a:ea typeface="Times New Roman" charset="0"/>
              <a:cs typeface="Times New Roman" charset="0"/>
            </a:rPr>
            <a:t> </a:t>
          </a:r>
          <a:r>
            <a:rPr lang="en-US" sz="2000" b="1" kern="1200" dirty="0" err="1" smtClean="0">
              <a:solidFill>
                <a:srgbClr val="7030A0"/>
              </a:solidFill>
              <a:latin typeface="Times New Roman" charset="0"/>
              <a:ea typeface="Times New Roman" charset="0"/>
              <a:cs typeface="Times New Roman" charset="0"/>
            </a:rPr>
            <a:t>dan</a:t>
          </a:r>
          <a:r>
            <a:rPr lang="en-US" sz="2000" b="1" kern="1200" dirty="0" smtClean="0">
              <a:solidFill>
                <a:srgbClr val="7030A0"/>
              </a:solidFill>
              <a:latin typeface="Times New Roman" charset="0"/>
              <a:ea typeface="Times New Roman" charset="0"/>
              <a:cs typeface="Times New Roman" charset="0"/>
            </a:rPr>
            <a:t> </a:t>
          </a:r>
          <a:r>
            <a:rPr lang="en-US" sz="2000" b="1" kern="1200" dirty="0" err="1" smtClean="0">
              <a:solidFill>
                <a:srgbClr val="7030A0"/>
              </a:solidFill>
              <a:latin typeface="Times New Roman" charset="0"/>
              <a:ea typeface="Times New Roman" charset="0"/>
              <a:cs typeface="Times New Roman" charset="0"/>
            </a:rPr>
            <a:t>Penawaran</a:t>
          </a:r>
          <a:r>
            <a:rPr lang="en-US" sz="2000" b="1" kern="1200" dirty="0" smtClean="0">
              <a:solidFill>
                <a:srgbClr val="7030A0"/>
              </a:solidFill>
              <a:latin typeface="Times New Roman" charset="0"/>
              <a:ea typeface="Times New Roman" charset="0"/>
              <a:cs typeface="Times New Roman" charset="0"/>
            </a:rPr>
            <a:t> </a:t>
          </a:r>
          <a:r>
            <a:rPr lang="en-US" sz="2000" b="1" kern="1200" dirty="0" err="1" smtClean="0">
              <a:solidFill>
                <a:srgbClr val="7030A0"/>
              </a:solidFill>
              <a:latin typeface="Times New Roman" charset="0"/>
              <a:ea typeface="Times New Roman" charset="0"/>
              <a:cs typeface="Times New Roman" charset="0"/>
            </a:rPr>
            <a:t>Pesaing</a:t>
          </a:r>
          <a:endParaRPr lang="en-US" sz="2000" b="1" kern="1200" dirty="0">
            <a:solidFill>
              <a:srgbClr val="7030A0"/>
            </a:solidFill>
            <a:latin typeface="Times New Roman" charset="0"/>
            <a:ea typeface="Times New Roman" charset="0"/>
            <a:cs typeface="Times New Roman" charset="0"/>
          </a:endParaRPr>
        </a:p>
      </dsp:txBody>
      <dsp:txXfrm rot="10800000">
        <a:off x="0" y="3515738"/>
        <a:ext cx="5452533" cy="768287"/>
      </dsp:txXfrm>
    </dsp:sp>
    <dsp:sp modelId="{D3C283F8-3B9F-EA46-A70F-6FDEF713847E}">
      <dsp:nvSpPr>
        <dsp:cNvPr id="0" name=""/>
        <dsp:cNvSpPr/>
      </dsp:nvSpPr>
      <dsp:spPr>
        <a:xfrm rot="10800000">
          <a:off x="0" y="2344870"/>
          <a:ext cx="5452533" cy="1182399"/>
        </a:xfrm>
        <a:prstGeom prst="upArrowCallout">
          <a:avLst/>
        </a:prstGeom>
        <a:gradFill rotWithShape="0">
          <a:gsLst>
            <a:gs pos="0">
              <a:schemeClr val="accent2">
                <a:hueOff val="-873218"/>
                <a:satOff val="-50357"/>
                <a:lumOff val="5177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-873218"/>
                <a:satOff val="-50357"/>
                <a:lumOff val="5177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-873218"/>
                <a:satOff val="-50357"/>
                <a:lumOff val="5177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err="1" smtClean="0">
              <a:solidFill>
                <a:srgbClr val="002060"/>
              </a:solidFill>
              <a:latin typeface="Times New Roman" charset="0"/>
              <a:ea typeface="Times New Roman" charset="0"/>
              <a:cs typeface="Times New Roman" charset="0"/>
            </a:rPr>
            <a:t>Langkah</a:t>
          </a:r>
          <a:r>
            <a:rPr lang="en-US" sz="2400" b="1" kern="1200" dirty="0" smtClean="0">
              <a:solidFill>
                <a:srgbClr val="002060"/>
              </a:solidFill>
              <a:latin typeface="Times New Roman" charset="0"/>
              <a:ea typeface="Times New Roman" charset="0"/>
              <a:cs typeface="Times New Roman" charset="0"/>
            </a:rPr>
            <a:t> 3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err="1" smtClean="0">
              <a:solidFill>
                <a:srgbClr val="002060"/>
              </a:solidFill>
              <a:latin typeface="Times New Roman" charset="0"/>
              <a:ea typeface="Times New Roman" charset="0"/>
              <a:cs typeface="Times New Roman" charset="0"/>
            </a:rPr>
            <a:t>Memperkirakan</a:t>
          </a:r>
          <a:r>
            <a:rPr lang="en-US" sz="2400" b="1" kern="1200" dirty="0" smtClean="0">
              <a:solidFill>
                <a:srgbClr val="002060"/>
              </a:solidFill>
              <a:latin typeface="Times New Roman" charset="0"/>
              <a:ea typeface="Times New Roman" charset="0"/>
              <a:cs typeface="Times New Roman" charset="0"/>
            </a:rPr>
            <a:t> </a:t>
          </a:r>
          <a:r>
            <a:rPr lang="en-US" sz="2400" b="1" kern="1200" dirty="0" err="1" smtClean="0">
              <a:solidFill>
                <a:srgbClr val="002060"/>
              </a:solidFill>
              <a:latin typeface="Times New Roman" charset="0"/>
              <a:ea typeface="Times New Roman" charset="0"/>
              <a:cs typeface="Times New Roman" charset="0"/>
            </a:rPr>
            <a:t>Biaya</a:t>
          </a:r>
          <a:endParaRPr lang="en-US" sz="2400" b="1" kern="1200" dirty="0">
            <a:solidFill>
              <a:srgbClr val="002060"/>
            </a:solidFill>
            <a:latin typeface="Times New Roman" charset="0"/>
            <a:ea typeface="Times New Roman" charset="0"/>
            <a:cs typeface="Times New Roman" charset="0"/>
          </a:endParaRPr>
        </a:p>
      </dsp:txBody>
      <dsp:txXfrm rot="10800000">
        <a:off x="0" y="2344870"/>
        <a:ext cx="5452533" cy="768287"/>
      </dsp:txXfrm>
    </dsp:sp>
    <dsp:sp modelId="{658BCFA5-C3BE-884B-9C5A-D6B77A7566B4}">
      <dsp:nvSpPr>
        <dsp:cNvPr id="0" name=""/>
        <dsp:cNvSpPr/>
      </dsp:nvSpPr>
      <dsp:spPr>
        <a:xfrm rot="10800000">
          <a:off x="0" y="1174003"/>
          <a:ext cx="5452533" cy="1182399"/>
        </a:xfrm>
        <a:prstGeom prst="upArrowCallout">
          <a:avLst/>
        </a:prstGeom>
        <a:gradFill rotWithShape="0">
          <a:gsLst>
            <a:gs pos="0">
              <a:schemeClr val="accent2">
                <a:hueOff val="-1164290"/>
                <a:satOff val="-67142"/>
                <a:lumOff val="6902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-1164290"/>
                <a:satOff val="-67142"/>
                <a:lumOff val="6902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-1164290"/>
                <a:satOff val="-67142"/>
                <a:lumOff val="6902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err="1" smtClean="0">
              <a:solidFill>
                <a:schemeClr val="tx1"/>
              </a:solidFill>
              <a:latin typeface="Times New Roman" charset="0"/>
              <a:ea typeface="Times New Roman" charset="0"/>
              <a:cs typeface="Times New Roman" charset="0"/>
            </a:rPr>
            <a:t>Langkah</a:t>
          </a:r>
          <a:r>
            <a:rPr lang="en-US" sz="2400" b="1" kern="1200" dirty="0" smtClean="0">
              <a:solidFill>
                <a:schemeClr val="tx1"/>
              </a:solidFill>
              <a:latin typeface="Times New Roman" charset="0"/>
              <a:ea typeface="Times New Roman" charset="0"/>
              <a:cs typeface="Times New Roman" charset="0"/>
            </a:rPr>
            <a:t> 2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err="1" smtClean="0">
              <a:solidFill>
                <a:schemeClr val="tx1"/>
              </a:solidFill>
              <a:latin typeface="Times New Roman" charset="0"/>
              <a:ea typeface="Times New Roman" charset="0"/>
              <a:cs typeface="Times New Roman" charset="0"/>
            </a:rPr>
            <a:t>Menentukan</a:t>
          </a:r>
          <a:r>
            <a:rPr lang="en-US" sz="2400" b="1" kern="1200" dirty="0" smtClean="0">
              <a:solidFill>
                <a:schemeClr val="tx1"/>
              </a:solidFill>
              <a:latin typeface="Times New Roman" charset="0"/>
              <a:ea typeface="Times New Roman" charset="0"/>
              <a:cs typeface="Times New Roman" charset="0"/>
            </a:rPr>
            <a:t> </a:t>
          </a:r>
          <a:r>
            <a:rPr lang="en-US" sz="2400" b="1" kern="1200" dirty="0" err="1" smtClean="0">
              <a:solidFill>
                <a:schemeClr val="tx1"/>
              </a:solidFill>
              <a:latin typeface="Times New Roman" charset="0"/>
              <a:ea typeface="Times New Roman" charset="0"/>
              <a:cs typeface="Times New Roman" charset="0"/>
            </a:rPr>
            <a:t>Permintaan</a:t>
          </a:r>
          <a:endParaRPr lang="en-US" sz="2400" b="1" kern="1200" dirty="0">
            <a:solidFill>
              <a:schemeClr val="tx1"/>
            </a:solidFill>
            <a:latin typeface="Times New Roman" charset="0"/>
            <a:ea typeface="Times New Roman" charset="0"/>
            <a:cs typeface="Times New Roman" charset="0"/>
          </a:endParaRPr>
        </a:p>
      </dsp:txBody>
      <dsp:txXfrm rot="10800000">
        <a:off x="0" y="1174003"/>
        <a:ext cx="5452533" cy="768287"/>
      </dsp:txXfrm>
    </dsp:sp>
    <dsp:sp modelId="{00F6AEE7-DD98-D54C-A9E1-5AB80DD8B047}">
      <dsp:nvSpPr>
        <dsp:cNvPr id="0" name=""/>
        <dsp:cNvSpPr/>
      </dsp:nvSpPr>
      <dsp:spPr>
        <a:xfrm rot="10800000">
          <a:off x="0" y="3135"/>
          <a:ext cx="5452533" cy="1182399"/>
        </a:xfrm>
        <a:prstGeom prst="upArrowCallout">
          <a:avLst/>
        </a:prstGeom>
        <a:gradFill rotWithShape="0">
          <a:gsLst>
            <a:gs pos="0">
              <a:schemeClr val="accent2">
                <a:hueOff val="-1455363"/>
                <a:satOff val="-83928"/>
                <a:lumOff val="8628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-1455363"/>
                <a:satOff val="-83928"/>
                <a:lumOff val="8628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-1455363"/>
                <a:satOff val="-83928"/>
                <a:lumOff val="8628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err="1" smtClean="0">
              <a:solidFill>
                <a:schemeClr val="bg2">
                  <a:lumMod val="10000"/>
                </a:schemeClr>
              </a:solidFill>
              <a:latin typeface="Times New Roman" charset="0"/>
              <a:ea typeface="Times New Roman" charset="0"/>
              <a:cs typeface="Times New Roman" charset="0"/>
            </a:rPr>
            <a:t>Langkah</a:t>
          </a:r>
          <a:r>
            <a:rPr lang="en-US" sz="2400" b="1" kern="1200" dirty="0" smtClean="0">
              <a:solidFill>
                <a:schemeClr val="bg2">
                  <a:lumMod val="10000"/>
                </a:schemeClr>
              </a:solidFill>
              <a:latin typeface="Times New Roman" charset="0"/>
              <a:ea typeface="Times New Roman" charset="0"/>
              <a:cs typeface="Times New Roman" charset="0"/>
            </a:rPr>
            <a:t> 1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err="1" smtClean="0">
              <a:solidFill>
                <a:schemeClr val="bg2">
                  <a:lumMod val="10000"/>
                </a:schemeClr>
              </a:solidFill>
              <a:latin typeface="Times New Roman" charset="0"/>
              <a:ea typeface="Times New Roman" charset="0"/>
              <a:cs typeface="Times New Roman" charset="0"/>
            </a:rPr>
            <a:t>Memilih</a:t>
          </a:r>
          <a:r>
            <a:rPr lang="en-US" sz="2400" b="1" kern="1200" dirty="0" smtClean="0">
              <a:solidFill>
                <a:schemeClr val="bg2">
                  <a:lumMod val="10000"/>
                </a:schemeClr>
              </a:solidFill>
              <a:latin typeface="Times New Roman" charset="0"/>
              <a:ea typeface="Times New Roman" charset="0"/>
              <a:cs typeface="Times New Roman" charset="0"/>
            </a:rPr>
            <a:t> </a:t>
          </a:r>
          <a:r>
            <a:rPr lang="en-US" sz="2400" b="1" kern="1200" dirty="0" err="1" smtClean="0">
              <a:solidFill>
                <a:schemeClr val="bg2">
                  <a:lumMod val="10000"/>
                </a:schemeClr>
              </a:solidFill>
              <a:latin typeface="Times New Roman" charset="0"/>
              <a:ea typeface="Times New Roman" charset="0"/>
              <a:cs typeface="Times New Roman" charset="0"/>
            </a:rPr>
            <a:t>Tujuan</a:t>
          </a:r>
          <a:r>
            <a:rPr lang="en-US" sz="2400" b="1" kern="1200" dirty="0" smtClean="0">
              <a:solidFill>
                <a:schemeClr val="bg2">
                  <a:lumMod val="10000"/>
                </a:schemeClr>
              </a:solidFill>
              <a:latin typeface="Times New Roman" charset="0"/>
              <a:ea typeface="Times New Roman" charset="0"/>
              <a:cs typeface="Times New Roman" charset="0"/>
            </a:rPr>
            <a:t> </a:t>
          </a:r>
          <a:r>
            <a:rPr lang="en-US" sz="2400" b="1" kern="1200" dirty="0" err="1" smtClean="0">
              <a:solidFill>
                <a:schemeClr val="bg2">
                  <a:lumMod val="10000"/>
                </a:schemeClr>
              </a:solidFill>
              <a:latin typeface="Times New Roman" charset="0"/>
              <a:ea typeface="Times New Roman" charset="0"/>
              <a:cs typeface="Times New Roman" charset="0"/>
            </a:rPr>
            <a:t>Penetapan</a:t>
          </a:r>
          <a:r>
            <a:rPr lang="en-US" sz="2400" b="1" kern="1200" dirty="0" smtClean="0">
              <a:solidFill>
                <a:schemeClr val="bg2">
                  <a:lumMod val="10000"/>
                </a:schemeClr>
              </a:solidFill>
              <a:latin typeface="Times New Roman" charset="0"/>
              <a:ea typeface="Times New Roman" charset="0"/>
              <a:cs typeface="Times New Roman" charset="0"/>
            </a:rPr>
            <a:t> </a:t>
          </a:r>
          <a:r>
            <a:rPr lang="en-US" sz="2400" b="1" kern="1200" dirty="0" err="1" smtClean="0">
              <a:solidFill>
                <a:schemeClr val="bg2">
                  <a:lumMod val="10000"/>
                </a:schemeClr>
              </a:solidFill>
              <a:latin typeface="Times New Roman" charset="0"/>
              <a:ea typeface="Times New Roman" charset="0"/>
              <a:cs typeface="Times New Roman" charset="0"/>
            </a:rPr>
            <a:t>Harga</a:t>
          </a:r>
          <a:endParaRPr lang="en-US" sz="2400" b="1" kern="1200" dirty="0">
            <a:solidFill>
              <a:schemeClr val="bg2">
                <a:lumMod val="10000"/>
              </a:schemeClr>
            </a:solidFill>
            <a:latin typeface="Times New Roman" charset="0"/>
            <a:ea typeface="Times New Roman" charset="0"/>
            <a:cs typeface="Times New Roman" charset="0"/>
          </a:endParaRPr>
        </a:p>
      </dsp:txBody>
      <dsp:txXfrm rot="10800000">
        <a:off x="0" y="3135"/>
        <a:ext cx="5452533" cy="76828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C8C33A8-3370-9543-8053-FF4C0BDD4D1B}">
      <dsp:nvSpPr>
        <dsp:cNvPr id="0" name=""/>
        <dsp:cNvSpPr/>
      </dsp:nvSpPr>
      <dsp:spPr>
        <a:xfrm>
          <a:off x="0" y="802799"/>
          <a:ext cx="10515600" cy="4206240"/>
        </a:xfrm>
        <a:prstGeom prst="leftRightRibbon">
          <a:avLst/>
        </a:prstGeom>
        <a:solidFill>
          <a:schemeClr val="accent4">
            <a:lumMod val="75000"/>
            <a:alpha val="9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447C3A8-A1FB-2949-A33B-C9625ED2CAD6}">
      <dsp:nvSpPr>
        <dsp:cNvPr id="0" name=""/>
        <dsp:cNvSpPr/>
      </dsp:nvSpPr>
      <dsp:spPr>
        <a:xfrm>
          <a:off x="1261872" y="1538890"/>
          <a:ext cx="3470148" cy="2061057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231140" rIns="0" bIns="247650" numCol="1" spcCol="1270" anchor="ctr" anchorCtr="0">
          <a:noAutofit/>
        </a:bodyPr>
        <a:lstStyle/>
        <a:p>
          <a:pPr lvl="0" algn="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500" kern="1200" dirty="0" smtClean="0">
              <a:solidFill>
                <a:srgbClr val="7030A0"/>
              </a:solidFill>
            </a:rPr>
            <a:t>TERIMA</a:t>
          </a:r>
          <a:r>
            <a:rPr lang="en-US" sz="6500" kern="1200" dirty="0" smtClean="0"/>
            <a:t> </a:t>
          </a:r>
          <a:endParaRPr lang="en-US" sz="6500" kern="1200" dirty="0"/>
        </a:p>
      </dsp:txBody>
      <dsp:txXfrm>
        <a:off x="1261872" y="1538890"/>
        <a:ext cx="3470148" cy="2061057"/>
      </dsp:txXfrm>
    </dsp:sp>
    <dsp:sp modelId="{208B5E15-850A-F542-9BA4-63911D51B6E5}">
      <dsp:nvSpPr>
        <dsp:cNvPr id="0" name=""/>
        <dsp:cNvSpPr/>
      </dsp:nvSpPr>
      <dsp:spPr>
        <a:xfrm>
          <a:off x="5257800" y="2166917"/>
          <a:ext cx="4101084" cy="2061057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231140" rIns="0" bIns="247650" numCol="1" spcCol="1270" anchor="ctr" anchorCtr="0">
          <a:noAutofit/>
        </a:bodyPr>
        <a:lstStyle/>
        <a:p>
          <a:pPr lvl="0" algn="l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500" kern="1200" dirty="0" smtClean="0">
              <a:solidFill>
                <a:srgbClr val="0070C0"/>
              </a:solidFill>
            </a:rPr>
            <a:t>KASIH</a:t>
          </a:r>
          <a:endParaRPr lang="en-US" sz="6500" kern="1200" dirty="0">
            <a:solidFill>
              <a:srgbClr val="0070C0"/>
            </a:solidFill>
          </a:endParaRPr>
        </a:p>
      </dsp:txBody>
      <dsp:txXfrm>
        <a:off x="5257800" y="2166917"/>
        <a:ext cx="4101084" cy="206105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arrow6">
  <dgm:title val=""/>
  <dgm:desc val=""/>
  <dgm:catLst>
    <dgm:cat type="relationship" pri="4000"/>
    <dgm:cat type="process" pri="2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clrData>
  <dgm:layoutNode name="compositeShape">
    <dgm:varLst>
      <dgm:chMax val="2"/>
      <dgm:dir/>
      <dgm:resizeHandles val="exact"/>
    </dgm:varLst>
    <dgm:alg type="composite">
      <dgm:param type="horzAlign" val="ctr"/>
      <dgm:param type="vertAlign" val="mid"/>
      <dgm:param type="ar" val="2.5"/>
    </dgm:alg>
    <dgm:shape xmlns:r="http://schemas.openxmlformats.org/officeDocument/2006/relationships" r:blip="">
      <dgm:adjLst/>
    </dgm:shape>
    <dgm:presOf/>
    <dgm:constrLst>
      <dgm:constr type="primFontSz" for="des" ptType="node" op="equ"/>
      <dgm:constr type="w" for="ch" forName="ribbon" refType="h" refFor="ch" refForName="ribbon" fact="2.5"/>
      <dgm:constr type="h" for="ch" forName="leftArrowText" refType="h" fact="0.49"/>
      <dgm:constr type="ctrY" for="ch" forName="leftArrowText" refType="ctrY" refFor="ch" refForName="ribbon"/>
      <dgm:constr type="ctrYOff" for="ch" forName="leftArrowText" refType="h" refFor="ch" refForName="ribbon" fact="-0.08"/>
      <dgm:constr type="l" for="ch" forName="leftArrowText" refType="w" refFor="ch" refForName="ribbon" fact="0.12"/>
      <dgm:constr type="r" for="ch" forName="leftArrowText" refType="w" refFor="ch" refForName="ribbon" fact="0.45"/>
      <dgm:constr type="h" for="ch" forName="rightArrowText" refType="h" fact="0.49"/>
      <dgm:constr type="ctrY" for="ch" forName="rightArrowText" refType="ctrY" refFor="ch" refForName="ribbon"/>
      <dgm:constr type="ctrYOff" for="ch" forName="rightArrowText" refType="h" refFor="ch" refForName="ribbon" fact="0.08"/>
      <dgm:constr type="l" for="ch" forName="rightArrowText" refType="w" refFor="ch" refForName="ribbon" fact="0.5"/>
      <dgm:constr type="r" for="ch" forName="rightArrowText" refType="w" refFor="ch" refForName="ribbon" fact="0.89"/>
    </dgm:constrLst>
    <dgm:ruleLst/>
    <dgm:choose name="Name0">
      <dgm:if name="Name1" axis="ch" ptType="node" func="cnt" op="gte" val="1">
        <dgm:layoutNode name="ribbon" styleLbl="node1">
          <dgm:alg type="sp"/>
          <dgm:shape xmlns:r="http://schemas.openxmlformats.org/officeDocument/2006/relationships" type="leftRightRibbon" r:blip="">
            <dgm:adjLst/>
          </dgm:shape>
          <dgm:presOf/>
          <dgm:constrLst/>
          <dgm:ruleLst/>
        </dgm:layoutNode>
        <dgm:layoutNode name="leftArrowText" styleLbl="node1">
          <dgm:varLst>
            <dgm:chMax val="0"/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rect" r:blip="" hideGeom="1">
            <dgm:adjLst/>
          </dgm:shape>
          <dgm:choose name="Name2">
            <dgm:if name="Name3" func="var" arg="dir" op="equ" val="norm">
              <dgm:presOf axis="ch desOrSelf" ptType="node node" st="1 1" cnt="1 0"/>
            </dgm:if>
            <dgm:else name="Name4">
              <dgm:presOf axis="ch desOrSelf" ptType="node node" st="2 1" cnt="1 0"/>
            </dgm:else>
          </dgm:choose>
          <dgm:constrLst>
            <dgm:constr type="primFontSz" val="65"/>
            <dgm:constr type="tMarg" refType="primFontSz" fact="0.28"/>
            <dgm:constr type="lMarg"/>
            <dgm:constr type="bMarg" refType="primFontSz" fact="0.3"/>
            <dgm:constr type="rMarg"/>
          </dgm:constrLst>
          <dgm:ruleLst>
            <dgm:rule type="primFontSz" val="5" fact="NaN" max="NaN"/>
          </dgm:ruleLst>
        </dgm:layoutNode>
        <dgm:layoutNode name="rightArrowText" styleLbl="node1">
          <dgm:varLst>
            <dgm:chMax val="0"/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rect" r:blip="" hideGeom="1">
            <dgm:adjLst/>
          </dgm:shape>
          <dgm:choose name="Name5">
            <dgm:if name="Name6" func="var" arg="dir" op="equ" val="norm">
              <dgm:presOf axis="ch desOrSelf" ptType="node node" st="2 1" cnt="1 0"/>
            </dgm:if>
            <dgm:else name="Name7">
              <dgm:presOf axis="ch desOrSelf" ptType="node node" st="1 1" cnt="1 0"/>
            </dgm:else>
          </dgm:choose>
          <dgm:constrLst>
            <dgm:constr type="primFontSz" val="65"/>
            <dgm:constr type="tMarg" refType="primFontSz" fact="0.28"/>
            <dgm:constr type="lMarg"/>
            <dgm:constr type="bMarg" refType="primFontSz" fact="0.3"/>
            <dgm:constr type="rMarg"/>
          </dgm:constrLst>
          <dgm:ruleLst>
            <dgm:rule type="primFontSz" val="5" fact="NaN" max="NaN"/>
          </dgm:ruleLst>
        </dgm:layoutNode>
      </dgm:if>
      <dgm:else name="Name8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AD4C0-2E8B-704F-B627-37994567BB78}" type="datetimeFigureOut">
              <a:rPr lang="en-US" smtClean="0"/>
              <a:t>4/30/19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AD9E4-431B-8345-ABD9-889D2960F4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61532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AD4C0-2E8B-704F-B627-37994567BB78}" type="datetimeFigureOut">
              <a:rPr lang="en-US" smtClean="0"/>
              <a:t>4/30/19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AD9E4-431B-8345-ABD9-889D2960F4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62761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AD4C0-2E8B-704F-B627-37994567BB78}" type="datetimeFigureOut">
              <a:rPr lang="en-US" smtClean="0"/>
              <a:t>4/30/19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AD9E4-431B-8345-ABD9-889D2960F4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23085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AD4C0-2E8B-704F-B627-37994567BB78}" type="datetimeFigureOut">
              <a:rPr lang="en-US" smtClean="0"/>
              <a:t>4/30/19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AD9E4-431B-8345-ABD9-889D2960F4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03884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AD4C0-2E8B-704F-B627-37994567BB78}" type="datetimeFigureOut">
              <a:rPr lang="en-US" smtClean="0"/>
              <a:t>4/30/19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AD9E4-431B-8345-ABD9-889D2960F4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31101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AD4C0-2E8B-704F-B627-37994567BB78}" type="datetimeFigureOut">
              <a:rPr lang="en-US" smtClean="0"/>
              <a:t>4/30/19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AD9E4-431B-8345-ABD9-889D2960F4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395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AD4C0-2E8B-704F-B627-37994567BB78}" type="datetimeFigureOut">
              <a:rPr lang="en-US" smtClean="0"/>
              <a:t>4/30/19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AD9E4-431B-8345-ABD9-889D2960F4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07593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AD4C0-2E8B-704F-B627-37994567BB78}" type="datetimeFigureOut">
              <a:rPr lang="en-US" smtClean="0"/>
              <a:t>4/30/19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AD9E4-431B-8345-ABD9-889D2960F4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52288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AD4C0-2E8B-704F-B627-37994567BB78}" type="datetimeFigureOut">
              <a:rPr lang="en-US" smtClean="0"/>
              <a:t>4/30/19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AD9E4-431B-8345-ABD9-889D2960F4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93763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AD4C0-2E8B-704F-B627-37994567BB78}" type="datetimeFigureOut">
              <a:rPr lang="en-US" smtClean="0"/>
              <a:t>4/30/19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AD9E4-431B-8345-ABD9-889D2960F4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22786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AD4C0-2E8B-704F-B627-37994567BB78}" type="datetimeFigureOut">
              <a:rPr lang="en-US" smtClean="0"/>
              <a:t>4/30/19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AD9E4-431B-8345-ABD9-889D2960F4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05736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DAD4C0-2E8B-704F-B627-37994567BB78}" type="datetimeFigureOut">
              <a:rPr lang="en-US" smtClean="0"/>
              <a:t>4/30/19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0AD9E4-431B-8345-ABD9-889D2960F4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18992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://www.baseballplanet.com/" TargetMode="Externa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4" Type="http://schemas.openxmlformats.org/officeDocument/2006/relationships/diagramQuickStyle" Target="../diagrams/quickStyle1.xml"/><Relationship Id="rId5" Type="http://schemas.openxmlformats.org/officeDocument/2006/relationships/diagramColors" Target="../diagrams/colors1.xml"/><Relationship Id="rId6" Type="http://schemas.microsoft.com/office/2007/relationships/diagramDrawing" Target="../diagrams/drawing1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4" Type="http://schemas.openxmlformats.org/officeDocument/2006/relationships/diagramQuickStyle" Target="../diagrams/quickStyle2.xml"/><Relationship Id="rId5" Type="http://schemas.openxmlformats.org/officeDocument/2006/relationships/diagramColors" Target="../diagrams/colors2.xml"/><Relationship Id="rId6" Type="http://schemas.microsoft.com/office/2007/relationships/diagramDrawing" Target="../diagrams/drawing2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9754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2200" dirty="0" smtClean="0">
                <a:latin typeface="Times New Roman" charset="0"/>
                <a:ea typeface="Times New Roman" charset="0"/>
                <a:cs typeface="Times New Roman" charset="0"/>
              </a:rPr>
              <a:t/>
            </a:r>
            <a:br>
              <a:rPr lang="en-US" sz="2200" dirty="0" smtClean="0">
                <a:latin typeface="Times New Roman" charset="0"/>
                <a:ea typeface="Times New Roman" charset="0"/>
                <a:cs typeface="Times New Roman" charset="0"/>
              </a:rPr>
            </a:br>
            <a:r>
              <a:rPr lang="en-US" sz="2200" dirty="0">
                <a:latin typeface="Times New Roman" charset="0"/>
                <a:ea typeface="Times New Roman" charset="0"/>
                <a:cs typeface="Times New Roman" charset="0"/>
              </a:rPr>
              <a:t/>
            </a:r>
            <a:br>
              <a:rPr lang="en-US" sz="2200" dirty="0">
                <a:latin typeface="Times New Roman" charset="0"/>
                <a:ea typeface="Times New Roman" charset="0"/>
                <a:cs typeface="Times New Roman" charset="0"/>
              </a:rPr>
            </a:br>
            <a:r>
              <a:rPr lang="en-US" sz="2200" dirty="0" smtClean="0">
                <a:latin typeface="Times New Roman" charset="0"/>
                <a:ea typeface="Times New Roman" charset="0"/>
                <a:cs typeface="Times New Roman" charset="0"/>
              </a:rPr>
              <a:t/>
            </a:r>
            <a:br>
              <a:rPr lang="en-US" sz="2200" dirty="0" smtClean="0">
                <a:latin typeface="Times New Roman" charset="0"/>
                <a:ea typeface="Times New Roman" charset="0"/>
                <a:cs typeface="Times New Roman" charset="0"/>
              </a:rPr>
            </a:br>
            <a:r>
              <a:rPr lang="en-US" sz="2200" dirty="0">
                <a:latin typeface="Times New Roman" charset="0"/>
                <a:ea typeface="Times New Roman" charset="0"/>
                <a:cs typeface="Times New Roman" charset="0"/>
              </a:rPr>
              <a:t/>
            </a:r>
            <a:br>
              <a:rPr lang="en-US" sz="2200" dirty="0">
                <a:latin typeface="Times New Roman" charset="0"/>
                <a:ea typeface="Times New Roman" charset="0"/>
                <a:cs typeface="Times New Roman" charset="0"/>
              </a:rPr>
            </a:br>
            <a:r>
              <a:rPr lang="en-US" sz="2000" dirty="0" err="1" smtClean="0">
                <a:latin typeface="Times New Roman" charset="0"/>
                <a:ea typeface="Times New Roman" charset="0"/>
                <a:cs typeface="Times New Roman" charset="0"/>
              </a:rPr>
              <a:t>Pertemuan</a:t>
            </a:r>
            <a:r>
              <a:rPr lang="en-US" sz="2000" dirty="0" smtClean="0">
                <a:latin typeface="Times New Roman" charset="0"/>
                <a:ea typeface="Times New Roman" charset="0"/>
                <a:cs typeface="Times New Roman" charset="0"/>
              </a:rPr>
              <a:t> 11</a:t>
            </a:r>
            <a:br>
              <a:rPr lang="en-US" sz="2000" dirty="0" smtClean="0">
                <a:latin typeface="Times New Roman" charset="0"/>
                <a:ea typeface="Times New Roman" charset="0"/>
                <a:cs typeface="Times New Roman" charset="0"/>
              </a:rPr>
            </a:br>
            <a:endParaRPr lang="en-US" sz="2000" b="1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6000" b="1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MENGEMBANGKAN</a:t>
            </a:r>
          </a:p>
          <a:p>
            <a:pPr marL="0" indent="0" algn="ctr">
              <a:buNone/>
            </a:pPr>
            <a:r>
              <a:rPr lang="en-US" sz="6000" b="1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STRATEGI </a:t>
            </a:r>
            <a:r>
              <a:rPr lang="en-US" sz="6000" b="1" dirty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DAN PROGRAM</a:t>
            </a:r>
            <a:br>
              <a:rPr lang="en-US" sz="6000" b="1" dirty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</a:br>
            <a:r>
              <a:rPr lang="en-US" sz="6000" b="1" dirty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PENETAPAN HARGA</a:t>
            </a:r>
            <a:endParaRPr lang="id-ID" sz="6000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3468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1214" y="1"/>
            <a:ext cx="8360229" cy="1681842"/>
          </a:xfrm>
        </p:spPr>
        <p:txBody>
          <a:bodyPr>
            <a:normAutofit fontScale="90000"/>
          </a:bodyPr>
          <a:lstStyle/>
          <a:p>
            <a:pPr algn="ctr"/>
            <a:r>
              <a:rPr lang="id-ID" sz="6000" b="1" u="sng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Memahami</a:t>
            </a:r>
            <a:br>
              <a:rPr lang="id-ID" sz="6000" b="1" u="sng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</a:br>
            <a:r>
              <a:rPr lang="id-ID" sz="6000" b="1" u="sng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Penetapan </a:t>
            </a:r>
            <a:r>
              <a:rPr lang="id-ID" sz="6000" b="1" u="sng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Harga </a:t>
            </a:r>
            <a:endParaRPr lang="id-ID" sz="6000" b="1" u="sng" dirty="0">
              <a:solidFill>
                <a:srgbClr val="7030A0"/>
              </a:solidFill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26671" y="1681843"/>
            <a:ext cx="10123715" cy="5176156"/>
          </a:xfrm>
        </p:spPr>
        <p:txBody>
          <a:bodyPr>
            <a:normAutofit/>
          </a:bodyPr>
          <a:lstStyle/>
          <a:p>
            <a:pPr>
              <a:buFont typeface="Arial" charset="0"/>
              <a:buChar char="•"/>
            </a:pPr>
            <a:endParaRPr lang="id-ID" b="1" dirty="0" smtClean="0">
              <a:solidFill>
                <a:srgbClr val="0070C0"/>
              </a:solidFill>
            </a:endParaRPr>
          </a:p>
          <a:p>
            <a:pPr>
              <a:buFont typeface="Arial" charset="0"/>
              <a:buChar char="•"/>
            </a:pPr>
            <a:endParaRPr lang="id-ID" b="1" dirty="0" smtClean="0">
              <a:solidFill>
                <a:srgbClr val="0070C0"/>
              </a:solidFill>
            </a:endParaRPr>
          </a:p>
          <a:p>
            <a:pPr>
              <a:buFont typeface="Arial" charset="0"/>
              <a:buChar char="•"/>
            </a:pPr>
            <a:endParaRPr lang="id-ID" b="1" dirty="0">
              <a:solidFill>
                <a:srgbClr val="0070C0"/>
              </a:solidFill>
            </a:endParaRPr>
          </a:p>
          <a:p>
            <a:pPr>
              <a:buFont typeface="Arial" charset="0"/>
              <a:buChar char="•"/>
            </a:pPr>
            <a:endParaRPr lang="id-ID" b="1" dirty="0" smtClean="0">
              <a:solidFill>
                <a:srgbClr val="0070C0"/>
              </a:solidFill>
            </a:endParaRPr>
          </a:p>
          <a:p>
            <a:pPr>
              <a:buFont typeface="Arial" charset="0"/>
              <a:buChar char="•"/>
            </a:pPr>
            <a:endParaRPr lang="id-ID" b="1" dirty="0">
              <a:solidFill>
                <a:srgbClr val="0070C0"/>
              </a:solidFill>
            </a:endParaRPr>
          </a:p>
        </p:txBody>
      </p:sp>
      <p:sp>
        <p:nvSpPr>
          <p:cNvPr id="4" name="Round Diagonal Corner Rectangle 3"/>
          <p:cNvSpPr/>
          <p:nvPr/>
        </p:nvSpPr>
        <p:spPr>
          <a:xfrm>
            <a:off x="1126671" y="1996440"/>
            <a:ext cx="2895600" cy="3901440"/>
          </a:xfrm>
          <a:prstGeom prst="round2Diag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id-ID" sz="2800" b="1" dirty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Harga </a:t>
            </a:r>
            <a:r>
              <a:rPr lang="id-ID" sz="2800" dirty="0">
                <a:latin typeface="Times New Roman" charset="0"/>
                <a:ea typeface="Times New Roman" charset="0"/>
                <a:cs typeface="Times New Roman" charset="0"/>
              </a:rPr>
              <a:t>adalah jumlah uang yang harus dibayar oleh pelanggan untuk memperoleh suatu produk.</a:t>
            </a:r>
          </a:p>
        </p:txBody>
      </p:sp>
      <p:sp>
        <p:nvSpPr>
          <p:cNvPr id="5" name="Round Diagonal Corner Rectangle 4"/>
          <p:cNvSpPr/>
          <p:nvPr/>
        </p:nvSpPr>
        <p:spPr>
          <a:xfrm>
            <a:off x="4680856" y="1996440"/>
            <a:ext cx="2895600" cy="3901440"/>
          </a:xfrm>
          <a:prstGeom prst="round2Diag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id-ID" sz="2800" dirty="0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Harga</a:t>
            </a:r>
            <a:endParaRPr lang="id-ID" sz="2800" dirty="0" smtClean="0">
              <a:latin typeface="Times New Roman" charset="0"/>
              <a:ea typeface="Times New Roman" charset="0"/>
              <a:cs typeface="Times New Roman" charset="0"/>
            </a:endParaRPr>
          </a:p>
          <a:p>
            <a:r>
              <a:rPr lang="id-ID" sz="2800" dirty="0" smtClean="0">
                <a:latin typeface="Times New Roman" charset="0"/>
                <a:ea typeface="Times New Roman" charset="0"/>
                <a:cs typeface="Times New Roman" charset="0"/>
              </a:rPr>
              <a:t>ditetapkan </a:t>
            </a:r>
            <a:r>
              <a:rPr lang="id-ID" sz="2800" dirty="0">
                <a:latin typeface="Times New Roman" charset="0"/>
                <a:ea typeface="Times New Roman" charset="0"/>
                <a:cs typeface="Times New Roman" charset="0"/>
              </a:rPr>
              <a:t>melalui negosiasi antara pembeli dan penjual.</a:t>
            </a:r>
          </a:p>
        </p:txBody>
      </p:sp>
      <p:sp>
        <p:nvSpPr>
          <p:cNvPr id="6" name="Round Diagonal Corner Rectangle 5"/>
          <p:cNvSpPr/>
          <p:nvPr/>
        </p:nvSpPr>
        <p:spPr>
          <a:xfrm>
            <a:off x="8235041" y="1996440"/>
            <a:ext cx="2895600" cy="3901440"/>
          </a:xfrm>
          <a:prstGeom prst="round2Diag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id-ID" sz="2000" dirty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Harga</a:t>
            </a:r>
            <a:r>
              <a:rPr lang="id-ID" sz="2000" dirty="0">
                <a:latin typeface="Times New Roman" charset="0"/>
                <a:ea typeface="Times New Roman" charset="0"/>
                <a:cs typeface="Times New Roman" charset="0"/>
              </a:rPr>
              <a:t> ternyata bukan hanya angka-angka di label harga, tetapi harga mempunyai banyak bentuk dan banyak fungsi, sewa, uang sekolah, kuliah, ongkos, upah, </a:t>
            </a:r>
            <a:r>
              <a:rPr lang="id-ID" sz="2000" dirty="0" err="1">
                <a:latin typeface="Times New Roman" charset="0"/>
                <a:ea typeface="Times New Roman" charset="0"/>
                <a:cs typeface="Times New Roman" charset="0"/>
              </a:rPr>
              <a:t>fee</a:t>
            </a:r>
            <a:r>
              <a:rPr lang="id-ID" sz="2000" dirty="0">
                <a:latin typeface="Times New Roman" charset="0"/>
                <a:ea typeface="Times New Roman" charset="0"/>
                <a:cs typeface="Times New Roman" charset="0"/>
              </a:rPr>
              <a:t>, bunga, tarif, gaji, biaya penyimpanan dan komisi.</a:t>
            </a:r>
          </a:p>
        </p:txBody>
      </p:sp>
    </p:spTree>
    <p:extLst>
      <p:ext uri="{BB962C8B-B14F-4D97-AF65-F5344CB8AC3E}">
        <p14:creationId xmlns:p14="http://schemas.microsoft.com/office/powerpoint/2010/main" val="2130794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22614" y="130628"/>
            <a:ext cx="9764486" cy="672737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id-ID" dirty="0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		</a:t>
            </a:r>
          </a:p>
          <a:p>
            <a:pPr marL="0" indent="0">
              <a:buNone/>
            </a:pPr>
            <a:r>
              <a:rPr lang="id-ID" dirty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	</a:t>
            </a:r>
            <a:r>
              <a:rPr lang="id-ID" dirty="0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	Lingkungan </a:t>
            </a:r>
            <a:r>
              <a:rPr lang="id-ID" dirty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penetapan harga yang berubah</a:t>
            </a:r>
          </a:p>
          <a:p>
            <a:pPr marL="0" indent="0">
              <a:buNone/>
            </a:pPr>
            <a:r>
              <a:rPr lang="en-US" dirty="0">
                <a:latin typeface="Times New Roman" charset="0"/>
                <a:ea typeface="Times New Roman" charset="0"/>
                <a:cs typeface="Times New Roman" charset="0"/>
              </a:rPr>
              <a:t>I</a:t>
            </a:r>
            <a:r>
              <a:rPr lang="id-ID" dirty="0" err="1">
                <a:latin typeface="Times New Roman" charset="0"/>
                <a:ea typeface="Times New Roman" charset="0"/>
                <a:cs typeface="Times New Roman" charset="0"/>
              </a:rPr>
              <a:t>nternet</a:t>
            </a:r>
            <a:r>
              <a:rPr lang="id-ID" dirty="0">
                <a:latin typeface="Times New Roman" charset="0"/>
                <a:ea typeface="Times New Roman" charset="0"/>
                <a:cs typeface="Times New Roman" charset="0"/>
              </a:rPr>
              <a:t> memungkinkan penjual mendiskriminasikan pembeli dan sebaliknya</a:t>
            </a:r>
            <a:r>
              <a:rPr lang="id-ID" dirty="0" smtClean="0">
                <a:latin typeface="Times New Roman" charset="0"/>
                <a:ea typeface="Times New Roman" charset="0"/>
                <a:cs typeface="Times New Roman" charset="0"/>
              </a:rPr>
              <a:t>.</a:t>
            </a:r>
            <a:endParaRPr lang="id-ID" dirty="0">
              <a:latin typeface="Times New Roman" charset="0"/>
              <a:ea typeface="Times New Roman" charset="0"/>
              <a:cs typeface="Times New Roman" charset="0"/>
            </a:endParaRPr>
          </a:p>
          <a:p>
            <a:pPr marL="0" indent="0">
              <a:buNone/>
            </a:pPr>
            <a:endParaRPr lang="id-ID" dirty="0" smtClean="0">
              <a:solidFill>
                <a:srgbClr val="0070C0"/>
              </a:solidFill>
              <a:latin typeface="Times New Roman" charset="0"/>
              <a:ea typeface="Times New Roman" charset="0"/>
              <a:cs typeface="Times New Roman" charset="0"/>
            </a:endParaRPr>
          </a:p>
          <a:p>
            <a:pPr marL="0" indent="0">
              <a:buNone/>
            </a:pPr>
            <a:r>
              <a:rPr lang="id-ID" dirty="0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Pembeli </a:t>
            </a:r>
            <a:r>
              <a:rPr lang="id-ID" dirty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dapat</a:t>
            </a:r>
          </a:p>
          <a:p>
            <a:pPr>
              <a:buFont typeface="Arial" charset="0"/>
              <a:buChar char="•"/>
            </a:pPr>
            <a:r>
              <a:rPr lang="en-US" dirty="0">
                <a:latin typeface="Times New Roman" charset="0"/>
                <a:ea typeface="Times New Roman" charset="0"/>
                <a:cs typeface="Times New Roman" charset="0"/>
              </a:rPr>
              <a:t>M</a:t>
            </a:r>
            <a:r>
              <a:rPr lang="id-ID" dirty="0" err="1" smtClean="0">
                <a:latin typeface="Times New Roman" charset="0"/>
                <a:ea typeface="Times New Roman" charset="0"/>
                <a:cs typeface="Times New Roman" charset="0"/>
              </a:rPr>
              <a:t>endapatkan</a:t>
            </a:r>
            <a:r>
              <a:rPr lang="id-ID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id-ID" dirty="0">
                <a:latin typeface="Times New Roman" charset="0"/>
                <a:ea typeface="Times New Roman" charset="0"/>
                <a:cs typeface="Times New Roman" charset="0"/>
              </a:rPr>
              <a:t>perbandingan harga secara langsung dari ratusan pemasok.</a:t>
            </a:r>
          </a:p>
          <a:p>
            <a:pPr>
              <a:buFont typeface="Arial" charset="0"/>
              <a:buChar char="•"/>
            </a:pPr>
            <a:r>
              <a:rPr lang="en-US" dirty="0">
                <a:latin typeface="Times New Roman" charset="0"/>
                <a:ea typeface="Times New Roman" charset="0"/>
                <a:cs typeface="Times New Roman" charset="0"/>
              </a:rPr>
              <a:t>M</a:t>
            </a:r>
            <a:r>
              <a:rPr lang="id-ID" dirty="0" err="1">
                <a:latin typeface="Times New Roman" charset="0"/>
                <a:ea typeface="Times New Roman" charset="0"/>
                <a:cs typeface="Times New Roman" charset="0"/>
              </a:rPr>
              <a:t>enyebutkan</a:t>
            </a:r>
            <a:r>
              <a:rPr lang="id-ID" dirty="0">
                <a:latin typeface="Times New Roman" charset="0"/>
                <a:ea typeface="Times New Roman" charset="0"/>
                <a:cs typeface="Times New Roman" charset="0"/>
              </a:rPr>
              <a:t> harga mereka dan berusaha membuatnya dipenuhi penjual.</a:t>
            </a:r>
          </a:p>
          <a:p>
            <a:pPr>
              <a:buFont typeface="Arial" charset="0"/>
              <a:buChar char="•"/>
            </a:pPr>
            <a:r>
              <a:rPr lang="en-US" dirty="0">
                <a:latin typeface="Times New Roman" charset="0"/>
                <a:ea typeface="Times New Roman" charset="0"/>
                <a:cs typeface="Times New Roman" charset="0"/>
              </a:rPr>
              <a:t>M</a:t>
            </a:r>
            <a:r>
              <a:rPr lang="id-ID" dirty="0" err="1">
                <a:latin typeface="Times New Roman" charset="0"/>
                <a:ea typeface="Times New Roman" charset="0"/>
                <a:cs typeface="Times New Roman" charset="0"/>
              </a:rPr>
              <a:t>endapatkan</a:t>
            </a:r>
            <a:r>
              <a:rPr lang="id-ID" dirty="0">
                <a:latin typeface="Times New Roman" charset="0"/>
                <a:ea typeface="Times New Roman" charset="0"/>
                <a:cs typeface="Times New Roman" charset="0"/>
              </a:rPr>
              <a:t> produk secara gratis</a:t>
            </a:r>
            <a:r>
              <a:rPr lang="id-ID" dirty="0" smtClean="0">
                <a:latin typeface="Times New Roman" charset="0"/>
                <a:ea typeface="Times New Roman" charset="0"/>
                <a:cs typeface="Times New Roman" charset="0"/>
              </a:rPr>
              <a:t>. Open </a:t>
            </a:r>
            <a:r>
              <a:rPr lang="id-ID" dirty="0" err="1" smtClean="0">
                <a:latin typeface="Times New Roman" charset="0"/>
                <a:ea typeface="Times New Roman" charset="0"/>
                <a:cs typeface="Times New Roman" charset="0"/>
              </a:rPr>
              <a:t>Source</a:t>
            </a:r>
            <a:r>
              <a:rPr lang="id-ID" dirty="0" smtClean="0">
                <a:latin typeface="Times New Roman" charset="0"/>
                <a:ea typeface="Times New Roman" charset="0"/>
                <a:cs typeface="Times New Roman" charset="0"/>
              </a:rPr>
              <a:t>, gerakan </a:t>
            </a:r>
            <a:r>
              <a:rPr lang="id-ID" dirty="0" err="1" smtClean="0">
                <a:latin typeface="Times New Roman" charset="0"/>
                <a:ea typeface="Times New Roman" charset="0"/>
                <a:cs typeface="Times New Roman" charset="0"/>
              </a:rPr>
              <a:t>piranti</a:t>
            </a:r>
            <a:r>
              <a:rPr lang="id-ID" dirty="0" smtClean="0">
                <a:latin typeface="Times New Roman" charset="0"/>
                <a:ea typeface="Times New Roman" charset="0"/>
                <a:cs typeface="Times New Roman" charset="0"/>
              </a:rPr>
              <a:t> lunak gratis.</a:t>
            </a:r>
            <a:endParaRPr lang="id-ID" dirty="0">
              <a:latin typeface="Times New Roman" charset="0"/>
              <a:ea typeface="Times New Roman" charset="0"/>
              <a:cs typeface="Times New Roman" charset="0"/>
            </a:endParaRPr>
          </a:p>
          <a:p>
            <a:pPr marL="0" indent="0">
              <a:buNone/>
            </a:pPr>
            <a:endParaRPr lang="id-ID" dirty="0" smtClean="0">
              <a:solidFill>
                <a:srgbClr val="0070C0"/>
              </a:solidFill>
              <a:latin typeface="Times New Roman" charset="0"/>
              <a:ea typeface="Times New Roman" charset="0"/>
              <a:cs typeface="Times New Roman" charset="0"/>
            </a:endParaRP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90360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758757"/>
            <a:ext cx="10515600" cy="5418206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sz="3200" b="1" dirty="0" smtClean="0">
                <a:latin typeface="Times New Roman" charset="0"/>
                <a:ea typeface="Times New Roman" charset="0"/>
                <a:cs typeface="Times New Roman" charset="0"/>
              </a:rPr>
              <a:t>CONTOH</a:t>
            </a:r>
          </a:p>
          <a:p>
            <a:r>
              <a:rPr lang="en-US" sz="3200" b="1" dirty="0" smtClean="0">
                <a:latin typeface="Times New Roman" charset="0"/>
                <a:ea typeface="Times New Roman" charset="0"/>
                <a:cs typeface="Times New Roman" charset="0"/>
              </a:rPr>
              <a:t>Photo </a:t>
            </a:r>
            <a:r>
              <a:rPr lang="en-US" sz="3200" b="1" dirty="0" err="1">
                <a:latin typeface="Times New Roman" charset="0"/>
                <a:ea typeface="Times New Roman" charset="0"/>
                <a:cs typeface="Times New Roman" charset="0"/>
              </a:rPr>
              <a:t>dan</a:t>
            </a:r>
            <a:r>
              <a:rPr lang="en-US" sz="3200" b="1" dirty="0">
                <a:latin typeface="Times New Roman" charset="0"/>
                <a:ea typeface="Times New Roman" charset="0"/>
                <a:cs typeface="Times New Roman" charset="0"/>
              </a:rPr>
              <a:t> Image Editor</a:t>
            </a:r>
            <a:r>
              <a:rPr lang="en-US" sz="3200" dirty="0">
                <a:latin typeface="Times New Roman" charset="0"/>
                <a:ea typeface="Times New Roman" charset="0"/>
                <a:cs typeface="Times New Roman" charset="0"/>
              </a:rPr>
              <a:t/>
            </a:r>
            <a:br>
              <a:rPr lang="en-US" sz="3200" dirty="0">
                <a:latin typeface="Times New Roman" charset="0"/>
                <a:ea typeface="Times New Roman" charset="0"/>
                <a:cs typeface="Times New Roman" charset="0"/>
              </a:rPr>
            </a:br>
            <a:r>
              <a:rPr lang="en-US" sz="3200" dirty="0">
                <a:latin typeface="Times New Roman" charset="0"/>
                <a:ea typeface="Times New Roman" charset="0"/>
                <a:cs typeface="Times New Roman" charset="0"/>
              </a:rPr>
              <a:t>Open Source: GIMP, </a:t>
            </a:r>
            <a:r>
              <a:rPr lang="en-US" sz="3200" dirty="0" err="1">
                <a:latin typeface="Times New Roman" charset="0"/>
                <a:ea typeface="Times New Roman" charset="0"/>
                <a:cs typeface="Times New Roman" charset="0"/>
              </a:rPr>
              <a:t>InkScape</a:t>
            </a:r>
            <a:r>
              <a:rPr lang="en-US" sz="3200" dirty="0">
                <a:latin typeface="Times New Roman" charset="0"/>
                <a:ea typeface="Times New Roman" charset="0"/>
                <a:cs typeface="Times New Roman" charset="0"/>
              </a:rPr>
              <a:t>, </a:t>
            </a:r>
            <a:r>
              <a:rPr lang="en-US" sz="3200" dirty="0" err="1">
                <a:latin typeface="Times New Roman" charset="0"/>
                <a:ea typeface="Times New Roman" charset="0"/>
                <a:cs typeface="Times New Roman" charset="0"/>
              </a:rPr>
              <a:t>Digikam</a:t>
            </a:r>
            <a:r>
              <a:rPr lang="en-US" sz="3200" dirty="0">
                <a:latin typeface="Times New Roman" charset="0"/>
                <a:ea typeface="Times New Roman" charset="0"/>
                <a:cs typeface="Times New Roman" charset="0"/>
              </a:rPr>
              <a:t>, </a:t>
            </a:r>
            <a:r>
              <a:rPr lang="en-US" sz="3200" dirty="0" err="1">
                <a:latin typeface="Times New Roman" charset="0"/>
                <a:ea typeface="Times New Roman" charset="0"/>
                <a:cs typeface="Times New Roman" charset="0"/>
              </a:rPr>
              <a:t>Abhishek’s</a:t>
            </a:r>
            <a:r>
              <a:rPr lang="en-US" sz="3200" dirty="0">
                <a:latin typeface="Times New Roman" charset="0"/>
                <a:ea typeface="Times New Roman" charset="0"/>
                <a:cs typeface="Times New Roman" charset="0"/>
              </a:rPr>
              <a:t> GLIMPSE</a:t>
            </a:r>
            <a:br>
              <a:rPr lang="en-US" sz="3200" dirty="0">
                <a:latin typeface="Times New Roman" charset="0"/>
                <a:ea typeface="Times New Roman" charset="0"/>
                <a:cs typeface="Times New Roman" charset="0"/>
              </a:rPr>
            </a:br>
            <a:r>
              <a:rPr lang="en-US" sz="3200" dirty="0">
                <a:latin typeface="Times New Roman" charset="0"/>
                <a:ea typeface="Times New Roman" charset="0"/>
                <a:cs typeface="Times New Roman" charset="0"/>
              </a:rPr>
              <a:t>Software </a:t>
            </a:r>
            <a:r>
              <a:rPr lang="en-US" sz="3200" dirty="0" err="1">
                <a:latin typeface="Times New Roman" charset="0"/>
                <a:ea typeface="Times New Roman" charset="0"/>
                <a:cs typeface="Times New Roman" charset="0"/>
              </a:rPr>
              <a:t>Berbayar</a:t>
            </a:r>
            <a:r>
              <a:rPr lang="en-US" sz="3200" dirty="0">
                <a:latin typeface="Times New Roman" charset="0"/>
                <a:ea typeface="Times New Roman" charset="0"/>
                <a:cs typeface="Times New Roman" charset="0"/>
              </a:rPr>
              <a:t>: Adobe Photoshop, Corel Draw</a:t>
            </a:r>
          </a:p>
          <a:p>
            <a:r>
              <a:rPr lang="en-US" sz="3200" b="1" dirty="0">
                <a:latin typeface="Times New Roman" charset="0"/>
                <a:ea typeface="Times New Roman" charset="0"/>
                <a:cs typeface="Times New Roman" charset="0"/>
              </a:rPr>
              <a:t>Office Editor</a:t>
            </a:r>
            <a:r>
              <a:rPr lang="en-US" sz="3200" dirty="0">
                <a:latin typeface="Times New Roman" charset="0"/>
                <a:ea typeface="Times New Roman" charset="0"/>
                <a:cs typeface="Times New Roman" charset="0"/>
              </a:rPr>
              <a:t/>
            </a:r>
            <a:br>
              <a:rPr lang="en-US" sz="3200" dirty="0">
                <a:latin typeface="Times New Roman" charset="0"/>
                <a:ea typeface="Times New Roman" charset="0"/>
                <a:cs typeface="Times New Roman" charset="0"/>
              </a:rPr>
            </a:br>
            <a:r>
              <a:rPr lang="en-US" sz="3200" dirty="0">
                <a:latin typeface="Times New Roman" charset="0"/>
                <a:ea typeface="Times New Roman" charset="0"/>
                <a:cs typeface="Times New Roman" charset="0"/>
              </a:rPr>
              <a:t>Open Source: </a:t>
            </a:r>
            <a:r>
              <a:rPr lang="en-US" sz="3200" dirty="0" err="1">
                <a:latin typeface="Times New Roman" charset="0"/>
                <a:ea typeface="Times New Roman" charset="0"/>
                <a:cs typeface="Times New Roman" charset="0"/>
              </a:rPr>
              <a:t>LibreOffice</a:t>
            </a:r>
            <a:r>
              <a:rPr lang="en-US" sz="3200" dirty="0">
                <a:latin typeface="Times New Roman" charset="0"/>
                <a:ea typeface="Times New Roman" charset="0"/>
                <a:cs typeface="Times New Roman" charset="0"/>
              </a:rPr>
              <a:t>, </a:t>
            </a:r>
            <a:r>
              <a:rPr lang="en-US" sz="3200" dirty="0" err="1">
                <a:latin typeface="Times New Roman" charset="0"/>
                <a:ea typeface="Times New Roman" charset="0"/>
                <a:cs typeface="Times New Roman" charset="0"/>
              </a:rPr>
              <a:t>OpenOffice</a:t>
            </a:r>
            <a:r>
              <a:rPr lang="en-US" sz="3200" dirty="0">
                <a:latin typeface="Times New Roman" charset="0"/>
                <a:ea typeface="Times New Roman" charset="0"/>
                <a:cs typeface="Times New Roman" charset="0"/>
              </a:rPr>
              <a:t/>
            </a:r>
            <a:br>
              <a:rPr lang="en-US" sz="3200" dirty="0">
                <a:latin typeface="Times New Roman" charset="0"/>
                <a:ea typeface="Times New Roman" charset="0"/>
                <a:cs typeface="Times New Roman" charset="0"/>
              </a:rPr>
            </a:br>
            <a:r>
              <a:rPr lang="en-US" sz="3200" dirty="0">
                <a:latin typeface="Times New Roman" charset="0"/>
                <a:ea typeface="Times New Roman" charset="0"/>
                <a:cs typeface="Times New Roman" charset="0"/>
              </a:rPr>
              <a:t>Software </a:t>
            </a:r>
            <a:r>
              <a:rPr lang="en-US" sz="3200" dirty="0" err="1">
                <a:latin typeface="Times New Roman" charset="0"/>
                <a:ea typeface="Times New Roman" charset="0"/>
                <a:cs typeface="Times New Roman" charset="0"/>
              </a:rPr>
              <a:t>Berbayar</a:t>
            </a:r>
            <a:r>
              <a:rPr lang="en-US" sz="3200" dirty="0">
                <a:latin typeface="Times New Roman" charset="0"/>
                <a:ea typeface="Times New Roman" charset="0"/>
                <a:cs typeface="Times New Roman" charset="0"/>
              </a:rPr>
              <a:t>: </a:t>
            </a:r>
            <a:r>
              <a:rPr lang="en-US" sz="3200" dirty="0" err="1">
                <a:latin typeface="Times New Roman" charset="0"/>
                <a:ea typeface="Times New Roman" charset="0"/>
                <a:cs typeface="Times New Roman" charset="0"/>
              </a:rPr>
              <a:t>KingOffice</a:t>
            </a:r>
            <a:r>
              <a:rPr lang="en-US" sz="3200" dirty="0">
                <a:latin typeface="Times New Roman" charset="0"/>
                <a:ea typeface="Times New Roman" charset="0"/>
                <a:cs typeface="Times New Roman" charset="0"/>
              </a:rPr>
              <a:t>, </a:t>
            </a:r>
            <a:r>
              <a:rPr lang="en-US" sz="3200" dirty="0" err="1">
                <a:latin typeface="Times New Roman" charset="0"/>
                <a:ea typeface="Times New Roman" charset="0"/>
                <a:cs typeface="Times New Roman" charset="0"/>
              </a:rPr>
              <a:t>MsOffice</a:t>
            </a:r>
            <a:r>
              <a:rPr lang="en-US" sz="3200" dirty="0">
                <a:latin typeface="Times New Roman" charset="0"/>
                <a:ea typeface="Times New Roman" charset="0"/>
                <a:cs typeface="Times New Roman" charset="0"/>
              </a:rPr>
              <a:t> (2003,2007, 2010, 2013)</a:t>
            </a:r>
          </a:p>
          <a:p>
            <a:r>
              <a:rPr lang="en-US" sz="3200" b="1" dirty="0" err="1">
                <a:latin typeface="Times New Roman" charset="0"/>
                <a:ea typeface="Times New Roman" charset="0"/>
                <a:cs typeface="Times New Roman" charset="0"/>
              </a:rPr>
              <a:t>Sistem</a:t>
            </a:r>
            <a:r>
              <a:rPr lang="en-US" sz="3200" b="1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b="1" dirty="0" err="1">
                <a:latin typeface="Times New Roman" charset="0"/>
                <a:ea typeface="Times New Roman" charset="0"/>
                <a:cs typeface="Times New Roman" charset="0"/>
              </a:rPr>
              <a:t>Operasi</a:t>
            </a:r>
            <a:r>
              <a:rPr lang="en-US" sz="3200" b="1" dirty="0">
                <a:latin typeface="Times New Roman" charset="0"/>
                <a:ea typeface="Times New Roman" charset="0"/>
                <a:cs typeface="Times New Roman" charset="0"/>
              </a:rPr>
              <a:t> Smartphone</a:t>
            </a:r>
            <a:endParaRPr lang="en-US" sz="3200" dirty="0">
              <a:latin typeface="Times New Roman" charset="0"/>
              <a:ea typeface="Times New Roman" charset="0"/>
              <a:cs typeface="Times New Roman" charset="0"/>
            </a:endParaRPr>
          </a:p>
          <a:p>
            <a:r>
              <a:rPr lang="en-US" sz="3200" dirty="0">
                <a:latin typeface="Times New Roman" charset="0"/>
                <a:ea typeface="Times New Roman" charset="0"/>
                <a:cs typeface="Times New Roman" charset="0"/>
              </a:rPr>
              <a:t>Open Source: Android, Firefox OS</a:t>
            </a:r>
            <a:br>
              <a:rPr lang="en-US" sz="3200" dirty="0">
                <a:latin typeface="Times New Roman" charset="0"/>
                <a:ea typeface="Times New Roman" charset="0"/>
                <a:cs typeface="Times New Roman" charset="0"/>
              </a:rPr>
            </a:br>
            <a:r>
              <a:rPr lang="en-US" sz="3200" dirty="0">
                <a:latin typeface="Times New Roman" charset="0"/>
                <a:ea typeface="Times New Roman" charset="0"/>
                <a:cs typeface="Times New Roman" charset="0"/>
              </a:rPr>
              <a:t>Software </a:t>
            </a:r>
            <a:r>
              <a:rPr lang="en-US" sz="3200" dirty="0" err="1">
                <a:latin typeface="Times New Roman" charset="0"/>
                <a:ea typeface="Times New Roman" charset="0"/>
                <a:cs typeface="Times New Roman" charset="0"/>
              </a:rPr>
              <a:t>Berbayar</a:t>
            </a:r>
            <a:r>
              <a:rPr lang="en-US" sz="3200" dirty="0">
                <a:latin typeface="Times New Roman" charset="0"/>
                <a:ea typeface="Times New Roman" charset="0"/>
                <a:cs typeface="Times New Roman" charset="0"/>
              </a:rPr>
              <a:t>: Windows Phone, iOS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8466123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id-ID" dirty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Penjual dapat</a:t>
            </a:r>
          </a:p>
          <a:p>
            <a:pPr>
              <a:buFont typeface="Arial" charset="0"/>
              <a:buChar char="•"/>
            </a:pPr>
            <a:r>
              <a:rPr lang="en-US" dirty="0">
                <a:latin typeface="Times New Roman" charset="0"/>
                <a:ea typeface="Times New Roman" charset="0"/>
                <a:cs typeface="Times New Roman" charset="0"/>
              </a:rPr>
              <a:t>M</a:t>
            </a:r>
            <a:r>
              <a:rPr lang="id-ID" dirty="0" err="1">
                <a:latin typeface="Times New Roman" charset="0"/>
                <a:ea typeface="Times New Roman" charset="0"/>
                <a:cs typeface="Times New Roman" charset="0"/>
              </a:rPr>
              <a:t>engamati</a:t>
            </a:r>
            <a:r>
              <a:rPr lang="id-ID" dirty="0">
                <a:latin typeface="Times New Roman" charset="0"/>
                <a:ea typeface="Times New Roman" charset="0"/>
                <a:cs typeface="Times New Roman" charset="0"/>
              </a:rPr>
              <a:t> perilaku pelanggan &amp; menghantarkan penawaran kepada perorangan.</a:t>
            </a:r>
          </a:p>
          <a:p>
            <a:pPr>
              <a:buFont typeface="Arial" charset="0"/>
              <a:buChar char="•"/>
            </a:pPr>
            <a:r>
              <a:rPr lang="en-US" dirty="0">
                <a:latin typeface="Times New Roman" charset="0"/>
                <a:ea typeface="Times New Roman" charset="0"/>
                <a:cs typeface="Times New Roman" charset="0"/>
              </a:rPr>
              <a:t>M</a:t>
            </a:r>
            <a:r>
              <a:rPr lang="id-ID" dirty="0" err="1">
                <a:latin typeface="Times New Roman" charset="0"/>
                <a:ea typeface="Times New Roman" charset="0"/>
                <a:cs typeface="Times New Roman" charset="0"/>
              </a:rPr>
              <a:t>emberikan</a:t>
            </a:r>
            <a:r>
              <a:rPr lang="id-ID" dirty="0">
                <a:latin typeface="Times New Roman" charset="0"/>
                <a:ea typeface="Times New Roman" charset="0"/>
                <a:cs typeface="Times New Roman" charset="0"/>
              </a:rPr>
              <a:t> akses untuk harga khusus kepada pelanggan </a:t>
            </a:r>
            <a:r>
              <a:rPr lang="id-ID" dirty="0" err="1">
                <a:latin typeface="Times New Roman" charset="0"/>
                <a:ea typeface="Times New Roman" charset="0"/>
                <a:cs typeface="Times New Roman" charset="0"/>
              </a:rPr>
              <a:t>ttt</a:t>
            </a:r>
            <a:r>
              <a:rPr lang="id-ID" dirty="0">
                <a:latin typeface="Times New Roman" charset="0"/>
                <a:ea typeface="Times New Roman" charset="0"/>
                <a:cs typeface="Times New Roman" charset="0"/>
              </a:rPr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059082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75656" y="0"/>
            <a:ext cx="9486901" cy="6041496"/>
          </a:xfrm>
        </p:spPr>
        <p:txBody>
          <a:bodyPr/>
          <a:lstStyle/>
          <a:p>
            <a:pPr marL="0" indent="0">
              <a:buNone/>
            </a:pPr>
            <a:r>
              <a:rPr lang="en-US" dirty="0" err="1" smtClean="0"/>
              <a:t>Lanjutan</a:t>
            </a:r>
            <a:r>
              <a:rPr lang="is-IS" dirty="0" smtClean="0"/>
              <a:t>…</a:t>
            </a:r>
          </a:p>
          <a:p>
            <a:pPr marL="0" indent="0">
              <a:buNone/>
            </a:pPr>
            <a:endParaRPr lang="is-IS" dirty="0" smtClean="0"/>
          </a:p>
          <a:p>
            <a:pPr marL="0" indent="0">
              <a:buNone/>
            </a:pPr>
            <a:r>
              <a:rPr lang="en-US" dirty="0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B</a:t>
            </a:r>
            <a:r>
              <a:rPr lang="is-IS" dirty="0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aik pembeli dan penjual dapat</a:t>
            </a:r>
          </a:p>
          <a:p>
            <a:pPr marL="0" indent="0">
              <a:buNone/>
            </a:pP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M</a:t>
            </a:r>
            <a:r>
              <a:rPr lang="is-IS" dirty="0" smtClean="0">
                <a:latin typeface="Times New Roman" charset="0"/>
                <a:ea typeface="Times New Roman" charset="0"/>
                <a:cs typeface="Times New Roman" charset="0"/>
              </a:rPr>
              <a:t>enegosiasikan harga di lelang dan bursa online</a:t>
            </a:r>
          </a:p>
          <a:p>
            <a:pPr>
              <a:buFont typeface="Arial" charset="0"/>
              <a:buChar char="•"/>
            </a:pP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I</a:t>
            </a:r>
            <a:r>
              <a:rPr lang="is-IS" dirty="0" smtClean="0">
                <a:latin typeface="Times New Roman" charset="0"/>
                <a:ea typeface="Times New Roman" charset="0"/>
                <a:cs typeface="Times New Roman" charset="0"/>
              </a:rPr>
              <a:t>ngin menjual ratusan kelebihan produk dan produk sedikit rusak? 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P</a:t>
            </a:r>
            <a:r>
              <a:rPr lang="is-IS" dirty="0" smtClean="0">
                <a:latin typeface="Times New Roman" charset="0"/>
                <a:ea typeface="Times New Roman" charset="0"/>
                <a:cs typeface="Times New Roman" charset="0"/>
              </a:rPr>
              <a:t>asang obral di eBay</a:t>
            </a:r>
          </a:p>
          <a:p>
            <a:pPr marL="0" indent="0">
              <a:buNone/>
            </a:pPr>
            <a:endParaRPr lang="is-IS" dirty="0" smtClean="0">
              <a:latin typeface="Times New Roman" charset="0"/>
              <a:ea typeface="Times New Roman" charset="0"/>
              <a:cs typeface="Times New Roman" charset="0"/>
            </a:endParaRPr>
          </a:p>
          <a:p>
            <a:pPr>
              <a:buFont typeface="Arial" charset="0"/>
              <a:buChar char="•"/>
            </a:pP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I</a:t>
            </a:r>
            <a:r>
              <a:rPr lang="is-IS" dirty="0" smtClean="0">
                <a:latin typeface="Times New Roman" charset="0"/>
                <a:ea typeface="Times New Roman" charset="0"/>
                <a:cs typeface="Times New Roman" charset="0"/>
              </a:rPr>
              <a:t>ngin membeli kartu baseball antik dengan harga murah? 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K</a:t>
            </a:r>
            <a:r>
              <a:rPr lang="is-IS" dirty="0" smtClean="0">
                <a:latin typeface="Times New Roman" charset="0"/>
                <a:ea typeface="Times New Roman" charset="0"/>
                <a:cs typeface="Times New Roman" charset="0"/>
              </a:rPr>
              <a:t>unjungi </a:t>
            </a:r>
            <a:r>
              <a:rPr lang="is-IS" dirty="0" smtClean="0">
                <a:latin typeface="Times New Roman" charset="0"/>
                <a:ea typeface="Times New Roman" charset="0"/>
                <a:cs typeface="Times New Roman" charset="0"/>
                <a:hlinkClick r:id="rId2"/>
              </a:rPr>
              <a:t>www.baseballplanet.com</a:t>
            </a:r>
            <a:endParaRPr lang="is-IS" dirty="0" smtClean="0">
              <a:latin typeface="Times New Roman" charset="0"/>
              <a:ea typeface="Times New Roman" charset="0"/>
              <a:cs typeface="Times New Roman" charset="0"/>
            </a:endParaRPr>
          </a:p>
          <a:p>
            <a:pPr marL="0" indent="0">
              <a:buNone/>
            </a:pPr>
            <a:endParaRPr lang="is-IS" dirty="0">
              <a:latin typeface="Times New Roman" charset="0"/>
              <a:ea typeface="Times New Roman" charset="0"/>
              <a:cs typeface="Times New Roman" charset="0"/>
            </a:endParaRPr>
          </a:p>
          <a:p>
            <a:pPr marL="0" indent="0">
              <a:buNone/>
            </a:pPr>
            <a:endParaRPr lang="en-US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057379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14500" y="1"/>
            <a:ext cx="8441871" cy="1690688"/>
          </a:xfrm>
        </p:spPr>
        <p:txBody>
          <a:bodyPr>
            <a:noAutofit/>
          </a:bodyPr>
          <a:lstStyle/>
          <a:p>
            <a:r>
              <a:rPr lang="en-US" sz="4800" b="1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Cara</a:t>
            </a:r>
            <a:r>
              <a:rPr lang="en-US" sz="4800" b="1" dirty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4800" b="1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Perusahaan</a:t>
            </a:r>
            <a:br>
              <a:rPr lang="en-US" sz="4800" b="1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</a:br>
            <a:r>
              <a:rPr lang="en-US" sz="4800" b="1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			</a:t>
            </a:r>
            <a:r>
              <a:rPr lang="en-US" sz="4800" b="1" dirty="0" err="1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menetapkan</a:t>
            </a:r>
            <a:r>
              <a:rPr lang="en-US" sz="4800" b="1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4800" b="1" dirty="0" err="1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harga</a:t>
            </a:r>
            <a:endParaRPr lang="en-US" sz="4800" b="1" dirty="0">
              <a:solidFill>
                <a:srgbClr val="7030A0"/>
              </a:solidFill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4" name="Cloud 3"/>
          <p:cNvSpPr/>
          <p:nvPr/>
        </p:nvSpPr>
        <p:spPr>
          <a:xfrm>
            <a:off x="1518557" y="1825625"/>
            <a:ext cx="4604657" cy="2158546"/>
          </a:xfrm>
          <a:prstGeom prst="cloud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solidFill>
                  <a:schemeClr val="accent6">
                    <a:lumMod val="50000"/>
                  </a:schemeClr>
                </a:solidFill>
                <a:latin typeface="Times New Roman" charset="0"/>
                <a:ea typeface="Times New Roman" charset="0"/>
                <a:cs typeface="Times New Roman" charset="0"/>
              </a:rPr>
              <a:t>Perusahaan </a:t>
            </a:r>
            <a:r>
              <a:rPr lang="en-US" sz="3200" dirty="0" err="1">
                <a:solidFill>
                  <a:schemeClr val="accent6">
                    <a:lumMod val="50000"/>
                  </a:schemeClr>
                </a:solidFill>
                <a:latin typeface="Times New Roman" charset="0"/>
                <a:ea typeface="Times New Roman" charset="0"/>
                <a:cs typeface="Times New Roman" charset="0"/>
              </a:rPr>
              <a:t>kecil</a:t>
            </a:r>
            <a:r>
              <a:rPr lang="en-US" sz="3200" dirty="0">
                <a:solidFill>
                  <a:schemeClr val="accent6">
                    <a:lumMod val="50000"/>
                  </a:schemeClr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dirty="0" err="1" smtClean="0">
                <a:solidFill>
                  <a:schemeClr val="accent6">
                    <a:lumMod val="50000"/>
                  </a:schemeClr>
                </a:solidFill>
                <a:latin typeface="Times New Roman" charset="0"/>
                <a:ea typeface="Times New Roman" charset="0"/>
                <a:cs typeface="Times New Roman" charset="0"/>
              </a:rPr>
              <a:t>oleh</a:t>
            </a:r>
            <a:r>
              <a:rPr lang="en-US" sz="3200" dirty="0" smtClean="0">
                <a:solidFill>
                  <a:schemeClr val="accent6">
                    <a:lumMod val="50000"/>
                  </a:schemeClr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dirty="0" err="1">
                <a:solidFill>
                  <a:schemeClr val="accent6">
                    <a:lumMod val="50000"/>
                  </a:schemeClr>
                </a:solidFill>
                <a:latin typeface="Times New Roman" charset="0"/>
                <a:ea typeface="Times New Roman" charset="0"/>
                <a:cs typeface="Times New Roman" charset="0"/>
              </a:rPr>
              <a:t>atasan</a:t>
            </a:r>
            <a:endParaRPr lang="en-US" sz="3200" dirty="0">
              <a:solidFill>
                <a:schemeClr val="accent6">
                  <a:lumMod val="50000"/>
                </a:schemeClr>
              </a:solidFill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6" name="Cloud 5"/>
          <p:cNvSpPr/>
          <p:nvPr/>
        </p:nvSpPr>
        <p:spPr>
          <a:xfrm>
            <a:off x="5192486" y="3282043"/>
            <a:ext cx="5323114" cy="2894920"/>
          </a:xfrm>
          <a:prstGeom prst="cloud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200" dirty="0">
                <a:solidFill>
                  <a:srgbClr val="C00000"/>
                </a:solidFill>
                <a:latin typeface="Times New Roman" charset="0"/>
                <a:ea typeface="Times New Roman" charset="0"/>
                <a:cs typeface="Times New Roman" charset="0"/>
              </a:rPr>
              <a:t>Perusahaan </a:t>
            </a:r>
            <a:r>
              <a:rPr lang="en-US" sz="3200" dirty="0" err="1">
                <a:solidFill>
                  <a:srgbClr val="C00000"/>
                </a:solidFill>
                <a:latin typeface="Times New Roman" charset="0"/>
                <a:ea typeface="Times New Roman" charset="0"/>
                <a:cs typeface="Times New Roman" charset="0"/>
              </a:rPr>
              <a:t>besar</a:t>
            </a:r>
            <a:r>
              <a:rPr lang="en-US" sz="3200" dirty="0">
                <a:solidFill>
                  <a:srgbClr val="C0000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dirty="0" err="1" smtClean="0">
                <a:solidFill>
                  <a:srgbClr val="C00000"/>
                </a:solidFill>
                <a:latin typeface="Times New Roman" charset="0"/>
                <a:ea typeface="Times New Roman" charset="0"/>
                <a:cs typeface="Times New Roman" charset="0"/>
              </a:rPr>
              <a:t>oleh</a:t>
            </a:r>
            <a:r>
              <a:rPr lang="en-US" sz="3200" dirty="0" smtClean="0">
                <a:solidFill>
                  <a:srgbClr val="C0000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dirty="0" err="1">
                <a:solidFill>
                  <a:srgbClr val="C00000"/>
                </a:solidFill>
                <a:latin typeface="Times New Roman" charset="0"/>
                <a:ea typeface="Times New Roman" charset="0"/>
                <a:cs typeface="Times New Roman" charset="0"/>
              </a:rPr>
              <a:t>manajer</a:t>
            </a:r>
            <a:r>
              <a:rPr lang="en-US" sz="3200" dirty="0">
                <a:solidFill>
                  <a:srgbClr val="C0000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dirty="0" err="1">
                <a:solidFill>
                  <a:srgbClr val="C00000"/>
                </a:solidFill>
                <a:latin typeface="Times New Roman" charset="0"/>
                <a:ea typeface="Times New Roman" charset="0"/>
                <a:cs typeface="Times New Roman" charset="0"/>
              </a:rPr>
              <a:t>devisi</a:t>
            </a:r>
            <a:r>
              <a:rPr lang="en-US" sz="3200" dirty="0">
                <a:solidFill>
                  <a:srgbClr val="C0000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dirty="0" err="1">
                <a:solidFill>
                  <a:srgbClr val="C00000"/>
                </a:solidFill>
                <a:latin typeface="Times New Roman" charset="0"/>
                <a:ea typeface="Times New Roman" charset="0"/>
                <a:cs typeface="Times New Roman" charset="0"/>
              </a:rPr>
              <a:t>dan</a:t>
            </a:r>
            <a:r>
              <a:rPr lang="en-US" sz="3200" dirty="0">
                <a:solidFill>
                  <a:srgbClr val="C0000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dirty="0" err="1">
                <a:solidFill>
                  <a:srgbClr val="C00000"/>
                </a:solidFill>
                <a:latin typeface="Times New Roman" charset="0"/>
                <a:ea typeface="Times New Roman" charset="0"/>
                <a:cs typeface="Times New Roman" charset="0"/>
              </a:rPr>
              <a:t>manajer</a:t>
            </a:r>
            <a:r>
              <a:rPr lang="en-US" sz="3200" dirty="0">
                <a:solidFill>
                  <a:srgbClr val="C0000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dirty="0" err="1">
                <a:solidFill>
                  <a:srgbClr val="C00000"/>
                </a:solidFill>
                <a:latin typeface="Times New Roman" charset="0"/>
                <a:ea typeface="Times New Roman" charset="0"/>
                <a:cs typeface="Times New Roman" charset="0"/>
              </a:rPr>
              <a:t>lini</a:t>
            </a:r>
            <a:r>
              <a:rPr lang="en-US" sz="3200" dirty="0">
                <a:solidFill>
                  <a:srgbClr val="C0000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dirty="0" err="1">
                <a:solidFill>
                  <a:srgbClr val="C00000"/>
                </a:solidFill>
                <a:latin typeface="Times New Roman" charset="0"/>
                <a:ea typeface="Times New Roman" charset="0"/>
                <a:cs typeface="Times New Roman" charset="0"/>
              </a:rPr>
              <a:t>produk</a:t>
            </a:r>
            <a:r>
              <a:rPr lang="en-US" sz="3200" dirty="0">
                <a:solidFill>
                  <a:srgbClr val="C00000"/>
                </a:solidFill>
                <a:latin typeface="Times New Roman" charset="0"/>
                <a:ea typeface="Times New Roman" charset="0"/>
                <a:cs typeface="Times New Roman" charset="0"/>
              </a:rPr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06581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04257" y="233464"/>
            <a:ext cx="9388929" cy="1750979"/>
          </a:xfrm>
        </p:spPr>
        <p:txBody>
          <a:bodyPr>
            <a:noAutofit/>
          </a:bodyPr>
          <a:lstStyle/>
          <a:p>
            <a:pPr algn="ctr"/>
            <a:r>
              <a:rPr lang="en-US" sz="5400" b="1" dirty="0" err="1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Psikologi</a:t>
            </a:r>
            <a:r>
              <a:rPr lang="en-US" sz="5400" b="1" dirty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5400" b="1" dirty="0" err="1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Konsumen</a:t>
            </a:r>
            <a:r>
              <a:rPr lang="en-US" sz="5400" b="1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5400" b="1" dirty="0" err="1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dan</a:t>
            </a:r>
            <a:r>
              <a:rPr lang="en-US" sz="5400" b="1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5400" b="1" dirty="0" err="1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P</a:t>
            </a:r>
            <a:r>
              <a:rPr lang="en-US" sz="5400" b="1" dirty="0" err="1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enetapan</a:t>
            </a:r>
            <a:r>
              <a:rPr lang="en-US" sz="5400" b="1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5400" b="1" dirty="0" err="1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H</a:t>
            </a:r>
            <a:r>
              <a:rPr lang="en-US" sz="5400" b="1" dirty="0" err="1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arga</a:t>
            </a:r>
            <a:endParaRPr lang="en-US" sz="5400" b="1" dirty="0">
              <a:solidFill>
                <a:srgbClr val="7030A0"/>
              </a:solidFill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94945" y="1984443"/>
            <a:ext cx="10233498" cy="4755023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  <a:spcBef>
                <a:spcPts val="0"/>
              </a:spcBef>
              <a:buFont typeface="Arial" charset="0"/>
              <a:buChar char="•"/>
            </a:pPr>
            <a:r>
              <a:rPr lang="en-US" b="1" dirty="0" err="1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Harga</a:t>
            </a:r>
            <a:r>
              <a:rPr lang="en-US" b="1" dirty="0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b="1" dirty="0" err="1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Referensi</a:t>
            </a:r>
            <a:endParaRPr lang="en-US" b="1" dirty="0" smtClean="0">
              <a:solidFill>
                <a:srgbClr val="0070C0"/>
              </a:solidFill>
              <a:latin typeface="Times New Roman" charset="0"/>
              <a:ea typeface="Times New Roman" charset="0"/>
              <a:cs typeface="Times New Roman" charset="0"/>
            </a:endParaRP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 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yaitu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membandingkan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harga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yang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diteliti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dengan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harga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referen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         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en-US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 internal yang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mereka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ingat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/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dengan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kerangka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referensi</a:t>
            </a:r>
            <a:r>
              <a:rPr lang="en-US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eksternal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.</a:t>
            </a:r>
          </a:p>
          <a:p>
            <a:pPr>
              <a:lnSpc>
                <a:spcPct val="110000"/>
              </a:lnSpc>
              <a:spcBef>
                <a:spcPts val="0"/>
              </a:spcBef>
              <a:buFont typeface="Arial" charset="0"/>
              <a:buChar char="•"/>
            </a:pPr>
            <a:endParaRPr lang="en-US" b="1" dirty="0" smtClean="0">
              <a:solidFill>
                <a:srgbClr val="0070C0"/>
              </a:solidFill>
              <a:latin typeface="Times New Roman" charset="0"/>
              <a:ea typeface="Times New Roman" charset="0"/>
              <a:cs typeface="Times New Roman" charset="0"/>
            </a:endParaRPr>
          </a:p>
          <a:p>
            <a:pPr>
              <a:lnSpc>
                <a:spcPct val="110000"/>
              </a:lnSpc>
              <a:spcBef>
                <a:spcPts val="0"/>
              </a:spcBef>
              <a:buFont typeface="Arial" charset="0"/>
              <a:buChar char="•"/>
            </a:pPr>
            <a:r>
              <a:rPr lang="en-US" b="1" dirty="0" err="1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Asumsi</a:t>
            </a:r>
            <a:r>
              <a:rPr lang="en-US" b="1" dirty="0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b="1" dirty="0" err="1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Harga</a:t>
            </a:r>
            <a:r>
              <a:rPr lang="en-US" b="1" dirty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b="1" dirty="0" err="1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Kualitas</a:t>
            </a:r>
            <a:endParaRPr lang="en-US" b="1" dirty="0" smtClean="0">
              <a:solidFill>
                <a:srgbClr val="0070C0"/>
              </a:solidFill>
              <a:latin typeface="Times New Roman" charset="0"/>
              <a:ea typeface="Times New Roman" charset="0"/>
              <a:cs typeface="Times New Roman" charset="0"/>
            </a:endParaRP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en-US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Banyak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konsumen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menggunakan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harga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sebagai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indikator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kualitas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.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endParaRPr lang="en-US" b="1" dirty="0" smtClean="0">
              <a:solidFill>
                <a:srgbClr val="0070C0"/>
              </a:solidFill>
              <a:latin typeface="Times New Roman" charset="0"/>
              <a:ea typeface="Times New Roman" charset="0"/>
              <a:cs typeface="Times New Roman" charset="0"/>
            </a:endParaRPr>
          </a:p>
          <a:p>
            <a:pPr>
              <a:lnSpc>
                <a:spcPct val="110000"/>
              </a:lnSpc>
              <a:spcBef>
                <a:spcPts val="0"/>
              </a:spcBef>
              <a:buFont typeface="Arial" charset="0"/>
              <a:buChar char="•"/>
            </a:pPr>
            <a:r>
              <a:rPr lang="en-US" b="1" dirty="0" err="1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Akhiran</a:t>
            </a:r>
            <a:r>
              <a:rPr lang="en-US" b="1" dirty="0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b="1" dirty="0" err="1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Harga</a:t>
            </a:r>
            <a:endParaRPr lang="en-US" b="1" dirty="0" smtClean="0">
              <a:solidFill>
                <a:srgbClr val="0070C0"/>
              </a:solidFill>
              <a:latin typeface="Times New Roman" charset="0"/>
              <a:ea typeface="Times New Roman" charset="0"/>
              <a:cs typeface="Times New Roman" charset="0"/>
            </a:endParaRP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 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Banyak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penjual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yakin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harga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harus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berakhir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dengan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angka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ganjil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.</a:t>
            </a:r>
            <a:endParaRPr lang="en-US" dirty="0">
              <a:latin typeface="Times New Roman" charset="0"/>
              <a:ea typeface="Times New Roman" charset="0"/>
              <a:cs typeface="Times New Roman" charset="0"/>
            </a:endParaRP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0589442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5029200" cy="2563585"/>
          </a:xfrm>
        </p:spPr>
        <p:txBody>
          <a:bodyPr>
            <a:normAutofit/>
          </a:bodyPr>
          <a:lstStyle/>
          <a:p>
            <a:pPr algn="ctr"/>
            <a:r>
              <a:rPr lang="id-ID" sz="4800" b="1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Tahapan</a:t>
            </a:r>
            <a:br>
              <a:rPr lang="id-ID" sz="4800" b="1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</a:br>
            <a:r>
              <a:rPr lang="id-ID" sz="4800" b="1" u="sng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Penetapan </a:t>
            </a:r>
            <a:r>
              <a:rPr lang="id-ID" sz="4800" b="1" u="sng" dirty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Harga</a:t>
            </a:r>
            <a:endParaRPr lang="en-US" sz="4800" u="sng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5283200" y="228600"/>
          <a:ext cx="5452533" cy="66293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620486" y="2404533"/>
            <a:ext cx="3902528" cy="19082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sz="3200" dirty="0" smtClean="0">
              <a:solidFill>
                <a:srgbClr val="0070C0"/>
              </a:solidFill>
              <a:latin typeface="Times New Roman" charset="0"/>
              <a:ea typeface="Times New Roman" charset="0"/>
              <a:cs typeface="Times New Roman" charset="0"/>
            </a:endParaRPr>
          </a:p>
          <a:p>
            <a:pPr algn="ctr"/>
            <a:r>
              <a:rPr lang="en-US" sz="5400" b="1" dirty="0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6</a:t>
            </a:r>
          </a:p>
          <a:p>
            <a:pPr algn="ctr"/>
            <a:r>
              <a:rPr lang="en-US" sz="3200" dirty="0" err="1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langkah</a:t>
            </a:r>
            <a:endParaRPr lang="en-US" sz="3200" dirty="0">
              <a:solidFill>
                <a:srgbClr val="0070C0"/>
              </a:solidFill>
              <a:latin typeface="Times New Roman" charset="0"/>
              <a:ea typeface="Times New Roman" charset="0"/>
              <a:cs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936614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1690688"/>
          </a:xfrm>
        </p:spPr>
        <p:txBody>
          <a:bodyPr>
            <a:normAutofit/>
          </a:bodyPr>
          <a:lstStyle/>
          <a:p>
            <a:pPr algn="ctr"/>
            <a:r>
              <a:rPr lang="en-US" sz="5400" b="1" dirty="0" err="1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Langkah</a:t>
            </a:r>
            <a:r>
              <a:rPr lang="en-US" sz="5400" b="1" dirty="0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 1</a:t>
            </a:r>
            <a:br>
              <a:rPr lang="en-US" sz="5400" b="1" dirty="0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</a:br>
            <a:r>
              <a:rPr lang="en-US" sz="5400" b="1" dirty="0" err="1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Memilih</a:t>
            </a:r>
            <a:r>
              <a:rPr lang="en-US" sz="5400" b="1" dirty="0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5400" b="1" dirty="0" err="1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Tujuan</a:t>
            </a:r>
            <a:r>
              <a:rPr lang="en-US" sz="5400" b="1" dirty="0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5400" b="1" dirty="0" err="1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Penetapan</a:t>
            </a:r>
            <a:r>
              <a:rPr lang="en-US" sz="5400" b="1" dirty="0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5400" b="1" dirty="0" err="1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Harga</a:t>
            </a:r>
            <a:endParaRPr lang="en-US" sz="5400" b="1" dirty="0">
              <a:solidFill>
                <a:srgbClr val="0070C0"/>
              </a:solidFill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693400" cy="4351338"/>
          </a:xfrm>
        </p:spPr>
        <p:txBody>
          <a:bodyPr>
            <a:normAutofit lnSpcReduction="10000"/>
          </a:bodyPr>
          <a:lstStyle/>
          <a:p>
            <a:pPr marL="514350" indent="-514350">
              <a:buFont typeface="+mj-lt"/>
              <a:buAutoNum type="arabicPeriod"/>
            </a:pPr>
            <a:endParaRPr lang="en-US" sz="3200" dirty="0" smtClean="0">
              <a:latin typeface="Times New Roman" charset="0"/>
              <a:ea typeface="Times New Roman" charset="0"/>
              <a:cs typeface="Times New Roman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en-US" sz="3600" dirty="0" err="1" smtClean="0">
                <a:latin typeface="Times New Roman" charset="0"/>
                <a:ea typeface="Times New Roman" charset="0"/>
                <a:cs typeface="Times New Roman" charset="0"/>
              </a:rPr>
              <a:t>Untuk</a:t>
            </a:r>
            <a:r>
              <a:rPr lang="en-US" sz="3600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600" dirty="0" err="1" smtClean="0">
                <a:latin typeface="Times New Roman" charset="0"/>
                <a:ea typeface="Times New Roman" charset="0"/>
                <a:cs typeface="Times New Roman" charset="0"/>
              </a:rPr>
              <a:t>kelangsungan</a:t>
            </a:r>
            <a:r>
              <a:rPr lang="en-US" sz="3600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600" dirty="0" err="1" smtClean="0">
                <a:latin typeface="Times New Roman" charset="0"/>
                <a:ea typeface="Times New Roman" charset="0"/>
                <a:cs typeface="Times New Roman" charset="0"/>
              </a:rPr>
              <a:t>hidup</a:t>
            </a:r>
            <a:r>
              <a:rPr lang="en-US" sz="3600" dirty="0" smtClean="0">
                <a:latin typeface="Times New Roman" charset="0"/>
                <a:ea typeface="Times New Roman" charset="0"/>
                <a:cs typeface="Times New Roman" charset="0"/>
              </a:rPr>
              <a:t> / </a:t>
            </a:r>
            <a:r>
              <a:rPr lang="en-US" sz="3600" dirty="0" err="1" smtClean="0">
                <a:latin typeface="Times New Roman" charset="0"/>
                <a:ea typeface="Times New Roman" charset="0"/>
                <a:cs typeface="Times New Roman" charset="0"/>
              </a:rPr>
              <a:t>kemampuan</a:t>
            </a:r>
            <a:r>
              <a:rPr lang="en-US" sz="3600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600" dirty="0" err="1" smtClean="0">
                <a:latin typeface="Times New Roman" charset="0"/>
                <a:ea typeface="Times New Roman" charset="0"/>
                <a:cs typeface="Times New Roman" charset="0"/>
              </a:rPr>
              <a:t>bertahan</a:t>
            </a:r>
            <a:r>
              <a:rPr lang="en-US" sz="3600" dirty="0" smtClean="0">
                <a:latin typeface="Times New Roman" charset="0"/>
                <a:ea typeface="Times New Roman" charset="0"/>
                <a:cs typeface="Times New Roman" charset="0"/>
              </a:rPr>
              <a:t> (survival)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3600" dirty="0" err="1" smtClean="0">
                <a:latin typeface="Times New Roman" charset="0"/>
                <a:ea typeface="Times New Roman" charset="0"/>
                <a:cs typeface="Times New Roman" charset="0"/>
              </a:rPr>
              <a:t>Memaksimalkan</a:t>
            </a:r>
            <a:r>
              <a:rPr lang="en-US" sz="3600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600" dirty="0" err="1" smtClean="0">
                <a:latin typeface="Times New Roman" charset="0"/>
                <a:ea typeface="Times New Roman" charset="0"/>
                <a:cs typeface="Times New Roman" charset="0"/>
              </a:rPr>
              <a:t>keuntungan</a:t>
            </a:r>
            <a:r>
              <a:rPr lang="en-US" sz="3600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600" dirty="0" err="1" smtClean="0">
                <a:latin typeface="Times New Roman" charset="0"/>
                <a:ea typeface="Times New Roman" charset="0"/>
                <a:cs typeface="Times New Roman" charset="0"/>
              </a:rPr>
              <a:t>saat</a:t>
            </a:r>
            <a:r>
              <a:rPr lang="en-US" sz="3600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600" dirty="0" err="1" smtClean="0">
                <a:latin typeface="Times New Roman" charset="0"/>
                <a:ea typeface="Times New Roman" charset="0"/>
                <a:cs typeface="Times New Roman" charset="0"/>
              </a:rPr>
              <a:t>ini</a:t>
            </a:r>
            <a:r>
              <a:rPr lang="en-US" sz="3600" dirty="0" smtClean="0">
                <a:latin typeface="Times New Roman" charset="0"/>
                <a:ea typeface="Times New Roman" charset="0"/>
                <a:cs typeface="Times New Roman" charset="0"/>
              </a:rPr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3600" dirty="0" err="1" smtClean="0">
                <a:latin typeface="Times New Roman" charset="0"/>
                <a:ea typeface="Times New Roman" charset="0"/>
                <a:cs typeface="Times New Roman" charset="0"/>
              </a:rPr>
              <a:t>Memaksimalkan</a:t>
            </a:r>
            <a:r>
              <a:rPr lang="en-US" sz="3600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600" dirty="0" err="1" smtClean="0">
                <a:latin typeface="Times New Roman" charset="0"/>
                <a:ea typeface="Times New Roman" charset="0"/>
                <a:cs typeface="Times New Roman" charset="0"/>
              </a:rPr>
              <a:t>pangsa</a:t>
            </a:r>
            <a:r>
              <a:rPr lang="en-US" sz="3600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600" dirty="0" err="1" smtClean="0">
                <a:latin typeface="Times New Roman" charset="0"/>
                <a:ea typeface="Times New Roman" charset="0"/>
                <a:cs typeface="Times New Roman" charset="0"/>
              </a:rPr>
              <a:t>pasar</a:t>
            </a:r>
            <a:r>
              <a:rPr lang="en-US" sz="3600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600" dirty="0" err="1" smtClean="0">
                <a:latin typeface="Times New Roman" charset="0"/>
                <a:ea typeface="Times New Roman" charset="0"/>
                <a:cs typeface="Times New Roman" charset="0"/>
              </a:rPr>
              <a:t>mereka</a:t>
            </a:r>
            <a:r>
              <a:rPr lang="en-US" sz="3600" dirty="0" smtClean="0">
                <a:latin typeface="Times New Roman" charset="0"/>
                <a:ea typeface="Times New Roman" charset="0"/>
                <a:cs typeface="Times New Roman" charset="0"/>
              </a:rPr>
              <a:t> (</a:t>
            </a:r>
            <a:r>
              <a:rPr lang="en-US" sz="3600" dirty="0" err="1" smtClean="0">
                <a:latin typeface="Times New Roman" charset="0"/>
                <a:ea typeface="Times New Roman" charset="0"/>
                <a:cs typeface="Times New Roman" charset="0"/>
              </a:rPr>
              <a:t>harga</a:t>
            </a:r>
            <a:r>
              <a:rPr lang="en-US" sz="3600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600" dirty="0" err="1" smtClean="0">
                <a:latin typeface="Times New Roman" charset="0"/>
                <a:ea typeface="Times New Roman" charset="0"/>
                <a:cs typeface="Times New Roman" charset="0"/>
              </a:rPr>
              <a:t>penetrasi</a:t>
            </a:r>
            <a:r>
              <a:rPr lang="en-US" sz="3600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600" dirty="0" err="1" smtClean="0">
                <a:latin typeface="Times New Roman" charset="0"/>
                <a:ea typeface="Times New Roman" charset="0"/>
                <a:cs typeface="Times New Roman" charset="0"/>
              </a:rPr>
              <a:t>pasar</a:t>
            </a:r>
            <a:r>
              <a:rPr lang="en-US" sz="3600" dirty="0" smtClean="0">
                <a:latin typeface="Times New Roman" charset="0"/>
                <a:ea typeface="Times New Roman" charset="0"/>
                <a:cs typeface="Times New Roman" charset="0"/>
              </a:rPr>
              <a:t>).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3600" dirty="0" err="1" smtClean="0">
                <a:latin typeface="Times New Roman" charset="0"/>
                <a:ea typeface="Times New Roman" charset="0"/>
                <a:cs typeface="Times New Roman" charset="0"/>
              </a:rPr>
              <a:t>Pemerahan</a:t>
            </a:r>
            <a:r>
              <a:rPr lang="en-US" sz="3600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600" dirty="0" err="1" smtClean="0">
                <a:latin typeface="Times New Roman" charset="0"/>
                <a:ea typeface="Times New Roman" charset="0"/>
                <a:cs typeface="Times New Roman" charset="0"/>
              </a:rPr>
              <a:t>pasar</a:t>
            </a:r>
            <a:r>
              <a:rPr lang="en-US" sz="3600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600" dirty="0" err="1" smtClean="0">
                <a:latin typeface="Times New Roman" charset="0"/>
                <a:ea typeface="Times New Roman" charset="0"/>
                <a:cs typeface="Times New Roman" charset="0"/>
              </a:rPr>
              <a:t>maksimum</a:t>
            </a:r>
            <a:r>
              <a:rPr lang="en-US" sz="3600" dirty="0" smtClean="0">
                <a:latin typeface="Times New Roman" charset="0"/>
                <a:ea typeface="Times New Roman" charset="0"/>
                <a:cs typeface="Times New Roman" charset="0"/>
              </a:rPr>
              <a:t> (</a:t>
            </a:r>
            <a:r>
              <a:rPr lang="en-US" sz="3600" dirty="0" err="1" smtClean="0">
                <a:latin typeface="Times New Roman" charset="0"/>
                <a:ea typeface="Times New Roman" charset="0"/>
                <a:cs typeface="Times New Roman" charset="0"/>
              </a:rPr>
              <a:t>harga</a:t>
            </a:r>
            <a:r>
              <a:rPr lang="en-US" sz="3600" dirty="0" smtClean="0">
                <a:latin typeface="Times New Roman" charset="0"/>
                <a:ea typeface="Times New Roman" charset="0"/>
                <a:cs typeface="Times New Roman" charset="0"/>
              </a:rPr>
              <a:t> skimming </a:t>
            </a:r>
            <a:r>
              <a:rPr lang="en-US" sz="3600" dirty="0" err="1" smtClean="0">
                <a:latin typeface="Times New Roman" charset="0"/>
                <a:ea typeface="Times New Roman" charset="0"/>
                <a:cs typeface="Times New Roman" charset="0"/>
              </a:rPr>
              <a:t>pasar</a:t>
            </a:r>
            <a:r>
              <a:rPr lang="en-US" sz="3600" dirty="0" smtClean="0">
                <a:latin typeface="Times New Roman" charset="0"/>
                <a:ea typeface="Times New Roman" charset="0"/>
                <a:cs typeface="Times New Roman" charset="0"/>
              </a:rPr>
              <a:t>).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3600" dirty="0" err="1" smtClean="0">
                <a:latin typeface="Times New Roman" charset="0"/>
                <a:ea typeface="Times New Roman" charset="0"/>
                <a:cs typeface="Times New Roman" charset="0"/>
              </a:rPr>
              <a:t>Kepemimpinan</a:t>
            </a:r>
            <a:r>
              <a:rPr lang="en-US" sz="3600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600" dirty="0" err="1" smtClean="0">
                <a:latin typeface="Times New Roman" charset="0"/>
                <a:ea typeface="Times New Roman" charset="0"/>
                <a:cs typeface="Times New Roman" charset="0"/>
              </a:rPr>
              <a:t>kualitas</a:t>
            </a:r>
            <a:r>
              <a:rPr lang="en-US" sz="3600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600" dirty="0" err="1" smtClean="0">
                <a:latin typeface="Times New Roman" charset="0"/>
                <a:ea typeface="Times New Roman" charset="0"/>
                <a:cs typeface="Times New Roman" charset="0"/>
              </a:rPr>
              <a:t>produk</a:t>
            </a:r>
            <a:r>
              <a:rPr lang="en-US" sz="3600" dirty="0" smtClean="0">
                <a:latin typeface="Times New Roman" charset="0"/>
                <a:ea typeface="Times New Roman" charset="0"/>
                <a:cs typeface="Times New Roman" charset="0"/>
              </a:rPr>
              <a:t>.</a:t>
            </a:r>
          </a:p>
          <a:p>
            <a:pPr marL="0" indent="0">
              <a:buNone/>
            </a:pPr>
            <a:endParaRPr lang="en-US" sz="3200" dirty="0" smtClean="0">
              <a:latin typeface="Times New Roman" charset="0"/>
              <a:ea typeface="Times New Roman" charset="0"/>
              <a:cs typeface="Times New Roman" charset="0"/>
            </a:endParaRPr>
          </a:p>
          <a:p>
            <a:pPr marL="514350" indent="-514350">
              <a:buFont typeface="+mj-lt"/>
              <a:buAutoNum type="arabicPeriod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8723101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"/>
            <a:ext cx="8576733" cy="1151466"/>
          </a:xfrm>
        </p:spPr>
        <p:txBody>
          <a:bodyPr>
            <a:noAutofit/>
          </a:bodyPr>
          <a:lstStyle/>
          <a:p>
            <a:pPr algn="ctr"/>
            <a:r>
              <a:rPr lang="en-US" b="1" dirty="0" err="1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Langkah</a:t>
            </a:r>
            <a:r>
              <a:rPr lang="en-US" b="1" dirty="0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 2</a:t>
            </a:r>
            <a:br>
              <a:rPr lang="en-US" b="1" dirty="0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</a:br>
            <a:r>
              <a:rPr lang="en-US" b="1" dirty="0" err="1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Menentukan</a:t>
            </a:r>
            <a:r>
              <a:rPr lang="en-US" b="1" dirty="0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b="1" dirty="0" err="1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Permintaan</a:t>
            </a:r>
            <a:endParaRPr lang="en-US" b="1" dirty="0">
              <a:solidFill>
                <a:srgbClr val="0070C0"/>
              </a:solidFill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151468"/>
            <a:ext cx="12192000" cy="5706532"/>
          </a:xfrm>
        </p:spPr>
        <p:txBody>
          <a:bodyPr>
            <a:normAutofit fontScale="92500" lnSpcReduction="2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Analisis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>
                <a:latin typeface="Times New Roman" charset="0"/>
                <a:ea typeface="Times New Roman" charset="0"/>
                <a:cs typeface="Times New Roman" charset="0"/>
              </a:rPr>
              <a:t>s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ensivitas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harga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Memperkirakan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Kurva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Permintaan:survei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,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eksperimen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harga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,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analisis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statistik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.</a:t>
            </a:r>
          </a:p>
          <a:p>
            <a:pPr marL="514350" indent="-514350">
              <a:buAutoNum type="arabicPeriod" startAt="3"/>
            </a:pP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Elastisitas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>
                <a:latin typeface="Times New Roman" charset="0"/>
                <a:ea typeface="Times New Roman" charset="0"/>
                <a:cs typeface="Times New Roman" charset="0"/>
              </a:rPr>
              <a:t>h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arga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permintaan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.</a:t>
            </a:r>
          </a:p>
          <a:p>
            <a:pPr marL="0" indent="0">
              <a:buNone/>
            </a:pPr>
            <a:r>
              <a:rPr lang="en-US" b="1" dirty="0" err="1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Faktor-faktor</a:t>
            </a:r>
            <a:r>
              <a:rPr lang="en-US" b="1" dirty="0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 yang </a:t>
            </a:r>
            <a:r>
              <a:rPr lang="en-US" b="1" dirty="0" err="1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mempengaruhi</a:t>
            </a:r>
            <a:r>
              <a:rPr lang="en-US" b="1" dirty="0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b="1" dirty="0" err="1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sensivitas</a:t>
            </a:r>
            <a:r>
              <a:rPr lang="en-US" b="1" dirty="0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b="1" dirty="0" err="1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harga</a:t>
            </a:r>
            <a:r>
              <a:rPr lang="en-US" b="1" dirty="0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: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Produk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lebih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berbeda</a:t>
            </a:r>
            <a:endParaRPr lang="en-US" dirty="0" smtClean="0">
              <a:latin typeface="Times New Roman" charset="0"/>
              <a:ea typeface="Times New Roman" charset="0"/>
              <a:cs typeface="Times New Roman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Pembeli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kurang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menyadari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produk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pengganti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Pembeli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tdk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dpt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membandingkan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kualitas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produk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pengganti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dg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mudah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Pengeluaran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merupakan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bagian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kecil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dari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total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penghasilan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pembeli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Pengeluaran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kecil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dibandingkan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dg total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biaya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produk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akhir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Sebagian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biaya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ditanggung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oleh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pihak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lain.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Penggunaan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produk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digabungkan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dg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aset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yg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dibeli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sebelumnya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Produk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diasumsikan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mempunyai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kualitas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,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gengsi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/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eksklusivitas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yg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lebih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tinggi</a:t>
            </a:r>
            <a:endParaRPr lang="en-US" dirty="0" smtClean="0">
              <a:latin typeface="Times New Roman" charset="0"/>
              <a:ea typeface="Times New Roman" charset="0"/>
              <a:cs typeface="Times New Roman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Pembeli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tidak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dapat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menyimpan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produk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.</a:t>
            </a:r>
          </a:p>
          <a:p>
            <a:pPr marL="514350" indent="-514350">
              <a:buFont typeface="+mj-lt"/>
              <a:buAutoNum type="arabicPeriod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533592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1405466"/>
          </a:xfrm>
        </p:spPr>
        <p:txBody>
          <a:bodyPr/>
          <a:lstStyle/>
          <a:p>
            <a:pPr algn="ctr"/>
            <a:r>
              <a:rPr lang="en-US" b="1" dirty="0" err="1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Langkah</a:t>
            </a:r>
            <a:r>
              <a:rPr lang="en-US" b="1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3</a:t>
            </a:r>
            <a:br>
              <a:rPr lang="en-US" b="1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</a:br>
            <a:r>
              <a:rPr lang="en-US" b="1" dirty="0" err="1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M</a:t>
            </a:r>
            <a:r>
              <a:rPr lang="en-US" b="1" dirty="0" err="1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emperkirakan</a:t>
            </a:r>
            <a:r>
              <a:rPr lang="en-US" b="1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b="1" dirty="0" err="1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B</a:t>
            </a:r>
            <a:r>
              <a:rPr lang="en-US" b="1" dirty="0" err="1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iaya</a:t>
            </a:r>
            <a:endParaRPr lang="en-US" b="1" dirty="0">
              <a:solidFill>
                <a:srgbClr val="7030A0"/>
              </a:solidFill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8" y="1405468"/>
            <a:ext cx="11480800" cy="5452532"/>
          </a:xfrm>
        </p:spPr>
        <p:txBody>
          <a:bodyPr>
            <a:normAutofit fontScale="92500"/>
          </a:bodyPr>
          <a:lstStyle/>
          <a:p>
            <a:r>
              <a:rPr lang="en-US" b="1" dirty="0" err="1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Jenis-jenis</a:t>
            </a:r>
            <a:r>
              <a:rPr lang="en-US" b="1" dirty="0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b="1" dirty="0" err="1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biaya</a:t>
            </a:r>
            <a:r>
              <a:rPr lang="en-US" b="1" dirty="0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b="1" dirty="0" err="1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dan</a:t>
            </a:r>
            <a:r>
              <a:rPr lang="en-US" b="1" dirty="0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b="1" dirty="0" err="1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tingkat</a:t>
            </a:r>
            <a:r>
              <a:rPr lang="en-US" b="1" dirty="0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b="1" dirty="0" err="1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produksi</a:t>
            </a:r>
            <a:r>
              <a:rPr lang="en-US" b="1" dirty="0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   </a:t>
            </a:r>
          </a:p>
          <a:p>
            <a:pPr marL="0" indent="0">
              <a:buNone/>
            </a:pPr>
            <a:r>
              <a:rPr lang="en-US" dirty="0" smtClean="0"/>
              <a:t>   1.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biaya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tetap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(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biaya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overhead) :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biaya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yang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tidak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dipengaruhi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oleh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produksi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   </a:t>
            </a:r>
          </a:p>
          <a:p>
            <a:pPr marL="0" indent="0">
              <a:buNone/>
            </a:pPr>
            <a:r>
              <a:rPr lang="en-US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     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atau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penjualan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,</a:t>
            </a:r>
          </a:p>
          <a:p>
            <a:pPr marL="0" indent="0">
              <a:buNone/>
            </a:pPr>
            <a:r>
              <a:rPr lang="en-US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 2.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biaya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variabel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: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bervariasi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langsung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dengan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tingkat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produksi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.</a:t>
            </a:r>
          </a:p>
          <a:p>
            <a:pPr marL="0" indent="0">
              <a:buNone/>
            </a:pPr>
            <a:r>
              <a:rPr lang="en-US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 3.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biaya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total       :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merupakan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jumlah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biaya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tetap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dan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biaya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variabel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untuk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</a:p>
          <a:p>
            <a:pPr marL="0" indent="0">
              <a:buNone/>
            </a:pPr>
            <a:r>
              <a:rPr lang="en-US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    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tingkat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produksi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ttt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.</a:t>
            </a:r>
          </a:p>
          <a:p>
            <a:pPr marL="0" indent="0">
              <a:buNone/>
            </a:pPr>
            <a:r>
              <a:rPr lang="en-US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 4.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biaya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rata-rata :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biaya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per unit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pada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tingkat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produksi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.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Biaya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tersebut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sama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  </a:t>
            </a:r>
          </a:p>
          <a:p>
            <a:pPr marL="0" indent="0">
              <a:buNone/>
            </a:pPr>
            <a:r>
              <a:rPr lang="en-US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    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dengan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total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biaya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dibagi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produksi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.</a:t>
            </a:r>
          </a:p>
          <a:p>
            <a:r>
              <a:rPr lang="en-US" b="1" dirty="0" err="1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Produksi</a:t>
            </a:r>
            <a:r>
              <a:rPr lang="en-US" b="1" dirty="0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 yang </a:t>
            </a:r>
            <a:r>
              <a:rPr lang="en-US" b="1" dirty="0" err="1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terakumulasi</a:t>
            </a:r>
            <a:r>
              <a:rPr lang="en-US" b="1" dirty="0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.</a:t>
            </a:r>
          </a:p>
          <a:p>
            <a:pPr marL="0" indent="0">
              <a:buNone/>
            </a:pPr>
            <a:r>
              <a:rPr lang="en-US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kurva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pengalaman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(experience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curva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) /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kurva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pembelajaran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(learning curve) </a:t>
            </a:r>
          </a:p>
          <a:p>
            <a:pPr marL="0" indent="0">
              <a:buNone/>
            </a:pPr>
            <a:r>
              <a:rPr lang="en-US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adalah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penurunan</a:t>
            </a:r>
            <a:r>
              <a:rPr lang="en-US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biaya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rata-rata dg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terakumulasinya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pengalaman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produksi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tsb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.</a:t>
            </a:r>
            <a:endParaRPr lang="en-US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463952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1214" y="1"/>
            <a:ext cx="9241972" cy="1845128"/>
          </a:xfrm>
        </p:spPr>
        <p:txBody>
          <a:bodyPr>
            <a:noAutofit/>
          </a:bodyPr>
          <a:lstStyle/>
          <a:p>
            <a:pPr lvl="0" algn="ctr"/>
            <a:r>
              <a:rPr lang="en-US" sz="4000" b="1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/>
            </a:r>
            <a:br>
              <a:rPr lang="en-US" sz="4000" b="1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</a:br>
            <a:r>
              <a:rPr lang="en-US" sz="4000" b="1" dirty="0" err="1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Langkah</a:t>
            </a:r>
            <a:r>
              <a:rPr lang="en-US" sz="4000" b="1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4</a:t>
            </a:r>
            <a:br>
              <a:rPr lang="en-US" sz="4000" b="1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</a:br>
            <a:r>
              <a:rPr lang="en-US" sz="4000" b="1" dirty="0" err="1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Menganalisis</a:t>
            </a:r>
            <a:r>
              <a:rPr lang="en-US" sz="4000" b="1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4000" b="1" dirty="0" err="1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Biaya</a:t>
            </a:r>
            <a:r>
              <a:rPr lang="en-US" sz="4000" b="1" dirty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, </a:t>
            </a:r>
            <a:r>
              <a:rPr lang="en-US" sz="4000" b="1" dirty="0" err="1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Harga</a:t>
            </a:r>
            <a:r>
              <a:rPr lang="en-US" sz="4000" b="1" dirty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4000" b="1" dirty="0" err="1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dan</a:t>
            </a:r>
            <a:r>
              <a:rPr lang="en-US" sz="4000" b="1" dirty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/>
            </a:r>
            <a:br>
              <a:rPr lang="en-US" sz="4000" b="1" dirty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</a:br>
            <a:r>
              <a:rPr lang="en-US" sz="4000" b="1" dirty="0" err="1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Penawaran</a:t>
            </a:r>
            <a:r>
              <a:rPr lang="en-US" sz="4000" b="1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4000" b="1" dirty="0" err="1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Pesaing</a:t>
            </a:r>
            <a:r>
              <a:rPr lang="en-US" sz="4000" b="1" dirty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/>
            </a:r>
            <a:br>
              <a:rPr lang="en-US" sz="4000" b="1" dirty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</a:br>
            <a:endParaRPr lang="en-US" sz="4000" dirty="0">
              <a:solidFill>
                <a:srgbClr val="7030A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51214" y="1845129"/>
            <a:ext cx="9241972" cy="501287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endParaRPr lang="en-US" dirty="0"/>
          </a:p>
          <a:p>
            <a:pPr marL="514350" indent="-514350" algn="just">
              <a:lnSpc>
                <a:spcPct val="11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US" sz="3200" dirty="0" err="1" smtClean="0">
                <a:latin typeface="Times New Roman" charset="0"/>
                <a:ea typeface="Times New Roman" charset="0"/>
                <a:cs typeface="Times New Roman" charset="0"/>
              </a:rPr>
              <a:t>Jika</a:t>
            </a:r>
            <a:r>
              <a:rPr lang="en-US" sz="3200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dirty="0" err="1" smtClean="0">
                <a:latin typeface="Times New Roman" charset="0"/>
                <a:ea typeface="Times New Roman" charset="0"/>
                <a:cs typeface="Times New Roman" charset="0"/>
              </a:rPr>
              <a:t>tawaran</a:t>
            </a:r>
            <a:r>
              <a:rPr lang="en-US" sz="3200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dirty="0" err="1" smtClean="0">
                <a:latin typeface="Times New Roman" charset="0"/>
                <a:ea typeface="Times New Roman" charset="0"/>
                <a:cs typeface="Times New Roman" charset="0"/>
              </a:rPr>
              <a:t>perusahaan</a:t>
            </a:r>
            <a:r>
              <a:rPr lang="en-US" sz="3200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dirty="0" err="1" smtClean="0">
                <a:latin typeface="Times New Roman" charset="0"/>
                <a:ea typeface="Times New Roman" charset="0"/>
                <a:cs typeface="Times New Roman" charset="0"/>
              </a:rPr>
              <a:t>serupa</a:t>
            </a:r>
            <a:r>
              <a:rPr lang="en-US" sz="3200" dirty="0" smtClean="0">
                <a:latin typeface="Times New Roman" charset="0"/>
                <a:ea typeface="Times New Roman" charset="0"/>
                <a:cs typeface="Times New Roman" charset="0"/>
              </a:rPr>
              <a:t> dg </a:t>
            </a:r>
            <a:r>
              <a:rPr lang="en-US" sz="3200" dirty="0" err="1" smtClean="0">
                <a:latin typeface="Times New Roman" charset="0"/>
                <a:ea typeface="Times New Roman" charset="0"/>
                <a:cs typeface="Times New Roman" charset="0"/>
              </a:rPr>
              <a:t>tawaran</a:t>
            </a:r>
            <a:r>
              <a:rPr lang="en-US" sz="3200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dirty="0" err="1" smtClean="0">
                <a:latin typeface="Times New Roman" charset="0"/>
                <a:ea typeface="Times New Roman" charset="0"/>
                <a:cs typeface="Times New Roman" charset="0"/>
              </a:rPr>
              <a:t>pesaing</a:t>
            </a:r>
            <a:r>
              <a:rPr lang="en-US" sz="3200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dirty="0" err="1" smtClean="0">
                <a:latin typeface="Times New Roman" charset="0"/>
                <a:ea typeface="Times New Roman" charset="0"/>
                <a:cs typeface="Times New Roman" charset="0"/>
              </a:rPr>
              <a:t>utamanya</a:t>
            </a:r>
            <a:r>
              <a:rPr lang="en-US" sz="3200" dirty="0" smtClean="0">
                <a:latin typeface="Times New Roman" charset="0"/>
                <a:ea typeface="Times New Roman" charset="0"/>
                <a:cs typeface="Times New Roman" charset="0"/>
              </a:rPr>
              <a:t>, </a:t>
            </a:r>
            <a:r>
              <a:rPr lang="en-US" sz="3200" dirty="0" err="1" smtClean="0">
                <a:latin typeface="Times New Roman" charset="0"/>
                <a:ea typeface="Times New Roman" charset="0"/>
                <a:cs typeface="Times New Roman" charset="0"/>
              </a:rPr>
              <a:t>perusahaan</a:t>
            </a:r>
            <a:r>
              <a:rPr lang="en-US" sz="3200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dirty="0" err="1" smtClean="0">
                <a:latin typeface="Times New Roman" charset="0"/>
                <a:ea typeface="Times New Roman" charset="0"/>
                <a:cs typeface="Times New Roman" charset="0"/>
              </a:rPr>
              <a:t>harus</a:t>
            </a:r>
            <a:r>
              <a:rPr lang="en-US" sz="3200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dirty="0" err="1" smtClean="0">
                <a:latin typeface="Times New Roman" charset="0"/>
                <a:ea typeface="Times New Roman" charset="0"/>
                <a:cs typeface="Times New Roman" charset="0"/>
              </a:rPr>
              <a:t>menetapkan</a:t>
            </a:r>
            <a:r>
              <a:rPr lang="en-US" sz="3200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dirty="0" err="1" smtClean="0">
                <a:latin typeface="Times New Roman" charset="0"/>
                <a:ea typeface="Times New Roman" charset="0"/>
                <a:cs typeface="Times New Roman" charset="0"/>
              </a:rPr>
              <a:t>harga</a:t>
            </a:r>
            <a:r>
              <a:rPr lang="en-US" sz="3200" dirty="0" smtClean="0">
                <a:latin typeface="Times New Roman" charset="0"/>
                <a:ea typeface="Times New Roman" charset="0"/>
                <a:cs typeface="Times New Roman" charset="0"/>
              </a:rPr>
              <a:t> yang </a:t>
            </a:r>
            <a:r>
              <a:rPr lang="en-US" sz="3200" dirty="0" err="1" smtClean="0">
                <a:latin typeface="Times New Roman" charset="0"/>
                <a:ea typeface="Times New Roman" charset="0"/>
                <a:cs typeface="Times New Roman" charset="0"/>
              </a:rPr>
              <a:t>dekat</a:t>
            </a:r>
            <a:r>
              <a:rPr lang="en-US" sz="3200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dirty="0" err="1" smtClean="0">
                <a:latin typeface="Times New Roman" charset="0"/>
                <a:ea typeface="Times New Roman" charset="0"/>
                <a:cs typeface="Times New Roman" charset="0"/>
              </a:rPr>
              <a:t>dengan</a:t>
            </a:r>
            <a:r>
              <a:rPr lang="en-US" sz="3200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dirty="0" err="1" smtClean="0">
                <a:latin typeface="Times New Roman" charset="0"/>
                <a:ea typeface="Times New Roman" charset="0"/>
                <a:cs typeface="Times New Roman" charset="0"/>
              </a:rPr>
              <a:t>harga</a:t>
            </a:r>
            <a:r>
              <a:rPr lang="en-US" sz="3200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dirty="0" err="1" smtClean="0">
                <a:latin typeface="Times New Roman" charset="0"/>
                <a:ea typeface="Times New Roman" charset="0"/>
                <a:cs typeface="Times New Roman" charset="0"/>
              </a:rPr>
              <a:t>pesaing</a:t>
            </a:r>
            <a:r>
              <a:rPr lang="en-US" sz="3200" dirty="0" smtClean="0">
                <a:latin typeface="Times New Roman" charset="0"/>
                <a:ea typeface="Times New Roman" charset="0"/>
                <a:cs typeface="Times New Roman" charset="0"/>
              </a:rPr>
              <a:t>.</a:t>
            </a:r>
          </a:p>
          <a:p>
            <a:pPr marL="514350" indent="-514350" algn="just">
              <a:lnSpc>
                <a:spcPct val="110000"/>
              </a:lnSpc>
              <a:spcBef>
                <a:spcPts val="0"/>
              </a:spcBef>
              <a:buAutoNum type="arabicPeriod" startAt="2"/>
            </a:pPr>
            <a:r>
              <a:rPr lang="en-US" sz="3200" dirty="0" err="1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Jika</a:t>
            </a:r>
            <a:r>
              <a:rPr lang="en-US" sz="3200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dirty="0" err="1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tawaran</a:t>
            </a:r>
            <a:r>
              <a:rPr lang="en-US" sz="3200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dirty="0" err="1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perusahaan</a:t>
            </a:r>
            <a:r>
              <a:rPr lang="en-US" sz="3200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dirty="0" err="1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lebih</a:t>
            </a:r>
            <a:r>
              <a:rPr lang="en-US" sz="3200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dirty="0" err="1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rendah</a:t>
            </a:r>
            <a:r>
              <a:rPr lang="en-US" sz="3200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dirty="0" err="1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mutunya</a:t>
            </a:r>
            <a:r>
              <a:rPr lang="en-US" sz="3200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, </a:t>
            </a:r>
            <a:r>
              <a:rPr lang="en-US" sz="3200" dirty="0" err="1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maka</a:t>
            </a:r>
            <a:r>
              <a:rPr lang="en-US" sz="3200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dirty="0" err="1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tidak</a:t>
            </a:r>
            <a:r>
              <a:rPr lang="en-US" sz="3200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dirty="0" err="1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dapat</a:t>
            </a:r>
            <a:r>
              <a:rPr lang="en-US" sz="3200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dirty="0" err="1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menetapkan</a:t>
            </a:r>
            <a:r>
              <a:rPr lang="en-US" sz="3200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dirty="0" err="1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harga</a:t>
            </a:r>
            <a:r>
              <a:rPr lang="en-US" sz="3200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dirty="0" err="1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lebih</a:t>
            </a:r>
            <a:r>
              <a:rPr lang="en-US" sz="3200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dirty="0" err="1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tinggi</a:t>
            </a:r>
            <a:r>
              <a:rPr lang="en-US" sz="3200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dirty="0" err="1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dari</a:t>
            </a:r>
            <a:r>
              <a:rPr lang="en-US" sz="3200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dirty="0" err="1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pesaing</a:t>
            </a:r>
            <a:r>
              <a:rPr lang="en-US" sz="3200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.</a:t>
            </a:r>
          </a:p>
          <a:p>
            <a:pPr marL="514350" indent="-514350" algn="just">
              <a:lnSpc>
                <a:spcPct val="110000"/>
              </a:lnSpc>
              <a:spcBef>
                <a:spcPts val="0"/>
              </a:spcBef>
              <a:buAutoNum type="arabicPeriod" startAt="3"/>
            </a:pPr>
            <a:r>
              <a:rPr lang="en-US" sz="3200" dirty="0" err="1" smtClean="0">
                <a:latin typeface="Times New Roman" charset="0"/>
                <a:ea typeface="Times New Roman" charset="0"/>
                <a:cs typeface="Times New Roman" charset="0"/>
              </a:rPr>
              <a:t>Jika</a:t>
            </a:r>
            <a:r>
              <a:rPr lang="en-US" sz="3200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dirty="0" err="1" smtClean="0">
                <a:latin typeface="Times New Roman" charset="0"/>
                <a:ea typeface="Times New Roman" charset="0"/>
                <a:cs typeface="Times New Roman" charset="0"/>
              </a:rPr>
              <a:t>tawaran</a:t>
            </a:r>
            <a:r>
              <a:rPr lang="en-US" sz="3200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dirty="0" err="1" smtClean="0">
                <a:latin typeface="Times New Roman" charset="0"/>
                <a:ea typeface="Times New Roman" charset="0"/>
                <a:cs typeface="Times New Roman" charset="0"/>
              </a:rPr>
              <a:t>perusahaan</a:t>
            </a:r>
            <a:r>
              <a:rPr lang="en-US" sz="3200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dirty="0" err="1" smtClean="0">
                <a:latin typeface="Times New Roman" charset="0"/>
                <a:ea typeface="Times New Roman" charset="0"/>
                <a:cs typeface="Times New Roman" charset="0"/>
              </a:rPr>
              <a:t>lebih</a:t>
            </a:r>
            <a:r>
              <a:rPr lang="en-US" sz="3200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dirty="0" err="1" smtClean="0">
                <a:latin typeface="Times New Roman" charset="0"/>
                <a:ea typeface="Times New Roman" charset="0"/>
                <a:cs typeface="Times New Roman" charset="0"/>
              </a:rPr>
              <a:t>tinggi</a:t>
            </a:r>
            <a:r>
              <a:rPr lang="en-US" sz="3200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dirty="0" err="1" smtClean="0">
                <a:latin typeface="Times New Roman" charset="0"/>
                <a:ea typeface="Times New Roman" charset="0"/>
                <a:cs typeface="Times New Roman" charset="0"/>
              </a:rPr>
              <a:t>mutunya</a:t>
            </a:r>
            <a:r>
              <a:rPr lang="en-US" sz="3200" dirty="0" smtClean="0">
                <a:latin typeface="Times New Roman" charset="0"/>
                <a:ea typeface="Times New Roman" charset="0"/>
                <a:cs typeface="Times New Roman" charset="0"/>
              </a:rPr>
              <a:t>, </a:t>
            </a:r>
            <a:r>
              <a:rPr lang="en-US" sz="3200" dirty="0" err="1" smtClean="0">
                <a:latin typeface="Times New Roman" charset="0"/>
                <a:ea typeface="Times New Roman" charset="0"/>
                <a:cs typeface="Times New Roman" charset="0"/>
              </a:rPr>
              <a:t>maka</a:t>
            </a:r>
            <a:r>
              <a:rPr lang="en-US" sz="3200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dirty="0" err="1" smtClean="0">
                <a:latin typeface="Times New Roman" charset="0"/>
                <a:ea typeface="Times New Roman" charset="0"/>
                <a:cs typeface="Times New Roman" charset="0"/>
              </a:rPr>
              <a:t>dapat</a:t>
            </a:r>
            <a:r>
              <a:rPr lang="en-US" sz="3200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dirty="0" err="1" smtClean="0">
                <a:latin typeface="Times New Roman" charset="0"/>
                <a:ea typeface="Times New Roman" charset="0"/>
                <a:cs typeface="Times New Roman" charset="0"/>
              </a:rPr>
              <a:t>ditetapkan</a:t>
            </a:r>
            <a:r>
              <a:rPr lang="en-US" sz="3200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dirty="0" err="1" smtClean="0">
                <a:latin typeface="Times New Roman" charset="0"/>
                <a:ea typeface="Times New Roman" charset="0"/>
                <a:cs typeface="Times New Roman" charset="0"/>
              </a:rPr>
              <a:t>harga</a:t>
            </a:r>
            <a:r>
              <a:rPr lang="en-US" sz="3200" dirty="0" smtClean="0">
                <a:latin typeface="Times New Roman" charset="0"/>
                <a:ea typeface="Times New Roman" charset="0"/>
                <a:cs typeface="Times New Roman" charset="0"/>
              </a:rPr>
              <a:t> yang </a:t>
            </a:r>
            <a:r>
              <a:rPr lang="en-US" sz="3200" dirty="0" err="1" smtClean="0">
                <a:latin typeface="Times New Roman" charset="0"/>
                <a:ea typeface="Times New Roman" charset="0"/>
                <a:cs typeface="Times New Roman" charset="0"/>
              </a:rPr>
              <a:t>lebih</a:t>
            </a:r>
            <a:r>
              <a:rPr lang="en-US" sz="3200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dirty="0" err="1" smtClean="0">
                <a:latin typeface="Times New Roman" charset="0"/>
                <a:ea typeface="Times New Roman" charset="0"/>
                <a:cs typeface="Times New Roman" charset="0"/>
              </a:rPr>
              <a:t>tinggi</a:t>
            </a:r>
            <a:r>
              <a:rPr lang="en-US" sz="3200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dirty="0" err="1" smtClean="0">
                <a:latin typeface="Times New Roman" charset="0"/>
                <a:ea typeface="Times New Roman" charset="0"/>
                <a:cs typeface="Times New Roman" charset="0"/>
              </a:rPr>
              <a:t>dari</a:t>
            </a:r>
            <a:r>
              <a:rPr lang="en-US" sz="3200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dirty="0" err="1" smtClean="0">
                <a:latin typeface="Times New Roman" charset="0"/>
                <a:ea typeface="Times New Roman" charset="0"/>
                <a:cs typeface="Times New Roman" charset="0"/>
              </a:rPr>
              <a:t>pesaing</a:t>
            </a:r>
            <a:r>
              <a:rPr lang="en-US" sz="3200" dirty="0" smtClean="0">
                <a:latin typeface="Times New Roman" charset="0"/>
                <a:ea typeface="Times New Roman" charset="0"/>
                <a:cs typeface="Times New Roman" charset="0"/>
              </a:rPr>
              <a:t>.</a:t>
            </a:r>
          </a:p>
          <a:p>
            <a:pPr marL="514350" indent="-514350">
              <a:buFont typeface="+mj-lt"/>
              <a:buAutoNum type="arabicPeriod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0331877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1354666"/>
          </a:xfrm>
        </p:spPr>
        <p:txBody>
          <a:bodyPr>
            <a:noAutofit/>
          </a:bodyPr>
          <a:lstStyle/>
          <a:p>
            <a:pPr lvl="0" algn="ctr"/>
            <a:r>
              <a:rPr lang="en-US" sz="4000" b="1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/>
            </a:r>
            <a:br>
              <a:rPr lang="en-US" sz="4000" b="1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</a:br>
            <a:r>
              <a:rPr lang="en-US" sz="4000" b="1" dirty="0" err="1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Langkah</a:t>
            </a:r>
            <a:r>
              <a:rPr lang="en-US" sz="4000" b="1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5</a:t>
            </a:r>
            <a:br>
              <a:rPr lang="en-US" sz="4000" b="1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</a:br>
            <a:r>
              <a:rPr lang="en-US" sz="4000" b="1" dirty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4000" b="1" dirty="0" err="1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Memilih</a:t>
            </a:r>
            <a:r>
              <a:rPr lang="en-US" sz="4000" b="1" dirty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4000" b="1" dirty="0" err="1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Metode</a:t>
            </a:r>
            <a:r>
              <a:rPr lang="en-US" sz="4000" b="1" dirty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4000" b="1" dirty="0" err="1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Penetapan</a:t>
            </a:r>
            <a:r>
              <a:rPr lang="en-US" sz="4000" b="1" dirty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4000" b="1" dirty="0" err="1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Harga</a:t>
            </a:r>
            <a:r>
              <a:rPr lang="en-US" sz="4000" b="1" dirty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/>
            </a:r>
            <a:br>
              <a:rPr lang="en-US" sz="4000" b="1" dirty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</a:br>
            <a:endParaRPr lang="en-US" sz="4000" b="1" dirty="0">
              <a:solidFill>
                <a:srgbClr val="7030A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354666"/>
            <a:ext cx="10515600" cy="5503333"/>
          </a:xfrm>
        </p:spPr>
        <p:txBody>
          <a:bodyPr>
            <a:normAutofit lnSpcReduction="1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dirty="0" err="1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Harga</a:t>
            </a:r>
            <a:r>
              <a:rPr lang="en-US" dirty="0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 Markup:</a:t>
            </a:r>
          </a:p>
          <a:p>
            <a:pPr marL="0" indent="0">
              <a:buNone/>
            </a:pPr>
            <a:endParaRPr lang="en-US" dirty="0" smtClean="0">
              <a:solidFill>
                <a:srgbClr val="0070C0"/>
              </a:solidFill>
              <a:latin typeface="Times New Roman" charset="0"/>
              <a:ea typeface="Times New Roman" charset="0"/>
              <a:cs typeface="Times New Roman" charset="0"/>
            </a:endParaRPr>
          </a:p>
          <a:p>
            <a:pPr marL="0" indent="0">
              <a:buNone/>
            </a:pPr>
            <a:r>
              <a:rPr lang="en-US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    </a:t>
            </a:r>
            <a:r>
              <a:rPr lang="en-US" dirty="0" err="1" smtClean="0">
                <a:solidFill>
                  <a:srgbClr val="C00000"/>
                </a:solidFill>
                <a:latin typeface="Times New Roman" charset="0"/>
                <a:ea typeface="Times New Roman" charset="0"/>
                <a:cs typeface="Times New Roman" charset="0"/>
              </a:rPr>
              <a:t>Biaya</a:t>
            </a:r>
            <a:r>
              <a:rPr lang="en-US" dirty="0" smtClean="0">
                <a:solidFill>
                  <a:srgbClr val="C00000"/>
                </a:solidFill>
                <a:latin typeface="Times New Roman" charset="0"/>
                <a:ea typeface="Times New Roman" charset="0"/>
                <a:cs typeface="Times New Roman" charset="0"/>
              </a:rPr>
              <a:t> per unit = </a:t>
            </a:r>
            <a:r>
              <a:rPr lang="en-US" dirty="0" err="1" smtClean="0">
                <a:solidFill>
                  <a:srgbClr val="C00000"/>
                </a:solidFill>
                <a:latin typeface="Times New Roman" charset="0"/>
                <a:ea typeface="Times New Roman" charset="0"/>
                <a:cs typeface="Times New Roman" charset="0"/>
              </a:rPr>
              <a:t>biaya</a:t>
            </a:r>
            <a:r>
              <a:rPr lang="en-US" dirty="0" smtClean="0">
                <a:solidFill>
                  <a:srgbClr val="C0000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solidFill>
                  <a:srgbClr val="C00000"/>
                </a:solidFill>
                <a:latin typeface="Times New Roman" charset="0"/>
                <a:ea typeface="Times New Roman" charset="0"/>
                <a:cs typeface="Times New Roman" charset="0"/>
              </a:rPr>
              <a:t>variabel</a:t>
            </a:r>
            <a:r>
              <a:rPr lang="en-US" dirty="0" smtClean="0">
                <a:solidFill>
                  <a:srgbClr val="C00000"/>
                </a:solidFill>
                <a:latin typeface="Times New Roman" charset="0"/>
                <a:ea typeface="Times New Roman" charset="0"/>
                <a:cs typeface="Times New Roman" charset="0"/>
              </a:rPr>
              <a:t> + (</a:t>
            </a:r>
            <a:r>
              <a:rPr lang="en-US" dirty="0" err="1" smtClean="0">
                <a:solidFill>
                  <a:srgbClr val="C00000"/>
                </a:solidFill>
                <a:latin typeface="Times New Roman" charset="0"/>
                <a:ea typeface="Times New Roman" charset="0"/>
                <a:cs typeface="Times New Roman" charset="0"/>
              </a:rPr>
              <a:t>biaya</a:t>
            </a:r>
            <a:r>
              <a:rPr lang="en-US" dirty="0" smtClean="0">
                <a:solidFill>
                  <a:srgbClr val="C0000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solidFill>
                  <a:srgbClr val="C00000"/>
                </a:solidFill>
                <a:latin typeface="Times New Roman" charset="0"/>
                <a:ea typeface="Times New Roman" charset="0"/>
                <a:cs typeface="Times New Roman" charset="0"/>
              </a:rPr>
              <a:t>tetap</a:t>
            </a:r>
            <a:r>
              <a:rPr lang="en-US" dirty="0" smtClean="0">
                <a:solidFill>
                  <a:srgbClr val="C00000"/>
                </a:solidFill>
                <a:latin typeface="Times New Roman" charset="0"/>
                <a:ea typeface="Times New Roman" charset="0"/>
                <a:cs typeface="Times New Roman" charset="0"/>
              </a:rPr>
              <a:t>/unit </a:t>
            </a:r>
            <a:r>
              <a:rPr lang="en-US" dirty="0" err="1" smtClean="0">
                <a:solidFill>
                  <a:srgbClr val="C00000"/>
                </a:solidFill>
                <a:latin typeface="Times New Roman" charset="0"/>
                <a:ea typeface="Times New Roman" charset="0"/>
                <a:cs typeface="Times New Roman" charset="0"/>
              </a:rPr>
              <a:t>penjualan</a:t>
            </a:r>
            <a:r>
              <a:rPr lang="en-US" dirty="0" smtClean="0">
                <a:solidFill>
                  <a:srgbClr val="C00000"/>
                </a:solidFill>
                <a:latin typeface="Times New Roman" charset="0"/>
                <a:ea typeface="Times New Roman" charset="0"/>
                <a:cs typeface="Times New Roman" charset="0"/>
              </a:rPr>
              <a:t>)</a:t>
            </a:r>
          </a:p>
          <a:p>
            <a:pPr marL="0" indent="0">
              <a:buNone/>
            </a:pPr>
            <a:endParaRPr lang="en-US" dirty="0">
              <a:solidFill>
                <a:srgbClr val="C00000"/>
              </a:solidFill>
              <a:latin typeface="Times New Roman" charset="0"/>
              <a:ea typeface="Times New Roman" charset="0"/>
              <a:cs typeface="Times New Roman" charset="0"/>
            </a:endParaRPr>
          </a:p>
          <a:p>
            <a:pPr marL="0" indent="0">
              <a:buNone/>
            </a:pPr>
            <a:r>
              <a:rPr lang="en-US" dirty="0" smtClean="0">
                <a:solidFill>
                  <a:srgbClr val="C00000"/>
                </a:solidFill>
                <a:latin typeface="Times New Roman" charset="0"/>
                <a:ea typeface="Times New Roman" charset="0"/>
                <a:cs typeface="Times New Roman" charset="0"/>
              </a:rPr>
              <a:t>      </a:t>
            </a:r>
            <a:r>
              <a:rPr lang="en-US" dirty="0" err="1" smtClean="0">
                <a:solidFill>
                  <a:srgbClr val="C00000"/>
                </a:solidFill>
                <a:latin typeface="Times New Roman" charset="0"/>
                <a:ea typeface="Times New Roman" charset="0"/>
                <a:cs typeface="Times New Roman" charset="0"/>
              </a:rPr>
              <a:t>Harga</a:t>
            </a:r>
            <a:r>
              <a:rPr lang="en-US" dirty="0" smtClean="0">
                <a:solidFill>
                  <a:srgbClr val="C00000"/>
                </a:solidFill>
                <a:latin typeface="Times New Roman" charset="0"/>
                <a:ea typeface="Times New Roman" charset="0"/>
                <a:cs typeface="Times New Roman" charset="0"/>
              </a:rPr>
              <a:t> markup = </a:t>
            </a:r>
            <a:r>
              <a:rPr lang="en-US" dirty="0" err="1" smtClean="0">
                <a:solidFill>
                  <a:srgbClr val="C00000"/>
                </a:solidFill>
                <a:latin typeface="Times New Roman" charset="0"/>
                <a:ea typeface="Times New Roman" charset="0"/>
                <a:cs typeface="Times New Roman" charset="0"/>
              </a:rPr>
              <a:t>biaya</a:t>
            </a:r>
            <a:r>
              <a:rPr lang="en-US" dirty="0" smtClean="0">
                <a:solidFill>
                  <a:srgbClr val="C00000"/>
                </a:solidFill>
                <a:latin typeface="Times New Roman" charset="0"/>
                <a:ea typeface="Times New Roman" charset="0"/>
                <a:cs typeface="Times New Roman" charset="0"/>
              </a:rPr>
              <a:t> per unit / (1-pengembalian </a:t>
            </a:r>
            <a:r>
              <a:rPr lang="en-US" dirty="0" err="1" smtClean="0">
                <a:solidFill>
                  <a:srgbClr val="C00000"/>
                </a:solidFill>
                <a:latin typeface="Times New Roman" charset="0"/>
                <a:ea typeface="Times New Roman" charset="0"/>
                <a:cs typeface="Times New Roman" charset="0"/>
              </a:rPr>
              <a:t>atas</a:t>
            </a:r>
            <a:r>
              <a:rPr lang="en-US" dirty="0" smtClean="0">
                <a:solidFill>
                  <a:srgbClr val="C0000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solidFill>
                  <a:srgbClr val="C00000"/>
                </a:solidFill>
                <a:latin typeface="Times New Roman" charset="0"/>
                <a:ea typeface="Times New Roman" charset="0"/>
                <a:cs typeface="Times New Roman" charset="0"/>
              </a:rPr>
              <a:t>penjualan</a:t>
            </a:r>
            <a:r>
              <a:rPr lang="en-US" dirty="0" smtClean="0">
                <a:solidFill>
                  <a:srgbClr val="C0000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</a:p>
          <a:p>
            <a:pPr marL="0" indent="0">
              <a:buNone/>
            </a:pPr>
            <a:r>
              <a:rPr lang="en-US" dirty="0">
                <a:solidFill>
                  <a:srgbClr val="C0000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smtClean="0">
                <a:solidFill>
                  <a:srgbClr val="C00000"/>
                </a:solidFill>
                <a:latin typeface="Times New Roman" charset="0"/>
                <a:ea typeface="Times New Roman" charset="0"/>
                <a:cs typeface="Times New Roman" charset="0"/>
              </a:rPr>
              <a:t>                                  yang </a:t>
            </a:r>
            <a:r>
              <a:rPr lang="en-US" dirty="0" err="1" smtClean="0">
                <a:solidFill>
                  <a:srgbClr val="C00000"/>
                </a:solidFill>
                <a:latin typeface="Times New Roman" charset="0"/>
                <a:ea typeface="Times New Roman" charset="0"/>
                <a:cs typeface="Times New Roman" charset="0"/>
              </a:rPr>
              <a:t>diinginkan</a:t>
            </a:r>
            <a:r>
              <a:rPr lang="en-US" dirty="0" smtClean="0">
                <a:solidFill>
                  <a:srgbClr val="C00000"/>
                </a:solidFill>
                <a:latin typeface="Times New Roman" charset="0"/>
                <a:ea typeface="Times New Roman" charset="0"/>
                <a:cs typeface="Times New Roman" charset="0"/>
              </a:rPr>
              <a:t>.</a:t>
            </a:r>
          </a:p>
          <a:p>
            <a:pPr marL="0" indent="0">
              <a:buNone/>
            </a:pPr>
            <a:endParaRPr lang="en-US" dirty="0">
              <a:latin typeface="Times New Roman" charset="0"/>
              <a:ea typeface="Times New Roman" charset="0"/>
              <a:cs typeface="Times New Roman" charset="0"/>
            </a:endParaRPr>
          </a:p>
          <a:p>
            <a:pPr marL="514350" indent="-514350">
              <a:buAutoNum type="arabicPeriod" startAt="2"/>
            </a:pPr>
            <a:r>
              <a:rPr lang="en-US" dirty="0" err="1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Harga</a:t>
            </a:r>
            <a:r>
              <a:rPr lang="en-US" dirty="0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 Tingkat </a:t>
            </a:r>
            <a:r>
              <a:rPr lang="en-US" dirty="0" err="1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Pengembalian</a:t>
            </a:r>
            <a:r>
              <a:rPr lang="en-US" dirty="0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Sasaran</a:t>
            </a:r>
            <a:r>
              <a:rPr lang="en-US" dirty="0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.</a:t>
            </a:r>
          </a:p>
          <a:p>
            <a:pPr marL="0" indent="0">
              <a:buNone/>
            </a:pPr>
            <a:endParaRPr lang="en-US" dirty="0" smtClean="0">
              <a:solidFill>
                <a:srgbClr val="0070C0"/>
              </a:solidFill>
              <a:latin typeface="Times New Roman" charset="0"/>
              <a:ea typeface="Times New Roman" charset="0"/>
              <a:cs typeface="Times New Roman" charset="0"/>
            </a:endParaRPr>
          </a:p>
          <a:p>
            <a:pPr marL="0" indent="0">
              <a:buNone/>
            </a:pP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     </a:t>
            </a:r>
            <a:r>
              <a:rPr lang="en-US" dirty="0" err="1" smtClean="0">
                <a:solidFill>
                  <a:srgbClr val="C00000"/>
                </a:solidFill>
                <a:latin typeface="Times New Roman" charset="0"/>
                <a:ea typeface="Times New Roman" charset="0"/>
                <a:cs typeface="Times New Roman" charset="0"/>
              </a:rPr>
              <a:t>Harga</a:t>
            </a:r>
            <a:r>
              <a:rPr lang="en-US" dirty="0" smtClean="0">
                <a:solidFill>
                  <a:srgbClr val="C0000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>
                <a:solidFill>
                  <a:srgbClr val="C00000"/>
                </a:solidFill>
                <a:latin typeface="Times New Roman" charset="0"/>
                <a:ea typeface="Times New Roman" charset="0"/>
                <a:cs typeface="Times New Roman" charset="0"/>
              </a:rPr>
              <a:t>Tingkat </a:t>
            </a:r>
            <a:r>
              <a:rPr lang="en-US" dirty="0" err="1">
                <a:solidFill>
                  <a:srgbClr val="C00000"/>
                </a:solidFill>
                <a:latin typeface="Times New Roman" charset="0"/>
                <a:ea typeface="Times New Roman" charset="0"/>
                <a:cs typeface="Times New Roman" charset="0"/>
              </a:rPr>
              <a:t>Pengembalian</a:t>
            </a:r>
            <a:r>
              <a:rPr lang="en-US" dirty="0">
                <a:solidFill>
                  <a:srgbClr val="C0000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solidFill>
                  <a:srgbClr val="C00000"/>
                </a:solidFill>
                <a:latin typeface="Times New Roman" charset="0"/>
                <a:ea typeface="Times New Roman" charset="0"/>
                <a:cs typeface="Times New Roman" charset="0"/>
              </a:rPr>
              <a:t>Sasaran</a:t>
            </a:r>
            <a:r>
              <a:rPr lang="en-US" dirty="0" smtClean="0">
                <a:solidFill>
                  <a:srgbClr val="C00000"/>
                </a:solidFill>
                <a:latin typeface="Times New Roman" charset="0"/>
                <a:ea typeface="Times New Roman" charset="0"/>
                <a:cs typeface="Times New Roman" charset="0"/>
              </a:rPr>
              <a:t> = </a:t>
            </a:r>
            <a:r>
              <a:rPr lang="en-US" dirty="0" err="1" smtClean="0">
                <a:solidFill>
                  <a:srgbClr val="C00000"/>
                </a:solidFill>
                <a:latin typeface="Times New Roman" charset="0"/>
                <a:ea typeface="Times New Roman" charset="0"/>
                <a:cs typeface="Times New Roman" charset="0"/>
              </a:rPr>
              <a:t>biaya</a:t>
            </a:r>
            <a:r>
              <a:rPr lang="en-US" dirty="0" smtClean="0">
                <a:solidFill>
                  <a:srgbClr val="C0000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solidFill>
                  <a:srgbClr val="C00000"/>
                </a:solidFill>
                <a:latin typeface="Times New Roman" charset="0"/>
                <a:ea typeface="Times New Roman" charset="0"/>
                <a:cs typeface="Times New Roman" charset="0"/>
              </a:rPr>
              <a:t>perunit</a:t>
            </a:r>
            <a:r>
              <a:rPr lang="en-US" dirty="0" smtClean="0">
                <a:solidFill>
                  <a:srgbClr val="C00000"/>
                </a:solidFill>
                <a:latin typeface="Times New Roman" charset="0"/>
                <a:ea typeface="Times New Roman" charset="0"/>
                <a:cs typeface="Times New Roman" charset="0"/>
              </a:rPr>
              <a:t> + (</a:t>
            </a:r>
            <a:r>
              <a:rPr lang="en-US" dirty="0" err="1" smtClean="0">
                <a:solidFill>
                  <a:srgbClr val="C00000"/>
                </a:solidFill>
                <a:latin typeface="Times New Roman" charset="0"/>
                <a:ea typeface="Times New Roman" charset="0"/>
                <a:cs typeface="Times New Roman" charset="0"/>
              </a:rPr>
              <a:t>tingkat</a:t>
            </a:r>
            <a:r>
              <a:rPr lang="en-US" dirty="0" smtClean="0">
                <a:solidFill>
                  <a:srgbClr val="C0000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</a:p>
          <a:p>
            <a:pPr marL="0" indent="0">
              <a:buNone/>
            </a:pPr>
            <a:r>
              <a:rPr lang="en-US" dirty="0">
                <a:solidFill>
                  <a:srgbClr val="C0000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smtClean="0">
                <a:solidFill>
                  <a:srgbClr val="C00000"/>
                </a:solidFill>
                <a:latin typeface="Times New Roman" charset="0"/>
                <a:ea typeface="Times New Roman" charset="0"/>
                <a:cs typeface="Times New Roman" charset="0"/>
              </a:rPr>
              <a:t>     </a:t>
            </a:r>
            <a:r>
              <a:rPr lang="en-US" dirty="0" err="1" smtClean="0">
                <a:solidFill>
                  <a:srgbClr val="C00000"/>
                </a:solidFill>
                <a:latin typeface="Times New Roman" charset="0"/>
                <a:ea typeface="Times New Roman" charset="0"/>
                <a:cs typeface="Times New Roman" charset="0"/>
              </a:rPr>
              <a:t>pengembalian</a:t>
            </a:r>
            <a:r>
              <a:rPr lang="en-US" dirty="0" smtClean="0">
                <a:solidFill>
                  <a:srgbClr val="C00000"/>
                </a:solidFill>
                <a:latin typeface="Times New Roman" charset="0"/>
                <a:ea typeface="Times New Roman" charset="0"/>
                <a:cs typeface="Times New Roman" charset="0"/>
              </a:rPr>
              <a:t> x modal </a:t>
            </a:r>
            <a:r>
              <a:rPr lang="en-US" dirty="0" err="1" smtClean="0">
                <a:solidFill>
                  <a:srgbClr val="C00000"/>
                </a:solidFill>
                <a:latin typeface="Times New Roman" charset="0"/>
                <a:ea typeface="Times New Roman" charset="0"/>
                <a:cs typeface="Times New Roman" charset="0"/>
              </a:rPr>
              <a:t>yg</a:t>
            </a:r>
            <a:r>
              <a:rPr lang="en-US" dirty="0" smtClean="0">
                <a:solidFill>
                  <a:srgbClr val="C0000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solidFill>
                  <a:srgbClr val="C00000"/>
                </a:solidFill>
                <a:latin typeface="Times New Roman" charset="0"/>
                <a:ea typeface="Times New Roman" charset="0"/>
                <a:cs typeface="Times New Roman" charset="0"/>
              </a:rPr>
              <a:t>diinvestasikan</a:t>
            </a:r>
            <a:r>
              <a:rPr lang="en-US" dirty="0" smtClean="0">
                <a:solidFill>
                  <a:srgbClr val="C00000"/>
                </a:solidFill>
                <a:latin typeface="Times New Roman" charset="0"/>
                <a:ea typeface="Times New Roman" charset="0"/>
                <a:cs typeface="Times New Roman" charset="0"/>
              </a:rPr>
              <a:t>)-</a:t>
            </a:r>
            <a:r>
              <a:rPr lang="en-US" dirty="0" err="1" smtClean="0">
                <a:solidFill>
                  <a:srgbClr val="C00000"/>
                </a:solidFill>
                <a:latin typeface="Times New Roman" charset="0"/>
                <a:ea typeface="Times New Roman" charset="0"/>
                <a:cs typeface="Times New Roman" charset="0"/>
              </a:rPr>
              <a:t>penjualan</a:t>
            </a:r>
            <a:r>
              <a:rPr lang="en-US" dirty="0" smtClean="0">
                <a:solidFill>
                  <a:srgbClr val="C0000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solidFill>
                  <a:srgbClr val="C00000"/>
                </a:solidFill>
                <a:latin typeface="Times New Roman" charset="0"/>
                <a:ea typeface="Times New Roman" charset="0"/>
                <a:cs typeface="Times New Roman" charset="0"/>
              </a:rPr>
              <a:t>perunit</a:t>
            </a:r>
            <a:r>
              <a:rPr lang="en-US" dirty="0" smtClean="0">
                <a:solidFill>
                  <a:srgbClr val="C00000"/>
                </a:solidFill>
                <a:latin typeface="Times New Roman" charset="0"/>
                <a:ea typeface="Times New Roman" charset="0"/>
                <a:cs typeface="Times New Roman" charset="0"/>
              </a:rPr>
              <a:t>.</a:t>
            </a:r>
            <a:endParaRPr lang="en-US" dirty="0">
              <a:solidFill>
                <a:srgbClr val="C00000"/>
              </a:solidFill>
              <a:latin typeface="Times New Roman" charset="0"/>
              <a:ea typeface="Times New Roman" charset="0"/>
              <a:cs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9732240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87929" y="220133"/>
            <a:ext cx="9127672" cy="5956830"/>
          </a:xfrm>
        </p:spPr>
        <p:txBody>
          <a:bodyPr/>
          <a:lstStyle/>
          <a:p>
            <a:pPr marL="0" indent="0">
              <a:buNone/>
            </a:pP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Lanjutan</a:t>
            </a:r>
            <a:r>
              <a:rPr lang="is-IS" dirty="0" smtClean="0">
                <a:latin typeface="Times New Roman" charset="0"/>
                <a:ea typeface="Times New Roman" charset="0"/>
                <a:cs typeface="Times New Roman" charset="0"/>
              </a:rPr>
              <a:t>…</a:t>
            </a:r>
          </a:p>
          <a:p>
            <a:pPr marL="514350" indent="-514350">
              <a:buAutoNum type="arabicPeriod" startAt="3"/>
            </a:pPr>
            <a:r>
              <a:rPr lang="is-IS" dirty="0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Volume titik impas.</a:t>
            </a:r>
          </a:p>
          <a:p>
            <a:pPr marL="0" indent="0">
              <a:buNone/>
            </a:pPr>
            <a:r>
              <a:rPr lang="is-IS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is-IS" dirty="0" smtClean="0">
                <a:latin typeface="Times New Roman" charset="0"/>
                <a:ea typeface="Times New Roman" charset="0"/>
                <a:cs typeface="Times New Roman" charset="0"/>
              </a:rPr>
              <a:t>      </a:t>
            </a:r>
            <a:r>
              <a:rPr lang="is-IS" dirty="0" smtClean="0">
                <a:solidFill>
                  <a:srgbClr val="C00000"/>
                </a:solidFill>
                <a:latin typeface="Times New Roman" charset="0"/>
                <a:ea typeface="Times New Roman" charset="0"/>
                <a:cs typeface="Times New Roman" charset="0"/>
              </a:rPr>
              <a:t>Volume </a:t>
            </a:r>
            <a:r>
              <a:rPr lang="is-IS" dirty="0">
                <a:solidFill>
                  <a:srgbClr val="C00000"/>
                </a:solidFill>
                <a:latin typeface="Times New Roman" charset="0"/>
                <a:ea typeface="Times New Roman" charset="0"/>
                <a:cs typeface="Times New Roman" charset="0"/>
              </a:rPr>
              <a:t>titik </a:t>
            </a:r>
            <a:r>
              <a:rPr lang="is-IS" dirty="0" smtClean="0">
                <a:solidFill>
                  <a:srgbClr val="C00000"/>
                </a:solidFill>
                <a:latin typeface="Times New Roman" charset="0"/>
                <a:ea typeface="Times New Roman" charset="0"/>
                <a:cs typeface="Times New Roman" charset="0"/>
              </a:rPr>
              <a:t>impas = biaya tetap / (harga- biaya variabel)</a:t>
            </a:r>
          </a:p>
          <a:p>
            <a:pPr marL="0" indent="0">
              <a:buNone/>
            </a:pPr>
            <a:endParaRPr lang="is-IS" dirty="0">
              <a:solidFill>
                <a:srgbClr val="C00000"/>
              </a:solidFill>
              <a:latin typeface="Times New Roman" charset="0"/>
              <a:ea typeface="Times New Roman" charset="0"/>
              <a:cs typeface="Times New Roman" charset="0"/>
            </a:endParaRPr>
          </a:p>
          <a:p>
            <a:pPr marL="514350" indent="-514350">
              <a:buAutoNum type="arabicPeriod" startAt="4"/>
            </a:pPr>
            <a:r>
              <a:rPr lang="is-IS" dirty="0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Harga berdasarkan nilai yang dipersepsikan</a:t>
            </a:r>
          </a:p>
          <a:p>
            <a:pPr>
              <a:buFont typeface="Arial" charset="0"/>
              <a:buChar char="•"/>
            </a:pP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N</a:t>
            </a:r>
            <a:r>
              <a:rPr lang="is-IS" dirty="0" smtClean="0">
                <a:latin typeface="Times New Roman" charset="0"/>
                <a:ea typeface="Times New Roman" charset="0"/>
                <a:cs typeface="Times New Roman" charset="0"/>
              </a:rPr>
              <a:t>ilai yang dipersepsikan</a:t>
            </a:r>
          </a:p>
          <a:p>
            <a:pPr>
              <a:buFont typeface="Arial" charset="0"/>
              <a:buChar char="•"/>
            </a:pP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H</a:t>
            </a:r>
            <a:r>
              <a:rPr lang="is-IS" dirty="0" smtClean="0">
                <a:latin typeface="Times New Roman" charset="0"/>
                <a:ea typeface="Times New Roman" charset="0"/>
                <a:cs typeface="Times New Roman" charset="0"/>
              </a:rPr>
              <a:t>arga pembeli</a:t>
            </a:r>
          </a:p>
          <a:p>
            <a:pPr>
              <a:buFont typeface="Arial" charset="0"/>
              <a:buChar char="•"/>
            </a:pP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N</a:t>
            </a:r>
            <a:r>
              <a:rPr lang="is-IS" dirty="0" smtClean="0">
                <a:latin typeface="Times New Roman" charset="0"/>
                <a:ea typeface="Times New Roman" charset="0"/>
                <a:cs typeface="Times New Roman" charset="0"/>
              </a:rPr>
              <a:t>ilai pembeli</a:t>
            </a:r>
          </a:p>
          <a:p>
            <a:pPr>
              <a:buFont typeface="Arial" charset="0"/>
              <a:buChar char="•"/>
            </a:pP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P</a:t>
            </a:r>
            <a:r>
              <a:rPr lang="is-IS" dirty="0" smtClean="0">
                <a:latin typeface="Times New Roman" charset="0"/>
                <a:ea typeface="Times New Roman" charset="0"/>
                <a:cs typeface="Times New Roman" charset="0"/>
              </a:rPr>
              <a:t>embeli yang setia</a:t>
            </a:r>
          </a:p>
          <a:p>
            <a:pPr>
              <a:buFont typeface="Arial" charset="0"/>
              <a:buChar char="•"/>
            </a:pP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H</a:t>
            </a:r>
            <a:r>
              <a:rPr lang="is-IS" dirty="0" smtClean="0">
                <a:latin typeface="Times New Roman" charset="0"/>
                <a:ea typeface="Times New Roman" charset="0"/>
                <a:cs typeface="Times New Roman" charset="0"/>
              </a:rPr>
              <a:t>arga berdasarkan nilai yang digunakan</a:t>
            </a:r>
            <a:endParaRPr lang="en-US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996444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04457" y="1"/>
            <a:ext cx="5649686" cy="1845128"/>
          </a:xfrm>
        </p:spPr>
        <p:txBody>
          <a:bodyPr>
            <a:normAutofit/>
          </a:bodyPr>
          <a:lstStyle/>
          <a:p>
            <a:pPr algn="ctr"/>
            <a:r>
              <a:rPr lang="en-US" b="1" dirty="0" err="1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Langkah</a:t>
            </a:r>
            <a:r>
              <a:rPr lang="en-US" b="1" dirty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b="1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6</a:t>
            </a:r>
            <a:br>
              <a:rPr lang="en-US" b="1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</a:br>
            <a:r>
              <a:rPr lang="en-US" b="1" dirty="0" err="1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Memilih</a:t>
            </a:r>
            <a:r>
              <a:rPr lang="en-US" b="1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b="1" dirty="0" err="1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Harga</a:t>
            </a:r>
            <a:r>
              <a:rPr lang="en-US" b="1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b="1" dirty="0" err="1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Akhir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12471" y="2057400"/>
            <a:ext cx="8703130" cy="4800600"/>
          </a:xfrm>
        </p:spPr>
        <p:txBody>
          <a:bodyPr/>
          <a:lstStyle/>
          <a:p>
            <a:pPr marL="514350" indent="-514350">
              <a:buFont typeface="+mj-lt"/>
              <a:buAutoNum type="arabicPeriod"/>
            </a:pPr>
            <a:endParaRPr lang="en-US" dirty="0" smtClean="0"/>
          </a:p>
          <a:p>
            <a:pPr marL="514350" indent="-514350">
              <a:buFont typeface="+mj-lt"/>
              <a:buAutoNum type="arabicPeriod"/>
            </a:pPr>
            <a:r>
              <a:rPr lang="en-US" dirty="0" err="1" smtClean="0"/>
              <a:t>Dampak</a:t>
            </a:r>
            <a:r>
              <a:rPr lang="en-US" dirty="0" smtClean="0"/>
              <a:t> </a:t>
            </a:r>
            <a:r>
              <a:rPr lang="en-US" dirty="0" err="1" smtClean="0"/>
              <a:t>kegiatan</a:t>
            </a:r>
            <a:r>
              <a:rPr lang="en-US" dirty="0" smtClean="0"/>
              <a:t> </a:t>
            </a:r>
            <a:r>
              <a:rPr lang="en-US" dirty="0" err="1" smtClean="0"/>
              <a:t>pemasaran</a:t>
            </a:r>
            <a:r>
              <a:rPr lang="en-US" dirty="0" smtClean="0"/>
              <a:t> lain.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err="1" smtClean="0"/>
              <a:t>Kebijakan</a:t>
            </a:r>
            <a:r>
              <a:rPr lang="en-US" dirty="0" smtClean="0"/>
              <a:t> </a:t>
            </a:r>
            <a:r>
              <a:rPr lang="en-US" dirty="0" err="1" smtClean="0"/>
              <a:t>penetapan</a:t>
            </a:r>
            <a:r>
              <a:rPr lang="en-US" dirty="0" smtClean="0"/>
              <a:t> </a:t>
            </a:r>
            <a:r>
              <a:rPr lang="en-US" dirty="0" err="1" smtClean="0"/>
              <a:t>harga</a:t>
            </a:r>
            <a:r>
              <a:rPr lang="en-US" dirty="0" smtClean="0"/>
              <a:t> </a:t>
            </a:r>
            <a:r>
              <a:rPr lang="en-US" dirty="0" err="1" smtClean="0"/>
              <a:t>perusahaan</a:t>
            </a:r>
            <a:r>
              <a:rPr lang="en-US" dirty="0" smtClean="0"/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err="1" smtClean="0"/>
              <a:t>Penetapan</a:t>
            </a:r>
            <a:r>
              <a:rPr lang="en-US" dirty="0" smtClean="0"/>
              <a:t> </a:t>
            </a:r>
            <a:r>
              <a:rPr lang="en-US" dirty="0" err="1" smtClean="0"/>
              <a:t>harga</a:t>
            </a:r>
            <a:r>
              <a:rPr lang="en-US" dirty="0" smtClean="0"/>
              <a:t> </a:t>
            </a:r>
            <a:r>
              <a:rPr lang="en-US" dirty="0" err="1" smtClean="0"/>
              <a:t>berbagi</a:t>
            </a:r>
            <a:r>
              <a:rPr lang="en-US" dirty="0" smtClean="0"/>
              <a:t> </a:t>
            </a:r>
            <a:r>
              <a:rPr lang="en-US" dirty="0" err="1" smtClean="0"/>
              <a:t>keuntungan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resiko</a:t>
            </a:r>
            <a:r>
              <a:rPr lang="en-US" dirty="0" smtClean="0"/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err="1" smtClean="0"/>
              <a:t>Dampak</a:t>
            </a:r>
            <a:r>
              <a:rPr lang="en-US" dirty="0" smtClean="0"/>
              <a:t> </a:t>
            </a:r>
            <a:r>
              <a:rPr lang="en-US" dirty="0" err="1" smtClean="0"/>
              <a:t>harga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pihak</a:t>
            </a:r>
            <a:r>
              <a:rPr lang="en-US" dirty="0" smtClean="0"/>
              <a:t> lain.</a:t>
            </a:r>
          </a:p>
          <a:p>
            <a:pPr marL="514350" indent="-514350">
              <a:buFont typeface="+mj-lt"/>
              <a:buAutoNum type="arabicPeriod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1225576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/>
          </p:nvPr>
        </p:nvGraphicFramePr>
        <p:xfrm>
          <a:off x="838200" y="1310641"/>
          <a:ext cx="10515600" cy="5288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87877"/>
                <a:gridCol w="3268493"/>
                <a:gridCol w="6159230"/>
              </a:tblGrid>
              <a:tr h="1249957">
                <a:tc>
                  <a:txBody>
                    <a:bodyPr/>
                    <a:lstStyle/>
                    <a:p>
                      <a:pPr algn="ctr"/>
                      <a:r>
                        <a:rPr lang="en-US" sz="2400" b="0" dirty="0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1</a:t>
                      </a:r>
                      <a:endParaRPr lang="en-US" sz="2400" b="0" dirty="0">
                        <a:solidFill>
                          <a:schemeClr val="tx1"/>
                        </a:solidFill>
                        <a:latin typeface="Times New Roman" charset="0"/>
                        <a:ea typeface="Times New Roman" charset="0"/>
                        <a:cs typeface="Times New Roman" charset="0"/>
                      </a:endParaRPr>
                    </a:p>
                  </a:txBody>
                  <a:tcPr anchor="ctr">
                    <a:solidFill>
                      <a:srgbClr val="DAE3F3">
                        <a:alpha val="501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0" dirty="0" err="1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Penetapan</a:t>
                      </a:r>
                      <a:r>
                        <a:rPr lang="en-US" sz="2400" b="0" dirty="0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 </a:t>
                      </a:r>
                      <a:r>
                        <a:rPr lang="en-US" sz="2400" b="0" dirty="0" err="1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harga</a:t>
                      </a:r>
                      <a:r>
                        <a:rPr lang="en-US" sz="2400" b="0" dirty="0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 </a:t>
                      </a:r>
                      <a:r>
                        <a:rPr lang="en-US" sz="2400" b="0" dirty="0" err="1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secara</a:t>
                      </a:r>
                      <a:r>
                        <a:rPr lang="en-US" sz="2400" b="0" dirty="0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 </a:t>
                      </a:r>
                      <a:r>
                        <a:rPr lang="en-US" sz="2400" b="0" dirty="0" err="1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geografis</a:t>
                      </a:r>
                      <a:endParaRPr lang="en-US" sz="2400" b="0" dirty="0">
                        <a:solidFill>
                          <a:schemeClr val="tx1"/>
                        </a:solidFill>
                        <a:latin typeface="Times New Roman" charset="0"/>
                        <a:ea typeface="Times New Roman" charset="0"/>
                        <a:cs typeface="Times New Roman" charset="0"/>
                      </a:endParaRPr>
                    </a:p>
                  </a:txBody>
                  <a:tcPr>
                    <a:solidFill>
                      <a:srgbClr val="DAE3F3">
                        <a:alpha val="5098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Font typeface="+mj-lt"/>
                        <a:buNone/>
                      </a:pPr>
                      <a:r>
                        <a:rPr lang="en-US" sz="2400" b="0" dirty="0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Barter,</a:t>
                      </a:r>
                      <a:r>
                        <a:rPr lang="en-US" sz="2400" b="0" baseline="0" dirty="0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 </a:t>
                      </a:r>
                      <a:r>
                        <a:rPr lang="en-US" sz="2400" b="0" dirty="0" err="1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Persetujuan</a:t>
                      </a:r>
                      <a:r>
                        <a:rPr lang="en-US" sz="2400" b="0" dirty="0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 </a:t>
                      </a:r>
                      <a:r>
                        <a:rPr lang="en-US" sz="2400" b="0" dirty="0" err="1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kompensasi</a:t>
                      </a:r>
                      <a:r>
                        <a:rPr lang="en-US" sz="2400" b="0" dirty="0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,</a:t>
                      </a:r>
                      <a:r>
                        <a:rPr lang="en-US" sz="2400" b="0" baseline="0" dirty="0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 </a:t>
                      </a:r>
                      <a:r>
                        <a:rPr lang="en-US" sz="2400" b="0" dirty="0" err="1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Pengaturan</a:t>
                      </a:r>
                      <a:r>
                        <a:rPr lang="en-US" sz="2400" b="0" dirty="0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 </a:t>
                      </a:r>
                      <a:r>
                        <a:rPr lang="en-US" sz="2400" b="0" dirty="0" err="1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pembelian</a:t>
                      </a:r>
                      <a:r>
                        <a:rPr lang="en-US" sz="2400" b="0" dirty="0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 </a:t>
                      </a:r>
                      <a:r>
                        <a:rPr lang="en-US" sz="2400" b="0" dirty="0" err="1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kembali</a:t>
                      </a:r>
                      <a:r>
                        <a:rPr lang="en-US" sz="2400" b="0" dirty="0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,</a:t>
                      </a:r>
                      <a:r>
                        <a:rPr lang="en-US" sz="2400" b="0" baseline="0" dirty="0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 </a:t>
                      </a:r>
                      <a:r>
                        <a:rPr lang="en-US" sz="2400" b="0" dirty="0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Offset.</a:t>
                      </a:r>
                    </a:p>
                    <a:p>
                      <a:pPr algn="l"/>
                      <a:endParaRPr lang="en-US" sz="24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DAE3F3">
                        <a:alpha val="49020"/>
                      </a:srgbClr>
                    </a:solidFill>
                  </a:tcPr>
                </a:tc>
              </a:tr>
              <a:tr h="1249957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2</a:t>
                      </a:r>
                      <a:endParaRPr lang="en-US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2800" dirty="0" err="1" smtClean="0"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Diskon</a:t>
                      </a:r>
                      <a:r>
                        <a:rPr lang="en-US" sz="2800" dirty="0" smtClean="0"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 </a:t>
                      </a:r>
                      <a:r>
                        <a:rPr lang="en-US" sz="2800" dirty="0" err="1" smtClean="0"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dan</a:t>
                      </a:r>
                      <a:r>
                        <a:rPr lang="en-US" sz="2800" dirty="0" smtClean="0"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 </a:t>
                      </a:r>
                      <a:r>
                        <a:rPr lang="en-US" sz="2800" dirty="0" err="1" smtClean="0"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insentif</a:t>
                      </a:r>
                      <a:r>
                        <a:rPr lang="en-US" sz="2800" dirty="0" smtClean="0"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 </a:t>
                      </a:r>
                      <a:r>
                        <a:rPr lang="en-US" sz="2800" dirty="0" err="1" smtClean="0"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harga</a:t>
                      </a:r>
                      <a:endParaRPr lang="en-US" sz="2800" dirty="0">
                        <a:latin typeface="Times New Roman" charset="0"/>
                        <a:ea typeface="Times New Roman" charset="0"/>
                        <a:cs typeface="Times New Roman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2400" dirty="0" err="1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Diskon</a:t>
                      </a:r>
                      <a:r>
                        <a:rPr lang="en-US" sz="2400" dirty="0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, </a:t>
                      </a:r>
                      <a:r>
                        <a:rPr lang="en-US" sz="2400" dirty="0" err="1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Diskon</a:t>
                      </a:r>
                      <a:r>
                        <a:rPr lang="en-US" sz="2400" dirty="0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 </a:t>
                      </a:r>
                      <a:r>
                        <a:rPr lang="en-US" sz="2400" dirty="0" err="1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Kuantitas</a:t>
                      </a:r>
                      <a:r>
                        <a:rPr lang="en-US" sz="2400" dirty="0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,</a:t>
                      </a:r>
                      <a:r>
                        <a:rPr lang="en-US" sz="2400" baseline="0" dirty="0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 </a:t>
                      </a:r>
                      <a:r>
                        <a:rPr lang="en-US" sz="2400" dirty="0" err="1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Diskon</a:t>
                      </a:r>
                      <a:r>
                        <a:rPr lang="en-US" sz="2400" dirty="0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 </a:t>
                      </a:r>
                      <a:r>
                        <a:rPr lang="en-US" sz="2400" dirty="0" err="1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Fungsional</a:t>
                      </a:r>
                      <a:r>
                        <a:rPr lang="en-US" sz="2400" dirty="0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,</a:t>
                      </a:r>
                      <a:r>
                        <a:rPr lang="en-US" sz="2400" baseline="0" dirty="0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 </a:t>
                      </a:r>
                      <a:r>
                        <a:rPr lang="en-US" sz="2400" dirty="0" err="1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Diskon</a:t>
                      </a:r>
                      <a:r>
                        <a:rPr lang="en-US" sz="2400" dirty="0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 </a:t>
                      </a:r>
                      <a:r>
                        <a:rPr lang="en-US" sz="2400" dirty="0" err="1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Musiman</a:t>
                      </a:r>
                      <a:r>
                        <a:rPr lang="en-US" sz="2400" dirty="0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,</a:t>
                      </a:r>
                      <a:r>
                        <a:rPr lang="en-US" sz="2400" baseline="0" dirty="0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 </a:t>
                      </a:r>
                      <a:r>
                        <a:rPr lang="en-US" sz="2400" dirty="0" err="1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Insentif</a:t>
                      </a:r>
                      <a:r>
                        <a:rPr lang="en-US" sz="2400" dirty="0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.</a:t>
                      </a:r>
                    </a:p>
                    <a:p>
                      <a:endParaRPr 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1538409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3</a:t>
                      </a:r>
                      <a:endParaRPr lang="en-US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2800" dirty="0" err="1" smtClean="0"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Penetapan</a:t>
                      </a:r>
                      <a:r>
                        <a:rPr lang="en-US" sz="2800" dirty="0" smtClean="0"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 </a:t>
                      </a:r>
                      <a:r>
                        <a:rPr lang="en-US" sz="2800" dirty="0" err="1" smtClean="0"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harga</a:t>
                      </a:r>
                      <a:r>
                        <a:rPr lang="en-US" sz="2800" dirty="0" smtClean="0"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 </a:t>
                      </a:r>
                      <a:r>
                        <a:rPr lang="en-US" sz="2800" dirty="0" err="1" smtClean="0"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promosi</a:t>
                      </a:r>
                      <a:endParaRPr lang="en-US" sz="2800" dirty="0">
                        <a:latin typeface="Times New Roman" charset="0"/>
                        <a:ea typeface="Times New Roman" charset="0"/>
                        <a:cs typeface="Times New Roman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 err="1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Penetapan</a:t>
                      </a:r>
                      <a:r>
                        <a:rPr lang="en-US" sz="1800" dirty="0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 </a:t>
                      </a:r>
                      <a:r>
                        <a:rPr lang="en-US" sz="1800" dirty="0" err="1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harga</a:t>
                      </a:r>
                      <a:r>
                        <a:rPr lang="en-US" sz="1800" dirty="0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 </a:t>
                      </a:r>
                      <a:r>
                        <a:rPr lang="en-US" sz="1800" dirty="0" err="1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pemimpin</a:t>
                      </a:r>
                      <a:r>
                        <a:rPr lang="en-US" sz="1800" dirty="0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 </a:t>
                      </a:r>
                      <a:r>
                        <a:rPr lang="en-US" sz="1800" dirty="0" err="1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kerugian</a:t>
                      </a:r>
                      <a:r>
                        <a:rPr lang="en-US" sz="1800" dirty="0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,</a:t>
                      </a:r>
                      <a:r>
                        <a:rPr lang="en-US" sz="1800" baseline="0" dirty="0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 </a:t>
                      </a:r>
                      <a:r>
                        <a:rPr lang="en-US" sz="1800" dirty="0" err="1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Penetapan</a:t>
                      </a:r>
                      <a:r>
                        <a:rPr lang="en-US" sz="1800" dirty="0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 </a:t>
                      </a:r>
                      <a:r>
                        <a:rPr lang="en-US" sz="1800" dirty="0" err="1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harga</a:t>
                      </a:r>
                      <a:r>
                        <a:rPr lang="en-US" sz="1800" dirty="0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 </a:t>
                      </a:r>
                      <a:r>
                        <a:rPr lang="en-US" sz="1800" dirty="0" err="1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acara</a:t>
                      </a:r>
                      <a:r>
                        <a:rPr lang="en-US" sz="1800" dirty="0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 </a:t>
                      </a:r>
                      <a:r>
                        <a:rPr lang="en-US" sz="1800" dirty="0" err="1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khusus</a:t>
                      </a:r>
                      <a:r>
                        <a:rPr lang="en-US" sz="1800" dirty="0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,</a:t>
                      </a:r>
                      <a:r>
                        <a:rPr lang="en-US" sz="1800" baseline="0" dirty="0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 </a:t>
                      </a:r>
                      <a:r>
                        <a:rPr lang="en-US" sz="1800" dirty="0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Rabat </a:t>
                      </a:r>
                      <a:r>
                        <a:rPr lang="en-US" sz="1800" dirty="0" err="1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tunai</a:t>
                      </a:r>
                      <a:r>
                        <a:rPr lang="en-US" sz="1800" dirty="0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,</a:t>
                      </a:r>
                      <a:r>
                        <a:rPr lang="en-US" sz="1800" baseline="0" dirty="0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 </a:t>
                      </a:r>
                      <a:r>
                        <a:rPr lang="en-US" sz="1800" dirty="0" err="1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Pembiayaan</a:t>
                      </a:r>
                      <a:r>
                        <a:rPr lang="en-US" sz="1800" dirty="0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 </a:t>
                      </a:r>
                      <a:r>
                        <a:rPr lang="en-US" sz="1800" dirty="0" err="1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berbunga</a:t>
                      </a:r>
                      <a:r>
                        <a:rPr lang="en-US" sz="1800" dirty="0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 </a:t>
                      </a:r>
                      <a:r>
                        <a:rPr lang="en-US" sz="1800" dirty="0" err="1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rendah</a:t>
                      </a:r>
                      <a:r>
                        <a:rPr lang="en-US" sz="1800" dirty="0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,</a:t>
                      </a:r>
                      <a:r>
                        <a:rPr lang="en-US" sz="1800" baseline="0" dirty="0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 </a:t>
                      </a:r>
                      <a:r>
                        <a:rPr lang="en-US" sz="1800" baseline="0" dirty="0" err="1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j</a:t>
                      </a:r>
                      <a:r>
                        <a:rPr lang="en-US" sz="1800" dirty="0" err="1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angka</a:t>
                      </a:r>
                      <a:r>
                        <a:rPr lang="en-US" sz="1800" dirty="0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 </a:t>
                      </a:r>
                      <a:r>
                        <a:rPr lang="en-US" sz="1800" dirty="0" err="1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waktu</a:t>
                      </a:r>
                      <a:r>
                        <a:rPr lang="en-US" sz="1800" dirty="0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 </a:t>
                      </a:r>
                      <a:r>
                        <a:rPr lang="en-US" sz="1800" dirty="0" err="1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pembayaran</a:t>
                      </a:r>
                      <a:r>
                        <a:rPr lang="en-US" sz="1800" dirty="0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 yang </a:t>
                      </a:r>
                      <a:r>
                        <a:rPr lang="en-US" sz="1800" dirty="0" err="1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lebih</a:t>
                      </a:r>
                      <a:r>
                        <a:rPr lang="en-US" sz="1800" dirty="0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 </a:t>
                      </a:r>
                      <a:r>
                        <a:rPr lang="en-US" sz="1800" dirty="0" err="1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panjang</a:t>
                      </a:r>
                      <a:r>
                        <a:rPr lang="en-US" sz="1800" dirty="0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,</a:t>
                      </a:r>
                      <a:r>
                        <a:rPr lang="en-US" sz="1800" baseline="0" dirty="0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 </a:t>
                      </a:r>
                      <a:r>
                        <a:rPr lang="en-US" sz="1800" dirty="0" err="1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Jaminan</a:t>
                      </a:r>
                      <a:r>
                        <a:rPr lang="en-US" sz="1800" dirty="0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 </a:t>
                      </a:r>
                      <a:r>
                        <a:rPr lang="en-US" sz="1800" dirty="0" err="1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dan</a:t>
                      </a:r>
                      <a:r>
                        <a:rPr lang="en-US" sz="1800" dirty="0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 </a:t>
                      </a:r>
                      <a:r>
                        <a:rPr lang="en-US" sz="1800" dirty="0" err="1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kotrak</a:t>
                      </a:r>
                      <a:r>
                        <a:rPr lang="en-US" sz="1800" dirty="0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 </a:t>
                      </a:r>
                      <a:r>
                        <a:rPr lang="en-US" sz="1800" dirty="0" err="1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jasa</a:t>
                      </a:r>
                      <a:r>
                        <a:rPr lang="en-US" sz="1800" dirty="0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,</a:t>
                      </a:r>
                      <a:r>
                        <a:rPr lang="en-US" sz="1800" baseline="0" dirty="0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 </a:t>
                      </a:r>
                      <a:r>
                        <a:rPr lang="en-US" sz="1800" dirty="0" err="1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Diskon</a:t>
                      </a:r>
                      <a:r>
                        <a:rPr lang="en-US" sz="1800" dirty="0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 </a:t>
                      </a:r>
                      <a:r>
                        <a:rPr lang="en-US" sz="1800" dirty="0" err="1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spsikologis</a:t>
                      </a:r>
                      <a:r>
                        <a:rPr lang="en-US" sz="1800" dirty="0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.</a:t>
                      </a:r>
                    </a:p>
                    <a:p>
                      <a:endParaRPr lang="en-US" dirty="0"/>
                    </a:p>
                  </a:txBody>
                  <a:tcPr/>
                </a:tc>
              </a:tr>
              <a:tr h="1249957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4</a:t>
                      </a:r>
                      <a:endParaRPr lang="en-US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2800" dirty="0" err="1" smtClean="0"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Penetapan</a:t>
                      </a:r>
                      <a:r>
                        <a:rPr lang="en-US" sz="2800" dirty="0" smtClean="0"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 </a:t>
                      </a:r>
                      <a:r>
                        <a:rPr lang="en-US" sz="2800" dirty="0" err="1" smtClean="0"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harga</a:t>
                      </a:r>
                      <a:r>
                        <a:rPr lang="en-US" sz="2800" dirty="0" smtClean="0"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 </a:t>
                      </a:r>
                      <a:r>
                        <a:rPr lang="en-US" sz="2800" dirty="0" err="1" smtClean="0"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terdiferensiasi</a:t>
                      </a:r>
                      <a:endParaRPr lang="en-US" sz="2800" dirty="0">
                        <a:latin typeface="Times New Roman" charset="0"/>
                        <a:ea typeface="Times New Roman" charset="0"/>
                        <a:cs typeface="Times New Roman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 err="1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Penetapan</a:t>
                      </a:r>
                      <a:r>
                        <a:rPr lang="en-US" sz="1800" dirty="0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 </a:t>
                      </a:r>
                      <a:r>
                        <a:rPr lang="en-US" sz="1800" dirty="0" err="1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harga</a:t>
                      </a:r>
                      <a:r>
                        <a:rPr lang="en-US" sz="1800" dirty="0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 </a:t>
                      </a:r>
                      <a:r>
                        <a:rPr lang="en-US" sz="1800" dirty="0" err="1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segmen</a:t>
                      </a:r>
                      <a:r>
                        <a:rPr lang="en-US" sz="1800" dirty="0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 </a:t>
                      </a:r>
                      <a:r>
                        <a:rPr lang="en-US" sz="1800" dirty="0" err="1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pelanggan</a:t>
                      </a:r>
                      <a:r>
                        <a:rPr lang="en-US" sz="1800" dirty="0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,</a:t>
                      </a:r>
                      <a:r>
                        <a:rPr lang="en-US" sz="1800" baseline="0" dirty="0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 </a:t>
                      </a:r>
                      <a:r>
                        <a:rPr lang="en-US" sz="1800" dirty="0" err="1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Penetapan</a:t>
                      </a:r>
                      <a:r>
                        <a:rPr lang="en-US" sz="1800" dirty="0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 </a:t>
                      </a:r>
                      <a:r>
                        <a:rPr lang="en-US" sz="1800" dirty="0" err="1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harga</a:t>
                      </a:r>
                      <a:r>
                        <a:rPr lang="en-US" sz="1800" dirty="0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 </a:t>
                      </a:r>
                      <a:r>
                        <a:rPr lang="en-US" sz="1800" dirty="0" err="1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bentuk</a:t>
                      </a:r>
                      <a:r>
                        <a:rPr lang="en-US" sz="1800" dirty="0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 </a:t>
                      </a:r>
                      <a:r>
                        <a:rPr lang="en-US" sz="1800" dirty="0" err="1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produk</a:t>
                      </a:r>
                      <a:r>
                        <a:rPr lang="en-US" sz="1800" dirty="0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,</a:t>
                      </a:r>
                      <a:r>
                        <a:rPr lang="en-US" sz="1800" baseline="0" dirty="0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 </a:t>
                      </a:r>
                      <a:r>
                        <a:rPr lang="en-US" sz="1800" dirty="0" err="1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Penetapan</a:t>
                      </a:r>
                      <a:r>
                        <a:rPr lang="en-US" sz="1800" dirty="0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 </a:t>
                      </a:r>
                      <a:r>
                        <a:rPr lang="en-US" sz="1800" dirty="0" err="1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harga</a:t>
                      </a:r>
                      <a:r>
                        <a:rPr lang="en-US" sz="1800" dirty="0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 </a:t>
                      </a:r>
                      <a:r>
                        <a:rPr lang="en-US" sz="1800" dirty="0" err="1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citra</a:t>
                      </a:r>
                      <a:r>
                        <a:rPr lang="en-US" sz="1800" dirty="0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,</a:t>
                      </a:r>
                      <a:r>
                        <a:rPr lang="en-US" sz="1800" baseline="0" dirty="0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 </a:t>
                      </a:r>
                      <a:r>
                        <a:rPr lang="en-US" sz="1800" dirty="0" err="1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Penetapan</a:t>
                      </a:r>
                      <a:r>
                        <a:rPr lang="en-US" sz="1800" dirty="0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 </a:t>
                      </a:r>
                      <a:r>
                        <a:rPr lang="en-US" sz="1800" dirty="0" err="1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harga</a:t>
                      </a:r>
                      <a:r>
                        <a:rPr lang="en-US" sz="1800" dirty="0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 </a:t>
                      </a:r>
                      <a:r>
                        <a:rPr lang="en-US" sz="1800" dirty="0" err="1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saluran</a:t>
                      </a:r>
                      <a:r>
                        <a:rPr lang="en-US" sz="1800" dirty="0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,</a:t>
                      </a:r>
                      <a:r>
                        <a:rPr lang="en-US" sz="1800" baseline="0" dirty="0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 </a:t>
                      </a:r>
                      <a:r>
                        <a:rPr lang="en-US" sz="1800" dirty="0" err="1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Penetapan</a:t>
                      </a:r>
                      <a:r>
                        <a:rPr lang="en-US" sz="1800" dirty="0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 </a:t>
                      </a:r>
                      <a:r>
                        <a:rPr lang="en-US" sz="1800" dirty="0" err="1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harga</a:t>
                      </a:r>
                      <a:r>
                        <a:rPr lang="en-US" sz="1800" dirty="0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 </a:t>
                      </a:r>
                      <a:r>
                        <a:rPr lang="en-US" sz="1800" dirty="0" err="1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lokasi</a:t>
                      </a:r>
                      <a:r>
                        <a:rPr lang="en-US" sz="1800" dirty="0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,</a:t>
                      </a:r>
                      <a:r>
                        <a:rPr lang="en-US" sz="1800" baseline="0" dirty="0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 </a:t>
                      </a:r>
                      <a:r>
                        <a:rPr lang="en-US" sz="1800" dirty="0" err="1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Penetapan</a:t>
                      </a:r>
                      <a:r>
                        <a:rPr lang="en-US" sz="1800" dirty="0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 </a:t>
                      </a:r>
                      <a:r>
                        <a:rPr lang="en-US" sz="1800" dirty="0" err="1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harga</a:t>
                      </a:r>
                      <a:r>
                        <a:rPr lang="en-US" sz="1800" dirty="0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 </a:t>
                      </a:r>
                      <a:r>
                        <a:rPr lang="en-US" sz="1800" dirty="0" err="1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waktu</a:t>
                      </a:r>
                      <a:r>
                        <a:rPr lang="en-US" sz="1800" dirty="0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.</a:t>
                      </a:r>
                    </a:p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Rectangle 5"/>
          <p:cNvSpPr/>
          <p:nvPr/>
        </p:nvSpPr>
        <p:spPr>
          <a:xfrm>
            <a:off x="1400783" y="0"/>
            <a:ext cx="6070060" cy="117348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b="1" dirty="0" err="1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Strategi</a:t>
            </a:r>
            <a:r>
              <a:rPr lang="en-US" sz="3600" b="1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600" b="1" dirty="0" err="1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penyesuaian</a:t>
            </a:r>
            <a:r>
              <a:rPr lang="en-US" sz="3600" b="1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600" b="1" dirty="0" err="1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harga</a:t>
            </a:r>
            <a:endParaRPr lang="en-US" sz="3600" b="1" dirty="0">
              <a:solidFill>
                <a:srgbClr val="7030A0"/>
              </a:solidFill>
              <a:latin typeface="Times New Roman" charset="0"/>
              <a:ea typeface="Times New Roman" charset="0"/>
              <a:cs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211461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2271" y="19456"/>
            <a:ext cx="11821886" cy="1690688"/>
          </a:xfrm>
        </p:spPr>
        <p:txBody>
          <a:bodyPr>
            <a:noAutofit/>
          </a:bodyPr>
          <a:lstStyle/>
          <a:p>
            <a:pPr algn="ctr"/>
            <a:r>
              <a:rPr lang="en-US" sz="6000" b="1" dirty="0" err="1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Memulai</a:t>
            </a:r>
            <a:r>
              <a:rPr lang="en-US" sz="6000" b="1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6000" b="1" dirty="0" err="1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dan</a:t>
            </a:r>
            <a:r>
              <a:rPr lang="en-US" sz="6000" b="1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6000" b="1" dirty="0" err="1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Merespon</a:t>
            </a:r>
            <a:r>
              <a:rPr lang="en-US" sz="6000" b="1" dirty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/>
            </a:r>
            <a:br>
              <a:rPr lang="en-US" sz="6000" b="1" dirty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</a:br>
            <a:r>
              <a:rPr lang="en-US" sz="6000" b="1" u="sng" dirty="0" err="1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Perubahan</a:t>
            </a:r>
            <a:r>
              <a:rPr lang="en-US" sz="6000" b="1" u="sng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6000" b="1" u="sng" dirty="0" err="1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Harga</a:t>
            </a:r>
            <a:endParaRPr lang="en-US" sz="6000" b="1" u="sng" dirty="0">
              <a:solidFill>
                <a:srgbClr val="7030A0"/>
              </a:solidFill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57300" y="1825625"/>
            <a:ext cx="9568543" cy="4787446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sz="3200" dirty="0" err="1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Memulai</a:t>
            </a:r>
            <a:r>
              <a:rPr lang="en-US" sz="3200" dirty="0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dirty="0" err="1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penurunan</a:t>
            </a:r>
            <a:r>
              <a:rPr lang="en-US" sz="3200" dirty="0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dirty="0" err="1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harga</a:t>
            </a:r>
            <a:r>
              <a:rPr lang="en-US" sz="3200" dirty="0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.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  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Penyebab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penurunan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harga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: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kapasitas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pabrik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berlebih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,    </a:t>
            </a:r>
          </a:p>
          <a:p>
            <a:pPr marL="0" indent="0">
              <a:buNone/>
            </a:pPr>
            <a:r>
              <a:rPr lang="en-US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   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kadang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perusahaan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menurunkan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harga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mendominasi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pasar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</a:p>
          <a:p>
            <a:pPr marL="0" indent="0">
              <a:buNone/>
            </a:pPr>
            <a:r>
              <a:rPr lang="en-US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   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melalui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biaya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murah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.</a:t>
            </a:r>
          </a:p>
          <a:p>
            <a:pPr marL="0" indent="0">
              <a:buNone/>
            </a:pPr>
            <a:r>
              <a:rPr lang="en-US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    </a:t>
            </a:r>
            <a:r>
              <a:rPr lang="en-US" dirty="0" err="1" smtClean="0">
                <a:solidFill>
                  <a:schemeClr val="accent5">
                    <a:lumMod val="75000"/>
                  </a:schemeClr>
                </a:solidFill>
                <a:latin typeface="Times New Roman" charset="0"/>
                <a:ea typeface="Times New Roman" charset="0"/>
                <a:cs typeface="Times New Roman" charset="0"/>
              </a:rPr>
              <a:t>Strategi</a:t>
            </a:r>
            <a:r>
              <a:rPr lang="en-US" dirty="0" smtClean="0">
                <a:solidFill>
                  <a:schemeClr val="accent5">
                    <a:lumMod val="75000"/>
                  </a:schemeClr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solidFill>
                  <a:schemeClr val="accent5">
                    <a:lumMod val="75000"/>
                  </a:schemeClr>
                </a:solidFill>
                <a:latin typeface="Times New Roman" charset="0"/>
                <a:ea typeface="Times New Roman" charset="0"/>
                <a:cs typeface="Times New Roman" charset="0"/>
              </a:rPr>
              <a:t>penurunan</a:t>
            </a:r>
            <a:r>
              <a:rPr lang="en-US" dirty="0" smtClean="0">
                <a:solidFill>
                  <a:schemeClr val="accent5">
                    <a:lumMod val="75000"/>
                  </a:schemeClr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solidFill>
                  <a:schemeClr val="accent5">
                    <a:lumMod val="75000"/>
                  </a:schemeClr>
                </a:solidFill>
                <a:latin typeface="Times New Roman" charset="0"/>
                <a:ea typeface="Times New Roman" charset="0"/>
                <a:cs typeface="Times New Roman" charset="0"/>
              </a:rPr>
              <a:t>harga</a:t>
            </a:r>
            <a:r>
              <a:rPr lang="en-US" dirty="0" smtClean="0">
                <a:solidFill>
                  <a:schemeClr val="accent5">
                    <a:lumMod val="75000"/>
                  </a:schemeClr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solidFill>
                  <a:schemeClr val="accent5">
                    <a:lumMod val="75000"/>
                  </a:schemeClr>
                </a:solidFill>
                <a:latin typeface="Times New Roman" charset="0"/>
                <a:ea typeface="Times New Roman" charset="0"/>
                <a:cs typeface="Times New Roman" charset="0"/>
              </a:rPr>
              <a:t>menyebabkan</a:t>
            </a:r>
            <a:r>
              <a:rPr lang="en-US" dirty="0" smtClean="0">
                <a:solidFill>
                  <a:schemeClr val="accent5">
                    <a:lumMod val="75000"/>
                  </a:schemeClr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solidFill>
                  <a:schemeClr val="accent5">
                    <a:lumMod val="75000"/>
                  </a:schemeClr>
                </a:solidFill>
                <a:latin typeface="Times New Roman" charset="0"/>
                <a:ea typeface="Times New Roman" charset="0"/>
                <a:cs typeface="Times New Roman" charset="0"/>
              </a:rPr>
              <a:t>kemungkinan</a:t>
            </a:r>
            <a:r>
              <a:rPr lang="en-US" dirty="0" smtClean="0">
                <a:solidFill>
                  <a:schemeClr val="accent5">
                    <a:lumMod val="75000"/>
                  </a:schemeClr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solidFill>
                  <a:schemeClr val="accent5">
                    <a:lumMod val="75000"/>
                  </a:schemeClr>
                </a:solidFill>
                <a:latin typeface="Times New Roman" charset="0"/>
                <a:ea typeface="Times New Roman" charset="0"/>
                <a:cs typeface="Times New Roman" charset="0"/>
              </a:rPr>
              <a:t>sbb</a:t>
            </a:r>
            <a:r>
              <a:rPr lang="en-US" dirty="0" smtClean="0">
                <a:solidFill>
                  <a:schemeClr val="accent5">
                    <a:lumMod val="75000"/>
                  </a:schemeClr>
                </a:solidFill>
                <a:latin typeface="Times New Roman" charset="0"/>
                <a:ea typeface="Times New Roman" charset="0"/>
                <a:cs typeface="Times New Roman" charset="0"/>
              </a:rPr>
              <a:t>:</a:t>
            </a:r>
          </a:p>
          <a:p>
            <a:pPr marL="0" indent="0">
              <a:buNone/>
            </a:pPr>
            <a:r>
              <a:rPr lang="en-US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     -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Jebakan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kualitas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rendah</a:t>
            </a:r>
            <a:endParaRPr lang="en-US" dirty="0" smtClean="0">
              <a:latin typeface="Times New Roman" charset="0"/>
              <a:ea typeface="Times New Roman" charset="0"/>
              <a:cs typeface="Times New Roman" charset="0"/>
            </a:endParaRPr>
          </a:p>
          <a:p>
            <a:pPr marL="0" indent="0">
              <a:buNone/>
            </a:pPr>
            <a:r>
              <a:rPr lang="en-US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     -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Jebakan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pangsa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pasar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yang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rentan</a:t>
            </a:r>
            <a:endParaRPr lang="en-US" dirty="0" smtClean="0">
              <a:latin typeface="Times New Roman" charset="0"/>
              <a:ea typeface="Times New Roman" charset="0"/>
              <a:cs typeface="Times New Roman" charset="0"/>
            </a:endParaRPr>
          </a:p>
          <a:p>
            <a:pPr marL="0" indent="0">
              <a:buNone/>
            </a:pPr>
            <a:r>
              <a:rPr lang="en-US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     -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Jebakan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saku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tipis</a:t>
            </a:r>
          </a:p>
          <a:p>
            <a:pPr marL="0" indent="0">
              <a:buNone/>
            </a:pPr>
            <a:r>
              <a:rPr lang="en-US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     -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Jebakan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perang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harga</a:t>
            </a:r>
            <a:endParaRPr lang="en-US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785453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53243" y="228600"/>
            <a:ext cx="9405258" cy="6629400"/>
          </a:xfrm>
        </p:spPr>
        <p:txBody>
          <a:bodyPr>
            <a:normAutofit fontScale="92500" lnSpcReduction="10000"/>
          </a:bodyPr>
          <a:lstStyle/>
          <a:p>
            <a:pPr marL="514350" indent="-514350">
              <a:buAutoNum type="arabicPeriod" startAt="2"/>
            </a:pPr>
            <a:r>
              <a:rPr lang="en-US" dirty="0" err="1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Memulai</a:t>
            </a:r>
            <a:r>
              <a:rPr lang="en-US" dirty="0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kenaikan</a:t>
            </a:r>
            <a:r>
              <a:rPr lang="en-US" dirty="0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harg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a</a:t>
            </a:r>
            <a:endParaRPr lang="en-US" dirty="0" smtClean="0">
              <a:latin typeface="Times New Roman" charset="0"/>
              <a:ea typeface="Times New Roman" charset="0"/>
              <a:cs typeface="Times New Roman" charset="0"/>
            </a:endParaRPr>
          </a:p>
          <a:p>
            <a:pPr marL="0" indent="0">
              <a:buNone/>
            </a:pPr>
            <a:r>
              <a:rPr lang="en-US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   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Dapat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dilakukan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dengan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acara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berikut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:</a:t>
            </a:r>
          </a:p>
          <a:p>
            <a:pPr marL="0" indent="0">
              <a:buNone/>
            </a:pPr>
            <a:r>
              <a:rPr lang="en-US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    -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Penetapan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harga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kutipan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tertunda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(delayed quotation)</a:t>
            </a:r>
          </a:p>
          <a:p>
            <a:pPr marL="0" indent="0">
              <a:buNone/>
            </a:pPr>
            <a:r>
              <a:rPr lang="en-US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    -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Klausa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peningkatan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harga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(escalator clause)</a:t>
            </a:r>
          </a:p>
          <a:p>
            <a:pPr marL="0" indent="0">
              <a:buNone/>
            </a:pPr>
            <a:r>
              <a:rPr lang="en-US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    -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Penguraian</a:t>
            </a:r>
            <a:endParaRPr lang="en-US" dirty="0" smtClean="0">
              <a:latin typeface="Times New Roman" charset="0"/>
              <a:ea typeface="Times New Roman" charset="0"/>
              <a:cs typeface="Times New Roman" charset="0"/>
            </a:endParaRPr>
          </a:p>
          <a:p>
            <a:pPr marL="0" indent="0">
              <a:buNone/>
            </a:pPr>
            <a:r>
              <a:rPr lang="en-US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    -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Pengurangan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diskon</a:t>
            </a:r>
            <a:endParaRPr lang="en-US" dirty="0" smtClean="0">
              <a:latin typeface="Times New Roman" charset="0"/>
              <a:ea typeface="Times New Roman" charset="0"/>
              <a:cs typeface="Times New Roman" charset="0"/>
            </a:endParaRPr>
          </a:p>
          <a:p>
            <a:pPr marL="0" indent="0">
              <a:buNone/>
            </a:pPr>
            <a:r>
              <a:rPr lang="en-US" dirty="0" err="1" smtClean="0">
                <a:solidFill>
                  <a:schemeClr val="accent6">
                    <a:lumMod val="75000"/>
                  </a:schemeClr>
                </a:solidFill>
                <a:latin typeface="Times New Roman" charset="0"/>
                <a:ea typeface="Times New Roman" charset="0"/>
                <a:cs typeface="Times New Roman" charset="0"/>
              </a:rPr>
              <a:t>Pendekatan</a:t>
            </a:r>
            <a:r>
              <a:rPr lang="en-US" dirty="0" smtClean="0">
                <a:solidFill>
                  <a:schemeClr val="accent6">
                    <a:lumMod val="75000"/>
                  </a:schemeClr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solidFill>
                  <a:schemeClr val="accent6">
                    <a:lumMod val="75000"/>
                  </a:schemeClr>
                </a:solidFill>
                <a:latin typeface="Times New Roman" charset="0"/>
                <a:ea typeface="Times New Roman" charset="0"/>
                <a:cs typeface="Times New Roman" charset="0"/>
              </a:rPr>
              <a:t>alternatif</a:t>
            </a:r>
            <a:r>
              <a:rPr lang="en-US" dirty="0" smtClean="0">
                <a:solidFill>
                  <a:schemeClr val="accent6">
                    <a:lumMod val="75000"/>
                  </a:schemeClr>
                </a:solidFill>
                <a:latin typeface="Times New Roman" charset="0"/>
                <a:ea typeface="Times New Roman" charset="0"/>
                <a:cs typeface="Times New Roman" charset="0"/>
              </a:rPr>
              <a:t> :</a:t>
            </a:r>
          </a:p>
          <a:p>
            <a:pPr>
              <a:buFont typeface="Arial" charset="0"/>
              <a:buChar char="•"/>
            </a:pP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Menyusutkan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jumlah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produk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dan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tidak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menaikkan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harga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.</a:t>
            </a:r>
          </a:p>
          <a:p>
            <a:pPr>
              <a:buFont typeface="Arial" charset="0"/>
              <a:buChar char="•"/>
            </a:pP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Mengurangi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dengan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materi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/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bahan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yang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lebih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murah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.</a:t>
            </a:r>
          </a:p>
          <a:p>
            <a:pPr>
              <a:buFont typeface="Arial" charset="0"/>
              <a:buChar char="•"/>
            </a:pP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Mengurangi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/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menghilangkan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fitur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produk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.</a:t>
            </a:r>
          </a:p>
          <a:p>
            <a:pPr>
              <a:buFont typeface="Arial" charset="0"/>
              <a:buChar char="•"/>
            </a:pP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Mengurangi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/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menghilangkan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jasa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produk</a:t>
            </a:r>
            <a:endParaRPr lang="en-US" dirty="0" smtClean="0">
              <a:latin typeface="Times New Roman" charset="0"/>
              <a:ea typeface="Times New Roman" charset="0"/>
              <a:cs typeface="Times New Roman" charset="0"/>
            </a:endParaRPr>
          </a:p>
          <a:p>
            <a:pPr>
              <a:buFont typeface="Arial" charset="0"/>
              <a:buChar char="•"/>
            </a:pP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Menggunakan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materi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kemasan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yang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murah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/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ukuran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kemasan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yang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lebih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besar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.</a:t>
            </a:r>
          </a:p>
          <a:p>
            <a:pPr>
              <a:buFont typeface="Arial" charset="0"/>
              <a:buChar char="•"/>
            </a:pP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Mengurangi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jumlah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ukuran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&amp; model yang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ditawarkan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.</a:t>
            </a:r>
          </a:p>
          <a:p>
            <a:pPr>
              <a:buFont typeface="Arial" charset="0"/>
              <a:buChar char="•"/>
            </a:pP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Menciptakan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merek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ekonomis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baru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.</a:t>
            </a:r>
          </a:p>
          <a:p>
            <a:pPr>
              <a:buFont typeface="Arial" charset="0"/>
              <a:buChar char="•"/>
            </a:pPr>
            <a:endParaRPr lang="en-US" dirty="0" smtClean="0"/>
          </a:p>
          <a:p>
            <a:pPr>
              <a:buFont typeface="Arial" charset="0"/>
              <a:buChar char="•"/>
            </a:pPr>
            <a:endParaRPr lang="en-US" dirty="0" smtClean="0"/>
          </a:p>
          <a:p>
            <a:pPr marL="514350" indent="-514350">
              <a:buFont typeface="+mj-lt"/>
              <a:buAutoNum type="arabicPeriod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211860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003971" cy="1325563"/>
          </a:xfrm>
        </p:spPr>
        <p:txBody>
          <a:bodyPr>
            <a:normAutofit fontScale="90000"/>
          </a:bodyPr>
          <a:lstStyle/>
          <a:p>
            <a:r>
              <a:rPr lang="en-US" sz="5400" b="1" dirty="0" err="1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Merespon</a:t>
            </a:r>
            <a:r>
              <a:rPr lang="en-US" sz="5400" b="1" dirty="0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5400" b="1" dirty="0" err="1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Perubahan</a:t>
            </a:r>
            <a:r>
              <a:rPr lang="en-US" sz="5400" b="1" dirty="0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5400" b="1" dirty="0" err="1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Harga</a:t>
            </a:r>
            <a:r>
              <a:rPr lang="en-US" sz="5400" b="1" dirty="0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5400" b="1" dirty="0" err="1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Pesaing</a:t>
            </a:r>
            <a:endParaRPr lang="en-US" sz="5400" b="1" dirty="0">
              <a:solidFill>
                <a:srgbClr val="0070C0"/>
              </a:solidFill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63386" y="1825625"/>
            <a:ext cx="9878785" cy="4351338"/>
          </a:xfrm>
        </p:spPr>
        <p:txBody>
          <a:bodyPr/>
          <a:lstStyle/>
          <a:p>
            <a:pPr marL="0" indent="0">
              <a:buNone/>
            </a:pP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Menurut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b="1" dirty="0" err="1" smtClean="0">
                <a:solidFill>
                  <a:srgbClr val="C00000"/>
                </a:solidFill>
                <a:latin typeface="Times New Roman" charset="0"/>
                <a:ea typeface="Times New Roman" charset="0"/>
                <a:cs typeface="Times New Roman" charset="0"/>
              </a:rPr>
              <a:t>Nirmalya</a:t>
            </a:r>
            <a:r>
              <a:rPr lang="en-US" b="1" dirty="0" smtClean="0">
                <a:solidFill>
                  <a:srgbClr val="C00000"/>
                </a:solidFill>
                <a:latin typeface="Times New Roman" charset="0"/>
                <a:ea typeface="Times New Roman" charset="0"/>
                <a:cs typeface="Times New Roman" charset="0"/>
              </a:rPr>
              <a:t> Kumar</a:t>
            </a:r>
          </a:p>
          <a:p>
            <a:pPr marL="0" indent="0">
              <a:buNone/>
            </a:pP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Beberapa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sarana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untuk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menghadapi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pesaing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yang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menurunkan</a:t>
            </a:r>
            <a:endParaRPr lang="en-US" dirty="0">
              <a:latin typeface="Times New Roman" charset="0"/>
              <a:ea typeface="Times New Roman" charset="0"/>
              <a:cs typeface="Times New Roman" charset="0"/>
            </a:endParaRPr>
          </a:p>
          <a:p>
            <a:pPr marL="0" indent="0">
              <a:buNone/>
            </a:pP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harga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produknya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antara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lain: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Merancang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produk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yang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menarik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Menawarkan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bauran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produk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yang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unik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Memberi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merek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pada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sebuah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komunitas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Menjual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pengalaman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.</a:t>
            </a:r>
            <a:endParaRPr lang="en-US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243684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838200" y="365126"/>
          <a:ext cx="10515600" cy="58118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90900290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954</Words>
  <Application>Microsoft Macintosh PowerPoint</Application>
  <PresentationFormat>Widescreen</PresentationFormat>
  <Paragraphs>177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7" baseType="lpstr">
      <vt:lpstr>Arial</vt:lpstr>
      <vt:lpstr>Calibri</vt:lpstr>
      <vt:lpstr>Calibri Light</vt:lpstr>
      <vt:lpstr>Times New Roman</vt:lpstr>
      <vt:lpstr>Office Theme</vt:lpstr>
      <vt:lpstr>PowerPoint Presentation</vt:lpstr>
      <vt:lpstr>    Pertemuan 11 </vt:lpstr>
      <vt:lpstr>Memahami Penetapan Harga </vt:lpstr>
      <vt:lpstr>PowerPoint Presentation</vt:lpstr>
      <vt:lpstr>PowerPoint Presentation</vt:lpstr>
      <vt:lpstr>PowerPoint Presentation</vt:lpstr>
      <vt:lpstr>PowerPoint Presentation</vt:lpstr>
      <vt:lpstr>Cara Perusahaan    menetapkan harga</vt:lpstr>
      <vt:lpstr>Psikologi Konsumen dan Penetapan Harga</vt:lpstr>
      <vt:lpstr>Tahapan Penetapan Harga</vt:lpstr>
      <vt:lpstr>Langkah 1 Memilih Tujuan Penetapan Harga</vt:lpstr>
      <vt:lpstr>Langkah 2 Menentukan Permintaan</vt:lpstr>
      <vt:lpstr>Langkah 3 Memperkirakan Biaya</vt:lpstr>
      <vt:lpstr> Langkah 4 Menganalisis Biaya, Harga dan Penawaran Pesaing </vt:lpstr>
      <vt:lpstr> Langkah 5  Memilih Metode Penetapan Harga </vt:lpstr>
      <vt:lpstr>PowerPoint Presentation</vt:lpstr>
      <vt:lpstr>Langkah 6 Memilih Harga Akhir</vt:lpstr>
      <vt:lpstr>PowerPoint Presentation</vt:lpstr>
      <vt:lpstr>Memulai dan Merespon Perubahan Harga</vt:lpstr>
      <vt:lpstr>PowerPoint Presentation</vt:lpstr>
      <vt:lpstr>Merespon Perubahan Harga Pesaing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Office User</dc:creator>
  <cp:lastModifiedBy>Microsoft Office User</cp:lastModifiedBy>
  <cp:revision>1</cp:revision>
  <dcterms:created xsi:type="dcterms:W3CDTF">2019-04-30T02:47:01Z</dcterms:created>
  <dcterms:modified xsi:type="dcterms:W3CDTF">2019-04-30T02:48:02Z</dcterms:modified>
</cp:coreProperties>
</file>