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9144000" cy="11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95400" y="1066800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9144000" cy="11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6355" y="2088895"/>
            <a:ext cx="8425688" cy="3229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27516" y="6746366"/>
            <a:ext cx="2495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65642" y="3608614"/>
            <a:ext cx="61271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770" dirty="0">
                <a:solidFill>
                  <a:schemeClr val="accent5"/>
                </a:solidFill>
                <a:latin typeface="Verdana"/>
                <a:cs typeface="Verdana"/>
              </a:rPr>
              <a:t>UI</a:t>
            </a:r>
            <a:r>
              <a:rPr sz="6000" b="1" spc="-745" dirty="0">
                <a:latin typeface="Verdana"/>
                <a:cs typeface="Verdana"/>
              </a:rPr>
              <a:t> </a:t>
            </a:r>
            <a:r>
              <a:rPr sz="6000" b="1" i="1" spc="-310" dirty="0">
                <a:solidFill>
                  <a:srgbClr val="FFCC00"/>
                </a:solidFill>
                <a:latin typeface="Arial"/>
                <a:cs typeface="Arial"/>
              </a:rPr>
              <a:t>Implementation</a:t>
            </a:r>
            <a:endParaRPr sz="6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7086600"/>
            <a:ext cx="9144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800" b="1" spc="-210" dirty="0" err="1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Oleh</a:t>
            </a:r>
            <a:r>
              <a:rPr sz="2800" b="1" spc="-210" dirty="0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 : </a:t>
            </a:r>
            <a:r>
              <a:rPr sz="2800" b="1" spc="-210" dirty="0" err="1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Rahmat</a:t>
            </a:r>
            <a:r>
              <a:rPr sz="2800" b="1" spc="-210" dirty="0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 </a:t>
            </a:r>
            <a:r>
              <a:rPr sz="2800" b="1" spc="-210" dirty="0" err="1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Robi</a:t>
            </a:r>
            <a:r>
              <a:rPr sz="2800" b="1" spc="-210" dirty="0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 </a:t>
            </a:r>
            <a:r>
              <a:rPr sz="2800" b="1" spc="-210" dirty="0" err="1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Waliyansyah</a:t>
            </a:r>
            <a:r>
              <a:rPr sz="2800" b="1" spc="-210" dirty="0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, </a:t>
            </a:r>
            <a:r>
              <a:rPr sz="2800" b="1" spc="-210" dirty="0" err="1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M.Kom</a:t>
            </a:r>
            <a:r>
              <a:rPr sz="2800" b="1" spc="-210" dirty="0" smtClean="0">
                <a:solidFill>
                  <a:schemeClr val="accent6"/>
                </a:solidFill>
                <a:latin typeface="Tempus Sans ITC" panose="04020404030D07020202" pitchFamily="82" charset="0"/>
                <a:cs typeface="Arial"/>
              </a:rPr>
              <a:t>.</a:t>
            </a:r>
            <a:endParaRPr sz="2000" dirty="0">
              <a:solidFill>
                <a:schemeClr val="accent6"/>
              </a:solidFill>
              <a:latin typeface="Tempus Sans ITC" panose="04020404030D07020202" pitchFamily="82" charset="0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79614"/>
            <a:ext cx="91440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05" y="4792880"/>
            <a:ext cx="1548387" cy="20492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62000"/>
            <a:ext cx="7694930" cy="9476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5400" i="1" spc="-395" dirty="0">
                <a:latin typeface="Arial"/>
                <a:cs typeface="Arial"/>
              </a:rPr>
              <a:t>Pendahuluan</a:t>
            </a:r>
            <a:endParaRPr sz="5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2133600"/>
            <a:ext cx="7694930" cy="4504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indent="-609600" algn="just">
              <a:lnSpc>
                <a:spcPts val="3650"/>
              </a:lnSpc>
              <a:spcBef>
                <a:spcPts val="1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Bagaimana </a:t>
            </a:r>
            <a:r>
              <a:rPr sz="3200" spc="-120" dirty="0">
                <a:latin typeface="Arial"/>
                <a:cs typeface="Arial"/>
              </a:rPr>
              <a:t>tahapan </a:t>
            </a:r>
            <a:r>
              <a:rPr sz="3200" spc="-145" dirty="0">
                <a:latin typeface="Arial"/>
                <a:cs typeface="Arial"/>
              </a:rPr>
              <a:t>membangun</a:t>
            </a:r>
            <a:r>
              <a:rPr sz="3200" spc="-220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sebuah</a:t>
            </a:r>
            <a:endParaRPr sz="3200" dirty="0">
              <a:latin typeface="Arial"/>
              <a:cs typeface="Arial"/>
            </a:endParaRPr>
          </a:p>
          <a:p>
            <a:pPr marL="622300" algn="just">
              <a:lnSpc>
                <a:spcPts val="3650"/>
              </a:lnSpc>
            </a:pPr>
            <a:r>
              <a:rPr sz="3200" i="1" spc="-215" dirty="0">
                <a:latin typeface="Trebuchet MS"/>
                <a:cs typeface="Trebuchet MS"/>
              </a:rPr>
              <a:t>project </a:t>
            </a:r>
            <a:r>
              <a:rPr sz="3200" spc="-110" dirty="0">
                <a:latin typeface="Arial"/>
                <a:cs typeface="Arial"/>
              </a:rPr>
              <a:t>pembuatan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website?</a:t>
            </a:r>
            <a:endParaRPr sz="3200" dirty="0">
              <a:latin typeface="Arial"/>
              <a:cs typeface="Arial"/>
            </a:endParaRPr>
          </a:p>
          <a:p>
            <a:pPr marL="622300" marR="1177290" indent="-609600" algn="just">
              <a:lnSpc>
                <a:spcPts val="3440"/>
              </a:lnSpc>
              <a:spcBef>
                <a:spcPts val="815"/>
              </a:spcBef>
              <a:buAutoNum type="arabicPeriod" startAt="2"/>
              <a:tabLst>
                <a:tab pos="621665" algn="l"/>
                <a:tab pos="622300" algn="l"/>
              </a:tabLst>
            </a:pPr>
            <a:r>
              <a:rPr sz="3200" spc="-60" dirty="0">
                <a:latin typeface="Arial"/>
                <a:cs typeface="Arial"/>
              </a:rPr>
              <a:t>Model </a:t>
            </a:r>
            <a:r>
              <a:rPr sz="3200" spc="-125" dirty="0">
                <a:latin typeface="Arial"/>
                <a:cs typeface="Arial"/>
              </a:rPr>
              <a:t>pendekatan </a:t>
            </a:r>
            <a:r>
              <a:rPr sz="3200" spc="-195" dirty="0">
                <a:latin typeface="Arial"/>
                <a:cs typeface="Arial"/>
              </a:rPr>
              <a:t>apa yang</a:t>
            </a:r>
            <a:r>
              <a:rPr sz="3200" spc="-330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akan  </a:t>
            </a:r>
            <a:r>
              <a:rPr sz="3200" spc="-160" dirty="0">
                <a:latin typeface="Arial"/>
                <a:cs typeface="Arial"/>
              </a:rPr>
              <a:t>digunakan?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30"/>
              </a:spcBef>
              <a:buAutoNum type="arabicPeriod" startAt="2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Bagaimana </a:t>
            </a:r>
            <a:r>
              <a:rPr sz="3200" spc="-145" dirty="0">
                <a:latin typeface="Arial"/>
                <a:cs typeface="Arial"/>
              </a:rPr>
              <a:t>membagi </a:t>
            </a:r>
            <a:r>
              <a:rPr sz="3200" spc="-155" dirty="0">
                <a:latin typeface="Arial"/>
                <a:cs typeface="Arial"/>
              </a:rPr>
              <a:t>tugas </a:t>
            </a:r>
            <a:r>
              <a:rPr sz="3200" spc="-135" dirty="0">
                <a:latin typeface="Arial"/>
                <a:cs typeface="Arial"/>
              </a:rPr>
              <a:t>dalam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i="1" spc="-185" dirty="0">
                <a:latin typeface="Trebuchet MS"/>
                <a:cs typeface="Trebuchet MS"/>
              </a:rPr>
              <a:t>team</a:t>
            </a:r>
            <a:r>
              <a:rPr sz="3200" spc="-185" dirty="0"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75"/>
              </a:spcBef>
              <a:buAutoNum type="arabicPeriod" startAt="2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Bagaimana </a:t>
            </a:r>
            <a:r>
              <a:rPr sz="3200" spc="-125" dirty="0">
                <a:latin typeface="Arial"/>
                <a:cs typeface="Arial"/>
              </a:rPr>
              <a:t>pendekatan </a:t>
            </a:r>
            <a:r>
              <a:rPr sz="3200" spc="-95" dirty="0">
                <a:latin typeface="Arial"/>
                <a:cs typeface="Arial"/>
              </a:rPr>
              <a:t>terhadap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user?</a:t>
            </a:r>
            <a:endParaRPr sz="3200" dirty="0">
              <a:latin typeface="Arial"/>
              <a:cs typeface="Arial"/>
            </a:endParaRPr>
          </a:p>
          <a:p>
            <a:pPr marL="622300" marR="594995" indent="-609600" algn="just">
              <a:lnSpc>
                <a:spcPts val="3460"/>
              </a:lnSpc>
              <a:spcBef>
                <a:spcPts val="800"/>
              </a:spcBef>
              <a:buAutoNum type="arabicPeriod" startAt="2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Bagaimana </a:t>
            </a:r>
            <a:r>
              <a:rPr sz="3200" spc="-160" dirty="0">
                <a:latin typeface="Arial"/>
                <a:cs typeface="Arial"/>
              </a:rPr>
              <a:t>menganalisis </a:t>
            </a:r>
            <a:r>
              <a:rPr sz="3200" spc="-130" dirty="0">
                <a:latin typeface="Arial"/>
                <a:cs typeface="Arial"/>
              </a:rPr>
              <a:t>hasil </a:t>
            </a:r>
            <a:r>
              <a:rPr sz="3200" spc="-55" dirty="0">
                <a:latin typeface="Arial"/>
                <a:cs typeface="Arial"/>
              </a:rPr>
              <a:t>project  </a:t>
            </a:r>
            <a:r>
              <a:rPr sz="3200" spc="-170" dirty="0">
                <a:latin typeface="Arial"/>
                <a:cs typeface="Arial"/>
              </a:rPr>
              <a:t>dengan </a:t>
            </a:r>
            <a:r>
              <a:rPr sz="3200" spc="-130" dirty="0">
                <a:latin typeface="Arial"/>
                <a:cs typeface="Arial"/>
              </a:rPr>
              <a:t>kaidah-kaidah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95" dirty="0">
                <a:latin typeface="Arial"/>
                <a:cs typeface="Arial"/>
              </a:rPr>
              <a:t>IMK?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15"/>
              </a:spcBef>
              <a:buAutoNum type="arabicPeriod" startAt="2"/>
              <a:tabLst>
                <a:tab pos="621665" algn="l"/>
                <a:tab pos="622300" algn="l"/>
              </a:tabLst>
            </a:pPr>
            <a:r>
              <a:rPr sz="3200" i="1" spc="-90" dirty="0">
                <a:latin typeface="Trebuchet MS"/>
                <a:cs typeface="Trebuchet MS"/>
              </a:rPr>
              <a:t>Release</a:t>
            </a:r>
            <a:r>
              <a:rPr sz="3200" spc="-90" dirty="0">
                <a:latin typeface="Arial"/>
                <a:cs typeface="Arial"/>
              </a:rPr>
              <a:t>!!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1997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5782" y="762000"/>
            <a:ext cx="7534148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20"/>
              </a:spcBef>
            </a:pPr>
            <a:r>
              <a:rPr sz="4800" i="1" spc="-195" dirty="0">
                <a:latin typeface="Arial"/>
                <a:cs typeface="Arial"/>
              </a:rPr>
              <a:t>Metode </a:t>
            </a:r>
            <a:r>
              <a:rPr sz="4800" i="1" spc="-315" dirty="0">
                <a:latin typeface="Arial"/>
                <a:cs typeface="Arial"/>
              </a:rPr>
              <a:t>Kerja </a:t>
            </a:r>
            <a:r>
              <a:rPr sz="4800" i="1" spc="-80" dirty="0">
                <a:latin typeface="Arial"/>
                <a:cs typeface="Arial"/>
              </a:rPr>
              <a:t>&amp; </a:t>
            </a:r>
            <a:r>
              <a:rPr sz="4800" i="1" spc="-459" dirty="0">
                <a:latin typeface="Arial"/>
                <a:cs typeface="Arial"/>
              </a:rPr>
              <a:t>Tugas</a:t>
            </a:r>
            <a:r>
              <a:rPr sz="4800" i="1" spc="-415" dirty="0">
                <a:latin typeface="Arial"/>
                <a:cs typeface="Arial"/>
              </a:rPr>
              <a:t> </a:t>
            </a:r>
            <a:r>
              <a:rPr sz="4800" i="1" spc="-355" dirty="0">
                <a:latin typeface="Arial"/>
                <a:cs typeface="Arial"/>
              </a:rPr>
              <a:t>Team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0" y="2133600"/>
            <a:ext cx="1524000" cy="533400"/>
          </a:xfrm>
          <a:custGeom>
            <a:avLst/>
            <a:gdLst/>
            <a:ahLst/>
            <a:cxnLst/>
            <a:rect l="l" t="t" r="r" b="b"/>
            <a:pathLst>
              <a:path w="1524000" h="533400">
                <a:moveTo>
                  <a:pt x="1435608" y="0"/>
                </a:moveTo>
                <a:lnTo>
                  <a:pt x="88391" y="0"/>
                </a:lnTo>
                <a:lnTo>
                  <a:pt x="54006" y="6953"/>
                </a:lnTo>
                <a:lnTo>
                  <a:pt x="25907" y="25908"/>
                </a:lnTo>
                <a:lnTo>
                  <a:pt x="6953" y="54006"/>
                </a:lnTo>
                <a:lnTo>
                  <a:pt x="0" y="88391"/>
                </a:lnTo>
                <a:lnTo>
                  <a:pt x="0" y="445008"/>
                </a:lnTo>
                <a:lnTo>
                  <a:pt x="6953" y="479393"/>
                </a:lnTo>
                <a:lnTo>
                  <a:pt x="25907" y="507491"/>
                </a:lnTo>
                <a:lnTo>
                  <a:pt x="54006" y="526446"/>
                </a:lnTo>
                <a:lnTo>
                  <a:pt x="88391" y="533400"/>
                </a:lnTo>
                <a:lnTo>
                  <a:pt x="1435608" y="533400"/>
                </a:lnTo>
                <a:lnTo>
                  <a:pt x="1469993" y="526446"/>
                </a:lnTo>
                <a:lnTo>
                  <a:pt x="1498092" y="507491"/>
                </a:lnTo>
                <a:lnTo>
                  <a:pt x="1517046" y="479393"/>
                </a:lnTo>
                <a:lnTo>
                  <a:pt x="1524000" y="445008"/>
                </a:lnTo>
                <a:lnTo>
                  <a:pt x="1524000" y="88391"/>
                </a:lnTo>
                <a:lnTo>
                  <a:pt x="1517046" y="54006"/>
                </a:lnTo>
                <a:lnTo>
                  <a:pt x="1498091" y="25908"/>
                </a:lnTo>
                <a:lnTo>
                  <a:pt x="1469993" y="6953"/>
                </a:lnTo>
                <a:lnTo>
                  <a:pt x="1435608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82472" y="2261107"/>
            <a:ext cx="10833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PLANNING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76400" y="2895600"/>
            <a:ext cx="1524000" cy="533400"/>
          </a:xfrm>
          <a:custGeom>
            <a:avLst/>
            <a:gdLst/>
            <a:ahLst/>
            <a:cxnLst/>
            <a:rect l="l" t="t" r="r" b="b"/>
            <a:pathLst>
              <a:path w="1524000" h="533400">
                <a:moveTo>
                  <a:pt x="1435608" y="0"/>
                </a:moveTo>
                <a:lnTo>
                  <a:pt x="88392" y="0"/>
                </a:lnTo>
                <a:lnTo>
                  <a:pt x="54006" y="6953"/>
                </a:lnTo>
                <a:lnTo>
                  <a:pt x="25907" y="25908"/>
                </a:lnTo>
                <a:lnTo>
                  <a:pt x="6953" y="54006"/>
                </a:lnTo>
                <a:lnTo>
                  <a:pt x="0" y="88391"/>
                </a:lnTo>
                <a:lnTo>
                  <a:pt x="0" y="445008"/>
                </a:lnTo>
                <a:lnTo>
                  <a:pt x="6953" y="479393"/>
                </a:lnTo>
                <a:lnTo>
                  <a:pt x="25908" y="507491"/>
                </a:lnTo>
                <a:lnTo>
                  <a:pt x="54006" y="526446"/>
                </a:lnTo>
                <a:lnTo>
                  <a:pt x="88392" y="533400"/>
                </a:lnTo>
                <a:lnTo>
                  <a:pt x="1435608" y="533400"/>
                </a:lnTo>
                <a:lnTo>
                  <a:pt x="1469993" y="526446"/>
                </a:lnTo>
                <a:lnTo>
                  <a:pt x="1498092" y="507491"/>
                </a:lnTo>
                <a:lnTo>
                  <a:pt x="1517046" y="479393"/>
                </a:lnTo>
                <a:lnTo>
                  <a:pt x="1524000" y="445008"/>
                </a:lnTo>
                <a:lnTo>
                  <a:pt x="1524000" y="88391"/>
                </a:lnTo>
                <a:lnTo>
                  <a:pt x="1517046" y="54006"/>
                </a:lnTo>
                <a:lnTo>
                  <a:pt x="1498091" y="25908"/>
                </a:lnTo>
                <a:lnTo>
                  <a:pt x="1469993" y="6953"/>
                </a:lnTo>
                <a:lnTo>
                  <a:pt x="1435608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55723" y="3023107"/>
            <a:ext cx="11639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ESI</a:t>
            </a:r>
            <a:r>
              <a:rPr sz="1600" b="1" spc="-15" dirty="0">
                <a:latin typeface="Arial"/>
                <a:cs typeface="Arial"/>
              </a:rPr>
              <a:t>G</a:t>
            </a:r>
            <a:r>
              <a:rPr sz="1600" b="1" spc="-10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G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90800" y="3657600"/>
            <a:ext cx="1524000" cy="533400"/>
          </a:xfrm>
          <a:custGeom>
            <a:avLst/>
            <a:gdLst/>
            <a:ahLst/>
            <a:cxnLst/>
            <a:rect l="l" t="t" r="r" b="b"/>
            <a:pathLst>
              <a:path w="1524000" h="533400">
                <a:moveTo>
                  <a:pt x="1435608" y="0"/>
                </a:moveTo>
                <a:lnTo>
                  <a:pt x="88392" y="0"/>
                </a:lnTo>
                <a:lnTo>
                  <a:pt x="54006" y="6953"/>
                </a:lnTo>
                <a:lnTo>
                  <a:pt x="25907" y="25908"/>
                </a:lnTo>
                <a:lnTo>
                  <a:pt x="6953" y="54006"/>
                </a:lnTo>
                <a:lnTo>
                  <a:pt x="0" y="88391"/>
                </a:lnTo>
                <a:lnTo>
                  <a:pt x="0" y="445008"/>
                </a:lnTo>
                <a:lnTo>
                  <a:pt x="6953" y="479393"/>
                </a:lnTo>
                <a:lnTo>
                  <a:pt x="25908" y="507491"/>
                </a:lnTo>
                <a:lnTo>
                  <a:pt x="54006" y="526446"/>
                </a:lnTo>
                <a:lnTo>
                  <a:pt x="88392" y="533400"/>
                </a:lnTo>
                <a:lnTo>
                  <a:pt x="1435608" y="533400"/>
                </a:lnTo>
                <a:lnTo>
                  <a:pt x="1469993" y="526446"/>
                </a:lnTo>
                <a:lnTo>
                  <a:pt x="1498091" y="507491"/>
                </a:lnTo>
                <a:lnTo>
                  <a:pt x="1517046" y="479393"/>
                </a:lnTo>
                <a:lnTo>
                  <a:pt x="1524000" y="445008"/>
                </a:lnTo>
                <a:lnTo>
                  <a:pt x="1524000" y="88391"/>
                </a:lnTo>
                <a:lnTo>
                  <a:pt x="1517046" y="54006"/>
                </a:lnTo>
                <a:lnTo>
                  <a:pt x="1498091" y="25908"/>
                </a:lnTo>
                <a:lnTo>
                  <a:pt x="1469993" y="6953"/>
                </a:lnTo>
                <a:lnTo>
                  <a:pt x="1435608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33192" y="3785108"/>
            <a:ext cx="8369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C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10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G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05200" y="4419600"/>
            <a:ext cx="1524000" cy="533400"/>
          </a:xfrm>
          <a:custGeom>
            <a:avLst/>
            <a:gdLst/>
            <a:ahLst/>
            <a:cxnLst/>
            <a:rect l="l" t="t" r="r" b="b"/>
            <a:pathLst>
              <a:path w="1524000" h="533400">
                <a:moveTo>
                  <a:pt x="1435608" y="0"/>
                </a:moveTo>
                <a:lnTo>
                  <a:pt x="88391" y="0"/>
                </a:lnTo>
                <a:lnTo>
                  <a:pt x="54006" y="6953"/>
                </a:lnTo>
                <a:lnTo>
                  <a:pt x="25908" y="25908"/>
                </a:lnTo>
                <a:lnTo>
                  <a:pt x="6953" y="54006"/>
                </a:lnTo>
                <a:lnTo>
                  <a:pt x="0" y="88391"/>
                </a:lnTo>
                <a:lnTo>
                  <a:pt x="0" y="445007"/>
                </a:lnTo>
                <a:lnTo>
                  <a:pt x="6953" y="479393"/>
                </a:lnTo>
                <a:lnTo>
                  <a:pt x="25908" y="507492"/>
                </a:lnTo>
                <a:lnTo>
                  <a:pt x="54006" y="526446"/>
                </a:lnTo>
                <a:lnTo>
                  <a:pt x="88391" y="533400"/>
                </a:lnTo>
                <a:lnTo>
                  <a:pt x="1435608" y="533400"/>
                </a:lnTo>
                <a:lnTo>
                  <a:pt x="1469993" y="526446"/>
                </a:lnTo>
                <a:lnTo>
                  <a:pt x="1498091" y="507492"/>
                </a:lnTo>
                <a:lnTo>
                  <a:pt x="1517046" y="479393"/>
                </a:lnTo>
                <a:lnTo>
                  <a:pt x="1524000" y="445007"/>
                </a:lnTo>
                <a:lnTo>
                  <a:pt x="1524000" y="88391"/>
                </a:lnTo>
                <a:lnTo>
                  <a:pt x="1517046" y="54006"/>
                </a:lnTo>
                <a:lnTo>
                  <a:pt x="1498091" y="25908"/>
                </a:lnTo>
                <a:lnTo>
                  <a:pt x="1469993" y="6953"/>
                </a:lnTo>
                <a:lnTo>
                  <a:pt x="1435608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14064" y="4547108"/>
            <a:ext cx="9036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T</a:t>
            </a:r>
            <a:r>
              <a:rPr sz="1600" b="1" spc="-5" dirty="0">
                <a:latin typeface="Arial"/>
                <a:cs typeface="Arial"/>
              </a:rPr>
              <a:t>ES</a:t>
            </a:r>
            <a:r>
              <a:rPr sz="1600" b="1" spc="-10" dirty="0">
                <a:latin typeface="Arial"/>
                <a:cs typeface="Arial"/>
              </a:rPr>
              <a:t>T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spc="-10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19600" y="5181600"/>
            <a:ext cx="1524000" cy="533400"/>
          </a:xfrm>
          <a:custGeom>
            <a:avLst/>
            <a:gdLst/>
            <a:ahLst/>
            <a:cxnLst/>
            <a:rect l="l" t="t" r="r" b="b"/>
            <a:pathLst>
              <a:path w="1524000" h="533400">
                <a:moveTo>
                  <a:pt x="1435608" y="0"/>
                </a:moveTo>
                <a:lnTo>
                  <a:pt x="88391" y="0"/>
                </a:lnTo>
                <a:lnTo>
                  <a:pt x="54006" y="6953"/>
                </a:lnTo>
                <a:lnTo>
                  <a:pt x="25908" y="25908"/>
                </a:lnTo>
                <a:lnTo>
                  <a:pt x="6953" y="54006"/>
                </a:lnTo>
                <a:lnTo>
                  <a:pt x="0" y="88392"/>
                </a:lnTo>
                <a:lnTo>
                  <a:pt x="0" y="445007"/>
                </a:lnTo>
                <a:lnTo>
                  <a:pt x="6953" y="479393"/>
                </a:lnTo>
                <a:lnTo>
                  <a:pt x="25908" y="507492"/>
                </a:lnTo>
                <a:lnTo>
                  <a:pt x="54006" y="526446"/>
                </a:lnTo>
                <a:lnTo>
                  <a:pt x="88391" y="533400"/>
                </a:lnTo>
                <a:lnTo>
                  <a:pt x="1435608" y="533400"/>
                </a:lnTo>
                <a:lnTo>
                  <a:pt x="1469993" y="526446"/>
                </a:lnTo>
                <a:lnTo>
                  <a:pt x="1498091" y="507492"/>
                </a:lnTo>
                <a:lnTo>
                  <a:pt x="1517046" y="479393"/>
                </a:lnTo>
                <a:lnTo>
                  <a:pt x="1524000" y="445007"/>
                </a:lnTo>
                <a:lnTo>
                  <a:pt x="1524000" y="88392"/>
                </a:lnTo>
                <a:lnTo>
                  <a:pt x="1517046" y="54006"/>
                </a:lnTo>
                <a:lnTo>
                  <a:pt x="1498091" y="25908"/>
                </a:lnTo>
                <a:lnTo>
                  <a:pt x="1469993" y="6953"/>
                </a:lnTo>
                <a:lnTo>
                  <a:pt x="1435608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42535" y="5309108"/>
            <a:ext cx="1277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600" b="1" spc="-10" dirty="0">
                <a:latin typeface="Arial"/>
                <a:cs typeface="Arial"/>
              </a:rPr>
              <a:t>R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5" dirty="0">
                <a:latin typeface="Arial"/>
                <a:cs typeface="Arial"/>
              </a:rPr>
              <a:t>M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dirty="0">
                <a:latin typeface="Arial"/>
                <a:cs typeface="Arial"/>
              </a:rPr>
              <a:t>T</a:t>
            </a:r>
            <a:r>
              <a:rPr sz="1600" b="1" spc="5" dirty="0">
                <a:latin typeface="Arial"/>
                <a:cs typeface="Arial"/>
              </a:rPr>
              <a:t>I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5" dirty="0"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34000" y="5943600"/>
            <a:ext cx="1600200" cy="533400"/>
          </a:xfrm>
          <a:custGeom>
            <a:avLst/>
            <a:gdLst/>
            <a:ahLst/>
            <a:cxnLst/>
            <a:rect l="l" t="t" r="r" b="b"/>
            <a:pathLst>
              <a:path w="1600200" h="533400">
                <a:moveTo>
                  <a:pt x="1511807" y="0"/>
                </a:moveTo>
                <a:lnTo>
                  <a:pt x="88391" y="0"/>
                </a:lnTo>
                <a:lnTo>
                  <a:pt x="54006" y="6953"/>
                </a:lnTo>
                <a:lnTo>
                  <a:pt x="25908" y="25908"/>
                </a:lnTo>
                <a:lnTo>
                  <a:pt x="6953" y="54006"/>
                </a:lnTo>
                <a:lnTo>
                  <a:pt x="0" y="88392"/>
                </a:lnTo>
                <a:lnTo>
                  <a:pt x="0" y="445008"/>
                </a:lnTo>
                <a:lnTo>
                  <a:pt x="6953" y="479393"/>
                </a:lnTo>
                <a:lnTo>
                  <a:pt x="25908" y="507491"/>
                </a:lnTo>
                <a:lnTo>
                  <a:pt x="54006" y="526446"/>
                </a:lnTo>
                <a:lnTo>
                  <a:pt x="88391" y="533400"/>
                </a:lnTo>
                <a:lnTo>
                  <a:pt x="1511807" y="533400"/>
                </a:lnTo>
                <a:lnTo>
                  <a:pt x="1546193" y="526446"/>
                </a:lnTo>
                <a:lnTo>
                  <a:pt x="1574291" y="507491"/>
                </a:lnTo>
                <a:lnTo>
                  <a:pt x="1593246" y="479393"/>
                </a:lnTo>
                <a:lnTo>
                  <a:pt x="1600200" y="445008"/>
                </a:lnTo>
                <a:lnTo>
                  <a:pt x="1600200" y="88392"/>
                </a:lnTo>
                <a:lnTo>
                  <a:pt x="1593246" y="54006"/>
                </a:lnTo>
                <a:lnTo>
                  <a:pt x="1574292" y="25908"/>
                </a:lnTo>
                <a:lnTo>
                  <a:pt x="1546193" y="6953"/>
                </a:lnTo>
                <a:lnTo>
                  <a:pt x="1511807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373115" y="6071108"/>
            <a:ext cx="1521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MAINTENANCE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86000" y="2362200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25495" y="2356104"/>
            <a:ext cx="114300" cy="533400"/>
          </a:xfrm>
          <a:custGeom>
            <a:avLst/>
            <a:gdLst/>
            <a:ahLst/>
            <a:cxnLst/>
            <a:rect l="l" t="t" r="r" b="b"/>
            <a:pathLst>
              <a:path w="114300" h="533400">
                <a:moveTo>
                  <a:pt x="38100" y="419100"/>
                </a:moveTo>
                <a:lnTo>
                  <a:pt x="0" y="419100"/>
                </a:lnTo>
                <a:lnTo>
                  <a:pt x="57912" y="533400"/>
                </a:lnTo>
                <a:lnTo>
                  <a:pt x="105277" y="437388"/>
                </a:lnTo>
                <a:lnTo>
                  <a:pt x="38100" y="437388"/>
                </a:lnTo>
                <a:lnTo>
                  <a:pt x="38100" y="419100"/>
                </a:lnTo>
                <a:close/>
              </a:path>
              <a:path w="114300" h="533400">
                <a:moveTo>
                  <a:pt x="76200" y="0"/>
                </a:moveTo>
                <a:lnTo>
                  <a:pt x="38100" y="0"/>
                </a:lnTo>
                <a:lnTo>
                  <a:pt x="38100" y="437388"/>
                </a:lnTo>
                <a:lnTo>
                  <a:pt x="76200" y="437388"/>
                </a:lnTo>
                <a:lnTo>
                  <a:pt x="76200" y="0"/>
                </a:lnTo>
                <a:close/>
              </a:path>
              <a:path w="114300" h="533400">
                <a:moveTo>
                  <a:pt x="114300" y="419100"/>
                </a:moveTo>
                <a:lnTo>
                  <a:pt x="76200" y="419100"/>
                </a:lnTo>
                <a:lnTo>
                  <a:pt x="76200" y="437388"/>
                </a:lnTo>
                <a:lnTo>
                  <a:pt x="105277" y="437388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00400" y="3130295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9896" y="3124200"/>
            <a:ext cx="114300" cy="533400"/>
          </a:xfrm>
          <a:custGeom>
            <a:avLst/>
            <a:gdLst/>
            <a:ahLst/>
            <a:cxnLst/>
            <a:rect l="l" t="t" r="r" b="b"/>
            <a:pathLst>
              <a:path w="114300" h="533400">
                <a:moveTo>
                  <a:pt x="38100" y="419100"/>
                </a:moveTo>
                <a:lnTo>
                  <a:pt x="0" y="419100"/>
                </a:lnTo>
                <a:lnTo>
                  <a:pt x="57912" y="533400"/>
                </a:lnTo>
                <a:lnTo>
                  <a:pt x="105277" y="437388"/>
                </a:lnTo>
                <a:lnTo>
                  <a:pt x="38100" y="437388"/>
                </a:lnTo>
                <a:lnTo>
                  <a:pt x="38100" y="419100"/>
                </a:lnTo>
                <a:close/>
              </a:path>
              <a:path w="114300" h="533400">
                <a:moveTo>
                  <a:pt x="76200" y="0"/>
                </a:moveTo>
                <a:lnTo>
                  <a:pt x="38100" y="0"/>
                </a:lnTo>
                <a:lnTo>
                  <a:pt x="38100" y="437388"/>
                </a:lnTo>
                <a:lnTo>
                  <a:pt x="76200" y="437388"/>
                </a:lnTo>
                <a:lnTo>
                  <a:pt x="76200" y="0"/>
                </a:lnTo>
                <a:close/>
              </a:path>
              <a:path w="114300" h="533400">
                <a:moveTo>
                  <a:pt x="114300" y="419100"/>
                </a:moveTo>
                <a:lnTo>
                  <a:pt x="76200" y="419100"/>
                </a:lnTo>
                <a:lnTo>
                  <a:pt x="76200" y="437388"/>
                </a:lnTo>
                <a:lnTo>
                  <a:pt x="105277" y="437388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14800" y="3898391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54296" y="3892296"/>
            <a:ext cx="114300" cy="533400"/>
          </a:xfrm>
          <a:custGeom>
            <a:avLst/>
            <a:gdLst/>
            <a:ahLst/>
            <a:cxnLst/>
            <a:rect l="l" t="t" r="r" b="b"/>
            <a:pathLst>
              <a:path w="114300" h="533400">
                <a:moveTo>
                  <a:pt x="38100" y="419100"/>
                </a:moveTo>
                <a:lnTo>
                  <a:pt x="0" y="419100"/>
                </a:lnTo>
                <a:lnTo>
                  <a:pt x="57912" y="533400"/>
                </a:lnTo>
                <a:lnTo>
                  <a:pt x="104526" y="438912"/>
                </a:lnTo>
                <a:lnTo>
                  <a:pt x="38100" y="438912"/>
                </a:lnTo>
                <a:lnTo>
                  <a:pt x="38100" y="419100"/>
                </a:lnTo>
                <a:close/>
              </a:path>
              <a:path w="114300" h="533400">
                <a:moveTo>
                  <a:pt x="76200" y="0"/>
                </a:moveTo>
                <a:lnTo>
                  <a:pt x="38100" y="0"/>
                </a:lnTo>
                <a:lnTo>
                  <a:pt x="38100" y="438912"/>
                </a:lnTo>
                <a:lnTo>
                  <a:pt x="76200" y="438912"/>
                </a:lnTo>
                <a:lnTo>
                  <a:pt x="76200" y="0"/>
                </a:lnTo>
                <a:close/>
              </a:path>
              <a:path w="114300" h="533400">
                <a:moveTo>
                  <a:pt x="114300" y="419100"/>
                </a:moveTo>
                <a:lnTo>
                  <a:pt x="76200" y="419100"/>
                </a:lnTo>
                <a:lnTo>
                  <a:pt x="76200" y="438912"/>
                </a:lnTo>
                <a:lnTo>
                  <a:pt x="104526" y="438912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29200" y="4666488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68696" y="4660391"/>
            <a:ext cx="114300" cy="533400"/>
          </a:xfrm>
          <a:custGeom>
            <a:avLst/>
            <a:gdLst/>
            <a:ahLst/>
            <a:cxnLst/>
            <a:rect l="l" t="t" r="r" b="b"/>
            <a:pathLst>
              <a:path w="114300" h="533400">
                <a:moveTo>
                  <a:pt x="38100" y="419099"/>
                </a:moveTo>
                <a:lnTo>
                  <a:pt x="0" y="419099"/>
                </a:lnTo>
                <a:lnTo>
                  <a:pt x="57912" y="533399"/>
                </a:lnTo>
                <a:lnTo>
                  <a:pt x="104526" y="438911"/>
                </a:lnTo>
                <a:lnTo>
                  <a:pt x="38100" y="438911"/>
                </a:lnTo>
                <a:lnTo>
                  <a:pt x="38100" y="419099"/>
                </a:lnTo>
                <a:close/>
              </a:path>
              <a:path w="114300" h="533400">
                <a:moveTo>
                  <a:pt x="76200" y="0"/>
                </a:moveTo>
                <a:lnTo>
                  <a:pt x="38100" y="0"/>
                </a:lnTo>
                <a:lnTo>
                  <a:pt x="38100" y="438911"/>
                </a:lnTo>
                <a:lnTo>
                  <a:pt x="76200" y="438911"/>
                </a:lnTo>
                <a:lnTo>
                  <a:pt x="76200" y="0"/>
                </a:lnTo>
                <a:close/>
              </a:path>
              <a:path w="114300" h="533400">
                <a:moveTo>
                  <a:pt x="114300" y="419099"/>
                </a:moveTo>
                <a:lnTo>
                  <a:pt x="76200" y="419099"/>
                </a:lnTo>
                <a:lnTo>
                  <a:pt x="76200" y="438911"/>
                </a:lnTo>
                <a:lnTo>
                  <a:pt x="104526" y="438911"/>
                </a:lnTo>
                <a:lnTo>
                  <a:pt x="114300" y="419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43600" y="5436108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83096" y="5428488"/>
            <a:ext cx="114300" cy="533400"/>
          </a:xfrm>
          <a:custGeom>
            <a:avLst/>
            <a:gdLst/>
            <a:ahLst/>
            <a:cxnLst/>
            <a:rect l="l" t="t" r="r" b="b"/>
            <a:pathLst>
              <a:path w="114300" h="533400">
                <a:moveTo>
                  <a:pt x="38100" y="419100"/>
                </a:moveTo>
                <a:lnTo>
                  <a:pt x="0" y="419100"/>
                </a:lnTo>
                <a:lnTo>
                  <a:pt x="57911" y="533400"/>
                </a:lnTo>
                <a:lnTo>
                  <a:pt x="104526" y="438912"/>
                </a:lnTo>
                <a:lnTo>
                  <a:pt x="38100" y="438912"/>
                </a:lnTo>
                <a:lnTo>
                  <a:pt x="38100" y="419100"/>
                </a:lnTo>
                <a:close/>
              </a:path>
              <a:path w="114300" h="533400">
                <a:moveTo>
                  <a:pt x="76200" y="0"/>
                </a:moveTo>
                <a:lnTo>
                  <a:pt x="38100" y="0"/>
                </a:lnTo>
                <a:lnTo>
                  <a:pt x="38100" y="438912"/>
                </a:lnTo>
                <a:lnTo>
                  <a:pt x="76200" y="438912"/>
                </a:lnTo>
                <a:lnTo>
                  <a:pt x="76200" y="0"/>
                </a:lnTo>
                <a:close/>
              </a:path>
              <a:path w="114300" h="533400">
                <a:moveTo>
                  <a:pt x="114300" y="419100"/>
                </a:moveTo>
                <a:lnTo>
                  <a:pt x="76200" y="419100"/>
                </a:lnTo>
                <a:lnTo>
                  <a:pt x="76200" y="438912"/>
                </a:lnTo>
                <a:lnTo>
                  <a:pt x="104526" y="438912"/>
                </a:lnTo>
                <a:lnTo>
                  <a:pt x="114300" y="419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95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33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71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09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48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86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24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2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0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38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76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14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52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390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29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467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505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543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581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19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57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95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33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771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810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848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86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924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62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00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038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076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14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52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91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29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267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05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343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381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419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57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95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33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72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10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48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686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724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62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00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838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876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914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953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991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29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67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105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143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181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19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257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295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334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372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410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448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486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524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562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600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638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676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715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753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91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829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867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05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43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817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198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579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960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341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722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2103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484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865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324600" y="2353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62700" y="2324100"/>
            <a:ext cx="647700" cy="76200"/>
          </a:xfrm>
          <a:custGeom>
            <a:avLst/>
            <a:gdLst/>
            <a:ahLst/>
            <a:cxnLst/>
            <a:rect l="l" t="t" r="r" b="b"/>
            <a:pathLst>
              <a:path w="647700" h="76200">
                <a:moveTo>
                  <a:pt x="18287" y="28955"/>
                </a:moveTo>
                <a:lnTo>
                  <a:pt x="0" y="28955"/>
                </a:lnTo>
                <a:lnTo>
                  <a:pt x="0" y="47244"/>
                </a:lnTo>
                <a:lnTo>
                  <a:pt x="18287" y="47244"/>
                </a:lnTo>
                <a:lnTo>
                  <a:pt x="18287" y="28955"/>
                </a:lnTo>
                <a:close/>
              </a:path>
              <a:path w="647700" h="76200">
                <a:moveTo>
                  <a:pt x="56387" y="28955"/>
                </a:moveTo>
                <a:lnTo>
                  <a:pt x="38100" y="28955"/>
                </a:lnTo>
                <a:lnTo>
                  <a:pt x="38100" y="47244"/>
                </a:lnTo>
                <a:lnTo>
                  <a:pt x="56387" y="47244"/>
                </a:lnTo>
                <a:lnTo>
                  <a:pt x="56387" y="28955"/>
                </a:lnTo>
                <a:close/>
              </a:path>
              <a:path w="647700" h="76200">
                <a:moveTo>
                  <a:pt x="94487" y="28955"/>
                </a:moveTo>
                <a:lnTo>
                  <a:pt x="76200" y="28955"/>
                </a:lnTo>
                <a:lnTo>
                  <a:pt x="76200" y="47244"/>
                </a:lnTo>
                <a:lnTo>
                  <a:pt x="94487" y="47244"/>
                </a:lnTo>
                <a:lnTo>
                  <a:pt x="94487" y="28955"/>
                </a:lnTo>
                <a:close/>
              </a:path>
              <a:path w="647700" h="76200">
                <a:moveTo>
                  <a:pt x="132587" y="28955"/>
                </a:moveTo>
                <a:lnTo>
                  <a:pt x="114300" y="28955"/>
                </a:lnTo>
                <a:lnTo>
                  <a:pt x="114300" y="47244"/>
                </a:lnTo>
                <a:lnTo>
                  <a:pt x="132587" y="47244"/>
                </a:lnTo>
                <a:lnTo>
                  <a:pt x="132587" y="28955"/>
                </a:lnTo>
                <a:close/>
              </a:path>
              <a:path w="647700" h="76200">
                <a:moveTo>
                  <a:pt x="170688" y="28955"/>
                </a:moveTo>
                <a:lnTo>
                  <a:pt x="152400" y="28955"/>
                </a:lnTo>
                <a:lnTo>
                  <a:pt x="152400" y="47244"/>
                </a:lnTo>
                <a:lnTo>
                  <a:pt x="170688" y="47244"/>
                </a:lnTo>
                <a:lnTo>
                  <a:pt x="170688" y="28955"/>
                </a:lnTo>
                <a:close/>
              </a:path>
              <a:path w="647700" h="76200">
                <a:moveTo>
                  <a:pt x="208788" y="28955"/>
                </a:moveTo>
                <a:lnTo>
                  <a:pt x="190500" y="28955"/>
                </a:lnTo>
                <a:lnTo>
                  <a:pt x="190500" y="47244"/>
                </a:lnTo>
                <a:lnTo>
                  <a:pt x="208788" y="47244"/>
                </a:lnTo>
                <a:lnTo>
                  <a:pt x="208788" y="28955"/>
                </a:lnTo>
                <a:close/>
              </a:path>
              <a:path w="647700" h="76200">
                <a:moveTo>
                  <a:pt x="246888" y="28955"/>
                </a:moveTo>
                <a:lnTo>
                  <a:pt x="228600" y="28955"/>
                </a:lnTo>
                <a:lnTo>
                  <a:pt x="228600" y="47244"/>
                </a:lnTo>
                <a:lnTo>
                  <a:pt x="246888" y="47244"/>
                </a:lnTo>
                <a:lnTo>
                  <a:pt x="246888" y="28955"/>
                </a:lnTo>
                <a:close/>
              </a:path>
              <a:path w="647700" h="76200">
                <a:moveTo>
                  <a:pt x="284988" y="28955"/>
                </a:moveTo>
                <a:lnTo>
                  <a:pt x="266700" y="28955"/>
                </a:lnTo>
                <a:lnTo>
                  <a:pt x="266700" y="47244"/>
                </a:lnTo>
                <a:lnTo>
                  <a:pt x="284988" y="47244"/>
                </a:lnTo>
                <a:lnTo>
                  <a:pt x="284988" y="28955"/>
                </a:lnTo>
                <a:close/>
              </a:path>
              <a:path w="647700" h="76200">
                <a:moveTo>
                  <a:pt x="323088" y="28955"/>
                </a:moveTo>
                <a:lnTo>
                  <a:pt x="304800" y="28955"/>
                </a:lnTo>
                <a:lnTo>
                  <a:pt x="304800" y="47244"/>
                </a:lnTo>
                <a:lnTo>
                  <a:pt x="323088" y="47244"/>
                </a:lnTo>
                <a:lnTo>
                  <a:pt x="323088" y="28955"/>
                </a:lnTo>
                <a:close/>
              </a:path>
              <a:path w="647700" h="76200">
                <a:moveTo>
                  <a:pt x="361188" y="28955"/>
                </a:moveTo>
                <a:lnTo>
                  <a:pt x="342900" y="28955"/>
                </a:lnTo>
                <a:lnTo>
                  <a:pt x="342900" y="47244"/>
                </a:lnTo>
                <a:lnTo>
                  <a:pt x="361188" y="47244"/>
                </a:lnTo>
                <a:lnTo>
                  <a:pt x="361188" y="28955"/>
                </a:lnTo>
                <a:close/>
              </a:path>
              <a:path w="647700" h="76200">
                <a:moveTo>
                  <a:pt x="399288" y="28955"/>
                </a:moveTo>
                <a:lnTo>
                  <a:pt x="381000" y="28955"/>
                </a:lnTo>
                <a:lnTo>
                  <a:pt x="381000" y="47244"/>
                </a:lnTo>
                <a:lnTo>
                  <a:pt x="399288" y="47244"/>
                </a:lnTo>
                <a:lnTo>
                  <a:pt x="399288" y="28955"/>
                </a:lnTo>
                <a:close/>
              </a:path>
              <a:path w="647700" h="76200">
                <a:moveTo>
                  <a:pt x="437388" y="28955"/>
                </a:moveTo>
                <a:lnTo>
                  <a:pt x="419100" y="28955"/>
                </a:lnTo>
                <a:lnTo>
                  <a:pt x="419100" y="47244"/>
                </a:lnTo>
                <a:lnTo>
                  <a:pt x="437388" y="47244"/>
                </a:lnTo>
                <a:lnTo>
                  <a:pt x="437388" y="28955"/>
                </a:lnTo>
                <a:close/>
              </a:path>
              <a:path w="647700" h="76200">
                <a:moveTo>
                  <a:pt x="475488" y="28955"/>
                </a:moveTo>
                <a:lnTo>
                  <a:pt x="457200" y="28955"/>
                </a:lnTo>
                <a:lnTo>
                  <a:pt x="457200" y="47244"/>
                </a:lnTo>
                <a:lnTo>
                  <a:pt x="475488" y="47244"/>
                </a:lnTo>
                <a:lnTo>
                  <a:pt x="475488" y="28955"/>
                </a:lnTo>
                <a:close/>
              </a:path>
              <a:path w="647700" h="76200">
                <a:moveTo>
                  <a:pt x="513588" y="28955"/>
                </a:moveTo>
                <a:lnTo>
                  <a:pt x="495300" y="28955"/>
                </a:lnTo>
                <a:lnTo>
                  <a:pt x="495300" y="47244"/>
                </a:lnTo>
                <a:lnTo>
                  <a:pt x="513588" y="47244"/>
                </a:lnTo>
                <a:lnTo>
                  <a:pt x="513588" y="28955"/>
                </a:lnTo>
                <a:close/>
              </a:path>
              <a:path w="647700" h="76200">
                <a:moveTo>
                  <a:pt x="551688" y="28955"/>
                </a:moveTo>
                <a:lnTo>
                  <a:pt x="533400" y="28955"/>
                </a:lnTo>
                <a:lnTo>
                  <a:pt x="533400" y="47244"/>
                </a:lnTo>
                <a:lnTo>
                  <a:pt x="551688" y="47244"/>
                </a:lnTo>
                <a:lnTo>
                  <a:pt x="551688" y="28955"/>
                </a:lnTo>
                <a:close/>
              </a:path>
              <a:path w="647700" h="76200">
                <a:moveTo>
                  <a:pt x="571500" y="0"/>
                </a:moveTo>
                <a:lnTo>
                  <a:pt x="571500" y="76200"/>
                </a:lnTo>
                <a:lnTo>
                  <a:pt x="629411" y="47244"/>
                </a:lnTo>
                <a:lnTo>
                  <a:pt x="583692" y="47244"/>
                </a:lnTo>
                <a:lnTo>
                  <a:pt x="583692" y="28955"/>
                </a:lnTo>
                <a:lnTo>
                  <a:pt x="629411" y="28955"/>
                </a:lnTo>
                <a:lnTo>
                  <a:pt x="571500" y="0"/>
                </a:lnTo>
                <a:close/>
              </a:path>
              <a:path w="647700" h="76200">
                <a:moveTo>
                  <a:pt x="629411" y="28955"/>
                </a:moveTo>
                <a:lnTo>
                  <a:pt x="583692" y="28955"/>
                </a:lnTo>
                <a:lnTo>
                  <a:pt x="583692" y="47244"/>
                </a:lnTo>
                <a:lnTo>
                  <a:pt x="629411" y="47244"/>
                </a:lnTo>
                <a:lnTo>
                  <a:pt x="647700" y="38100"/>
                </a:lnTo>
                <a:lnTo>
                  <a:pt x="629411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7073900" y="2187955"/>
            <a:ext cx="1367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chemeClr val="accent2"/>
                </a:solidFill>
                <a:latin typeface="Arial"/>
                <a:cs typeface="Arial"/>
              </a:rPr>
              <a:t>Web</a:t>
            </a:r>
            <a:r>
              <a:rPr sz="1800" spc="-110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sz="1800" spc="-45" dirty="0">
                <a:solidFill>
                  <a:schemeClr val="accent2"/>
                </a:solidFill>
                <a:latin typeface="Arial"/>
                <a:cs typeface="Arial"/>
              </a:rPr>
              <a:t>Architect</a:t>
            </a:r>
            <a:endParaRPr sz="18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3810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848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886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924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962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000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038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076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114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152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191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229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267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305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343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381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419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457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495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533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572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610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648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686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724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762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800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838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876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914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953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991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029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067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105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143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181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219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257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295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334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72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410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448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486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524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562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600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638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676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715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753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791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29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67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905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943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81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19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57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960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1341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1722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2103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2484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2865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3246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3627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4008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438900" y="3115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477000" y="3086100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18287" y="28955"/>
                </a:moveTo>
                <a:lnTo>
                  <a:pt x="0" y="28955"/>
                </a:lnTo>
                <a:lnTo>
                  <a:pt x="0" y="47244"/>
                </a:lnTo>
                <a:lnTo>
                  <a:pt x="18287" y="47244"/>
                </a:lnTo>
                <a:lnTo>
                  <a:pt x="18287" y="28955"/>
                </a:lnTo>
                <a:close/>
              </a:path>
              <a:path w="533400" h="76200">
                <a:moveTo>
                  <a:pt x="56388" y="28955"/>
                </a:moveTo>
                <a:lnTo>
                  <a:pt x="38100" y="28955"/>
                </a:lnTo>
                <a:lnTo>
                  <a:pt x="38100" y="47244"/>
                </a:lnTo>
                <a:lnTo>
                  <a:pt x="56388" y="47244"/>
                </a:lnTo>
                <a:lnTo>
                  <a:pt x="56388" y="28955"/>
                </a:lnTo>
                <a:close/>
              </a:path>
              <a:path w="533400" h="76200">
                <a:moveTo>
                  <a:pt x="94488" y="28955"/>
                </a:moveTo>
                <a:lnTo>
                  <a:pt x="76200" y="28955"/>
                </a:lnTo>
                <a:lnTo>
                  <a:pt x="76200" y="47244"/>
                </a:lnTo>
                <a:lnTo>
                  <a:pt x="94488" y="47244"/>
                </a:lnTo>
                <a:lnTo>
                  <a:pt x="94488" y="28955"/>
                </a:lnTo>
                <a:close/>
              </a:path>
              <a:path w="533400" h="76200">
                <a:moveTo>
                  <a:pt x="132588" y="28955"/>
                </a:moveTo>
                <a:lnTo>
                  <a:pt x="114300" y="28955"/>
                </a:lnTo>
                <a:lnTo>
                  <a:pt x="114300" y="47244"/>
                </a:lnTo>
                <a:lnTo>
                  <a:pt x="132588" y="47244"/>
                </a:lnTo>
                <a:lnTo>
                  <a:pt x="132588" y="28955"/>
                </a:lnTo>
                <a:close/>
              </a:path>
              <a:path w="533400" h="76200">
                <a:moveTo>
                  <a:pt x="170688" y="28955"/>
                </a:moveTo>
                <a:lnTo>
                  <a:pt x="152400" y="28955"/>
                </a:lnTo>
                <a:lnTo>
                  <a:pt x="152400" y="47244"/>
                </a:lnTo>
                <a:lnTo>
                  <a:pt x="170688" y="47244"/>
                </a:lnTo>
                <a:lnTo>
                  <a:pt x="170688" y="28955"/>
                </a:lnTo>
                <a:close/>
              </a:path>
              <a:path w="533400" h="76200">
                <a:moveTo>
                  <a:pt x="208788" y="28955"/>
                </a:moveTo>
                <a:lnTo>
                  <a:pt x="190500" y="28955"/>
                </a:lnTo>
                <a:lnTo>
                  <a:pt x="190500" y="47244"/>
                </a:lnTo>
                <a:lnTo>
                  <a:pt x="208788" y="47244"/>
                </a:lnTo>
                <a:lnTo>
                  <a:pt x="208788" y="28955"/>
                </a:lnTo>
                <a:close/>
              </a:path>
              <a:path w="533400" h="76200">
                <a:moveTo>
                  <a:pt x="246888" y="28955"/>
                </a:moveTo>
                <a:lnTo>
                  <a:pt x="228600" y="28955"/>
                </a:lnTo>
                <a:lnTo>
                  <a:pt x="228600" y="47244"/>
                </a:lnTo>
                <a:lnTo>
                  <a:pt x="246888" y="47244"/>
                </a:lnTo>
                <a:lnTo>
                  <a:pt x="246888" y="28955"/>
                </a:lnTo>
                <a:close/>
              </a:path>
              <a:path w="533400" h="76200">
                <a:moveTo>
                  <a:pt x="284988" y="28955"/>
                </a:moveTo>
                <a:lnTo>
                  <a:pt x="266700" y="28955"/>
                </a:lnTo>
                <a:lnTo>
                  <a:pt x="266700" y="47244"/>
                </a:lnTo>
                <a:lnTo>
                  <a:pt x="284988" y="47244"/>
                </a:lnTo>
                <a:lnTo>
                  <a:pt x="284988" y="28955"/>
                </a:lnTo>
                <a:close/>
              </a:path>
              <a:path w="533400" h="76200">
                <a:moveTo>
                  <a:pt x="323088" y="28955"/>
                </a:moveTo>
                <a:lnTo>
                  <a:pt x="304800" y="28955"/>
                </a:lnTo>
                <a:lnTo>
                  <a:pt x="304800" y="47244"/>
                </a:lnTo>
                <a:lnTo>
                  <a:pt x="323088" y="47244"/>
                </a:lnTo>
                <a:lnTo>
                  <a:pt x="323088" y="28955"/>
                </a:lnTo>
                <a:close/>
              </a:path>
              <a:path w="533400" h="76200">
                <a:moveTo>
                  <a:pt x="361188" y="28955"/>
                </a:moveTo>
                <a:lnTo>
                  <a:pt x="342900" y="28955"/>
                </a:lnTo>
                <a:lnTo>
                  <a:pt x="342900" y="47244"/>
                </a:lnTo>
                <a:lnTo>
                  <a:pt x="361188" y="47244"/>
                </a:lnTo>
                <a:lnTo>
                  <a:pt x="361188" y="28955"/>
                </a:lnTo>
                <a:close/>
              </a:path>
              <a:path w="533400" h="76200">
                <a:moveTo>
                  <a:pt x="399288" y="28955"/>
                </a:moveTo>
                <a:lnTo>
                  <a:pt x="381000" y="28955"/>
                </a:lnTo>
                <a:lnTo>
                  <a:pt x="381000" y="47244"/>
                </a:lnTo>
                <a:lnTo>
                  <a:pt x="399288" y="47244"/>
                </a:lnTo>
                <a:lnTo>
                  <a:pt x="399288" y="28955"/>
                </a:lnTo>
                <a:close/>
              </a:path>
              <a:path w="533400" h="76200">
                <a:moveTo>
                  <a:pt x="437388" y="28955"/>
                </a:moveTo>
                <a:lnTo>
                  <a:pt x="419100" y="28955"/>
                </a:lnTo>
                <a:lnTo>
                  <a:pt x="419100" y="47244"/>
                </a:lnTo>
                <a:lnTo>
                  <a:pt x="437388" y="47244"/>
                </a:lnTo>
                <a:lnTo>
                  <a:pt x="437388" y="28955"/>
                </a:lnTo>
                <a:close/>
              </a:path>
              <a:path w="533400" h="76200">
                <a:moveTo>
                  <a:pt x="457200" y="0"/>
                </a:moveTo>
                <a:lnTo>
                  <a:pt x="457200" y="76200"/>
                </a:lnTo>
                <a:lnTo>
                  <a:pt x="515111" y="47244"/>
                </a:lnTo>
                <a:lnTo>
                  <a:pt x="469392" y="47244"/>
                </a:lnTo>
                <a:lnTo>
                  <a:pt x="469392" y="28955"/>
                </a:lnTo>
                <a:lnTo>
                  <a:pt x="515111" y="28955"/>
                </a:lnTo>
                <a:lnTo>
                  <a:pt x="457200" y="0"/>
                </a:lnTo>
                <a:close/>
              </a:path>
              <a:path w="533400" h="76200">
                <a:moveTo>
                  <a:pt x="515111" y="28955"/>
                </a:moveTo>
                <a:lnTo>
                  <a:pt x="469392" y="28955"/>
                </a:lnTo>
                <a:lnTo>
                  <a:pt x="469392" y="47244"/>
                </a:lnTo>
                <a:lnTo>
                  <a:pt x="515111" y="47244"/>
                </a:lnTo>
                <a:lnTo>
                  <a:pt x="533400" y="38100"/>
                </a:lnTo>
                <a:lnTo>
                  <a:pt x="515111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7122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7503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7884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8265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8646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9027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9408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9789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170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551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932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1313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1694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2075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2456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2837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3218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3599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3980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4361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4742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5123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5504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5885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6266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6647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7028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7409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7790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8171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8552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8933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9314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9695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0076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457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0838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1219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1600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1981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2362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2743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3124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3505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3886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4267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464808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502907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541007" y="3877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579107" y="3848100"/>
            <a:ext cx="431800" cy="76200"/>
          </a:xfrm>
          <a:custGeom>
            <a:avLst/>
            <a:gdLst/>
            <a:ahLst/>
            <a:cxnLst/>
            <a:rect l="l" t="t" r="r" b="b"/>
            <a:pathLst>
              <a:path w="431800" h="76200">
                <a:moveTo>
                  <a:pt x="18288" y="28955"/>
                </a:moveTo>
                <a:lnTo>
                  <a:pt x="0" y="28955"/>
                </a:lnTo>
                <a:lnTo>
                  <a:pt x="0" y="47244"/>
                </a:lnTo>
                <a:lnTo>
                  <a:pt x="18288" y="47244"/>
                </a:lnTo>
                <a:lnTo>
                  <a:pt x="18288" y="28955"/>
                </a:lnTo>
                <a:close/>
              </a:path>
              <a:path w="431800" h="76200">
                <a:moveTo>
                  <a:pt x="56388" y="28955"/>
                </a:moveTo>
                <a:lnTo>
                  <a:pt x="38100" y="28955"/>
                </a:lnTo>
                <a:lnTo>
                  <a:pt x="38100" y="47244"/>
                </a:lnTo>
                <a:lnTo>
                  <a:pt x="56388" y="47244"/>
                </a:lnTo>
                <a:lnTo>
                  <a:pt x="56388" y="28955"/>
                </a:lnTo>
                <a:close/>
              </a:path>
              <a:path w="431800" h="76200">
                <a:moveTo>
                  <a:pt x="94488" y="28955"/>
                </a:moveTo>
                <a:lnTo>
                  <a:pt x="76200" y="28955"/>
                </a:lnTo>
                <a:lnTo>
                  <a:pt x="76200" y="47244"/>
                </a:lnTo>
                <a:lnTo>
                  <a:pt x="94488" y="47244"/>
                </a:lnTo>
                <a:lnTo>
                  <a:pt x="94488" y="28955"/>
                </a:lnTo>
                <a:close/>
              </a:path>
              <a:path w="431800" h="76200">
                <a:moveTo>
                  <a:pt x="132588" y="28955"/>
                </a:moveTo>
                <a:lnTo>
                  <a:pt x="114300" y="28955"/>
                </a:lnTo>
                <a:lnTo>
                  <a:pt x="114300" y="47244"/>
                </a:lnTo>
                <a:lnTo>
                  <a:pt x="132588" y="47244"/>
                </a:lnTo>
                <a:lnTo>
                  <a:pt x="132588" y="28955"/>
                </a:lnTo>
                <a:close/>
              </a:path>
              <a:path w="431800" h="76200">
                <a:moveTo>
                  <a:pt x="170688" y="28955"/>
                </a:moveTo>
                <a:lnTo>
                  <a:pt x="152400" y="28955"/>
                </a:lnTo>
                <a:lnTo>
                  <a:pt x="152400" y="47244"/>
                </a:lnTo>
                <a:lnTo>
                  <a:pt x="170688" y="47244"/>
                </a:lnTo>
                <a:lnTo>
                  <a:pt x="170688" y="28955"/>
                </a:lnTo>
                <a:close/>
              </a:path>
              <a:path w="431800" h="76200">
                <a:moveTo>
                  <a:pt x="208788" y="28955"/>
                </a:moveTo>
                <a:lnTo>
                  <a:pt x="190500" y="28955"/>
                </a:lnTo>
                <a:lnTo>
                  <a:pt x="190500" y="47244"/>
                </a:lnTo>
                <a:lnTo>
                  <a:pt x="208788" y="47244"/>
                </a:lnTo>
                <a:lnTo>
                  <a:pt x="208788" y="28955"/>
                </a:lnTo>
                <a:close/>
              </a:path>
              <a:path w="431800" h="76200">
                <a:moveTo>
                  <a:pt x="246888" y="28955"/>
                </a:moveTo>
                <a:lnTo>
                  <a:pt x="228600" y="28955"/>
                </a:lnTo>
                <a:lnTo>
                  <a:pt x="228600" y="47244"/>
                </a:lnTo>
                <a:lnTo>
                  <a:pt x="246888" y="47244"/>
                </a:lnTo>
                <a:lnTo>
                  <a:pt x="246888" y="28955"/>
                </a:lnTo>
                <a:close/>
              </a:path>
              <a:path w="431800" h="76200">
                <a:moveTo>
                  <a:pt x="284988" y="28955"/>
                </a:moveTo>
                <a:lnTo>
                  <a:pt x="266700" y="28955"/>
                </a:lnTo>
                <a:lnTo>
                  <a:pt x="266700" y="47244"/>
                </a:lnTo>
                <a:lnTo>
                  <a:pt x="284988" y="47244"/>
                </a:lnTo>
                <a:lnTo>
                  <a:pt x="284988" y="28955"/>
                </a:lnTo>
                <a:close/>
              </a:path>
              <a:path w="431800" h="76200">
                <a:moveTo>
                  <a:pt x="323088" y="28955"/>
                </a:moveTo>
                <a:lnTo>
                  <a:pt x="304800" y="28955"/>
                </a:lnTo>
                <a:lnTo>
                  <a:pt x="304800" y="47244"/>
                </a:lnTo>
                <a:lnTo>
                  <a:pt x="323088" y="47244"/>
                </a:lnTo>
                <a:lnTo>
                  <a:pt x="323088" y="28955"/>
                </a:lnTo>
                <a:close/>
              </a:path>
              <a:path w="431800" h="76200">
                <a:moveTo>
                  <a:pt x="355092" y="0"/>
                </a:moveTo>
                <a:lnTo>
                  <a:pt x="355092" y="76200"/>
                </a:lnTo>
                <a:lnTo>
                  <a:pt x="413003" y="47244"/>
                </a:lnTo>
                <a:lnTo>
                  <a:pt x="361188" y="47244"/>
                </a:lnTo>
                <a:lnTo>
                  <a:pt x="361188" y="28955"/>
                </a:lnTo>
                <a:lnTo>
                  <a:pt x="413003" y="28955"/>
                </a:lnTo>
                <a:lnTo>
                  <a:pt x="355092" y="0"/>
                </a:lnTo>
                <a:close/>
              </a:path>
              <a:path w="431800" h="76200">
                <a:moveTo>
                  <a:pt x="355092" y="28955"/>
                </a:moveTo>
                <a:lnTo>
                  <a:pt x="342900" y="28955"/>
                </a:lnTo>
                <a:lnTo>
                  <a:pt x="342900" y="47244"/>
                </a:lnTo>
                <a:lnTo>
                  <a:pt x="355092" y="47244"/>
                </a:lnTo>
                <a:lnTo>
                  <a:pt x="355092" y="28955"/>
                </a:lnTo>
                <a:close/>
              </a:path>
              <a:path w="431800" h="76200">
                <a:moveTo>
                  <a:pt x="413003" y="28955"/>
                </a:moveTo>
                <a:lnTo>
                  <a:pt x="361188" y="28955"/>
                </a:lnTo>
                <a:lnTo>
                  <a:pt x="361188" y="47244"/>
                </a:lnTo>
                <a:lnTo>
                  <a:pt x="413003" y="47244"/>
                </a:lnTo>
                <a:lnTo>
                  <a:pt x="431292" y="38100"/>
                </a:lnTo>
                <a:lnTo>
                  <a:pt x="413003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6388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6769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7150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7531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7912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8293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8674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9055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9436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9817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0198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0579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0960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1341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1722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2103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2484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2865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3246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3627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4008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4389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4770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18287" y="0"/>
                </a:moveTo>
                <a:lnTo>
                  <a:pt x="0" y="0"/>
                </a:lnTo>
                <a:lnTo>
                  <a:pt x="0" y="18288"/>
                </a:lnTo>
                <a:lnTo>
                  <a:pt x="18287" y="18288"/>
                </a:lnTo>
                <a:lnTo>
                  <a:pt x="182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5151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5532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5913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6294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667500" y="463905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705600" y="4610100"/>
            <a:ext cx="330835" cy="76200"/>
          </a:xfrm>
          <a:custGeom>
            <a:avLst/>
            <a:gdLst/>
            <a:ahLst/>
            <a:cxnLst/>
            <a:rect l="l" t="t" r="r" b="b"/>
            <a:pathLst>
              <a:path w="330834" h="76200">
                <a:moveTo>
                  <a:pt x="18288" y="28956"/>
                </a:moveTo>
                <a:lnTo>
                  <a:pt x="0" y="28956"/>
                </a:lnTo>
                <a:lnTo>
                  <a:pt x="0" y="47243"/>
                </a:lnTo>
                <a:lnTo>
                  <a:pt x="18288" y="47243"/>
                </a:lnTo>
                <a:lnTo>
                  <a:pt x="18288" y="28956"/>
                </a:lnTo>
                <a:close/>
              </a:path>
              <a:path w="330834" h="76200">
                <a:moveTo>
                  <a:pt x="56388" y="28956"/>
                </a:moveTo>
                <a:lnTo>
                  <a:pt x="38100" y="28956"/>
                </a:lnTo>
                <a:lnTo>
                  <a:pt x="38100" y="47243"/>
                </a:lnTo>
                <a:lnTo>
                  <a:pt x="56388" y="47243"/>
                </a:lnTo>
                <a:lnTo>
                  <a:pt x="56388" y="28956"/>
                </a:lnTo>
                <a:close/>
              </a:path>
              <a:path w="330834" h="76200">
                <a:moveTo>
                  <a:pt x="94488" y="28956"/>
                </a:moveTo>
                <a:lnTo>
                  <a:pt x="76200" y="28956"/>
                </a:lnTo>
                <a:lnTo>
                  <a:pt x="76200" y="47243"/>
                </a:lnTo>
                <a:lnTo>
                  <a:pt x="94488" y="47243"/>
                </a:lnTo>
                <a:lnTo>
                  <a:pt x="94488" y="28956"/>
                </a:lnTo>
                <a:close/>
              </a:path>
              <a:path w="330834" h="76200">
                <a:moveTo>
                  <a:pt x="132588" y="28956"/>
                </a:moveTo>
                <a:lnTo>
                  <a:pt x="114300" y="28956"/>
                </a:lnTo>
                <a:lnTo>
                  <a:pt x="114300" y="47243"/>
                </a:lnTo>
                <a:lnTo>
                  <a:pt x="132588" y="47243"/>
                </a:lnTo>
                <a:lnTo>
                  <a:pt x="132588" y="28956"/>
                </a:lnTo>
                <a:close/>
              </a:path>
              <a:path w="330834" h="76200">
                <a:moveTo>
                  <a:pt x="170688" y="28956"/>
                </a:moveTo>
                <a:lnTo>
                  <a:pt x="152400" y="28956"/>
                </a:lnTo>
                <a:lnTo>
                  <a:pt x="152400" y="47243"/>
                </a:lnTo>
                <a:lnTo>
                  <a:pt x="170688" y="47243"/>
                </a:lnTo>
                <a:lnTo>
                  <a:pt x="170688" y="28956"/>
                </a:lnTo>
                <a:close/>
              </a:path>
              <a:path w="330834" h="76200">
                <a:moveTo>
                  <a:pt x="208788" y="28956"/>
                </a:moveTo>
                <a:lnTo>
                  <a:pt x="190500" y="28956"/>
                </a:lnTo>
                <a:lnTo>
                  <a:pt x="190500" y="47243"/>
                </a:lnTo>
                <a:lnTo>
                  <a:pt x="208788" y="47243"/>
                </a:lnTo>
                <a:lnTo>
                  <a:pt x="208788" y="28956"/>
                </a:lnTo>
                <a:close/>
              </a:path>
              <a:path w="330834" h="76200">
                <a:moveTo>
                  <a:pt x="246888" y="28956"/>
                </a:moveTo>
                <a:lnTo>
                  <a:pt x="228600" y="28956"/>
                </a:lnTo>
                <a:lnTo>
                  <a:pt x="228600" y="47243"/>
                </a:lnTo>
                <a:lnTo>
                  <a:pt x="246888" y="47243"/>
                </a:lnTo>
                <a:lnTo>
                  <a:pt x="246888" y="28956"/>
                </a:lnTo>
                <a:close/>
              </a:path>
              <a:path w="330834" h="76200">
                <a:moveTo>
                  <a:pt x="254507" y="0"/>
                </a:moveTo>
                <a:lnTo>
                  <a:pt x="254507" y="76200"/>
                </a:lnTo>
                <a:lnTo>
                  <a:pt x="330707" y="38100"/>
                </a:lnTo>
                <a:lnTo>
                  <a:pt x="2545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 txBox="1"/>
          <p:nvPr/>
        </p:nvSpPr>
        <p:spPr>
          <a:xfrm>
            <a:off x="7086092" y="2939288"/>
            <a:ext cx="1330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chemeClr val="accent2"/>
                </a:solidFill>
                <a:latin typeface="Arial"/>
                <a:cs typeface="Arial"/>
              </a:rPr>
              <a:t>Web</a:t>
            </a:r>
            <a:r>
              <a:rPr sz="1800" spc="-95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sz="1800" spc="-114" dirty="0">
                <a:solidFill>
                  <a:schemeClr val="accent2"/>
                </a:solidFill>
                <a:latin typeface="Arial"/>
                <a:cs typeface="Arial"/>
              </a:rPr>
              <a:t>Designer</a:t>
            </a:r>
            <a:endParaRPr sz="18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7051040" y="3711955"/>
            <a:ext cx="1852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chemeClr val="accent2"/>
                </a:solidFill>
                <a:latin typeface="Arial"/>
                <a:cs typeface="Arial"/>
              </a:rPr>
              <a:t>Web</a:t>
            </a:r>
            <a:r>
              <a:rPr sz="1800" spc="-105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chemeClr val="accent2"/>
                </a:solidFill>
                <a:latin typeface="Arial"/>
                <a:cs typeface="Arial"/>
              </a:rPr>
              <a:t>Programming</a:t>
            </a:r>
            <a:endParaRPr sz="18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7038847" y="4475479"/>
            <a:ext cx="2103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chemeClr val="accent2"/>
                </a:solidFill>
                <a:latin typeface="Arial"/>
                <a:cs typeface="Arial"/>
              </a:rPr>
              <a:t>Web</a:t>
            </a:r>
            <a:r>
              <a:rPr sz="1800" spc="-95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chemeClr val="accent2"/>
                </a:solidFill>
                <a:latin typeface="Arial"/>
                <a:cs typeface="Arial"/>
              </a:rPr>
              <a:t>Developer/Client</a:t>
            </a:r>
            <a:endParaRPr sz="18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271" name="object 271"/>
          <p:cNvSpPr/>
          <p:nvPr/>
        </p:nvSpPr>
        <p:spPr>
          <a:xfrm>
            <a:off x="6696456" y="46482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696456" y="46863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696456" y="47244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696456" y="47625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696456" y="48006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696456" y="48387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696456" y="48768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696456" y="49149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696456" y="49530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696456" y="49911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696456" y="50292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6696456" y="50673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6696456" y="51054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6696456" y="51435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6696456" y="51816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696456" y="52197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696456" y="52578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696456" y="52959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696456" y="53340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696456" y="53721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696456" y="54102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696456" y="544830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0"/>
                </a:moveTo>
                <a:lnTo>
                  <a:pt x="0" y="0"/>
                </a:lnTo>
                <a:lnTo>
                  <a:pt x="0" y="18287"/>
                </a:lnTo>
                <a:lnTo>
                  <a:pt x="18288" y="18287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553200" y="5463540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20">
                <a:moveTo>
                  <a:pt x="18288" y="0"/>
                </a:moveTo>
                <a:lnTo>
                  <a:pt x="0" y="0"/>
                </a:lnTo>
                <a:lnTo>
                  <a:pt x="0" y="19812"/>
                </a:lnTo>
                <a:lnTo>
                  <a:pt x="18288" y="19812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591300" y="5463540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20">
                <a:moveTo>
                  <a:pt x="18288" y="0"/>
                </a:moveTo>
                <a:lnTo>
                  <a:pt x="0" y="0"/>
                </a:lnTo>
                <a:lnTo>
                  <a:pt x="0" y="19812"/>
                </a:lnTo>
                <a:lnTo>
                  <a:pt x="18288" y="19812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629400" y="5463540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20">
                <a:moveTo>
                  <a:pt x="18288" y="0"/>
                </a:moveTo>
                <a:lnTo>
                  <a:pt x="0" y="0"/>
                </a:lnTo>
                <a:lnTo>
                  <a:pt x="0" y="19812"/>
                </a:lnTo>
                <a:lnTo>
                  <a:pt x="18288" y="19812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667500" y="5463540"/>
            <a:ext cx="18415" cy="20320"/>
          </a:xfrm>
          <a:custGeom>
            <a:avLst/>
            <a:gdLst/>
            <a:ahLst/>
            <a:cxnLst/>
            <a:rect l="l" t="t" r="r" b="b"/>
            <a:pathLst>
              <a:path w="18415" h="20320">
                <a:moveTo>
                  <a:pt x="18288" y="0"/>
                </a:moveTo>
                <a:lnTo>
                  <a:pt x="0" y="0"/>
                </a:lnTo>
                <a:lnTo>
                  <a:pt x="0" y="19812"/>
                </a:lnTo>
                <a:lnTo>
                  <a:pt x="18288" y="19812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6908292" y="6134100"/>
            <a:ext cx="330835" cy="76200"/>
          </a:xfrm>
          <a:custGeom>
            <a:avLst/>
            <a:gdLst/>
            <a:ahLst/>
            <a:cxnLst/>
            <a:rect l="l" t="t" r="r" b="b"/>
            <a:pathLst>
              <a:path w="330834" h="76200">
                <a:moveTo>
                  <a:pt x="19811" y="28956"/>
                </a:moveTo>
                <a:lnTo>
                  <a:pt x="0" y="28956"/>
                </a:lnTo>
                <a:lnTo>
                  <a:pt x="0" y="47243"/>
                </a:lnTo>
                <a:lnTo>
                  <a:pt x="19811" y="47243"/>
                </a:lnTo>
                <a:lnTo>
                  <a:pt x="19811" y="28956"/>
                </a:lnTo>
                <a:close/>
              </a:path>
              <a:path w="330834" h="76200">
                <a:moveTo>
                  <a:pt x="57911" y="28956"/>
                </a:moveTo>
                <a:lnTo>
                  <a:pt x="38100" y="28956"/>
                </a:lnTo>
                <a:lnTo>
                  <a:pt x="38100" y="47243"/>
                </a:lnTo>
                <a:lnTo>
                  <a:pt x="57911" y="47243"/>
                </a:lnTo>
                <a:lnTo>
                  <a:pt x="57911" y="28956"/>
                </a:lnTo>
                <a:close/>
              </a:path>
              <a:path w="330834" h="76200">
                <a:moveTo>
                  <a:pt x="96011" y="28956"/>
                </a:moveTo>
                <a:lnTo>
                  <a:pt x="76200" y="28956"/>
                </a:lnTo>
                <a:lnTo>
                  <a:pt x="76200" y="47243"/>
                </a:lnTo>
                <a:lnTo>
                  <a:pt x="96011" y="47243"/>
                </a:lnTo>
                <a:lnTo>
                  <a:pt x="96011" y="28956"/>
                </a:lnTo>
                <a:close/>
              </a:path>
              <a:path w="330834" h="76200">
                <a:moveTo>
                  <a:pt x="134111" y="28956"/>
                </a:moveTo>
                <a:lnTo>
                  <a:pt x="114300" y="28956"/>
                </a:lnTo>
                <a:lnTo>
                  <a:pt x="114300" y="47243"/>
                </a:lnTo>
                <a:lnTo>
                  <a:pt x="134111" y="47243"/>
                </a:lnTo>
                <a:lnTo>
                  <a:pt x="134111" y="28956"/>
                </a:lnTo>
                <a:close/>
              </a:path>
              <a:path w="330834" h="76200">
                <a:moveTo>
                  <a:pt x="172211" y="28956"/>
                </a:moveTo>
                <a:lnTo>
                  <a:pt x="152400" y="28956"/>
                </a:lnTo>
                <a:lnTo>
                  <a:pt x="152400" y="47243"/>
                </a:lnTo>
                <a:lnTo>
                  <a:pt x="172211" y="47243"/>
                </a:lnTo>
                <a:lnTo>
                  <a:pt x="172211" y="28956"/>
                </a:lnTo>
                <a:close/>
              </a:path>
              <a:path w="330834" h="76200">
                <a:moveTo>
                  <a:pt x="210311" y="28956"/>
                </a:moveTo>
                <a:lnTo>
                  <a:pt x="190500" y="28956"/>
                </a:lnTo>
                <a:lnTo>
                  <a:pt x="190500" y="47243"/>
                </a:lnTo>
                <a:lnTo>
                  <a:pt x="210311" y="47243"/>
                </a:lnTo>
                <a:lnTo>
                  <a:pt x="210311" y="28956"/>
                </a:lnTo>
                <a:close/>
              </a:path>
              <a:path w="330834" h="76200">
                <a:moveTo>
                  <a:pt x="248411" y="28956"/>
                </a:moveTo>
                <a:lnTo>
                  <a:pt x="228600" y="28956"/>
                </a:lnTo>
                <a:lnTo>
                  <a:pt x="228600" y="47243"/>
                </a:lnTo>
                <a:lnTo>
                  <a:pt x="248411" y="47243"/>
                </a:lnTo>
                <a:lnTo>
                  <a:pt x="248411" y="28956"/>
                </a:lnTo>
                <a:close/>
              </a:path>
              <a:path w="330834" h="76200">
                <a:moveTo>
                  <a:pt x="254507" y="0"/>
                </a:moveTo>
                <a:lnTo>
                  <a:pt x="254507" y="76200"/>
                </a:lnTo>
                <a:lnTo>
                  <a:pt x="330707" y="38100"/>
                </a:lnTo>
                <a:lnTo>
                  <a:pt x="2545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 txBox="1"/>
          <p:nvPr/>
        </p:nvSpPr>
        <p:spPr>
          <a:xfrm>
            <a:off x="7241540" y="5999479"/>
            <a:ext cx="1832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chemeClr val="accent2"/>
                </a:solidFill>
                <a:latin typeface="Arial"/>
                <a:cs typeface="Arial"/>
              </a:rPr>
              <a:t>Web </a:t>
            </a:r>
            <a:r>
              <a:rPr sz="1800" spc="-30" dirty="0">
                <a:solidFill>
                  <a:schemeClr val="accent2"/>
                </a:solidFill>
                <a:latin typeface="Arial"/>
                <a:cs typeface="Arial"/>
              </a:rPr>
              <a:t>Administrator</a:t>
            </a:r>
            <a:endParaRPr sz="18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pic>
        <p:nvPicPr>
          <p:cNvPr id="301" name="Picture 30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0" y="483154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31519"/>
            <a:ext cx="76949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5"/>
              </a:spcBef>
            </a:pPr>
            <a:r>
              <a:rPr spc="-130" dirty="0"/>
              <a:t>1. </a:t>
            </a:r>
            <a:r>
              <a:rPr spc="-335" dirty="0"/>
              <a:t>Perencanaan </a:t>
            </a:r>
            <a:r>
              <a:rPr spc="-240" dirty="0"/>
              <a:t>Web</a:t>
            </a:r>
            <a:r>
              <a:rPr spc="-235" dirty="0"/>
              <a:t> </a:t>
            </a:r>
            <a:r>
              <a:rPr spc="-270" dirty="0"/>
              <a:t>(</a:t>
            </a:r>
            <a:r>
              <a:rPr i="1" spc="-270" dirty="0">
                <a:latin typeface="Arial"/>
                <a:cs typeface="Arial"/>
              </a:rPr>
              <a:t>Planning</a:t>
            </a:r>
            <a:r>
              <a:rPr spc="-270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9557" y="1828800"/>
            <a:ext cx="7694930" cy="53617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2300" marR="5080" indent="-609600">
              <a:lnSpc>
                <a:spcPct val="100200"/>
              </a:lnSpc>
              <a:spcBef>
                <a:spcPts val="90"/>
              </a:spcBef>
              <a:buAutoNum type="arabicPeriod"/>
              <a:tabLst>
                <a:tab pos="622300" algn="l"/>
              </a:tabLst>
            </a:pPr>
            <a:r>
              <a:rPr sz="2800" spc="-170" dirty="0">
                <a:latin typeface="Arial"/>
                <a:cs typeface="Arial"/>
              </a:rPr>
              <a:t>Orang </a:t>
            </a:r>
            <a:r>
              <a:rPr sz="2800" spc="-95" dirty="0" err="1">
                <a:latin typeface="Arial"/>
                <a:cs typeface="Arial"/>
              </a:rPr>
              <a:t>berkata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235" dirty="0" smtClean="0">
                <a:latin typeface="Arial"/>
                <a:cs typeface="Arial"/>
              </a:rPr>
              <a:t>“</a:t>
            </a:r>
            <a:r>
              <a:rPr sz="2800" i="1" spc="-60" dirty="0" err="1" smtClean="0">
                <a:latin typeface="Trebuchet MS"/>
                <a:cs typeface="Trebuchet MS"/>
              </a:rPr>
              <a:t>gagal</a:t>
            </a:r>
            <a:r>
              <a:rPr sz="2800" i="1" spc="-635" dirty="0" smtClean="0">
                <a:latin typeface="Trebuchet MS"/>
                <a:cs typeface="Trebuchet MS"/>
              </a:rPr>
              <a:t> </a:t>
            </a:r>
            <a:r>
              <a:rPr sz="2800" i="1" spc="-110" dirty="0">
                <a:latin typeface="Trebuchet MS"/>
                <a:cs typeface="Trebuchet MS"/>
              </a:rPr>
              <a:t>merencanakan=merencanakan  </a:t>
            </a:r>
            <a:r>
              <a:rPr sz="2800" i="1" spc="-130" dirty="0">
                <a:latin typeface="Trebuchet MS"/>
                <a:cs typeface="Trebuchet MS"/>
              </a:rPr>
              <a:t>kegagalan</a:t>
            </a:r>
            <a:r>
              <a:rPr sz="2800" spc="-130" dirty="0">
                <a:latin typeface="Arial"/>
                <a:cs typeface="Arial"/>
              </a:rPr>
              <a:t>”…so,..perencanaan </a:t>
            </a:r>
            <a:r>
              <a:rPr sz="2800" spc="-135" dirty="0">
                <a:latin typeface="Arial"/>
                <a:cs typeface="Arial"/>
              </a:rPr>
              <a:t>harus </a:t>
            </a:r>
            <a:r>
              <a:rPr sz="2800" spc="-55" dirty="0" err="1">
                <a:latin typeface="Arial"/>
                <a:cs typeface="Arial"/>
              </a:rPr>
              <a:t>dibuat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50" dirty="0" err="1" smtClean="0">
                <a:latin typeface="Arial"/>
                <a:cs typeface="Arial"/>
              </a:rPr>
              <a:t>sematang</a:t>
            </a:r>
            <a:r>
              <a:rPr sz="2800" spc="-150" dirty="0" smtClean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mungkin </a:t>
            </a:r>
            <a:r>
              <a:rPr sz="2800" spc="-130" dirty="0">
                <a:latin typeface="Arial"/>
                <a:cs typeface="Arial"/>
              </a:rPr>
              <a:t>(</a:t>
            </a:r>
            <a:r>
              <a:rPr sz="2800" spc="-130" dirty="0">
                <a:solidFill>
                  <a:srgbClr val="FF3300"/>
                </a:solidFill>
                <a:latin typeface="Arial"/>
                <a:cs typeface="Arial"/>
              </a:rPr>
              <a:t>jangan </a:t>
            </a:r>
            <a:r>
              <a:rPr sz="2800" spc="-145" dirty="0" err="1">
                <a:solidFill>
                  <a:srgbClr val="FF3300"/>
                </a:solidFill>
                <a:latin typeface="Arial"/>
                <a:cs typeface="Arial"/>
              </a:rPr>
              <a:t>setengah</a:t>
            </a:r>
            <a:r>
              <a:rPr sz="2800" spc="-1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110" dirty="0" err="1" smtClean="0">
                <a:solidFill>
                  <a:srgbClr val="FF3300"/>
                </a:solidFill>
                <a:latin typeface="Arial"/>
                <a:cs typeface="Arial"/>
              </a:rPr>
              <a:t>mateng</a:t>
            </a:r>
            <a:r>
              <a:rPr sz="2800" spc="1780" dirty="0" smtClean="0">
                <a:latin typeface="Arial"/>
                <a:cs typeface="Arial"/>
              </a:rPr>
              <a:t>)</a:t>
            </a:r>
            <a:endParaRPr sz="2800" dirty="0">
              <a:latin typeface="Arial"/>
              <a:cs typeface="Arial"/>
            </a:endParaRPr>
          </a:p>
          <a:p>
            <a:pPr marL="622300" marR="786765" indent="-609600">
              <a:lnSpc>
                <a:spcPct val="100400"/>
              </a:lnSpc>
              <a:spcBef>
                <a:spcPts val="6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45" dirty="0">
                <a:latin typeface="Arial"/>
                <a:cs typeface="Arial"/>
              </a:rPr>
              <a:t>Tugas </a:t>
            </a:r>
            <a:r>
              <a:rPr sz="2800" spc="-110" dirty="0">
                <a:latin typeface="Arial"/>
                <a:cs typeface="Arial"/>
              </a:rPr>
              <a:t>awal </a:t>
            </a:r>
            <a:r>
              <a:rPr sz="2800" spc="-145" dirty="0">
                <a:latin typeface="Arial"/>
                <a:cs typeface="Arial"/>
              </a:rPr>
              <a:t>si </a:t>
            </a:r>
            <a:r>
              <a:rPr sz="2800" b="1" i="1" spc="-180" dirty="0">
                <a:latin typeface="Arial"/>
                <a:cs typeface="Arial"/>
              </a:rPr>
              <a:t>Web </a:t>
            </a:r>
            <a:r>
              <a:rPr sz="2800" b="1" i="1" spc="-190" dirty="0">
                <a:latin typeface="Arial"/>
                <a:cs typeface="Arial"/>
              </a:rPr>
              <a:t>Architect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90" dirty="0">
                <a:latin typeface="Arial"/>
                <a:cs typeface="Arial"/>
              </a:rPr>
              <a:t>membuat </a:t>
            </a:r>
            <a:r>
              <a:rPr sz="2800" spc="-190" dirty="0">
                <a:latin typeface="Arial"/>
                <a:cs typeface="Arial"/>
              </a:rPr>
              <a:t>skema  </a:t>
            </a:r>
            <a:r>
              <a:rPr sz="2800" spc="-80" dirty="0">
                <a:latin typeface="Arial"/>
                <a:cs typeface="Arial"/>
              </a:rPr>
              <a:t>kerja..seperti </a:t>
            </a:r>
            <a:r>
              <a:rPr sz="2800" spc="-55" dirty="0">
                <a:latin typeface="Arial"/>
                <a:cs typeface="Arial"/>
              </a:rPr>
              <a:t>link, </a:t>
            </a:r>
            <a:r>
              <a:rPr sz="2800" spc="-150" dirty="0">
                <a:latin typeface="Arial"/>
                <a:cs typeface="Arial"/>
              </a:rPr>
              <a:t>navigasi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sitemap.</a:t>
            </a:r>
            <a:endParaRPr sz="2800" dirty="0">
              <a:latin typeface="Arial"/>
              <a:cs typeface="Arial"/>
            </a:endParaRPr>
          </a:p>
          <a:p>
            <a:pPr marL="622300" marR="20955" indent="-609600">
              <a:lnSpc>
                <a:spcPct val="100099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95" dirty="0">
                <a:latin typeface="Arial"/>
                <a:cs typeface="Arial"/>
              </a:rPr>
              <a:t>Seorang </a:t>
            </a:r>
            <a:r>
              <a:rPr sz="2800" b="1" i="1" spc="-180" dirty="0">
                <a:latin typeface="Arial"/>
                <a:cs typeface="Arial"/>
              </a:rPr>
              <a:t>Web </a:t>
            </a:r>
            <a:r>
              <a:rPr sz="2800" b="1" i="1" spc="-190" dirty="0">
                <a:latin typeface="Arial"/>
                <a:cs typeface="Arial"/>
              </a:rPr>
              <a:t>Architect </a:t>
            </a:r>
            <a:r>
              <a:rPr sz="2800" spc="-135" dirty="0">
                <a:latin typeface="Arial"/>
                <a:cs typeface="Arial"/>
              </a:rPr>
              <a:t>harus </a:t>
            </a:r>
            <a:r>
              <a:rPr sz="2800" spc="-110" dirty="0">
                <a:latin typeface="Arial"/>
                <a:cs typeface="Arial"/>
              </a:rPr>
              <a:t>mempunyai </a:t>
            </a:r>
            <a:r>
              <a:rPr sz="2800" spc="-165" dirty="0">
                <a:latin typeface="Arial"/>
                <a:cs typeface="Arial"/>
              </a:rPr>
              <a:t>wawasan  </a:t>
            </a:r>
            <a:r>
              <a:rPr sz="2800" spc="-155" dirty="0">
                <a:latin typeface="Arial"/>
                <a:cs typeface="Arial"/>
              </a:rPr>
              <a:t>luas </a:t>
            </a:r>
            <a:r>
              <a:rPr sz="2800" spc="-100" dirty="0">
                <a:latin typeface="Arial"/>
                <a:cs typeface="Arial"/>
              </a:rPr>
              <a:t>dibidang </a:t>
            </a:r>
            <a:r>
              <a:rPr sz="2800" spc="-95" dirty="0">
                <a:latin typeface="Arial"/>
                <a:cs typeface="Arial"/>
              </a:rPr>
              <a:t>web, </a:t>
            </a:r>
            <a:r>
              <a:rPr sz="2800" spc="-160" dirty="0">
                <a:latin typeface="Arial"/>
                <a:cs typeface="Arial"/>
              </a:rPr>
              <a:t>biasanya </a:t>
            </a:r>
            <a:r>
              <a:rPr sz="2800" spc="-120" dirty="0">
                <a:latin typeface="Arial"/>
                <a:cs typeface="Arial"/>
              </a:rPr>
              <a:t>mampu </a:t>
            </a:r>
            <a:r>
              <a:rPr sz="2800" spc="-125" dirty="0">
                <a:latin typeface="Arial"/>
                <a:cs typeface="Arial"/>
              </a:rPr>
              <a:t>membandingkan  </a:t>
            </a:r>
            <a:r>
              <a:rPr sz="2800" spc="-135" dirty="0">
                <a:latin typeface="Arial"/>
                <a:cs typeface="Arial"/>
              </a:rPr>
              <a:t>dan evaluasi, </a:t>
            </a:r>
            <a:r>
              <a:rPr sz="2800" spc="-170" dirty="0">
                <a:latin typeface="Arial"/>
                <a:cs typeface="Arial"/>
              </a:rPr>
              <a:t>sehingga </a:t>
            </a:r>
            <a:r>
              <a:rPr sz="2800" spc="-114" dirty="0">
                <a:latin typeface="Arial"/>
                <a:cs typeface="Arial"/>
              </a:rPr>
              <a:t>mendapatkan </a:t>
            </a:r>
            <a:r>
              <a:rPr sz="2800" spc="-95" dirty="0">
                <a:latin typeface="Arial"/>
                <a:cs typeface="Arial"/>
              </a:rPr>
              <a:t>pola </a:t>
            </a:r>
            <a:r>
              <a:rPr sz="2800" spc="-60" dirty="0">
                <a:latin typeface="Arial"/>
                <a:cs typeface="Arial"/>
              </a:rPr>
              <a:t>terbaik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dari  </a:t>
            </a:r>
            <a:r>
              <a:rPr sz="2800" spc="-50" dirty="0">
                <a:latin typeface="Arial"/>
                <a:cs typeface="Arial"/>
              </a:rPr>
              <a:t>project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>
                <a:latin typeface="Arial"/>
                <a:cs typeface="Arial"/>
              </a:rPr>
              <a:t>akan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dikerjakan.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721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487449"/>
            <a:ext cx="7962265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spc="-275" dirty="0"/>
              <a:t>Tahapan </a:t>
            </a:r>
            <a:r>
              <a:rPr sz="3600" spc="-270" dirty="0"/>
              <a:t>Umum </a:t>
            </a:r>
            <a:r>
              <a:rPr sz="3600" spc="-275" dirty="0"/>
              <a:t>Perencanaan </a:t>
            </a:r>
            <a:r>
              <a:rPr sz="3600" spc="-200" dirty="0"/>
              <a:t>Web</a:t>
            </a:r>
            <a:r>
              <a:rPr sz="3600" spc="65" dirty="0"/>
              <a:t> </a:t>
            </a:r>
            <a:r>
              <a:rPr sz="3600" spc="-220" dirty="0"/>
              <a:t>(</a:t>
            </a:r>
            <a:r>
              <a:rPr sz="3600" i="1" spc="-220" dirty="0">
                <a:latin typeface="Arial"/>
                <a:cs typeface="Arial"/>
              </a:rPr>
              <a:t>Planning</a:t>
            </a:r>
            <a:r>
              <a:rPr sz="3600" spc="-220" dirty="0"/>
              <a:t>)</a:t>
            </a:r>
            <a:endParaRPr sz="3600" dirty="0">
              <a:latin typeface="Arial"/>
              <a:cs typeface="Arial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848100" y="2362200"/>
            <a:ext cx="4038600" cy="4725924"/>
            <a:chOff x="3048000" y="1979676"/>
            <a:chExt cx="4038600" cy="4725924"/>
          </a:xfrm>
        </p:grpSpPr>
        <p:sp>
          <p:nvSpPr>
            <p:cNvPr id="3" name="object 3"/>
            <p:cNvSpPr txBox="1"/>
            <p:nvPr/>
          </p:nvSpPr>
          <p:spPr>
            <a:xfrm>
              <a:off x="4253484" y="2129789"/>
              <a:ext cx="1630045" cy="5029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" algn="ctr">
                <a:lnSpc>
                  <a:spcPts val="1710"/>
                </a:lnSpc>
              </a:pPr>
              <a:r>
                <a:rPr sz="1800" b="1" spc="-125" dirty="0">
                  <a:solidFill>
                    <a:srgbClr val="808080"/>
                  </a:solidFill>
                  <a:latin typeface="Arial"/>
                  <a:cs typeface="Arial"/>
                </a:rPr>
                <a:t>Tentukan</a:t>
              </a:r>
              <a:r>
                <a:rPr sz="1800" b="1" spc="-110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140" dirty="0">
                  <a:solidFill>
                    <a:srgbClr val="808080"/>
                  </a:solidFill>
                  <a:latin typeface="Arial"/>
                  <a:cs typeface="Arial"/>
                </a:rPr>
                <a:t>Tema</a:t>
              </a:r>
              <a:endParaRPr sz="1800">
                <a:latin typeface="Arial"/>
                <a:cs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sz="1800" b="1" spc="-120" dirty="0">
                  <a:solidFill>
                    <a:srgbClr val="808080"/>
                  </a:solidFill>
                  <a:latin typeface="Arial"/>
                  <a:cs typeface="Arial"/>
                </a:rPr>
                <a:t>(Tujuan</a:t>
              </a:r>
              <a:r>
                <a:rPr sz="1800" b="1" spc="-160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100" dirty="0">
                  <a:solidFill>
                    <a:srgbClr val="808080"/>
                  </a:solidFill>
                  <a:latin typeface="Arial"/>
                  <a:cs typeface="Arial"/>
                </a:rPr>
                <a:t>Website)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122676" y="1979676"/>
              <a:ext cx="3887724" cy="7635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22676" y="1979676"/>
              <a:ext cx="3887724" cy="763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48000" y="2057400"/>
              <a:ext cx="3886200" cy="762000"/>
            </a:xfrm>
            <a:custGeom>
              <a:avLst/>
              <a:gdLst/>
              <a:ahLst/>
              <a:cxnLst/>
              <a:rect l="l" t="t" r="r" b="b"/>
              <a:pathLst>
                <a:path w="3886200" h="762000">
                  <a:moveTo>
                    <a:pt x="3759707" y="0"/>
                  </a:moveTo>
                  <a:lnTo>
                    <a:pt x="126492" y="0"/>
                  </a:lnTo>
                  <a:lnTo>
                    <a:pt x="77152" y="9905"/>
                  </a:lnTo>
                  <a:lnTo>
                    <a:pt x="36956" y="36956"/>
                  </a:lnTo>
                  <a:lnTo>
                    <a:pt x="9906" y="77152"/>
                  </a:lnTo>
                  <a:lnTo>
                    <a:pt x="0" y="126491"/>
                  </a:lnTo>
                  <a:lnTo>
                    <a:pt x="0" y="635508"/>
                  </a:lnTo>
                  <a:lnTo>
                    <a:pt x="9906" y="684847"/>
                  </a:lnTo>
                  <a:lnTo>
                    <a:pt x="36956" y="725043"/>
                  </a:lnTo>
                  <a:lnTo>
                    <a:pt x="77152" y="752094"/>
                  </a:lnTo>
                  <a:lnTo>
                    <a:pt x="126492" y="762000"/>
                  </a:lnTo>
                  <a:lnTo>
                    <a:pt x="3759707" y="762000"/>
                  </a:lnTo>
                  <a:lnTo>
                    <a:pt x="3809047" y="752094"/>
                  </a:lnTo>
                  <a:lnTo>
                    <a:pt x="3849242" y="725043"/>
                  </a:lnTo>
                  <a:lnTo>
                    <a:pt x="3876293" y="684847"/>
                  </a:lnTo>
                  <a:lnTo>
                    <a:pt x="3886200" y="635508"/>
                  </a:lnTo>
                  <a:lnTo>
                    <a:pt x="3886200" y="126491"/>
                  </a:lnTo>
                  <a:lnTo>
                    <a:pt x="3876294" y="77152"/>
                  </a:lnTo>
                  <a:lnTo>
                    <a:pt x="3849243" y="36956"/>
                  </a:lnTo>
                  <a:lnTo>
                    <a:pt x="3809047" y="9905"/>
                  </a:lnTo>
                  <a:lnTo>
                    <a:pt x="3759707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4164584" y="2136140"/>
              <a:ext cx="1655445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7747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25" dirty="0">
                  <a:latin typeface="Arial"/>
                  <a:cs typeface="Arial"/>
                </a:rPr>
                <a:t>Tentukan </a:t>
              </a:r>
              <a:r>
                <a:rPr sz="1800" b="1" spc="-140" dirty="0">
                  <a:latin typeface="Arial"/>
                  <a:cs typeface="Arial"/>
                </a:rPr>
                <a:t>Tema  </a:t>
              </a:r>
              <a:r>
                <a:rPr sz="1800" b="1" spc="-120" dirty="0">
                  <a:latin typeface="Arial"/>
                  <a:cs typeface="Arial"/>
                </a:rPr>
                <a:t>(Tujuan</a:t>
              </a:r>
              <a:r>
                <a:rPr sz="1800" b="1" spc="-155" dirty="0">
                  <a:latin typeface="Arial"/>
                  <a:cs typeface="Arial"/>
                </a:rPr>
                <a:t> </a:t>
              </a:r>
              <a:r>
                <a:rPr sz="1800" b="1" spc="-100" dirty="0">
                  <a:latin typeface="Arial"/>
                  <a:cs typeface="Arial"/>
                </a:rPr>
                <a:t>Website)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4160520" y="3387090"/>
              <a:ext cx="1812289" cy="5029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ts val="1710"/>
                </a:lnSpc>
              </a:pPr>
              <a:r>
                <a:rPr sz="1800" b="1" spc="-150" dirty="0">
                  <a:solidFill>
                    <a:srgbClr val="808080"/>
                  </a:solidFill>
                  <a:latin typeface="Arial"/>
                  <a:cs typeface="Arial"/>
                </a:rPr>
                <a:t>Pengumpulan</a:t>
              </a:r>
              <a:r>
                <a:rPr sz="1800" b="1" spc="-140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95" dirty="0">
                  <a:solidFill>
                    <a:srgbClr val="808080"/>
                  </a:solidFill>
                  <a:latin typeface="Arial"/>
                  <a:cs typeface="Arial"/>
                </a:rPr>
                <a:t>Data</a:t>
              </a:r>
              <a:endParaRPr sz="1800">
                <a:latin typeface="Arial"/>
                <a:cs typeface="Arial"/>
              </a:endParaRPr>
            </a:p>
            <a:p>
              <a:pPr marL="1905" algn="ctr">
                <a:lnSpc>
                  <a:spcPct val="100000"/>
                </a:lnSpc>
              </a:pPr>
              <a:r>
                <a:rPr sz="1800" b="1" spc="-40" dirty="0">
                  <a:solidFill>
                    <a:srgbClr val="808080"/>
                  </a:solidFill>
                  <a:latin typeface="Arial"/>
                  <a:cs typeface="Arial"/>
                </a:rPr>
                <a:t>(Materi</a:t>
              </a:r>
              <a:r>
                <a:rPr sz="1800" b="1" spc="-125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100" dirty="0">
                  <a:solidFill>
                    <a:srgbClr val="808080"/>
                  </a:solidFill>
                  <a:latin typeface="Arial"/>
                  <a:cs typeface="Arial"/>
                </a:rPr>
                <a:t>Website)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122676" y="3198876"/>
              <a:ext cx="3887724" cy="8397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22676" y="3198876"/>
              <a:ext cx="3887724" cy="8397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48000" y="3276600"/>
              <a:ext cx="3886200" cy="838200"/>
            </a:xfrm>
            <a:custGeom>
              <a:avLst/>
              <a:gdLst/>
              <a:ahLst/>
              <a:cxnLst/>
              <a:rect l="l" t="t" r="r" b="b"/>
              <a:pathLst>
                <a:path w="3886200" h="838200">
                  <a:moveTo>
                    <a:pt x="3745992" y="0"/>
                  </a:moveTo>
                  <a:lnTo>
                    <a:pt x="140207" y="0"/>
                  </a:lnTo>
                  <a:lnTo>
                    <a:pt x="95780" y="7120"/>
                  </a:lnTo>
                  <a:lnTo>
                    <a:pt x="57278" y="26968"/>
                  </a:lnTo>
                  <a:lnTo>
                    <a:pt x="26968" y="57278"/>
                  </a:lnTo>
                  <a:lnTo>
                    <a:pt x="7120" y="95780"/>
                  </a:lnTo>
                  <a:lnTo>
                    <a:pt x="0" y="140208"/>
                  </a:lnTo>
                  <a:lnTo>
                    <a:pt x="0" y="697991"/>
                  </a:lnTo>
                  <a:lnTo>
                    <a:pt x="7120" y="742419"/>
                  </a:lnTo>
                  <a:lnTo>
                    <a:pt x="26968" y="780921"/>
                  </a:lnTo>
                  <a:lnTo>
                    <a:pt x="57278" y="811231"/>
                  </a:lnTo>
                  <a:lnTo>
                    <a:pt x="95780" y="831079"/>
                  </a:lnTo>
                  <a:lnTo>
                    <a:pt x="140207" y="838200"/>
                  </a:lnTo>
                  <a:lnTo>
                    <a:pt x="3745992" y="838200"/>
                  </a:lnTo>
                  <a:lnTo>
                    <a:pt x="3790419" y="831079"/>
                  </a:lnTo>
                  <a:lnTo>
                    <a:pt x="3828921" y="811231"/>
                  </a:lnTo>
                  <a:lnTo>
                    <a:pt x="3859231" y="780921"/>
                  </a:lnTo>
                  <a:lnTo>
                    <a:pt x="3879079" y="742419"/>
                  </a:lnTo>
                  <a:lnTo>
                    <a:pt x="3886200" y="697991"/>
                  </a:lnTo>
                  <a:lnTo>
                    <a:pt x="3886200" y="140208"/>
                  </a:lnTo>
                  <a:lnTo>
                    <a:pt x="3879079" y="95780"/>
                  </a:lnTo>
                  <a:lnTo>
                    <a:pt x="3859231" y="57278"/>
                  </a:lnTo>
                  <a:lnTo>
                    <a:pt x="3828921" y="26968"/>
                  </a:lnTo>
                  <a:lnTo>
                    <a:pt x="3790419" y="7120"/>
                  </a:lnTo>
                  <a:lnTo>
                    <a:pt x="3745992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4071620" y="3393440"/>
              <a:ext cx="1837689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08585" marR="5080" indent="-9652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Arial"/>
                  <a:cs typeface="Arial"/>
                </a:rPr>
                <a:t>Pengumpulan </a:t>
              </a:r>
              <a:r>
                <a:rPr sz="1800" b="1" spc="-95" dirty="0">
                  <a:latin typeface="Arial"/>
                  <a:cs typeface="Arial"/>
                </a:rPr>
                <a:t>Data  </a:t>
              </a:r>
              <a:r>
                <a:rPr sz="1800" b="1" spc="-40" dirty="0">
                  <a:latin typeface="Arial"/>
                  <a:cs typeface="Arial"/>
                </a:rPr>
                <a:t>(Materi</a:t>
              </a:r>
              <a:r>
                <a:rPr sz="1800" b="1" spc="-125" dirty="0">
                  <a:latin typeface="Arial"/>
                  <a:cs typeface="Arial"/>
                </a:rPr>
                <a:t> </a:t>
              </a:r>
              <a:r>
                <a:rPr sz="1800" b="1" spc="-100" dirty="0">
                  <a:latin typeface="Arial"/>
                  <a:cs typeface="Arial"/>
                </a:rPr>
                <a:t>Website)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3951732" y="4682490"/>
              <a:ext cx="2385060" cy="5029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ts val="1710"/>
                </a:lnSpc>
              </a:pPr>
              <a:r>
                <a:rPr sz="1800" b="1" spc="-80" dirty="0">
                  <a:solidFill>
                    <a:srgbClr val="808080"/>
                  </a:solidFill>
                  <a:latin typeface="Arial"/>
                  <a:cs typeface="Arial"/>
                </a:rPr>
                <a:t>Membuat </a:t>
              </a:r>
              <a:r>
                <a:rPr sz="1800" b="1" spc="-155" dirty="0">
                  <a:solidFill>
                    <a:srgbClr val="808080"/>
                  </a:solidFill>
                  <a:latin typeface="Arial"/>
                  <a:cs typeface="Arial"/>
                </a:rPr>
                <a:t>Kerangka</a:t>
              </a:r>
              <a:r>
                <a:rPr sz="1800" b="1" spc="-170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165" dirty="0">
                  <a:solidFill>
                    <a:srgbClr val="808080"/>
                  </a:solidFill>
                  <a:latin typeface="Arial"/>
                  <a:cs typeface="Arial"/>
                </a:rPr>
                <a:t>Situs</a:t>
              </a:r>
              <a:endParaRPr sz="1800">
                <a:latin typeface="Arial"/>
                <a:cs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sz="1800" b="1" spc="-95" dirty="0">
                  <a:solidFill>
                    <a:srgbClr val="808080"/>
                  </a:solidFill>
                  <a:latin typeface="Arial"/>
                  <a:cs typeface="Arial"/>
                </a:rPr>
                <a:t>(Peta </a:t>
              </a:r>
              <a:r>
                <a:rPr sz="1800" b="1" spc="-110" dirty="0">
                  <a:solidFill>
                    <a:srgbClr val="808080"/>
                  </a:solidFill>
                  <a:latin typeface="Arial"/>
                  <a:cs typeface="Arial"/>
                </a:rPr>
                <a:t>Situs/Site </a:t>
              </a:r>
              <a:r>
                <a:rPr sz="1800" b="1" spc="-55" dirty="0">
                  <a:solidFill>
                    <a:srgbClr val="808080"/>
                  </a:solidFill>
                  <a:latin typeface="Arial"/>
                  <a:cs typeface="Arial"/>
                </a:rPr>
                <a:t>Map)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198876" y="4494276"/>
              <a:ext cx="3887724" cy="8397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98876" y="4494276"/>
              <a:ext cx="3887724" cy="8397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24200" y="4572000"/>
              <a:ext cx="3886200" cy="838200"/>
            </a:xfrm>
            <a:custGeom>
              <a:avLst/>
              <a:gdLst/>
              <a:ahLst/>
              <a:cxnLst/>
              <a:rect l="l" t="t" r="r" b="b"/>
              <a:pathLst>
                <a:path w="3886200" h="838200">
                  <a:moveTo>
                    <a:pt x="3745992" y="0"/>
                  </a:moveTo>
                  <a:lnTo>
                    <a:pt x="140208" y="0"/>
                  </a:lnTo>
                  <a:lnTo>
                    <a:pt x="95780" y="7120"/>
                  </a:lnTo>
                  <a:lnTo>
                    <a:pt x="57278" y="26968"/>
                  </a:lnTo>
                  <a:lnTo>
                    <a:pt x="26968" y="57278"/>
                  </a:lnTo>
                  <a:lnTo>
                    <a:pt x="7120" y="95780"/>
                  </a:lnTo>
                  <a:lnTo>
                    <a:pt x="0" y="140207"/>
                  </a:lnTo>
                  <a:lnTo>
                    <a:pt x="0" y="697992"/>
                  </a:lnTo>
                  <a:lnTo>
                    <a:pt x="7120" y="742419"/>
                  </a:lnTo>
                  <a:lnTo>
                    <a:pt x="26968" y="780921"/>
                  </a:lnTo>
                  <a:lnTo>
                    <a:pt x="57278" y="811231"/>
                  </a:lnTo>
                  <a:lnTo>
                    <a:pt x="95780" y="831079"/>
                  </a:lnTo>
                  <a:lnTo>
                    <a:pt x="140208" y="838200"/>
                  </a:lnTo>
                  <a:lnTo>
                    <a:pt x="3745992" y="838200"/>
                  </a:lnTo>
                  <a:lnTo>
                    <a:pt x="3790419" y="831079"/>
                  </a:lnTo>
                  <a:lnTo>
                    <a:pt x="3828921" y="811231"/>
                  </a:lnTo>
                  <a:lnTo>
                    <a:pt x="3859231" y="780921"/>
                  </a:lnTo>
                  <a:lnTo>
                    <a:pt x="3879079" y="742419"/>
                  </a:lnTo>
                  <a:lnTo>
                    <a:pt x="3886200" y="697992"/>
                  </a:lnTo>
                  <a:lnTo>
                    <a:pt x="3886200" y="140207"/>
                  </a:lnTo>
                  <a:lnTo>
                    <a:pt x="3879079" y="95780"/>
                  </a:lnTo>
                  <a:lnTo>
                    <a:pt x="3859231" y="57278"/>
                  </a:lnTo>
                  <a:lnTo>
                    <a:pt x="3828921" y="26968"/>
                  </a:lnTo>
                  <a:lnTo>
                    <a:pt x="3790419" y="7120"/>
                  </a:lnTo>
                  <a:lnTo>
                    <a:pt x="3745992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3862832" y="4688840"/>
              <a:ext cx="241046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92405" marR="5080" indent="-18034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80" dirty="0">
                  <a:latin typeface="Arial"/>
                  <a:cs typeface="Arial"/>
                </a:rPr>
                <a:t>Membuat </a:t>
              </a:r>
              <a:r>
                <a:rPr sz="1800" b="1" spc="-155" dirty="0">
                  <a:latin typeface="Arial"/>
                  <a:cs typeface="Arial"/>
                </a:rPr>
                <a:t>Kerangka </a:t>
              </a:r>
              <a:r>
                <a:rPr sz="1800" b="1" spc="-165" dirty="0">
                  <a:latin typeface="Arial"/>
                  <a:cs typeface="Arial"/>
                </a:rPr>
                <a:t>Situs  </a:t>
              </a:r>
              <a:r>
                <a:rPr sz="1800" b="1" spc="-95" dirty="0">
                  <a:latin typeface="Arial"/>
                  <a:cs typeface="Arial"/>
                </a:rPr>
                <a:t>(Peta </a:t>
              </a:r>
              <a:r>
                <a:rPr sz="1800" b="1" spc="-110" dirty="0">
                  <a:latin typeface="Arial"/>
                  <a:cs typeface="Arial"/>
                </a:rPr>
                <a:t>Situs/Site </a:t>
              </a:r>
              <a:r>
                <a:rPr sz="1800" b="1" spc="-55" dirty="0">
                  <a:latin typeface="Arial"/>
                  <a:cs typeface="Arial"/>
                </a:rPr>
                <a:t>Map)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3319271" y="5977890"/>
              <a:ext cx="3419475" cy="5029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635" algn="ctr">
                <a:lnSpc>
                  <a:spcPts val="1710"/>
                </a:lnSpc>
              </a:pPr>
              <a:r>
                <a:rPr sz="1800" b="1" spc="-120" dirty="0">
                  <a:solidFill>
                    <a:srgbClr val="808080"/>
                  </a:solidFill>
                  <a:latin typeface="Arial"/>
                  <a:cs typeface="Arial"/>
                </a:rPr>
                <a:t>Menyusul </a:t>
              </a:r>
              <a:r>
                <a:rPr sz="1800" b="1" spc="-95" dirty="0">
                  <a:solidFill>
                    <a:srgbClr val="808080"/>
                  </a:solidFill>
                  <a:latin typeface="Arial"/>
                  <a:cs typeface="Arial"/>
                </a:rPr>
                <a:t>jadwal</a:t>
              </a:r>
              <a:r>
                <a:rPr sz="1800" b="1" spc="-70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130" dirty="0">
                  <a:solidFill>
                    <a:srgbClr val="808080"/>
                  </a:solidFill>
                  <a:latin typeface="Arial"/>
                  <a:cs typeface="Arial"/>
                </a:rPr>
                <a:t>Kerja</a:t>
              </a:r>
              <a:endParaRPr sz="1800">
                <a:latin typeface="Arial"/>
                <a:cs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sz="1800" b="1" spc="-135" dirty="0">
                  <a:solidFill>
                    <a:srgbClr val="808080"/>
                  </a:solidFill>
                  <a:latin typeface="Arial"/>
                  <a:cs typeface="Arial"/>
                </a:rPr>
                <a:t>(Jadwal </a:t>
              </a:r>
              <a:r>
                <a:rPr sz="1800" b="1" spc="-180" dirty="0">
                  <a:solidFill>
                    <a:srgbClr val="808080"/>
                  </a:solidFill>
                  <a:latin typeface="Arial"/>
                  <a:cs typeface="Arial"/>
                </a:rPr>
                <a:t>Bagi </a:t>
              </a:r>
              <a:r>
                <a:rPr sz="1800" b="1" spc="-130" dirty="0">
                  <a:solidFill>
                    <a:srgbClr val="808080"/>
                  </a:solidFill>
                  <a:latin typeface="Arial"/>
                  <a:cs typeface="Arial"/>
                </a:rPr>
                <a:t>Setiap </a:t>
              </a:r>
              <a:r>
                <a:rPr sz="1800" b="1" spc="-105" dirty="0">
                  <a:solidFill>
                    <a:srgbClr val="808080"/>
                  </a:solidFill>
                  <a:latin typeface="Arial"/>
                  <a:cs typeface="Arial"/>
                </a:rPr>
                <a:t>Web</a:t>
              </a:r>
              <a:r>
                <a:rPr sz="1800" b="1" spc="45" dirty="0">
                  <a:solidFill>
                    <a:srgbClr val="808080"/>
                  </a:solidFill>
                  <a:latin typeface="Arial"/>
                  <a:cs typeface="Arial"/>
                </a:rPr>
                <a:t> </a:t>
              </a:r>
              <a:r>
                <a:rPr sz="1800" b="1" spc="-110" dirty="0">
                  <a:solidFill>
                    <a:srgbClr val="808080"/>
                  </a:solidFill>
                  <a:latin typeface="Arial"/>
                  <a:cs typeface="Arial"/>
                </a:rPr>
                <a:t>Developer)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3122676" y="5789676"/>
              <a:ext cx="3811524" cy="83972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22676" y="5789676"/>
              <a:ext cx="3811524" cy="83972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48000" y="5867400"/>
              <a:ext cx="3810000" cy="838200"/>
            </a:xfrm>
            <a:custGeom>
              <a:avLst/>
              <a:gdLst/>
              <a:ahLst/>
              <a:cxnLst/>
              <a:rect l="l" t="t" r="r" b="b"/>
              <a:pathLst>
                <a:path w="3810000" h="838200">
                  <a:moveTo>
                    <a:pt x="3669792" y="0"/>
                  </a:moveTo>
                  <a:lnTo>
                    <a:pt x="140207" y="0"/>
                  </a:lnTo>
                  <a:lnTo>
                    <a:pt x="95780" y="7120"/>
                  </a:lnTo>
                  <a:lnTo>
                    <a:pt x="57278" y="26968"/>
                  </a:lnTo>
                  <a:lnTo>
                    <a:pt x="26968" y="57278"/>
                  </a:lnTo>
                  <a:lnTo>
                    <a:pt x="7120" y="95780"/>
                  </a:lnTo>
                  <a:lnTo>
                    <a:pt x="0" y="140207"/>
                  </a:lnTo>
                  <a:lnTo>
                    <a:pt x="0" y="697991"/>
                  </a:lnTo>
                  <a:lnTo>
                    <a:pt x="7120" y="742419"/>
                  </a:lnTo>
                  <a:lnTo>
                    <a:pt x="26968" y="780921"/>
                  </a:lnTo>
                  <a:lnTo>
                    <a:pt x="57278" y="811231"/>
                  </a:lnTo>
                  <a:lnTo>
                    <a:pt x="95780" y="831079"/>
                  </a:lnTo>
                  <a:lnTo>
                    <a:pt x="140207" y="838200"/>
                  </a:lnTo>
                  <a:lnTo>
                    <a:pt x="3669792" y="838200"/>
                  </a:lnTo>
                  <a:lnTo>
                    <a:pt x="3714219" y="831079"/>
                  </a:lnTo>
                  <a:lnTo>
                    <a:pt x="3752721" y="811231"/>
                  </a:lnTo>
                  <a:lnTo>
                    <a:pt x="3783031" y="780921"/>
                  </a:lnTo>
                  <a:lnTo>
                    <a:pt x="3802879" y="742419"/>
                  </a:lnTo>
                  <a:lnTo>
                    <a:pt x="3810000" y="697991"/>
                  </a:lnTo>
                  <a:lnTo>
                    <a:pt x="3810000" y="140207"/>
                  </a:lnTo>
                  <a:lnTo>
                    <a:pt x="3802879" y="95780"/>
                  </a:lnTo>
                  <a:lnTo>
                    <a:pt x="3783031" y="57278"/>
                  </a:lnTo>
                  <a:lnTo>
                    <a:pt x="3752721" y="26968"/>
                  </a:lnTo>
                  <a:lnTo>
                    <a:pt x="3714219" y="7120"/>
                  </a:lnTo>
                  <a:lnTo>
                    <a:pt x="3669792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3230372" y="5984240"/>
              <a:ext cx="3444875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62738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20" dirty="0">
                  <a:latin typeface="Arial"/>
                  <a:cs typeface="Arial"/>
                </a:rPr>
                <a:t>Menyusul </a:t>
              </a:r>
              <a:r>
                <a:rPr sz="1800" b="1" spc="-95" dirty="0">
                  <a:latin typeface="Arial"/>
                  <a:cs typeface="Arial"/>
                </a:rPr>
                <a:t>jadwal </a:t>
              </a:r>
              <a:r>
                <a:rPr sz="1800" b="1" spc="-130" dirty="0">
                  <a:latin typeface="Arial"/>
                  <a:cs typeface="Arial"/>
                </a:rPr>
                <a:t>Kerja  </a:t>
              </a:r>
              <a:r>
                <a:rPr sz="1800" b="1" spc="-135" dirty="0">
                  <a:latin typeface="Arial"/>
                  <a:cs typeface="Arial"/>
                </a:rPr>
                <a:t>(Jadwal </a:t>
              </a:r>
              <a:r>
                <a:rPr sz="1800" b="1" spc="-180" dirty="0">
                  <a:latin typeface="Arial"/>
                  <a:cs typeface="Arial"/>
                </a:rPr>
                <a:t>Bagi </a:t>
              </a:r>
              <a:r>
                <a:rPr sz="1800" b="1" spc="-130" dirty="0">
                  <a:latin typeface="Arial"/>
                  <a:cs typeface="Arial"/>
                </a:rPr>
                <a:t>Setiap </a:t>
              </a:r>
              <a:r>
                <a:rPr sz="1800" b="1" spc="-105" dirty="0">
                  <a:latin typeface="Arial"/>
                  <a:cs typeface="Arial"/>
                </a:rPr>
                <a:t>Web</a:t>
              </a:r>
              <a:r>
                <a:rPr sz="1800" b="1" spc="50" dirty="0">
                  <a:latin typeface="Arial"/>
                  <a:cs typeface="Arial"/>
                </a:rPr>
                <a:t> </a:t>
              </a:r>
              <a:r>
                <a:rPr sz="1800" b="1" spc="-110" dirty="0">
                  <a:latin typeface="Arial"/>
                  <a:cs typeface="Arial"/>
                </a:rPr>
                <a:t>Developer)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800600" y="281940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457200" y="284988"/>
                  </a:moveTo>
                  <a:lnTo>
                    <a:pt x="0" y="284988"/>
                  </a:lnTo>
                  <a:lnTo>
                    <a:pt x="228600" y="381000"/>
                  </a:lnTo>
                  <a:lnTo>
                    <a:pt x="457200" y="284988"/>
                  </a:lnTo>
                  <a:close/>
                </a:path>
                <a:path w="457200" h="381000">
                  <a:moveTo>
                    <a:pt x="342900" y="0"/>
                  </a:moveTo>
                  <a:lnTo>
                    <a:pt x="114300" y="0"/>
                  </a:lnTo>
                  <a:lnTo>
                    <a:pt x="114300" y="284988"/>
                  </a:lnTo>
                  <a:lnTo>
                    <a:pt x="342900" y="284988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00600" y="281940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284988"/>
                  </a:moveTo>
                  <a:lnTo>
                    <a:pt x="114300" y="284988"/>
                  </a:lnTo>
                  <a:lnTo>
                    <a:pt x="114300" y="0"/>
                  </a:lnTo>
                  <a:lnTo>
                    <a:pt x="342900" y="0"/>
                  </a:lnTo>
                  <a:lnTo>
                    <a:pt x="342900" y="284988"/>
                  </a:lnTo>
                  <a:lnTo>
                    <a:pt x="457200" y="284988"/>
                  </a:lnTo>
                  <a:lnTo>
                    <a:pt x="228600" y="381000"/>
                  </a:lnTo>
                  <a:lnTo>
                    <a:pt x="0" y="2849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00600" y="411480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457200" y="284988"/>
                  </a:moveTo>
                  <a:lnTo>
                    <a:pt x="0" y="284988"/>
                  </a:lnTo>
                  <a:lnTo>
                    <a:pt x="228600" y="381000"/>
                  </a:lnTo>
                  <a:lnTo>
                    <a:pt x="457200" y="284988"/>
                  </a:lnTo>
                  <a:close/>
                </a:path>
                <a:path w="457200" h="381000">
                  <a:moveTo>
                    <a:pt x="342900" y="0"/>
                  </a:moveTo>
                  <a:lnTo>
                    <a:pt x="114300" y="0"/>
                  </a:lnTo>
                  <a:lnTo>
                    <a:pt x="114300" y="284988"/>
                  </a:lnTo>
                  <a:lnTo>
                    <a:pt x="342900" y="284988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00600" y="411480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284988"/>
                  </a:moveTo>
                  <a:lnTo>
                    <a:pt x="114300" y="284988"/>
                  </a:lnTo>
                  <a:lnTo>
                    <a:pt x="114300" y="0"/>
                  </a:lnTo>
                  <a:lnTo>
                    <a:pt x="342900" y="0"/>
                  </a:lnTo>
                  <a:lnTo>
                    <a:pt x="342900" y="284988"/>
                  </a:lnTo>
                  <a:lnTo>
                    <a:pt x="457200" y="284988"/>
                  </a:lnTo>
                  <a:lnTo>
                    <a:pt x="228600" y="381000"/>
                  </a:lnTo>
                  <a:lnTo>
                    <a:pt x="0" y="2849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00600" y="541020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457200" y="284988"/>
                  </a:moveTo>
                  <a:lnTo>
                    <a:pt x="0" y="284988"/>
                  </a:lnTo>
                  <a:lnTo>
                    <a:pt x="228600" y="381000"/>
                  </a:lnTo>
                  <a:lnTo>
                    <a:pt x="457200" y="284988"/>
                  </a:lnTo>
                  <a:close/>
                </a:path>
                <a:path w="457200" h="381000">
                  <a:moveTo>
                    <a:pt x="342900" y="0"/>
                  </a:moveTo>
                  <a:lnTo>
                    <a:pt x="114300" y="0"/>
                  </a:lnTo>
                  <a:lnTo>
                    <a:pt x="114300" y="284988"/>
                  </a:lnTo>
                  <a:lnTo>
                    <a:pt x="342900" y="284988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00600" y="5410200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0" y="284988"/>
                  </a:moveTo>
                  <a:lnTo>
                    <a:pt x="114300" y="284988"/>
                  </a:lnTo>
                  <a:lnTo>
                    <a:pt x="114300" y="0"/>
                  </a:lnTo>
                  <a:lnTo>
                    <a:pt x="342900" y="0"/>
                  </a:lnTo>
                  <a:lnTo>
                    <a:pt x="342900" y="284988"/>
                  </a:lnTo>
                  <a:lnTo>
                    <a:pt x="457200" y="284988"/>
                  </a:lnTo>
                  <a:lnTo>
                    <a:pt x="228600" y="381000"/>
                  </a:lnTo>
                  <a:lnTo>
                    <a:pt x="0" y="2849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7449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2458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10"/>
              </a:spcBef>
            </a:pPr>
            <a:r>
              <a:rPr sz="3600" spc="-114" dirty="0"/>
              <a:t>1.1. </a:t>
            </a:r>
            <a:r>
              <a:rPr sz="3600" spc="-180" dirty="0"/>
              <a:t>Menentukan </a:t>
            </a:r>
            <a:r>
              <a:rPr sz="3600" spc="-254" dirty="0"/>
              <a:t>Tujuan </a:t>
            </a:r>
            <a:r>
              <a:rPr sz="3600" spc="-235" dirty="0"/>
              <a:t>(</a:t>
            </a:r>
            <a:r>
              <a:rPr sz="3600" i="1" spc="-235" dirty="0">
                <a:latin typeface="Arial"/>
                <a:cs typeface="Arial"/>
              </a:rPr>
              <a:t>Tema</a:t>
            </a:r>
            <a:r>
              <a:rPr sz="3600" i="1" spc="-204" dirty="0">
                <a:latin typeface="Arial"/>
                <a:cs typeface="Arial"/>
              </a:rPr>
              <a:t> </a:t>
            </a:r>
            <a:r>
              <a:rPr sz="3600" i="1" spc="-210" dirty="0">
                <a:latin typeface="Arial"/>
                <a:cs typeface="Arial"/>
              </a:rPr>
              <a:t>Website</a:t>
            </a:r>
            <a:r>
              <a:rPr sz="3600" spc="-210" dirty="0"/>
              <a:t>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9943" y="1948142"/>
            <a:ext cx="7879987" cy="515076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622300" marR="5080" indent="-609600" algn="just">
              <a:spcBef>
                <a:spcPts val="42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05" dirty="0">
                <a:solidFill>
                  <a:srgbClr val="FF3300"/>
                </a:solidFill>
                <a:latin typeface="Arial"/>
                <a:cs typeface="Arial"/>
              </a:rPr>
              <a:t>Tentukan </a:t>
            </a:r>
            <a:r>
              <a:rPr sz="2400" spc="-70" dirty="0">
                <a:solidFill>
                  <a:srgbClr val="FF3300"/>
                </a:solidFill>
                <a:latin typeface="Arial"/>
                <a:cs typeface="Arial"/>
              </a:rPr>
              <a:t>tema </a:t>
            </a:r>
            <a:r>
              <a:rPr sz="2400" spc="-80" dirty="0">
                <a:solidFill>
                  <a:srgbClr val="FF3300"/>
                </a:solidFill>
                <a:latin typeface="Arial"/>
                <a:cs typeface="Arial"/>
              </a:rPr>
              <a:t>website</a:t>
            </a:r>
            <a:r>
              <a:rPr sz="2400" spc="-80" dirty="0">
                <a:latin typeface="Arial"/>
                <a:cs typeface="Arial"/>
              </a:rPr>
              <a:t>..misal; </a:t>
            </a:r>
            <a:r>
              <a:rPr sz="2400" spc="-75" dirty="0">
                <a:latin typeface="Arial"/>
                <a:cs typeface="Arial"/>
              </a:rPr>
              <a:t>website </a:t>
            </a:r>
            <a:r>
              <a:rPr sz="2400" spc="-40" dirty="0">
                <a:latin typeface="Arial"/>
                <a:cs typeface="Arial"/>
              </a:rPr>
              <a:t>berita, </a:t>
            </a:r>
            <a:r>
              <a:rPr sz="2400" spc="-114" dirty="0">
                <a:latin typeface="Arial"/>
                <a:cs typeface="Arial"/>
              </a:rPr>
              <a:t>company</a:t>
            </a:r>
            <a:r>
              <a:rPr sz="2400" spc="-38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profile</a:t>
            </a:r>
            <a:r>
              <a:rPr sz="2400" spc="-35" dirty="0" smtClean="0">
                <a:latin typeface="Arial"/>
                <a:cs typeface="Arial"/>
              </a:rPr>
              <a:t>, </a:t>
            </a:r>
            <a:r>
              <a:rPr sz="2400" spc="-114" dirty="0" err="1" smtClean="0">
                <a:latin typeface="Arial"/>
                <a:cs typeface="Arial"/>
              </a:rPr>
              <a:t>sekolah</a:t>
            </a:r>
            <a:r>
              <a:rPr sz="2400" spc="-114" dirty="0" smtClean="0">
                <a:latin typeface="Arial"/>
                <a:cs typeface="Arial"/>
              </a:rPr>
              <a:t>, </a:t>
            </a:r>
            <a:r>
              <a:rPr sz="2400" spc="-85" dirty="0" err="1" smtClean="0">
                <a:latin typeface="Arial"/>
                <a:cs typeface="Arial"/>
              </a:rPr>
              <a:t>universitas</a:t>
            </a:r>
            <a:r>
              <a:rPr sz="2400" spc="-85" dirty="0" smtClean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atau </a:t>
            </a:r>
            <a:r>
              <a:rPr sz="2400" spc="-90" dirty="0">
                <a:latin typeface="Arial"/>
                <a:cs typeface="Arial"/>
              </a:rPr>
              <a:t>mungkin </a:t>
            </a:r>
            <a:r>
              <a:rPr sz="2400" spc="-100" dirty="0">
                <a:latin typeface="Arial"/>
                <a:cs typeface="Arial"/>
              </a:rPr>
              <a:t>personal</a:t>
            </a:r>
            <a:r>
              <a:rPr sz="2400" spc="-28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website.</a:t>
            </a:r>
            <a:endParaRPr sz="2400" dirty="0">
              <a:latin typeface="Arial"/>
              <a:cs typeface="Arial"/>
            </a:endParaRPr>
          </a:p>
          <a:p>
            <a:pPr marL="622300" marR="97155" indent="-609600" algn="just">
              <a:spcBef>
                <a:spcPts val="53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25" dirty="0">
                <a:solidFill>
                  <a:srgbClr val="FF3300"/>
                </a:solidFill>
                <a:latin typeface="Arial"/>
                <a:cs typeface="Arial"/>
              </a:rPr>
              <a:t>Carilah </a:t>
            </a:r>
            <a:r>
              <a:rPr sz="2400" spc="-75" dirty="0">
                <a:solidFill>
                  <a:srgbClr val="FF3300"/>
                </a:solidFill>
                <a:latin typeface="Arial"/>
                <a:cs typeface="Arial"/>
              </a:rPr>
              <a:t>website </a:t>
            </a:r>
            <a:r>
              <a:rPr sz="2400" spc="-145" dirty="0">
                <a:solidFill>
                  <a:srgbClr val="FF3300"/>
                </a:solidFill>
                <a:latin typeface="Arial"/>
                <a:cs typeface="Arial"/>
              </a:rPr>
              <a:t>yang </a:t>
            </a:r>
            <a:r>
              <a:rPr sz="2400" spc="-140" dirty="0">
                <a:solidFill>
                  <a:srgbClr val="FF3300"/>
                </a:solidFill>
                <a:latin typeface="Arial"/>
                <a:cs typeface="Arial"/>
              </a:rPr>
              <a:t>sudah </a:t>
            </a:r>
            <a:r>
              <a:rPr sz="2400" spc="-60" dirty="0">
                <a:solidFill>
                  <a:srgbClr val="FF3300"/>
                </a:solidFill>
                <a:latin typeface="Arial"/>
                <a:cs typeface="Arial"/>
              </a:rPr>
              <a:t>populer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95" dirty="0">
                <a:latin typeface="Arial"/>
                <a:cs typeface="Arial"/>
              </a:rPr>
              <a:t>berhubungan </a:t>
            </a:r>
            <a:r>
              <a:rPr sz="2400" spc="-125" dirty="0">
                <a:latin typeface="Arial"/>
                <a:cs typeface="Arial"/>
              </a:rPr>
              <a:t>dengan  </a:t>
            </a:r>
            <a:r>
              <a:rPr sz="2400" spc="-70" dirty="0">
                <a:latin typeface="Arial"/>
                <a:cs typeface="Arial"/>
              </a:rPr>
              <a:t>tema, </a:t>
            </a:r>
            <a:r>
              <a:rPr sz="2400" spc="-110" dirty="0">
                <a:latin typeface="Arial"/>
                <a:cs typeface="Arial"/>
              </a:rPr>
              <a:t>misalnya </a:t>
            </a:r>
            <a:r>
              <a:rPr sz="2400" spc="-40" dirty="0">
                <a:latin typeface="Arial"/>
                <a:cs typeface="Arial"/>
              </a:rPr>
              <a:t>kita </a:t>
            </a:r>
            <a:r>
              <a:rPr sz="2400" spc="-145" dirty="0">
                <a:latin typeface="Arial"/>
                <a:cs typeface="Arial"/>
              </a:rPr>
              <a:t>akan </a:t>
            </a:r>
            <a:r>
              <a:rPr sz="2400" spc="-75" dirty="0">
                <a:latin typeface="Arial"/>
                <a:cs typeface="Arial"/>
              </a:rPr>
              <a:t>membuat </a:t>
            </a:r>
            <a:r>
              <a:rPr sz="2400" spc="-70" dirty="0">
                <a:latin typeface="Arial"/>
                <a:cs typeface="Arial"/>
              </a:rPr>
              <a:t>website </a:t>
            </a:r>
            <a:r>
              <a:rPr sz="2400" spc="-80" dirty="0">
                <a:latin typeface="Arial"/>
                <a:cs typeface="Arial"/>
              </a:rPr>
              <a:t>berjenis </a:t>
            </a:r>
            <a:r>
              <a:rPr sz="2400" spc="-40" dirty="0">
                <a:latin typeface="Arial"/>
                <a:cs typeface="Arial"/>
              </a:rPr>
              <a:t>berita  </a:t>
            </a:r>
            <a:r>
              <a:rPr sz="2400" spc="-70" dirty="0">
                <a:latin typeface="Arial"/>
                <a:cs typeface="Arial"/>
              </a:rPr>
              <a:t>(</a:t>
            </a:r>
            <a:r>
              <a:rPr sz="2400" i="1" spc="-70" dirty="0">
                <a:latin typeface="Trebuchet MS"/>
                <a:cs typeface="Trebuchet MS"/>
              </a:rPr>
              <a:t>news</a:t>
            </a:r>
            <a:r>
              <a:rPr sz="2400" spc="-70" dirty="0">
                <a:latin typeface="Arial"/>
                <a:cs typeface="Arial"/>
              </a:rPr>
              <a:t>),..contoh: detik.com, </a:t>
            </a:r>
            <a:r>
              <a:rPr sz="2400" spc="-120" dirty="0">
                <a:latin typeface="Arial"/>
                <a:cs typeface="Arial"/>
              </a:rPr>
              <a:t>kompas.com, </a:t>
            </a:r>
            <a:r>
              <a:rPr sz="2400" spc="-114" dirty="0">
                <a:latin typeface="Arial"/>
                <a:cs typeface="Arial"/>
              </a:rPr>
              <a:t>okezone.com,  </a:t>
            </a:r>
            <a:r>
              <a:rPr sz="2400" spc="-110" dirty="0">
                <a:latin typeface="Arial"/>
                <a:cs typeface="Arial"/>
              </a:rPr>
              <a:t>waspada.co.id, </a:t>
            </a:r>
            <a:r>
              <a:rPr sz="2400" spc="-105" dirty="0">
                <a:latin typeface="Arial"/>
                <a:cs typeface="Arial"/>
              </a:rPr>
              <a:t>cnn.com, </a:t>
            </a:r>
            <a:r>
              <a:rPr sz="2400" spc="-90" dirty="0">
                <a:latin typeface="Arial"/>
                <a:cs typeface="Arial"/>
              </a:rPr>
              <a:t>nytimes.com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dll..</a:t>
            </a:r>
            <a:endParaRPr sz="2400" dirty="0">
              <a:latin typeface="Arial"/>
              <a:cs typeface="Arial"/>
            </a:endParaRPr>
          </a:p>
          <a:p>
            <a:pPr marL="622300" marR="202565" indent="-609600" algn="just">
              <a:spcBef>
                <a:spcPts val="62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30" dirty="0">
                <a:solidFill>
                  <a:srgbClr val="FF3300"/>
                </a:solidFill>
                <a:latin typeface="Arial"/>
                <a:cs typeface="Arial"/>
              </a:rPr>
              <a:t>Bandingkan </a:t>
            </a:r>
            <a:r>
              <a:rPr sz="2400" spc="-70" dirty="0">
                <a:solidFill>
                  <a:srgbClr val="FF3300"/>
                </a:solidFill>
                <a:latin typeface="Arial"/>
                <a:cs typeface="Arial"/>
              </a:rPr>
              <a:t>website tersebut</a:t>
            </a:r>
            <a:r>
              <a:rPr sz="2400" spc="-70" dirty="0">
                <a:latin typeface="Arial"/>
                <a:cs typeface="Arial"/>
              </a:rPr>
              <a:t>..misal; website </a:t>
            </a:r>
            <a:r>
              <a:rPr sz="2400" spc="-114" dirty="0">
                <a:latin typeface="Arial"/>
                <a:cs typeface="Arial"/>
              </a:rPr>
              <a:t>e-news </a:t>
            </a:r>
            <a:r>
              <a:rPr sz="2400" spc="-70" dirty="0">
                <a:latin typeface="Arial"/>
                <a:cs typeface="Arial"/>
              </a:rPr>
              <a:t>lokal</a:t>
            </a:r>
            <a:r>
              <a:rPr sz="2400" spc="-34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dan  </a:t>
            </a:r>
            <a:r>
              <a:rPr sz="2400" spc="-40" dirty="0">
                <a:latin typeface="Arial"/>
                <a:cs typeface="Arial"/>
              </a:rPr>
              <a:t>interlokal </a:t>
            </a:r>
            <a:r>
              <a:rPr sz="2400" spc="-60" dirty="0">
                <a:latin typeface="Arial"/>
                <a:cs typeface="Arial"/>
              </a:rPr>
              <a:t>(luar </a:t>
            </a:r>
            <a:r>
              <a:rPr sz="2400" spc="-85" dirty="0" err="1">
                <a:latin typeface="Arial"/>
                <a:cs typeface="Arial"/>
              </a:rPr>
              <a:t>negeri</a:t>
            </a:r>
            <a:r>
              <a:rPr sz="2400" spc="-300" dirty="0">
                <a:latin typeface="Arial"/>
                <a:cs typeface="Arial"/>
              </a:rPr>
              <a:t> </a:t>
            </a:r>
            <a:r>
              <a:rPr sz="2400" spc="1005" dirty="0" smtClean="0"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  <a:p>
            <a:pPr marL="622300" marR="122555" indent="-609600" algn="just">
              <a:spcBef>
                <a:spcPts val="5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00" dirty="0">
                <a:solidFill>
                  <a:srgbClr val="FF3300"/>
                </a:solidFill>
                <a:latin typeface="Arial"/>
                <a:cs typeface="Arial"/>
              </a:rPr>
              <a:t>Pelajari </a:t>
            </a:r>
            <a:r>
              <a:rPr sz="2400" spc="-75" dirty="0">
                <a:solidFill>
                  <a:srgbClr val="FF3300"/>
                </a:solidFill>
                <a:latin typeface="Arial"/>
                <a:cs typeface="Arial"/>
              </a:rPr>
              <a:t>karakteristiknya </a:t>
            </a:r>
            <a:r>
              <a:rPr sz="2400" spc="-55" dirty="0">
                <a:latin typeface="Arial"/>
                <a:cs typeface="Arial"/>
              </a:rPr>
              <a:t>dari </a:t>
            </a:r>
            <a:r>
              <a:rPr sz="2400" spc="-95" dirty="0">
                <a:latin typeface="Arial"/>
                <a:cs typeface="Arial"/>
              </a:rPr>
              <a:t>perbandingan </a:t>
            </a:r>
            <a:r>
              <a:rPr sz="2400" spc="-70" dirty="0">
                <a:latin typeface="Arial"/>
                <a:cs typeface="Arial"/>
              </a:rPr>
              <a:t>tadi,..misal: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desain,  </a:t>
            </a:r>
            <a:r>
              <a:rPr sz="2400" spc="-45" dirty="0">
                <a:latin typeface="Arial"/>
                <a:cs typeface="Arial"/>
              </a:rPr>
              <a:t>content, </a:t>
            </a:r>
            <a:r>
              <a:rPr sz="2400" spc="-10" dirty="0">
                <a:latin typeface="Arial"/>
                <a:cs typeface="Arial"/>
              </a:rPr>
              <a:t>fitur-fiturnya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dll..</a:t>
            </a:r>
            <a:endParaRPr sz="2400" dirty="0">
              <a:latin typeface="Arial"/>
              <a:cs typeface="Arial"/>
            </a:endParaRPr>
          </a:p>
          <a:p>
            <a:pPr marL="622300" marR="504825" indent="-609600" algn="just">
              <a:spcBef>
                <a:spcPts val="58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20" dirty="0">
                <a:latin typeface="Arial"/>
                <a:cs typeface="Arial"/>
              </a:rPr>
              <a:t>Ajak </a:t>
            </a:r>
            <a:r>
              <a:rPr sz="2400" spc="-60" dirty="0">
                <a:solidFill>
                  <a:srgbClr val="FF3300"/>
                </a:solidFill>
                <a:latin typeface="Arial"/>
                <a:cs typeface="Arial"/>
              </a:rPr>
              <a:t>klien </a:t>
            </a:r>
            <a:r>
              <a:rPr sz="2400" spc="-130" dirty="0">
                <a:latin typeface="Arial"/>
                <a:cs typeface="Arial"/>
              </a:rPr>
              <a:t>ke </a:t>
            </a:r>
            <a:r>
              <a:rPr sz="2400" spc="-90" dirty="0">
                <a:latin typeface="Arial"/>
                <a:cs typeface="Arial"/>
              </a:rPr>
              <a:t>warung </a:t>
            </a:r>
            <a:r>
              <a:rPr sz="2400" spc="-70" dirty="0">
                <a:latin typeface="Arial"/>
                <a:cs typeface="Arial"/>
              </a:rPr>
              <a:t>kopi </a:t>
            </a:r>
            <a:r>
              <a:rPr sz="2400" spc="1540" dirty="0" smtClean="0">
                <a:latin typeface="Arial"/>
                <a:cs typeface="Arial"/>
              </a:rPr>
              <a:t>,</a:t>
            </a:r>
            <a:r>
              <a:rPr sz="2400" spc="-35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105" dirty="0">
                <a:latin typeface="Arial"/>
                <a:cs typeface="Arial"/>
              </a:rPr>
              <a:t>sepakati </a:t>
            </a:r>
            <a:r>
              <a:rPr sz="2400" spc="-100" dirty="0">
                <a:latin typeface="Arial"/>
                <a:cs typeface="Arial"/>
              </a:rPr>
              <a:t>hasil </a:t>
            </a:r>
            <a:r>
              <a:rPr sz="2400" spc="-459" dirty="0">
                <a:latin typeface="Arial"/>
                <a:cs typeface="Arial"/>
              </a:rPr>
              <a:t>eksplorasi  </a:t>
            </a:r>
            <a:r>
              <a:rPr sz="2400" spc="-40" dirty="0">
                <a:latin typeface="Arial"/>
                <a:cs typeface="Arial"/>
              </a:rPr>
              <a:t>tujuan </a:t>
            </a:r>
            <a:r>
              <a:rPr sz="2400" spc="-95" dirty="0">
                <a:latin typeface="Arial"/>
                <a:cs typeface="Arial"/>
              </a:rPr>
              <a:t>awal </a:t>
            </a:r>
            <a:r>
              <a:rPr sz="2400" spc="-75" dirty="0">
                <a:latin typeface="Arial"/>
                <a:cs typeface="Arial"/>
              </a:rPr>
              <a:t>(tema</a:t>
            </a:r>
            <a:r>
              <a:rPr sz="2400" spc="-26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webiste)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2557" y="537293"/>
            <a:ext cx="7923530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spc="-235" dirty="0"/>
              <a:t>Alur </a:t>
            </a:r>
            <a:r>
              <a:rPr sz="3600" spc="-370" dirty="0"/>
              <a:t>Proses </a:t>
            </a:r>
            <a:r>
              <a:rPr sz="3600" spc="-305" dirty="0"/>
              <a:t>Explorasi </a:t>
            </a:r>
            <a:r>
              <a:rPr sz="3600" spc="-260" dirty="0"/>
              <a:t>Tujuan </a:t>
            </a:r>
            <a:r>
              <a:rPr sz="3600" spc="-215" dirty="0"/>
              <a:t>(Tema)</a:t>
            </a:r>
            <a:r>
              <a:rPr sz="3600" spc="-360" dirty="0"/>
              <a:t> </a:t>
            </a:r>
            <a:r>
              <a:rPr sz="3600" spc="-204" dirty="0"/>
              <a:t>Website</a:t>
            </a:r>
            <a:endParaRPr sz="36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2614422" y="2667000"/>
            <a:ext cx="6020053" cy="4724400"/>
            <a:chOff x="1981200" y="1905000"/>
            <a:chExt cx="6020053" cy="4724400"/>
          </a:xfrm>
        </p:grpSpPr>
        <p:sp>
          <p:nvSpPr>
            <p:cNvPr id="3" name="object 3"/>
            <p:cNvSpPr/>
            <p:nvPr/>
          </p:nvSpPr>
          <p:spPr>
            <a:xfrm>
              <a:off x="3962400" y="1905000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1752600" y="0"/>
                  </a:moveTo>
                  <a:lnTo>
                    <a:pt x="76200" y="0"/>
                  </a:lnTo>
                  <a:lnTo>
                    <a:pt x="46291" y="5905"/>
                  </a:lnTo>
                  <a:lnTo>
                    <a:pt x="22097" y="22098"/>
                  </a:lnTo>
                  <a:lnTo>
                    <a:pt x="5905" y="46291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05" y="410908"/>
                  </a:lnTo>
                  <a:lnTo>
                    <a:pt x="22098" y="435102"/>
                  </a:lnTo>
                  <a:lnTo>
                    <a:pt x="46291" y="451294"/>
                  </a:lnTo>
                  <a:lnTo>
                    <a:pt x="76200" y="457200"/>
                  </a:lnTo>
                  <a:lnTo>
                    <a:pt x="1752600" y="457200"/>
                  </a:lnTo>
                  <a:lnTo>
                    <a:pt x="1782508" y="451294"/>
                  </a:lnTo>
                  <a:lnTo>
                    <a:pt x="1806702" y="435102"/>
                  </a:lnTo>
                  <a:lnTo>
                    <a:pt x="1822894" y="410908"/>
                  </a:lnTo>
                  <a:lnTo>
                    <a:pt x="1828800" y="381000"/>
                  </a:lnTo>
                  <a:lnTo>
                    <a:pt x="1828800" y="76200"/>
                  </a:lnTo>
                  <a:lnTo>
                    <a:pt x="1822894" y="46291"/>
                  </a:lnTo>
                  <a:lnTo>
                    <a:pt x="1806702" y="22098"/>
                  </a:lnTo>
                  <a:lnTo>
                    <a:pt x="1782508" y="5905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62500" y="2362200"/>
              <a:ext cx="228600" cy="381000"/>
            </a:xfrm>
            <a:custGeom>
              <a:avLst/>
              <a:gdLst/>
              <a:ahLst/>
              <a:cxnLst/>
              <a:rect l="l" t="t" r="r" b="b"/>
              <a:pathLst>
                <a:path w="228600" h="381000">
                  <a:moveTo>
                    <a:pt x="76200" y="152400"/>
                  </a:moveTo>
                  <a:lnTo>
                    <a:pt x="0" y="152400"/>
                  </a:lnTo>
                  <a:lnTo>
                    <a:pt x="114300" y="381000"/>
                  </a:lnTo>
                  <a:lnTo>
                    <a:pt x="209550" y="190500"/>
                  </a:lnTo>
                  <a:lnTo>
                    <a:pt x="76200" y="190500"/>
                  </a:lnTo>
                  <a:lnTo>
                    <a:pt x="76200" y="152400"/>
                  </a:lnTo>
                  <a:close/>
                </a:path>
                <a:path w="228600" h="381000">
                  <a:moveTo>
                    <a:pt x="152400" y="0"/>
                  </a:moveTo>
                  <a:lnTo>
                    <a:pt x="76200" y="0"/>
                  </a:lnTo>
                  <a:lnTo>
                    <a:pt x="76200" y="190500"/>
                  </a:lnTo>
                  <a:lnTo>
                    <a:pt x="152400" y="190500"/>
                  </a:lnTo>
                  <a:lnTo>
                    <a:pt x="152400" y="0"/>
                  </a:lnTo>
                  <a:close/>
                </a:path>
                <a:path w="228600" h="381000">
                  <a:moveTo>
                    <a:pt x="228600" y="152400"/>
                  </a:moveTo>
                  <a:lnTo>
                    <a:pt x="152400" y="152400"/>
                  </a:lnTo>
                  <a:lnTo>
                    <a:pt x="152400" y="190500"/>
                  </a:lnTo>
                  <a:lnTo>
                    <a:pt x="209550" y="190500"/>
                  </a:lnTo>
                  <a:lnTo>
                    <a:pt x="22860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1800" y="2590800"/>
              <a:ext cx="3886200" cy="1219200"/>
            </a:xfrm>
            <a:custGeom>
              <a:avLst/>
              <a:gdLst/>
              <a:ahLst/>
              <a:cxnLst/>
              <a:rect l="l" t="t" r="r" b="b"/>
              <a:pathLst>
                <a:path w="3886200" h="1219200">
                  <a:moveTo>
                    <a:pt x="3810000" y="0"/>
                  </a:moveTo>
                  <a:lnTo>
                    <a:pt x="3780091" y="5905"/>
                  </a:lnTo>
                  <a:lnTo>
                    <a:pt x="3755898" y="22098"/>
                  </a:lnTo>
                  <a:lnTo>
                    <a:pt x="3739705" y="46291"/>
                  </a:lnTo>
                  <a:lnTo>
                    <a:pt x="3733800" y="76200"/>
                  </a:lnTo>
                  <a:lnTo>
                    <a:pt x="3733800" y="152400"/>
                  </a:lnTo>
                  <a:lnTo>
                    <a:pt x="76200" y="152400"/>
                  </a:lnTo>
                  <a:lnTo>
                    <a:pt x="46291" y="158305"/>
                  </a:lnTo>
                  <a:lnTo>
                    <a:pt x="22098" y="174498"/>
                  </a:lnTo>
                  <a:lnTo>
                    <a:pt x="5905" y="198691"/>
                  </a:lnTo>
                  <a:lnTo>
                    <a:pt x="0" y="228600"/>
                  </a:lnTo>
                  <a:lnTo>
                    <a:pt x="0" y="1143000"/>
                  </a:lnTo>
                  <a:lnTo>
                    <a:pt x="5905" y="1172908"/>
                  </a:lnTo>
                  <a:lnTo>
                    <a:pt x="22097" y="1197102"/>
                  </a:lnTo>
                  <a:lnTo>
                    <a:pt x="46291" y="1213294"/>
                  </a:lnTo>
                  <a:lnTo>
                    <a:pt x="76200" y="1219200"/>
                  </a:lnTo>
                  <a:lnTo>
                    <a:pt x="106108" y="1213294"/>
                  </a:lnTo>
                  <a:lnTo>
                    <a:pt x="130301" y="1197102"/>
                  </a:lnTo>
                  <a:lnTo>
                    <a:pt x="146494" y="1172908"/>
                  </a:lnTo>
                  <a:lnTo>
                    <a:pt x="152400" y="1143000"/>
                  </a:lnTo>
                  <a:lnTo>
                    <a:pt x="152400" y="1066800"/>
                  </a:lnTo>
                  <a:lnTo>
                    <a:pt x="3810000" y="1066800"/>
                  </a:lnTo>
                  <a:lnTo>
                    <a:pt x="3839908" y="1060894"/>
                  </a:lnTo>
                  <a:lnTo>
                    <a:pt x="3864102" y="1044701"/>
                  </a:lnTo>
                  <a:lnTo>
                    <a:pt x="3880294" y="1020508"/>
                  </a:lnTo>
                  <a:lnTo>
                    <a:pt x="3886200" y="990600"/>
                  </a:lnTo>
                  <a:lnTo>
                    <a:pt x="3886200" y="76200"/>
                  </a:lnTo>
                  <a:lnTo>
                    <a:pt x="3880294" y="46291"/>
                  </a:lnTo>
                  <a:lnTo>
                    <a:pt x="3864102" y="22098"/>
                  </a:lnTo>
                  <a:lnTo>
                    <a:pt x="3839908" y="5905"/>
                  </a:lnTo>
                  <a:lnTo>
                    <a:pt x="3810000" y="0"/>
                  </a:lnTo>
                  <a:close/>
                </a:path>
              </a:pathLst>
            </a:custGeom>
            <a:solidFill>
              <a:srgbClr val="FF4F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48000" y="2781300"/>
              <a:ext cx="76200" cy="11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05600" y="2590800"/>
              <a:ext cx="152400" cy="152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3462020" y="1994407"/>
              <a:ext cx="2973705" cy="158115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66929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Arial"/>
                  <a:cs typeface="Arial"/>
                </a:rPr>
                <a:t>Tentukan</a:t>
              </a:r>
              <a:r>
                <a:rPr sz="1600" b="1" spc="-15" dirty="0">
                  <a:latin typeface="Arial"/>
                  <a:cs typeface="Arial"/>
                </a:rPr>
                <a:t> </a:t>
              </a:r>
              <a:r>
                <a:rPr sz="1600" b="1" spc="-5" dirty="0">
                  <a:latin typeface="Arial"/>
                  <a:cs typeface="Arial"/>
                </a:rPr>
                <a:t>Tema</a:t>
              </a:r>
              <a:endParaRPr sz="16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18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150" dirty="0">
                <a:latin typeface="Times New Roman"/>
                <a:cs typeface="Times New Roman"/>
              </a:endParaRPr>
            </a:p>
            <a:p>
              <a:pPr marL="12065" marR="5080" algn="ctr">
                <a:lnSpc>
                  <a:spcPct val="100299"/>
                </a:lnSpc>
              </a:pPr>
              <a:r>
                <a:rPr sz="1600" b="1" spc="-5" dirty="0">
                  <a:latin typeface="Arial"/>
                  <a:cs typeface="Arial"/>
                </a:rPr>
                <a:t>Carilah </a:t>
              </a:r>
              <a:r>
                <a:rPr sz="1600" b="1" dirty="0">
                  <a:latin typeface="Arial"/>
                  <a:cs typeface="Arial"/>
                </a:rPr>
                <a:t>website </a:t>
              </a:r>
              <a:r>
                <a:rPr sz="1600" b="1" spc="-5" dirty="0">
                  <a:latin typeface="Arial"/>
                  <a:cs typeface="Arial"/>
                </a:rPr>
                <a:t>paling populer  di Internet </a:t>
              </a:r>
              <a:r>
                <a:rPr sz="1600" b="1" spc="-10" dirty="0">
                  <a:latin typeface="Arial"/>
                  <a:cs typeface="Arial"/>
                </a:rPr>
                <a:t>yang </a:t>
              </a:r>
              <a:r>
                <a:rPr sz="1600" b="1" spc="-5" dirty="0">
                  <a:latin typeface="Arial"/>
                  <a:cs typeface="Arial"/>
                </a:rPr>
                <a:t>berhubungan  dengan</a:t>
              </a:r>
              <a:r>
                <a:rPr sz="1600" b="1" spc="5" dirty="0">
                  <a:latin typeface="Arial"/>
                  <a:cs typeface="Arial"/>
                </a:rPr>
                <a:t> </a:t>
              </a:r>
              <a:r>
                <a:rPr sz="1600" b="1" spc="-5" dirty="0">
                  <a:latin typeface="Arial"/>
                  <a:cs typeface="Arial"/>
                </a:rPr>
                <a:t>tema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562600" y="4038600"/>
              <a:ext cx="1600200" cy="381000"/>
            </a:xfrm>
            <a:custGeom>
              <a:avLst/>
              <a:gdLst/>
              <a:ahLst/>
              <a:cxnLst/>
              <a:rect l="l" t="t" r="r" b="b"/>
              <a:pathLst>
                <a:path w="1600200" h="381000">
                  <a:moveTo>
                    <a:pt x="1536192" y="0"/>
                  </a:moveTo>
                  <a:lnTo>
                    <a:pt x="64008" y="0"/>
                  </a:lnTo>
                  <a:lnTo>
                    <a:pt x="39219" y="5072"/>
                  </a:lnTo>
                  <a:lnTo>
                    <a:pt x="18859" y="18859"/>
                  </a:lnTo>
                  <a:lnTo>
                    <a:pt x="5072" y="39219"/>
                  </a:lnTo>
                  <a:lnTo>
                    <a:pt x="0" y="64008"/>
                  </a:lnTo>
                  <a:lnTo>
                    <a:pt x="0" y="316991"/>
                  </a:lnTo>
                  <a:lnTo>
                    <a:pt x="5072" y="341780"/>
                  </a:lnTo>
                  <a:lnTo>
                    <a:pt x="18859" y="362140"/>
                  </a:lnTo>
                  <a:lnTo>
                    <a:pt x="39219" y="375927"/>
                  </a:lnTo>
                  <a:lnTo>
                    <a:pt x="64008" y="381000"/>
                  </a:lnTo>
                  <a:lnTo>
                    <a:pt x="1536192" y="381000"/>
                  </a:lnTo>
                  <a:lnTo>
                    <a:pt x="1560980" y="375927"/>
                  </a:lnTo>
                  <a:lnTo>
                    <a:pt x="1581340" y="362140"/>
                  </a:lnTo>
                  <a:lnTo>
                    <a:pt x="1595127" y="341780"/>
                  </a:lnTo>
                  <a:lnTo>
                    <a:pt x="1600200" y="316991"/>
                  </a:lnTo>
                  <a:lnTo>
                    <a:pt x="1600200" y="64008"/>
                  </a:lnTo>
                  <a:lnTo>
                    <a:pt x="1595127" y="39219"/>
                  </a:lnTo>
                  <a:lnTo>
                    <a:pt x="1581340" y="18859"/>
                  </a:lnTo>
                  <a:lnTo>
                    <a:pt x="1560980" y="5072"/>
                  </a:lnTo>
                  <a:lnTo>
                    <a:pt x="1536192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5711444" y="4089908"/>
              <a:ext cx="129984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Arial"/>
                  <a:cs typeface="Arial"/>
                </a:rPr>
                <a:t>Website</a:t>
              </a:r>
              <a:r>
                <a:rPr sz="1600" b="1" spc="-55" dirty="0">
                  <a:latin typeface="Arial"/>
                  <a:cs typeface="Arial"/>
                </a:rPr>
                <a:t> </a:t>
              </a:r>
              <a:r>
                <a:rPr sz="1600" b="1" spc="-5" dirty="0">
                  <a:latin typeface="Arial"/>
                  <a:cs typeface="Arial"/>
                </a:rPr>
                <a:t>Luar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67000" y="4038600"/>
              <a:ext cx="1600200" cy="381000"/>
            </a:xfrm>
            <a:custGeom>
              <a:avLst/>
              <a:gdLst/>
              <a:ahLst/>
              <a:cxnLst/>
              <a:rect l="l" t="t" r="r" b="b"/>
              <a:pathLst>
                <a:path w="1600200" h="381000">
                  <a:moveTo>
                    <a:pt x="1536191" y="0"/>
                  </a:moveTo>
                  <a:lnTo>
                    <a:pt x="64007" y="0"/>
                  </a:lnTo>
                  <a:lnTo>
                    <a:pt x="39219" y="5072"/>
                  </a:lnTo>
                  <a:lnTo>
                    <a:pt x="18859" y="18859"/>
                  </a:lnTo>
                  <a:lnTo>
                    <a:pt x="5072" y="39219"/>
                  </a:lnTo>
                  <a:lnTo>
                    <a:pt x="0" y="64008"/>
                  </a:lnTo>
                  <a:lnTo>
                    <a:pt x="0" y="316991"/>
                  </a:lnTo>
                  <a:lnTo>
                    <a:pt x="5072" y="341780"/>
                  </a:lnTo>
                  <a:lnTo>
                    <a:pt x="18859" y="362140"/>
                  </a:lnTo>
                  <a:lnTo>
                    <a:pt x="39219" y="375927"/>
                  </a:lnTo>
                  <a:lnTo>
                    <a:pt x="64007" y="381000"/>
                  </a:lnTo>
                  <a:lnTo>
                    <a:pt x="1536191" y="381000"/>
                  </a:lnTo>
                  <a:lnTo>
                    <a:pt x="1560980" y="375927"/>
                  </a:lnTo>
                  <a:lnTo>
                    <a:pt x="1581340" y="362140"/>
                  </a:lnTo>
                  <a:lnTo>
                    <a:pt x="1595127" y="341780"/>
                  </a:lnTo>
                  <a:lnTo>
                    <a:pt x="1600200" y="316991"/>
                  </a:lnTo>
                  <a:lnTo>
                    <a:pt x="1600200" y="64008"/>
                  </a:lnTo>
                  <a:lnTo>
                    <a:pt x="1595127" y="39219"/>
                  </a:lnTo>
                  <a:lnTo>
                    <a:pt x="1581340" y="18859"/>
                  </a:lnTo>
                  <a:lnTo>
                    <a:pt x="1560980" y="5072"/>
                  </a:lnTo>
                  <a:lnTo>
                    <a:pt x="1536191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2770123" y="4089908"/>
              <a:ext cx="139128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Arial"/>
                  <a:cs typeface="Arial"/>
                </a:rPr>
                <a:t>Website</a:t>
              </a:r>
              <a:r>
                <a:rPr sz="1600" b="1" spc="-50" dirty="0">
                  <a:latin typeface="Arial"/>
                  <a:cs typeface="Arial"/>
                </a:rPr>
                <a:t> </a:t>
              </a:r>
              <a:r>
                <a:rPr sz="1600" b="1" spc="-5" dirty="0">
                  <a:latin typeface="Arial"/>
                  <a:cs typeface="Arial"/>
                </a:rPr>
                <a:t>Lokal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981200" y="4800600"/>
              <a:ext cx="6019800" cy="1066800"/>
            </a:xfrm>
            <a:custGeom>
              <a:avLst/>
              <a:gdLst/>
              <a:ahLst/>
              <a:cxnLst/>
              <a:rect l="l" t="t" r="r" b="b"/>
              <a:pathLst>
                <a:path w="6019800" h="1066800">
                  <a:moveTo>
                    <a:pt x="60198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5266944" y="1066800"/>
                  </a:lnTo>
                  <a:lnTo>
                    <a:pt x="6019800" y="932688"/>
                  </a:lnTo>
                  <a:lnTo>
                    <a:pt x="60198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48143" y="5733288"/>
              <a:ext cx="753110" cy="134620"/>
            </a:xfrm>
            <a:custGeom>
              <a:avLst/>
              <a:gdLst/>
              <a:ahLst/>
              <a:cxnLst/>
              <a:rect l="l" t="t" r="r" b="b"/>
              <a:pathLst>
                <a:path w="753109" h="134620">
                  <a:moveTo>
                    <a:pt x="195072" y="4572"/>
                  </a:moveTo>
                  <a:lnTo>
                    <a:pt x="0" y="134112"/>
                  </a:lnTo>
                  <a:lnTo>
                    <a:pt x="640513" y="20012"/>
                  </a:lnTo>
                  <a:lnTo>
                    <a:pt x="371013" y="20012"/>
                  </a:lnTo>
                  <a:lnTo>
                    <a:pt x="324516" y="19163"/>
                  </a:lnTo>
                  <a:lnTo>
                    <a:pt x="283468" y="17175"/>
                  </a:lnTo>
                  <a:lnTo>
                    <a:pt x="248074" y="14066"/>
                  </a:lnTo>
                  <a:lnTo>
                    <a:pt x="218539" y="9858"/>
                  </a:lnTo>
                  <a:lnTo>
                    <a:pt x="195072" y="4572"/>
                  </a:lnTo>
                  <a:close/>
                </a:path>
                <a:path w="753109" h="134620">
                  <a:moveTo>
                    <a:pt x="752855" y="0"/>
                  </a:moveTo>
                  <a:lnTo>
                    <a:pt x="678000" y="6426"/>
                  </a:lnTo>
                  <a:lnTo>
                    <a:pt x="607355" y="11589"/>
                  </a:lnTo>
                  <a:lnTo>
                    <a:pt x="541128" y="15509"/>
                  </a:lnTo>
                  <a:lnTo>
                    <a:pt x="479525" y="18205"/>
                  </a:lnTo>
                  <a:lnTo>
                    <a:pt x="422751" y="19699"/>
                  </a:lnTo>
                  <a:lnTo>
                    <a:pt x="371013" y="20012"/>
                  </a:lnTo>
                  <a:lnTo>
                    <a:pt x="640513" y="20012"/>
                  </a:lnTo>
                  <a:lnTo>
                    <a:pt x="752855" y="0"/>
                  </a:lnTo>
                  <a:close/>
                </a:path>
              </a:pathLst>
            </a:custGeom>
            <a:solidFill>
              <a:srgbClr val="CD7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91000" y="6248400"/>
              <a:ext cx="1447800" cy="381000"/>
            </a:xfrm>
            <a:custGeom>
              <a:avLst/>
              <a:gdLst/>
              <a:ahLst/>
              <a:cxnLst/>
              <a:rect l="l" t="t" r="r" b="b"/>
              <a:pathLst>
                <a:path w="1447800" h="381000">
                  <a:moveTo>
                    <a:pt x="723900" y="0"/>
                  </a:moveTo>
                  <a:lnTo>
                    <a:pt x="654263" y="872"/>
                  </a:lnTo>
                  <a:lnTo>
                    <a:pt x="586482" y="3436"/>
                  </a:lnTo>
                  <a:lnTo>
                    <a:pt x="520862" y="7613"/>
                  </a:lnTo>
                  <a:lnTo>
                    <a:pt x="457708" y="13321"/>
                  </a:lnTo>
                  <a:lnTo>
                    <a:pt x="397325" y="20480"/>
                  </a:lnTo>
                  <a:lnTo>
                    <a:pt x="340019" y="29012"/>
                  </a:lnTo>
                  <a:lnTo>
                    <a:pt x="286095" y="38835"/>
                  </a:lnTo>
                  <a:lnTo>
                    <a:pt x="235857" y="49869"/>
                  </a:lnTo>
                  <a:lnTo>
                    <a:pt x="189612" y="62036"/>
                  </a:lnTo>
                  <a:lnTo>
                    <a:pt x="147664" y="75253"/>
                  </a:lnTo>
                  <a:lnTo>
                    <a:pt x="110319" y="89443"/>
                  </a:lnTo>
                  <a:lnTo>
                    <a:pt x="50658" y="120416"/>
                  </a:lnTo>
                  <a:lnTo>
                    <a:pt x="13071" y="154315"/>
                  </a:lnTo>
                  <a:lnTo>
                    <a:pt x="0" y="190500"/>
                  </a:lnTo>
                  <a:lnTo>
                    <a:pt x="3318" y="208837"/>
                  </a:lnTo>
                  <a:lnTo>
                    <a:pt x="28953" y="243959"/>
                  </a:lnTo>
                  <a:lnTo>
                    <a:pt x="77882" y="276475"/>
                  </a:lnTo>
                  <a:lnTo>
                    <a:pt x="147664" y="305746"/>
                  </a:lnTo>
                  <a:lnTo>
                    <a:pt x="189612" y="318963"/>
                  </a:lnTo>
                  <a:lnTo>
                    <a:pt x="235857" y="331130"/>
                  </a:lnTo>
                  <a:lnTo>
                    <a:pt x="286095" y="342164"/>
                  </a:lnTo>
                  <a:lnTo>
                    <a:pt x="340019" y="351987"/>
                  </a:lnTo>
                  <a:lnTo>
                    <a:pt x="397325" y="360519"/>
                  </a:lnTo>
                  <a:lnTo>
                    <a:pt x="457708" y="367678"/>
                  </a:lnTo>
                  <a:lnTo>
                    <a:pt x="520862" y="373386"/>
                  </a:lnTo>
                  <a:lnTo>
                    <a:pt x="586482" y="377563"/>
                  </a:lnTo>
                  <a:lnTo>
                    <a:pt x="654263" y="380127"/>
                  </a:lnTo>
                  <a:lnTo>
                    <a:pt x="723900" y="381000"/>
                  </a:lnTo>
                  <a:lnTo>
                    <a:pt x="793536" y="380127"/>
                  </a:lnTo>
                  <a:lnTo>
                    <a:pt x="861317" y="377563"/>
                  </a:lnTo>
                  <a:lnTo>
                    <a:pt x="926937" y="373386"/>
                  </a:lnTo>
                  <a:lnTo>
                    <a:pt x="990091" y="367678"/>
                  </a:lnTo>
                  <a:lnTo>
                    <a:pt x="1050474" y="360519"/>
                  </a:lnTo>
                  <a:lnTo>
                    <a:pt x="1107780" y="351987"/>
                  </a:lnTo>
                  <a:lnTo>
                    <a:pt x="1161704" y="342164"/>
                  </a:lnTo>
                  <a:lnTo>
                    <a:pt x="1211942" y="331130"/>
                  </a:lnTo>
                  <a:lnTo>
                    <a:pt x="1258187" y="318963"/>
                  </a:lnTo>
                  <a:lnTo>
                    <a:pt x="1300135" y="305746"/>
                  </a:lnTo>
                  <a:lnTo>
                    <a:pt x="1337480" y="291556"/>
                  </a:lnTo>
                  <a:lnTo>
                    <a:pt x="1397141" y="260583"/>
                  </a:lnTo>
                  <a:lnTo>
                    <a:pt x="1434728" y="226684"/>
                  </a:lnTo>
                  <a:lnTo>
                    <a:pt x="1447800" y="190500"/>
                  </a:lnTo>
                  <a:lnTo>
                    <a:pt x="1444481" y="172162"/>
                  </a:lnTo>
                  <a:lnTo>
                    <a:pt x="1418846" y="137040"/>
                  </a:lnTo>
                  <a:lnTo>
                    <a:pt x="1369917" y="104524"/>
                  </a:lnTo>
                  <a:lnTo>
                    <a:pt x="1300135" y="75253"/>
                  </a:lnTo>
                  <a:lnTo>
                    <a:pt x="1258187" y="62036"/>
                  </a:lnTo>
                  <a:lnTo>
                    <a:pt x="1211942" y="49869"/>
                  </a:lnTo>
                  <a:lnTo>
                    <a:pt x="1161704" y="38835"/>
                  </a:lnTo>
                  <a:lnTo>
                    <a:pt x="1107780" y="29012"/>
                  </a:lnTo>
                  <a:lnTo>
                    <a:pt x="1050474" y="20480"/>
                  </a:lnTo>
                  <a:lnTo>
                    <a:pt x="990091" y="13321"/>
                  </a:lnTo>
                  <a:lnTo>
                    <a:pt x="926937" y="7613"/>
                  </a:lnTo>
                  <a:lnTo>
                    <a:pt x="861317" y="3436"/>
                  </a:lnTo>
                  <a:lnTo>
                    <a:pt x="793536" y="872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2059939" y="4778755"/>
              <a:ext cx="5316220" cy="179133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5" dirty="0">
                  <a:latin typeface="Arial"/>
                  <a:cs typeface="Arial"/>
                </a:rPr>
                <a:t>Pelajari </a:t>
              </a:r>
              <a:r>
                <a:rPr sz="1600" b="1" dirty="0">
                  <a:latin typeface="Arial"/>
                  <a:cs typeface="Arial"/>
                </a:rPr>
                <a:t>karakteristik </a:t>
              </a:r>
              <a:r>
                <a:rPr sz="1600" b="1" spc="-5" dirty="0">
                  <a:latin typeface="Arial"/>
                  <a:cs typeface="Arial"/>
                </a:rPr>
                <a:t>masing-masing </a:t>
              </a:r>
              <a:r>
                <a:rPr sz="1600" b="1" dirty="0">
                  <a:latin typeface="Arial"/>
                  <a:cs typeface="Arial"/>
                </a:rPr>
                <a:t>website</a:t>
              </a:r>
              <a:r>
                <a:rPr sz="1600" b="1" spc="35" dirty="0">
                  <a:latin typeface="Arial"/>
                  <a:cs typeface="Arial"/>
                </a:rPr>
                <a:t> </a:t>
              </a:r>
              <a:r>
                <a:rPr sz="1600" b="1" spc="-5" dirty="0">
                  <a:latin typeface="Arial"/>
                  <a:cs typeface="Arial"/>
                </a:rPr>
                <a:t>tersebut;</a:t>
              </a:r>
              <a:endParaRPr sz="1600">
                <a:latin typeface="Arial"/>
                <a:cs typeface="Arial"/>
              </a:endParaRPr>
            </a:p>
            <a:p>
              <a:pPr marL="597535" indent="-127635">
                <a:lnSpc>
                  <a:spcPct val="100000"/>
                </a:lnSpc>
                <a:spcBef>
                  <a:spcPts val="10"/>
                </a:spcBef>
                <a:buFont typeface="Arial"/>
                <a:buChar char="•"/>
                <a:tabLst>
                  <a:tab pos="598170" algn="l"/>
                </a:tabLst>
              </a:pPr>
              <a:r>
                <a:rPr sz="1600" b="1" spc="-5" dirty="0">
                  <a:latin typeface="Arial"/>
                  <a:cs typeface="Arial"/>
                </a:rPr>
                <a:t>Karakteristik desainnya </a:t>
              </a:r>
              <a:r>
                <a:rPr sz="1600" b="1" dirty="0">
                  <a:latin typeface="Arial"/>
                  <a:cs typeface="Arial"/>
                </a:rPr>
                <a:t>(warna, </a:t>
              </a:r>
              <a:r>
                <a:rPr sz="1600" b="1" spc="-5" dirty="0">
                  <a:latin typeface="Arial"/>
                  <a:cs typeface="Arial"/>
                </a:rPr>
                <a:t>layout,</a:t>
              </a:r>
              <a:r>
                <a:rPr sz="1600" b="1" spc="50" dirty="0">
                  <a:latin typeface="Arial"/>
                  <a:cs typeface="Arial"/>
                </a:rPr>
                <a:t> </a:t>
              </a:r>
              <a:r>
                <a:rPr sz="1600" b="1" dirty="0">
                  <a:latin typeface="Arial"/>
                  <a:cs typeface="Arial"/>
                </a:rPr>
                <a:t>tipografi)</a:t>
              </a:r>
              <a:endParaRPr sz="1600">
                <a:latin typeface="Arial"/>
                <a:cs typeface="Arial"/>
              </a:endParaRPr>
            </a:p>
            <a:p>
              <a:pPr marL="597535" indent="-127635">
                <a:lnSpc>
                  <a:spcPct val="100000"/>
                </a:lnSpc>
                <a:buFont typeface="Arial"/>
                <a:buChar char="•"/>
                <a:tabLst>
                  <a:tab pos="598170" algn="l"/>
                </a:tabLst>
              </a:pPr>
              <a:r>
                <a:rPr sz="1600" b="1" spc="-5" dirty="0">
                  <a:latin typeface="Arial"/>
                  <a:cs typeface="Arial"/>
                </a:rPr>
                <a:t>Contentnya</a:t>
              </a:r>
              <a:endParaRPr sz="1600">
                <a:latin typeface="Arial"/>
                <a:cs typeface="Arial"/>
              </a:endParaRPr>
            </a:p>
            <a:p>
              <a:pPr marL="597535" indent="-127635">
                <a:lnSpc>
                  <a:spcPct val="100000"/>
                </a:lnSpc>
                <a:spcBef>
                  <a:spcPts val="15"/>
                </a:spcBef>
                <a:buFont typeface="Arial"/>
                <a:buChar char="•"/>
                <a:tabLst>
                  <a:tab pos="598170" algn="l"/>
                </a:tabLst>
              </a:pPr>
              <a:r>
                <a:rPr sz="1600" b="1" spc="-5" dirty="0">
                  <a:latin typeface="Arial"/>
                  <a:cs typeface="Arial"/>
                </a:rPr>
                <a:t>Fitur-fiturnya</a:t>
              </a:r>
              <a:endParaRPr sz="160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180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1900">
                <a:latin typeface="Times New Roman"/>
                <a:cs typeface="Times New Roman"/>
              </a:endParaRPr>
            </a:p>
            <a:p>
              <a:pPr marL="395605" algn="ctr">
                <a:lnSpc>
                  <a:spcPct val="100000"/>
                </a:lnSpc>
                <a:spcBef>
                  <a:spcPts val="5"/>
                </a:spcBef>
              </a:pPr>
              <a:r>
                <a:rPr sz="1600" b="1" spc="-5" dirty="0">
                  <a:latin typeface="Arial"/>
                  <a:cs typeface="Arial"/>
                </a:rPr>
                <a:t>Klien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885944" y="3654552"/>
              <a:ext cx="1477010" cy="396240"/>
            </a:xfrm>
            <a:custGeom>
              <a:avLst/>
              <a:gdLst/>
              <a:ahLst/>
              <a:cxnLst/>
              <a:rect l="l" t="t" r="r" b="b"/>
              <a:pathLst>
                <a:path w="1477010" h="396239">
                  <a:moveTo>
                    <a:pt x="1306443" y="345415"/>
                  </a:moveTo>
                  <a:lnTo>
                    <a:pt x="1284731" y="396239"/>
                  </a:lnTo>
                  <a:lnTo>
                    <a:pt x="1476755" y="384048"/>
                  </a:lnTo>
                  <a:lnTo>
                    <a:pt x="1451762" y="355092"/>
                  </a:lnTo>
                  <a:lnTo>
                    <a:pt x="1336547" y="355092"/>
                  </a:lnTo>
                  <a:lnTo>
                    <a:pt x="1306443" y="345415"/>
                  </a:lnTo>
                  <a:close/>
                </a:path>
                <a:path w="1477010" h="396239">
                  <a:moveTo>
                    <a:pt x="1328708" y="293294"/>
                  </a:moveTo>
                  <a:lnTo>
                    <a:pt x="1306443" y="345415"/>
                  </a:lnTo>
                  <a:lnTo>
                    <a:pt x="1336547" y="355092"/>
                  </a:lnTo>
                  <a:lnTo>
                    <a:pt x="1353311" y="301751"/>
                  </a:lnTo>
                  <a:lnTo>
                    <a:pt x="1328708" y="293294"/>
                  </a:lnTo>
                  <a:close/>
                </a:path>
                <a:path w="1477010" h="396239">
                  <a:moveTo>
                    <a:pt x="1351788" y="239268"/>
                  </a:moveTo>
                  <a:lnTo>
                    <a:pt x="1328708" y="293294"/>
                  </a:lnTo>
                  <a:lnTo>
                    <a:pt x="1353311" y="301751"/>
                  </a:lnTo>
                  <a:lnTo>
                    <a:pt x="1336547" y="355092"/>
                  </a:lnTo>
                  <a:lnTo>
                    <a:pt x="1451762" y="355092"/>
                  </a:lnTo>
                  <a:lnTo>
                    <a:pt x="1351788" y="239268"/>
                  </a:lnTo>
                  <a:close/>
                </a:path>
                <a:path w="1477010" h="396239">
                  <a:moveTo>
                    <a:pt x="57911" y="0"/>
                  </a:moveTo>
                  <a:lnTo>
                    <a:pt x="0" y="6096"/>
                  </a:lnTo>
                  <a:lnTo>
                    <a:pt x="1523" y="18287"/>
                  </a:lnTo>
                  <a:lnTo>
                    <a:pt x="1523" y="22860"/>
                  </a:lnTo>
                  <a:lnTo>
                    <a:pt x="6095" y="35051"/>
                  </a:lnTo>
                  <a:lnTo>
                    <a:pt x="12191" y="51815"/>
                  </a:lnTo>
                  <a:lnTo>
                    <a:pt x="19811" y="67056"/>
                  </a:lnTo>
                  <a:lnTo>
                    <a:pt x="73151" y="123444"/>
                  </a:lnTo>
                  <a:lnTo>
                    <a:pt x="108203" y="147827"/>
                  </a:lnTo>
                  <a:lnTo>
                    <a:pt x="149351" y="170687"/>
                  </a:lnTo>
                  <a:lnTo>
                    <a:pt x="170687" y="182880"/>
                  </a:lnTo>
                  <a:lnTo>
                    <a:pt x="195071" y="193548"/>
                  </a:lnTo>
                  <a:lnTo>
                    <a:pt x="219455" y="202692"/>
                  </a:lnTo>
                  <a:lnTo>
                    <a:pt x="245363" y="213360"/>
                  </a:lnTo>
                  <a:lnTo>
                    <a:pt x="271271" y="222503"/>
                  </a:lnTo>
                  <a:lnTo>
                    <a:pt x="298703" y="231648"/>
                  </a:lnTo>
                  <a:lnTo>
                    <a:pt x="327659" y="239268"/>
                  </a:lnTo>
                  <a:lnTo>
                    <a:pt x="356615" y="248412"/>
                  </a:lnTo>
                  <a:lnTo>
                    <a:pt x="387095" y="256032"/>
                  </a:lnTo>
                  <a:lnTo>
                    <a:pt x="417575" y="262127"/>
                  </a:lnTo>
                  <a:lnTo>
                    <a:pt x="449579" y="269748"/>
                  </a:lnTo>
                  <a:lnTo>
                    <a:pt x="481583" y="274320"/>
                  </a:lnTo>
                  <a:lnTo>
                    <a:pt x="515111" y="280415"/>
                  </a:lnTo>
                  <a:lnTo>
                    <a:pt x="580643" y="289560"/>
                  </a:lnTo>
                  <a:lnTo>
                    <a:pt x="615695" y="292608"/>
                  </a:lnTo>
                  <a:lnTo>
                    <a:pt x="649223" y="294132"/>
                  </a:lnTo>
                  <a:lnTo>
                    <a:pt x="682751" y="297180"/>
                  </a:lnTo>
                  <a:lnTo>
                    <a:pt x="717803" y="297180"/>
                  </a:lnTo>
                  <a:lnTo>
                    <a:pt x="752855" y="298703"/>
                  </a:lnTo>
                  <a:lnTo>
                    <a:pt x="819911" y="298703"/>
                  </a:lnTo>
                  <a:lnTo>
                    <a:pt x="886967" y="300227"/>
                  </a:lnTo>
                  <a:lnTo>
                    <a:pt x="952500" y="303275"/>
                  </a:lnTo>
                  <a:lnTo>
                    <a:pt x="1016507" y="307848"/>
                  </a:lnTo>
                  <a:lnTo>
                    <a:pt x="1048511" y="310896"/>
                  </a:lnTo>
                  <a:lnTo>
                    <a:pt x="1078991" y="312420"/>
                  </a:lnTo>
                  <a:lnTo>
                    <a:pt x="1138427" y="318515"/>
                  </a:lnTo>
                  <a:lnTo>
                    <a:pt x="1165859" y="323088"/>
                  </a:lnTo>
                  <a:lnTo>
                    <a:pt x="1220723" y="329184"/>
                  </a:lnTo>
                  <a:lnTo>
                    <a:pt x="1246631" y="333756"/>
                  </a:lnTo>
                  <a:lnTo>
                    <a:pt x="1271015" y="338327"/>
                  </a:lnTo>
                  <a:lnTo>
                    <a:pt x="1293876" y="341375"/>
                  </a:lnTo>
                  <a:lnTo>
                    <a:pt x="1306443" y="345415"/>
                  </a:lnTo>
                  <a:lnTo>
                    <a:pt x="1328708" y="293294"/>
                  </a:lnTo>
                  <a:lnTo>
                    <a:pt x="1304543" y="284988"/>
                  </a:lnTo>
                  <a:lnTo>
                    <a:pt x="1280159" y="281939"/>
                  </a:lnTo>
                  <a:lnTo>
                    <a:pt x="1228343" y="272796"/>
                  </a:lnTo>
                  <a:lnTo>
                    <a:pt x="1200911" y="269748"/>
                  </a:lnTo>
                  <a:lnTo>
                    <a:pt x="1173479" y="265175"/>
                  </a:lnTo>
                  <a:lnTo>
                    <a:pt x="1053083" y="252984"/>
                  </a:lnTo>
                  <a:lnTo>
                    <a:pt x="1021079" y="251460"/>
                  </a:lnTo>
                  <a:lnTo>
                    <a:pt x="955547" y="246887"/>
                  </a:lnTo>
                  <a:lnTo>
                    <a:pt x="888491" y="243839"/>
                  </a:lnTo>
                  <a:lnTo>
                    <a:pt x="752855" y="240792"/>
                  </a:lnTo>
                  <a:lnTo>
                    <a:pt x="719327" y="240792"/>
                  </a:lnTo>
                  <a:lnTo>
                    <a:pt x="653795" y="237744"/>
                  </a:lnTo>
                  <a:lnTo>
                    <a:pt x="556259" y="228600"/>
                  </a:lnTo>
                  <a:lnTo>
                    <a:pt x="524255" y="224027"/>
                  </a:lnTo>
                  <a:lnTo>
                    <a:pt x="492251" y="217932"/>
                  </a:lnTo>
                  <a:lnTo>
                    <a:pt x="461771" y="213360"/>
                  </a:lnTo>
                  <a:lnTo>
                    <a:pt x="431291" y="207263"/>
                  </a:lnTo>
                  <a:lnTo>
                    <a:pt x="400811" y="199644"/>
                  </a:lnTo>
                  <a:lnTo>
                    <a:pt x="371855" y="193548"/>
                  </a:lnTo>
                  <a:lnTo>
                    <a:pt x="344423" y="185927"/>
                  </a:lnTo>
                  <a:lnTo>
                    <a:pt x="316991" y="176784"/>
                  </a:lnTo>
                  <a:lnTo>
                    <a:pt x="291083" y="169163"/>
                  </a:lnTo>
                  <a:lnTo>
                    <a:pt x="265175" y="160020"/>
                  </a:lnTo>
                  <a:lnTo>
                    <a:pt x="240791" y="150875"/>
                  </a:lnTo>
                  <a:lnTo>
                    <a:pt x="217931" y="140208"/>
                  </a:lnTo>
                  <a:lnTo>
                    <a:pt x="196595" y="131063"/>
                  </a:lnTo>
                  <a:lnTo>
                    <a:pt x="176783" y="120396"/>
                  </a:lnTo>
                  <a:lnTo>
                    <a:pt x="156971" y="111251"/>
                  </a:lnTo>
                  <a:lnTo>
                    <a:pt x="123443" y="89915"/>
                  </a:lnTo>
                  <a:lnTo>
                    <a:pt x="77723" y="48768"/>
                  </a:lnTo>
                  <a:lnTo>
                    <a:pt x="59054" y="13715"/>
                  </a:lnTo>
                  <a:lnTo>
                    <a:pt x="57911" y="13715"/>
                  </a:lnTo>
                  <a:lnTo>
                    <a:pt x="57911" y="0"/>
                  </a:lnTo>
                  <a:close/>
                </a:path>
                <a:path w="1477010" h="396239">
                  <a:moveTo>
                    <a:pt x="57911" y="9144"/>
                  </a:moveTo>
                  <a:lnTo>
                    <a:pt x="57911" y="13715"/>
                  </a:lnTo>
                  <a:lnTo>
                    <a:pt x="59054" y="13715"/>
                  </a:lnTo>
                  <a:lnTo>
                    <a:pt x="57911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90900" y="4419600"/>
              <a:ext cx="228600" cy="381000"/>
            </a:xfrm>
            <a:custGeom>
              <a:avLst/>
              <a:gdLst/>
              <a:ahLst/>
              <a:cxnLst/>
              <a:rect l="l" t="t" r="r" b="b"/>
              <a:pathLst>
                <a:path w="228600" h="381000">
                  <a:moveTo>
                    <a:pt x="76200" y="152400"/>
                  </a:moveTo>
                  <a:lnTo>
                    <a:pt x="0" y="152400"/>
                  </a:lnTo>
                  <a:lnTo>
                    <a:pt x="114300" y="381000"/>
                  </a:lnTo>
                  <a:lnTo>
                    <a:pt x="209550" y="190500"/>
                  </a:lnTo>
                  <a:lnTo>
                    <a:pt x="76200" y="190500"/>
                  </a:lnTo>
                  <a:lnTo>
                    <a:pt x="76200" y="152400"/>
                  </a:lnTo>
                  <a:close/>
                </a:path>
                <a:path w="228600" h="381000">
                  <a:moveTo>
                    <a:pt x="152400" y="0"/>
                  </a:moveTo>
                  <a:lnTo>
                    <a:pt x="76200" y="0"/>
                  </a:lnTo>
                  <a:lnTo>
                    <a:pt x="76200" y="190500"/>
                  </a:lnTo>
                  <a:lnTo>
                    <a:pt x="152400" y="190500"/>
                  </a:lnTo>
                  <a:lnTo>
                    <a:pt x="152400" y="0"/>
                  </a:lnTo>
                  <a:close/>
                </a:path>
                <a:path w="228600" h="381000">
                  <a:moveTo>
                    <a:pt x="228600" y="152400"/>
                  </a:moveTo>
                  <a:lnTo>
                    <a:pt x="152400" y="152400"/>
                  </a:lnTo>
                  <a:lnTo>
                    <a:pt x="152400" y="190500"/>
                  </a:lnTo>
                  <a:lnTo>
                    <a:pt x="209550" y="190500"/>
                  </a:lnTo>
                  <a:lnTo>
                    <a:pt x="22860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15100" y="4419600"/>
              <a:ext cx="228600" cy="381000"/>
            </a:xfrm>
            <a:custGeom>
              <a:avLst/>
              <a:gdLst/>
              <a:ahLst/>
              <a:cxnLst/>
              <a:rect l="l" t="t" r="r" b="b"/>
              <a:pathLst>
                <a:path w="228600" h="381000">
                  <a:moveTo>
                    <a:pt x="76200" y="152400"/>
                  </a:moveTo>
                  <a:lnTo>
                    <a:pt x="0" y="152400"/>
                  </a:lnTo>
                  <a:lnTo>
                    <a:pt x="114300" y="381000"/>
                  </a:lnTo>
                  <a:lnTo>
                    <a:pt x="209550" y="190500"/>
                  </a:lnTo>
                  <a:lnTo>
                    <a:pt x="76200" y="190500"/>
                  </a:lnTo>
                  <a:lnTo>
                    <a:pt x="76200" y="152400"/>
                  </a:lnTo>
                  <a:close/>
                </a:path>
                <a:path w="228600" h="381000">
                  <a:moveTo>
                    <a:pt x="152400" y="0"/>
                  </a:moveTo>
                  <a:lnTo>
                    <a:pt x="76200" y="0"/>
                  </a:lnTo>
                  <a:lnTo>
                    <a:pt x="76200" y="190500"/>
                  </a:lnTo>
                  <a:lnTo>
                    <a:pt x="152400" y="190500"/>
                  </a:lnTo>
                  <a:lnTo>
                    <a:pt x="152400" y="0"/>
                  </a:lnTo>
                  <a:close/>
                </a:path>
                <a:path w="228600" h="381000">
                  <a:moveTo>
                    <a:pt x="228600" y="152400"/>
                  </a:moveTo>
                  <a:lnTo>
                    <a:pt x="152400" y="152400"/>
                  </a:lnTo>
                  <a:lnTo>
                    <a:pt x="152400" y="190500"/>
                  </a:lnTo>
                  <a:lnTo>
                    <a:pt x="209550" y="190500"/>
                  </a:lnTo>
                  <a:lnTo>
                    <a:pt x="22860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67100" y="3654552"/>
              <a:ext cx="1477010" cy="396240"/>
            </a:xfrm>
            <a:custGeom>
              <a:avLst/>
              <a:gdLst/>
              <a:ahLst/>
              <a:cxnLst/>
              <a:rect l="l" t="t" r="r" b="b"/>
              <a:pathLst>
                <a:path w="1477010" h="396239">
                  <a:moveTo>
                    <a:pt x="124967" y="239268"/>
                  </a:moveTo>
                  <a:lnTo>
                    <a:pt x="0" y="384048"/>
                  </a:lnTo>
                  <a:lnTo>
                    <a:pt x="190500" y="396239"/>
                  </a:lnTo>
                  <a:lnTo>
                    <a:pt x="173321" y="355092"/>
                  </a:lnTo>
                  <a:lnTo>
                    <a:pt x="140208" y="355092"/>
                  </a:lnTo>
                  <a:lnTo>
                    <a:pt x="123444" y="301751"/>
                  </a:lnTo>
                  <a:lnTo>
                    <a:pt x="147588" y="293452"/>
                  </a:lnTo>
                  <a:lnTo>
                    <a:pt x="124967" y="239268"/>
                  </a:lnTo>
                  <a:close/>
                </a:path>
                <a:path w="1477010" h="396239">
                  <a:moveTo>
                    <a:pt x="147588" y="293452"/>
                  </a:moveTo>
                  <a:lnTo>
                    <a:pt x="123444" y="301751"/>
                  </a:lnTo>
                  <a:lnTo>
                    <a:pt x="140208" y="355092"/>
                  </a:lnTo>
                  <a:lnTo>
                    <a:pt x="169403" y="345707"/>
                  </a:lnTo>
                  <a:lnTo>
                    <a:pt x="147588" y="293452"/>
                  </a:lnTo>
                  <a:close/>
                </a:path>
                <a:path w="1477010" h="396239">
                  <a:moveTo>
                    <a:pt x="169403" y="345707"/>
                  </a:moveTo>
                  <a:lnTo>
                    <a:pt x="140208" y="355092"/>
                  </a:lnTo>
                  <a:lnTo>
                    <a:pt x="173321" y="355092"/>
                  </a:lnTo>
                  <a:lnTo>
                    <a:pt x="169403" y="345707"/>
                  </a:lnTo>
                  <a:close/>
                </a:path>
                <a:path w="1477010" h="396239">
                  <a:moveTo>
                    <a:pt x="1418844" y="9144"/>
                  </a:moveTo>
                  <a:lnTo>
                    <a:pt x="1399032" y="48768"/>
                  </a:lnTo>
                  <a:lnTo>
                    <a:pt x="1367027" y="79248"/>
                  </a:lnTo>
                  <a:lnTo>
                    <a:pt x="1319784" y="111251"/>
                  </a:lnTo>
                  <a:lnTo>
                    <a:pt x="1299972" y="120396"/>
                  </a:lnTo>
                  <a:lnTo>
                    <a:pt x="1280160" y="131063"/>
                  </a:lnTo>
                  <a:lnTo>
                    <a:pt x="1258824" y="140208"/>
                  </a:lnTo>
                  <a:lnTo>
                    <a:pt x="1235964" y="150875"/>
                  </a:lnTo>
                  <a:lnTo>
                    <a:pt x="1211579" y="160020"/>
                  </a:lnTo>
                  <a:lnTo>
                    <a:pt x="1185672" y="169163"/>
                  </a:lnTo>
                  <a:lnTo>
                    <a:pt x="1159764" y="176784"/>
                  </a:lnTo>
                  <a:lnTo>
                    <a:pt x="1132332" y="185927"/>
                  </a:lnTo>
                  <a:lnTo>
                    <a:pt x="1104900" y="193548"/>
                  </a:lnTo>
                  <a:lnTo>
                    <a:pt x="1075944" y="199644"/>
                  </a:lnTo>
                  <a:lnTo>
                    <a:pt x="1045463" y="207263"/>
                  </a:lnTo>
                  <a:lnTo>
                    <a:pt x="1014984" y="213360"/>
                  </a:lnTo>
                  <a:lnTo>
                    <a:pt x="984503" y="217932"/>
                  </a:lnTo>
                  <a:lnTo>
                    <a:pt x="952500" y="224027"/>
                  </a:lnTo>
                  <a:lnTo>
                    <a:pt x="920496" y="228600"/>
                  </a:lnTo>
                  <a:lnTo>
                    <a:pt x="822960" y="237744"/>
                  </a:lnTo>
                  <a:lnTo>
                    <a:pt x="757427" y="240792"/>
                  </a:lnTo>
                  <a:lnTo>
                    <a:pt x="723900" y="240792"/>
                  </a:lnTo>
                  <a:lnTo>
                    <a:pt x="588263" y="243839"/>
                  </a:lnTo>
                  <a:lnTo>
                    <a:pt x="521208" y="246887"/>
                  </a:lnTo>
                  <a:lnTo>
                    <a:pt x="455675" y="251460"/>
                  </a:lnTo>
                  <a:lnTo>
                    <a:pt x="423672" y="252984"/>
                  </a:lnTo>
                  <a:lnTo>
                    <a:pt x="303275" y="265175"/>
                  </a:lnTo>
                  <a:lnTo>
                    <a:pt x="275844" y="269748"/>
                  </a:lnTo>
                  <a:lnTo>
                    <a:pt x="248412" y="272796"/>
                  </a:lnTo>
                  <a:lnTo>
                    <a:pt x="196596" y="281939"/>
                  </a:lnTo>
                  <a:lnTo>
                    <a:pt x="172212" y="284988"/>
                  </a:lnTo>
                  <a:lnTo>
                    <a:pt x="147588" y="293452"/>
                  </a:lnTo>
                  <a:lnTo>
                    <a:pt x="169403" y="345707"/>
                  </a:lnTo>
                  <a:lnTo>
                    <a:pt x="182879" y="341375"/>
                  </a:lnTo>
                  <a:lnTo>
                    <a:pt x="205739" y="338327"/>
                  </a:lnTo>
                  <a:lnTo>
                    <a:pt x="230124" y="333756"/>
                  </a:lnTo>
                  <a:lnTo>
                    <a:pt x="256032" y="329184"/>
                  </a:lnTo>
                  <a:lnTo>
                    <a:pt x="310896" y="323088"/>
                  </a:lnTo>
                  <a:lnTo>
                    <a:pt x="338327" y="318515"/>
                  </a:lnTo>
                  <a:lnTo>
                    <a:pt x="397763" y="312420"/>
                  </a:lnTo>
                  <a:lnTo>
                    <a:pt x="428244" y="310896"/>
                  </a:lnTo>
                  <a:lnTo>
                    <a:pt x="460248" y="307848"/>
                  </a:lnTo>
                  <a:lnTo>
                    <a:pt x="524255" y="303275"/>
                  </a:lnTo>
                  <a:lnTo>
                    <a:pt x="589788" y="300227"/>
                  </a:lnTo>
                  <a:lnTo>
                    <a:pt x="656844" y="298703"/>
                  </a:lnTo>
                  <a:lnTo>
                    <a:pt x="723900" y="298703"/>
                  </a:lnTo>
                  <a:lnTo>
                    <a:pt x="758951" y="297180"/>
                  </a:lnTo>
                  <a:lnTo>
                    <a:pt x="794003" y="297180"/>
                  </a:lnTo>
                  <a:lnTo>
                    <a:pt x="827532" y="294132"/>
                  </a:lnTo>
                  <a:lnTo>
                    <a:pt x="861060" y="292608"/>
                  </a:lnTo>
                  <a:lnTo>
                    <a:pt x="896112" y="289560"/>
                  </a:lnTo>
                  <a:lnTo>
                    <a:pt x="961644" y="280415"/>
                  </a:lnTo>
                  <a:lnTo>
                    <a:pt x="995172" y="274320"/>
                  </a:lnTo>
                  <a:lnTo>
                    <a:pt x="1027176" y="269748"/>
                  </a:lnTo>
                  <a:lnTo>
                    <a:pt x="1059179" y="262127"/>
                  </a:lnTo>
                  <a:lnTo>
                    <a:pt x="1089660" y="256032"/>
                  </a:lnTo>
                  <a:lnTo>
                    <a:pt x="1120139" y="248412"/>
                  </a:lnTo>
                  <a:lnTo>
                    <a:pt x="1149096" y="239268"/>
                  </a:lnTo>
                  <a:lnTo>
                    <a:pt x="1178052" y="231648"/>
                  </a:lnTo>
                  <a:lnTo>
                    <a:pt x="1205484" y="222503"/>
                  </a:lnTo>
                  <a:lnTo>
                    <a:pt x="1231391" y="213360"/>
                  </a:lnTo>
                  <a:lnTo>
                    <a:pt x="1257300" y="202692"/>
                  </a:lnTo>
                  <a:lnTo>
                    <a:pt x="1281684" y="193548"/>
                  </a:lnTo>
                  <a:lnTo>
                    <a:pt x="1306067" y="182880"/>
                  </a:lnTo>
                  <a:lnTo>
                    <a:pt x="1327403" y="170687"/>
                  </a:lnTo>
                  <a:lnTo>
                    <a:pt x="1348739" y="160020"/>
                  </a:lnTo>
                  <a:lnTo>
                    <a:pt x="1386839" y="135636"/>
                  </a:lnTo>
                  <a:lnTo>
                    <a:pt x="1434084" y="96012"/>
                  </a:lnTo>
                  <a:lnTo>
                    <a:pt x="1464564" y="51815"/>
                  </a:lnTo>
                  <a:lnTo>
                    <a:pt x="1473708" y="22860"/>
                  </a:lnTo>
                  <a:lnTo>
                    <a:pt x="1475232" y="21336"/>
                  </a:lnTo>
                  <a:lnTo>
                    <a:pt x="1475232" y="18287"/>
                  </a:lnTo>
                  <a:lnTo>
                    <a:pt x="1475803" y="13715"/>
                  </a:lnTo>
                  <a:lnTo>
                    <a:pt x="1418844" y="13715"/>
                  </a:lnTo>
                  <a:lnTo>
                    <a:pt x="1418844" y="9144"/>
                  </a:lnTo>
                  <a:close/>
                </a:path>
                <a:path w="1477010" h="396239">
                  <a:moveTo>
                    <a:pt x="1418844" y="0"/>
                  </a:moveTo>
                  <a:lnTo>
                    <a:pt x="1418844" y="13715"/>
                  </a:lnTo>
                  <a:lnTo>
                    <a:pt x="1475803" y="13715"/>
                  </a:lnTo>
                  <a:lnTo>
                    <a:pt x="1476755" y="6096"/>
                  </a:lnTo>
                  <a:lnTo>
                    <a:pt x="14188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62500" y="5867400"/>
              <a:ext cx="228600" cy="381000"/>
            </a:xfrm>
            <a:custGeom>
              <a:avLst/>
              <a:gdLst/>
              <a:ahLst/>
              <a:cxnLst/>
              <a:rect l="l" t="t" r="r" b="b"/>
              <a:pathLst>
                <a:path w="228600" h="381000">
                  <a:moveTo>
                    <a:pt x="76200" y="152400"/>
                  </a:moveTo>
                  <a:lnTo>
                    <a:pt x="0" y="152400"/>
                  </a:lnTo>
                  <a:lnTo>
                    <a:pt x="114300" y="381000"/>
                  </a:lnTo>
                  <a:lnTo>
                    <a:pt x="209550" y="190500"/>
                  </a:lnTo>
                  <a:lnTo>
                    <a:pt x="76200" y="190500"/>
                  </a:lnTo>
                  <a:lnTo>
                    <a:pt x="76200" y="152400"/>
                  </a:lnTo>
                  <a:close/>
                </a:path>
                <a:path w="228600" h="381000">
                  <a:moveTo>
                    <a:pt x="152400" y="0"/>
                  </a:moveTo>
                  <a:lnTo>
                    <a:pt x="76200" y="0"/>
                  </a:lnTo>
                  <a:lnTo>
                    <a:pt x="76200" y="190500"/>
                  </a:lnTo>
                  <a:lnTo>
                    <a:pt x="152400" y="190500"/>
                  </a:lnTo>
                  <a:lnTo>
                    <a:pt x="152400" y="0"/>
                  </a:lnTo>
                  <a:close/>
                </a:path>
                <a:path w="228600" h="381000">
                  <a:moveTo>
                    <a:pt x="228600" y="152400"/>
                  </a:moveTo>
                  <a:lnTo>
                    <a:pt x="152400" y="152400"/>
                  </a:lnTo>
                  <a:lnTo>
                    <a:pt x="152400" y="190500"/>
                  </a:lnTo>
                  <a:lnTo>
                    <a:pt x="209550" y="190500"/>
                  </a:lnTo>
                  <a:lnTo>
                    <a:pt x="228600" y="15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569559"/>
            <a:ext cx="7694930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spc="-114" dirty="0"/>
              <a:t>1.2. </a:t>
            </a:r>
            <a:r>
              <a:rPr sz="3600" spc="-229" dirty="0"/>
              <a:t>Mengumpulkan </a:t>
            </a:r>
            <a:r>
              <a:rPr sz="3600" spc="-185" dirty="0"/>
              <a:t>Data </a:t>
            </a:r>
            <a:r>
              <a:rPr sz="3600" spc="-70" dirty="0"/>
              <a:t>(</a:t>
            </a:r>
            <a:r>
              <a:rPr sz="3600" i="1" spc="-70" dirty="0">
                <a:latin typeface="Arial"/>
                <a:cs typeface="Arial"/>
              </a:rPr>
              <a:t>Materi</a:t>
            </a:r>
            <a:r>
              <a:rPr sz="3600" i="1" spc="-235" dirty="0">
                <a:latin typeface="Arial"/>
                <a:cs typeface="Arial"/>
              </a:rPr>
              <a:t> </a:t>
            </a:r>
            <a:r>
              <a:rPr sz="3600" i="1" spc="-210" dirty="0">
                <a:latin typeface="Arial"/>
                <a:cs typeface="Arial"/>
              </a:rPr>
              <a:t>Website</a:t>
            </a:r>
            <a:r>
              <a:rPr sz="3600" spc="-210" dirty="0"/>
              <a:t>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2286000"/>
            <a:ext cx="7694930" cy="5324406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622300" marR="225425" indent="-609600">
              <a:lnSpc>
                <a:spcPts val="2810"/>
              </a:lnSpc>
              <a:spcBef>
                <a:spcPts val="4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600" spc="-210" dirty="0">
                <a:latin typeface="Arial"/>
                <a:cs typeface="Arial"/>
              </a:rPr>
              <a:t>Secara </a:t>
            </a:r>
            <a:r>
              <a:rPr sz="2600" spc="-10" dirty="0">
                <a:latin typeface="Arial"/>
                <a:cs typeface="Arial"/>
              </a:rPr>
              <a:t>teori </a:t>
            </a:r>
            <a:r>
              <a:rPr sz="2600" spc="-70" dirty="0">
                <a:latin typeface="Arial"/>
                <a:cs typeface="Arial"/>
              </a:rPr>
              <a:t>seperti </a:t>
            </a:r>
            <a:r>
              <a:rPr sz="2600" spc="-145" dirty="0">
                <a:latin typeface="Arial"/>
                <a:cs typeface="Arial"/>
              </a:rPr>
              <a:t>pada </a:t>
            </a:r>
            <a:r>
              <a:rPr sz="2600" spc="-75" dirty="0">
                <a:latin typeface="Arial"/>
                <a:cs typeface="Arial"/>
              </a:rPr>
              <a:t>pertemuan </a:t>
            </a:r>
            <a:r>
              <a:rPr sz="2600" spc="-40" dirty="0">
                <a:latin typeface="Arial"/>
                <a:cs typeface="Arial"/>
              </a:rPr>
              <a:t>kita  </a:t>
            </a:r>
            <a:r>
              <a:rPr sz="2600" spc="-105" dirty="0">
                <a:latin typeface="Arial"/>
                <a:cs typeface="Arial"/>
              </a:rPr>
              <a:t>sebelumnya..metode </a:t>
            </a:r>
            <a:r>
              <a:rPr sz="2600" spc="-110" dirty="0">
                <a:latin typeface="Arial"/>
                <a:cs typeface="Arial"/>
              </a:rPr>
              <a:t>mengumpulkan </a:t>
            </a:r>
            <a:r>
              <a:rPr sz="2600" spc="-85" dirty="0">
                <a:latin typeface="Arial"/>
                <a:cs typeface="Arial"/>
              </a:rPr>
              <a:t>data </a:t>
            </a:r>
            <a:r>
              <a:rPr sz="2600" spc="-160" dirty="0">
                <a:latin typeface="Arial"/>
                <a:cs typeface="Arial"/>
              </a:rPr>
              <a:t>ada </a:t>
            </a:r>
            <a:r>
              <a:rPr sz="2600" spc="-120" dirty="0">
                <a:latin typeface="Arial"/>
                <a:cs typeface="Arial"/>
              </a:rPr>
              <a:t>dua </a:t>
            </a:r>
            <a:r>
              <a:rPr sz="2600" spc="-45" dirty="0">
                <a:latin typeface="Arial"/>
                <a:cs typeface="Arial"/>
              </a:rPr>
              <a:t>yaitu: </a:t>
            </a:r>
            <a:r>
              <a:rPr sz="2600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600" spc="-100" dirty="0">
                <a:solidFill>
                  <a:srgbClr val="FF3300"/>
                </a:solidFill>
                <a:latin typeface="Arial"/>
                <a:cs typeface="Arial"/>
              </a:rPr>
              <a:t>kuesioner </a:t>
            </a:r>
            <a:r>
              <a:rPr sz="2600" spc="-120" dirty="0">
                <a:solidFill>
                  <a:srgbClr val="FF3300"/>
                </a:solidFill>
                <a:latin typeface="Arial"/>
                <a:cs typeface="Arial"/>
              </a:rPr>
              <a:t>dan</a:t>
            </a:r>
            <a:r>
              <a:rPr sz="2600" spc="-18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600" spc="-40" dirty="0">
                <a:solidFill>
                  <a:srgbClr val="FF3300"/>
                </a:solidFill>
                <a:latin typeface="Arial"/>
                <a:cs typeface="Arial"/>
              </a:rPr>
              <a:t>interview</a:t>
            </a:r>
            <a:r>
              <a:rPr sz="2600" spc="-40" dirty="0">
                <a:latin typeface="Arial"/>
                <a:cs typeface="Arial"/>
              </a:rPr>
              <a:t>.</a:t>
            </a:r>
            <a:endParaRPr sz="2600" dirty="0">
              <a:latin typeface="Arial"/>
              <a:cs typeface="Arial"/>
            </a:endParaRPr>
          </a:p>
          <a:p>
            <a:pPr marL="622300" marR="382270" indent="-609600">
              <a:lnSpc>
                <a:spcPts val="2810"/>
              </a:lnSpc>
              <a:spcBef>
                <a:spcPts val="63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600" spc="-45" dirty="0">
                <a:latin typeface="Arial"/>
                <a:cs typeface="Arial"/>
              </a:rPr>
              <a:t>Metode </a:t>
            </a:r>
            <a:r>
              <a:rPr sz="2600" spc="-105" dirty="0">
                <a:latin typeface="Arial"/>
                <a:cs typeface="Arial"/>
              </a:rPr>
              <a:t>kuesioner </a:t>
            </a:r>
            <a:r>
              <a:rPr sz="2600" spc="-145" dirty="0">
                <a:latin typeface="Arial"/>
                <a:cs typeface="Arial"/>
              </a:rPr>
              <a:t>sangat </a:t>
            </a:r>
            <a:r>
              <a:rPr sz="2600" spc="-105" dirty="0">
                <a:latin typeface="Arial"/>
                <a:cs typeface="Arial"/>
              </a:rPr>
              <a:t>jarang </a:t>
            </a:r>
            <a:r>
              <a:rPr sz="2600" spc="-114" dirty="0">
                <a:latin typeface="Arial"/>
                <a:cs typeface="Arial"/>
              </a:rPr>
              <a:t>digunakan </a:t>
            </a:r>
            <a:r>
              <a:rPr sz="2600" spc="-140" dirty="0">
                <a:latin typeface="Arial"/>
                <a:cs typeface="Arial"/>
              </a:rPr>
              <a:t>pada </a:t>
            </a:r>
            <a:r>
              <a:rPr sz="2600" spc="-90" dirty="0">
                <a:latin typeface="Arial"/>
                <a:cs typeface="Arial"/>
              </a:rPr>
              <a:t>hal</a:t>
            </a:r>
            <a:r>
              <a:rPr sz="2600" spc="-325" dirty="0">
                <a:latin typeface="Arial"/>
                <a:cs typeface="Arial"/>
              </a:rPr>
              <a:t> </a:t>
            </a:r>
            <a:r>
              <a:rPr sz="2600" spc="-35" dirty="0">
                <a:latin typeface="Arial"/>
                <a:cs typeface="Arial"/>
              </a:rPr>
              <a:t>ini,  </a:t>
            </a:r>
            <a:r>
              <a:rPr sz="2600" spc="-55" dirty="0">
                <a:latin typeface="Arial"/>
                <a:cs typeface="Arial"/>
              </a:rPr>
              <a:t>jadi </a:t>
            </a:r>
            <a:r>
              <a:rPr sz="2600" spc="-70" dirty="0">
                <a:solidFill>
                  <a:srgbClr val="FF3300"/>
                </a:solidFill>
                <a:latin typeface="Arial"/>
                <a:cs typeface="Arial"/>
              </a:rPr>
              <a:t>metode </a:t>
            </a:r>
            <a:r>
              <a:rPr sz="2600" spc="-55" dirty="0">
                <a:solidFill>
                  <a:srgbClr val="FF3300"/>
                </a:solidFill>
                <a:latin typeface="Arial"/>
                <a:cs typeface="Arial"/>
              </a:rPr>
              <a:t>interviewlah </a:t>
            </a:r>
            <a:r>
              <a:rPr sz="2600" spc="-155" dirty="0">
                <a:solidFill>
                  <a:srgbClr val="FF3300"/>
                </a:solidFill>
                <a:latin typeface="Arial"/>
                <a:cs typeface="Arial"/>
              </a:rPr>
              <a:t>yang </a:t>
            </a:r>
            <a:r>
              <a:rPr sz="2600" spc="-95" dirty="0">
                <a:solidFill>
                  <a:srgbClr val="FF3300"/>
                </a:solidFill>
                <a:latin typeface="Arial"/>
                <a:cs typeface="Arial"/>
              </a:rPr>
              <a:t>paling </a:t>
            </a:r>
            <a:r>
              <a:rPr sz="2600" spc="-120" dirty="0">
                <a:solidFill>
                  <a:srgbClr val="FF3300"/>
                </a:solidFill>
                <a:latin typeface="Arial"/>
                <a:cs typeface="Arial"/>
              </a:rPr>
              <a:t>sering</a:t>
            </a:r>
            <a:r>
              <a:rPr sz="2600" spc="-39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600" spc="-110" dirty="0">
                <a:solidFill>
                  <a:srgbClr val="FF3300"/>
                </a:solidFill>
                <a:latin typeface="Arial"/>
                <a:cs typeface="Arial"/>
              </a:rPr>
              <a:t>digunakan</a:t>
            </a:r>
            <a:r>
              <a:rPr sz="2600" spc="-110" dirty="0">
                <a:latin typeface="Arial"/>
                <a:cs typeface="Arial"/>
              </a:rPr>
              <a:t>.</a:t>
            </a:r>
            <a:endParaRPr sz="2600" dirty="0">
              <a:latin typeface="Arial"/>
              <a:cs typeface="Arial"/>
            </a:endParaRPr>
          </a:p>
          <a:p>
            <a:pPr marL="622300" marR="26670" indent="-609600">
              <a:lnSpc>
                <a:spcPct val="90100"/>
              </a:lnSpc>
              <a:spcBef>
                <a:spcPts val="5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600" spc="-220" dirty="0">
                <a:latin typeface="Arial"/>
                <a:cs typeface="Arial"/>
              </a:rPr>
              <a:t>Pada </a:t>
            </a:r>
            <a:r>
              <a:rPr sz="2600" spc="-135" dirty="0">
                <a:latin typeface="Arial"/>
                <a:cs typeface="Arial"/>
              </a:rPr>
              <a:t>saat </a:t>
            </a:r>
            <a:r>
              <a:rPr sz="2600" spc="-40" dirty="0">
                <a:latin typeface="Arial"/>
                <a:cs typeface="Arial"/>
              </a:rPr>
              <a:t>interview </a:t>
            </a:r>
            <a:r>
              <a:rPr sz="2600" spc="-85" dirty="0">
                <a:latin typeface="Arial"/>
                <a:cs typeface="Arial"/>
              </a:rPr>
              <a:t>atau </a:t>
            </a:r>
            <a:r>
              <a:rPr sz="2600" spc="-114" dirty="0">
                <a:latin typeface="Arial"/>
                <a:cs typeface="Arial"/>
              </a:rPr>
              <a:t>wawancara, </a:t>
            </a:r>
            <a:r>
              <a:rPr sz="2600" spc="-70" dirty="0">
                <a:solidFill>
                  <a:srgbClr val="FF3300"/>
                </a:solidFill>
                <a:latin typeface="Arial"/>
                <a:cs typeface="Arial"/>
              </a:rPr>
              <a:t>buatlah </a:t>
            </a:r>
            <a:r>
              <a:rPr sz="2600" spc="-85" dirty="0">
                <a:solidFill>
                  <a:srgbClr val="FF3300"/>
                </a:solidFill>
                <a:latin typeface="Arial"/>
                <a:cs typeface="Arial"/>
              </a:rPr>
              <a:t>catatan</a:t>
            </a:r>
            <a:r>
              <a:rPr sz="2600" spc="-27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600" spc="-90" dirty="0">
                <a:solidFill>
                  <a:srgbClr val="FF3300"/>
                </a:solidFill>
                <a:latin typeface="Arial"/>
                <a:cs typeface="Arial"/>
              </a:rPr>
              <a:t>atau  </a:t>
            </a:r>
            <a:r>
              <a:rPr sz="2600" spc="-130" dirty="0">
                <a:solidFill>
                  <a:srgbClr val="FF3300"/>
                </a:solidFill>
                <a:latin typeface="Arial"/>
                <a:cs typeface="Arial"/>
              </a:rPr>
              <a:t>ringkasan </a:t>
            </a:r>
            <a:r>
              <a:rPr sz="2600" spc="-165" dirty="0">
                <a:solidFill>
                  <a:srgbClr val="FF3300"/>
                </a:solidFill>
                <a:latin typeface="Arial"/>
                <a:cs typeface="Arial"/>
              </a:rPr>
              <a:t>sebagai </a:t>
            </a:r>
            <a:r>
              <a:rPr sz="2600" spc="-95" dirty="0">
                <a:solidFill>
                  <a:srgbClr val="FF3300"/>
                </a:solidFill>
                <a:latin typeface="Arial"/>
                <a:cs typeface="Arial"/>
              </a:rPr>
              <a:t>dokumentasi </a:t>
            </a:r>
            <a:r>
              <a:rPr sz="2600" spc="-105" dirty="0">
                <a:solidFill>
                  <a:srgbClr val="FF3300"/>
                </a:solidFill>
                <a:latin typeface="Arial"/>
                <a:cs typeface="Arial"/>
              </a:rPr>
              <a:t>hasil </a:t>
            </a:r>
            <a:r>
              <a:rPr sz="2600" spc="-120" dirty="0">
                <a:solidFill>
                  <a:srgbClr val="FF3300"/>
                </a:solidFill>
                <a:latin typeface="Arial"/>
                <a:cs typeface="Arial"/>
              </a:rPr>
              <a:t>wawancara </a:t>
            </a:r>
            <a:r>
              <a:rPr sz="2600" spc="-120" dirty="0">
                <a:latin typeface="Arial"/>
                <a:cs typeface="Arial"/>
              </a:rPr>
              <a:t>dan  </a:t>
            </a:r>
            <a:r>
              <a:rPr sz="2600" spc="-100" dirty="0">
                <a:latin typeface="Arial"/>
                <a:cs typeface="Arial"/>
              </a:rPr>
              <a:t>pastikan </a:t>
            </a:r>
            <a:r>
              <a:rPr sz="2600" spc="-60" dirty="0">
                <a:latin typeface="Arial"/>
                <a:cs typeface="Arial"/>
              </a:rPr>
              <a:t>telah </a:t>
            </a:r>
            <a:r>
              <a:rPr sz="2600" spc="-65" dirty="0">
                <a:latin typeface="Arial"/>
                <a:cs typeface="Arial"/>
              </a:rPr>
              <a:t>diklarifikasi </a:t>
            </a:r>
            <a:r>
              <a:rPr sz="2600" spc="-45" dirty="0">
                <a:latin typeface="Arial"/>
                <a:cs typeface="Arial"/>
              </a:rPr>
              <a:t>untuk </a:t>
            </a:r>
            <a:r>
              <a:rPr sz="2600" spc="-105" dirty="0">
                <a:latin typeface="Arial"/>
                <a:cs typeface="Arial"/>
              </a:rPr>
              <a:t>memastikan </a:t>
            </a:r>
            <a:r>
              <a:rPr sz="2600" spc="-50" dirty="0">
                <a:latin typeface="Arial"/>
                <a:cs typeface="Arial"/>
              </a:rPr>
              <a:t>tidak </a:t>
            </a:r>
            <a:r>
              <a:rPr sz="2600" spc="-160" dirty="0">
                <a:latin typeface="Arial"/>
                <a:cs typeface="Arial"/>
              </a:rPr>
              <a:t>ada  </a:t>
            </a:r>
            <a:r>
              <a:rPr sz="2600" spc="-145" dirty="0">
                <a:latin typeface="Arial"/>
                <a:cs typeface="Arial"/>
              </a:rPr>
              <a:t>kesalahan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80" dirty="0">
                <a:latin typeface="Arial"/>
                <a:cs typeface="Arial"/>
              </a:rPr>
              <a:t>data.</a:t>
            </a:r>
            <a:endParaRPr sz="2600" dirty="0">
              <a:latin typeface="Arial"/>
              <a:cs typeface="Arial"/>
            </a:endParaRPr>
          </a:p>
          <a:p>
            <a:pPr marL="622300" marR="5080" indent="-609600">
              <a:lnSpc>
                <a:spcPct val="90200"/>
              </a:lnSpc>
              <a:spcBef>
                <a:spcPts val="61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600" spc="-114" dirty="0">
                <a:latin typeface="Arial"/>
                <a:cs typeface="Arial"/>
              </a:rPr>
              <a:t>Perlu </a:t>
            </a:r>
            <a:r>
              <a:rPr sz="2600" spc="-65" dirty="0">
                <a:latin typeface="Arial"/>
                <a:cs typeface="Arial"/>
              </a:rPr>
              <a:t>diperhatikan </a:t>
            </a:r>
            <a:r>
              <a:rPr sz="2600" spc="-110" dirty="0">
                <a:latin typeface="Arial"/>
                <a:cs typeface="Arial"/>
              </a:rPr>
              <a:t>juga, </a:t>
            </a:r>
            <a:r>
              <a:rPr sz="2600" spc="-114" dirty="0">
                <a:latin typeface="Arial"/>
                <a:cs typeface="Arial"/>
              </a:rPr>
              <a:t>meskipun </a:t>
            </a:r>
            <a:r>
              <a:rPr sz="2600" spc="-140" dirty="0">
                <a:latin typeface="Arial"/>
                <a:cs typeface="Arial"/>
              </a:rPr>
              <a:t>pada </a:t>
            </a:r>
            <a:r>
              <a:rPr sz="2600" spc="-135" dirty="0">
                <a:latin typeface="Arial"/>
                <a:cs typeface="Arial"/>
              </a:rPr>
              <a:t>saat </a:t>
            </a:r>
            <a:r>
              <a:rPr sz="2600" spc="-120" dirty="0">
                <a:latin typeface="Arial"/>
                <a:cs typeface="Arial"/>
              </a:rPr>
              <a:t>wawancara  </a:t>
            </a:r>
            <a:r>
              <a:rPr sz="2600" spc="-140" dirty="0">
                <a:latin typeface="Arial"/>
                <a:cs typeface="Arial"/>
              </a:rPr>
              <a:t>seorang </a:t>
            </a:r>
            <a:r>
              <a:rPr sz="2600" i="1" spc="-120" dirty="0">
                <a:solidFill>
                  <a:srgbClr val="FF3300"/>
                </a:solidFill>
                <a:latin typeface="Trebuchet MS"/>
                <a:cs typeface="Trebuchet MS"/>
              </a:rPr>
              <a:t>web </a:t>
            </a:r>
            <a:r>
              <a:rPr sz="2600" i="1" spc="-150" dirty="0">
                <a:solidFill>
                  <a:srgbClr val="FF3300"/>
                </a:solidFill>
                <a:latin typeface="Trebuchet MS"/>
                <a:cs typeface="Trebuchet MS"/>
              </a:rPr>
              <a:t>developer </a:t>
            </a:r>
            <a:r>
              <a:rPr sz="2600" spc="-130" dirty="0">
                <a:latin typeface="Arial"/>
                <a:cs typeface="Arial"/>
              </a:rPr>
              <a:t>mengarahkan </a:t>
            </a:r>
            <a:r>
              <a:rPr sz="2600" spc="-70" dirty="0">
                <a:latin typeface="Arial"/>
                <a:cs typeface="Arial"/>
              </a:rPr>
              <a:t>klien, </a:t>
            </a:r>
            <a:r>
              <a:rPr sz="2600" spc="-25" dirty="0">
                <a:latin typeface="Arial"/>
                <a:cs typeface="Arial"/>
              </a:rPr>
              <a:t>tetapi</a:t>
            </a:r>
            <a:r>
              <a:rPr sz="2600" spc="-280" dirty="0">
                <a:latin typeface="Arial"/>
                <a:cs typeface="Arial"/>
              </a:rPr>
              <a:t> </a:t>
            </a:r>
            <a:r>
              <a:rPr sz="2600" spc="-55" dirty="0">
                <a:solidFill>
                  <a:srgbClr val="FF3300"/>
                </a:solidFill>
                <a:latin typeface="Arial"/>
                <a:cs typeface="Arial"/>
              </a:rPr>
              <a:t>tetaplah  </a:t>
            </a:r>
            <a:r>
              <a:rPr sz="2600" spc="-45" dirty="0">
                <a:solidFill>
                  <a:srgbClr val="FF3300"/>
                </a:solidFill>
                <a:latin typeface="Arial"/>
                <a:cs typeface="Arial"/>
              </a:rPr>
              <a:t>minta </a:t>
            </a:r>
            <a:r>
              <a:rPr sz="2600" spc="-150" dirty="0">
                <a:solidFill>
                  <a:srgbClr val="FF3300"/>
                </a:solidFill>
                <a:latin typeface="Arial"/>
                <a:cs typeface="Arial"/>
              </a:rPr>
              <a:t>saran </a:t>
            </a:r>
            <a:r>
              <a:rPr sz="2600" spc="-120" dirty="0">
                <a:solidFill>
                  <a:srgbClr val="FF3300"/>
                </a:solidFill>
                <a:latin typeface="Arial"/>
                <a:cs typeface="Arial"/>
              </a:rPr>
              <a:t>dan usulan-usulan </a:t>
            </a:r>
            <a:r>
              <a:rPr sz="2600" spc="-60" dirty="0">
                <a:solidFill>
                  <a:srgbClr val="FF3300"/>
                </a:solidFill>
                <a:latin typeface="Arial"/>
                <a:cs typeface="Arial"/>
              </a:rPr>
              <a:t>dari</a:t>
            </a:r>
            <a:r>
              <a:rPr sz="2600" spc="-254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600" spc="-65" dirty="0">
                <a:solidFill>
                  <a:srgbClr val="FF3300"/>
                </a:solidFill>
                <a:latin typeface="Arial"/>
                <a:cs typeface="Arial"/>
              </a:rPr>
              <a:t>klien</a:t>
            </a:r>
            <a:r>
              <a:rPr sz="2600" spc="-65" dirty="0">
                <a:latin typeface="Arial"/>
                <a:cs typeface="Arial"/>
              </a:rPr>
              <a:t>.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3088" y="484187"/>
            <a:ext cx="7767829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335" dirty="0"/>
              <a:t>Hasil </a:t>
            </a:r>
            <a:r>
              <a:rPr spc="-450" dirty="0"/>
              <a:t>Proses </a:t>
            </a:r>
            <a:r>
              <a:rPr spc="-350" dirty="0"/>
              <a:t>Pengumpulan</a:t>
            </a:r>
            <a:r>
              <a:rPr spc="45" dirty="0"/>
              <a:t> </a:t>
            </a:r>
            <a:r>
              <a:rPr spc="-229" dirty="0"/>
              <a:t>Data</a:t>
            </a:r>
          </a:p>
        </p:txBody>
      </p:sp>
      <p:sp>
        <p:nvSpPr>
          <p:cNvPr id="3" name="object 3"/>
          <p:cNvSpPr/>
          <p:nvPr/>
        </p:nvSpPr>
        <p:spPr>
          <a:xfrm>
            <a:off x="5638800" y="4419600"/>
            <a:ext cx="1828800" cy="381000"/>
          </a:xfrm>
          <a:custGeom>
            <a:avLst/>
            <a:gdLst/>
            <a:ahLst/>
            <a:cxnLst/>
            <a:rect l="l" t="t" r="r" b="b"/>
            <a:pathLst>
              <a:path w="1828800" h="381000">
                <a:moveTo>
                  <a:pt x="1764792" y="0"/>
                </a:moveTo>
                <a:lnTo>
                  <a:pt x="64008" y="0"/>
                </a:lnTo>
                <a:lnTo>
                  <a:pt x="39219" y="5072"/>
                </a:lnTo>
                <a:lnTo>
                  <a:pt x="18859" y="18859"/>
                </a:lnTo>
                <a:lnTo>
                  <a:pt x="5072" y="39219"/>
                </a:lnTo>
                <a:lnTo>
                  <a:pt x="0" y="64008"/>
                </a:lnTo>
                <a:lnTo>
                  <a:pt x="0" y="316992"/>
                </a:lnTo>
                <a:lnTo>
                  <a:pt x="5072" y="341780"/>
                </a:lnTo>
                <a:lnTo>
                  <a:pt x="18859" y="362140"/>
                </a:lnTo>
                <a:lnTo>
                  <a:pt x="39219" y="375927"/>
                </a:lnTo>
                <a:lnTo>
                  <a:pt x="64008" y="381000"/>
                </a:lnTo>
                <a:lnTo>
                  <a:pt x="1764792" y="381000"/>
                </a:lnTo>
                <a:lnTo>
                  <a:pt x="1789580" y="375927"/>
                </a:lnTo>
                <a:lnTo>
                  <a:pt x="1809940" y="362140"/>
                </a:lnTo>
                <a:lnTo>
                  <a:pt x="1823727" y="341780"/>
                </a:lnTo>
                <a:lnTo>
                  <a:pt x="1828800" y="316992"/>
                </a:lnTo>
                <a:lnTo>
                  <a:pt x="1828800" y="64008"/>
                </a:lnTo>
                <a:lnTo>
                  <a:pt x="1823727" y="39219"/>
                </a:lnTo>
                <a:lnTo>
                  <a:pt x="1809940" y="18859"/>
                </a:lnTo>
                <a:lnTo>
                  <a:pt x="1789580" y="5072"/>
                </a:lnTo>
                <a:lnTo>
                  <a:pt x="1764792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694679" y="4470908"/>
            <a:ext cx="1717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Web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Programmer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3200" y="4419600"/>
            <a:ext cx="1600200" cy="381000"/>
          </a:xfrm>
          <a:custGeom>
            <a:avLst/>
            <a:gdLst/>
            <a:ahLst/>
            <a:cxnLst/>
            <a:rect l="l" t="t" r="r" b="b"/>
            <a:pathLst>
              <a:path w="1600200" h="381000">
                <a:moveTo>
                  <a:pt x="1536191" y="0"/>
                </a:moveTo>
                <a:lnTo>
                  <a:pt x="64007" y="0"/>
                </a:lnTo>
                <a:lnTo>
                  <a:pt x="39219" y="5072"/>
                </a:lnTo>
                <a:lnTo>
                  <a:pt x="18859" y="18859"/>
                </a:lnTo>
                <a:lnTo>
                  <a:pt x="5072" y="39219"/>
                </a:lnTo>
                <a:lnTo>
                  <a:pt x="0" y="64008"/>
                </a:lnTo>
                <a:lnTo>
                  <a:pt x="0" y="316992"/>
                </a:lnTo>
                <a:lnTo>
                  <a:pt x="5072" y="341780"/>
                </a:lnTo>
                <a:lnTo>
                  <a:pt x="18859" y="362140"/>
                </a:lnTo>
                <a:lnTo>
                  <a:pt x="39219" y="375927"/>
                </a:lnTo>
                <a:lnTo>
                  <a:pt x="64007" y="381000"/>
                </a:lnTo>
                <a:lnTo>
                  <a:pt x="1536191" y="381000"/>
                </a:lnTo>
                <a:lnTo>
                  <a:pt x="1560980" y="375927"/>
                </a:lnTo>
                <a:lnTo>
                  <a:pt x="1581340" y="362140"/>
                </a:lnTo>
                <a:lnTo>
                  <a:pt x="1595127" y="341780"/>
                </a:lnTo>
                <a:lnTo>
                  <a:pt x="1600200" y="316992"/>
                </a:lnTo>
                <a:lnTo>
                  <a:pt x="1600200" y="64008"/>
                </a:lnTo>
                <a:lnTo>
                  <a:pt x="1595127" y="39219"/>
                </a:lnTo>
                <a:lnTo>
                  <a:pt x="1581340" y="18859"/>
                </a:lnTo>
                <a:lnTo>
                  <a:pt x="1560980" y="5072"/>
                </a:lnTo>
                <a:lnTo>
                  <a:pt x="1536191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52420" y="4470908"/>
            <a:ext cx="13785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Web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Designer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57400" y="5181600"/>
            <a:ext cx="6019800" cy="1524000"/>
          </a:xfrm>
          <a:custGeom>
            <a:avLst/>
            <a:gdLst/>
            <a:ahLst/>
            <a:cxnLst/>
            <a:rect l="l" t="t" r="r" b="b"/>
            <a:pathLst>
              <a:path w="6019800" h="1524000">
                <a:moveTo>
                  <a:pt x="6019800" y="0"/>
                </a:moveTo>
                <a:lnTo>
                  <a:pt x="0" y="0"/>
                </a:lnTo>
                <a:lnTo>
                  <a:pt x="0" y="1524000"/>
                </a:lnTo>
                <a:lnTo>
                  <a:pt x="5266944" y="1524000"/>
                </a:lnTo>
                <a:lnTo>
                  <a:pt x="6019800" y="1333500"/>
                </a:lnTo>
                <a:lnTo>
                  <a:pt x="601980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24343" y="6515100"/>
            <a:ext cx="753110" cy="190500"/>
          </a:xfrm>
          <a:custGeom>
            <a:avLst/>
            <a:gdLst/>
            <a:ahLst/>
            <a:cxnLst/>
            <a:rect l="l" t="t" r="r" b="b"/>
            <a:pathLst>
              <a:path w="753109" h="190500">
                <a:moveTo>
                  <a:pt x="195072" y="6096"/>
                </a:moveTo>
                <a:lnTo>
                  <a:pt x="0" y="190500"/>
                </a:lnTo>
                <a:lnTo>
                  <a:pt x="645910" y="27061"/>
                </a:lnTo>
                <a:lnTo>
                  <a:pt x="371013" y="27061"/>
                </a:lnTo>
                <a:lnTo>
                  <a:pt x="324516" y="25904"/>
                </a:lnTo>
                <a:lnTo>
                  <a:pt x="283468" y="23202"/>
                </a:lnTo>
                <a:lnTo>
                  <a:pt x="248074" y="18981"/>
                </a:lnTo>
                <a:lnTo>
                  <a:pt x="218539" y="13270"/>
                </a:lnTo>
                <a:lnTo>
                  <a:pt x="195072" y="6096"/>
                </a:lnTo>
                <a:close/>
              </a:path>
              <a:path w="753109" h="190500">
                <a:moveTo>
                  <a:pt x="752855" y="0"/>
                </a:moveTo>
                <a:lnTo>
                  <a:pt x="678000" y="8695"/>
                </a:lnTo>
                <a:lnTo>
                  <a:pt x="607355" y="15679"/>
                </a:lnTo>
                <a:lnTo>
                  <a:pt x="541128" y="20981"/>
                </a:lnTo>
                <a:lnTo>
                  <a:pt x="479525" y="24626"/>
                </a:lnTo>
                <a:lnTo>
                  <a:pt x="422751" y="26644"/>
                </a:lnTo>
                <a:lnTo>
                  <a:pt x="371013" y="27061"/>
                </a:lnTo>
                <a:lnTo>
                  <a:pt x="645910" y="27061"/>
                </a:lnTo>
                <a:lnTo>
                  <a:pt x="752855" y="0"/>
                </a:lnTo>
                <a:close/>
              </a:path>
            </a:pathLst>
          </a:custGeom>
          <a:solidFill>
            <a:srgbClr val="CD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820416" y="5226811"/>
            <a:ext cx="4491355" cy="127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-</a:t>
            </a:r>
            <a:r>
              <a:rPr sz="1600" b="1" spc="-5" dirty="0">
                <a:latin typeface="Arial"/>
                <a:cs typeface="Arial"/>
              </a:rPr>
              <a:t>TESTING-</a:t>
            </a:r>
            <a:endParaRPr sz="1600">
              <a:latin typeface="Arial"/>
              <a:cs typeface="Arial"/>
            </a:endParaRPr>
          </a:p>
          <a:p>
            <a:pPr marL="12700" marR="5080" algn="ctr">
              <a:lnSpc>
                <a:spcPts val="1930"/>
              </a:lnSpc>
              <a:spcBef>
                <a:spcPts val="65"/>
              </a:spcBef>
            </a:pPr>
            <a:r>
              <a:rPr sz="1600" b="1" spc="-5" dirty="0">
                <a:latin typeface="Arial"/>
                <a:cs typeface="Arial"/>
              </a:rPr>
              <a:t># Menggabungkan Layout, Design dan Coding  # Evaluasi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Website</a:t>
            </a:r>
            <a:endParaRPr sz="1600">
              <a:latin typeface="Arial"/>
              <a:cs typeface="Arial"/>
            </a:endParaRPr>
          </a:p>
          <a:p>
            <a:pPr marL="5715" algn="ctr">
              <a:lnSpc>
                <a:spcPts val="1855"/>
              </a:lnSpc>
            </a:pPr>
            <a:r>
              <a:rPr sz="1600" b="1" spc="-5" dirty="0">
                <a:latin typeface="Arial"/>
                <a:cs typeface="Arial"/>
              </a:rPr>
              <a:t># Kompatibiltas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Browser</a:t>
            </a:r>
            <a:endParaRPr sz="16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latin typeface="Arial"/>
                <a:cs typeface="Arial"/>
              </a:rPr>
              <a:t># Pengujian Secara Offline dan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Online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53000" y="3552444"/>
            <a:ext cx="1643380" cy="867410"/>
          </a:xfrm>
          <a:custGeom>
            <a:avLst/>
            <a:gdLst/>
            <a:ahLst/>
            <a:cxnLst/>
            <a:rect l="l" t="t" r="r" b="b"/>
            <a:pathLst>
              <a:path w="1643379" h="867410">
                <a:moveTo>
                  <a:pt x="1527468" y="708030"/>
                </a:moveTo>
                <a:lnTo>
                  <a:pt x="1475232" y="720851"/>
                </a:lnTo>
                <a:lnTo>
                  <a:pt x="1600200" y="867155"/>
                </a:lnTo>
                <a:lnTo>
                  <a:pt x="1629341" y="739139"/>
                </a:lnTo>
                <a:lnTo>
                  <a:pt x="1539239" y="739139"/>
                </a:lnTo>
                <a:lnTo>
                  <a:pt x="1527468" y="708030"/>
                </a:lnTo>
                <a:close/>
              </a:path>
              <a:path w="1643379" h="867410">
                <a:moveTo>
                  <a:pt x="1583662" y="694237"/>
                </a:moveTo>
                <a:lnTo>
                  <a:pt x="1527468" y="708030"/>
                </a:lnTo>
                <a:lnTo>
                  <a:pt x="1539239" y="739139"/>
                </a:lnTo>
                <a:lnTo>
                  <a:pt x="1592579" y="717803"/>
                </a:lnTo>
                <a:lnTo>
                  <a:pt x="1583662" y="694237"/>
                </a:lnTo>
                <a:close/>
              </a:path>
              <a:path w="1643379" h="867410">
                <a:moveTo>
                  <a:pt x="1642872" y="679703"/>
                </a:moveTo>
                <a:lnTo>
                  <a:pt x="1583662" y="694237"/>
                </a:lnTo>
                <a:lnTo>
                  <a:pt x="1592579" y="717803"/>
                </a:lnTo>
                <a:lnTo>
                  <a:pt x="1539239" y="739139"/>
                </a:lnTo>
                <a:lnTo>
                  <a:pt x="1629341" y="739139"/>
                </a:lnTo>
                <a:lnTo>
                  <a:pt x="1642872" y="679703"/>
                </a:lnTo>
                <a:close/>
              </a:path>
              <a:path w="1643379" h="867410">
                <a:moveTo>
                  <a:pt x="1517903" y="682751"/>
                </a:moveTo>
                <a:lnTo>
                  <a:pt x="1527468" y="708030"/>
                </a:lnTo>
                <a:lnTo>
                  <a:pt x="1583662" y="694237"/>
                </a:lnTo>
                <a:lnTo>
                  <a:pt x="1581047" y="687323"/>
                </a:lnTo>
                <a:lnTo>
                  <a:pt x="1520952" y="687323"/>
                </a:lnTo>
                <a:lnTo>
                  <a:pt x="1517903" y="682751"/>
                </a:lnTo>
                <a:close/>
              </a:path>
              <a:path w="1643379" h="867410">
                <a:moveTo>
                  <a:pt x="0" y="0"/>
                </a:moveTo>
                <a:lnTo>
                  <a:pt x="0" y="57911"/>
                </a:lnTo>
                <a:lnTo>
                  <a:pt x="74675" y="59435"/>
                </a:lnTo>
                <a:lnTo>
                  <a:pt x="147827" y="62483"/>
                </a:lnTo>
                <a:lnTo>
                  <a:pt x="222503" y="68579"/>
                </a:lnTo>
                <a:lnTo>
                  <a:pt x="295655" y="76200"/>
                </a:lnTo>
                <a:lnTo>
                  <a:pt x="367284" y="86867"/>
                </a:lnTo>
                <a:lnTo>
                  <a:pt x="440436" y="99059"/>
                </a:lnTo>
                <a:lnTo>
                  <a:pt x="510539" y="112775"/>
                </a:lnTo>
                <a:lnTo>
                  <a:pt x="580644" y="128015"/>
                </a:lnTo>
                <a:lnTo>
                  <a:pt x="650748" y="146303"/>
                </a:lnTo>
                <a:lnTo>
                  <a:pt x="717803" y="166115"/>
                </a:lnTo>
                <a:lnTo>
                  <a:pt x="783336" y="187451"/>
                </a:lnTo>
                <a:lnTo>
                  <a:pt x="848867" y="210311"/>
                </a:lnTo>
                <a:lnTo>
                  <a:pt x="911351" y="234695"/>
                </a:lnTo>
                <a:lnTo>
                  <a:pt x="972312" y="260603"/>
                </a:lnTo>
                <a:lnTo>
                  <a:pt x="1030224" y="288035"/>
                </a:lnTo>
                <a:lnTo>
                  <a:pt x="1086612" y="316991"/>
                </a:lnTo>
                <a:lnTo>
                  <a:pt x="1141476" y="345947"/>
                </a:lnTo>
                <a:lnTo>
                  <a:pt x="1193291" y="376427"/>
                </a:lnTo>
                <a:lnTo>
                  <a:pt x="1242060" y="408431"/>
                </a:lnTo>
                <a:lnTo>
                  <a:pt x="1287779" y="440435"/>
                </a:lnTo>
                <a:lnTo>
                  <a:pt x="1331976" y="473963"/>
                </a:lnTo>
                <a:lnTo>
                  <a:pt x="1371600" y="509015"/>
                </a:lnTo>
                <a:lnTo>
                  <a:pt x="1408176" y="544067"/>
                </a:lnTo>
                <a:lnTo>
                  <a:pt x="1441703" y="579119"/>
                </a:lnTo>
                <a:lnTo>
                  <a:pt x="1472184" y="614171"/>
                </a:lnTo>
                <a:lnTo>
                  <a:pt x="1498091" y="650747"/>
                </a:lnTo>
                <a:lnTo>
                  <a:pt x="1520952" y="687323"/>
                </a:lnTo>
                <a:lnTo>
                  <a:pt x="1581047" y="687323"/>
                </a:lnTo>
                <a:lnTo>
                  <a:pt x="1571244" y="661415"/>
                </a:lnTo>
                <a:lnTo>
                  <a:pt x="1571244" y="659891"/>
                </a:lnTo>
                <a:lnTo>
                  <a:pt x="1568196" y="656843"/>
                </a:lnTo>
                <a:lnTo>
                  <a:pt x="1543812" y="617219"/>
                </a:lnTo>
                <a:lnTo>
                  <a:pt x="1514855" y="577595"/>
                </a:lnTo>
                <a:lnTo>
                  <a:pt x="1482852" y="539495"/>
                </a:lnTo>
                <a:lnTo>
                  <a:pt x="1447800" y="501395"/>
                </a:lnTo>
                <a:lnTo>
                  <a:pt x="1408176" y="464819"/>
                </a:lnTo>
                <a:lnTo>
                  <a:pt x="1367027" y="429767"/>
                </a:lnTo>
                <a:lnTo>
                  <a:pt x="1321308" y="394715"/>
                </a:lnTo>
                <a:lnTo>
                  <a:pt x="1272539" y="361188"/>
                </a:lnTo>
                <a:lnTo>
                  <a:pt x="1222248" y="327659"/>
                </a:lnTo>
                <a:lnTo>
                  <a:pt x="1168908" y="295655"/>
                </a:lnTo>
                <a:lnTo>
                  <a:pt x="1112520" y="265175"/>
                </a:lnTo>
                <a:lnTo>
                  <a:pt x="1054608" y="236219"/>
                </a:lnTo>
                <a:lnTo>
                  <a:pt x="993648" y="208787"/>
                </a:lnTo>
                <a:lnTo>
                  <a:pt x="931163" y="181355"/>
                </a:lnTo>
                <a:lnTo>
                  <a:pt x="801624" y="132587"/>
                </a:lnTo>
                <a:lnTo>
                  <a:pt x="733044" y="111251"/>
                </a:lnTo>
                <a:lnTo>
                  <a:pt x="664463" y="91439"/>
                </a:lnTo>
                <a:lnTo>
                  <a:pt x="594360" y="73151"/>
                </a:lnTo>
                <a:lnTo>
                  <a:pt x="522732" y="56387"/>
                </a:lnTo>
                <a:lnTo>
                  <a:pt x="376427" y="28955"/>
                </a:lnTo>
                <a:lnTo>
                  <a:pt x="227075" y="10667"/>
                </a:lnTo>
                <a:lnTo>
                  <a:pt x="150875" y="4571"/>
                </a:lnTo>
                <a:lnTo>
                  <a:pt x="74675" y="152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67100" y="4800600"/>
            <a:ext cx="228600" cy="381000"/>
          </a:xfrm>
          <a:custGeom>
            <a:avLst/>
            <a:gdLst/>
            <a:ahLst/>
            <a:cxnLst/>
            <a:rect l="l" t="t" r="r" b="b"/>
            <a:pathLst>
              <a:path w="228600" h="381000">
                <a:moveTo>
                  <a:pt x="76200" y="152400"/>
                </a:moveTo>
                <a:lnTo>
                  <a:pt x="0" y="152400"/>
                </a:lnTo>
                <a:lnTo>
                  <a:pt x="114300" y="381000"/>
                </a:lnTo>
                <a:lnTo>
                  <a:pt x="209550" y="190500"/>
                </a:lnTo>
                <a:lnTo>
                  <a:pt x="76200" y="190500"/>
                </a:lnTo>
                <a:lnTo>
                  <a:pt x="76200" y="152400"/>
                </a:lnTo>
                <a:close/>
              </a:path>
              <a:path w="228600" h="381000">
                <a:moveTo>
                  <a:pt x="152400" y="0"/>
                </a:moveTo>
                <a:lnTo>
                  <a:pt x="76200" y="0"/>
                </a:lnTo>
                <a:lnTo>
                  <a:pt x="76200" y="190500"/>
                </a:lnTo>
                <a:lnTo>
                  <a:pt x="152400" y="190500"/>
                </a:lnTo>
                <a:lnTo>
                  <a:pt x="152400" y="0"/>
                </a:lnTo>
                <a:close/>
              </a:path>
              <a:path w="228600" h="381000">
                <a:moveTo>
                  <a:pt x="228600" y="152400"/>
                </a:moveTo>
                <a:lnTo>
                  <a:pt x="152400" y="152400"/>
                </a:lnTo>
                <a:lnTo>
                  <a:pt x="152400" y="190500"/>
                </a:lnTo>
                <a:lnTo>
                  <a:pt x="209550" y="190500"/>
                </a:lnTo>
                <a:lnTo>
                  <a:pt x="228600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91300" y="4800600"/>
            <a:ext cx="228600" cy="381000"/>
          </a:xfrm>
          <a:custGeom>
            <a:avLst/>
            <a:gdLst/>
            <a:ahLst/>
            <a:cxnLst/>
            <a:rect l="l" t="t" r="r" b="b"/>
            <a:pathLst>
              <a:path w="228600" h="381000">
                <a:moveTo>
                  <a:pt x="76200" y="152400"/>
                </a:moveTo>
                <a:lnTo>
                  <a:pt x="0" y="152400"/>
                </a:lnTo>
                <a:lnTo>
                  <a:pt x="114300" y="381000"/>
                </a:lnTo>
                <a:lnTo>
                  <a:pt x="209550" y="190500"/>
                </a:lnTo>
                <a:lnTo>
                  <a:pt x="76200" y="190500"/>
                </a:lnTo>
                <a:lnTo>
                  <a:pt x="76200" y="152400"/>
                </a:lnTo>
                <a:close/>
              </a:path>
              <a:path w="228600" h="381000">
                <a:moveTo>
                  <a:pt x="152400" y="0"/>
                </a:moveTo>
                <a:lnTo>
                  <a:pt x="76200" y="0"/>
                </a:lnTo>
                <a:lnTo>
                  <a:pt x="76200" y="190500"/>
                </a:lnTo>
                <a:lnTo>
                  <a:pt x="152400" y="190500"/>
                </a:lnTo>
                <a:lnTo>
                  <a:pt x="152400" y="0"/>
                </a:lnTo>
                <a:close/>
              </a:path>
              <a:path w="228600" h="381000">
                <a:moveTo>
                  <a:pt x="228600" y="152400"/>
                </a:moveTo>
                <a:lnTo>
                  <a:pt x="152400" y="152400"/>
                </a:lnTo>
                <a:lnTo>
                  <a:pt x="152400" y="190500"/>
                </a:lnTo>
                <a:lnTo>
                  <a:pt x="209550" y="190500"/>
                </a:lnTo>
                <a:lnTo>
                  <a:pt x="228600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1400" y="3552444"/>
            <a:ext cx="1371600" cy="935990"/>
          </a:xfrm>
          <a:custGeom>
            <a:avLst/>
            <a:gdLst/>
            <a:ahLst/>
            <a:cxnLst/>
            <a:rect l="l" t="t" r="r" b="b"/>
            <a:pathLst>
              <a:path w="1371600" h="935989">
                <a:moveTo>
                  <a:pt x="161544" y="765047"/>
                </a:moveTo>
                <a:lnTo>
                  <a:pt x="0" y="867155"/>
                </a:lnTo>
                <a:lnTo>
                  <a:pt x="178308" y="935735"/>
                </a:lnTo>
                <a:lnTo>
                  <a:pt x="172919" y="880871"/>
                </a:lnTo>
                <a:lnTo>
                  <a:pt x="146303" y="880871"/>
                </a:lnTo>
                <a:lnTo>
                  <a:pt x="138684" y="824483"/>
                </a:lnTo>
                <a:lnTo>
                  <a:pt x="167010" y="820707"/>
                </a:lnTo>
                <a:lnTo>
                  <a:pt x="161544" y="765047"/>
                </a:lnTo>
                <a:close/>
              </a:path>
              <a:path w="1371600" h="935989">
                <a:moveTo>
                  <a:pt x="167010" y="820707"/>
                </a:moveTo>
                <a:lnTo>
                  <a:pt x="138684" y="824483"/>
                </a:lnTo>
                <a:lnTo>
                  <a:pt x="146303" y="880871"/>
                </a:lnTo>
                <a:lnTo>
                  <a:pt x="172606" y="877683"/>
                </a:lnTo>
                <a:lnTo>
                  <a:pt x="167010" y="820707"/>
                </a:lnTo>
                <a:close/>
              </a:path>
              <a:path w="1371600" h="935989">
                <a:moveTo>
                  <a:pt x="172606" y="877683"/>
                </a:moveTo>
                <a:lnTo>
                  <a:pt x="146303" y="880871"/>
                </a:lnTo>
                <a:lnTo>
                  <a:pt x="172919" y="880871"/>
                </a:lnTo>
                <a:lnTo>
                  <a:pt x="172606" y="877683"/>
                </a:lnTo>
                <a:close/>
              </a:path>
              <a:path w="1371600" h="935989">
                <a:moveTo>
                  <a:pt x="1371600" y="0"/>
                </a:moveTo>
                <a:lnTo>
                  <a:pt x="1306067" y="3047"/>
                </a:lnTo>
                <a:lnTo>
                  <a:pt x="1207008" y="15239"/>
                </a:lnTo>
                <a:lnTo>
                  <a:pt x="1143000" y="28955"/>
                </a:lnTo>
                <a:lnTo>
                  <a:pt x="1082039" y="47243"/>
                </a:lnTo>
                <a:lnTo>
                  <a:pt x="1051560" y="56387"/>
                </a:lnTo>
                <a:lnTo>
                  <a:pt x="1021079" y="68579"/>
                </a:lnTo>
                <a:lnTo>
                  <a:pt x="993648" y="79247"/>
                </a:lnTo>
                <a:lnTo>
                  <a:pt x="964691" y="92963"/>
                </a:lnTo>
                <a:lnTo>
                  <a:pt x="911351" y="120395"/>
                </a:lnTo>
                <a:lnTo>
                  <a:pt x="861060" y="150875"/>
                </a:lnTo>
                <a:lnTo>
                  <a:pt x="815339" y="184403"/>
                </a:lnTo>
                <a:lnTo>
                  <a:pt x="774191" y="219455"/>
                </a:lnTo>
                <a:lnTo>
                  <a:pt x="737615" y="256031"/>
                </a:lnTo>
                <a:lnTo>
                  <a:pt x="708660" y="295655"/>
                </a:lnTo>
                <a:lnTo>
                  <a:pt x="684276" y="336803"/>
                </a:lnTo>
                <a:lnTo>
                  <a:pt x="667512" y="379475"/>
                </a:lnTo>
                <a:lnTo>
                  <a:pt x="658367" y="423671"/>
                </a:lnTo>
                <a:lnTo>
                  <a:pt x="656844" y="446531"/>
                </a:lnTo>
                <a:lnTo>
                  <a:pt x="656844" y="466343"/>
                </a:lnTo>
                <a:lnTo>
                  <a:pt x="653796" y="483107"/>
                </a:lnTo>
                <a:lnTo>
                  <a:pt x="635508" y="533400"/>
                </a:lnTo>
                <a:lnTo>
                  <a:pt x="615696" y="568451"/>
                </a:lnTo>
                <a:lnTo>
                  <a:pt x="589788" y="601979"/>
                </a:lnTo>
                <a:lnTo>
                  <a:pt x="557784" y="635507"/>
                </a:lnTo>
                <a:lnTo>
                  <a:pt x="521208" y="667511"/>
                </a:lnTo>
                <a:lnTo>
                  <a:pt x="478536" y="697991"/>
                </a:lnTo>
                <a:lnTo>
                  <a:pt x="432815" y="725423"/>
                </a:lnTo>
                <a:lnTo>
                  <a:pt x="382524" y="751331"/>
                </a:lnTo>
                <a:lnTo>
                  <a:pt x="329184" y="774191"/>
                </a:lnTo>
                <a:lnTo>
                  <a:pt x="300227" y="784859"/>
                </a:lnTo>
                <a:lnTo>
                  <a:pt x="272796" y="795527"/>
                </a:lnTo>
                <a:lnTo>
                  <a:pt x="243839" y="803147"/>
                </a:lnTo>
                <a:lnTo>
                  <a:pt x="213360" y="812291"/>
                </a:lnTo>
                <a:lnTo>
                  <a:pt x="184403" y="818388"/>
                </a:lnTo>
                <a:lnTo>
                  <a:pt x="167010" y="820707"/>
                </a:lnTo>
                <a:lnTo>
                  <a:pt x="172606" y="877683"/>
                </a:lnTo>
                <a:lnTo>
                  <a:pt x="196596" y="874776"/>
                </a:lnTo>
                <a:lnTo>
                  <a:pt x="260603" y="858011"/>
                </a:lnTo>
                <a:lnTo>
                  <a:pt x="321563" y="838200"/>
                </a:lnTo>
                <a:lnTo>
                  <a:pt x="379475" y="815339"/>
                </a:lnTo>
                <a:lnTo>
                  <a:pt x="461772" y="775715"/>
                </a:lnTo>
                <a:lnTo>
                  <a:pt x="486155" y="760476"/>
                </a:lnTo>
                <a:lnTo>
                  <a:pt x="512063" y="745235"/>
                </a:lnTo>
                <a:lnTo>
                  <a:pt x="557784" y="711707"/>
                </a:lnTo>
                <a:lnTo>
                  <a:pt x="577596" y="693419"/>
                </a:lnTo>
                <a:lnTo>
                  <a:pt x="598932" y="675131"/>
                </a:lnTo>
                <a:lnTo>
                  <a:pt x="633984" y="638555"/>
                </a:lnTo>
                <a:lnTo>
                  <a:pt x="664463" y="598931"/>
                </a:lnTo>
                <a:lnTo>
                  <a:pt x="688848" y="556259"/>
                </a:lnTo>
                <a:lnTo>
                  <a:pt x="710184" y="492251"/>
                </a:lnTo>
                <a:lnTo>
                  <a:pt x="714755" y="449579"/>
                </a:lnTo>
                <a:lnTo>
                  <a:pt x="714755" y="432815"/>
                </a:lnTo>
                <a:lnTo>
                  <a:pt x="717803" y="416051"/>
                </a:lnTo>
                <a:lnTo>
                  <a:pt x="734567" y="364235"/>
                </a:lnTo>
                <a:lnTo>
                  <a:pt x="754379" y="329183"/>
                </a:lnTo>
                <a:lnTo>
                  <a:pt x="780288" y="295655"/>
                </a:lnTo>
                <a:lnTo>
                  <a:pt x="812291" y="262127"/>
                </a:lnTo>
                <a:lnTo>
                  <a:pt x="850391" y="230123"/>
                </a:lnTo>
                <a:lnTo>
                  <a:pt x="870203" y="213359"/>
                </a:lnTo>
                <a:lnTo>
                  <a:pt x="891539" y="199643"/>
                </a:lnTo>
                <a:lnTo>
                  <a:pt x="914400" y="184403"/>
                </a:lnTo>
                <a:lnTo>
                  <a:pt x="963167" y="156971"/>
                </a:lnTo>
                <a:lnTo>
                  <a:pt x="1014984" y="132587"/>
                </a:lnTo>
                <a:lnTo>
                  <a:pt x="1069848" y="111251"/>
                </a:lnTo>
                <a:lnTo>
                  <a:pt x="1156715" y="85343"/>
                </a:lnTo>
                <a:lnTo>
                  <a:pt x="1216152" y="71627"/>
                </a:lnTo>
                <a:lnTo>
                  <a:pt x="1278636" y="62483"/>
                </a:lnTo>
                <a:lnTo>
                  <a:pt x="1339596" y="57911"/>
                </a:lnTo>
                <a:lnTo>
                  <a:pt x="1371600" y="57911"/>
                </a:lnTo>
                <a:lnTo>
                  <a:pt x="1371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48000" y="2057400"/>
            <a:ext cx="3733800" cy="1600200"/>
          </a:xfrm>
          <a:custGeom>
            <a:avLst/>
            <a:gdLst/>
            <a:ahLst/>
            <a:cxnLst/>
            <a:rect l="l" t="t" r="r" b="b"/>
            <a:pathLst>
              <a:path w="3733800" h="1600200">
                <a:moveTo>
                  <a:pt x="1866900" y="0"/>
                </a:moveTo>
                <a:lnTo>
                  <a:pt x="1801316" y="483"/>
                </a:lnTo>
                <a:lnTo>
                  <a:pt x="1736304" y="1924"/>
                </a:lnTo>
                <a:lnTo>
                  <a:pt x="1671900" y="4306"/>
                </a:lnTo>
                <a:lnTo>
                  <a:pt x="1608140" y="7613"/>
                </a:lnTo>
                <a:lnTo>
                  <a:pt x="1545062" y="11829"/>
                </a:lnTo>
                <a:lnTo>
                  <a:pt x="1482702" y="16939"/>
                </a:lnTo>
                <a:lnTo>
                  <a:pt x="1421098" y="22926"/>
                </a:lnTo>
                <a:lnTo>
                  <a:pt x="1360286" y="29775"/>
                </a:lnTo>
                <a:lnTo>
                  <a:pt x="1300303" y="37470"/>
                </a:lnTo>
                <a:lnTo>
                  <a:pt x="1241187" y="45996"/>
                </a:lnTo>
                <a:lnTo>
                  <a:pt x="1182973" y="55335"/>
                </a:lnTo>
                <a:lnTo>
                  <a:pt x="1125699" y="65473"/>
                </a:lnTo>
                <a:lnTo>
                  <a:pt x="1069403" y="76393"/>
                </a:lnTo>
                <a:lnTo>
                  <a:pt x="1014119" y="88080"/>
                </a:lnTo>
                <a:lnTo>
                  <a:pt x="959887" y="100518"/>
                </a:lnTo>
                <a:lnTo>
                  <a:pt x="906742" y="113691"/>
                </a:lnTo>
                <a:lnTo>
                  <a:pt x="854721" y="127583"/>
                </a:lnTo>
                <a:lnTo>
                  <a:pt x="803862" y="142178"/>
                </a:lnTo>
                <a:lnTo>
                  <a:pt x="754201" y="157461"/>
                </a:lnTo>
                <a:lnTo>
                  <a:pt x="705775" y="173415"/>
                </a:lnTo>
                <a:lnTo>
                  <a:pt x="658621" y="190025"/>
                </a:lnTo>
                <a:lnTo>
                  <a:pt x="612776" y="207275"/>
                </a:lnTo>
                <a:lnTo>
                  <a:pt x="568277" y="225149"/>
                </a:lnTo>
                <a:lnTo>
                  <a:pt x="525161" y="243630"/>
                </a:lnTo>
                <a:lnTo>
                  <a:pt x="483464" y="262705"/>
                </a:lnTo>
                <a:lnTo>
                  <a:pt x="443224" y="282355"/>
                </a:lnTo>
                <a:lnTo>
                  <a:pt x="404478" y="302566"/>
                </a:lnTo>
                <a:lnTo>
                  <a:pt x="367261" y="323322"/>
                </a:lnTo>
                <a:lnTo>
                  <a:pt x="331612" y="344607"/>
                </a:lnTo>
                <a:lnTo>
                  <a:pt x="297567" y="366405"/>
                </a:lnTo>
                <a:lnTo>
                  <a:pt x="265163" y="388700"/>
                </a:lnTo>
                <a:lnTo>
                  <a:pt x="234438" y="411476"/>
                </a:lnTo>
                <a:lnTo>
                  <a:pt x="178167" y="458410"/>
                </a:lnTo>
                <a:lnTo>
                  <a:pt x="129052" y="507078"/>
                </a:lnTo>
                <a:lnTo>
                  <a:pt x="87386" y="557354"/>
                </a:lnTo>
                <a:lnTo>
                  <a:pt x="53466" y="609112"/>
                </a:lnTo>
                <a:lnTo>
                  <a:pt x="27586" y="662225"/>
                </a:lnTo>
                <a:lnTo>
                  <a:pt x="10041" y="716565"/>
                </a:lnTo>
                <a:lnTo>
                  <a:pt x="1128" y="772006"/>
                </a:lnTo>
                <a:lnTo>
                  <a:pt x="0" y="800100"/>
                </a:lnTo>
                <a:lnTo>
                  <a:pt x="1128" y="828193"/>
                </a:lnTo>
                <a:lnTo>
                  <a:pt x="10041" y="883634"/>
                </a:lnTo>
                <a:lnTo>
                  <a:pt x="27586" y="937974"/>
                </a:lnTo>
                <a:lnTo>
                  <a:pt x="53466" y="991087"/>
                </a:lnTo>
                <a:lnTo>
                  <a:pt x="87386" y="1042845"/>
                </a:lnTo>
                <a:lnTo>
                  <a:pt x="129052" y="1093121"/>
                </a:lnTo>
                <a:lnTo>
                  <a:pt x="178167" y="1141789"/>
                </a:lnTo>
                <a:lnTo>
                  <a:pt x="234438" y="1188723"/>
                </a:lnTo>
                <a:lnTo>
                  <a:pt x="265163" y="1211499"/>
                </a:lnTo>
                <a:lnTo>
                  <a:pt x="297567" y="1233794"/>
                </a:lnTo>
                <a:lnTo>
                  <a:pt x="331612" y="1255592"/>
                </a:lnTo>
                <a:lnTo>
                  <a:pt x="367261" y="1276877"/>
                </a:lnTo>
                <a:lnTo>
                  <a:pt x="404478" y="1297633"/>
                </a:lnTo>
                <a:lnTo>
                  <a:pt x="443224" y="1317844"/>
                </a:lnTo>
                <a:lnTo>
                  <a:pt x="483464" y="1337494"/>
                </a:lnTo>
                <a:lnTo>
                  <a:pt x="525161" y="1356569"/>
                </a:lnTo>
                <a:lnTo>
                  <a:pt x="568277" y="1375050"/>
                </a:lnTo>
                <a:lnTo>
                  <a:pt x="612776" y="1392924"/>
                </a:lnTo>
                <a:lnTo>
                  <a:pt x="658621" y="1410174"/>
                </a:lnTo>
                <a:lnTo>
                  <a:pt x="705775" y="1426784"/>
                </a:lnTo>
                <a:lnTo>
                  <a:pt x="754201" y="1442738"/>
                </a:lnTo>
                <a:lnTo>
                  <a:pt x="803862" y="1458021"/>
                </a:lnTo>
                <a:lnTo>
                  <a:pt x="854721" y="1472616"/>
                </a:lnTo>
                <a:lnTo>
                  <a:pt x="906742" y="1486508"/>
                </a:lnTo>
                <a:lnTo>
                  <a:pt x="959887" y="1499681"/>
                </a:lnTo>
                <a:lnTo>
                  <a:pt x="1014119" y="1512119"/>
                </a:lnTo>
                <a:lnTo>
                  <a:pt x="1069403" y="1523806"/>
                </a:lnTo>
                <a:lnTo>
                  <a:pt x="1125699" y="1534726"/>
                </a:lnTo>
                <a:lnTo>
                  <a:pt x="1182973" y="1544864"/>
                </a:lnTo>
                <a:lnTo>
                  <a:pt x="1241187" y="1554203"/>
                </a:lnTo>
                <a:lnTo>
                  <a:pt x="1300303" y="1562729"/>
                </a:lnTo>
                <a:lnTo>
                  <a:pt x="1360286" y="1570424"/>
                </a:lnTo>
                <a:lnTo>
                  <a:pt x="1421098" y="1577273"/>
                </a:lnTo>
                <a:lnTo>
                  <a:pt x="1482702" y="1583260"/>
                </a:lnTo>
                <a:lnTo>
                  <a:pt x="1545062" y="1588370"/>
                </a:lnTo>
                <a:lnTo>
                  <a:pt x="1608140" y="1592586"/>
                </a:lnTo>
                <a:lnTo>
                  <a:pt x="1671900" y="1595893"/>
                </a:lnTo>
                <a:lnTo>
                  <a:pt x="1736304" y="1598275"/>
                </a:lnTo>
                <a:lnTo>
                  <a:pt x="1801316" y="1599716"/>
                </a:lnTo>
                <a:lnTo>
                  <a:pt x="1866900" y="1600200"/>
                </a:lnTo>
                <a:lnTo>
                  <a:pt x="1932483" y="1599716"/>
                </a:lnTo>
                <a:lnTo>
                  <a:pt x="1997495" y="1598275"/>
                </a:lnTo>
                <a:lnTo>
                  <a:pt x="2061899" y="1595893"/>
                </a:lnTo>
                <a:lnTo>
                  <a:pt x="2125659" y="1592586"/>
                </a:lnTo>
                <a:lnTo>
                  <a:pt x="2188737" y="1588370"/>
                </a:lnTo>
                <a:lnTo>
                  <a:pt x="2251097" y="1583260"/>
                </a:lnTo>
                <a:lnTo>
                  <a:pt x="2312701" y="1577273"/>
                </a:lnTo>
                <a:lnTo>
                  <a:pt x="2373513" y="1570424"/>
                </a:lnTo>
                <a:lnTo>
                  <a:pt x="2433496" y="1562729"/>
                </a:lnTo>
                <a:lnTo>
                  <a:pt x="2492612" y="1554203"/>
                </a:lnTo>
                <a:lnTo>
                  <a:pt x="2550826" y="1544864"/>
                </a:lnTo>
                <a:lnTo>
                  <a:pt x="2608100" y="1534726"/>
                </a:lnTo>
                <a:lnTo>
                  <a:pt x="2664396" y="1523806"/>
                </a:lnTo>
                <a:lnTo>
                  <a:pt x="2719680" y="1512119"/>
                </a:lnTo>
                <a:lnTo>
                  <a:pt x="2773912" y="1499681"/>
                </a:lnTo>
                <a:lnTo>
                  <a:pt x="2827057" y="1486508"/>
                </a:lnTo>
                <a:lnTo>
                  <a:pt x="2879078" y="1472616"/>
                </a:lnTo>
                <a:lnTo>
                  <a:pt x="2929937" y="1458021"/>
                </a:lnTo>
                <a:lnTo>
                  <a:pt x="2979598" y="1442738"/>
                </a:lnTo>
                <a:lnTo>
                  <a:pt x="3028024" y="1426784"/>
                </a:lnTo>
                <a:lnTo>
                  <a:pt x="3075178" y="1410174"/>
                </a:lnTo>
                <a:lnTo>
                  <a:pt x="3121023" y="1392924"/>
                </a:lnTo>
                <a:lnTo>
                  <a:pt x="3165522" y="1375050"/>
                </a:lnTo>
                <a:lnTo>
                  <a:pt x="3208638" y="1356569"/>
                </a:lnTo>
                <a:lnTo>
                  <a:pt x="3250335" y="1337494"/>
                </a:lnTo>
                <a:lnTo>
                  <a:pt x="3290575" y="1317844"/>
                </a:lnTo>
                <a:lnTo>
                  <a:pt x="3329321" y="1297633"/>
                </a:lnTo>
                <a:lnTo>
                  <a:pt x="3366538" y="1276877"/>
                </a:lnTo>
                <a:lnTo>
                  <a:pt x="3402187" y="1255592"/>
                </a:lnTo>
                <a:lnTo>
                  <a:pt x="3436232" y="1233794"/>
                </a:lnTo>
                <a:lnTo>
                  <a:pt x="3468636" y="1211499"/>
                </a:lnTo>
                <a:lnTo>
                  <a:pt x="3499361" y="1188723"/>
                </a:lnTo>
                <a:lnTo>
                  <a:pt x="3555632" y="1141789"/>
                </a:lnTo>
                <a:lnTo>
                  <a:pt x="3604747" y="1093121"/>
                </a:lnTo>
                <a:lnTo>
                  <a:pt x="3646413" y="1042845"/>
                </a:lnTo>
                <a:lnTo>
                  <a:pt x="3680333" y="991087"/>
                </a:lnTo>
                <a:lnTo>
                  <a:pt x="3706213" y="937974"/>
                </a:lnTo>
                <a:lnTo>
                  <a:pt x="3723758" y="883634"/>
                </a:lnTo>
                <a:lnTo>
                  <a:pt x="3732671" y="828193"/>
                </a:lnTo>
                <a:lnTo>
                  <a:pt x="3733800" y="800100"/>
                </a:lnTo>
                <a:lnTo>
                  <a:pt x="3732671" y="772006"/>
                </a:lnTo>
                <a:lnTo>
                  <a:pt x="3723758" y="716565"/>
                </a:lnTo>
                <a:lnTo>
                  <a:pt x="3706213" y="662225"/>
                </a:lnTo>
                <a:lnTo>
                  <a:pt x="3680333" y="609112"/>
                </a:lnTo>
                <a:lnTo>
                  <a:pt x="3646413" y="557354"/>
                </a:lnTo>
                <a:lnTo>
                  <a:pt x="3604747" y="507078"/>
                </a:lnTo>
                <a:lnTo>
                  <a:pt x="3555632" y="458410"/>
                </a:lnTo>
                <a:lnTo>
                  <a:pt x="3499361" y="411476"/>
                </a:lnTo>
                <a:lnTo>
                  <a:pt x="3468636" y="388700"/>
                </a:lnTo>
                <a:lnTo>
                  <a:pt x="3436232" y="366405"/>
                </a:lnTo>
                <a:lnTo>
                  <a:pt x="3402187" y="344607"/>
                </a:lnTo>
                <a:lnTo>
                  <a:pt x="3366538" y="323322"/>
                </a:lnTo>
                <a:lnTo>
                  <a:pt x="3329321" y="302566"/>
                </a:lnTo>
                <a:lnTo>
                  <a:pt x="3290575" y="282355"/>
                </a:lnTo>
                <a:lnTo>
                  <a:pt x="3250335" y="262705"/>
                </a:lnTo>
                <a:lnTo>
                  <a:pt x="3208638" y="243630"/>
                </a:lnTo>
                <a:lnTo>
                  <a:pt x="3165522" y="225149"/>
                </a:lnTo>
                <a:lnTo>
                  <a:pt x="3121023" y="207275"/>
                </a:lnTo>
                <a:lnTo>
                  <a:pt x="3075178" y="190025"/>
                </a:lnTo>
                <a:lnTo>
                  <a:pt x="3028024" y="173415"/>
                </a:lnTo>
                <a:lnTo>
                  <a:pt x="2979598" y="157461"/>
                </a:lnTo>
                <a:lnTo>
                  <a:pt x="2929937" y="142178"/>
                </a:lnTo>
                <a:lnTo>
                  <a:pt x="2879078" y="127583"/>
                </a:lnTo>
                <a:lnTo>
                  <a:pt x="2827057" y="113691"/>
                </a:lnTo>
                <a:lnTo>
                  <a:pt x="2773912" y="100518"/>
                </a:lnTo>
                <a:lnTo>
                  <a:pt x="2719680" y="88080"/>
                </a:lnTo>
                <a:lnTo>
                  <a:pt x="2664396" y="76393"/>
                </a:lnTo>
                <a:lnTo>
                  <a:pt x="2608100" y="65473"/>
                </a:lnTo>
                <a:lnTo>
                  <a:pt x="2550826" y="55335"/>
                </a:lnTo>
                <a:lnTo>
                  <a:pt x="2492612" y="45996"/>
                </a:lnTo>
                <a:lnTo>
                  <a:pt x="2433496" y="37470"/>
                </a:lnTo>
                <a:lnTo>
                  <a:pt x="2373513" y="29775"/>
                </a:lnTo>
                <a:lnTo>
                  <a:pt x="2312701" y="22926"/>
                </a:lnTo>
                <a:lnTo>
                  <a:pt x="2251097" y="16939"/>
                </a:lnTo>
                <a:lnTo>
                  <a:pt x="2188737" y="11829"/>
                </a:lnTo>
                <a:lnTo>
                  <a:pt x="2125659" y="7613"/>
                </a:lnTo>
                <a:lnTo>
                  <a:pt x="2061899" y="4306"/>
                </a:lnTo>
                <a:lnTo>
                  <a:pt x="1997495" y="1924"/>
                </a:lnTo>
                <a:lnTo>
                  <a:pt x="1932483" y="483"/>
                </a:lnTo>
                <a:lnTo>
                  <a:pt x="1866900" y="0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885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465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028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608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171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751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314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894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457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037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600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180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743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323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886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466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029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609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172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752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315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8895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458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038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0601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181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744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2324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887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467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030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610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5173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5753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6316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6896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7459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039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602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9182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9745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0325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0888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468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2031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611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3174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754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317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897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460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6040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603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7183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746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326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8889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469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032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612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1175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755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318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898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3461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4041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4604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5184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747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6327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6890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7470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8033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8613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9176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756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0319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0899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1462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2042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605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185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3748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32803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489191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6" y="0"/>
                </a:moveTo>
                <a:lnTo>
                  <a:pt x="0" y="0"/>
                </a:lnTo>
                <a:lnTo>
                  <a:pt x="0" y="28956"/>
                </a:lnTo>
                <a:lnTo>
                  <a:pt x="28956" y="28956"/>
                </a:lnTo>
                <a:lnTo>
                  <a:pt x="28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5471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6034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6614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7177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7757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320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8900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9463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0043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606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1186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1749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2329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2892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3472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4035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4615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5178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5758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1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901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464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8044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8607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9187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9750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0330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0893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1473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2036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2616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3179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3759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4322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4902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5465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604504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660892" y="3656076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28955" y="0"/>
                </a:moveTo>
                <a:lnTo>
                  <a:pt x="0" y="0"/>
                </a:lnTo>
                <a:lnTo>
                  <a:pt x="0" y="28956"/>
                </a:lnTo>
                <a:lnTo>
                  <a:pt x="28955" y="28956"/>
                </a:lnTo>
                <a:lnTo>
                  <a:pt x="28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 txBox="1"/>
          <p:nvPr/>
        </p:nvSpPr>
        <p:spPr>
          <a:xfrm>
            <a:off x="3305047" y="2352548"/>
            <a:ext cx="5483225" cy="1605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680" marR="2363470" indent="62293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MATERI </a:t>
            </a:r>
            <a:r>
              <a:rPr sz="1600" b="1" spc="-5" dirty="0">
                <a:latin typeface="Arial"/>
                <a:cs typeface="Arial"/>
              </a:rPr>
              <a:t>WEBSITE  (HASIL </a:t>
            </a:r>
            <a:r>
              <a:rPr sz="1600" b="1" spc="-10" dirty="0">
                <a:latin typeface="Arial"/>
                <a:cs typeface="Arial"/>
              </a:rPr>
              <a:t>PENGUMPULAN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DATA)</a:t>
            </a:r>
            <a:endParaRPr sz="1600">
              <a:latin typeface="Arial"/>
              <a:cs typeface="Arial"/>
            </a:endParaRPr>
          </a:p>
          <a:p>
            <a:pPr marL="783590" marR="2266950" indent="-771525">
              <a:lnSpc>
                <a:spcPts val="1930"/>
              </a:lnSpc>
              <a:spcBef>
                <a:spcPts val="55"/>
              </a:spcBef>
            </a:pPr>
            <a:r>
              <a:rPr sz="1600" b="1" spc="-5" dirty="0">
                <a:latin typeface="Arial"/>
                <a:cs typeface="Arial"/>
              </a:rPr>
              <a:t>Info, Logo, Foto, Sample Content  Dan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fitur-fiturnya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b="1" i="1" spc="-10" dirty="0">
                <a:latin typeface="Arial"/>
                <a:cs typeface="Arial"/>
              </a:rPr>
              <a:t>Next</a:t>
            </a:r>
            <a:r>
              <a:rPr sz="1800" b="1" i="1" spc="-7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Step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430593"/>
            <a:ext cx="76949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160" dirty="0"/>
              <a:t>1.3 </a:t>
            </a:r>
            <a:r>
              <a:rPr spc="-185" dirty="0"/>
              <a:t>Membuat </a:t>
            </a:r>
            <a:r>
              <a:rPr spc="-265" dirty="0"/>
              <a:t>Peta </a:t>
            </a:r>
            <a:r>
              <a:rPr spc="-395" dirty="0"/>
              <a:t>Situs</a:t>
            </a:r>
            <a:r>
              <a:rPr spc="-340" dirty="0"/>
              <a:t> </a:t>
            </a:r>
            <a:r>
              <a:rPr spc="-260" dirty="0"/>
              <a:t>(</a:t>
            </a:r>
            <a:r>
              <a:rPr i="1" spc="-260" dirty="0">
                <a:latin typeface="Arial"/>
                <a:cs typeface="Arial"/>
              </a:rPr>
              <a:t>Sitemap</a:t>
            </a:r>
            <a:r>
              <a:rPr spc="-260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5000" y="2136883"/>
            <a:ext cx="7694930" cy="56355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311150" indent="-609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i="1" spc="-160" dirty="0">
                <a:latin typeface="Trebuchet MS"/>
                <a:cs typeface="Trebuchet MS"/>
              </a:rPr>
              <a:t>Sitemap </a:t>
            </a:r>
            <a:r>
              <a:rPr sz="3200" spc="-170" dirty="0">
                <a:latin typeface="Arial"/>
                <a:cs typeface="Arial"/>
              </a:rPr>
              <a:t>(Peta Situs)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135" dirty="0">
                <a:latin typeface="Arial"/>
                <a:cs typeface="Arial"/>
              </a:rPr>
              <a:t>diumpamakan  </a:t>
            </a:r>
            <a:r>
              <a:rPr sz="3200" spc="-85" dirty="0">
                <a:latin typeface="Arial"/>
                <a:cs typeface="Arial"/>
              </a:rPr>
              <a:t>seperti </a:t>
            </a:r>
            <a:r>
              <a:rPr sz="3200" spc="-165" dirty="0">
                <a:solidFill>
                  <a:srgbClr val="FF3300"/>
                </a:solidFill>
                <a:latin typeface="Arial"/>
                <a:cs typeface="Arial"/>
              </a:rPr>
              <a:t>kerangka </a:t>
            </a:r>
            <a:r>
              <a:rPr sz="3200" spc="-95" dirty="0">
                <a:solidFill>
                  <a:srgbClr val="FF3300"/>
                </a:solidFill>
                <a:latin typeface="Arial"/>
                <a:cs typeface="Arial"/>
              </a:rPr>
              <a:t>website </a:t>
            </a:r>
            <a:r>
              <a:rPr sz="3200" spc="-195" dirty="0" smtClean="0">
                <a:solidFill>
                  <a:srgbClr val="FF3300"/>
                </a:solidFill>
                <a:latin typeface="Arial"/>
                <a:cs typeface="Arial"/>
              </a:rPr>
              <a:t>yang </a:t>
            </a:r>
            <a:r>
              <a:rPr sz="3200" spc="-160" dirty="0">
                <a:solidFill>
                  <a:srgbClr val="FF3300"/>
                </a:solidFill>
                <a:latin typeface="Arial"/>
                <a:cs typeface="Arial"/>
              </a:rPr>
              <a:t>menggambarkan </a:t>
            </a:r>
            <a:r>
              <a:rPr sz="3200" spc="-145" dirty="0">
                <a:solidFill>
                  <a:srgbClr val="FF3300"/>
                </a:solidFill>
                <a:latin typeface="Arial"/>
                <a:cs typeface="Arial"/>
              </a:rPr>
              <a:t>denah </a:t>
            </a:r>
            <a:r>
              <a:rPr sz="3200" spc="-65" dirty="0">
                <a:solidFill>
                  <a:srgbClr val="FF3300"/>
                </a:solidFill>
                <a:latin typeface="Arial"/>
                <a:cs typeface="Arial"/>
              </a:rPr>
              <a:t>dari </a:t>
            </a:r>
            <a:r>
              <a:rPr sz="3200" spc="-180" dirty="0">
                <a:solidFill>
                  <a:srgbClr val="FF3300"/>
                </a:solidFill>
                <a:latin typeface="Arial"/>
                <a:cs typeface="Arial"/>
              </a:rPr>
              <a:t>sebuah</a:t>
            </a:r>
            <a:r>
              <a:rPr sz="3200" spc="-35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90" dirty="0">
                <a:solidFill>
                  <a:srgbClr val="FF3300"/>
                </a:solidFill>
                <a:latin typeface="Arial"/>
                <a:cs typeface="Arial"/>
              </a:rPr>
              <a:t>website</a:t>
            </a:r>
            <a:r>
              <a:rPr sz="3200" spc="-90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622300" marR="508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60" dirty="0">
                <a:latin typeface="Arial"/>
                <a:cs typeface="Arial"/>
              </a:rPr>
              <a:t>Sitemap </a:t>
            </a:r>
            <a:r>
              <a:rPr sz="3200" spc="-95" dirty="0">
                <a:solidFill>
                  <a:srgbClr val="FF3300"/>
                </a:solidFill>
                <a:latin typeface="Arial"/>
                <a:cs typeface="Arial"/>
              </a:rPr>
              <a:t>memuat </a:t>
            </a:r>
            <a:r>
              <a:rPr sz="3200" spc="-80" dirty="0">
                <a:solidFill>
                  <a:srgbClr val="FF3300"/>
                </a:solidFill>
                <a:latin typeface="Arial"/>
                <a:cs typeface="Arial"/>
              </a:rPr>
              <a:t>informasi </a:t>
            </a:r>
            <a:r>
              <a:rPr sz="3200" spc="-150" dirty="0" err="1">
                <a:solidFill>
                  <a:srgbClr val="FF3300"/>
                </a:solidFill>
                <a:latin typeface="Arial"/>
                <a:cs typeface="Arial"/>
              </a:rPr>
              <a:t>mengenai</a:t>
            </a:r>
            <a:r>
              <a:rPr sz="3200" spc="-35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145" dirty="0" err="1" smtClean="0">
                <a:solidFill>
                  <a:srgbClr val="FF3300"/>
                </a:solidFill>
                <a:latin typeface="Arial"/>
                <a:cs typeface="Arial"/>
              </a:rPr>
              <a:t>halaman</a:t>
            </a:r>
            <a:r>
              <a:rPr sz="3200" spc="-145" dirty="0" smtClean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200" dirty="0">
                <a:solidFill>
                  <a:srgbClr val="FF3300"/>
                </a:solidFill>
                <a:latin typeface="Arial"/>
                <a:cs typeface="Arial"/>
              </a:rPr>
              <a:t>apa </a:t>
            </a:r>
            <a:r>
              <a:rPr sz="3200" spc="-195" dirty="0">
                <a:solidFill>
                  <a:srgbClr val="FF3300"/>
                </a:solidFill>
                <a:latin typeface="Arial"/>
                <a:cs typeface="Arial"/>
              </a:rPr>
              <a:t>saja yang ada </a:t>
            </a:r>
            <a:r>
              <a:rPr sz="3200" spc="-110" dirty="0">
                <a:solidFill>
                  <a:srgbClr val="FF3300"/>
                </a:solidFill>
                <a:latin typeface="Arial"/>
                <a:cs typeface="Arial"/>
              </a:rPr>
              <a:t>didalam </a:t>
            </a:r>
            <a:r>
              <a:rPr sz="3200" spc="-95" dirty="0">
                <a:solidFill>
                  <a:srgbClr val="FF3300"/>
                </a:solidFill>
                <a:latin typeface="Arial"/>
                <a:cs typeface="Arial"/>
              </a:rPr>
              <a:t>website</a:t>
            </a:r>
            <a:r>
              <a:rPr sz="3200" spc="-95" dirty="0">
                <a:latin typeface="Arial"/>
                <a:cs typeface="Arial"/>
              </a:rPr>
              <a:t>, </a:t>
            </a:r>
            <a:r>
              <a:rPr sz="3200" spc="-160" dirty="0" err="1" smtClean="0">
                <a:latin typeface="Arial"/>
                <a:cs typeface="Arial"/>
              </a:rPr>
              <a:t>layaknya</a:t>
            </a:r>
            <a:r>
              <a:rPr sz="3200" spc="-160" dirty="0" smtClean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seperti </a:t>
            </a:r>
            <a:r>
              <a:rPr sz="3200" spc="-95" dirty="0">
                <a:solidFill>
                  <a:srgbClr val="FF3300"/>
                </a:solidFill>
                <a:latin typeface="Arial"/>
                <a:cs typeface="Arial"/>
              </a:rPr>
              <a:t>membuat </a:t>
            </a:r>
            <a:r>
              <a:rPr sz="3200" spc="-45" dirty="0">
                <a:solidFill>
                  <a:srgbClr val="FF3300"/>
                </a:solidFill>
                <a:latin typeface="Arial"/>
                <a:cs typeface="Arial"/>
              </a:rPr>
              <a:t>daftar </a:t>
            </a:r>
            <a:r>
              <a:rPr sz="3200" spc="-105" dirty="0">
                <a:solidFill>
                  <a:srgbClr val="FF3300"/>
                </a:solidFill>
                <a:latin typeface="Arial"/>
                <a:cs typeface="Arial"/>
              </a:rPr>
              <a:t>isi </a:t>
            </a:r>
            <a:r>
              <a:rPr sz="3200" spc="-70" dirty="0">
                <a:solidFill>
                  <a:srgbClr val="FF3300"/>
                </a:solidFill>
                <a:latin typeface="Arial"/>
                <a:cs typeface="Arial"/>
              </a:rPr>
              <a:t>dari </a:t>
            </a:r>
            <a:r>
              <a:rPr sz="3200" spc="-180" dirty="0">
                <a:solidFill>
                  <a:srgbClr val="FF3300"/>
                </a:solidFill>
                <a:latin typeface="Arial"/>
                <a:cs typeface="Arial"/>
              </a:rPr>
              <a:t>sebuah</a:t>
            </a:r>
            <a:r>
              <a:rPr sz="3200" spc="-6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105" dirty="0">
                <a:solidFill>
                  <a:srgbClr val="FF3300"/>
                </a:solidFill>
                <a:latin typeface="Arial"/>
                <a:cs typeface="Arial"/>
              </a:rPr>
              <a:t>buku</a:t>
            </a:r>
            <a:r>
              <a:rPr sz="3200" spc="-10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622300" marR="145415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60" dirty="0">
                <a:latin typeface="Arial"/>
                <a:cs typeface="Arial"/>
              </a:rPr>
              <a:t>Sitemap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55" dirty="0">
                <a:latin typeface="Arial"/>
                <a:cs typeface="Arial"/>
              </a:rPr>
              <a:t>dibuat </a:t>
            </a:r>
            <a:r>
              <a:rPr sz="3200" spc="-135" dirty="0">
                <a:latin typeface="Arial"/>
                <a:cs typeface="Arial"/>
              </a:rPr>
              <a:t>dalam </a:t>
            </a:r>
            <a:r>
              <a:rPr sz="3200" spc="-75" dirty="0">
                <a:latin typeface="Arial"/>
                <a:cs typeface="Arial"/>
              </a:rPr>
              <a:t>bentuk</a:t>
            </a:r>
            <a:r>
              <a:rPr sz="3200" spc="-370" dirty="0">
                <a:latin typeface="Arial"/>
                <a:cs typeface="Arial"/>
              </a:rPr>
              <a:t> </a:t>
            </a:r>
            <a:r>
              <a:rPr sz="3200" spc="-45" dirty="0">
                <a:latin typeface="Arial"/>
                <a:cs typeface="Arial"/>
              </a:rPr>
              <a:t>flowchart  </a:t>
            </a:r>
            <a:r>
              <a:rPr sz="3200" spc="-105" dirty="0">
                <a:latin typeface="Arial"/>
                <a:cs typeface="Arial"/>
              </a:rPr>
              <a:t>atau </a:t>
            </a:r>
            <a:r>
              <a:rPr sz="3200" spc="-80" dirty="0">
                <a:latin typeface="Arial"/>
                <a:cs typeface="Arial"/>
              </a:rPr>
              <a:t>bentuk </a:t>
            </a:r>
            <a:r>
              <a:rPr sz="3200" spc="-95" dirty="0">
                <a:latin typeface="Arial"/>
                <a:cs typeface="Arial"/>
              </a:rPr>
              <a:t>pohon</a:t>
            </a:r>
            <a:r>
              <a:rPr sz="3200" spc="-305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bercabang-cabang.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564405"/>
            <a:ext cx="7618730" cy="146770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marL="706755">
              <a:lnSpc>
                <a:spcPct val="100000"/>
              </a:lnSpc>
              <a:spcBef>
                <a:spcPts val="1845"/>
              </a:spcBef>
            </a:pPr>
            <a:r>
              <a:rPr sz="4000" spc="-325" dirty="0"/>
              <a:t>Contoh </a:t>
            </a:r>
            <a:r>
              <a:rPr sz="4000" spc="-280" dirty="0"/>
              <a:t>Sitemap </a:t>
            </a:r>
            <a:r>
              <a:rPr sz="4000" spc="-229" dirty="0"/>
              <a:t>Website</a:t>
            </a:r>
            <a:r>
              <a:rPr sz="4000" dirty="0"/>
              <a:t> </a:t>
            </a:r>
            <a:r>
              <a:rPr sz="4000" spc="-275" dirty="0"/>
              <a:t>Universitas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1981200" y="2032114"/>
            <a:ext cx="7618730" cy="5511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4124" y="905779"/>
            <a:ext cx="7768591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345" dirty="0"/>
              <a:t>Bentuk </a:t>
            </a:r>
            <a:r>
              <a:rPr sz="4800" spc="-434" dirty="0"/>
              <a:t>Lain</a:t>
            </a:r>
            <a:r>
              <a:rPr sz="4800" spc="-180" dirty="0"/>
              <a:t> </a:t>
            </a:r>
            <a:r>
              <a:rPr sz="4800" spc="-335" dirty="0"/>
              <a:t>Sitemap</a:t>
            </a:r>
            <a:endParaRPr sz="4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1831338" y="2133600"/>
            <a:ext cx="3453765" cy="4933314"/>
            <a:chOff x="916939" y="1768856"/>
            <a:chExt cx="3453765" cy="4933314"/>
          </a:xfrm>
        </p:grpSpPr>
        <p:sp>
          <p:nvSpPr>
            <p:cNvPr id="3" name="object 3"/>
            <p:cNvSpPr txBox="1"/>
            <p:nvPr/>
          </p:nvSpPr>
          <p:spPr>
            <a:xfrm>
              <a:off x="1374139" y="2684779"/>
              <a:ext cx="139700" cy="11245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0"/>
                </a:spcBef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1374139" y="4697983"/>
              <a:ext cx="1397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916939" y="1768856"/>
              <a:ext cx="2338070" cy="322897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621665" indent="-621665">
                <a:lnSpc>
                  <a:spcPct val="100000"/>
                </a:lnSpc>
                <a:spcBef>
                  <a:spcPts val="105"/>
                </a:spcBef>
                <a:buAutoNum type="arabicPeriod"/>
                <a:tabLst>
                  <a:tab pos="621665" algn="l"/>
                  <a:tab pos="622300" algn="l"/>
                </a:tabLst>
              </a:pPr>
              <a:r>
                <a:rPr sz="2000" b="1" spc="-150" dirty="0">
                  <a:latin typeface="Arial"/>
                  <a:cs typeface="Arial"/>
                </a:rPr>
                <a:t>Home</a:t>
              </a:r>
              <a:endParaRPr sz="2000" dirty="0">
                <a:latin typeface="Arial"/>
                <a:cs typeface="Arial"/>
              </a:endParaRPr>
            </a:p>
            <a:p>
              <a:pPr marL="621665" indent="-621665">
                <a:lnSpc>
                  <a:spcPct val="100000"/>
                </a:lnSpc>
                <a:buAutoNum type="arabicPeriod"/>
                <a:tabLst>
                  <a:tab pos="621665" algn="l"/>
                  <a:tab pos="622300" algn="l"/>
                </a:tabLst>
              </a:pPr>
              <a:r>
                <a:rPr sz="2000" b="1" spc="-110" dirty="0">
                  <a:latin typeface="Arial"/>
                  <a:cs typeface="Arial"/>
                </a:rPr>
                <a:t>Profil</a:t>
              </a:r>
              <a:endParaRPr sz="2000" dirty="0">
                <a:latin typeface="Arial"/>
                <a:cs typeface="Arial"/>
              </a:endParaRPr>
            </a:p>
            <a:p>
              <a:pPr marL="621665" marR="260985" indent="-621665">
                <a:lnSpc>
                  <a:spcPct val="100000"/>
                </a:lnSpc>
                <a:buAutoNum type="arabicPeriod"/>
                <a:tabLst>
                  <a:tab pos="621665" algn="l"/>
                  <a:tab pos="622300" algn="l"/>
                </a:tabLst>
              </a:pPr>
              <a:r>
                <a:rPr sz="2000" b="1" spc="-155" dirty="0">
                  <a:latin typeface="Arial"/>
                  <a:cs typeface="Arial"/>
                </a:rPr>
                <a:t>Fakultas  </a:t>
              </a:r>
              <a:r>
                <a:rPr sz="1800" i="1" spc="-114" dirty="0" err="1">
                  <a:latin typeface="Trebuchet MS"/>
                  <a:cs typeface="Trebuchet MS"/>
                </a:rPr>
                <a:t>Teknik</a:t>
              </a:r>
              <a:r>
                <a:rPr sz="1800" i="1" spc="-114" dirty="0">
                  <a:latin typeface="Trebuchet MS"/>
                  <a:cs typeface="Trebuchet MS"/>
                </a:rPr>
                <a:t>  </a:t>
              </a:r>
              <a:r>
                <a:rPr sz="1800" i="1" spc="-80" dirty="0" err="1" smtClean="0">
                  <a:latin typeface="Trebuchet MS"/>
                  <a:cs typeface="Trebuchet MS"/>
                </a:rPr>
                <a:t>Ekonomi</a:t>
              </a:r>
              <a:endParaRPr sz="1800" dirty="0" smtClean="0">
                <a:latin typeface="Trebuchet MS"/>
                <a:cs typeface="Trebuchet MS"/>
              </a:endParaRPr>
            </a:p>
            <a:p>
              <a:pPr marL="620713" marR="260985">
                <a:lnSpc>
                  <a:spcPts val="2170"/>
                </a:lnSpc>
                <a:spcBef>
                  <a:spcPts val="70"/>
                </a:spcBef>
              </a:pPr>
              <a:r>
                <a:rPr sz="1800" i="1" spc="-114" dirty="0" err="1" smtClean="0">
                  <a:latin typeface="Trebuchet MS"/>
                  <a:cs typeface="Trebuchet MS"/>
                </a:rPr>
                <a:t>K</a:t>
              </a:r>
              <a:r>
                <a:rPr sz="1800" i="1" spc="-100" dirty="0" err="1" smtClean="0">
                  <a:latin typeface="Trebuchet MS"/>
                  <a:cs typeface="Trebuchet MS"/>
                </a:rPr>
                <a:t>e</a:t>
              </a:r>
              <a:r>
                <a:rPr sz="1800" i="1" spc="-85" dirty="0" err="1" smtClean="0">
                  <a:latin typeface="Trebuchet MS"/>
                  <a:cs typeface="Trebuchet MS"/>
                </a:rPr>
                <a:t>d</a:t>
              </a:r>
              <a:r>
                <a:rPr sz="1800" i="1" spc="-70" dirty="0" err="1" smtClean="0">
                  <a:latin typeface="Trebuchet MS"/>
                  <a:cs typeface="Trebuchet MS"/>
                </a:rPr>
                <a:t>ok</a:t>
              </a:r>
              <a:r>
                <a:rPr sz="1800" i="1" spc="-165" dirty="0" err="1" smtClean="0">
                  <a:latin typeface="Trebuchet MS"/>
                  <a:cs typeface="Trebuchet MS"/>
                </a:rPr>
                <a:t>t</a:t>
              </a:r>
              <a:r>
                <a:rPr sz="1800" i="1" spc="-110" dirty="0" err="1" smtClean="0">
                  <a:latin typeface="Trebuchet MS"/>
                  <a:cs typeface="Trebuchet MS"/>
                </a:rPr>
                <a:t>e</a:t>
              </a:r>
              <a:r>
                <a:rPr sz="1800" i="1" spc="-145" dirty="0" err="1" smtClean="0">
                  <a:latin typeface="Trebuchet MS"/>
                  <a:cs typeface="Trebuchet MS"/>
                </a:rPr>
                <a:t>r</a:t>
              </a:r>
              <a:r>
                <a:rPr sz="1800" i="1" spc="-25" dirty="0" err="1" smtClean="0">
                  <a:latin typeface="Trebuchet MS"/>
                  <a:cs typeface="Trebuchet MS"/>
                </a:rPr>
                <a:t>a</a:t>
              </a:r>
              <a:r>
                <a:rPr sz="1800" i="1" spc="-45" dirty="0" err="1" smtClean="0">
                  <a:latin typeface="Trebuchet MS"/>
                  <a:cs typeface="Trebuchet MS"/>
                </a:rPr>
                <a:t>n</a:t>
              </a:r>
              <a:r>
                <a:rPr sz="1800" i="1" spc="-45" dirty="0" smtClean="0">
                  <a:latin typeface="Trebuchet MS"/>
                  <a:cs typeface="Trebuchet MS"/>
                </a:rPr>
                <a:t> </a:t>
              </a:r>
              <a:r>
                <a:rPr sz="1800" i="1" spc="-35" dirty="0" smtClean="0">
                  <a:latin typeface="Trebuchet MS"/>
                  <a:cs typeface="Trebuchet MS"/>
                </a:rPr>
                <a:t> </a:t>
              </a:r>
              <a:r>
                <a:rPr sz="1800" i="1" spc="-80" dirty="0" err="1" smtClean="0">
                  <a:latin typeface="Trebuchet MS"/>
                  <a:cs typeface="Trebuchet MS"/>
                </a:rPr>
                <a:t>Hukum</a:t>
              </a:r>
              <a:endParaRPr sz="1800" dirty="0" smtClean="0">
                <a:latin typeface="Trebuchet MS"/>
                <a:cs typeface="Trebuchet MS"/>
              </a:endParaRPr>
            </a:p>
            <a:p>
              <a:pPr marL="621665" indent="-621665">
                <a:lnSpc>
                  <a:spcPts val="2320"/>
                </a:lnSpc>
                <a:buAutoNum type="arabicPeriod" startAt="4"/>
                <a:tabLst>
                  <a:tab pos="621665" algn="l"/>
                  <a:tab pos="622300" algn="l"/>
                </a:tabLst>
              </a:pPr>
              <a:r>
                <a:rPr sz="2000" b="1" spc="-175" dirty="0" smtClean="0">
                  <a:latin typeface="Arial"/>
                  <a:cs typeface="Arial"/>
                </a:rPr>
                <a:t>Agenda</a:t>
              </a:r>
              <a:endParaRPr sz="2000" dirty="0">
                <a:latin typeface="Arial"/>
                <a:cs typeface="Arial"/>
              </a:endParaRPr>
            </a:p>
            <a:p>
              <a:pPr marL="621665" indent="-621665">
                <a:lnSpc>
                  <a:spcPct val="100000"/>
                </a:lnSpc>
                <a:buAutoNum type="arabicPeriod" startAt="4"/>
                <a:tabLst>
                  <a:tab pos="621665" algn="l"/>
                  <a:tab pos="622300" algn="l"/>
                </a:tabLst>
              </a:pPr>
              <a:r>
                <a:rPr sz="2000" b="1" spc="-125" dirty="0">
                  <a:latin typeface="Arial"/>
                  <a:cs typeface="Arial"/>
                </a:rPr>
                <a:t>Galeri</a:t>
              </a:r>
              <a:r>
                <a:rPr sz="2000" b="1" spc="-114" dirty="0">
                  <a:latin typeface="Arial"/>
                  <a:cs typeface="Arial"/>
                </a:rPr>
                <a:t> </a:t>
              </a:r>
              <a:r>
                <a:rPr sz="2000" b="1" spc="-145" dirty="0">
                  <a:latin typeface="Arial"/>
                  <a:cs typeface="Arial"/>
                </a:rPr>
                <a:t>Foto</a:t>
              </a:r>
              <a:endParaRPr sz="2000" dirty="0">
                <a:latin typeface="Arial"/>
                <a:cs typeface="Arial"/>
              </a:endParaRPr>
            </a:p>
            <a:p>
              <a:pPr marL="621665" indent="-621665">
                <a:lnSpc>
                  <a:spcPct val="100000"/>
                </a:lnSpc>
                <a:buAutoNum type="arabicPeriod" startAt="4"/>
                <a:tabLst>
                  <a:tab pos="621665" algn="l"/>
                  <a:tab pos="622300" algn="l"/>
                </a:tabLst>
              </a:pPr>
              <a:r>
                <a:rPr sz="2000" b="1" spc="-170" dirty="0">
                  <a:latin typeface="Arial"/>
                  <a:cs typeface="Arial"/>
                </a:rPr>
                <a:t>Kemahasiswaan</a:t>
              </a:r>
              <a:endParaRPr sz="2000" dirty="0">
                <a:latin typeface="Arial"/>
                <a:cs typeface="Arial"/>
              </a:endParaRPr>
            </a:p>
            <a:p>
              <a:pPr marL="129539" algn="ctr">
                <a:lnSpc>
                  <a:spcPct val="100000"/>
                </a:lnSpc>
                <a:spcBef>
                  <a:spcPts val="10"/>
                </a:spcBef>
              </a:pPr>
              <a:r>
                <a:rPr sz="1800" i="1" spc="15" dirty="0">
                  <a:latin typeface="Trebuchet MS"/>
                  <a:cs typeface="Trebuchet MS"/>
                </a:rPr>
                <a:t>UKM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831339" y="4970779"/>
              <a:ext cx="114935" cy="8782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210" dirty="0">
                  <a:latin typeface="Arial"/>
                  <a:cs typeface="Arial"/>
                </a:rPr>
                <a:t>•</a:t>
              </a:r>
              <a:endParaRPr sz="14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5"/>
                </a:spcBef>
              </a:pPr>
              <a:r>
                <a:rPr sz="1400" spc="210" dirty="0">
                  <a:latin typeface="Arial"/>
                  <a:cs typeface="Arial"/>
                </a:rPr>
                <a:t>•</a:t>
              </a:r>
              <a:endParaRPr sz="1400">
                <a:latin typeface="Arial"/>
                <a:cs typeface="Arial"/>
              </a:endParaRPr>
            </a:p>
            <a:p>
              <a:pPr marL="12700">
                <a:lnSpc>
                  <a:spcPts val="1675"/>
                </a:lnSpc>
              </a:pPr>
              <a:r>
                <a:rPr sz="1400" spc="210" dirty="0">
                  <a:latin typeface="Arial"/>
                  <a:cs typeface="Arial"/>
                </a:rPr>
                <a:t>•</a:t>
              </a:r>
              <a:endParaRPr sz="1400">
                <a:latin typeface="Arial"/>
                <a:cs typeface="Arial"/>
              </a:endParaRPr>
            </a:p>
            <a:p>
              <a:pPr marL="12700">
                <a:lnSpc>
                  <a:spcPts val="1675"/>
                </a:lnSpc>
              </a:pPr>
              <a:r>
                <a:rPr sz="1400" spc="210" dirty="0">
                  <a:latin typeface="Arial"/>
                  <a:cs typeface="Arial"/>
                </a:rPr>
                <a:t>•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2288539" y="4970779"/>
              <a:ext cx="1016000" cy="87820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5080">
                <a:lnSpc>
                  <a:spcPct val="99800"/>
                </a:lnSpc>
                <a:spcBef>
                  <a:spcPts val="105"/>
                </a:spcBef>
              </a:pPr>
              <a:r>
                <a:rPr sz="1400" spc="-60" dirty="0">
                  <a:latin typeface="Arial"/>
                  <a:cs typeface="Arial"/>
                </a:rPr>
                <a:t>Teater  Mapala  </a:t>
              </a:r>
              <a:r>
                <a:rPr sz="1400" spc="-95" dirty="0">
                  <a:latin typeface="Arial"/>
                  <a:cs typeface="Arial"/>
                </a:rPr>
                <a:t>Paduan</a:t>
              </a:r>
              <a:r>
                <a:rPr sz="1400" spc="-155" dirty="0">
                  <a:latin typeface="Arial"/>
                  <a:cs typeface="Arial"/>
                </a:rPr>
                <a:t> </a:t>
              </a:r>
              <a:r>
                <a:rPr sz="1400" spc="-110" dirty="0">
                  <a:latin typeface="Arial"/>
                  <a:cs typeface="Arial"/>
                </a:rPr>
                <a:t>Suara  </a:t>
              </a:r>
              <a:r>
                <a:rPr sz="1400" spc="-70" dirty="0">
                  <a:latin typeface="Arial"/>
                  <a:cs typeface="Arial"/>
                </a:rPr>
                <a:t>Karate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1374139" y="5822695"/>
              <a:ext cx="139700" cy="5759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0"/>
                </a:spcBef>
              </a:pPr>
              <a:r>
                <a:rPr sz="1800" spc="265" dirty="0">
                  <a:latin typeface="Arial"/>
                  <a:cs typeface="Arial"/>
                </a:rPr>
                <a:t>•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916939" y="5822695"/>
              <a:ext cx="3453765" cy="8794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002665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60" dirty="0">
                  <a:latin typeface="Trebuchet MS"/>
                  <a:cs typeface="Trebuchet MS"/>
                </a:rPr>
                <a:t>Beasiswa</a:t>
              </a:r>
              <a:endParaRPr sz="1800">
                <a:latin typeface="Trebuchet MS"/>
                <a:cs typeface="Trebuchet MS"/>
              </a:endParaRPr>
            </a:p>
            <a:p>
              <a:pPr marL="1002665">
                <a:lnSpc>
                  <a:spcPts val="2155"/>
                </a:lnSpc>
                <a:spcBef>
                  <a:spcPts val="10"/>
                </a:spcBef>
              </a:pPr>
              <a:r>
                <a:rPr sz="1800" i="1" spc="-95" dirty="0">
                  <a:latin typeface="Trebuchet MS"/>
                  <a:cs typeface="Trebuchet MS"/>
                </a:rPr>
                <a:t>Pelatihan</a:t>
              </a:r>
              <a:r>
                <a:rPr sz="1800" i="1" spc="-180" dirty="0">
                  <a:latin typeface="Trebuchet MS"/>
                  <a:cs typeface="Trebuchet MS"/>
                </a:rPr>
                <a:t> </a:t>
              </a:r>
              <a:r>
                <a:rPr sz="1800" i="1" spc="-60" dirty="0">
                  <a:latin typeface="Trebuchet MS"/>
                  <a:cs typeface="Trebuchet MS"/>
                </a:rPr>
                <a:t>Kemahasiswaan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395"/>
                </a:lnSpc>
                <a:tabLst>
                  <a:tab pos="621665" algn="l"/>
                </a:tabLst>
              </a:pPr>
              <a:r>
                <a:rPr sz="2000" b="1" spc="-60" dirty="0">
                  <a:latin typeface="Arial"/>
                  <a:cs typeface="Arial"/>
                </a:rPr>
                <a:t>7.	</a:t>
              </a:r>
              <a:r>
                <a:rPr sz="2000" b="1" spc="-160" dirty="0">
                  <a:latin typeface="Arial"/>
                  <a:cs typeface="Arial"/>
                </a:rPr>
                <a:t>Hubungi</a:t>
              </a:r>
              <a:r>
                <a:rPr sz="2000" b="1" spc="-100" dirty="0">
                  <a:latin typeface="Arial"/>
                  <a:cs typeface="Arial"/>
                </a:rPr>
                <a:t> </a:t>
              </a:r>
              <a:r>
                <a:rPr sz="2000" b="1" spc="-180" dirty="0">
                  <a:latin typeface="Arial"/>
                  <a:cs typeface="Arial"/>
                </a:rPr>
                <a:t>Kami</a:t>
              </a:r>
              <a:endParaRPr sz="2000">
                <a:latin typeface="Arial"/>
                <a:cs typeface="Arial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85900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62000"/>
            <a:ext cx="76949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1575"/>
              </a:spcBef>
            </a:pPr>
            <a:r>
              <a:rPr spc="-145" dirty="0"/>
              <a:t>Manfaat</a:t>
            </a:r>
            <a:r>
              <a:rPr spc="-240" dirty="0"/>
              <a:t> </a:t>
            </a:r>
            <a:r>
              <a:rPr spc="-305" dirty="0"/>
              <a:t>Sitemap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4114" y="1948142"/>
            <a:ext cx="7694930" cy="4499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2300" marR="66675" indent="-609600" algn="just">
              <a:lnSpc>
                <a:spcPct val="100099"/>
              </a:lnSpc>
              <a:spcBef>
                <a:spcPts val="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70" dirty="0">
                <a:latin typeface="Arial"/>
                <a:cs typeface="Arial"/>
              </a:rPr>
              <a:t>Membantu </a:t>
            </a:r>
            <a:r>
              <a:rPr sz="2800" spc="-125" dirty="0">
                <a:latin typeface="Arial"/>
                <a:cs typeface="Arial"/>
              </a:rPr>
              <a:t>para </a:t>
            </a:r>
            <a:r>
              <a:rPr sz="2800" spc="-95" dirty="0">
                <a:latin typeface="Arial"/>
                <a:cs typeface="Arial"/>
              </a:rPr>
              <a:t>web </a:t>
            </a:r>
            <a:r>
              <a:rPr sz="2800" spc="-100" dirty="0">
                <a:latin typeface="Arial"/>
                <a:cs typeface="Arial"/>
              </a:rPr>
              <a:t>developer </a:t>
            </a:r>
            <a:r>
              <a:rPr sz="2800" spc="-125" dirty="0" err="1">
                <a:latin typeface="Arial"/>
                <a:cs typeface="Arial"/>
              </a:rPr>
              <a:t>dalam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25" dirty="0" err="1" smtClean="0">
                <a:latin typeface="Arial"/>
                <a:cs typeface="Arial"/>
              </a:rPr>
              <a:t>mengerjakan</a:t>
            </a:r>
            <a:r>
              <a:rPr sz="2800" spc="-125" dirty="0" smtClean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project </a:t>
            </a:r>
            <a:r>
              <a:rPr sz="2800" spc="-85" dirty="0">
                <a:latin typeface="Arial"/>
                <a:cs typeface="Arial"/>
              </a:rPr>
              <a:t>website, </a:t>
            </a:r>
            <a:r>
              <a:rPr sz="2800" spc="-135" dirty="0">
                <a:latin typeface="Arial"/>
                <a:cs typeface="Arial"/>
              </a:rPr>
              <a:t>karena </a:t>
            </a:r>
            <a:r>
              <a:rPr sz="2800" spc="-105" dirty="0">
                <a:latin typeface="Arial"/>
                <a:cs typeface="Arial"/>
              </a:rPr>
              <a:t>ia </a:t>
            </a:r>
            <a:r>
              <a:rPr sz="2800" spc="-165" dirty="0">
                <a:latin typeface="Arial"/>
                <a:cs typeface="Arial"/>
              </a:rPr>
              <a:t>akan </a:t>
            </a:r>
            <a:r>
              <a:rPr sz="2800" spc="-65" dirty="0">
                <a:latin typeface="Arial"/>
                <a:cs typeface="Arial"/>
              </a:rPr>
              <a:t>tahu </a:t>
            </a:r>
            <a:r>
              <a:rPr sz="2800" spc="-65" dirty="0">
                <a:solidFill>
                  <a:srgbClr val="FF3300"/>
                </a:solidFill>
                <a:latin typeface="Arial"/>
                <a:cs typeface="Arial"/>
              </a:rPr>
              <a:t>dari </a:t>
            </a:r>
            <a:r>
              <a:rPr sz="2800" spc="-160" dirty="0">
                <a:solidFill>
                  <a:srgbClr val="FF3300"/>
                </a:solidFill>
                <a:latin typeface="Arial"/>
                <a:cs typeface="Arial"/>
              </a:rPr>
              <a:t>mana</a:t>
            </a:r>
            <a:r>
              <a:rPr sz="2800" spc="-4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135" dirty="0">
                <a:solidFill>
                  <a:srgbClr val="FF3300"/>
                </a:solidFill>
                <a:latin typeface="Arial"/>
                <a:cs typeface="Arial"/>
              </a:rPr>
              <a:t>harus  </a:t>
            </a:r>
            <a:r>
              <a:rPr sz="2800" spc="-95" dirty="0">
                <a:solidFill>
                  <a:srgbClr val="FF3300"/>
                </a:solidFill>
                <a:latin typeface="Arial"/>
                <a:cs typeface="Arial"/>
              </a:rPr>
              <a:t>memulai </a:t>
            </a:r>
            <a:r>
              <a:rPr sz="2800" spc="-130" dirty="0">
                <a:solidFill>
                  <a:srgbClr val="FF3300"/>
                </a:solidFill>
                <a:latin typeface="Arial"/>
                <a:cs typeface="Arial"/>
              </a:rPr>
              <a:t>dan </a:t>
            </a:r>
            <a:r>
              <a:rPr sz="2800" spc="-100" dirty="0">
                <a:solidFill>
                  <a:srgbClr val="FF3300"/>
                </a:solidFill>
                <a:latin typeface="Arial"/>
                <a:cs typeface="Arial"/>
              </a:rPr>
              <a:t>mengakhiri </a:t>
            </a:r>
            <a:r>
              <a:rPr sz="2800" spc="-125" dirty="0">
                <a:solidFill>
                  <a:srgbClr val="FF3300"/>
                </a:solidFill>
                <a:latin typeface="Arial"/>
                <a:cs typeface="Arial"/>
              </a:rPr>
              <a:t>pengerjaan </a:t>
            </a:r>
            <a:r>
              <a:rPr sz="2800" spc="-85" dirty="0">
                <a:solidFill>
                  <a:srgbClr val="FF3300"/>
                </a:solidFill>
                <a:latin typeface="Arial"/>
                <a:cs typeface="Arial"/>
              </a:rPr>
              <a:t>website </a:t>
            </a:r>
            <a:r>
              <a:rPr sz="2800" spc="-105" dirty="0" err="1" smtClean="0">
                <a:latin typeface="Arial"/>
                <a:cs typeface="Arial"/>
              </a:rPr>
              <a:t>serta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maintenance </a:t>
            </a:r>
            <a:r>
              <a:rPr sz="2800" spc="-85" dirty="0">
                <a:latin typeface="Arial"/>
                <a:cs typeface="Arial"/>
              </a:rPr>
              <a:t>website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nantinya.</a:t>
            </a:r>
            <a:endParaRPr sz="2800" dirty="0">
              <a:latin typeface="Arial"/>
              <a:cs typeface="Arial"/>
            </a:endParaRPr>
          </a:p>
          <a:p>
            <a:pPr marL="622300" marR="5080" indent="-609600" algn="just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90" dirty="0">
                <a:latin typeface="Arial"/>
                <a:cs typeface="Arial"/>
              </a:rPr>
              <a:t>“</a:t>
            </a:r>
            <a:r>
              <a:rPr sz="2800" b="1" i="1" spc="-290" dirty="0">
                <a:latin typeface="Arial"/>
                <a:cs typeface="Arial"/>
              </a:rPr>
              <a:t>SEO </a:t>
            </a:r>
            <a:r>
              <a:rPr sz="2800" b="1" i="1" spc="-275" dirty="0">
                <a:latin typeface="Arial"/>
                <a:cs typeface="Arial"/>
              </a:rPr>
              <a:t>is </a:t>
            </a:r>
            <a:r>
              <a:rPr sz="2800" b="1" i="1" spc="-130" dirty="0">
                <a:latin typeface="Arial"/>
                <a:cs typeface="Arial"/>
              </a:rPr>
              <a:t>important </a:t>
            </a:r>
            <a:r>
              <a:rPr sz="2800" b="1" i="1" spc="-135" dirty="0">
                <a:latin typeface="Arial"/>
                <a:cs typeface="Arial"/>
              </a:rPr>
              <a:t>for </a:t>
            </a:r>
            <a:r>
              <a:rPr sz="2800" b="1" i="1" spc="-120" dirty="0">
                <a:latin typeface="Arial"/>
                <a:cs typeface="Arial"/>
              </a:rPr>
              <a:t>website</a:t>
            </a:r>
            <a:r>
              <a:rPr sz="2800" spc="-120" dirty="0">
                <a:latin typeface="Arial"/>
                <a:cs typeface="Arial"/>
              </a:rPr>
              <a:t>” </a:t>
            </a:r>
            <a:r>
              <a:rPr sz="2800" spc="-145" dirty="0">
                <a:latin typeface="Arial"/>
                <a:cs typeface="Arial"/>
              </a:rPr>
              <a:t>Sitemap </a:t>
            </a:r>
            <a:r>
              <a:rPr sz="2800" spc="-165" dirty="0" err="1">
                <a:latin typeface="Arial"/>
                <a:cs typeface="Arial"/>
              </a:rPr>
              <a:t>salah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14" dirty="0" err="1" smtClean="0">
                <a:latin typeface="Arial"/>
                <a:cs typeface="Arial"/>
              </a:rPr>
              <a:t>satu</a:t>
            </a:r>
            <a:r>
              <a:rPr sz="2800" spc="-114" dirty="0" smtClean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3300"/>
                </a:solidFill>
                <a:latin typeface="Arial"/>
                <a:cs typeface="Arial"/>
              </a:rPr>
              <a:t>point </a:t>
            </a:r>
            <a:r>
              <a:rPr sz="2800" spc="-50" dirty="0">
                <a:solidFill>
                  <a:srgbClr val="FF3300"/>
                </a:solidFill>
                <a:latin typeface="Arial"/>
                <a:cs typeface="Arial"/>
              </a:rPr>
              <a:t>untuk </a:t>
            </a:r>
            <a:r>
              <a:rPr sz="2800" spc="-110" dirty="0">
                <a:solidFill>
                  <a:srgbClr val="FF3300"/>
                </a:solidFill>
                <a:latin typeface="Arial"/>
                <a:cs typeface="Arial"/>
              </a:rPr>
              <a:t>meningkatkan </a:t>
            </a:r>
            <a:r>
              <a:rPr sz="2800" spc="-125" dirty="0">
                <a:solidFill>
                  <a:srgbClr val="FF3300"/>
                </a:solidFill>
                <a:latin typeface="Arial"/>
                <a:cs typeface="Arial"/>
              </a:rPr>
              <a:t>rangking </a:t>
            </a:r>
            <a:r>
              <a:rPr sz="2800" spc="-85" dirty="0">
                <a:solidFill>
                  <a:srgbClr val="FF3300"/>
                </a:solidFill>
                <a:latin typeface="Arial"/>
                <a:cs typeface="Arial"/>
              </a:rPr>
              <a:t>website </a:t>
            </a:r>
            <a:r>
              <a:rPr sz="2800" spc="-40" dirty="0">
                <a:solidFill>
                  <a:srgbClr val="FF3300"/>
                </a:solidFill>
                <a:latin typeface="Arial"/>
                <a:cs typeface="Arial"/>
              </a:rPr>
              <a:t>di</a:t>
            </a:r>
            <a:r>
              <a:rPr sz="2800" spc="-4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i="1" spc="-120" dirty="0">
                <a:solidFill>
                  <a:srgbClr val="FF3300"/>
                </a:solidFill>
                <a:latin typeface="Trebuchet MS"/>
                <a:cs typeface="Trebuchet MS"/>
              </a:rPr>
              <a:t>search  </a:t>
            </a:r>
            <a:r>
              <a:rPr sz="2800" i="1" spc="-125" dirty="0">
                <a:solidFill>
                  <a:srgbClr val="FF3300"/>
                </a:solidFill>
                <a:latin typeface="Trebuchet MS"/>
                <a:cs typeface="Trebuchet MS"/>
              </a:rPr>
              <a:t>engine </a:t>
            </a:r>
            <a:r>
              <a:rPr sz="2800" spc="-160" dirty="0">
                <a:solidFill>
                  <a:srgbClr val="FF3300"/>
                </a:solidFill>
                <a:latin typeface="Arial"/>
                <a:cs typeface="Arial"/>
              </a:rPr>
              <a:t>khususnya</a:t>
            </a:r>
            <a:r>
              <a:rPr sz="2800" spc="-2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130" dirty="0">
                <a:solidFill>
                  <a:srgbClr val="FF3300"/>
                </a:solidFill>
                <a:latin typeface="Arial"/>
                <a:cs typeface="Arial"/>
              </a:rPr>
              <a:t>google</a:t>
            </a:r>
            <a:r>
              <a:rPr sz="2800" spc="-13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622300" marR="1025525" indent="-609600" algn="just">
              <a:lnSpc>
                <a:spcPct val="100400"/>
              </a:lnSpc>
              <a:spcBef>
                <a:spcPts val="660"/>
              </a:spcBef>
              <a:buAutoNum type="arabicPeriod"/>
              <a:tabLst>
                <a:tab pos="621665" algn="l"/>
                <a:tab pos="622300" algn="l"/>
                <a:tab pos="6492240" algn="l"/>
              </a:tabLst>
            </a:pPr>
            <a:r>
              <a:rPr sz="2800" spc="-425" dirty="0">
                <a:latin typeface="Arial"/>
                <a:cs typeface="Arial"/>
              </a:rPr>
              <a:t>G</a:t>
            </a:r>
            <a:r>
              <a:rPr sz="2800" spc="-120" dirty="0">
                <a:latin typeface="Arial"/>
                <a:cs typeface="Arial"/>
              </a:rPr>
              <a:t>oog</a:t>
            </a:r>
            <a:r>
              <a:rPr sz="2800" spc="-55" dirty="0">
                <a:latin typeface="Arial"/>
                <a:cs typeface="Arial"/>
              </a:rPr>
              <a:t>l</a:t>
            </a:r>
            <a:r>
              <a:rPr sz="2800" spc="-165" dirty="0">
                <a:latin typeface="Arial"/>
                <a:cs typeface="Arial"/>
              </a:rPr>
              <a:t>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310" dirty="0">
                <a:latin typeface="Arial"/>
                <a:cs typeface="Arial"/>
              </a:rPr>
              <a:t>s</a:t>
            </a:r>
            <a:r>
              <a:rPr sz="2800" spc="-180" dirty="0">
                <a:latin typeface="Arial"/>
                <a:cs typeface="Arial"/>
              </a:rPr>
              <a:t>e</a:t>
            </a:r>
            <a:r>
              <a:rPr sz="2800" spc="-90" dirty="0">
                <a:latin typeface="Arial"/>
                <a:cs typeface="Arial"/>
              </a:rPr>
              <a:t>n</a:t>
            </a:r>
            <a:r>
              <a:rPr sz="2800" spc="-100" dirty="0">
                <a:latin typeface="Arial"/>
                <a:cs typeface="Arial"/>
              </a:rPr>
              <a:t>d</a:t>
            </a:r>
            <a:r>
              <a:rPr sz="2800" spc="10" dirty="0">
                <a:latin typeface="Arial"/>
                <a:cs typeface="Arial"/>
              </a:rPr>
              <a:t>i</a:t>
            </a:r>
            <a:r>
              <a:rPr sz="2800" spc="35" dirty="0">
                <a:latin typeface="Arial"/>
                <a:cs typeface="Arial"/>
              </a:rPr>
              <a:t>r</a:t>
            </a:r>
            <a:r>
              <a:rPr sz="2800" spc="20" dirty="0">
                <a:latin typeface="Arial"/>
                <a:cs typeface="Arial"/>
              </a:rPr>
              <a:t>i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m</a:t>
            </a:r>
            <a:r>
              <a:rPr sz="2800" spc="-130" dirty="0">
                <a:latin typeface="Arial"/>
                <a:cs typeface="Arial"/>
              </a:rPr>
              <a:t>e</a:t>
            </a:r>
            <a:r>
              <a:rPr sz="2800" spc="-125" dirty="0">
                <a:latin typeface="Arial"/>
                <a:cs typeface="Arial"/>
              </a:rPr>
              <a:t>n</a:t>
            </a:r>
            <a:r>
              <a:rPr sz="2800" spc="-135" dirty="0">
                <a:latin typeface="Arial"/>
                <a:cs typeface="Arial"/>
              </a:rPr>
              <a:t>y</a:t>
            </a:r>
            <a:r>
              <a:rPr sz="2800" spc="-130" dirty="0">
                <a:latin typeface="Arial"/>
                <a:cs typeface="Arial"/>
              </a:rPr>
              <a:t>e</a:t>
            </a:r>
            <a:r>
              <a:rPr sz="2800" spc="-135" dirty="0">
                <a:latin typeface="Arial"/>
                <a:cs typeface="Arial"/>
              </a:rPr>
              <a:t>d</a:t>
            </a:r>
            <a:r>
              <a:rPr sz="2800" spc="10" dirty="0">
                <a:latin typeface="Arial"/>
                <a:cs typeface="Arial"/>
              </a:rPr>
              <a:t>i</a:t>
            </a:r>
            <a:r>
              <a:rPr sz="2800" spc="-165" dirty="0">
                <a:latin typeface="Arial"/>
                <a:cs typeface="Arial"/>
              </a:rPr>
              <a:t>akan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i="1" spc="-140" dirty="0">
                <a:latin typeface="Trebuchet MS"/>
                <a:cs typeface="Trebuchet MS"/>
              </a:rPr>
              <a:t>t</a:t>
            </a:r>
            <a:r>
              <a:rPr sz="2800" i="1" spc="-160" dirty="0">
                <a:latin typeface="Trebuchet MS"/>
                <a:cs typeface="Trebuchet MS"/>
              </a:rPr>
              <a:t>o</a:t>
            </a:r>
            <a:r>
              <a:rPr sz="2800" i="1" spc="-204" dirty="0">
                <a:latin typeface="Trebuchet MS"/>
                <a:cs typeface="Trebuchet MS"/>
              </a:rPr>
              <a:t>o</a:t>
            </a:r>
            <a:r>
              <a:rPr sz="2800" i="1" spc="-120" dirty="0">
                <a:latin typeface="Trebuchet MS"/>
                <a:cs typeface="Trebuchet MS"/>
              </a:rPr>
              <a:t>l</a:t>
            </a:r>
            <a:r>
              <a:rPr sz="2800" i="1" spc="-220" dirty="0">
                <a:latin typeface="Trebuchet MS"/>
                <a:cs typeface="Trebuchet MS"/>
              </a:rPr>
              <a:t> </a:t>
            </a:r>
            <a:r>
              <a:rPr sz="2800" i="1" spc="-165" dirty="0" smtClean="0">
                <a:latin typeface="Trebuchet MS"/>
                <a:cs typeface="Trebuchet MS"/>
              </a:rPr>
              <a:t>on</a:t>
            </a:r>
            <a:r>
              <a:rPr sz="2800" i="1" spc="-105" dirty="0" smtClean="0">
                <a:latin typeface="Trebuchet MS"/>
                <a:cs typeface="Trebuchet MS"/>
              </a:rPr>
              <a:t>l</a:t>
            </a:r>
            <a:r>
              <a:rPr sz="2800" i="1" spc="-229" dirty="0" smtClean="0">
                <a:latin typeface="Trebuchet MS"/>
                <a:cs typeface="Trebuchet MS"/>
              </a:rPr>
              <a:t>i</a:t>
            </a:r>
            <a:r>
              <a:rPr sz="2800" i="1" spc="-135" dirty="0" smtClean="0">
                <a:latin typeface="Trebuchet MS"/>
                <a:cs typeface="Trebuchet MS"/>
              </a:rPr>
              <a:t>n</a:t>
            </a:r>
            <a:r>
              <a:rPr sz="2800" i="1" spc="-130" dirty="0" smtClean="0">
                <a:latin typeface="Trebuchet MS"/>
                <a:cs typeface="Trebuchet MS"/>
              </a:rPr>
              <a:t>e</a:t>
            </a:r>
            <a:r>
              <a:rPr sz="2800" i="1" dirty="0">
                <a:latin typeface="Trebuchet MS"/>
                <a:cs typeface="Trebuchet MS"/>
              </a:rPr>
              <a:t> </a:t>
            </a:r>
            <a:r>
              <a:rPr sz="2800" spc="-90" dirty="0" err="1" smtClean="0">
                <a:latin typeface="Arial"/>
                <a:cs typeface="Arial"/>
              </a:rPr>
              <a:t>u</a:t>
            </a:r>
            <a:r>
              <a:rPr sz="2800" spc="-100" dirty="0" err="1" smtClean="0">
                <a:latin typeface="Arial"/>
                <a:cs typeface="Arial"/>
              </a:rPr>
              <a:t>n</a:t>
            </a:r>
            <a:r>
              <a:rPr sz="2800" spc="165" dirty="0" err="1" smtClean="0">
                <a:latin typeface="Arial"/>
                <a:cs typeface="Arial"/>
              </a:rPr>
              <a:t>t</a:t>
            </a:r>
            <a:r>
              <a:rPr sz="2800" spc="-100" dirty="0" err="1" smtClean="0">
                <a:latin typeface="Arial"/>
                <a:cs typeface="Arial"/>
              </a:rPr>
              <a:t>u</a:t>
            </a:r>
            <a:r>
              <a:rPr sz="2800" spc="-90" dirty="0" err="1" smtClean="0">
                <a:latin typeface="Arial"/>
                <a:cs typeface="Arial"/>
              </a:rPr>
              <a:t>k</a:t>
            </a:r>
            <a:r>
              <a:rPr sz="2800" spc="-90" dirty="0" smtClean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membuat </a:t>
            </a:r>
            <a:r>
              <a:rPr sz="2800" spc="-105" dirty="0">
                <a:latin typeface="Arial"/>
                <a:cs typeface="Arial"/>
              </a:rPr>
              <a:t>sitemap </a:t>
            </a:r>
            <a:r>
              <a:rPr sz="2800" spc="-180" dirty="0">
                <a:latin typeface="Arial"/>
                <a:cs typeface="Arial"/>
              </a:rPr>
              <a:t>secara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otomatis.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485000"/>
            <a:ext cx="7771130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spc="-135" dirty="0"/>
              <a:t>1.4 </a:t>
            </a:r>
            <a:r>
              <a:rPr sz="3600" spc="-150" dirty="0"/>
              <a:t>Membuat </a:t>
            </a:r>
            <a:r>
              <a:rPr sz="3600" spc="-300" dirty="0"/>
              <a:t>Jadwal </a:t>
            </a:r>
            <a:r>
              <a:rPr sz="3600" spc="-254" dirty="0"/>
              <a:t>Kerja </a:t>
            </a:r>
            <a:r>
              <a:rPr sz="3600" spc="-220" dirty="0"/>
              <a:t>(Time</a:t>
            </a:r>
            <a:r>
              <a:rPr sz="3600" spc="-95" dirty="0"/>
              <a:t> </a:t>
            </a:r>
            <a:r>
              <a:rPr sz="3600" spc="-290" dirty="0"/>
              <a:t>Schedule)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828800" y="2133600"/>
            <a:ext cx="7771130" cy="4590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marR="5080" indent="-609600" algn="just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40" dirty="0">
                <a:latin typeface="Arial"/>
                <a:cs typeface="Arial"/>
              </a:rPr>
              <a:t>Pembuatan </a:t>
            </a:r>
            <a:r>
              <a:rPr sz="2800" spc="-85" dirty="0">
                <a:latin typeface="Arial"/>
                <a:cs typeface="Arial"/>
              </a:rPr>
              <a:t>jadwal </a:t>
            </a:r>
            <a:r>
              <a:rPr sz="2800" spc="-90" dirty="0">
                <a:latin typeface="Arial"/>
                <a:cs typeface="Arial"/>
              </a:rPr>
              <a:t>kerja </a:t>
            </a:r>
            <a:r>
              <a:rPr sz="2800" spc="-155" dirty="0">
                <a:latin typeface="Arial"/>
                <a:cs typeface="Arial"/>
              </a:rPr>
              <a:t>sangat </a:t>
            </a:r>
            <a:r>
              <a:rPr sz="2800" spc="-90" dirty="0">
                <a:latin typeface="Arial"/>
                <a:cs typeface="Arial"/>
              </a:rPr>
              <a:t>membantu  </a:t>
            </a:r>
            <a:r>
              <a:rPr sz="2800" spc="-100" dirty="0">
                <a:latin typeface="Arial"/>
                <a:cs typeface="Arial"/>
              </a:rPr>
              <a:t>menentukan </a:t>
            </a:r>
            <a:r>
              <a:rPr sz="2800" spc="-125" dirty="0">
                <a:latin typeface="Arial"/>
                <a:cs typeface="Arial"/>
              </a:rPr>
              <a:t>berapa </a:t>
            </a:r>
            <a:r>
              <a:rPr sz="2800" spc="-135" dirty="0">
                <a:latin typeface="Arial"/>
                <a:cs typeface="Arial"/>
              </a:rPr>
              <a:t>lama </a:t>
            </a:r>
            <a:r>
              <a:rPr sz="2800" spc="-65" dirty="0">
                <a:latin typeface="Arial"/>
                <a:cs typeface="Arial"/>
              </a:rPr>
              <a:t>waktu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 err="1">
                <a:latin typeface="Arial"/>
                <a:cs typeface="Arial"/>
              </a:rPr>
              <a:t>Anda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80" dirty="0" err="1" smtClean="0">
                <a:latin typeface="Arial"/>
                <a:cs typeface="Arial"/>
              </a:rPr>
              <a:t>butuhkan</a:t>
            </a:r>
            <a:r>
              <a:rPr sz="2800" spc="-80" dirty="0" smtClean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140" dirty="0">
                <a:latin typeface="Arial"/>
                <a:cs typeface="Arial"/>
              </a:rPr>
              <a:t>menyelesaikan </a:t>
            </a:r>
            <a:r>
              <a:rPr sz="2800" spc="-50" dirty="0">
                <a:latin typeface="Arial"/>
                <a:cs typeface="Arial"/>
              </a:rPr>
              <a:t>project </a:t>
            </a:r>
            <a:r>
              <a:rPr sz="2800" spc="-160" dirty="0">
                <a:latin typeface="Arial"/>
                <a:cs typeface="Arial"/>
              </a:rPr>
              <a:t>sebuah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website.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90" dirty="0">
                <a:latin typeface="Arial"/>
                <a:cs typeface="Arial"/>
              </a:rPr>
              <a:t>Menunjukkan </a:t>
            </a:r>
            <a:r>
              <a:rPr sz="2800" spc="-130" dirty="0">
                <a:latin typeface="Arial"/>
                <a:cs typeface="Arial"/>
              </a:rPr>
              <a:t>bahwa </a:t>
            </a:r>
            <a:r>
              <a:rPr sz="2800" spc="-165" dirty="0">
                <a:latin typeface="Arial"/>
                <a:cs typeface="Arial"/>
              </a:rPr>
              <a:t>Anda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Professional.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35" dirty="0">
                <a:latin typeface="Arial"/>
                <a:cs typeface="Arial"/>
              </a:rPr>
              <a:t>Melatih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kedisplinan.</a:t>
            </a:r>
            <a:endParaRPr sz="2800" dirty="0">
              <a:latin typeface="Arial"/>
              <a:cs typeface="Arial"/>
            </a:endParaRPr>
          </a:p>
          <a:p>
            <a:pPr marL="622300" marR="15875" indent="-609600" algn="just">
              <a:lnSpc>
                <a:spcPct val="100099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  <a:tab pos="6534784" algn="l"/>
              </a:tabLst>
            </a:pPr>
            <a:r>
              <a:rPr sz="2800" spc="-170" dirty="0">
                <a:latin typeface="Arial"/>
                <a:cs typeface="Arial"/>
              </a:rPr>
              <a:t>Penyusunan </a:t>
            </a:r>
            <a:r>
              <a:rPr sz="2800" spc="-85" dirty="0">
                <a:latin typeface="Arial"/>
                <a:cs typeface="Arial"/>
              </a:rPr>
              <a:t>jadwal </a:t>
            </a:r>
            <a:r>
              <a:rPr sz="2800" spc="-90" dirty="0">
                <a:latin typeface="Arial"/>
                <a:cs typeface="Arial"/>
              </a:rPr>
              <a:t>kerja </a:t>
            </a:r>
            <a:r>
              <a:rPr sz="2800" spc="-130" dirty="0">
                <a:latin typeface="Arial"/>
                <a:cs typeface="Arial"/>
              </a:rPr>
              <a:t>juga </a:t>
            </a:r>
            <a:r>
              <a:rPr sz="2800" spc="-95" dirty="0">
                <a:latin typeface="Arial"/>
                <a:cs typeface="Arial"/>
              </a:rPr>
              <a:t>dipengaruhi </a:t>
            </a:r>
            <a:r>
              <a:rPr sz="2800" spc="-160" dirty="0">
                <a:latin typeface="Arial"/>
                <a:cs typeface="Arial"/>
              </a:rPr>
              <a:t>pada  </a:t>
            </a:r>
            <a:r>
              <a:rPr sz="2800" spc="-155" dirty="0">
                <a:latin typeface="Arial"/>
                <a:cs typeface="Arial"/>
              </a:rPr>
              <a:t>seberapa </a:t>
            </a:r>
            <a:r>
              <a:rPr sz="2800" spc="-150" dirty="0">
                <a:latin typeface="Arial"/>
                <a:cs typeface="Arial"/>
              </a:rPr>
              <a:t>besar </a:t>
            </a:r>
            <a:r>
              <a:rPr sz="2800" spc="-45" dirty="0">
                <a:latin typeface="Arial"/>
                <a:cs typeface="Arial"/>
              </a:rPr>
              <a:t>project </a:t>
            </a:r>
            <a:r>
              <a:rPr sz="2800" spc="-85" dirty="0">
                <a:latin typeface="Arial"/>
                <a:cs typeface="Arial"/>
              </a:rPr>
              <a:t>website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>
                <a:latin typeface="Arial"/>
                <a:cs typeface="Arial"/>
              </a:rPr>
              <a:t>akan </a:t>
            </a:r>
            <a:r>
              <a:rPr sz="2800" spc="-95" dirty="0" err="1">
                <a:latin typeface="Arial"/>
                <a:cs typeface="Arial"/>
              </a:rPr>
              <a:t>dikerjakan</a:t>
            </a:r>
            <a:r>
              <a:rPr sz="2800" spc="-95" dirty="0" smtClean="0">
                <a:latin typeface="Arial"/>
                <a:cs typeface="Arial"/>
              </a:rPr>
              <a:t>. </a:t>
            </a:r>
            <a:r>
              <a:rPr sz="2800" spc="-80" dirty="0">
                <a:latin typeface="Arial"/>
                <a:cs typeface="Arial"/>
              </a:rPr>
              <a:t>Misal; </a:t>
            </a:r>
            <a:r>
              <a:rPr sz="2800" spc="-85" dirty="0">
                <a:latin typeface="Arial"/>
                <a:cs typeface="Arial"/>
              </a:rPr>
              <a:t>website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70" dirty="0" err="1">
                <a:latin typeface="Arial"/>
                <a:cs typeface="Arial"/>
              </a:rPr>
              <a:t>terintegrasi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55" dirty="0" err="1" smtClean="0">
                <a:latin typeface="Arial"/>
                <a:cs typeface="Arial"/>
              </a:rPr>
              <a:t>dengan</a:t>
            </a:r>
            <a:r>
              <a:rPr sz="2800" spc="-155" dirty="0" smtClean="0">
                <a:latin typeface="Arial"/>
                <a:cs typeface="Arial"/>
              </a:rPr>
              <a:t> </a:t>
            </a:r>
            <a:r>
              <a:rPr sz="2800" spc="-170" dirty="0" err="1" smtClean="0">
                <a:latin typeface="Arial"/>
                <a:cs typeface="Arial"/>
              </a:rPr>
              <a:t>Sistem</a:t>
            </a:r>
            <a:r>
              <a:rPr sz="2800" spc="-170" dirty="0" smtClean="0">
                <a:latin typeface="Arial"/>
                <a:cs typeface="Arial"/>
              </a:rPr>
              <a:t>  </a:t>
            </a:r>
            <a:r>
              <a:rPr sz="2800" spc="-85" dirty="0">
                <a:latin typeface="Arial"/>
                <a:cs typeface="Arial"/>
              </a:rPr>
              <a:t>Informasi.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0" y="1671210"/>
            <a:ext cx="7467600" cy="5643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1200" y="763270"/>
            <a:ext cx="746760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320"/>
              </a:spcBef>
            </a:pPr>
            <a:r>
              <a:rPr sz="4800" spc="-385" dirty="0"/>
              <a:t>Contoh </a:t>
            </a:r>
            <a:r>
              <a:rPr sz="4800" spc="-395" dirty="0"/>
              <a:t>Jadwal</a:t>
            </a:r>
            <a:r>
              <a:rPr sz="4800" spc="-130" dirty="0"/>
              <a:t> </a:t>
            </a:r>
            <a:r>
              <a:rPr sz="4800" spc="-335" dirty="0"/>
              <a:t>Kerja</a:t>
            </a:r>
            <a:endParaRPr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125" dirty="0"/>
              <a:t>2. </a:t>
            </a:r>
            <a:r>
              <a:rPr sz="4000" spc="-245" dirty="0"/>
              <a:t>Mendesain </a:t>
            </a:r>
            <a:r>
              <a:rPr sz="4000" spc="-225" dirty="0"/>
              <a:t>Web </a:t>
            </a:r>
            <a:r>
              <a:rPr sz="4000" spc="-210" dirty="0"/>
              <a:t>(</a:t>
            </a:r>
            <a:r>
              <a:rPr sz="4000" i="1" spc="-210" dirty="0">
                <a:latin typeface="Arial"/>
                <a:cs typeface="Arial"/>
              </a:rPr>
              <a:t>Web</a:t>
            </a:r>
            <a:r>
              <a:rPr sz="4000" i="1" spc="-260" dirty="0">
                <a:latin typeface="Arial"/>
                <a:cs typeface="Arial"/>
              </a:rPr>
              <a:t> </a:t>
            </a:r>
            <a:r>
              <a:rPr sz="4000" i="1" spc="-310" dirty="0">
                <a:latin typeface="Arial"/>
                <a:cs typeface="Arial"/>
              </a:rPr>
              <a:t>Design</a:t>
            </a:r>
            <a:r>
              <a:rPr sz="4000" spc="-310" dirty="0"/>
              <a:t>)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46523" y="1948142"/>
            <a:ext cx="7853407" cy="4022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5080" indent="-609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75" dirty="0">
                <a:latin typeface="Arial"/>
                <a:cs typeface="Arial"/>
              </a:rPr>
              <a:t>Tugas </a:t>
            </a:r>
            <a:r>
              <a:rPr sz="3200" spc="-175" dirty="0">
                <a:latin typeface="Arial"/>
                <a:cs typeface="Arial"/>
              </a:rPr>
              <a:t>seorang </a:t>
            </a:r>
            <a:r>
              <a:rPr sz="3200" b="1" i="1" spc="-200" dirty="0">
                <a:latin typeface="Arial"/>
                <a:cs typeface="Arial"/>
              </a:rPr>
              <a:t>Web </a:t>
            </a:r>
            <a:r>
              <a:rPr sz="3200" b="1" i="1" spc="-250" dirty="0">
                <a:latin typeface="Arial"/>
                <a:cs typeface="Arial"/>
              </a:rPr>
              <a:t>Designer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185" dirty="0">
                <a:latin typeface="Arial"/>
                <a:cs typeface="Arial"/>
              </a:rPr>
              <a:t>akan  </a:t>
            </a:r>
            <a:r>
              <a:rPr sz="3200" spc="-140" dirty="0">
                <a:latin typeface="Arial"/>
                <a:cs typeface="Arial"/>
              </a:rPr>
              <a:t>melakukan </a:t>
            </a:r>
            <a:r>
              <a:rPr sz="3200" spc="-65" dirty="0">
                <a:latin typeface="Arial"/>
                <a:cs typeface="Arial"/>
              </a:rPr>
              <a:t>ini..seperti; </a:t>
            </a:r>
            <a:r>
              <a:rPr sz="3200" spc="-70" dirty="0">
                <a:latin typeface="Arial"/>
                <a:cs typeface="Arial"/>
              </a:rPr>
              <a:t>layout, </a:t>
            </a:r>
            <a:r>
              <a:rPr sz="3200" spc="-60" dirty="0">
                <a:latin typeface="Arial"/>
                <a:cs typeface="Arial"/>
              </a:rPr>
              <a:t>content,</a:t>
            </a:r>
            <a:r>
              <a:rPr sz="3200" spc="-390" dirty="0">
                <a:latin typeface="Arial"/>
                <a:cs typeface="Arial"/>
              </a:rPr>
              <a:t> </a:t>
            </a:r>
            <a:r>
              <a:rPr sz="3200" spc="-110" dirty="0" err="1">
                <a:latin typeface="Arial"/>
                <a:cs typeface="Arial"/>
              </a:rPr>
              <a:t>warna</a:t>
            </a:r>
            <a:r>
              <a:rPr sz="3200" spc="-110" dirty="0" smtClean="0">
                <a:latin typeface="Arial"/>
                <a:cs typeface="Arial"/>
              </a:rPr>
              <a:t>, </a:t>
            </a:r>
            <a:r>
              <a:rPr sz="3200" spc="-40" dirty="0">
                <a:latin typeface="Arial"/>
                <a:cs typeface="Arial"/>
              </a:rPr>
              <a:t>tipografi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204" dirty="0">
                <a:latin typeface="Arial"/>
                <a:cs typeface="Arial"/>
              </a:rPr>
              <a:t>sesuai </a:t>
            </a:r>
            <a:r>
              <a:rPr sz="3200" spc="-165" dirty="0">
                <a:latin typeface="Arial"/>
                <a:cs typeface="Arial"/>
              </a:rPr>
              <a:t>dengan </a:t>
            </a:r>
            <a:r>
              <a:rPr sz="3200" spc="-85" dirty="0">
                <a:latin typeface="Arial"/>
                <a:cs typeface="Arial"/>
              </a:rPr>
              <a:t>karakter </a:t>
            </a:r>
            <a:r>
              <a:rPr sz="3200" spc="-150" dirty="0">
                <a:latin typeface="Arial"/>
                <a:cs typeface="Arial"/>
              </a:rPr>
              <a:t>dan  </a:t>
            </a:r>
            <a:r>
              <a:rPr sz="3200" spc="-55" dirty="0">
                <a:latin typeface="Arial"/>
                <a:cs typeface="Arial"/>
              </a:rPr>
              <a:t>tujuan </a:t>
            </a:r>
            <a:r>
              <a:rPr sz="3200" spc="-110" dirty="0">
                <a:latin typeface="Arial"/>
                <a:cs typeface="Arial"/>
              </a:rPr>
              <a:t>pembuatan</a:t>
            </a:r>
            <a:r>
              <a:rPr sz="3200" spc="-280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website.</a:t>
            </a:r>
            <a:endParaRPr sz="3200" dirty="0">
              <a:latin typeface="Arial"/>
              <a:cs typeface="Arial"/>
            </a:endParaRPr>
          </a:p>
          <a:p>
            <a:pPr marL="622300" marR="203200" indent="-609600" algn="just">
              <a:lnSpc>
                <a:spcPct val="999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80" dirty="0">
                <a:latin typeface="Arial"/>
                <a:cs typeface="Arial"/>
              </a:rPr>
              <a:t>Beberapa </a:t>
            </a:r>
            <a:r>
              <a:rPr sz="3200" spc="-185" dirty="0">
                <a:latin typeface="Arial"/>
                <a:cs typeface="Arial"/>
              </a:rPr>
              <a:t>Tools </a:t>
            </a:r>
            <a:r>
              <a:rPr sz="3200" spc="-70" dirty="0">
                <a:latin typeface="Arial"/>
                <a:cs typeface="Arial"/>
              </a:rPr>
              <a:t>bantu </a:t>
            </a:r>
            <a:r>
              <a:rPr sz="3200" spc="-190" dirty="0">
                <a:latin typeface="Arial"/>
                <a:cs typeface="Arial"/>
              </a:rPr>
              <a:t>yang </a:t>
            </a:r>
            <a:r>
              <a:rPr sz="3200" spc="-145" dirty="0">
                <a:latin typeface="Arial"/>
                <a:cs typeface="Arial"/>
              </a:rPr>
              <a:t>sering </a:t>
            </a:r>
            <a:r>
              <a:rPr sz="3200" spc="-135" dirty="0">
                <a:latin typeface="Arial"/>
                <a:cs typeface="Arial"/>
              </a:rPr>
              <a:t>digunakan;  </a:t>
            </a:r>
            <a:r>
              <a:rPr sz="3200" spc="-155" dirty="0">
                <a:latin typeface="Arial"/>
                <a:cs typeface="Arial"/>
              </a:rPr>
              <a:t>Adobe </a:t>
            </a:r>
            <a:r>
              <a:rPr sz="3200" spc="-135" dirty="0">
                <a:latin typeface="Arial"/>
                <a:cs typeface="Arial"/>
              </a:rPr>
              <a:t>Photoshop, </a:t>
            </a:r>
            <a:r>
              <a:rPr sz="3200" spc="-155" dirty="0">
                <a:latin typeface="Arial"/>
                <a:cs typeface="Arial"/>
              </a:rPr>
              <a:t>Adobe </a:t>
            </a:r>
            <a:r>
              <a:rPr sz="3200" spc="-145" dirty="0">
                <a:latin typeface="Arial"/>
                <a:cs typeface="Arial"/>
              </a:rPr>
              <a:t>Dreamweaver,  </a:t>
            </a:r>
            <a:r>
              <a:rPr sz="3200" spc="-155" dirty="0">
                <a:latin typeface="Arial"/>
                <a:cs typeface="Arial"/>
              </a:rPr>
              <a:t>Adobe </a:t>
            </a:r>
            <a:r>
              <a:rPr sz="3200" spc="-210" dirty="0">
                <a:latin typeface="Arial"/>
                <a:cs typeface="Arial"/>
              </a:rPr>
              <a:t>Flash, </a:t>
            </a:r>
            <a:r>
              <a:rPr sz="3200" spc="-165" dirty="0">
                <a:latin typeface="Arial"/>
                <a:cs typeface="Arial"/>
              </a:rPr>
              <a:t>Corel </a:t>
            </a:r>
            <a:r>
              <a:rPr sz="3200" spc="-145" dirty="0">
                <a:latin typeface="Arial"/>
                <a:cs typeface="Arial"/>
              </a:rPr>
              <a:t>Draw </a:t>
            </a:r>
            <a:r>
              <a:rPr sz="3200" spc="-100" dirty="0">
                <a:latin typeface="Arial"/>
                <a:cs typeface="Arial"/>
              </a:rPr>
              <a:t>atau </a:t>
            </a:r>
            <a:r>
              <a:rPr sz="3200" spc="-114" dirty="0">
                <a:latin typeface="Arial"/>
                <a:cs typeface="Arial"/>
              </a:rPr>
              <a:t>mungkin  </a:t>
            </a:r>
            <a:r>
              <a:rPr sz="3200" spc="-40" dirty="0">
                <a:latin typeface="Arial"/>
                <a:cs typeface="Arial"/>
              </a:rPr>
              <a:t>Illustrator.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533400"/>
            <a:ext cx="77711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360" dirty="0"/>
              <a:t>Bagaimana </a:t>
            </a:r>
            <a:r>
              <a:rPr i="1" spc="-275" dirty="0">
                <a:latin typeface="Arial"/>
                <a:cs typeface="Arial"/>
              </a:rPr>
              <a:t>Web </a:t>
            </a:r>
            <a:r>
              <a:rPr i="1" spc="-345" dirty="0">
                <a:latin typeface="Arial"/>
                <a:cs typeface="Arial"/>
              </a:rPr>
              <a:t>Designer</a:t>
            </a:r>
            <a:r>
              <a:rPr i="1" spc="-95" dirty="0">
                <a:latin typeface="Arial"/>
                <a:cs typeface="Arial"/>
              </a:rPr>
              <a:t> </a:t>
            </a:r>
            <a:r>
              <a:rPr spc="-330" dirty="0"/>
              <a:t>bekerja??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17914" y="2209800"/>
            <a:ext cx="7771130" cy="41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824230" indent="-6096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70" dirty="0">
                <a:latin typeface="Arial"/>
                <a:cs typeface="Arial"/>
              </a:rPr>
              <a:t>Membuat </a:t>
            </a:r>
            <a:r>
              <a:rPr sz="3200" spc="-70" dirty="0">
                <a:solidFill>
                  <a:srgbClr val="FF3300"/>
                </a:solidFill>
                <a:latin typeface="Arial"/>
                <a:cs typeface="Arial"/>
              </a:rPr>
              <a:t>corat-coret </a:t>
            </a:r>
            <a:r>
              <a:rPr sz="3200" spc="-175" dirty="0">
                <a:solidFill>
                  <a:srgbClr val="FF3300"/>
                </a:solidFill>
                <a:latin typeface="Arial"/>
                <a:cs typeface="Arial"/>
              </a:rPr>
              <a:t>pada </a:t>
            </a:r>
            <a:r>
              <a:rPr sz="3200" spc="-180" dirty="0">
                <a:solidFill>
                  <a:srgbClr val="FF3300"/>
                </a:solidFill>
                <a:latin typeface="Arial"/>
                <a:cs typeface="Arial"/>
              </a:rPr>
              <a:t>sebuah</a:t>
            </a:r>
            <a:r>
              <a:rPr sz="3200" spc="-4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125" dirty="0">
                <a:solidFill>
                  <a:srgbClr val="FF3300"/>
                </a:solidFill>
                <a:latin typeface="Arial"/>
                <a:cs typeface="Arial"/>
              </a:rPr>
              <a:t>media  </a:t>
            </a:r>
            <a:r>
              <a:rPr sz="3200" spc="-114" dirty="0">
                <a:solidFill>
                  <a:srgbClr val="FF3300"/>
                </a:solidFill>
                <a:latin typeface="Arial"/>
                <a:cs typeface="Arial"/>
              </a:rPr>
              <a:t>kertas</a:t>
            </a:r>
            <a:r>
              <a:rPr sz="3200" spc="-114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622300" marR="1236345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70" dirty="0">
                <a:latin typeface="Arial"/>
                <a:cs typeface="Arial"/>
              </a:rPr>
              <a:t>Setelah </a:t>
            </a:r>
            <a:r>
              <a:rPr sz="3200" spc="-70" dirty="0">
                <a:latin typeface="Arial"/>
                <a:cs typeface="Arial"/>
              </a:rPr>
              <a:t>corat-coret </a:t>
            </a:r>
            <a:r>
              <a:rPr sz="3200" spc="-175" dirty="0">
                <a:latin typeface="Arial"/>
                <a:cs typeface="Arial"/>
              </a:rPr>
              <a:t>selesai, </a:t>
            </a:r>
            <a:r>
              <a:rPr sz="3200" spc="-100" dirty="0" err="1" smtClean="0">
                <a:latin typeface="Arial"/>
                <a:cs typeface="Arial"/>
              </a:rPr>
              <a:t>baru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100" dirty="0" err="1" smtClean="0">
                <a:solidFill>
                  <a:srgbClr val="FF3300"/>
                </a:solidFill>
                <a:latin typeface="Arial"/>
                <a:cs typeface="Arial"/>
              </a:rPr>
              <a:t>diimplementasikan</a:t>
            </a:r>
            <a:r>
              <a:rPr sz="3200" spc="-100" dirty="0" smtClean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145" dirty="0" err="1" smtClean="0">
                <a:solidFill>
                  <a:srgbClr val="FF3300"/>
                </a:solidFill>
                <a:latin typeface="Arial"/>
                <a:cs typeface="Arial"/>
              </a:rPr>
              <a:t>kedalam</a:t>
            </a:r>
            <a:r>
              <a:rPr sz="3200" spc="-30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65" dirty="0" err="1" smtClean="0">
                <a:solidFill>
                  <a:srgbClr val="FF3300"/>
                </a:solidFill>
                <a:latin typeface="Arial"/>
                <a:cs typeface="Arial"/>
              </a:rPr>
              <a:t>komputer</a:t>
            </a:r>
            <a:r>
              <a:rPr sz="3200" spc="-65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622300" marR="508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70" dirty="0">
                <a:latin typeface="Arial"/>
                <a:cs typeface="Arial"/>
              </a:rPr>
              <a:t>Membuat </a:t>
            </a:r>
            <a:r>
              <a:rPr sz="3200" spc="-120" dirty="0">
                <a:latin typeface="Arial"/>
                <a:cs typeface="Arial"/>
              </a:rPr>
              <a:t>tambahan </a:t>
            </a:r>
            <a:r>
              <a:rPr sz="3200" spc="-100" dirty="0">
                <a:latin typeface="Arial"/>
                <a:cs typeface="Arial"/>
              </a:rPr>
              <a:t>atau </a:t>
            </a:r>
            <a:r>
              <a:rPr sz="3200" i="1" spc="-160" dirty="0">
                <a:latin typeface="Trebuchet MS"/>
                <a:cs typeface="Trebuchet MS"/>
              </a:rPr>
              <a:t>finishing </a:t>
            </a:r>
            <a:r>
              <a:rPr sz="3200" spc="-135" dirty="0">
                <a:latin typeface="Arial"/>
                <a:cs typeface="Arial"/>
              </a:rPr>
              <a:t>dalam </a:t>
            </a:r>
            <a:r>
              <a:rPr sz="3200" spc="-1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110" dirty="0">
                <a:solidFill>
                  <a:srgbClr val="FF3300"/>
                </a:solidFill>
                <a:latin typeface="Arial"/>
                <a:cs typeface="Arial"/>
              </a:rPr>
              <a:t>pembuatan </a:t>
            </a:r>
            <a:r>
              <a:rPr sz="3200" i="1" spc="-135" dirty="0">
                <a:solidFill>
                  <a:srgbClr val="FF3300"/>
                </a:solidFill>
                <a:latin typeface="Trebuchet MS"/>
                <a:cs typeface="Trebuchet MS"/>
              </a:rPr>
              <a:t>mockup </a:t>
            </a:r>
            <a:r>
              <a:rPr sz="3200" spc="-95" dirty="0">
                <a:solidFill>
                  <a:srgbClr val="FF3300"/>
                </a:solidFill>
                <a:latin typeface="Arial"/>
                <a:cs typeface="Arial"/>
              </a:rPr>
              <a:t>website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185" dirty="0">
                <a:latin typeface="Arial"/>
                <a:cs typeface="Arial"/>
              </a:rPr>
              <a:t>akan</a:t>
            </a:r>
            <a:r>
              <a:rPr sz="3200" spc="-37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dibuat.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5105400"/>
            <a:ext cx="7466330" cy="9476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155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10"/>
              </a:spcBef>
            </a:pPr>
            <a:r>
              <a:rPr sz="5400" i="1" spc="-315" dirty="0">
                <a:latin typeface="Arial"/>
                <a:cs typeface="Arial"/>
              </a:rPr>
              <a:t>Template</a:t>
            </a:r>
            <a:endParaRPr sz="5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805397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685800"/>
            <a:ext cx="75425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305" dirty="0"/>
              <a:t>Tahapan </a:t>
            </a:r>
            <a:r>
              <a:rPr sz="4000" spc="-320" dirty="0"/>
              <a:t>Desain</a:t>
            </a:r>
            <a:r>
              <a:rPr sz="4000" spc="-110" dirty="0"/>
              <a:t> </a:t>
            </a:r>
            <a:r>
              <a:rPr sz="4000" spc="-235" dirty="0"/>
              <a:t>Template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057400" y="1948142"/>
            <a:ext cx="4780915" cy="4173578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22300" indent="-609600" algn="just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70" dirty="0">
                <a:latin typeface="Arial"/>
                <a:cs typeface="Arial"/>
              </a:rPr>
              <a:t>Membuat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240" dirty="0">
                <a:latin typeface="Arial"/>
                <a:cs typeface="Arial"/>
              </a:rPr>
              <a:t>Sketsa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70" dirty="0">
                <a:latin typeface="Arial"/>
                <a:cs typeface="Arial"/>
              </a:rPr>
              <a:t>Membuat </a:t>
            </a:r>
            <a:r>
              <a:rPr sz="3200" spc="-105" dirty="0">
                <a:latin typeface="Arial"/>
                <a:cs typeface="Arial"/>
              </a:rPr>
              <a:t>Mock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Up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Ekspor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Gambar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70" dirty="0">
                <a:latin typeface="Arial"/>
                <a:cs typeface="Arial"/>
              </a:rPr>
              <a:t>Membuat Struktur</a:t>
            </a:r>
            <a:r>
              <a:rPr sz="3200" spc="-325" dirty="0">
                <a:latin typeface="Arial"/>
                <a:cs typeface="Arial"/>
              </a:rPr>
              <a:t> </a:t>
            </a:r>
            <a:r>
              <a:rPr sz="3200" spc="-270" dirty="0">
                <a:latin typeface="Arial"/>
                <a:cs typeface="Arial"/>
              </a:rPr>
              <a:t>HTML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30" dirty="0">
                <a:latin typeface="Arial"/>
                <a:cs typeface="Arial"/>
              </a:rPr>
              <a:t>Menyusun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Layout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40" dirty="0">
                <a:latin typeface="Arial"/>
                <a:cs typeface="Arial"/>
              </a:rPr>
              <a:t>Styling </a:t>
            </a:r>
            <a:r>
              <a:rPr sz="3200" spc="-170" dirty="0">
                <a:latin typeface="Arial"/>
                <a:cs typeface="Arial"/>
              </a:rPr>
              <a:t>dengan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640" dirty="0">
                <a:latin typeface="Arial"/>
                <a:cs typeface="Arial"/>
              </a:rPr>
              <a:t>CSS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90" dirty="0">
                <a:latin typeface="Arial"/>
                <a:cs typeface="Arial"/>
              </a:rPr>
              <a:t>Test </a:t>
            </a:r>
            <a:r>
              <a:rPr sz="3200" spc="20" dirty="0">
                <a:latin typeface="Arial"/>
                <a:cs typeface="Arial"/>
              </a:rPr>
              <a:t>with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Browser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762000"/>
            <a:ext cx="74663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575"/>
              </a:spcBef>
            </a:pPr>
            <a:r>
              <a:rPr i="1" spc="-185" dirty="0">
                <a:latin typeface="Arial"/>
                <a:cs typeface="Arial"/>
              </a:rPr>
              <a:t>Membuat </a:t>
            </a:r>
            <a:r>
              <a:rPr i="1" spc="-385" dirty="0">
                <a:latin typeface="Arial"/>
                <a:cs typeface="Arial"/>
              </a:rPr>
              <a:t>Sketsa</a:t>
            </a:r>
            <a:r>
              <a:rPr i="1" spc="-275" dirty="0">
                <a:latin typeface="Arial"/>
                <a:cs typeface="Arial"/>
              </a:rPr>
              <a:t> </a:t>
            </a:r>
            <a:r>
              <a:rPr i="1" spc="-310" dirty="0">
                <a:latin typeface="Arial"/>
                <a:cs typeface="Arial"/>
              </a:rPr>
              <a:t>Dasar</a:t>
            </a:r>
          </a:p>
        </p:txBody>
      </p:sp>
      <p:sp>
        <p:nvSpPr>
          <p:cNvPr id="3" name="object 3"/>
          <p:cNvSpPr/>
          <p:nvPr/>
        </p:nvSpPr>
        <p:spPr>
          <a:xfrm>
            <a:off x="2133600" y="1641087"/>
            <a:ext cx="7466330" cy="57503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31519"/>
            <a:ext cx="76187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i="1" spc="-275" dirty="0">
                <a:latin typeface="Arial"/>
                <a:cs typeface="Arial"/>
              </a:rPr>
              <a:t>Tidak </a:t>
            </a:r>
            <a:r>
              <a:rPr sz="4000" i="1" spc="-285" dirty="0">
                <a:latin typeface="Arial"/>
                <a:cs typeface="Arial"/>
              </a:rPr>
              <a:t>Perlu </a:t>
            </a:r>
            <a:r>
              <a:rPr sz="4000" i="1" spc="-360" dirty="0">
                <a:latin typeface="Arial"/>
                <a:cs typeface="Arial"/>
              </a:rPr>
              <a:t>Ragu </a:t>
            </a:r>
            <a:r>
              <a:rPr sz="4000" i="1" spc="-185" dirty="0">
                <a:latin typeface="Arial"/>
                <a:cs typeface="Arial"/>
              </a:rPr>
              <a:t>buat</a:t>
            </a:r>
            <a:r>
              <a:rPr sz="4000" i="1" spc="55" dirty="0">
                <a:latin typeface="Arial"/>
                <a:cs typeface="Arial"/>
              </a:rPr>
              <a:t> </a:t>
            </a:r>
            <a:r>
              <a:rPr sz="4000" i="1" spc="-270" dirty="0">
                <a:latin typeface="Arial"/>
                <a:cs typeface="Arial"/>
              </a:rPr>
              <a:t>Sketsa!!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1200" y="1828800"/>
            <a:ext cx="7618730" cy="288091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40" dirty="0">
                <a:latin typeface="Arial"/>
                <a:cs typeface="Arial"/>
              </a:rPr>
              <a:t>Sketsa </a:t>
            </a:r>
            <a:r>
              <a:rPr sz="3200" spc="35" dirty="0">
                <a:latin typeface="Arial"/>
                <a:cs typeface="Arial"/>
              </a:rPr>
              <a:t>itu </a:t>
            </a:r>
            <a:r>
              <a:rPr sz="3200" spc="-140" dirty="0">
                <a:latin typeface="Arial"/>
                <a:cs typeface="Arial"/>
              </a:rPr>
              <a:t>bukan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160" dirty="0">
                <a:latin typeface="Arial"/>
                <a:cs typeface="Arial"/>
              </a:rPr>
              <a:t>menggambar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40" dirty="0">
                <a:latin typeface="Arial"/>
                <a:cs typeface="Arial"/>
              </a:rPr>
              <a:t>Sketsa </a:t>
            </a:r>
            <a:r>
              <a:rPr sz="3200" spc="35" dirty="0">
                <a:latin typeface="Arial"/>
                <a:cs typeface="Arial"/>
              </a:rPr>
              <a:t>itu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55" dirty="0">
                <a:latin typeface="Arial"/>
                <a:cs typeface="Arial"/>
              </a:rPr>
              <a:t>kolaboratif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40" dirty="0">
                <a:latin typeface="Arial"/>
                <a:cs typeface="Arial"/>
              </a:rPr>
              <a:t>Sketsa </a:t>
            </a:r>
            <a:r>
              <a:rPr sz="3200" spc="35" dirty="0">
                <a:latin typeface="Arial"/>
                <a:cs typeface="Arial"/>
              </a:rPr>
              <a:t>itu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cepat</a:t>
            </a:r>
            <a:endParaRPr sz="3200" dirty="0">
              <a:latin typeface="Arial"/>
              <a:cs typeface="Arial"/>
            </a:endParaRPr>
          </a:p>
          <a:p>
            <a:pPr marL="622300" marR="508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Semakin </a:t>
            </a:r>
            <a:r>
              <a:rPr sz="3200" spc="-175" dirty="0">
                <a:latin typeface="Arial"/>
                <a:cs typeface="Arial"/>
              </a:rPr>
              <a:t>anda </a:t>
            </a:r>
            <a:r>
              <a:rPr sz="3200" spc="-140" dirty="0">
                <a:latin typeface="Arial"/>
                <a:cs typeface="Arial"/>
              </a:rPr>
              <a:t>sering melakukan </a:t>
            </a:r>
            <a:r>
              <a:rPr sz="3200" spc="-175" dirty="0">
                <a:latin typeface="Arial"/>
                <a:cs typeface="Arial"/>
              </a:rPr>
              <a:t>sketsa, anda 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95" dirty="0">
                <a:latin typeface="Arial"/>
                <a:cs typeface="Arial"/>
              </a:rPr>
              <a:t>menjadi </a:t>
            </a:r>
            <a:r>
              <a:rPr sz="3200" spc="-70" dirty="0">
                <a:latin typeface="Arial"/>
                <a:cs typeface="Arial"/>
              </a:rPr>
              <a:t>lebih</a:t>
            </a:r>
            <a:r>
              <a:rPr sz="3200" spc="-30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baik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31519"/>
            <a:ext cx="769493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i="1" spc="-315" dirty="0">
                <a:latin typeface="Arial"/>
                <a:cs typeface="Arial"/>
              </a:rPr>
              <a:t>Mock-up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1948142"/>
            <a:ext cx="7694930" cy="5322611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algn="just">
              <a:lnSpc>
                <a:spcPts val="3890"/>
              </a:lnSpc>
              <a:spcBef>
                <a:spcPts val="585"/>
              </a:spcBef>
            </a:pPr>
            <a:r>
              <a:rPr sz="3600" b="1" i="1" spc="-235" dirty="0">
                <a:latin typeface="Arial"/>
                <a:cs typeface="Arial"/>
              </a:rPr>
              <a:t>Mock-up </a:t>
            </a:r>
            <a:r>
              <a:rPr sz="3600" spc="-175" dirty="0">
                <a:latin typeface="Arial"/>
                <a:cs typeface="Arial"/>
              </a:rPr>
              <a:t>adalah </a:t>
            </a:r>
            <a:r>
              <a:rPr sz="3600" spc="-210" dirty="0">
                <a:latin typeface="Arial"/>
                <a:cs typeface="Arial"/>
              </a:rPr>
              <a:t>salah </a:t>
            </a:r>
            <a:r>
              <a:rPr sz="3600" spc="-145" dirty="0">
                <a:latin typeface="Arial"/>
                <a:cs typeface="Arial"/>
              </a:rPr>
              <a:t>satu </a:t>
            </a:r>
            <a:r>
              <a:rPr sz="3600" spc="-200" dirty="0">
                <a:latin typeface="Arial"/>
                <a:cs typeface="Arial"/>
              </a:rPr>
              <a:t>cara  </a:t>
            </a:r>
            <a:r>
              <a:rPr sz="3600" spc="-155" dirty="0">
                <a:latin typeface="Arial"/>
                <a:cs typeface="Arial"/>
              </a:rPr>
              <a:t>mempresentasikan </a:t>
            </a:r>
            <a:r>
              <a:rPr sz="3600" spc="-180" dirty="0">
                <a:latin typeface="Arial"/>
                <a:cs typeface="Arial"/>
              </a:rPr>
              <a:t>desain </a:t>
            </a:r>
            <a:r>
              <a:rPr sz="3600" spc="-235" dirty="0" err="1">
                <a:latin typeface="Arial"/>
                <a:cs typeface="Arial"/>
              </a:rPr>
              <a:t>secara</a:t>
            </a:r>
            <a:r>
              <a:rPr sz="3600" spc="-235" dirty="0">
                <a:latin typeface="Arial"/>
                <a:cs typeface="Arial"/>
              </a:rPr>
              <a:t> </a:t>
            </a:r>
            <a:r>
              <a:rPr sz="3600" spc="-110" dirty="0" err="1" smtClean="0">
                <a:latin typeface="Arial"/>
                <a:cs typeface="Arial"/>
              </a:rPr>
              <a:t>profesional</a:t>
            </a:r>
            <a:r>
              <a:rPr sz="3600" spc="-110" dirty="0" smtClean="0">
                <a:latin typeface="Arial"/>
                <a:cs typeface="Arial"/>
              </a:rPr>
              <a:t> </a:t>
            </a:r>
            <a:r>
              <a:rPr sz="3600" spc="-200" dirty="0">
                <a:latin typeface="Arial"/>
                <a:cs typeface="Arial"/>
              </a:rPr>
              <a:t>kepada </a:t>
            </a:r>
            <a:r>
              <a:rPr sz="3600" spc="-90" dirty="0">
                <a:latin typeface="Arial"/>
                <a:cs typeface="Arial"/>
              </a:rPr>
              <a:t>klien </a:t>
            </a:r>
            <a:r>
              <a:rPr sz="3600" spc="-195" dirty="0">
                <a:latin typeface="Arial"/>
                <a:cs typeface="Arial"/>
              </a:rPr>
              <a:t>dengan </a:t>
            </a:r>
            <a:r>
              <a:rPr sz="3600" spc="-200" dirty="0" err="1">
                <a:latin typeface="Arial"/>
                <a:cs typeface="Arial"/>
              </a:rPr>
              <a:t>menggunakan</a:t>
            </a:r>
            <a:r>
              <a:rPr sz="3600" spc="-200" dirty="0">
                <a:latin typeface="Arial"/>
                <a:cs typeface="Arial"/>
              </a:rPr>
              <a:t> </a:t>
            </a:r>
            <a:r>
              <a:rPr sz="3600" spc="-85" dirty="0" smtClean="0">
                <a:latin typeface="Arial"/>
                <a:cs typeface="Arial"/>
              </a:rPr>
              <a:t>tools </a:t>
            </a:r>
            <a:r>
              <a:rPr sz="3600" spc="-220" dirty="0">
                <a:latin typeface="Arial"/>
                <a:cs typeface="Arial"/>
              </a:rPr>
              <a:t>yang </a:t>
            </a:r>
            <a:r>
              <a:rPr sz="3600" spc="-215" dirty="0">
                <a:latin typeface="Arial"/>
                <a:cs typeface="Arial"/>
              </a:rPr>
              <a:t>sesuai, </a:t>
            </a:r>
            <a:r>
              <a:rPr sz="3600" spc="-165" dirty="0">
                <a:latin typeface="Arial"/>
                <a:cs typeface="Arial"/>
              </a:rPr>
              <a:t>misalnya </a:t>
            </a:r>
            <a:r>
              <a:rPr sz="3600" spc="-40" dirty="0">
                <a:latin typeface="Arial"/>
                <a:cs typeface="Arial"/>
              </a:rPr>
              <a:t>; </a:t>
            </a:r>
            <a:r>
              <a:rPr sz="3600" spc="-175" dirty="0">
                <a:latin typeface="Arial"/>
                <a:cs typeface="Arial"/>
              </a:rPr>
              <a:t>Adobe</a:t>
            </a:r>
            <a:r>
              <a:rPr sz="3600" spc="-320" dirty="0">
                <a:latin typeface="Arial"/>
                <a:cs typeface="Arial"/>
              </a:rPr>
              <a:t> </a:t>
            </a:r>
            <a:r>
              <a:rPr sz="3600" spc="-155" dirty="0">
                <a:latin typeface="Arial"/>
                <a:cs typeface="Arial"/>
              </a:rPr>
              <a:t>Photoshop.</a:t>
            </a:r>
            <a:endParaRPr sz="3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marL="12700" marR="325755" algn="just">
              <a:lnSpc>
                <a:spcPts val="3890"/>
              </a:lnSpc>
            </a:pPr>
            <a:r>
              <a:rPr sz="3600" spc="-300" dirty="0">
                <a:latin typeface="Arial"/>
                <a:cs typeface="Arial"/>
              </a:rPr>
              <a:t>Cara </a:t>
            </a:r>
            <a:r>
              <a:rPr sz="3600" spc="-25" dirty="0">
                <a:latin typeface="Arial"/>
                <a:cs typeface="Arial"/>
              </a:rPr>
              <a:t>ini </a:t>
            </a:r>
            <a:r>
              <a:rPr sz="3600" spc="-160" dirty="0">
                <a:latin typeface="Arial"/>
                <a:cs typeface="Arial"/>
              </a:rPr>
              <a:t>juga </a:t>
            </a:r>
            <a:r>
              <a:rPr sz="3600" spc="-200" dirty="0">
                <a:latin typeface="Arial"/>
                <a:cs typeface="Arial"/>
              </a:rPr>
              <a:t>sangat </a:t>
            </a:r>
            <a:r>
              <a:rPr sz="3600" spc="-114" dirty="0">
                <a:latin typeface="Arial"/>
                <a:cs typeface="Arial"/>
              </a:rPr>
              <a:t>membantu </a:t>
            </a:r>
            <a:r>
              <a:rPr sz="3600" spc="-110" dirty="0">
                <a:latin typeface="Arial"/>
                <a:cs typeface="Arial"/>
              </a:rPr>
              <a:t>memberi  </a:t>
            </a:r>
            <a:r>
              <a:rPr sz="3600" spc="-180" dirty="0">
                <a:latin typeface="Arial"/>
                <a:cs typeface="Arial"/>
              </a:rPr>
              <a:t>gambaran </a:t>
            </a:r>
            <a:r>
              <a:rPr sz="3600" spc="-220" dirty="0">
                <a:latin typeface="Arial"/>
                <a:cs typeface="Arial"/>
              </a:rPr>
              <a:t>yang </a:t>
            </a:r>
            <a:r>
              <a:rPr sz="3600" spc="-160" dirty="0">
                <a:latin typeface="Arial"/>
                <a:cs typeface="Arial"/>
              </a:rPr>
              <a:t>jelas </a:t>
            </a:r>
            <a:r>
              <a:rPr sz="3600" spc="-95" dirty="0">
                <a:latin typeface="Arial"/>
                <a:cs typeface="Arial"/>
              </a:rPr>
              <a:t>tentang </a:t>
            </a:r>
            <a:r>
              <a:rPr sz="3600" spc="-185" dirty="0">
                <a:latin typeface="Arial"/>
                <a:cs typeface="Arial"/>
              </a:rPr>
              <a:t>desain</a:t>
            </a:r>
            <a:r>
              <a:rPr sz="3600" spc="-325" dirty="0">
                <a:latin typeface="Arial"/>
                <a:cs typeface="Arial"/>
              </a:rPr>
              <a:t> </a:t>
            </a:r>
            <a:r>
              <a:rPr sz="3600" spc="-175" dirty="0" err="1">
                <a:latin typeface="Arial"/>
                <a:cs typeface="Arial"/>
              </a:rPr>
              <a:t>karena</a:t>
            </a:r>
            <a:r>
              <a:rPr sz="3600" spc="-175" dirty="0">
                <a:latin typeface="Arial"/>
                <a:cs typeface="Arial"/>
              </a:rPr>
              <a:t> </a:t>
            </a:r>
            <a:r>
              <a:rPr sz="3600" spc="-90" dirty="0" err="1" smtClean="0">
                <a:latin typeface="Arial"/>
                <a:cs typeface="Arial"/>
              </a:rPr>
              <a:t>ditampilkan</a:t>
            </a:r>
            <a:r>
              <a:rPr sz="3600" spc="-90" dirty="0" smtClean="0">
                <a:latin typeface="Arial"/>
                <a:cs typeface="Arial"/>
              </a:rPr>
              <a:t> </a:t>
            </a:r>
            <a:r>
              <a:rPr sz="3600" spc="-160" dirty="0">
                <a:latin typeface="Arial"/>
                <a:cs typeface="Arial"/>
              </a:rPr>
              <a:t>dalam </a:t>
            </a:r>
            <a:r>
              <a:rPr sz="3600" spc="-85" dirty="0">
                <a:latin typeface="Arial"/>
                <a:cs typeface="Arial"/>
              </a:rPr>
              <a:t>tampilan </a:t>
            </a:r>
            <a:r>
              <a:rPr sz="3600" spc="-220" dirty="0">
                <a:latin typeface="Arial"/>
                <a:cs typeface="Arial"/>
              </a:rPr>
              <a:t>yang</a:t>
            </a:r>
            <a:r>
              <a:rPr sz="3600" spc="-405" dirty="0">
                <a:latin typeface="Arial"/>
                <a:cs typeface="Arial"/>
              </a:rPr>
              <a:t> </a:t>
            </a:r>
            <a:r>
              <a:rPr sz="3600" spc="-110" dirty="0">
                <a:latin typeface="Arial"/>
                <a:cs typeface="Arial"/>
              </a:rPr>
              <a:t>realistis.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00" y="748214"/>
            <a:ext cx="77711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845"/>
              </a:spcBef>
            </a:pPr>
            <a:r>
              <a:rPr sz="4000" b="1" i="1" spc="-400" dirty="0">
                <a:latin typeface="Arial"/>
                <a:cs typeface="Arial"/>
              </a:rPr>
              <a:t>Tips </a:t>
            </a:r>
            <a:r>
              <a:rPr sz="4000" b="1" i="1" spc="-260" dirty="0">
                <a:latin typeface="Arial"/>
                <a:cs typeface="Arial"/>
              </a:rPr>
              <a:t>Pembuatan </a:t>
            </a:r>
            <a:r>
              <a:rPr sz="4000" b="1" i="1" spc="-290" dirty="0">
                <a:latin typeface="Arial"/>
                <a:cs typeface="Arial"/>
              </a:rPr>
              <a:t>Mockup</a:t>
            </a:r>
            <a:r>
              <a:rPr sz="4000" b="1" i="1" spc="-5" dirty="0">
                <a:latin typeface="Arial"/>
                <a:cs typeface="Arial"/>
              </a:rPr>
              <a:t> </a:t>
            </a:r>
            <a:r>
              <a:rPr sz="4000" b="1" i="1" spc="-455" dirty="0">
                <a:latin typeface="Arial"/>
                <a:cs typeface="Arial"/>
              </a:rPr>
              <a:t>Express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2971800"/>
            <a:ext cx="6985000" cy="1345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3600" spc="-175" dirty="0">
                <a:latin typeface="Arial"/>
                <a:cs typeface="Arial"/>
              </a:rPr>
              <a:t>Boleh </a:t>
            </a:r>
            <a:r>
              <a:rPr sz="3600" spc="-210" dirty="0">
                <a:latin typeface="Arial"/>
                <a:cs typeface="Arial"/>
              </a:rPr>
              <a:t>Anda </a:t>
            </a:r>
            <a:r>
              <a:rPr sz="3600" spc="-110" dirty="0">
                <a:latin typeface="Arial"/>
                <a:cs typeface="Arial"/>
              </a:rPr>
              <a:t>kunjungi </a:t>
            </a:r>
            <a:r>
              <a:rPr sz="3600" spc="-65" dirty="0">
                <a:latin typeface="Arial"/>
                <a:cs typeface="Arial"/>
              </a:rPr>
              <a:t>link </a:t>
            </a:r>
            <a:r>
              <a:rPr sz="3600" spc="-130" dirty="0">
                <a:latin typeface="Arial"/>
                <a:cs typeface="Arial"/>
              </a:rPr>
              <a:t>dibawah</a:t>
            </a:r>
            <a:r>
              <a:rPr sz="3600" spc="-400" dirty="0">
                <a:latin typeface="Arial"/>
                <a:cs typeface="Arial"/>
              </a:rPr>
              <a:t> </a:t>
            </a:r>
            <a:r>
              <a:rPr sz="3600" spc="-25" dirty="0">
                <a:latin typeface="Arial"/>
                <a:cs typeface="Arial"/>
              </a:rPr>
              <a:t>ini;  </a:t>
            </a:r>
            <a:r>
              <a:rPr sz="3600" u="heavy" spc="-2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https://redpen.io/k4cft7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762000"/>
            <a:ext cx="75425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575"/>
              </a:spcBef>
            </a:pPr>
            <a:r>
              <a:rPr spc="-335" dirty="0"/>
              <a:t>Hasil </a:t>
            </a:r>
            <a:r>
              <a:rPr spc="-475" dirty="0"/>
              <a:t>Express</a:t>
            </a:r>
            <a:r>
              <a:rPr spc="-150" dirty="0"/>
              <a:t> </a:t>
            </a:r>
            <a:r>
              <a:rPr i="1" spc="-315" dirty="0">
                <a:latin typeface="Arial"/>
                <a:cs typeface="Arial"/>
              </a:rPr>
              <a:t>Mockup</a:t>
            </a:r>
          </a:p>
        </p:txBody>
      </p:sp>
      <p:sp>
        <p:nvSpPr>
          <p:cNvPr id="3" name="object 3"/>
          <p:cNvSpPr/>
          <p:nvPr/>
        </p:nvSpPr>
        <p:spPr>
          <a:xfrm>
            <a:off x="1980565" y="1995932"/>
            <a:ext cx="7696200" cy="426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64739" y="6194552"/>
            <a:ext cx="17183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009999"/>
                </a:solidFill>
                <a:latin typeface="Arial"/>
                <a:cs typeface="Arial"/>
              </a:rPr>
              <a:t>Sebel</a:t>
            </a:r>
            <a:r>
              <a:rPr sz="3200" b="1" spc="-20" dirty="0">
                <a:solidFill>
                  <a:srgbClr val="009999"/>
                </a:solidFill>
                <a:latin typeface="Arial"/>
                <a:cs typeface="Arial"/>
              </a:rPr>
              <a:t>u</a:t>
            </a:r>
            <a:r>
              <a:rPr sz="3200" b="1" spc="5" dirty="0">
                <a:solidFill>
                  <a:srgbClr val="009999"/>
                </a:solidFill>
                <a:latin typeface="Arial"/>
                <a:cs typeface="Arial"/>
              </a:rPr>
              <a:t>m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03340" y="6225032"/>
            <a:ext cx="17183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333399"/>
                </a:solidFill>
                <a:latin typeface="Arial"/>
                <a:cs typeface="Arial"/>
              </a:rPr>
              <a:t>Sesud</a:t>
            </a:r>
            <a:r>
              <a:rPr sz="3200" b="1" spc="-15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333399"/>
                </a:solidFill>
                <a:latin typeface="Arial"/>
                <a:cs typeface="Arial"/>
              </a:rPr>
              <a:t>h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609600"/>
            <a:ext cx="7694930" cy="146770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245" dirty="0"/>
              <a:t>Mengapa </a:t>
            </a:r>
            <a:r>
              <a:rPr sz="4000" spc="-409" dirty="0"/>
              <a:t>Proses </a:t>
            </a:r>
            <a:r>
              <a:rPr sz="4000" i="1" spc="-350" dirty="0">
                <a:latin typeface="Arial"/>
                <a:cs typeface="Arial"/>
              </a:rPr>
              <a:t>Design </a:t>
            </a:r>
            <a:r>
              <a:rPr sz="4000" spc="-325" dirty="0"/>
              <a:t>sangat</a:t>
            </a:r>
            <a:r>
              <a:rPr sz="4000" spc="175" dirty="0"/>
              <a:t> </a:t>
            </a:r>
            <a:r>
              <a:rPr sz="4000" spc="-355" dirty="0"/>
              <a:t>Penting??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9649" y="2286000"/>
            <a:ext cx="7690281" cy="524246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22300" marR="133985" indent="-609600" algn="just">
              <a:lnSpc>
                <a:spcPts val="3020"/>
              </a:lnSpc>
              <a:spcBef>
                <a:spcPts val="48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10" dirty="0">
                <a:latin typeface="Arial"/>
                <a:cs typeface="Arial"/>
              </a:rPr>
              <a:t>Sketsa </a:t>
            </a:r>
            <a:r>
              <a:rPr sz="2800" spc="-155" dirty="0">
                <a:latin typeface="Arial"/>
                <a:cs typeface="Arial"/>
              </a:rPr>
              <a:t>dasar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i="1" spc="-110" dirty="0">
                <a:latin typeface="Trebuchet MS"/>
                <a:cs typeface="Trebuchet MS"/>
              </a:rPr>
              <a:t>design </a:t>
            </a:r>
            <a:r>
              <a:rPr sz="2800" spc="-130" dirty="0">
                <a:latin typeface="Arial"/>
                <a:cs typeface="Arial"/>
              </a:rPr>
              <a:t>juga </a:t>
            </a:r>
            <a:r>
              <a:rPr sz="2800" spc="-95" dirty="0">
                <a:latin typeface="Arial"/>
                <a:cs typeface="Arial"/>
              </a:rPr>
              <a:t>dapat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memudahkan  </a:t>
            </a:r>
            <a:r>
              <a:rPr sz="2800" spc="-50" dirty="0">
                <a:latin typeface="Arial"/>
                <a:cs typeface="Arial"/>
              </a:rPr>
              <a:t>kita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145" dirty="0">
                <a:latin typeface="Arial"/>
                <a:cs typeface="Arial"/>
              </a:rPr>
              <a:t>merancang </a:t>
            </a:r>
            <a:r>
              <a:rPr sz="2800" spc="-70" dirty="0">
                <a:latin typeface="Arial"/>
                <a:cs typeface="Arial"/>
              </a:rPr>
              <a:t>tampilan </a:t>
            </a:r>
            <a:r>
              <a:rPr sz="2800" spc="-160" dirty="0">
                <a:latin typeface="Arial"/>
                <a:cs typeface="Arial"/>
              </a:rPr>
              <a:t>sebuah </a:t>
            </a:r>
            <a:r>
              <a:rPr sz="2800" spc="-90" dirty="0">
                <a:latin typeface="Arial"/>
                <a:cs typeface="Arial"/>
              </a:rPr>
              <a:t>website</a:t>
            </a:r>
            <a:r>
              <a:rPr sz="2800" spc="-90" dirty="0" smtClean="0">
                <a:latin typeface="Arial"/>
                <a:cs typeface="Arial"/>
              </a:rPr>
              <a:t>, </a:t>
            </a:r>
            <a:r>
              <a:rPr sz="2800" spc="-60" dirty="0">
                <a:latin typeface="Arial"/>
                <a:cs typeface="Arial"/>
              </a:rPr>
              <a:t>terutama </a:t>
            </a:r>
            <a:r>
              <a:rPr sz="2800" spc="-30" dirty="0">
                <a:latin typeface="Arial"/>
                <a:cs typeface="Arial"/>
              </a:rPr>
              <a:t>tata </a:t>
            </a:r>
            <a:r>
              <a:rPr sz="2800" spc="-105" dirty="0">
                <a:latin typeface="Arial"/>
                <a:cs typeface="Arial"/>
              </a:rPr>
              <a:t>letaknya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(layout).</a:t>
            </a:r>
            <a:endParaRPr sz="2800" dirty="0">
              <a:latin typeface="Arial"/>
              <a:cs typeface="Arial"/>
            </a:endParaRPr>
          </a:p>
          <a:p>
            <a:pPr marL="622300" marR="28575" indent="-609600" algn="just">
              <a:lnSpc>
                <a:spcPts val="3020"/>
              </a:lnSpc>
              <a:spcBef>
                <a:spcPts val="68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50" dirty="0">
                <a:latin typeface="Arial"/>
                <a:cs typeface="Arial"/>
              </a:rPr>
              <a:t>Kemudian </a:t>
            </a:r>
            <a:r>
              <a:rPr sz="2800" spc="-114" dirty="0">
                <a:latin typeface="Arial"/>
                <a:cs typeface="Arial"/>
              </a:rPr>
              <a:t>tahapan </a:t>
            </a:r>
            <a:r>
              <a:rPr sz="2800" spc="-100" dirty="0">
                <a:latin typeface="Arial"/>
                <a:cs typeface="Arial"/>
              </a:rPr>
              <a:t>selanjutnya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10" dirty="0">
                <a:latin typeface="Arial"/>
                <a:cs typeface="Arial"/>
              </a:rPr>
              <a:t>Sketsa </a:t>
            </a:r>
            <a:r>
              <a:rPr sz="2800" spc="-55" dirty="0">
                <a:latin typeface="Arial"/>
                <a:cs typeface="Arial"/>
              </a:rPr>
              <a:t>digital  </a:t>
            </a:r>
            <a:r>
              <a:rPr sz="2800" spc="-60" dirty="0">
                <a:latin typeface="Arial"/>
                <a:cs typeface="Arial"/>
              </a:rPr>
              <a:t>tersebut </a:t>
            </a:r>
            <a:r>
              <a:rPr sz="2800" spc="-65" dirty="0">
                <a:latin typeface="Arial"/>
                <a:cs typeface="Arial"/>
              </a:rPr>
              <a:t>ditunjukkan </a:t>
            </a:r>
            <a:r>
              <a:rPr sz="2800" spc="-150" dirty="0">
                <a:latin typeface="Arial"/>
                <a:cs typeface="Arial"/>
              </a:rPr>
              <a:t>ke </a:t>
            </a:r>
            <a:r>
              <a:rPr sz="2800" spc="-75" dirty="0">
                <a:latin typeface="Arial"/>
                <a:cs typeface="Arial"/>
              </a:rPr>
              <a:t>klien </a:t>
            </a:r>
            <a:r>
              <a:rPr sz="2800" spc="-75" dirty="0" err="1">
                <a:latin typeface="Arial"/>
                <a:cs typeface="Arial"/>
              </a:rPr>
              <a:t>meminta</a:t>
            </a:r>
            <a:r>
              <a:rPr sz="2800" spc="-360" dirty="0">
                <a:latin typeface="Arial"/>
                <a:cs typeface="Arial"/>
              </a:rPr>
              <a:t> </a:t>
            </a:r>
            <a:r>
              <a:rPr sz="2800" spc="-114" dirty="0" err="1" smtClean="0">
                <a:latin typeface="Arial"/>
                <a:cs typeface="Arial"/>
              </a:rPr>
              <a:t>pendapatnya</a:t>
            </a:r>
            <a:r>
              <a:rPr sz="2800" spc="-114" dirty="0" smtClean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mengenai </a:t>
            </a:r>
            <a:r>
              <a:rPr sz="2800" spc="-150" dirty="0">
                <a:latin typeface="Arial"/>
                <a:cs typeface="Arial"/>
              </a:rPr>
              <a:t>design </a:t>
            </a:r>
            <a:r>
              <a:rPr sz="2800" spc="-65" dirty="0">
                <a:latin typeface="Arial"/>
                <a:cs typeface="Arial"/>
              </a:rPr>
              <a:t>dari </a:t>
            </a:r>
            <a:r>
              <a:rPr sz="2800" spc="-90" dirty="0">
                <a:latin typeface="Arial"/>
                <a:cs typeface="Arial"/>
              </a:rPr>
              <a:t>website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05" dirty="0">
                <a:latin typeface="Arial"/>
                <a:cs typeface="Arial"/>
              </a:rPr>
              <a:t>ia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pesan.</a:t>
            </a:r>
            <a:endParaRPr sz="2800" dirty="0">
              <a:latin typeface="Arial"/>
              <a:cs typeface="Arial"/>
            </a:endParaRPr>
          </a:p>
          <a:p>
            <a:pPr marL="622300" marR="5080" indent="-609600" algn="just">
              <a:lnSpc>
                <a:spcPts val="3020"/>
              </a:lnSpc>
              <a:spcBef>
                <a:spcPts val="69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15" dirty="0">
                <a:latin typeface="Arial"/>
                <a:cs typeface="Arial"/>
              </a:rPr>
              <a:t>Jika </a:t>
            </a:r>
            <a:r>
              <a:rPr sz="2800" spc="-75" dirty="0">
                <a:latin typeface="Arial"/>
                <a:cs typeface="Arial"/>
              </a:rPr>
              <a:t>klien </a:t>
            </a:r>
            <a:r>
              <a:rPr sz="2800" spc="-160" dirty="0">
                <a:latin typeface="Arial"/>
                <a:cs typeface="Arial"/>
              </a:rPr>
              <a:t>sudah </a:t>
            </a:r>
            <a:r>
              <a:rPr sz="2800" spc="-275" dirty="0">
                <a:latin typeface="Arial"/>
                <a:cs typeface="Arial"/>
              </a:rPr>
              <a:t>OK, </a:t>
            </a:r>
            <a:r>
              <a:rPr sz="2800" spc="-170" dirty="0">
                <a:latin typeface="Arial"/>
                <a:cs typeface="Arial"/>
              </a:rPr>
              <a:t>maka </a:t>
            </a:r>
            <a:r>
              <a:rPr sz="2800" spc="-145" dirty="0">
                <a:latin typeface="Arial"/>
                <a:cs typeface="Arial"/>
              </a:rPr>
              <a:t>selesailah </a:t>
            </a:r>
            <a:r>
              <a:rPr sz="2800" spc="-140" dirty="0" err="1">
                <a:latin typeface="Arial"/>
                <a:cs typeface="Arial"/>
              </a:rPr>
              <a:t>tugas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55" dirty="0" err="1" smtClean="0">
                <a:latin typeface="Arial"/>
                <a:cs typeface="Arial"/>
              </a:rPr>
              <a:t>seorang</a:t>
            </a:r>
            <a:r>
              <a:rPr sz="2800" spc="-155" dirty="0" smtClean="0">
                <a:latin typeface="Arial"/>
                <a:cs typeface="Arial"/>
              </a:rPr>
              <a:t> </a:t>
            </a:r>
            <a:r>
              <a:rPr sz="2800" b="1" i="1" spc="-180" dirty="0">
                <a:latin typeface="Arial"/>
                <a:cs typeface="Arial"/>
              </a:rPr>
              <a:t>Web </a:t>
            </a:r>
            <a:r>
              <a:rPr sz="2800" b="1" i="1" spc="-225" dirty="0">
                <a:latin typeface="Arial"/>
                <a:cs typeface="Arial"/>
              </a:rPr>
              <a:t>Designer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120" dirty="0">
                <a:latin typeface="Arial"/>
                <a:cs typeface="Arial"/>
              </a:rPr>
              <a:t>sementara,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40" dirty="0">
                <a:latin typeface="Arial"/>
                <a:cs typeface="Arial"/>
              </a:rPr>
              <a:t>tugas  </a:t>
            </a:r>
            <a:r>
              <a:rPr sz="2800" spc="-100" dirty="0">
                <a:latin typeface="Arial"/>
                <a:cs typeface="Arial"/>
              </a:rPr>
              <a:t>selanjutnya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20" dirty="0">
                <a:latin typeface="Arial"/>
                <a:cs typeface="Arial"/>
              </a:rPr>
              <a:t>hasil </a:t>
            </a:r>
            <a:r>
              <a:rPr sz="2800" spc="-165" dirty="0">
                <a:latin typeface="Arial"/>
                <a:cs typeface="Arial"/>
              </a:rPr>
              <a:t>sketsa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50" dirty="0">
                <a:latin typeface="Arial"/>
                <a:cs typeface="Arial"/>
              </a:rPr>
              <a:t>design </a:t>
            </a:r>
            <a:r>
              <a:rPr sz="2800" spc="-55" dirty="0">
                <a:latin typeface="Arial"/>
                <a:cs typeface="Arial"/>
              </a:rPr>
              <a:t>digital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akan  </a:t>
            </a:r>
            <a:r>
              <a:rPr sz="2800" spc="-125" dirty="0">
                <a:latin typeface="Arial"/>
                <a:cs typeface="Arial"/>
              </a:rPr>
              <a:t>diserahkan </a:t>
            </a:r>
            <a:r>
              <a:rPr sz="2800" spc="-150" dirty="0">
                <a:latin typeface="Arial"/>
                <a:cs typeface="Arial"/>
              </a:rPr>
              <a:t>ke </a:t>
            </a:r>
            <a:r>
              <a:rPr sz="2800" b="1" i="1" spc="-180" dirty="0">
                <a:latin typeface="Arial"/>
                <a:cs typeface="Arial"/>
              </a:rPr>
              <a:t>Web </a:t>
            </a:r>
            <a:r>
              <a:rPr sz="2800" b="1" i="1" spc="-195" dirty="0">
                <a:latin typeface="Arial"/>
                <a:cs typeface="Arial"/>
              </a:rPr>
              <a:t>Programmer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80" dirty="0">
                <a:latin typeface="Arial"/>
                <a:cs typeface="Arial"/>
              </a:rPr>
              <a:t>melanjutkan  </a:t>
            </a:r>
            <a:r>
              <a:rPr sz="2800" spc="-114" dirty="0">
                <a:latin typeface="Arial"/>
                <a:cs typeface="Arial"/>
              </a:rPr>
              <a:t>perjuangan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1789" dirty="0">
                <a:latin typeface="Wingdings"/>
                <a:cs typeface="Wingdings"/>
              </a:rPr>
              <a:t></a:t>
            </a:r>
            <a:r>
              <a:rPr sz="2800" spc="1789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533400"/>
            <a:ext cx="7161530" cy="111504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2065" rIns="0" bIns="0" rtlCol="0">
            <a:spAutoFit/>
          </a:bodyPr>
          <a:lstStyle/>
          <a:p>
            <a:pPr marR="84455" algn="r">
              <a:lnSpc>
                <a:spcPts val="4320"/>
              </a:lnSpc>
              <a:spcBef>
                <a:spcPts val="95"/>
              </a:spcBef>
            </a:pPr>
            <a:r>
              <a:rPr sz="3600" spc="-229" dirty="0"/>
              <a:t>Hal </a:t>
            </a:r>
            <a:r>
              <a:rPr sz="3600" spc="-325" dirty="0"/>
              <a:t>yang </a:t>
            </a:r>
            <a:r>
              <a:rPr sz="3600" spc="-240" dirty="0"/>
              <a:t>Perlu </a:t>
            </a:r>
            <a:r>
              <a:rPr sz="3600" spc="-195" dirty="0"/>
              <a:t>diperhatikan  </a:t>
            </a:r>
            <a:r>
              <a:rPr sz="3600" spc="-330" dirty="0"/>
              <a:t>Seorang </a:t>
            </a:r>
            <a:r>
              <a:rPr sz="3600" spc="-200" dirty="0"/>
              <a:t>Web</a:t>
            </a:r>
            <a:r>
              <a:rPr sz="3600" spc="-90" dirty="0"/>
              <a:t> </a:t>
            </a:r>
            <a:r>
              <a:rPr sz="3600" spc="-290" dirty="0"/>
              <a:t>Designer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362200" y="2002170"/>
            <a:ext cx="4971415" cy="41160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35" dirty="0">
                <a:latin typeface="Arial"/>
                <a:cs typeface="Arial"/>
              </a:rPr>
              <a:t>Ukuran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byte.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35" dirty="0">
                <a:latin typeface="Arial"/>
                <a:cs typeface="Arial"/>
              </a:rPr>
              <a:t>Ukuran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Pixel.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204" dirty="0">
                <a:latin typeface="Arial"/>
                <a:cs typeface="Arial"/>
              </a:rPr>
              <a:t>Resolusi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monitor.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60" dirty="0">
                <a:latin typeface="Arial"/>
                <a:cs typeface="Arial"/>
              </a:rPr>
              <a:t>Standar </a:t>
            </a:r>
            <a:r>
              <a:rPr sz="3200" spc="-315" dirty="0">
                <a:latin typeface="Arial"/>
                <a:cs typeface="Arial"/>
              </a:rPr>
              <a:t>XHTML </a:t>
            </a:r>
            <a:r>
              <a:rPr sz="3200" spc="-145" dirty="0">
                <a:latin typeface="Arial"/>
                <a:cs typeface="Arial"/>
              </a:rPr>
              <a:t>dan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09" dirty="0">
                <a:latin typeface="Arial"/>
                <a:cs typeface="Arial"/>
              </a:rPr>
              <a:t>CSS.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40" dirty="0">
                <a:latin typeface="Arial"/>
                <a:cs typeface="Arial"/>
              </a:rPr>
              <a:t>Layout </a:t>
            </a:r>
            <a:r>
              <a:rPr sz="3200" spc="-170" dirty="0">
                <a:latin typeface="Arial"/>
                <a:cs typeface="Arial"/>
              </a:rPr>
              <a:t>menggunakan</a:t>
            </a:r>
            <a:r>
              <a:rPr sz="3200" spc="-250" dirty="0">
                <a:latin typeface="Arial"/>
                <a:cs typeface="Arial"/>
              </a:rPr>
              <a:t> </a:t>
            </a:r>
            <a:r>
              <a:rPr sz="3200" spc="-509" dirty="0">
                <a:latin typeface="Arial"/>
                <a:cs typeface="Arial"/>
              </a:rPr>
              <a:t>CSS.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35" dirty="0">
                <a:latin typeface="Arial"/>
                <a:cs typeface="Arial"/>
              </a:rPr>
              <a:t>Warna.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105" dirty="0">
                <a:latin typeface="Arial"/>
                <a:cs typeface="Arial"/>
              </a:rPr>
              <a:t>Tipografi.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685800"/>
            <a:ext cx="7542530" cy="77713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990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spc="-420" dirty="0"/>
              <a:t>Tips</a:t>
            </a:r>
            <a:r>
              <a:rPr spc="-260" dirty="0"/>
              <a:t> </a:t>
            </a:r>
            <a:r>
              <a:rPr spc="-285" dirty="0"/>
              <a:t>Tipografi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7400" y="1828800"/>
            <a:ext cx="7542530" cy="5103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indent="-609600" algn="just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310" dirty="0">
                <a:latin typeface="Arial"/>
                <a:cs typeface="Arial"/>
              </a:rPr>
              <a:t>LAKUKAN </a:t>
            </a:r>
            <a:r>
              <a:rPr sz="2800" spc="-310" dirty="0" smtClean="0">
                <a:latin typeface="Arial"/>
                <a:cs typeface="Arial"/>
              </a:rPr>
              <a:t> </a:t>
            </a:r>
            <a:r>
              <a:rPr sz="2800" spc="-130" dirty="0" err="1" smtClean="0">
                <a:latin typeface="Arial"/>
                <a:cs typeface="Arial"/>
              </a:rPr>
              <a:t>Pembentukan</a:t>
            </a:r>
            <a:r>
              <a:rPr sz="2800" spc="-130" dirty="0" smtClean="0">
                <a:latin typeface="Arial"/>
                <a:cs typeface="Arial"/>
              </a:rPr>
              <a:t> </a:t>
            </a:r>
            <a:r>
              <a:rPr sz="2800" spc="-90" dirty="0" err="1">
                <a:latin typeface="Arial"/>
                <a:cs typeface="Arial"/>
              </a:rPr>
              <a:t>Hierarki</a:t>
            </a:r>
            <a:r>
              <a:rPr sz="2800" spc="-440" dirty="0">
                <a:latin typeface="Arial"/>
                <a:cs typeface="Arial"/>
              </a:rPr>
              <a:t> </a:t>
            </a:r>
            <a:r>
              <a:rPr sz="2800" spc="-440" dirty="0" smtClean="0">
                <a:latin typeface="Arial"/>
                <a:cs typeface="Arial"/>
              </a:rPr>
              <a:t> </a:t>
            </a:r>
            <a:r>
              <a:rPr sz="2800" spc="-95" dirty="0" err="1" smtClean="0">
                <a:latin typeface="Arial"/>
                <a:cs typeface="Arial"/>
              </a:rPr>
              <a:t>Tipografi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800" spc="-310" dirty="0">
                <a:latin typeface="Arial"/>
                <a:cs typeface="Arial"/>
              </a:rPr>
              <a:t>JANGAN </a:t>
            </a:r>
            <a:r>
              <a:rPr sz="2800" spc="-310" dirty="0" smtClean="0">
                <a:latin typeface="Arial"/>
                <a:cs typeface="Arial"/>
              </a:rPr>
              <a:t> </a:t>
            </a:r>
            <a:r>
              <a:rPr sz="2800" spc="-65" dirty="0" err="1" smtClean="0">
                <a:latin typeface="Arial"/>
                <a:cs typeface="Arial"/>
              </a:rPr>
              <a:t>Membuat</a:t>
            </a:r>
            <a:r>
              <a:rPr sz="2800" spc="-65" dirty="0" smtClean="0">
                <a:latin typeface="Arial"/>
                <a:cs typeface="Arial"/>
              </a:rPr>
              <a:t> </a:t>
            </a:r>
            <a:r>
              <a:rPr sz="2800" spc="-240" dirty="0">
                <a:latin typeface="Arial"/>
                <a:cs typeface="Arial"/>
              </a:rPr>
              <a:t>Teks </a:t>
            </a:r>
            <a:r>
              <a:rPr sz="2800" spc="-110" dirty="0">
                <a:latin typeface="Arial"/>
                <a:cs typeface="Arial"/>
              </a:rPr>
              <a:t>Terlalu</a:t>
            </a:r>
            <a:r>
              <a:rPr sz="2800" spc="-425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Kecil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50" dirty="0">
                <a:latin typeface="Arial"/>
                <a:cs typeface="Arial"/>
              </a:rPr>
              <a:t>PILIH </a:t>
            </a:r>
            <a:r>
              <a:rPr sz="2800" spc="-250" dirty="0" smtClean="0">
                <a:latin typeface="Arial"/>
                <a:cs typeface="Arial"/>
              </a:rPr>
              <a:t> </a:t>
            </a:r>
            <a:r>
              <a:rPr sz="2800" spc="-110" dirty="0" smtClean="0">
                <a:latin typeface="Arial"/>
                <a:cs typeface="Arial"/>
              </a:rPr>
              <a:t>Font  </a:t>
            </a:r>
            <a:r>
              <a:rPr sz="2800" spc="-265" dirty="0" smtClean="0">
                <a:latin typeface="Arial"/>
                <a:cs typeface="Arial"/>
              </a:rPr>
              <a:t>Yang</a:t>
            </a:r>
            <a:r>
              <a:rPr sz="2800" spc="-60" dirty="0" smtClean="0">
                <a:latin typeface="Arial"/>
                <a:cs typeface="Arial"/>
              </a:rPr>
              <a:t>  </a:t>
            </a:r>
            <a:r>
              <a:rPr sz="2800" spc="-225" dirty="0" err="1" smtClean="0">
                <a:latin typeface="Arial"/>
                <a:cs typeface="Arial"/>
              </a:rPr>
              <a:t>Sesuai</a:t>
            </a:r>
            <a:endParaRPr sz="2800" dirty="0">
              <a:latin typeface="Arial"/>
              <a:cs typeface="Arial"/>
            </a:endParaRPr>
          </a:p>
          <a:p>
            <a:pPr marL="622300" marR="727075" indent="-609600" algn="just">
              <a:lnSpc>
                <a:spcPts val="2690"/>
              </a:lnSpc>
              <a:spcBef>
                <a:spcPts val="6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310" dirty="0">
                <a:latin typeface="Arial"/>
                <a:cs typeface="Arial"/>
              </a:rPr>
              <a:t>JANGAN </a:t>
            </a:r>
            <a:r>
              <a:rPr sz="2800" spc="-180" dirty="0">
                <a:latin typeface="Arial"/>
                <a:cs typeface="Arial"/>
              </a:rPr>
              <a:t>Gunakan </a:t>
            </a:r>
            <a:r>
              <a:rPr sz="2800" spc="-110" dirty="0">
                <a:latin typeface="Arial"/>
                <a:cs typeface="Arial"/>
              </a:rPr>
              <a:t>Font Terlalu </a:t>
            </a:r>
            <a:r>
              <a:rPr sz="2800" spc="-195" dirty="0">
                <a:latin typeface="Arial"/>
                <a:cs typeface="Arial"/>
              </a:rPr>
              <a:t>Banyak </a:t>
            </a:r>
            <a:r>
              <a:rPr sz="2800" spc="-165" dirty="0">
                <a:latin typeface="Arial"/>
                <a:cs typeface="Arial"/>
              </a:rPr>
              <a:t>Dalam </a:t>
            </a:r>
            <a:r>
              <a:rPr sz="2800" spc="-140" dirty="0">
                <a:latin typeface="Arial"/>
                <a:cs typeface="Arial"/>
              </a:rPr>
              <a:t>1  </a:t>
            </a:r>
            <a:r>
              <a:rPr sz="2800" spc="-160" dirty="0">
                <a:latin typeface="Arial"/>
                <a:cs typeface="Arial"/>
              </a:rPr>
              <a:t>Halaman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335" dirty="0">
                <a:latin typeface="Arial"/>
                <a:cs typeface="Arial"/>
              </a:rPr>
              <a:t>BERIKAN </a:t>
            </a:r>
            <a:r>
              <a:rPr sz="2800" spc="-335" dirty="0" smtClean="0">
                <a:latin typeface="Arial"/>
                <a:cs typeface="Arial"/>
              </a:rPr>
              <a:t> </a:t>
            </a:r>
            <a:r>
              <a:rPr sz="2800" spc="-229" dirty="0" err="1" smtClean="0">
                <a:latin typeface="Arial"/>
                <a:cs typeface="Arial"/>
              </a:rPr>
              <a:t>Ruang</a:t>
            </a:r>
            <a:r>
              <a:rPr sz="2800" spc="-229" dirty="0" smtClean="0">
                <a:latin typeface="Arial"/>
                <a:cs typeface="Arial"/>
              </a:rPr>
              <a:t>  </a:t>
            </a:r>
            <a:r>
              <a:rPr sz="2800" spc="-240" dirty="0" err="1" smtClean="0">
                <a:latin typeface="Arial"/>
                <a:cs typeface="Arial"/>
              </a:rPr>
              <a:t>Pada</a:t>
            </a:r>
            <a:r>
              <a:rPr sz="2800" spc="-290" dirty="0" smtClean="0">
                <a:latin typeface="Arial"/>
                <a:cs typeface="Arial"/>
              </a:rPr>
              <a:t>  </a:t>
            </a:r>
            <a:r>
              <a:rPr sz="2800" spc="-160" dirty="0" err="1" smtClean="0">
                <a:latin typeface="Arial"/>
                <a:cs typeface="Arial"/>
              </a:rPr>
              <a:t>Halaman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800" spc="-310" dirty="0">
                <a:latin typeface="Arial"/>
                <a:cs typeface="Arial"/>
              </a:rPr>
              <a:t>JANGAN </a:t>
            </a:r>
            <a:r>
              <a:rPr sz="2800" spc="-310" dirty="0" smtClean="0">
                <a:latin typeface="Arial"/>
                <a:cs typeface="Arial"/>
              </a:rPr>
              <a:t> </a:t>
            </a:r>
            <a:r>
              <a:rPr sz="2800" spc="-180" dirty="0" err="1" smtClean="0">
                <a:latin typeface="Arial"/>
                <a:cs typeface="Arial"/>
              </a:rPr>
              <a:t>Gunakan</a:t>
            </a:r>
            <a:r>
              <a:rPr sz="2800" spc="-180" dirty="0" smtClean="0">
                <a:latin typeface="Arial"/>
                <a:cs typeface="Arial"/>
              </a:rPr>
              <a:t>  </a:t>
            </a:r>
            <a:r>
              <a:rPr sz="2800" spc="-70" dirty="0" err="1">
                <a:latin typeface="Arial"/>
                <a:cs typeface="Arial"/>
              </a:rPr>
              <a:t>Huruf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70" dirty="0" smtClean="0">
                <a:latin typeface="Arial"/>
                <a:cs typeface="Arial"/>
              </a:rPr>
              <a:t> </a:t>
            </a:r>
            <a:r>
              <a:rPr sz="2800" spc="-204" dirty="0" err="1" smtClean="0">
                <a:latin typeface="Arial"/>
                <a:cs typeface="Arial"/>
              </a:rPr>
              <a:t>Besar</a:t>
            </a:r>
            <a:r>
              <a:rPr sz="2800" spc="-465" dirty="0" smtClean="0">
                <a:latin typeface="Arial"/>
                <a:cs typeface="Arial"/>
              </a:rPr>
              <a:t>  </a:t>
            </a:r>
            <a:r>
              <a:rPr sz="2800" spc="-100" dirty="0" err="1" smtClean="0">
                <a:latin typeface="Arial"/>
                <a:cs typeface="Arial"/>
              </a:rPr>
              <a:t>Berkelanjutan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800" spc="-340" dirty="0" smtClean="0">
                <a:latin typeface="Arial"/>
                <a:cs typeface="Arial"/>
              </a:rPr>
              <a:t>COBALAH  </a:t>
            </a:r>
            <a:r>
              <a:rPr sz="2800" spc="-95" dirty="0" err="1" smtClean="0">
                <a:latin typeface="Arial"/>
                <a:cs typeface="Arial"/>
              </a:rPr>
              <a:t>Membatasi</a:t>
            </a:r>
            <a:r>
              <a:rPr sz="2800" spc="-95" dirty="0" smtClean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Paragraf </a:t>
            </a:r>
            <a:r>
              <a:rPr sz="2800" spc="-125" dirty="0">
                <a:latin typeface="Arial"/>
                <a:cs typeface="Arial"/>
              </a:rPr>
              <a:t>40-60</a:t>
            </a:r>
            <a:r>
              <a:rPr sz="2800" spc="-45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Karakter.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310" dirty="0">
                <a:latin typeface="Arial"/>
                <a:cs typeface="Arial"/>
              </a:rPr>
              <a:t>JANGAN </a:t>
            </a:r>
            <a:r>
              <a:rPr sz="2800" spc="-180" dirty="0">
                <a:latin typeface="Arial"/>
                <a:cs typeface="Arial"/>
              </a:rPr>
              <a:t>Gunakan </a:t>
            </a:r>
            <a:r>
              <a:rPr sz="2800" spc="-150" dirty="0">
                <a:latin typeface="Arial"/>
                <a:cs typeface="Arial"/>
              </a:rPr>
              <a:t>Sejumlah </a:t>
            </a:r>
            <a:r>
              <a:rPr sz="2800" spc="-140" dirty="0">
                <a:latin typeface="Arial"/>
                <a:cs typeface="Arial"/>
              </a:rPr>
              <a:t>Text </a:t>
            </a:r>
            <a:r>
              <a:rPr sz="2800" spc="-130" dirty="0">
                <a:latin typeface="Arial"/>
                <a:cs typeface="Arial"/>
              </a:rPr>
              <a:t>Terpusat</a:t>
            </a:r>
            <a:r>
              <a:rPr sz="2800" spc="-385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Ketengah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800" spc="-325" dirty="0">
                <a:latin typeface="Arial"/>
                <a:cs typeface="Arial"/>
              </a:rPr>
              <a:t>PASTIKAN </a:t>
            </a:r>
            <a:r>
              <a:rPr sz="2800" spc="-190" dirty="0">
                <a:latin typeface="Arial"/>
                <a:cs typeface="Arial"/>
              </a:rPr>
              <a:t>Ada </a:t>
            </a:r>
            <a:r>
              <a:rPr sz="2800" spc="-185" dirty="0">
                <a:latin typeface="Arial"/>
                <a:cs typeface="Arial"/>
              </a:rPr>
              <a:t>Cukup </a:t>
            </a:r>
            <a:r>
              <a:rPr sz="2800" spc="-135" dirty="0">
                <a:latin typeface="Arial"/>
                <a:cs typeface="Arial"/>
              </a:rPr>
              <a:t>Kontras </a:t>
            </a:r>
            <a:r>
              <a:rPr sz="2800" spc="-100" dirty="0">
                <a:latin typeface="Arial"/>
                <a:cs typeface="Arial"/>
              </a:rPr>
              <a:t>Antara </a:t>
            </a:r>
            <a:r>
              <a:rPr sz="2800" spc="-240" dirty="0">
                <a:latin typeface="Arial"/>
                <a:cs typeface="Arial"/>
              </a:rPr>
              <a:t>Teks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Latar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2133600"/>
            <a:ext cx="7345225" cy="4623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31972" y="856792"/>
            <a:ext cx="41960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15" dirty="0"/>
              <a:t>Hirarki </a:t>
            </a:r>
            <a:r>
              <a:rPr sz="4000" spc="-325" dirty="0"/>
              <a:t>harus</a:t>
            </a:r>
            <a:r>
              <a:rPr sz="4000" spc="-220" dirty="0"/>
              <a:t> </a:t>
            </a:r>
            <a:r>
              <a:rPr sz="4000" spc="-315" dirty="0"/>
              <a:t>Jelas!!</a:t>
            </a:r>
            <a:endParaRPr sz="40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600" y="2362200"/>
            <a:ext cx="7305646" cy="49267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77233" y="856792"/>
            <a:ext cx="48183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20" dirty="0"/>
              <a:t>Fontsize </a:t>
            </a:r>
            <a:r>
              <a:rPr sz="4000" spc="-325" dirty="0"/>
              <a:t>harus</a:t>
            </a:r>
            <a:r>
              <a:rPr sz="4000" spc="-125" dirty="0"/>
              <a:t> </a:t>
            </a:r>
            <a:r>
              <a:rPr sz="4000" spc="-280" dirty="0"/>
              <a:t>sesuai!!</a:t>
            </a:r>
            <a:endParaRPr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12396" y="2133600"/>
            <a:ext cx="5839522" cy="5067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43200" y="856792"/>
            <a:ext cx="61779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90" dirty="0"/>
              <a:t>Font </a:t>
            </a:r>
            <a:r>
              <a:rPr sz="4000" spc="-325" dirty="0"/>
              <a:t>Type </a:t>
            </a:r>
            <a:r>
              <a:rPr sz="4000" spc="-300" dirty="0"/>
              <a:t>juga </a:t>
            </a:r>
            <a:r>
              <a:rPr sz="4000" spc="-325" dirty="0"/>
              <a:t>harus</a:t>
            </a:r>
            <a:r>
              <a:rPr sz="4000" spc="45" dirty="0"/>
              <a:t> </a:t>
            </a:r>
            <a:r>
              <a:rPr sz="4000" spc="-280" dirty="0"/>
              <a:t>sesuai!!</a:t>
            </a:r>
            <a:endParaRPr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0" y="2133600"/>
            <a:ext cx="5620421" cy="5048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49312" y="825994"/>
            <a:ext cx="52177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0" dirty="0"/>
              <a:t>Font </a:t>
            </a:r>
            <a:r>
              <a:rPr spc="-355" dirty="0"/>
              <a:t>harus</a:t>
            </a:r>
            <a:r>
              <a:rPr spc="-180" dirty="0"/>
              <a:t> </a:t>
            </a:r>
            <a:r>
              <a:rPr spc="-285" dirty="0"/>
              <a:t>konsisten!!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95599" y="2057400"/>
            <a:ext cx="5772839" cy="478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5039" y="825994"/>
            <a:ext cx="50139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65" dirty="0"/>
              <a:t>Jangan </a:t>
            </a:r>
            <a:r>
              <a:rPr spc="-175" dirty="0"/>
              <a:t>terlalu</a:t>
            </a:r>
            <a:r>
              <a:rPr spc="-85" dirty="0"/>
              <a:t> </a:t>
            </a:r>
            <a:r>
              <a:rPr spc="-150" dirty="0"/>
              <a:t>rapat!!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0" y="2362200"/>
            <a:ext cx="5772839" cy="5048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29456" y="825994"/>
            <a:ext cx="32099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Not </a:t>
            </a:r>
            <a:r>
              <a:rPr spc="-275" dirty="0"/>
              <a:t>All</a:t>
            </a:r>
            <a:r>
              <a:rPr spc="-350" dirty="0"/>
              <a:t> </a:t>
            </a:r>
            <a:r>
              <a:rPr spc="-375" dirty="0"/>
              <a:t>Caps!!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600" y="2514600"/>
            <a:ext cx="6277724" cy="4581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90777" y="825994"/>
            <a:ext cx="23253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9" dirty="0"/>
              <a:t>Use</a:t>
            </a:r>
            <a:r>
              <a:rPr spc="-315" dirty="0"/>
              <a:t> </a:t>
            </a:r>
            <a:r>
              <a:rPr spc="-200" dirty="0"/>
              <a:t>40-60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67000" y="2209800"/>
            <a:ext cx="5772839" cy="5086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96006" y="825994"/>
            <a:ext cx="43148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9" dirty="0"/>
              <a:t>Use</a:t>
            </a:r>
            <a:r>
              <a:rPr spc="-325" dirty="0"/>
              <a:t> </a:t>
            </a:r>
            <a:r>
              <a:rPr spc="-245" dirty="0"/>
              <a:t>combination!!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90800" y="2362200"/>
            <a:ext cx="5772839" cy="5086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77566" y="825994"/>
            <a:ext cx="45993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90" dirty="0"/>
              <a:t>Sesuaikan</a:t>
            </a:r>
            <a:r>
              <a:rPr spc="-280" dirty="0"/>
              <a:t> </a:t>
            </a:r>
            <a:r>
              <a:rPr spc="-240" dirty="0"/>
              <a:t>kontras!!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09600"/>
            <a:ext cx="78473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130" dirty="0"/>
              <a:t>3. </a:t>
            </a:r>
            <a:r>
              <a:rPr spc="-330" dirty="0"/>
              <a:t>Pemrograman </a:t>
            </a:r>
            <a:r>
              <a:rPr spc="-240" dirty="0"/>
              <a:t>Web</a:t>
            </a:r>
            <a:r>
              <a:rPr spc="-265" dirty="0"/>
              <a:t> </a:t>
            </a:r>
            <a:r>
              <a:rPr spc="-340" dirty="0"/>
              <a:t>(</a:t>
            </a:r>
            <a:r>
              <a:rPr i="1" spc="-340" dirty="0">
                <a:latin typeface="Arial"/>
                <a:cs typeface="Arial"/>
              </a:rPr>
              <a:t>Coding</a:t>
            </a:r>
            <a:r>
              <a:rPr spc="-340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1948142"/>
            <a:ext cx="7847330" cy="553805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622300" marR="135890" indent="-609600" algn="just">
              <a:spcBef>
                <a:spcPts val="7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95" dirty="0">
                <a:latin typeface="Arial"/>
                <a:cs typeface="Arial"/>
              </a:rPr>
              <a:t>Tahap </a:t>
            </a:r>
            <a:r>
              <a:rPr sz="2800" spc="-175" dirty="0">
                <a:latin typeface="Arial"/>
                <a:cs typeface="Arial"/>
              </a:rPr>
              <a:t>Coding </a:t>
            </a:r>
            <a:r>
              <a:rPr sz="2800" spc="-120" dirty="0">
                <a:latin typeface="Arial"/>
                <a:cs typeface="Arial"/>
              </a:rPr>
              <a:t>merupakan </a:t>
            </a:r>
            <a:r>
              <a:rPr sz="2800" spc="-95" dirty="0">
                <a:latin typeface="Arial"/>
                <a:cs typeface="Arial"/>
              </a:rPr>
              <a:t>tahap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05" dirty="0">
                <a:latin typeface="Arial"/>
                <a:cs typeface="Arial"/>
              </a:rPr>
              <a:t>paling </a:t>
            </a:r>
            <a:r>
              <a:rPr sz="2800" spc="-45" dirty="0">
                <a:latin typeface="Arial"/>
                <a:cs typeface="Arial"/>
              </a:rPr>
              <a:t>sulit </a:t>
            </a:r>
            <a:r>
              <a:rPr sz="2800" spc="-130" dirty="0">
                <a:latin typeface="Arial"/>
                <a:cs typeface="Arial"/>
              </a:rPr>
              <a:t>dan  </a:t>
            </a:r>
            <a:r>
              <a:rPr sz="2800" spc="-95" dirty="0">
                <a:latin typeface="Arial"/>
                <a:cs typeface="Arial"/>
              </a:rPr>
              <a:t>membutuhkan </a:t>
            </a:r>
            <a:r>
              <a:rPr sz="2800" spc="-65" dirty="0">
                <a:latin typeface="Arial"/>
                <a:cs typeface="Arial"/>
              </a:rPr>
              <a:t>waktu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65" dirty="0">
                <a:latin typeface="Arial"/>
                <a:cs typeface="Arial"/>
              </a:rPr>
              <a:t>lebih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lama.</a:t>
            </a:r>
            <a:endParaRPr sz="2800" dirty="0">
              <a:latin typeface="Arial"/>
              <a:cs typeface="Arial"/>
            </a:endParaRPr>
          </a:p>
          <a:p>
            <a:pPr marL="622300" marR="59055" indent="-609600" algn="just">
              <a:spcBef>
                <a:spcPts val="6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60" dirty="0">
                <a:latin typeface="Arial"/>
                <a:cs typeface="Arial"/>
              </a:rPr>
              <a:t>Tapi </a:t>
            </a:r>
            <a:r>
              <a:rPr sz="2800" spc="-95" dirty="0">
                <a:latin typeface="Arial"/>
                <a:cs typeface="Arial"/>
              </a:rPr>
              <a:t>tanpa </a:t>
            </a:r>
            <a:r>
              <a:rPr sz="2800" spc="-120" dirty="0">
                <a:latin typeface="Arial"/>
                <a:cs typeface="Arial"/>
              </a:rPr>
              <a:t>coding hasil </a:t>
            </a:r>
            <a:r>
              <a:rPr sz="2800" spc="-140" dirty="0">
                <a:latin typeface="Arial"/>
                <a:cs typeface="Arial"/>
              </a:rPr>
              <a:t>perencanaan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45" dirty="0">
                <a:latin typeface="Arial"/>
                <a:cs typeface="Arial"/>
              </a:rPr>
              <a:t>desain </a:t>
            </a:r>
            <a:r>
              <a:rPr sz="2800" spc="-55" dirty="0">
                <a:latin typeface="Arial"/>
                <a:cs typeface="Arial"/>
              </a:rPr>
              <a:t>tidak  </a:t>
            </a:r>
            <a:r>
              <a:rPr sz="2800" spc="-165" dirty="0">
                <a:latin typeface="Arial"/>
                <a:cs typeface="Arial"/>
              </a:rPr>
              <a:t>akan </a:t>
            </a:r>
            <a:r>
              <a:rPr sz="2800" spc="-35" dirty="0">
                <a:latin typeface="Arial"/>
                <a:cs typeface="Arial"/>
              </a:rPr>
              <a:t>berarti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apa-apa.</a:t>
            </a:r>
            <a:endParaRPr sz="2800" dirty="0">
              <a:latin typeface="Arial"/>
              <a:cs typeface="Arial"/>
            </a:endParaRPr>
          </a:p>
          <a:p>
            <a:pPr marL="622300" marR="137160" indent="-609600" algn="just"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75" dirty="0">
                <a:latin typeface="Arial"/>
                <a:cs typeface="Arial"/>
              </a:rPr>
              <a:t>Coding </a:t>
            </a:r>
            <a:r>
              <a:rPr sz="2800" spc="-95" dirty="0">
                <a:latin typeface="Arial"/>
                <a:cs typeface="Arial"/>
              </a:rPr>
              <a:t>atau </a:t>
            </a:r>
            <a:r>
              <a:rPr sz="2800" spc="-80" dirty="0">
                <a:latin typeface="Arial"/>
                <a:cs typeface="Arial"/>
              </a:rPr>
              <a:t>scripting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100" dirty="0">
                <a:latin typeface="Arial"/>
                <a:cs typeface="Arial"/>
              </a:rPr>
              <a:t>pemroraman </a:t>
            </a:r>
            <a:r>
              <a:rPr sz="2800" spc="-95" dirty="0">
                <a:latin typeface="Arial"/>
                <a:cs typeface="Arial"/>
              </a:rPr>
              <a:t>web</a:t>
            </a:r>
            <a:r>
              <a:rPr sz="2800" spc="-275" dirty="0">
                <a:latin typeface="Arial"/>
                <a:cs typeface="Arial"/>
              </a:rPr>
              <a:t> </a:t>
            </a:r>
            <a:r>
              <a:rPr sz="2800" spc="-105" dirty="0" err="1" smtClean="0">
                <a:latin typeface="Arial"/>
                <a:cs typeface="Arial"/>
              </a:rPr>
              <a:t>dibagi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menjadi </a:t>
            </a:r>
            <a:r>
              <a:rPr sz="2800" spc="-135" dirty="0">
                <a:latin typeface="Arial"/>
                <a:cs typeface="Arial"/>
              </a:rPr>
              <a:t>dua </a:t>
            </a:r>
            <a:r>
              <a:rPr sz="2800" spc="-140" dirty="0">
                <a:latin typeface="Arial"/>
                <a:cs typeface="Arial"/>
              </a:rPr>
              <a:t>bagian </a:t>
            </a:r>
            <a:r>
              <a:rPr sz="2800" spc="-55" dirty="0">
                <a:latin typeface="Arial"/>
                <a:cs typeface="Arial"/>
              </a:rPr>
              <a:t>yaitu; </a:t>
            </a:r>
            <a:r>
              <a:rPr sz="2800" i="1" spc="-200" dirty="0">
                <a:solidFill>
                  <a:srgbClr val="FF3300"/>
                </a:solidFill>
                <a:latin typeface="Trebuchet MS"/>
                <a:cs typeface="Trebuchet MS"/>
              </a:rPr>
              <a:t>Client </a:t>
            </a:r>
            <a:r>
              <a:rPr sz="2800" i="1" spc="-155" dirty="0">
                <a:solidFill>
                  <a:srgbClr val="FF3300"/>
                </a:solidFill>
                <a:latin typeface="Trebuchet MS"/>
                <a:cs typeface="Trebuchet MS"/>
              </a:rPr>
              <a:t>Side </a:t>
            </a:r>
            <a:r>
              <a:rPr sz="2800" i="1" spc="-145" dirty="0">
                <a:solidFill>
                  <a:srgbClr val="FF3300"/>
                </a:solidFill>
                <a:latin typeface="Trebuchet MS"/>
                <a:cs typeface="Trebuchet MS"/>
              </a:rPr>
              <a:t>Scripting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i="1" spc="-165" dirty="0">
                <a:solidFill>
                  <a:srgbClr val="FF3300"/>
                </a:solidFill>
                <a:latin typeface="Trebuchet MS"/>
                <a:cs typeface="Trebuchet MS"/>
              </a:rPr>
              <a:t>Server </a:t>
            </a:r>
            <a:r>
              <a:rPr sz="2800" i="1" spc="-150" dirty="0">
                <a:solidFill>
                  <a:srgbClr val="FF3300"/>
                </a:solidFill>
                <a:latin typeface="Trebuchet MS"/>
                <a:cs typeface="Trebuchet MS"/>
              </a:rPr>
              <a:t>Side</a:t>
            </a:r>
            <a:r>
              <a:rPr sz="2800" i="1" spc="-275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800" i="1" spc="-135" dirty="0">
                <a:solidFill>
                  <a:srgbClr val="FF3300"/>
                </a:solidFill>
                <a:latin typeface="Trebuchet MS"/>
                <a:cs typeface="Trebuchet MS"/>
              </a:rPr>
              <a:t>Scripting</a:t>
            </a:r>
            <a:r>
              <a:rPr sz="2800" spc="-135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622300" marR="5080" indent="-609600" algn="just">
              <a:spcBef>
                <a:spcPts val="6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60" dirty="0">
                <a:latin typeface="Arial"/>
                <a:cs typeface="Arial"/>
              </a:rPr>
              <a:t>Dilihat </a:t>
            </a:r>
            <a:r>
              <a:rPr sz="2800" spc="-65" dirty="0">
                <a:latin typeface="Arial"/>
                <a:cs typeface="Arial"/>
              </a:rPr>
              <a:t>dari </a:t>
            </a:r>
            <a:r>
              <a:rPr sz="2800" spc="-145" dirty="0">
                <a:latin typeface="Arial"/>
                <a:cs typeface="Arial"/>
              </a:rPr>
              <a:t>namanya, </a:t>
            </a:r>
            <a:r>
              <a:rPr sz="2800" spc="-170" dirty="0">
                <a:latin typeface="Arial"/>
                <a:cs typeface="Arial"/>
              </a:rPr>
              <a:t>maka </a:t>
            </a:r>
            <a:r>
              <a:rPr sz="2800" i="1" spc="-204" dirty="0">
                <a:solidFill>
                  <a:srgbClr val="FF3300"/>
                </a:solidFill>
                <a:latin typeface="Trebuchet MS"/>
                <a:cs typeface="Trebuchet MS"/>
              </a:rPr>
              <a:t>Client </a:t>
            </a:r>
            <a:r>
              <a:rPr sz="2800" i="1" spc="-155" dirty="0">
                <a:solidFill>
                  <a:srgbClr val="FF3300"/>
                </a:solidFill>
                <a:latin typeface="Trebuchet MS"/>
                <a:cs typeface="Trebuchet MS"/>
              </a:rPr>
              <a:t>Side </a:t>
            </a:r>
            <a:r>
              <a:rPr sz="2800" i="1" spc="-145" dirty="0">
                <a:solidFill>
                  <a:srgbClr val="FF3300"/>
                </a:solidFill>
                <a:latin typeface="Trebuchet MS"/>
                <a:cs typeface="Trebuchet MS"/>
              </a:rPr>
              <a:t>Scripting</a:t>
            </a:r>
            <a:r>
              <a:rPr sz="2800" i="1" spc="-385" dirty="0">
                <a:solidFill>
                  <a:srgbClr val="FF3300"/>
                </a:solidFill>
                <a:latin typeface="Trebuchet MS"/>
                <a:cs typeface="Trebuchet MS"/>
              </a:rPr>
              <a:t> </a:t>
            </a:r>
            <a:r>
              <a:rPr sz="2800" spc="-95" dirty="0" err="1" smtClean="0">
                <a:latin typeface="Arial"/>
                <a:cs typeface="Arial"/>
              </a:rPr>
              <a:t>dapat</a:t>
            </a:r>
            <a:r>
              <a:rPr sz="2800" spc="-95" dirty="0" smtClean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diartikan </a:t>
            </a:r>
            <a:r>
              <a:rPr sz="2800" spc="-175" dirty="0">
                <a:latin typeface="Arial"/>
                <a:cs typeface="Arial"/>
              </a:rPr>
              <a:t>sebagai </a:t>
            </a:r>
            <a:r>
              <a:rPr sz="2800" spc="-100" dirty="0">
                <a:latin typeface="Arial"/>
                <a:cs typeface="Arial"/>
              </a:rPr>
              <a:t>skrip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90" dirty="0">
                <a:latin typeface="Arial"/>
                <a:cs typeface="Arial"/>
              </a:rPr>
              <a:t>berjalan </a:t>
            </a:r>
            <a:r>
              <a:rPr sz="2800" spc="-110" dirty="0">
                <a:latin typeface="Arial"/>
                <a:cs typeface="Arial"/>
              </a:rPr>
              <a:t>disisi  </a:t>
            </a:r>
            <a:r>
              <a:rPr sz="2800" spc="-45" dirty="0">
                <a:latin typeface="Arial"/>
                <a:cs typeface="Arial"/>
              </a:rPr>
              <a:t>client/browser, </a:t>
            </a:r>
            <a:r>
              <a:rPr sz="2800" spc="-90" dirty="0">
                <a:latin typeface="Arial"/>
                <a:cs typeface="Arial"/>
              </a:rPr>
              <a:t>contohnya; </a:t>
            </a:r>
            <a:r>
              <a:rPr sz="2800" spc="-204" dirty="0">
                <a:latin typeface="Arial"/>
                <a:cs typeface="Arial"/>
              </a:rPr>
              <a:t>(X)HTML, </a:t>
            </a:r>
            <a:r>
              <a:rPr sz="2800" spc="-170" dirty="0">
                <a:latin typeface="Arial"/>
                <a:cs typeface="Arial"/>
              </a:rPr>
              <a:t>JavaScript, </a:t>
            </a:r>
            <a:r>
              <a:rPr sz="2800" spc="-565" dirty="0">
                <a:latin typeface="Arial"/>
                <a:cs typeface="Arial"/>
              </a:rPr>
              <a:t>CSS 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55" dirty="0">
                <a:latin typeface="Arial"/>
                <a:cs typeface="Arial"/>
              </a:rPr>
              <a:t>VBScript,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00" dirty="0">
                <a:latin typeface="Arial"/>
                <a:cs typeface="Arial"/>
              </a:rPr>
              <a:t>berfungsi </a:t>
            </a:r>
            <a:r>
              <a:rPr sz="2800" spc="-140" dirty="0">
                <a:latin typeface="Arial"/>
                <a:cs typeface="Arial"/>
              </a:rPr>
              <a:t>menghasilkan </a:t>
            </a:r>
            <a:r>
              <a:rPr sz="2800" spc="-95" dirty="0">
                <a:latin typeface="Arial"/>
                <a:cs typeface="Arial"/>
              </a:rPr>
              <a:t>web  </a:t>
            </a:r>
            <a:r>
              <a:rPr sz="2800" spc="-85" dirty="0">
                <a:latin typeface="Arial"/>
                <a:cs typeface="Arial"/>
              </a:rPr>
              <a:t>statis.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762000"/>
            <a:ext cx="731393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marR="83185" algn="r">
              <a:lnSpc>
                <a:spcPct val="100000"/>
              </a:lnSpc>
              <a:spcBef>
                <a:spcPts val="1320"/>
              </a:spcBef>
            </a:pPr>
            <a:r>
              <a:rPr sz="4800" spc="-695" dirty="0" smtClean="0"/>
              <a:t>C</a:t>
            </a:r>
            <a:r>
              <a:rPr sz="4800" spc="-595" dirty="0" smtClean="0"/>
              <a:t>o</a:t>
            </a:r>
            <a:r>
              <a:rPr sz="4800" spc="-355" dirty="0" smtClean="0"/>
              <a:t>d</a:t>
            </a:r>
            <a:r>
              <a:rPr sz="4800" spc="-180" dirty="0" smtClean="0"/>
              <a:t>i</a:t>
            </a:r>
            <a:r>
              <a:rPr sz="4800" spc="-370" dirty="0" smtClean="0"/>
              <a:t>n</a:t>
            </a:r>
            <a:r>
              <a:rPr sz="4800" spc="-655" dirty="0" smtClean="0"/>
              <a:t>g </a:t>
            </a:r>
            <a:r>
              <a:rPr sz="4800" spc="-112" baseline="-20833" dirty="0" smtClean="0"/>
              <a:t>(</a:t>
            </a:r>
            <a:r>
              <a:rPr sz="4800" spc="-247" baseline="-20833" dirty="0"/>
              <a:t>2</a:t>
            </a:r>
            <a:r>
              <a:rPr sz="4800" spc="-104" baseline="-20833" dirty="0"/>
              <a:t>)</a:t>
            </a:r>
            <a:endParaRPr sz="4800" baseline="-20833" dirty="0"/>
          </a:p>
        </p:txBody>
      </p:sp>
      <p:sp>
        <p:nvSpPr>
          <p:cNvPr id="3" name="object 3"/>
          <p:cNvSpPr txBox="1"/>
          <p:nvPr/>
        </p:nvSpPr>
        <p:spPr>
          <a:xfrm>
            <a:off x="2286000" y="2209800"/>
            <a:ext cx="7313930" cy="52725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marR="5080" indent="-609600" algn="just">
              <a:lnSpc>
                <a:spcPct val="100000"/>
              </a:lnSpc>
              <a:spcBef>
                <a:spcPts val="95"/>
              </a:spcBef>
              <a:buAutoNum type="arabicPeriod" startAt="5"/>
              <a:tabLst>
                <a:tab pos="622300" algn="l"/>
              </a:tabLst>
            </a:pPr>
            <a:r>
              <a:rPr sz="2800" i="1" spc="-165" dirty="0">
                <a:solidFill>
                  <a:srgbClr val="FF3300"/>
                </a:solidFill>
                <a:latin typeface="Trebuchet MS"/>
                <a:cs typeface="Trebuchet MS"/>
              </a:rPr>
              <a:t>Server </a:t>
            </a:r>
            <a:r>
              <a:rPr sz="2800" i="1" spc="-150" dirty="0">
                <a:solidFill>
                  <a:srgbClr val="FF3300"/>
                </a:solidFill>
                <a:latin typeface="Trebuchet MS"/>
                <a:cs typeface="Trebuchet MS"/>
              </a:rPr>
              <a:t>Side </a:t>
            </a:r>
            <a:r>
              <a:rPr sz="2800" i="1" spc="-145" dirty="0">
                <a:solidFill>
                  <a:srgbClr val="FF3300"/>
                </a:solidFill>
                <a:latin typeface="Trebuchet MS"/>
                <a:cs typeface="Trebuchet MS"/>
              </a:rPr>
              <a:t>Scripting </a:t>
            </a:r>
            <a:r>
              <a:rPr sz="2800" spc="-60" dirty="0">
                <a:latin typeface="Arial"/>
                <a:cs typeface="Arial"/>
              </a:rPr>
              <a:t>yaitu </a:t>
            </a:r>
            <a:r>
              <a:rPr sz="2800" spc="-95" dirty="0">
                <a:latin typeface="Arial"/>
                <a:cs typeface="Arial"/>
              </a:rPr>
              <a:t>skrip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90" dirty="0">
                <a:latin typeface="Arial"/>
                <a:cs typeface="Arial"/>
              </a:rPr>
              <a:t>berjalan </a:t>
            </a:r>
            <a:r>
              <a:rPr sz="2800" spc="-155" dirty="0">
                <a:latin typeface="Arial"/>
                <a:cs typeface="Arial"/>
              </a:rPr>
              <a:t>pada</a:t>
            </a:r>
            <a:r>
              <a:rPr sz="2800" spc="-44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sisi  </a:t>
            </a:r>
            <a:r>
              <a:rPr sz="2800" spc="-114" dirty="0">
                <a:latin typeface="Arial"/>
                <a:cs typeface="Arial"/>
              </a:rPr>
              <a:t>server, </a:t>
            </a:r>
            <a:r>
              <a:rPr sz="2800" spc="-70" dirty="0">
                <a:latin typeface="Arial"/>
                <a:cs typeface="Arial"/>
              </a:rPr>
              <a:t>seperti; </a:t>
            </a:r>
            <a:r>
              <a:rPr sz="2800" spc="-335" dirty="0">
                <a:latin typeface="Arial"/>
                <a:cs typeface="Arial"/>
              </a:rPr>
              <a:t>ASP, </a:t>
            </a:r>
            <a:r>
              <a:rPr sz="2800" spc="-305" dirty="0">
                <a:latin typeface="Arial"/>
                <a:cs typeface="Arial"/>
              </a:rPr>
              <a:t>PHP, </a:t>
            </a:r>
            <a:r>
              <a:rPr sz="2800" spc="-405" dirty="0">
                <a:latin typeface="Arial"/>
                <a:cs typeface="Arial"/>
              </a:rPr>
              <a:t>JSP, </a:t>
            </a:r>
            <a:r>
              <a:rPr sz="2800" spc="-155" dirty="0">
                <a:latin typeface="Arial"/>
                <a:cs typeface="Arial"/>
              </a:rPr>
              <a:t>Pearl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55" dirty="0">
                <a:latin typeface="Arial"/>
                <a:cs typeface="Arial"/>
              </a:rPr>
              <a:t>ColdFusion</a:t>
            </a:r>
            <a:r>
              <a:rPr sz="2800" spc="-155" dirty="0" smtClean="0">
                <a:latin typeface="Wingdings"/>
                <a:cs typeface="Wingdings"/>
              </a:rPr>
              <a:t></a:t>
            </a:r>
            <a:r>
              <a:rPr sz="2800" spc="-155" dirty="0" smtClean="0">
                <a:latin typeface="Times New Roman"/>
                <a:cs typeface="Times New Roman"/>
              </a:rPr>
              <a:t>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>
                <a:latin typeface="Arial"/>
                <a:cs typeface="Arial"/>
              </a:rPr>
              <a:t>akan </a:t>
            </a:r>
            <a:r>
              <a:rPr sz="2800" spc="-140" dirty="0">
                <a:latin typeface="Arial"/>
                <a:cs typeface="Arial"/>
              </a:rPr>
              <a:t>menghasilkan </a:t>
            </a:r>
            <a:r>
              <a:rPr sz="2800" spc="-95" dirty="0">
                <a:latin typeface="Arial"/>
                <a:cs typeface="Arial"/>
              </a:rPr>
              <a:t>web </a:t>
            </a:r>
            <a:r>
              <a:rPr sz="2800" spc="-114" dirty="0">
                <a:latin typeface="Arial"/>
                <a:cs typeface="Arial"/>
              </a:rPr>
              <a:t>dinamis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20" dirty="0">
                <a:latin typeface="Arial"/>
                <a:cs typeface="Arial"/>
              </a:rPr>
              <a:t>interaktif.</a:t>
            </a:r>
            <a:endParaRPr sz="2800" dirty="0">
              <a:latin typeface="Arial"/>
              <a:cs typeface="Arial"/>
            </a:endParaRPr>
          </a:p>
          <a:p>
            <a:pPr marL="622300" marR="332740" indent="-609600" algn="just">
              <a:lnSpc>
                <a:spcPct val="100099"/>
              </a:lnSpc>
              <a:spcBef>
                <a:spcPts val="680"/>
              </a:spcBef>
              <a:buAutoNum type="arabicPeriod" startAt="5"/>
              <a:tabLst>
                <a:tab pos="621665" algn="l"/>
                <a:tab pos="622300" algn="l"/>
              </a:tabLst>
            </a:pPr>
            <a:r>
              <a:rPr sz="2800" spc="-190" dirty="0">
                <a:latin typeface="Arial"/>
                <a:cs typeface="Arial"/>
              </a:rPr>
              <a:t>Penggunaan </a:t>
            </a:r>
            <a:r>
              <a:rPr sz="2800" spc="-140" dirty="0">
                <a:latin typeface="Arial"/>
                <a:cs typeface="Arial"/>
              </a:rPr>
              <a:t>kedua </a:t>
            </a:r>
            <a:r>
              <a:rPr sz="2800" spc="-100" dirty="0">
                <a:latin typeface="Arial"/>
                <a:cs typeface="Arial"/>
              </a:rPr>
              <a:t>jenis </a:t>
            </a:r>
            <a:r>
              <a:rPr sz="2800" spc="-80" dirty="0">
                <a:latin typeface="Arial"/>
                <a:cs typeface="Arial"/>
              </a:rPr>
              <a:t>scripting </a:t>
            </a:r>
            <a:r>
              <a:rPr sz="2800" spc="-60" dirty="0">
                <a:latin typeface="Arial"/>
                <a:cs typeface="Arial"/>
              </a:rPr>
              <a:t>tersebut </a:t>
            </a:r>
            <a:r>
              <a:rPr sz="2800" spc="-55" dirty="0">
                <a:latin typeface="Arial"/>
                <a:cs typeface="Arial"/>
              </a:rPr>
              <a:t>tidak  </a:t>
            </a:r>
            <a:r>
              <a:rPr sz="2800" spc="-90" dirty="0">
                <a:latin typeface="Arial"/>
                <a:cs typeface="Arial"/>
              </a:rPr>
              <a:t>menjadi pertentangan atau </a:t>
            </a:r>
            <a:r>
              <a:rPr sz="2800" spc="-155" dirty="0">
                <a:latin typeface="Arial"/>
                <a:cs typeface="Arial"/>
              </a:rPr>
              <a:t>masalah, </a:t>
            </a:r>
            <a:r>
              <a:rPr sz="2800" spc="-30" dirty="0" err="1">
                <a:latin typeface="Arial"/>
                <a:cs typeface="Arial"/>
              </a:rPr>
              <a:t>tetapi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125" dirty="0" err="1" smtClean="0">
                <a:latin typeface="Arial"/>
                <a:cs typeface="Arial"/>
              </a:rPr>
              <a:t>malah</a:t>
            </a:r>
            <a:r>
              <a:rPr sz="2800" spc="-125" dirty="0" smtClean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akan </a:t>
            </a:r>
            <a:r>
              <a:rPr sz="2800" spc="-140" dirty="0">
                <a:latin typeface="Arial"/>
                <a:cs typeface="Arial"/>
              </a:rPr>
              <a:t>saling </a:t>
            </a:r>
            <a:r>
              <a:rPr sz="2800" spc="-120" dirty="0">
                <a:latin typeface="Arial"/>
                <a:cs typeface="Arial"/>
              </a:rPr>
              <a:t>melengkapi. </a:t>
            </a:r>
            <a:r>
              <a:rPr sz="2800" spc="-110" dirty="0">
                <a:latin typeface="Arial"/>
                <a:cs typeface="Arial"/>
              </a:rPr>
              <a:t>Contoh; </a:t>
            </a:r>
            <a:r>
              <a:rPr sz="2800" i="1" spc="-140" dirty="0" smtClean="0">
                <a:latin typeface="Trebuchet MS"/>
                <a:cs typeface="Trebuchet MS"/>
              </a:rPr>
              <a:t>PHP (</a:t>
            </a:r>
            <a:r>
              <a:rPr sz="2800" i="1" spc="-140" dirty="0">
                <a:latin typeface="Trebuchet MS"/>
                <a:cs typeface="Trebuchet MS"/>
              </a:rPr>
              <a:t>server </a:t>
            </a:r>
            <a:r>
              <a:rPr sz="2800" i="1" spc="-145" dirty="0" smtClean="0">
                <a:latin typeface="Trebuchet MS"/>
                <a:cs typeface="Trebuchet MS"/>
              </a:rPr>
              <a:t>side </a:t>
            </a:r>
            <a:r>
              <a:rPr sz="2800" i="1" spc="-140" dirty="0">
                <a:latin typeface="Trebuchet MS"/>
                <a:cs typeface="Trebuchet MS"/>
              </a:rPr>
              <a:t>scripting</a:t>
            </a:r>
            <a:r>
              <a:rPr sz="2800" spc="-140" dirty="0">
                <a:latin typeface="Arial"/>
                <a:cs typeface="Arial"/>
              </a:rPr>
              <a:t>) </a:t>
            </a:r>
            <a:r>
              <a:rPr sz="2800" spc="-155" dirty="0">
                <a:latin typeface="Arial"/>
                <a:cs typeface="Arial"/>
              </a:rPr>
              <a:t>hanya </a:t>
            </a:r>
            <a:r>
              <a:rPr sz="2800" spc="-150" dirty="0">
                <a:latin typeface="Arial"/>
                <a:cs typeface="Arial"/>
              </a:rPr>
              <a:t>bisa </a:t>
            </a:r>
            <a:r>
              <a:rPr sz="2800" spc="-125" dirty="0">
                <a:latin typeface="Arial"/>
                <a:cs typeface="Arial"/>
              </a:rPr>
              <a:t>mengolah </a:t>
            </a:r>
            <a:r>
              <a:rPr sz="2800" spc="-95" dirty="0">
                <a:latin typeface="Arial"/>
                <a:cs typeface="Arial"/>
              </a:rPr>
              <a:t>data </a:t>
            </a:r>
            <a:r>
              <a:rPr sz="2800" spc="-185" dirty="0">
                <a:latin typeface="Arial"/>
                <a:cs typeface="Arial"/>
              </a:rPr>
              <a:t>secara </a:t>
            </a:r>
            <a:r>
              <a:rPr sz="2800" spc="-110" dirty="0" err="1">
                <a:latin typeface="Arial"/>
                <a:cs typeface="Arial"/>
              </a:rPr>
              <a:t>dinamis</a:t>
            </a:r>
            <a:r>
              <a:rPr sz="2800" spc="-110" dirty="0" smtClean="0">
                <a:latin typeface="Arial"/>
                <a:cs typeface="Arial"/>
              </a:rPr>
              <a:t>, </a:t>
            </a:r>
            <a:r>
              <a:rPr sz="2800" spc="-55" dirty="0">
                <a:latin typeface="Arial"/>
                <a:cs typeface="Arial"/>
              </a:rPr>
              <a:t>tidak </a:t>
            </a:r>
            <a:r>
              <a:rPr sz="2800" spc="-150" dirty="0">
                <a:latin typeface="Arial"/>
                <a:cs typeface="Arial"/>
              </a:rPr>
              <a:t>bisa </a:t>
            </a:r>
            <a:r>
              <a:rPr sz="2800" spc="-95" dirty="0">
                <a:latin typeface="Arial"/>
                <a:cs typeface="Arial"/>
              </a:rPr>
              <a:t>mengatur mengatur </a:t>
            </a:r>
            <a:r>
              <a:rPr sz="2800" spc="-70" dirty="0">
                <a:latin typeface="Arial"/>
                <a:cs typeface="Arial"/>
              </a:rPr>
              <a:t>tampilan </a:t>
            </a:r>
            <a:r>
              <a:rPr sz="2800" spc="-135" dirty="0" err="1">
                <a:latin typeface="Arial"/>
                <a:cs typeface="Arial"/>
              </a:rPr>
              <a:t>hasilnya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40" dirty="0" smtClean="0">
                <a:latin typeface="Arial"/>
                <a:cs typeface="Arial"/>
              </a:rPr>
              <a:t>di </a:t>
            </a:r>
            <a:r>
              <a:rPr sz="2800" spc="-85" dirty="0">
                <a:latin typeface="Arial"/>
                <a:cs typeface="Arial"/>
              </a:rPr>
              <a:t>browser, </a:t>
            </a:r>
            <a:r>
              <a:rPr sz="2800" spc="-170" dirty="0">
                <a:latin typeface="Arial"/>
                <a:cs typeface="Arial"/>
              </a:rPr>
              <a:t>maka </a:t>
            </a:r>
            <a:r>
              <a:rPr sz="2800" spc="-85" dirty="0">
                <a:latin typeface="Arial"/>
                <a:cs typeface="Arial"/>
              </a:rPr>
              <a:t>disinilah </a:t>
            </a:r>
            <a:r>
              <a:rPr sz="2800" spc="-70" dirty="0">
                <a:latin typeface="Arial"/>
                <a:cs typeface="Arial"/>
              </a:rPr>
              <a:t>dibutuhkan </a:t>
            </a:r>
            <a:r>
              <a:rPr sz="2800" spc="-235" dirty="0">
                <a:latin typeface="Arial"/>
                <a:cs typeface="Arial"/>
              </a:rPr>
              <a:t>HTML </a:t>
            </a:r>
            <a:r>
              <a:rPr sz="2800" spc="-90" dirty="0">
                <a:latin typeface="Arial"/>
                <a:cs typeface="Arial"/>
              </a:rPr>
              <a:t>atau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445" dirty="0">
                <a:latin typeface="Arial"/>
                <a:cs typeface="Arial"/>
              </a:rPr>
              <a:t>CSS.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0" y="2062988"/>
            <a:ext cx="7313930" cy="46506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381000" indent="-609600" algn="just">
              <a:lnSpc>
                <a:spcPct val="100000"/>
              </a:lnSpc>
              <a:spcBef>
                <a:spcPts val="105"/>
              </a:spcBef>
              <a:buAutoNum type="arabicPeriod" startAt="7"/>
              <a:tabLst>
                <a:tab pos="621665" algn="l"/>
                <a:tab pos="622300" algn="l"/>
              </a:tabLst>
            </a:pPr>
            <a:r>
              <a:rPr sz="3200" spc="-225" dirty="0">
                <a:latin typeface="Arial"/>
                <a:cs typeface="Arial"/>
              </a:rPr>
              <a:t>Jadi </a:t>
            </a:r>
            <a:r>
              <a:rPr sz="3200" spc="-60" dirty="0">
                <a:latin typeface="Arial"/>
                <a:cs typeface="Arial"/>
              </a:rPr>
              <a:t>pilihlah </a:t>
            </a:r>
            <a:r>
              <a:rPr sz="3200" spc="-185" dirty="0">
                <a:latin typeface="Arial"/>
                <a:cs typeface="Arial"/>
              </a:rPr>
              <a:t>salah </a:t>
            </a:r>
            <a:r>
              <a:rPr sz="3200" spc="-130" dirty="0">
                <a:latin typeface="Arial"/>
                <a:cs typeface="Arial"/>
              </a:rPr>
              <a:t>satu </a:t>
            </a:r>
            <a:r>
              <a:rPr sz="3200" spc="-215" dirty="0" err="1">
                <a:latin typeface="Arial"/>
                <a:cs typeface="Arial"/>
              </a:rPr>
              <a:t>bahasa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25" dirty="0" err="1" smtClean="0">
                <a:latin typeface="Arial"/>
                <a:cs typeface="Arial"/>
              </a:rPr>
              <a:t>pemrograman</a:t>
            </a:r>
            <a:r>
              <a:rPr sz="3200" spc="-125" dirty="0" smtClean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disisi </a:t>
            </a:r>
            <a:r>
              <a:rPr sz="3200" spc="-135" dirty="0">
                <a:latin typeface="Arial"/>
                <a:cs typeface="Arial"/>
              </a:rPr>
              <a:t>server </a:t>
            </a:r>
            <a:r>
              <a:rPr sz="3200" spc="-155" dirty="0">
                <a:latin typeface="Arial"/>
                <a:cs typeface="Arial"/>
              </a:rPr>
              <a:t>side </a:t>
            </a:r>
            <a:r>
              <a:rPr sz="3200" spc="-95" dirty="0">
                <a:latin typeface="Arial"/>
                <a:cs typeface="Arial"/>
              </a:rPr>
              <a:t>scripting, </a:t>
            </a:r>
            <a:r>
              <a:rPr sz="3200" spc="-85" dirty="0">
                <a:latin typeface="Arial"/>
                <a:cs typeface="Arial"/>
              </a:rPr>
              <a:t>seperti </a:t>
            </a:r>
            <a:r>
              <a:rPr sz="3200" spc="-345" dirty="0">
                <a:latin typeface="Arial"/>
                <a:cs typeface="Arial"/>
              </a:rPr>
              <a:t>PHP</a:t>
            </a:r>
            <a:r>
              <a:rPr sz="3200" spc="-345" dirty="0" smtClean="0">
                <a:latin typeface="Arial"/>
                <a:cs typeface="Arial"/>
              </a:rPr>
              <a:t>, </a:t>
            </a:r>
            <a:r>
              <a:rPr sz="3200" spc="-125" dirty="0">
                <a:latin typeface="Arial"/>
                <a:cs typeface="Arial"/>
              </a:rPr>
              <a:t>kemudian </a:t>
            </a:r>
            <a:r>
              <a:rPr sz="3200" spc="-165" dirty="0">
                <a:latin typeface="Arial"/>
                <a:cs typeface="Arial"/>
              </a:rPr>
              <a:t>MySql </a:t>
            </a:r>
            <a:r>
              <a:rPr sz="3200" spc="-200" dirty="0">
                <a:latin typeface="Arial"/>
                <a:cs typeface="Arial"/>
              </a:rPr>
              <a:t>sebagai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pasangannya.</a:t>
            </a:r>
            <a:endParaRPr sz="3200" dirty="0">
              <a:latin typeface="Arial"/>
              <a:cs typeface="Arial"/>
            </a:endParaRPr>
          </a:p>
          <a:p>
            <a:pPr marL="622300" marR="5080" indent="-609600" algn="just">
              <a:lnSpc>
                <a:spcPct val="100000"/>
              </a:lnSpc>
              <a:spcBef>
                <a:spcPts val="755"/>
              </a:spcBef>
              <a:buAutoNum type="arabicPeriod" startAt="7"/>
              <a:tabLst>
                <a:tab pos="621665" algn="l"/>
                <a:tab pos="622300" algn="l"/>
              </a:tabLst>
            </a:pPr>
            <a:r>
              <a:rPr sz="3200" spc="-165" dirty="0">
                <a:latin typeface="Arial"/>
                <a:cs typeface="Arial"/>
              </a:rPr>
              <a:t>Kemudian </a:t>
            </a:r>
            <a:r>
              <a:rPr sz="3200" spc="-125" dirty="0">
                <a:latin typeface="Arial"/>
                <a:cs typeface="Arial"/>
              </a:rPr>
              <a:t>tambahkan </a:t>
            </a:r>
            <a:r>
              <a:rPr sz="3200" spc="-135" dirty="0">
                <a:latin typeface="Arial"/>
                <a:cs typeface="Arial"/>
              </a:rPr>
              <a:t>pengetahuan </a:t>
            </a:r>
            <a:r>
              <a:rPr sz="3200" spc="-185" dirty="0">
                <a:latin typeface="Arial"/>
                <a:cs typeface="Arial"/>
              </a:rPr>
              <a:t>Anda </a:t>
            </a:r>
            <a:r>
              <a:rPr sz="3200" spc="-125" dirty="0">
                <a:latin typeface="Arial"/>
                <a:cs typeface="Arial"/>
              </a:rPr>
              <a:t>disisi  </a:t>
            </a:r>
            <a:r>
              <a:rPr sz="3200" i="1" spc="-210" dirty="0">
                <a:latin typeface="Trebuchet MS"/>
                <a:cs typeface="Trebuchet MS"/>
              </a:rPr>
              <a:t>client </a:t>
            </a:r>
            <a:r>
              <a:rPr sz="3200" i="1" spc="-155" dirty="0">
                <a:latin typeface="Trebuchet MS"/>
                <a:cs typeface="Trebuchet MS"/>
              </a:rPr>
              <a:t>side </a:t>
            </a:r>
            <a:r>
              <a:rPr sz="3200" i="1" spc="-150" dirty="0">
                <a:latin typeface="Trebuchet MS"/>
                <a:cs typeface="Trebuchet MS"/>
              </a:rPr>
              <a:t>scripting</a:t>
            </a:r>
            <a:r>
              <a:rPr sz="3200" spc="-150" dirty="0">
                <a:latin typeface="Arial"/>
                <a:cs typeface="Arial"/>
              </a:rPr>
              <a:t>, </a:t>
            </a:r>
            <a:r>
              <a:rPr sz="3200" spc="-85" dirty="0">
                <a:latin typeface="Arial"/>
                <a:cs typeface="Arial"/>
              </a:rPr>
              <a:t>seperti </a:t>
            </a:r>
            <a:r>
              <a:rPr sz="3200" spc="-235" dirty="0">
                <a:latin typeface="Arial"/>
                <a:cs typeface="Arial"/>
              </a:rPr>
              <a:t>HTML, </a:t>
            </a:r>
            <a:r>
              <a:rPr sz="3200" spc="-235" dirty="0" smtClean="0">
                <a:latin typeface="Arial"/>
                <a:cs typeface="Arial"/>
              </a:rPr>
              <a:t> </a:t>
            </a:r>
            <a:r>
              <a:rPr sz="3200" spc="-200" dirty="0" smtClean="0">
                <a:latin typeface="Arial"/>
                <a:cs typeface="Arial"/>
              </a:rPr>
              <a:t>JavaScript  </a:t>
            </a:r>
            <a:r>
              <a:rPr sz="3200" spc="-150" dirty="0">
                <a:latin typeface="Arial"/>
                <a:cs typeface="Arial"/>
              </a:rPr>
              <a:t>dan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505" dirty="0">
                <a:latin typeface="Arial"/>
                <a:cs typeface="Arial"/>
              </a:rPr>
              <a:t>CSS.</a:t>
            </a:r>
            <a:endParaRPr sz="3200" dirty="0">
              <a:latin typeface="Arial"/>
              <a:cs typeface="Arial"/>
            </a:endParaRPr>
          </a:p>
          <a:p>
            <a:pPr marL="622300" marR="868044" indent="-609600" algn="just">
              <a:lnSpc>
                <a:spcPct val="100000"/>
              </a:lnSpc>
              <a:spcBef>
                <a:spcPts val="755"/>
              </a:spcBef>
              <a:buAutoNum type="arabicPeriod" startAt="7"/>
              <a:tabLst>
                <a:tab pos="621665" algn="l"/>
                <a:tab pos="622300" algn="l"/>
              </a:tabLst>
            </a:pPr>
            <a:r>
              <a:rPr sz="3200" spc="-180" dirty="0">
                <a:latin typeface="Arial"/>
                <a:cs typeface="Arial"/>
              </a:rPr>
              <a:t>Klo </a:t>
            </a:r>
            <a:r>
              <a:rPr sz="3200" spc="-95" dirty="0">
                <a:latin typeface="Arial"/>
                <a:cs typeface="Arial"/>
              </a:rPr>
              <a:t>boleh </a:t>
            </a:r>
            <a:r>
              <a:rPr sz="3200" spc="-175" dirty="0">
                <a:latin typeface="Arial"/>
                <a:cs typeface="Arial"/>
              </a:rPr>
              <a:t>Ajax </a:t>
            </a:r>
            <a:r>
              <a:rPr sz="3200" spc="-145" dirty="0">
                <a:latin typeface="Arial"/>
                <a:cs typeface="Arial"/>
              </a:rPr>
              <a:t>dan </a:t>
            </a:r>
            <a:r>
              <a:rPr sz="3200" spc="-220" dirty="0">
                <a:latin typeface="Arial"/>
                <a:cs typeface="Arial"/>
              </a:rPr>
              <a:t>JQuery </a:t>
            </a:r>
            <a:r>
              <a:rPr sz="3200" spc="-150" dirty="0">
                <a:latin typeface="Arial"/>
                <a:cs typeface="Arial"/>
              </a:rPr>
              <a:t>dan </a:t>
            </a:r>
            <a:r>
              <a:rPr sz="3200" spc="-140" dirty="0">
                <a:latin typeface="Arial"/>
                <a:cs typeface="Arial"/>
              </a:rPr>
              <a:t>Webserver  </a:t>
            </a:r>
            <a:r>
              <a:rPr sz="3200" spc="-85" dirty="0">
                <a:latin typeface="Arial"/>
                <a:cs typeface="Arial"/>
              </a:rPr>
              <a:t>seperti</a:t>
            </a:r>
            <a:r>
              <a:rPr sz="3200" spc="-180" dirty="0">
                <a:latin typeface="Arial"/>
                <a:cs typeface="Arial"/>
              </a:rPr>
              <a:t> Apache.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00" y="762000"/>
            <a:ext cx="73139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marR="82550" algn="r">
              <a:lnSpc>
                <a:spcPct val="100000"/>
              </a:lnSpc>
              <a:spcBef>
                <a:spcPts val="1575"/>
              </a:spcBef>
            </a:pPr>
            <a:r>
              <a:rPr spc="-855" dirty="0" smtClean="0"/>
              <a:t>C</a:t>
            </a:r>
            <a:r>
              <a:rPr spc="-330" dirty="0" smtClean="0"/>
              <a:t>o</a:t>
            </a:r>
            <a:r>
              <a:rPr spc="-240" dirty="0" smtClean="0"/>
              <a:t>di</a:t>
            </a:r>
            <a:r>
              <a:rPr spc="-340" dirty="0" smtClean="0"/>
              <a:t>n</a:t>
            </a:r>
            <a:r>
              <a:rPr spc="-610" dirty="0" smtClean="0"/>
              <a:t>g </a:t>
            </a:r>
            <a:r>
              <a:rPr sz="4350" spc="-97" baseline="-21072" dirty="0" smtClean="0"/>
              <a:t>(</a:t>
            </a:r>
            <a:r>
              <a:rPr sz="4350" spc="-217" baseline="-21072" dirty="0"/>
              <a:t>3</a:t>
            </a:r>
            <a:r>
              <a:rPr sz="4350" spc="-89" baseline="-21072" dirty="0"/>
              <a:t>)</a:t>
            </a:r>
            <a:endParaRPr sz="4350" baseline="-21072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480433"/>
            <a:ext cx="7618730" cy="146770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spc="-360" dirty="0"/>
              <a:t>Cara </a:t>
            </a:r>
            <a:r>
              <a:rPr sz="4000" spc="-280" dirty="0"/>
              <a:t>Kerja </a:t>
            </a:r>
            <a:r>
              <a:rPr sz="4000" spc="-310" dirty="0"/>
              <a:t>Server </a:t>
            </a:r>
            <a:r>
              <a:rPr sz="4000" spc="-285" dirty="0"/>
              <a:t>dan </a:t>
            </a:r>
            <a:r>
              <a:rPr sz="4000" spc="-250" dirty="0"/>
              <a:t>Client </a:t>
            </a:r>
            <a:r>
              <a:rPr sz="4000" spc="-360" dirty="0"/>
              <a:t>Side</a:t>
            </a:r>
            <a:r>
              <a:rPr sz="4000" spc="185" dirty="0"/>
              <a:t> </a:t>
            </a:r>
            <a:r>
              <a:rPr sz="4000" spc="-315" dirty="0"/>
              <a:t>Scripting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1981200" y="1942699"/>
            <a:ext cx="7618730" cy="53725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609600"/>
            <a:ext cx="7542530" cy="84061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192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275"/>
              </a:spcBef>
            </a:pPr>
            <a:r>
              <a:rPr spc="-455" dirty="0"/>
              <a:t>Bisa </a:t>
            </a:r>
            <a:r>
              <a:rPr spc="-355" dirty="0"/>
              <a:t>gunakan</a:t>
            </a:r>
            <a:r>
              <a:rPr spc="-20" dirty="0"/>
              <a:t> </a:t>
            </a:r>
            <a:r>
              <a:rPr spc="-220" dirty="0"/>
              <a:t>MVC!!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7400" y="1948142"/>
            <a:ext cx="7542530" cy="408958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 algn="just">
              <a:spcBef>
                <a:spcPts val="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Model-View-Controller </a:t>
            </a:r>
            <a:r>
              <a:rPr sz="2800" dirty="0">
                <a:latin typeface="Arial"/>
                <a:cs typeface="Arial"/>
              </a:rPr>
              <a:t>atau </a:t>
            </a:r>
            <a:r>
              <a:rPr sz="2800" b="1" spc="-10" dirty="0">
                <a:latin typeface="Arial"/>
                <a:cs typeface="Arial"/>
              </a:rPr>
              <a:t>MVC </a:t>
            </a:r>
            <a:r>
              <a:rPr sz="2800" dirty="0" err="1">
                <a:latin typeface="Arial"/>
                <a:cs typeface="Arial"/>
              </a:rPr>
              <a:t>adalah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sebuah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metode </a:t>
            </a:r>
            <a:r>
              <a:rPr sz="2800" dirty="0">
                <a:latin typeface="Arial"/>
                <a:cs typeface="Arial"/>
              </a:rPr>
              <a:t>untuk </a:t>
            </a:r>
            <a:r>
              <a:rPr sz="2800" spc="-5" dirty="0">
                <a:latin typeface="Arial"/>
                <a:cs typeface="Arial"/>
              </a:rPr>
              <a:t>membuat </a:t>
            </a:r>
            <a:r>
              <a:rPr sz="2800" dirty="0">
                <a:latin typeface="Arial"/>
                <a:cs typeface="Arial"/>
              </a:rPr>
              <a:t>sebuah aplikasi dengan  memisahkan data (Model) dari </a:t>
            </a:r>
            <a:r>
              <a:rPr sz="2800" spc="-5" dirty="0">
                <a:latin typeface="Arial"/>
                <a:cs typeface="Arial"/>
              </a:rPr>
              <a:t>tampilan (View) </a:t>
            </a:r>
            <a:r>
              <a:rPr sz="2800" dirty="0" err="1" smtClean="0">
                <a:latin typeface="Arial"/>
                <a:cs typeface="Arial"/>
              </a:rPr>
              <a:t>dan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cara bagaimana memprosesnya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(Controller).</a:t>
            </a:r>
            <a:endParaRPr sz="2800" dirty="0">
              <a:latin typeface="Arial"/>
              <a:cs typeface="Arial"/>
            </a:endParaRPr>
          </a:p>
          <a:p>
            <a:pPr algn="just">
              <a:buFont typeface="Arial"/>
              <a:buChar char="•"/>
            </a:pPr>
            <a:endParaRPr sz="4100" dirty="0">
              <a:latin typeface="Times New Roman"/>
              <a:cs typeface="Times New Roman"/>
            </a:endParaRPr>
          </a:p>
          <a:p>
            <a:pPr marL="355600" marR="324485" indent="-342900" algn="just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Dalam implementasinya </a:t>
            </a:r>
            <a:r>
              <a:rPr sz="2800" spc="-5" dirty="0">
                <a:latin typeface="Arial"/>
                <a:cs typeface="Arial"/>
              </a:rPr>
              <a:t>kebanyakan </a:t>
            </a:r>
            <a:r>
              <a:rPr sz="2800" i="1" dirty="0">
                <a:latin typeface="Arial"/>
                <a:cs typeface="Arial"/>
              </a:rPr>
              <a:t>framework  </a:t>
            </a:r>
            <a:r>
              <a:rPr sz="2800" dirty="0">
                <a:latin typeface="Arial"/>
                <a:cs typeface="Arial"/>
              </a:rPr>
              <a:t>dalam aplikasi </a:t>
            </a:r>
            <a:r>
              <a:rPr sz="2800" spc="-5" dirty="0">
                <a:latin typeface="Arial"/>
                <a:cs typeface="Arial"/>
              </a:rPr>
              <a:t>website </a:t>
            </a:r>
            <a:r>
              <a:rPr sz="2800" dirty="0">
                <a:latin typeface="Arial"/>
                <a:cs typeface="Arial"/>
              </a:rPr>
              <a:t>adalah berbasis </a:t>
            </a:r>
            <a:r>
              <a:rPr sz="2800" spc="-5" dirty="0">
                <a:latin typeface="Arial"/>
                <a:cs typeface="Arial"/>
              </a:rPr>
              <a:t>arsitektur  MVC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85800"/>
            <a:ext cx="7847330" cy="98937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540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515"/>
              </a:spcBef>
            </a:pPr>
            <a:r>
              <a:rPr sz="6000" spc="-535" dirty="0"/>
              <a:t>Bagian</a:t>
            </a:r>
            <a:r>
              <a:rPr sz="6000" spc="-310" dirty="0"/>
              <a:t> </a:t>
            </a:r>
            <a:r>
              <a:rPr sz="6000" spc="-455" dirty="0"/>
              <a:t>MVC</a:t>
            </a:r>
            <a:endParaRPr sz="6000" dirty="0"/>
          </a:p>
        </p:txBody>
      </p:sp>
      <p:sp>
        <p:nvSpPr>
          <p:cNvPr id="3" name="object 3"/>
          <p:cNvSpPr txBox="1"/>
          <p:nvPr/>
        </p:nvSpPr>
        <p:spPr>
          <a:xfrm>
            <a:off x="1752600" y="2082799"/>
            <a:ext cx="7847330" cy="524246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22300" marR="5080" indent="-609600" algn="just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2800" b="1" spc="-110" dirty="0">
                <a:latin typeface="Arial"/>
                <a:cs typeface="Arial"/>
              </a:rPr>
              <a:t>Model</a:t>
            </a:r>
            <a:r>
              <a:rPr sz="2800" spc="-110" dirty="0">
                <a:latin typeface="Arial"/>
                <a:cs typeface="Arial"/>
              </a:rPr>
              <a:t>, </a:t>
            </a:r>
            <a:r>
              <a:rPr sz="2800" spc="-55" dirty="0">
                <a:latin typeface="Arial"/>
                <a:cs typeface="Arial"/>
              </a:rPr>
              <a:t>Model </a:t>
            </a:r>
            <a:r>
              <a:rPr sz="2800" spc="-80" dirty="0">
                <a:latin typeface="Arial"/>
                <a:cs typeface="Arial"/>
              </a:rPr>
              <a:t>mewakili </a:t>
            </a:r>
            <a:r>
              <a:rPr sz="2800" spc="-30" dirty="0">
                <a:latin typeface="Arial"/>
                <a:cs typeface="Arial"/>
              </a:rPr>
              <a:t>struktur </a:t>
            </a:r>
            <a:r>
              <a:rPr sz="2800" spc="-90" dirty="0">
                <a:latin typeface="Arial"/>
                <a:cs typeface="Arial"/>
              </a:rPr>
              <a:t>data. </a:t>
            </a:r>
            <a:r>
              <a:rPr sz="2800" spc="-195" dirty="0" err="1">
                <a:latin typeface="Arial"/>
                <a:cs typeface="Arial"/>
              </a:rPr>
              <a:t>Biasanya</a:t>
            </a:r>
            <a:r>
              <a:rPr sz="2800" spc="-395" dirty="0">
                <a:latin typeface="Arial"/>
                <a:cs typeface="Arial"/>
              </a:rPr>
              <a:t> </a:t>
            </a:r>
            <a:r>
              <a:rPr sz="2800" spc="-90" dirty="0" smtClean="0">
                <a:latin typeface="Arial"/>
                <a:cs typeface="Arial"/>
              </a:rPr>
              <a:t>model </a:t>
            </a:r>
            <a:r>
              <a:rPr sz="2800" spc="-85" dirty="0" err="1">
                <a:latin typeface="Arial"/>
                <a:cs typeface="Arial"/>
              </a:rPr>
              <a:t>berisi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5" dirty="0" err="1" smtClean="0">
                <a:latin typeface="Arial"/>
                <a:cs typeface="Arial"/>
              </a:rPr>
              <a:t>fungsi-fungsi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-175" dirty="0" smtClean="0">
                <a:latin typeface="Arial"/>
                <a:cs typeface="Arial"/>
              </a:rPr>
              <a:t>yang </a:t>
            </a:r>
            <a:r>
              <a:rPr sz="2800" spc="-90" dirty="0">
                <a:latin typeface="Arial"/>
                <a:cs typeface="Arial"/>
              </a:rPr>
              <a:t>membantu </a:t>
            </a:r>
            <a:r>
              <a:rPr sz="2800" spc="-175" dirty="0">
                <a:latin typeface="Arial"/>
                <a:cs typeface="Arial"/>
              </a:rPr>
              <a:t>seseorang </a:t>
            </a:r>
            <a:r>
              <a:rPr sz="2800" spc="-125" dirty="0">
                <a:latin typeface="Arial"/>
                <a:cs typeface="Arial"/>
              </a:rPr>
              <a:t>dalam  pengelolaan </a:t>
            </a:r>
            <a:r>
              <a:rPr sz="2800" spc="-185" dirty="0">
                <a:latin typeface="Arial"/>
                <a:cs typeface="Arial"/>
              </a:rPr>
              <a:t>basis </a:t>
            </a:r>
            <a:r>
              <a:rPr sz="2800" spc="-90" dirty="0">
                <a:latin typeface="Arial"/>
                <a:cs typeface="Arial"/>
              </a:rPr>
              <a:t>data </a:t>
            </a:r>
            <a:r>
              <a:rPr sz="2800" spc="-80" dirty="0">
                <a:latin typeface="Arial"/>
                <a:cs typeface="Arial"/>
              </a:rPr>
              <a:t>seperti </a:t>
            </a:r>
            <a:r>
              <a:rPr sz="2800" spc="-155" dirty="0">
                <a:latin typeface="Arial"/>
                <a:cs typeface="Arial"/>
              </a:rPr>
              <a:t>memasukkan </a:t>
            </a:r>
            <a:r>
              <a:rPr sz="2800" spc="-95" dirty="0">
                <a:latin typeface="Arial"/>
                <a:cs typeface="Arial"/>
              </a:rPr>
              <a:t>data </a:t>
            </a:r>
            <a:r>
              <a:rPr sz="2800" spc="-150" dirty="0" err="1" smtClean="0">
                <a:latin typeface="Arial"/>
                <a:cs typeface="Arial"/>
              </a:rPr>
              <a:t>ke</a:t>
            </a:r>
            <a:r>
              <a:rPr sz="2800" spc="-150" dirty="0" smtClean="0">
                <a:latin typeface="Arial"/>
                <a:cs typeface="Arial"/>
              </a:rPr>
              <a:t> </a:t>
            </a:r>
            <a:r>
              <a:rPr sz="2800" spc="-185" dirty="0">
                <a:latin typeface="Arial"/>
                <a:cs typeface="Arial"/>
              </a:rPr>
              <a:t>basis </a:t>
            </a:r>
            <a:r>
              <a:rPr sz="2800" spc="-90" dirty="0">
                <a:latin typeface="Arial"/>
                <a:cs typeface="Arial"/>
              </a:rPr>
              <a:t>data, </a:t>
            </a:r>
            <a:r>
              <a:rPr sz="2800" spc="-114" dirty="0">
                <a:latin typeface="Arial"/>
                <a:cs typeface="Arial"/>
              </a:rPr>
              <a:t>pembaruan </a:t>
            </a:r>
            <a:r>
              <a:rPr sz="2800" spc="-95" dirty="0">
                <a:latin typeface="Arial"/>
                <a:cs typeface="Arial"/>
              </a:rPr>
              <a:t>data </a:t>
            </a:r>
            <a:r>
              <a:rPr sz="2800" spc="-130" dirty="0">
                <a:latin typeface="Arial"/>
                <a:cs typeface="Arial"/>
              </a:rPr>
              <a:t>dan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lain-lain.</a:t>
            </a:r>
            <a:endParaRPr sz="2800" dirty="0">
              <a:latin typeface="Arial"/>
              <a:cs typeface="Arial"/>
            </a:endParaRPr>
          </a:p>
          <a:p>
            <a:pPr marL="622300" marR="99695" indent="-609600" algn="just">
              <a:lnSpc>
                <a:spcPts val="3020"/>
              </a:lnSpc>
              <a:spcBef>
                <a:spcPts val="68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2800" b="1" spc="-130" dirty="0">
                <a:latin typeface="Arial"/>
                <a:cs typeface="Arial"/>
              </a:rPr>
              <a:t>View</a:t>
            </a:r>
            <a:r>
              <a:rPr sz="2800" spc="-130" dirty="0">
                <a:latin typeface="Arial"/>
                <a:cs typeface="Arial"/>
              </a:rPr>
              <a:t>, </a:t>
            </a:r>
            <a:r>
              <a:rPr sz="2800" spc="-114" dirty="0">
                <a:latin typeface="Arial"/>
                <a:cs typeface="Arial"/>
              </a:rPr>
              <a:t>View </a:t>
            </a:r>
            <a:r>
              <a:rPr sz="2800" spc="-140" dirty="0">
                <a:latin typeface="Arial"/>
                <a:cs typeface="Arial"/>
              </a:rPr>
              <a:t>adalah bagian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95" dirty="0">
                <a:latin typeface="Arial"/>
                <a:cs typeface="Arial"/>
              </a:rPr>
              <a:t>mengatur </a:t>
            </a:r>
            <a:r>
              <a:rPr sz="2800" spc="-70" dirty="0">
                <a:latin typeface="Arial"/>
                <a:cs typeface="Arial"/>
              </a:rPr>
              <a:t>tampilan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ke  pengguna. </a:t>
            </a:r>
            <a:r>
              <a:rPr sz="2800" spc="-220" dirty="0">
                <a:latin typeface="Arial"/>
                <a:cs typeface="Arial"/>
              </a:rPr>
              <a:t>Bisa </a:t>
            </a:r>
            <a:r>
              <a:rPr sz="2800" spc="-35" dirty="0">
                <a:latin typeface="Arial"/>
                <a:cs typeface="Arial"/>
              </a:rPr>
              <a:t>di </a:t>
            </a:r>
            <a:r>
              <a:rPr sz="2800" spc="-120" dirty="0">
                <a:latin typeface="Arial"/>
                <a:cs typeface="Arial"/>
              </a:rPr>
              <a:t>katakan </a:t>
            </a:r>
            <a:r>
              <a:rPr sz="2800" spc="-105" dirty="0">
                <a:latin typeface="Arial"/>
                <a:cs typeface="Arial"/>
              </a:rPr>
              <a:t>berupa </a:t>
            </a:r>
            <a:r>
              <a:rPr sz="2800" spc="-135" dirty="0">
                <a:latin typeface="Arial"/>
                <a:cs typeface="Arial"/>
              </a:rPr>
              <a:t>halaman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web.</a:t>
            </a:r>
            <a:endParaRPr sz="2800" dirty="0">
              <a:latin typeface="Arial"/>
              <a:cs typeface="Arial"/>
            </a:endParaRPr>
          </a:p>
          <a:p>
            <a:pPr marL="622300" marR="371475" indent="-609600" algn="just">
              <a:lnSpc>
                <a:spcPts val="3020"/>
              </a:lnSpc>
              <a:spcBef>
                <a:spcPts val="695"/>
              </a:spcBef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2800" b="1" spc="-160" dirty="0">
                <a:latin typeface="Arial"/>
                <a:cs typeface="Arial"/>
              </a:rPr>
              <a:t>Controller</a:t>
            </a:r>
            <a:r>
              <a:rPr sz="2800" spc="-160" dirty="0">
                <a:latin typeface="Arial"/>
                <a:cs typeface="Arial"/>
              </a:rPr>
              <a:t>, </a:t>
            </a:r>
            <a:r>
              <a:rPr sz="2800" spc="-75" dirty="0">
                <a:latin typeface="Arial"/>
                <a:cs typeface="Arial"/>
              </a:rPr>
              <a:t>Controller </a:t>
            </a:r>
            <a:r>
              <a:rPr sz="2800" spc="-120" dirty="0">
                <a:latin typeface="Arial"/>
                <a:cs typeface="Arial"/>
              </a:rPr>
              <a:t>merupakan </a:t>
            </a:r>
            <a:r>
              <a:rPr sz="2800" spc="-140" dirty="0">
                <a:latin typeface="Arial"/>
                <a:cs typeface="Arial"/>
              </a:rPr>
              <a:t>bagian </a:t>
            </a:r>
            <a:r>
              <a:rPr sz="2800" spc="-175" dirty="0">
                <a:latin typeface="Arial"/>
                <a:cs typeface="Arial"/>
              </a:rPr>
              <a:t>yang  </a:t>
            </a:r>
            <a:r>
              <a:rPr sz="2800" spc="-90" dirty="0">
                <a:latin typeface="Arial"/>
                <a:cs typeface="Arial"/>
              </a:rPr>
              <a:t>menjembatani </a:t>
            </a:r>
            <a:r>
              <a:rPr sz="2800" spc="-85" dirty="0">
                <a:latin typeface="Arial"/>
                <a:cs typeface="Arial"/>
              </a:rPr>
              <a:t>model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80" dirty="0">
                <a:latin typeface="Arial"/>
                <a:cs typeface="Arial"/>
              </a:rPr>
              <a:t>view. </a:t>
            </a:r>
            <a:r>
              <a:rPr sz="2800" spc="-75" dirty="0">
                <a:latin typeface="Arial"/>
                <a:cs typeface="Arial"/>
              </a:rPr>
              <a:t>Controller </a:t>
            </a:r>
            <a:r>
              <a:rPr sz="2800" spc="-85" dirty="0" err="1" smtClean="0">
                <a:latin typeface="Arial"/>
                <a:cs typeface="Arial"/>
              </a:rPr>
              <a:t>berisi</a:t>
            </a:r>
            <a:r>
              <a:rPr sz="2800" spc="-85" dirty="0" smtClean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perintah-perintah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95" dirty="0">
                <a:latin typeface="Arial"/>
                <a:cs typeface="Arial"/>
              </a:rPr>
              <a:t>berfungsi </a:t>
            </a:r>
            <a:r>
              <a:rPr sz="2800" spc="-50" dirty="0" err="1">
                <a:latin typeface="Arial"/>
                <a:cs typeface="Arial"/>
              </a:rPr>
              <a:t>untuk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45" dirty="0" err="1" smtClean="0">
                <a:latin typeface="Arial"/>
                <a:cs typeface="Arial"/>
              </a:rPr>
              <a:t>memproses</a:t>
            </a:r>
            <a:r>
              <a:rPr sz="2800" spc="-145" dirty="0" smtClean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suatu </a:t>
            </a:r>
            <a:r>
              <a:rPr sz="2800" spc="-95" dirty="0">
                <a:latin typeface="Arial"/>
                <a:cs typeface="Arial"/>
              </a:rPr>
              <a:t>data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10" dirty="0">
                <a:latin typeface="Arial"/>
                <a:cs typeface="Arial"/>
              </a:rPr>
              <a:t>mengirimkannya </a:t>
            </a:r>
            <a:r>
              <a:rPr sz="2800" spc="-150" dirty="0">
                <a:latin typeface="Arial"/>
                <a:cs typeface="Arial"/>
              </a:rPr>
              <a:t>ke </a:t>
            </a:r>
            <a:r>
              <a:rPr sz="2800" spc="-135" dirty="0">
                <a:latin typeface="Arial"/>
                <a:cs typeface="Arial"/>
              </a:rPr>
              <a:t>halaman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web.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31519"/>
            <a:ext cx="7618730" cy="98937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540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515"/>
              </a:spcBef>
            </a:pPr>
            <a:r>
              <a:rPr sz="6000" spc="-365" dirty="0"/>
              <a:t>Mengapa</a:t>
            </a:r>
            <a:r>
              <a:rPr sz="6000" spc="-305" dirty="0"/>
              <a:t> </a:t>
            </a:r>
            <a:r>
              <a:rPr sz="6000" spc="-630" dirty="0"/>
              <a:t>MVC??</a:t>
            </a:r>
            <a:endParaRPr sz="6000" dirty="0"/>
          </a:p>
        </p:txBody>
      </p:sp>
      <p:sp>
        <p:nvSpPr>
          <p:cNvPr id="3" name="object 3"/>
          <p:cNvSpPr txBox="1"/>
          <p:nvPr/>
        </p:nvSpPr>
        <p:spPr>
          <a:xfrm>
            <a:off x="1981200" y="2108707"/>
            <a:ext cx="7618730" cy="46685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65405" indent="-45720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3200" spc="-210" dirty="0">
                <a:latin typeface="Arial"/>
                <a:cs typeface="Arial"/>
              </a:rPr>
              <a:t>Dengan </a:t>
            </a:r>
            <a:r>
              <a:rPr sz="3200" spc="-170" dirty="0">
                <a:latin typeface="Arial"/>
                <a:cs typeface="Arial"/>
              </a:rPr>
              <a:t>menggunakan </a:t>
            </a:r>
            <a:r>
              <a:rPr sz="3200" spc="-85" dirty="0">
                <a:latin typeface="Arial"/>
                <a:cs typeface="Arial"/>
              </a:rPr>
              <a:t>metode </a:t>
            </a:r>
            <a:r>
              <a:rPr sz="3200" spc="-285" dirty="0">
                <a:latin typeface="Arial"/>
                <a:cs typeface="Arial"/>
              </a:rPr>
              <a:t>MVC </a:t>
            </a:r>
            <a:r>
              <a:rPr sz="3200" spc="-190" dirty="0" err="1">
                <a:latin typeface="Arial"/>
                <a:cs typeface="Arial"/>
              </a:rPr>
              <a:t>maka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130" dirty="0" err="1" smtClean="0">
                <a:latin typeface="Arial"/>
                <a:cs typeface="Arial"/>
              </a:rPr>
              <a:t>aplikasi</a:t>
            </a:r>
            <a:r>
              <a:rPr sz="3200" spc="-130" dirty="0" smtClean="0">
                <a:latin typeface="Arial"/>
                <a:cs typeface="Arial"/>
              </a:rPr>
              <a:t> </a:t>
            </a:r>
            <a:r>
              <a:rPr sz="3200" spc="-185" dirty="0">
                <a:latin typeface="Arial"/>
                <a:cs typeface="Arial"/>
              </a:rPr>
              <a:t>akan </a:t>
            </a:r>
            <a:r>
              <a:rPr sz="3200" spc="-70" dirty="0">
                <a:latin typeface="Arial"/>
                <a:cs typeface="Arial"/>
              </a:rPr>
              <a:t>lebih </a:t>
            </a:r>
            <a:r>
              <a:rPr sz="3200" spc="-130" dirty="0">
                <a:latin typeface="Arial"/>
                <a:cs typeface="Arial"/>
              </a:rPr>
              <a:t>mudah </a:t>
            </a:r>
            <a:r>
              <a:rPr sz="3200" spc="-55" dirty="0">
                <a:latin typeface="Arial"/>
                <a:cs typeface="Arial"/>
              </a:rPr>
              <a:t>untuk dirawat </a:t>
            </a:r>
            <a:r>
              <a:rPr sz="3200" spc="-145" dirty="0">
                <a:latin typeface="Arial"/>
                <a:cs typeface="Arial"/>
              </a:rPr>
              <a:t>dan  </a:t>
            </a:r>
            <a:r>
              <a:rPr sz="3200" spc="-140" dirty="0">
                <a:latin typeface="Arial"/>
                <a:cs typeface="Arial"/>
              </a:rPr>
              <a:t>dikembangkan.</a:t>
            </a:r>
            <a:endParaRPr sz="32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sz="4650" dirty="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3200" spc="-85" dirty="0">
                <a:latin typeface="Arial"/>
                <a:cs typeface="Arial"/>
              </a:rPr>
              <a:t>Untuk </a:t>
            </a:r>
            <a:r>
              <a:rPr sz="3200" spc="-135" dirty="0">
                <a:latin typeface="Arial"/>
                <a:cs typeface="Arial"/>
              </a:rPr>
              <a:t>memahami </a:t>
            </a:r>
            <a:r>
              <a:rPr sz="3200" spc="-85" dirty="0">
                <a:latin typeface="Arial"/>
                <a:cs typeface="Arial"/>
              </a:rPr>
              <a:t>metode </a:t>
            </a:r>
            <a:r>
              <a:rPr sz="3200" spc="-170" dirty="0">
                <a:latin typeface="Arial"/>
                <a:cs typeface="Arial"/>
              </a:rPr>
              <a:t>pengembangan</a:t>
            </a:r>
            <a:r>
              <a:rPr sz="3200" spc="-36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aplikasi  </a:t>
            </a:r>
            <a:r>
              <a:rPr sz="3200" spc="-170" dirty="0">
                <a:latin typeface="Arial"/>
                <a:cs typeface="Arial"/>
              </a:rPr>
              <a:t>menggunakan </a:t>
            </a:r>
            <a:r>
              <a:rPr sz="3200" spc="-285" dirty="0">
                <a:latin typeface="Arial"/>
                <a:cs typeface="Arial"/>
              </a:rPr>
              <a:t>MVC </a:t>
            </a:r>
            <a:r>
              <a:rPr sz="3200" spc="-90" dirty="0" err="1">
                <a:latin typeface="Arial"/>
                <a:cs typeface="Arial"/>
              </a:rPr>
              <a:t>diperlukan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135" dirty="0" err="1" smtClean="0">
                <a:latin typeface="Arial"/>
                <a:cs typeface="Arial"/>
              </a:rPr>
              <a:t>pengetahuan</a:t>
            </a:r>
            <a:r>
              <a:rPr sz="3200" spc="-135" dirty="0" smtClean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tentang </a:t>
            </a:r>
            <a:r>
              <a:rPr sz="3200" spc="-125" dirty="0">
                <a:latin typeface="Arial"/>
                <a:cs typeface="Arial"/>
              </a:rPr>
              <a:t>pemrograman </a:t>
            </a:r>
            <a:r>
              <a:rPr sz="3200" spc="-80" dirty="0">
                <a:latin typeface="Arial"/>
                <a:cs typeface="Arial"/>
              </a:rPr>
              <a:t>berorientasi </a:t>
            </a:r>
            <a:r>
              <a:rPr sz="3200" spc="-95" dirty="0">
                <a:latin typeface="Arial"/>
                <a:cs typeface="Arial"/>
              </a:rPr>
              <a:t>objek </a:t>
            </a:r>
            <a:r>
              <a:rPr sz="3200" spc="-190" dirty="0">
                <a:latin typeface="Arial"/>
                <a:cs typeface="Arial"/>
              </a:rPr>
              <a:t>(</a:t>
            </a:r>
            <a:r>
              <a:rPr sz="3200" i="1" spc="-190" dirty="0" smtClean="0">
                <a:latin typeface="Trebuchet MS"/>
                <a:cs typeface="Trebuchet MS"/>
              </a:rPr>
              <a:t>Object </a:t>
            </a:r>
            <a:r>
              <a:rPr sz="3200" i="1" spc="-185" dirty="0">
                <a:latin typeface="Trebuchet MS"/>
                <a:cs typeface="Trebuchet MS"/>
              </a:rPr>
              <a:t>Oriented</a:t>
            </a:r>
            <a:r>
              <a:rPr sz="3200" i="1" spc="-254" dirty="0">
                <a:latin typeface="Trebuchet MS"/>
                <a:cs typeface="Trebuchet MS"/>
              </a:rPr>
              <a:t> </a:t>
            </a:r>
            <a:r>
              <a:rPr sz="3200" i="1" spc="-105" dirty="0">
                <a:latin typeface="Trebuchet MS"/>
                <a:cs typeface="Trebuchet MS"/>
              </a:rPr>
              <a:t>Programming</a:t>
            </a:r>
            <a:r>
              <a:rPr sz="3200" spc="-105" dirty="0">
                <a:latin typeface="Arial"/>
                <a:cs typeface="Arial"/>
              </a:rPr>
              <a:t>).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31519"/>
            <a:ext cx="76949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845"/>
              </a:spcBef>
            </a:pPr>
            <a:r>
              <a:rPr sz="4000" spc="-125" dirty="0"/>
              <a:t>4. </a:t>
            </a:r>
            <a:r>
              <a:rPr sz="4000" spc="-300" dirty="0"/>
              <a:t>Pengujian </a:t>
            </a:r>
            <a:r>
              <a:rPr sz="4000" spc="-225" dirty="0"/>
              <a:t>Web</a:t>
            </a:r>
            <a:r>
              <a:rPr sz="4000" spc="-210" dirty="0"/>
              <a:t> </a:t>
            </a:r>
            <a:r>
              <a:rPr sz="4000" spc="-270" dirty="0"/>
              <a:t>(Testing)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1905000" y="2012696"/>
            <a:ext cx="7694930" cy="510396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622300" marR="374015" indent="-609600" algn="just">
              <a:spcBef>
                <a:spcPts val="68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14" dirty="0">
                <a:latin typeface="Arial"/>
                <a:cs typeface="Arial"/>
              </a:rPr>
              <a:t>Tujuan </a:t>
            </a:r>
            <a:r>
              <a:rPr sz="2400" spc="-90" dirty="0">
                <a:latin typeface="Arial"/>
                <a:cs typeface="Arial"/>
              </a:rPr>
              <a:t>dilakukan </a:t>
            </a:r>
            <a:r>
              <a:rPr sz="2400" spc="-60" dirty="0">
                <a:latin typeface="Arial"/>
                <a:cs typeface="Arial"/>
              </a:rPr>
              <a:t>testing </a:t>
            </a:r>
            <a:r>
              <a:rPr sz="2400" spc="-114" dirty="0">
                <a:latin typeface="Arial"/>
                <a:cs typeface="Arial"/>
              </a:rPr>
              <a:t>adalah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105" dirty="0" err="1">
                <a:latin typeface="Arial"/>
                <a:cs typeface="Arial"/>
              </a:rPr>
              <a:t>memastikan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35" dirty="0" smtClean="0">
                <a:latin typeface="Arial"/>
                <a:cs typeface="Arial"/>
              </a:rPr>
              <a:t>agar </a:t>
            </a:r>
            <a:r>
              <a:rPr sz="2400" spc="-70" dirty="0">
                <a:latin typeface="Arial"/>
                <a:cs typeface="Arial"/>
              </a:rPr>
              <a:t>website </a:t>
            </a:r>
            <a:r>
              <a:rPr sz="2400" spc="-135" dirty="0">
                <a:latin typeface="Arial"/>
                <a:cs typeface="Arial"/>
              </a:rPr>
              <a:t>sudah </a:t>
            </a:r>
            <a:r>
              <a:rPr sz="2400" spc="-85" dirty="0">
                <a:latin typeface="Arial"/>
                <a:cs typeface="Arial"/>
              </a:rPr>
              <a:t>benar-benar </a:t>
            </a:r>
            <a:r>
              <a:rPr sz="2400" spc="-120" dirty="0">
                <a:latin typeface="Arial"/>
                <a:cs typeface="Arial"/>
              </a:rPr>
              <a:t>layak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60" dirty="0">
                <a:latin typeface="Arial"/>
                <a:cs typeface="Arial"/>
              </a:rPr>
              <a:t>ditampilkan</a:t>
            </a:r>
            <a:r>
              <a:rPr sz="2400" spc="-33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kepada  </a:t>
            </a:r>
            <a:r>
              <a:rPr sz="2400" spc="-55" dirty="0">
                <a:latin typeface="Arial"/>
                <a:cs typeface="Arial"/>
              </a:rPr>
              <a:t>publik.</a:t>
            </a:r>
            <a:endParaRPr sz="2400" dirty="0">
              <a:latin typeface="Arial"/>
              <a:cs typeface="Arial"/>
            </a:endParaRPr>
          </a:p>
          <a:p>
            <a:pPr marL="622300" marR="5080" indent="-609600" algn="just">
              <a:spcBef>
                <a:spcPts val="5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45" dirty="0">
                <a:latin typeface="Arial"/>
                <a:cs typeface="Arial"/>
              </a:rPr>
              <a:t>Sebelum </a:t>
            </a:r>
            <a:r>
              <a:rPr sz="2400" spc="-90" dirty="0">
                <a:latin typeface="Arial"/>
                <a:cs typeface="Arial"/>
              </a:rPr>
              <a:t>dipublikasikan </a:t>
            </a:r>
            <a:r>
              <a:rPr sz="2400" spc="-155" dirty="0">
                <a:latin typeface="Arial"/>
                <a:cs typeface="Arial"/>
              </a:rPr>
              <a:t>secara </a:t>
            </a:r>
            <a:r>
              <a:rPr sz="2400" spc="-65" dirty="0">
                <a:latin typeface="Arial"/>
                <a:cs typeface="Arial"/>
              </a:rPr>
              <a:t>online, </a:t>
            </a:r>
            <a:r>
              <a:rPr sz="2400" spc="-150" dirty="0">
                <a:latin typeface="Arial"/>
                <a:cs typeface="Arial"/>
              </a:rPr>
              <a:t>ada </a:t>
            </a:r>
            <a:r>
              <a:rPr sz="2400" spc="-105" dirty="0">
                <a:latin typeface="Arial"/>
                <a:cs typeface="Arial"/>
              </a:rPr>
              <a:t>baiknya </a:t>
            </a:r>
            <a:r>
              <a:rPr sz="2400" spc="-20" dirty="0">
                <a:solidFill>
                  <a:srgbClr val="FF3300"/>
                </a:solidFill>
                <a:latin typeface="Arial"/>
                <a:cs typeface="Arial"/>
              </a:rPr>
              <a:t>diuji </a:t>
            </a:r>
            <a:r>
              <a:rPr sz="2400" spc="-85" dirty="0">
                <a:solidFill>
                  <a:srgbClr val="FF3300"/>
                </a:solidFill>
                <a:latin typeface="Arial"/>
                <a:cs typeface="Arial"/>
              </a:rPr>
              <a:t>dahulu  </a:t>
            </a:r>
            <a:r>
              <a:rPr sz="2400" spc="-155" dirty="0">
                <a:solidFill>
                  <a:srgbClr val="FF3300"/>
                </a:solidFill>
                <a:latin typeface="Arial"/>
                <a:cs typeface="Arial"/>
              </a:rPr>
              <a:t>secara </a:t>
            </a:r>
            <a:r>
              <a:rPr sz="2400" spc="-20" dirty="0">
                <a:solidFill>
                  <a:srgbClr val="FF3300"/>
                </a:solidFill>
                <a:latin typeface="Arial"/>
                <a:cs typeface="Arial"/>
              </a:rPr>
              <a:t>offline </a:t>
            </a:r>
            <a:r>
              <a:rPr sz="2400" spc="-145" dirty="0">
                <a:latin typeface="Arial"/>
                <a:cs typeface="Arial"/>
              </a:rPr>
              <a:t>yang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meliputi;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15"/>
              </a:spcBef>
              <a:buChar char="–"/>
              <a:tabLst>
                <a:tab pos="1002665" algn="l"/>
                <a:tab pos="1003300" algn="l"/>
              </a:tabLst>
            </a:pPr>
            <a:r>
              <a:rPr sz="2000" spc="-60" dirty="0">
                <a:latin typeface="Arial"/>
                <a:cs typeface="Arial"/>
              </a:rPr>
              <a:t>Kompatibilitas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Browser</a:t>
            </a:r>
            <a:endParaRPr sz="2000" dirty="0">
              <a:latin typeface="Arial"/>
              <a:cs typeface="Arial"/>
            </a:endParaRPr>
          </a:p>
          <a:p>
            <a:pPr marL="1003300" lvl="1" indent="-533400" algn="just">
              <a:buChar char="–"/>
              <a:tabLst>
                <a:tab pos="1002665" algn="l"/>
                <a:tab pos="1003300" algn="l"/>
              </a:tabLst>
            </a:pPr>
            <a:r>
              <a:rPr sz="2000" spc="-80" dirty="0">
                <a:latin typeface="Arial"/>
                <a:cs typeface="Arial"/>
              </a:rPr>
              <a:t>Memeriksa </a:t>
            </a:r>
            <a:r>
              <a:rPr sz="2000" spc="-30" dirty="0">
                <a:latin typeface="Arial"/>
                <a:cs typeface="Arial"/>
              </a:rPr>
              <a:t>link </a:t>
            </a:r>
            <a:r>
              <a:rPr sz="2000" spc="-25" dirty="0">
                <a:latin typeface="Arial"/>
                <a:cs typeface="Arial"/>
              </a:rPr>
              <a:t>tiap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halaman.</a:t>
            </a:r>
            <a:endParaRPr sz="2000" dirty="0">
              <a:latin typeface="Arial"/>
              <a:cs typeface="Arial"/>
            </a:endParaRPr>
          </a:p>
          <a:p>
            <a:pPr marL="1003300" lvl="1" indent="-533400" algn="just">
              <a:buChar char="–"/>
              <a:tabLst>
                <a:tab pos="1002665" algn="l"/>
                <a:tab pos="1003300" algn="l"/>
              </a:tabLst>
            </a:pPr>
            <a:r>
              <a:rPr sz="2000" spc="-80" dirty="0">
                <a:latin typeface="Arial"/>
                <a:cs typeface="Arial"/>
              </a:rPr>
              <a:t>Memeriksa </a:t>
            </a:r>
            <a:r>
              <a:rPr sz="2000" spc="-120" dirty="0">
                <a:latin typeface="Arial"/>
                <a:cs typeface="Arial"/>
              </a:rPr>
              <a:t>Kelengkapan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data.</a:t>
            </a:r>
            <a:endParaRPr sz="2000" dirty="0">
              <a:latin typeface="Arial"/>
              <a:cs typeface="Arial"/>
            </a:endParaRPr>
          </a:p>
          <a:p>
            <a:pPr marL="1003300" lvl="1" indent="-533400" algn="just">
              <a:buChar char="–"/>
              <a:tabLst>
                <a:tab pos="1002665" algn="l"/>
                <a:tab pos="1003300" algn="l"/>
              </a:tabLst>
            </a:pPr>
            <a:r>
              <a:rPr sz="2000" spc="-85" dirty="0">
                <a:latin typeface="Arial"/>
                <a:cs typeface="Arial"/>
              </a:rPr>
              <a:t>Mencoba </a:t>
            </a:r>
            <a:r>
              <a:rPr sz="2000" spc="-70" dirty="0">
                <a:latin typeface="Arial"/>
                <a:cs typeface="Arial"/>
              </a:rPr>
              <a:t>setiap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fitur-fiturnya.</a:t>
            </a:r>
            <a:endParaRPr sz="2000" dirty="0">
              <a:latin typeface="Arial"/>
              <a:cs typeface="Arial"/>
            </a:endParaRPr>
          </a:p>
          <a:p>
            <a:pPr marL="1003300" lvl="1" indent="-533400" algn="just">
              <a:buChar char="–"/>
              <a:tabLst>
                <a:tab pos="1002665" algn="l"/>
                <a:tab pos="1003300" algn="l"/>
              </a:tabLst>
            </a:pPr>
            <a:r>
              <a:rPr sz="2000" spc="-85" dirty="0">
                <a:latin typeface="Arial"/>
                <a:cs typeface="Arial"/>
              </a:rPr>
              <a:t>Mengubah </a:t>
            </a:r>
            <a:r>
              <a:rPr sz="2000" spc="-100" dirty="0">
                <a:latin typeface="Arial"/>
                <a:cs typeface="Arial"/>
              </a:rPr>
              <a:t>desain </a:t>
            </a:r>
            <a:r>
              <a:rPr sz="2000" spc="-55" dirty="0">
                <a:latin typeface="Arial"/>
                <a:cs typeface="Arial"/>
              </a:rPr>
              <a:t>jika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-55" dirty="0">
                <a:latin typeface="Arial"/>
                <a:cs typeface="Arial"/>
              </a:rPr>
              <a:t>diperlukan.</a:t>
            </a:r>
            <a:endParaRPr sz="2000" dirty="0">
              <a:latin typeface="Arial"/>
              <a:cs typeface="Arial"/>
            </a:endParaRPr>
          </a:p>
          <a:p>
            <a:pPr marL="622300" marR="52705" indent="-609600" algn="just">
              <a:spcBef>
                <a:spcPts val="5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125" dirty="0">
                <a:latin typeface="Arial"/>
                <a:cs typeface="Arial"/>
              </a:rPr>
              <a:t>Kemudian </a:t>
            </a:r>
            <a:r>
              <a:rPr sz="2400" spc="-20" dirty="0">
                <a:latin typeface="Arial"/>
                <a:cs typeface="Arial"/>
              </a:rPr>
              <a:t>diuji </a:t>
            </a:r>
            <a:r>
              <a:rPr sz="2400" spc="-80" dirty="0">
                <a:latin typeface="Arial"/>
                <a:cs typeface="Arial"/>
              </a:rPr>
              <a:t>web </a:t>
            </a:r>
            <a:r>
              <a:rPr sz="2400" spc="-155" dirty="0">
                <a:latin typeface="Arial"/>
                <a:cs typeface="Arial"/>
              </a:rPr>
              <a:t>secara </a:t>
            </a:r>
            <a:r>
              <a:rPr sz="2400" spc="-60" dirty="0">
                <a:latin typeface="Arial"/>
                <a:cs typeface="Arial"/>
              </a:rPr>
              <a:t>online, </a:t>
            </a:r>
            <a:r>
              <a:rPr sz="2400" spc="-50" dirty="0">
                <a:latin typeface="Arial"/>
                <a:cs typeface="Arial"/>
              </a:rPr>
              <a:t>yaitu </a:t>
            </a:r>
            <a:r>
              <a:rPr sz="2400" spc="-130" dirty="0">
                <a:latin typeface="Arial"/>
                <a:cs typeface="Arial"/>
              </a:rPr>
              <a:t>dengan </a:t>
            </a:r>
            <a:r>
              <a:rPr sz="2400" i="1" spc="-105" dirty="0">
                <a:latin typeface="Trebuchet MS"/>
                <a:cs typeface="Trebuchet MS"/>
              </a:rPr>
              <a:t>upload</a:t>
            </a:r>
            <a:r>
              <a:rPr sz="2400" i="1" spc="-434" dirty="0">
                <a:latin typeface="Trebuchet MS"/>
                <a:cs typeface="Trebuchet MS"/>
              </a:rPr>
              <a:t> </a:t>
            </a:r>
            <a:r>
              <a:rPr sz="2400" spc="-150" dirty="0">
                <a:latin typeface="Arial"/>
                <a:cs typeface="Arial"/>
              </a:rPr>
              <a:t>semua  </a:t>
            </a:r>
            <a:r>
              <a:rPr sz="2400" spc="-15" dirty="0">
                <a:latin typeface="Arial"/>
                <a:cs typeface="Arial"/>
              </a:rPr>
              <a:t>file </a:t>
            </a:r>
            <a:r>
              <a:rPr sz="2400" spc="-130" dirty="0">
                <a:latin typeface="Arial"/>
                <a:cs typeface="Arial"/>
              </a:rPr>
              <a:t>ke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i="1" spc="-90" dirty="0">
                <a:latin typeface="Trebuchet MS"/>
                <a:cs typeface="Trebuchet MS"/>
              </a:rPr>
              <a:t>hosting</a:t>
            </a:r>
            <a:r>
              <a:rPr sz="2400" spc="-9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buAutoNum type="arabicPeriod"/>
              <a:tabLst>
                <a:tab pos="621665" algn="l"/>
                <a:tab pos="622300" algn="l"/>
              </a:tabLst>
            </a:pPr>
            <a:r>
              <a:rPr sz="2400" spc="-75" dirty="0">
                <a:latin typeface="Arial"/>
                <a:cs typeface="Arial"/>
              </a:rPr>
              <a:t>Hitung </a:t>
            </a:r>
            <a:r>
              <a:rPr sz="2400" spc="-110" dirty="0">
                <a:latin typeface="Arial"/>
                <a:cs typeface="Arial"/>
              </a:rPr>
              <a:t>kecepatan </a:t>
            </a:r>
            <a:r>
              <a:rPr sz="2400" spc="-195" dirty="0">
                <a:latin typeface="Arial"/>
                <a:cs typeface="Arial"/>
              </a:rPr>
              <a:t>akses </a:t>
            </a:r>
            <a:r>
              <a:rPr sz="2400" spc="-70" dirty="0">
                <a:latin typeface="Arial"/>
                <a:cs typeface="Arial"/>
              </a:rPr>
              <a:t>ketika </a:t>
            </a:r>
            <a:r>
              <a:rPr sz="2400" spc="-150" dirty="0">
                <a:latin typeface="Arial"/>
                <a:cs typeface="Arial"/>
              </a:rPr>
              <a:t>diakses </a:t>
            </a:r>
            <a:r>
              <a:rPr sz="2400" spc="-155" dirty="0">
                <a:latin typeface="Arial"/>
                <a:cs typeface="Arial"/>
              </a:rPr>
              <a:t>secara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i="1" spc="-120" dirty="0">
                <a:latin typeface="Trebuchet MS"/>
                <a:cs typeface="Trebuchet MS"/>
              </a:rPr>
              <a:t>online</a:t>
            </a:r>
            <a:r>
              <a:rPr sz="2400" spc="-12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buAutoNum type="arabicPeriod"/>
              <a:tabLst>
                <a:tab pos="621665" algn="l"/>
                <a:tab pos="622300" algn="l"/>
              </a:tabLst>
            </a:pPr>
            <a:r>
              <a:rPr sz="2400" spc="-195" dirty="0">
                <a:latin typeface="Arial"/>
                <a:cs typeface="Arial"/>
              </a:rPr>
              <a:t>Jangan </a:t>
            </a:r>
            <a:r>
              <a:rPr sz="2400" spc="-85" dirty="0">
                <a:latin typeface="Arial"/>
                <a:cs typeface="Arial"/>
              </a:rPr>
              <a:t>lupa </a:t>
            </a:r>
            <a:r>
              <a:rPr sz="2400" spc="-110" dirty="0">
                <a:latin typeface="Arial"/>
                <a:cs typeface="Arial"/>
              </a:rPr>
              <a:t>ajak </a:t>
            </a:r>
            <a:r>
              <a:rPr sz="2400" spc="-65" dirty="0">
                <a:latin typeface="Arial"/>
                <a:cs typeface="Arial"/>
              </a:rPr>
              <a:t>klien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110" dirty="0">
                <a:latin typeface="Arial"/>
                <a:cs typeface="Arial"/>
              </a:rPr>
              <a:t>melakukan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ujicoba.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31519"/>
            <a:ext cx="77711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845"/>
              </a:spcBef>
            </a:pPr>
            <a:r>
              <a:rPr sz="4000" spc="-125" dirty="0"/>
              <a:t>5. </a:t>
            </a:r>
            <a:r>
              <a:rPr sz="4000" spc="-340" dirty="0"/>
              <a:t>Promosi </a:t>
            </a:r>
            <a:r>
              <a:rPr sz="4000" spc="-225" dirty="0"/>
              <a:t>Web</a:t>
            </a:r>
            <a:r>
              <a:rPr sz="4000" spc="-165" dirty="0"/>
              <a:t> </a:t>
            </a:r>
            <a:r>
              <a:rPr sz="4000" spc="-225" dirty="0"/>
              <a:t>(Promotion)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1828800" y="1948142"/>
            <a:ext cx="7288529" cy="3500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3600" spc="-180" dirty="0">
                <a:latin typeface="Arial"/>
                <a:cs typeface="Arial"/>
              </a:rPr>
              <a:t>Promosikan </a:t>
            </a:r>
            <a:r>
              <a:rPr sz="3600" spc="-110" dirty="0">
                <a:latin typeface="Arial"/>
                <a:cs typeface="Arial"/>
              </a:rPr>
              <a:t>website </a:t>
            </a:r>
            <a:r>
              <a:rPr sz="3600" spc="-185" dirty="0">
                <a:latin typeface="Arial"/>
                <a:cs typeface="Arial"/>
              </a:rPr>
              <a:t>Anda, </a:t>
            </a:r>
            <a:r>
              <a:rPr sz="3600" spc="-95" dirty="0">
                <a:latin typeface="Arial"/>
                <a:cs typeface="Arial"/>
              </a:rPr>
              <a:t>jika</a:t>
            </a:r>
            <a:r>
              <a:rPr sz="3600" spc="-280" dirty="0">
                <a:latin typeface="Arial"/>
                <a:cs typeface="Arial"/>
              </a:rPr>
              <a:t> </a:t>
            </a:r>
            <a:r>
              <a:rPr sz="3600" spc="-215" dirty="0">
                <a:latin typeface="Arial"/>
                <a:cs typeface="Arial"/>
              </a:rPr>
              <a:t>semuanya  </a:t>
            </a:r>
            <a:r>
              <a:rPr sz="3600" spc="-204" dirty="0">
                <a:latin typeface="Arial"/>
                <a:cs typeface="Arial"/>
              </a:rPr>
              <a:t>sudah </a:t>
            </a:r>
            <a:r>
              <a:rPr sz="3600" spc="-355" dirty="0">
                <a:latin typeface="Arial"/>
                <a:cs typeface="Arial"/>
              </a:rPr>
              <a:t>OK,</a:t>
            </a:r>
            <a:r>
              <a:rPr sz="3600" spc="-170" dirty="0">
                <a:latin typeface="Arial"/>
                <a:cs typeface="Arial"/>
              </a:rPr>
              <a:t> </a:t>
            </a:r>
            <a:r>
              <a:rPr sz="3600" spc="-90" dirty="0">
                <a:latin typeface="Arial"/>
                <a:cs typeface="Arial"/>
              </a:rPr>
              <a:t>seperti;</a:t>
            </a:r>
            <a:endParaRPr sz="36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780"/>
              </a:spcBef>
              <a:buChar char="–"/>
              <a:tabLst>
                <a:tab pos="756920" algn="l"/>
              </a:tabLst>
            </a:pPr>
            <a:r>
              <a:rPr sz="3200" spc="-535" dirty="0">
                <a:latin typeface="Arial"/>
                <a:cs typeface="Arial"/>
              </a:rPr>
              <a:t>SEO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760"/>
              </a:spcBef>
              <a:buChar char="–"/>
              <a:tabLst>
                <a:tab pos="756920" algn="l"/>
              </a:tabLst>
            </a:pPr>
            <a:r>
              <a:rPr sz="3200" spc="-165" dirty="0">
                <a:latin typeface="Arial"/>
                <a:cs typeface="Arial"/>
              </a:rPr>
              <a:t>Tukeran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Link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755"/>
              </a:spcBef>
              <a:buChar char="–"/>
              <a:tabLst>
                <a:tab pos="756920" algn="l"/>
              </a:tabLst>
            </a:pPr>
            <a:r>
              <a:rPr sz="3200" spc="-165" dirty="0">
                <a:latin typeface="Arial"/>
                <a:cs typeface="Arial"/>
              </a:rPr>
              <a:t>Banner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765"/>
              </a:spcBef>
              <a:buChar char="–"/>
              <a:tabLst>
                <a:tab pos="756920" algn="l"/>
              </a:tabLst>
            </a:pPr>
            <a:r>
              <a:rPr sz="3200" spc="-150" dirty="0">
                <a:latin typeface="Arial"/>
                <a:cs typeface="Arial"/>
              </a:rPr>
              <a:t>Comment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510929"/>
            <a:ext cx="77711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575"/>
              </a:spcBef>
            </a:pPr>
            <a:r>
              <a:rPr spc="-130" dirty="0"/>
              <a:t>6. </a:t>
            </a:r>
            <a:r>
              <a:rPr spc="-285" dirty="0"/>
              <a:t>Pemeliharaan </a:t>
            </a:r>
            <a:r>
              <a:rPr spc="-240" dirty="0"/>
              <a:t>Web</a:t>
            </a:r>
            <a:r>
              <a:rPr spc="-280" dirty="0"/>
              <a:t> </a:t>
            </a:r>
            <a:r>
              <a:rPr spc="-210" dirty="0"/>
              <a:t>(Maintenance)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828800" y="2743200"/>
            <a:ext cx="7771130" cy="42351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 algn="just">
              <a:lnSpc>
                <a:spcPct val="999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pc="-150" dirty="0"/>
              <a:t>Tujuan </a:t>
            </a:r>
            <a:r>
              <a:rPr spc="-130" dirty="0"/>
              <a:t>dilakukannya </a:t>
            </a:r>
            <a:r>
              <a:rPr spc="-120" dirty="0"/>
              <a:t>pemeliharaan </a:t>
            </a:r>
            <a:r>
              <a:rPr spc="-95" dirty="0"/>
              <a:t>website</a:t>
            </a:r>
            <a:r>
              <a:rPr spc="-265" dirty="0"/>
              <a:t> </a:t>
            </a:r>
            <a:r>
              <a:rPr spc="-150" dirty="0" err="1" smtClean="0"/>
              <a:t>adalah</a:t>
            </a:r>
            <a:r>
              <a:rPr spc="-150" dirty="0" smtClean="0"/>
              <a:t> </a:t>
            </a:r>
            <a:r>
              <a:rPr spc="-55" dirty="0"/>
              <a:t>untuk </a:t>
            </a:r>
            <a:r>
              <a:rPr spc="-100" dirty="0"/>
              <a:t>dapat </a:t>
            </a:r>
            <a:r>
              <a:rPr spc="-130" dirty="0"/>
              <a:t>memastikan </a:t>
            </a:r>
            <a:r>
              <a:rPr spc="-145" dirty="0"/>
              <a:t>bahwa </a:t>
            </a:r>
            <a:r>
              <a:rPr spc="-95" dirty="0"/>
              <a:t>website </a:t>
            </a:r>
            <a:r>
              <a:rPr spc="-195" dirty="0" smtClean="0"/>
              <a:t>yang </a:t>
            </a:r>
            <a:r>
              <a:rPr spc="-180" dirty="0"/>
              <a:t>sudah </a:t>
            </a:r>
            <a:r>
              <a:rPr spc="-125" dirty="0"/>
              <a:t>dibangun </a:t>
            </a:r>
            <a:r>
              <a:rPr spc="-100" dirty="0"/>
              <a:t>dapat </a:t>
            </a:r>
            <a:r>
              <a:rPr spc="-95" dirty="0"/>
              <a:t>berjalan </a:t>
            </a:r>
            <a:r>
              <a:rPr spc="-170" dirty="0"/>
              <a:t>dengan </a:t>
            </a:r>
            <a:r>
              <a:rPr spc="-120" dirty="0" err="1"/>
              <a:t>baik</a:t>
            </a:r>
            <a:r>
              <a:rPr spc="-120" dirty="0"/>
              <a:t> </a:t>
            </a:r>
            <a:r>
              <a:rPr spc="-114" dirty="0" err="1" smtClean="0"/>
              <a:t>setiap</a:t>
            </a:r>
            <a:r>
              <a:rPr spc="-114" dirty="0" smtClean="0"/>
              <a:t> </a:t>
            </a:r>
            <a:r>
              <a:rPr spc="-110" dirty="0"/>
              <a:t>harinya </a:t>
            </a:r>
            <a:r>
              <a:rPr spc="-114" dirty="0"/>
              <a:t>termasuk </a:t>
            </a:r>
            <a:r>
              <a:rPr spc="-70" dirty="0"/>
              <a:t>dari </a:t>
            </a:r>
            <a:r>
              <a:rPr spc="-165" dirty="0"/>
              <a:t>sisi</a:t>
            </a:r>
            <a:r>
              <a:rPr spc="-405" dirty="0"/>
              <a:t> </a:t>
            </a:r>
            <a:r>
              <a:rPr spc="-114" dirty="0"/>
              <a:t>securitynya.</a:t>
            </a:r>
          </a:p>
          <a:p>
            <a:pPr marL="469900" marR="637540" indent="-457200" algn="just">
              <a:lnSpc>
                <a:spcPct val="100000"/>
              </a:lnSpc>
              <a:spcBef>
                <a:spcPts val="2195"/>
              </a:spcBef>
              <a:buFont typeface="Arial" panose="020B0604020202020204" pitchFamily="34" charset="0"/>
              <a:buChar char="•"/>
            </a:pPr>
            <a:r>
              <a:rPr spc="-145" dirty="0"/>
              <a:t>Pemeliharan </a:t>
            </a:r>
            <a:r>
              <a:rPr spc="-100" dirty="0"/>
              <a:t>atau </a:t>
            </a:r>
            <a:r>
              <a:rPr i="1" spc="-145" dirty="0">
                <a:latin typeface="Trebuchet MS"/>
                <a:cs typeface="Trebuchet MS"/>
              </a:rPr>
              <a:t>maintenance </a:t>
            </a:r>
            <a:r>
              <a:rPr i="1" spc="-170" dirty="0">
                <a:latin typeface="Trebuchet MS"/>
                <a:cs typeface="Trebuchet MS"/>
              </a:rPr>
              <a:t>website </a:t>
            </a:r>
            <a:r>
              <a:rPr spc="-185" dirty="0" err="1" smtClean="0"/>
              <a:t>biasa</a:t>
            </a:r>
            <a:r>
              <a:rPr spc="-185" dirty="0" smtClean="0"/>
              <a:t> </a:t>
            </a:r>
            <a:r>
              <a:rPr spc="-114" dirty="0"/>
              <a:t>dilakukan </a:t>
            </a:r>
            <a:r>
              <a:rPr spc="-90" dirty="0"/>
              <a:t>oleh </a:t>
            </a:r>
            <a:r>
              <a:rPr spc="-175" dirty="0"/>
              <a:t>seorang </a:t>
            </a:r>
            <a:r>
              <a:rPr i="1" spc="-165" dirty="0">
                <a:latin typeface="Trebuchet MS"/>
                <a:cs typeface="Trebuchet MS"/>
              </a:rPr>
              <a:t>Administrator</a:t>
            </a:r>
            <a:r>
              <a:rPr i="1" spc="-430" dirty="0">
                <a:latin typeface="Trebuchet MS"/>
                <a:cs typeface="Trebuchet MS"/>
              </a:rPr>
              <a:t> </a:t>
            </a:r>
            <a:r>
              <a:rPr i="1" spc="-130" dirty="0">
                <a:latin typeface="Trebuchet MS"/>
                <a:cs typeface="Trebuchet MS"/>
              </a:rPr>
              <a:t>Website</a:t>
            </a:r>
            <a:r>
              <a:rPr spc="-130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0442"/>
            <a:ext cx="1169420" cy="15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1639</Words>
  <Application>Microsoft Office PowerPoint</Application>
  <PresentationFormat>Custom</PresentationFormat>
  <Paragraphs>221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Tempus Sans ITC</vt:lpstr>
      <vt:lpstr>Times New Roman</vt:lpstr>
      <vt:lpstr>Trebuchet MS</vt:lpstr>
      <vt:lpstr>Verdana</vt:lpstr>
      <vt:lpstr>Wingdings</vt:lpstr>
      <vt:lpstr>Office Theme</vt:lpstr>
      <vt:lpstr>PowerPoint Presentation</vt:lpstr>
      <vt:lpstr>Pendahuluan</vt:lpstr>
      <vt:lpstr>Metode Kerja &amp; Tugas Team</vt:lpstr>
      <vt:lpstr>1. Perencanaan Web (Planning)</vt:lpstr>
      <vt:lpstr>Tahapan Umum Perencanaan Web (Planning)</vt:lpstr>
      <vt:lpstr>1.1. Menentukan Tujuan (Tema Website)</vt:lpstr>
      <vt:lpstr>Alur Proses Explorasi Tujuan (Tema) Website</vt:lpstr>
      <vt:lpstr>1.2. Mengumpulkan Data (Materi Website)</vt:lpstr>
      <vt:lpstr>Hasil Proses Pengumpulan Data</vt:lpstr>
      <vt:lpstr>1.3 Membuat Peta Situs (Sitemap)</vt:lpstr>
      <vt:lpstr>Contoh Sitemap Website Universitas</vt:lpstr>
      <vt:lpstr>Bentuk Lain Sitemap</vt:lpstr>
      <vt:lpstr>Manfaat Sitemap</vt:lpstr>
      <vt:lpstr>1.4 Membuat Jadwal Kerja (Time Schedule)</vt:lpstr>
      <vt:lpstr>Contoh Jadwal Kerja</vt:lpstr>
      <vt:lpstr>2. Mendesain Web (Web Design)</vt:lpstr>
      <vt:lpstr>Bagaimana Web Designer bekerja??</vt:lpstr>
      <vt:lpstr>Template</vt:lpstr>
      <vt:lpstr>Tahapan Desain Template</vt:lpstr>
      <vt:lpstr>Membuat Sketsa Dasar</vt:lpstr>
      <vt:lpstr>Tidak Perlu Ragu buat Sketsa!!</vt:lpstr>
      <vt:lpstr>Mock-up</vt:lpstr>
      <vt:lpstr>PowerPoint Presentation</vt:lpstr>
      <vt:lpstr>Hasil Express Mockup</vt:lpstr>
      <vt:lpstr>Mengapa Proses Design sangat Penting??</vt:lpstr>
      <vt:lpstr>Hal yang Perlu diperhatikan  Seorang Web Designer</vt:lpstr>
      <vt:lpstr>Tips Tipografi</vt:lpstr>
      <vt:lpstr>Hirarki harus Jelas!!</vt:lpstr>
      <vt:lpstr>Fontsize harus sesuai!!</vt:lpstr>
      <vt:lpstr>Font Type juga harus sesuai!!</vt:lpstr>
      <vt:lpstr>Font harus konsisten!!</vt:lpstr>
      <vt:lpstr>Jangan terlalu rapat!!</vt:lpstr>
      <vt:lpstr>Not All Caps!!</vt:lpstr>
      <vt:lpstr>Use 40-60</vt:lpstr>
      <vt:lpstr>Use combination!!</vt:lpstr>
      <vt:lpstr>Sesuaikan kontras!!</vt:lpstr>
      <vt:lpstr>3. Pemrograman Web (Coding)</vt:lpstr>
      <vt:lpstr>Coding (2)</vt:lpstr>
      <vt:lpstr>Coding (3)</vt:lpstr>
      <vt:lpstr>Cara Kerja Server dan Client Side Scripting</vt:lpstr>
      <vt:lpstr>Bisa gunakan MVC!!</vt:lpstr>
      <vt:lpstr>Bagian MVC</vt:lpstr>
      <vt:lpstr>Mengapa MVC??</vt:lpstr>
      <vt:lpstr>4. Pengujian Web (Testing)</vt:lpstr>
      <vt:lpstr>5. Promosi Web (Promotion)</vt:lpstr>
      <vt:lpstr>6. Pemeliharaan Web (Maintenance)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Support</dc:title>
  <dc:creator>Larispa Web Developer</dc:creator>
  <cp:lastModifiedBy>INFORMATIKA</cp:lastModifiedBy>
  <cp:revision>10</cp:revision>
  <dcterms:created xsi:type="dcterms:W3CDTF">2019-02-18T04:49:25Z</dcterms:created>
  <dcterms:modified xsi:type="dcterms:W3CDTF">2019-02-23T13:39:22Z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2013-12-12T00:00:00Z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