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5" r:id="rId1"/>
  </p:sldMasterIdLst>
  <p:sldIdLst>
    <p:sldId id="256" r:id="rId2"/>
    <p:sldId id="271" r:id="rId3"/>
    <p:sldId id="257" r:id="rId4"/>
    <p:sldId id="258" r:id="rId5"/>
    <p:sldId id="269" r:id="rId6"/>
    <p:sldId id="259" r:id="rId7"/>
    <p:sldId id="260" r:id="rId8"/>
    <p:sldId id="267" r:id="rId9"/>
    <p:sldId id="263" r:id="rId10"/>
    <p:sldId id="261" r:id="rId11"/>
    <p:sldId id="264" r:id="rId12"/>
    <p:sldId id="265" r:id="rId13"/>
    <p:sldId id="266" r:id="rId14"/>
    <p:sldId id="262" r:id="rId15"/>
    <p:sldId id="268" r:id="rId16"/>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43" d="100"/>
          <a:sy n="43" d="100"/>
        </p:scale>
        <p:origin x="-120" y="-66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3556000" y="0"/>
            <a:ext cx="8636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127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4489157" y="533400"/>
            <a:ext cx="68072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4472589" y="3539864"/>
            <a:ext cx="6819704"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7828299" y="6557946"/>
            <a:ext cx="2669952" cy="226902"/>
          </a:xfrm>
        </p:spPr>
        <p:txBody>
          <a:bodyPr/>
          <a:lstStyle>
            <a:lvl1pPr>
              <a:defRPr lang="en-US" smtClean="0">
                <a:solidFill>
                  <a:srgbClr val="FFFFFF"/>
                </a:solidFill>
              </a:defRPr>
            </a:lvl1pPr>
            <a:extLst/>
          </a:lstStyle>
          <a:p>
            <a:fld id="{F956C5F7-8AC1-472D-A60C-F352F0191576}" type="datetimeFigureOut">
              <a:rPr lang="id-ID" smtClean="0"/>
              <a:pPr/>
              <a:t>09/09/2018</a:t>
            </a:fld>
            <a:endParaRPr lang="id-ID"/>
          </a:p>
        </p:txBody>
      </p:sp>
      <p:sp>
        <p:nvSpPr>
          <p:cNvPr id="18" name="Footer Placeholder 17"/>
          <p:cNvSpPr>
            <a:spLocks noGrp="1"/>
          </p:cNvSpPr>
          <p:nvPr>
            <p:ph type="ftr" sz="quarter" idx="11"/>
          </p:nvPr>
        </p:nvSpPr>
        <p:spPr>
          <a:xfrm>
            <a:off x="3759200" y="6557946"/>
            <a:ext cx="3903629" cy="228600"/>
          </a:xfrm>
        </p:spPr>
        <p:txBody>
          <a:bodyPr/>
          <a:lstStyle>
            <a:lvl1pPr>
              <a:defRPr lang="en-US" dirty="0">
                <a:solidFill>
                  <a:srgbClr val="FFFFFF"/>
                </a:solidFill>
              </a:defRPr>
            </a:lvl1pPr>
            <a:extLst/>
          </a:lstStyle>
          <a:p>
            <a:endParaRPr lang="id-ID"/>
          </a:p>
        </p:txBody>
      </p:sp>
      <p:sp>
        <p:nvSpPr>
          <p:cNvPr id="29" name="Slide Number Placeholder 28"/>
          <p:cNvSpPr>
            <a:spLocks noGrp="1"/>
          </p:cNvSpPr>
          <p:nvPr>
            <p:ph type="sldNum" sz="quarter" idx="12"/>
          </p:nvPr>
        </p:nvSpPr>
        <p:spPr>
          <a:xfrm>
            <a:off x="10507845" y="6556248"/>
            <a:ext cx="784448" cy="228600"/>
          </a:xfrm>
        </p:spPr>
        <p:txBody>
          <a:bodyPr/>
          <a:lstStyle>
            <a:lvl1pPr>
              <a:defRPr lang="en-US" smtClean="0">
                <a:solidFill>
                  <a:srgbClr val="FFFFFF"/>
                </a:solidFill>
              </a:defRPr>
            </a:lvl1pPr>
            <a:extLst/>
          </a:lstStyle>
          <a:p>
            <a:fld id="{4017C797-1537-4A42-B08C-F3CB21AEC46B}"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56C5F7-8AC1-472D-A60C-F352F0191576}" type="datetimeFigureOut">
              <a:rPr lang="id-ID" smtClean="0"/>
              <a:pPr/>
              <a:t>09/09/2018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4017C797-1537-4A42-B08C-F3CB21AEC46B}"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422400" y="2821838"/>
            <a:ext cx="8340651"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422400" y="1905001"/>
            <a:ext cx="8340651"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298984" y="6556810"/>
            <a:ext cx="2669952" cy="226902"/>
          </a:xfrm>
        </p:spPr>
        <p:txBody>
          <a:bodyPr bIns="0" anchor="b"/>
          <a:lstStyle>
            <a:lvl1pPr>
              <a:defRPr>
                <a:solidFill>
                  <a:schemeClr val="tx2"/>
                </a:solidFill>
              </a:defRPr>
            </a:lvl1pPr>
            <a:extLst/>
          </a:lstStyle>
          <a:p>
            <a:fld id="{F956C5F7-8AC1-472D-A60C-F352F0191576}" type="datetimeFigureOut">
              <a:rPr lang="id-ID" smtClean="0"/>
              <a:pPr/>
              <a:t>09/09/2018</a:t>
            </a:fld>
            <a:endParaRPr lang="id-ID"/>
          </a:p>
        </p:txBody>
      </p:sp>
      <p:sp>
        <p:nvSpPr>
          <p:cNvPr id="5" name="Footer Placeholder 4"/>
          <p:cNvSpPr>
            <a:spLocks noGrp="1"/>
          </p:cNvSpPr>
          <p:nvPr>
            <p:ph type="ftr" sz="quarter" idx="11"/>
          </p:nvPr>
        </p:nvSpPr>
        <p:spPr>
          <a:xfrm>
            <a:off x="2313811" y="6556810"/>
            <a:ext cx="3860800" cy="228600"/>
          </a:xfrm>
        </p:spPr>
        <p:txBody>
          <a:bodyPr bIns="0" anchor="b"/>
          <a:lstStyle>
            <a:lvl1pPr>
              <a:defRPr>
                <a:solidFill>
                  <a:schemeClr val="tx2"/>
                </a:solidFill>
              </a:defRPr>
            </a:lvl1pPr>
            <a:extLst/>
          </a:lstStyle>
          <a:p>
            <a:endParaRPr lang="id-ID"/>
          </a:p>
        </p:txBody>
      </p:sp>
      <p:sp>
        <p:nvSpPr>
          <p:cNvPr id="6" name="Slide Number Placeholder 5"/>
          <p:cNvSpPr>
            <a:spLocks noGrp="1"/>
          </p:cNvSpPr>
          <p:nvPr>
            <p:ph type="sldNum" sz="quarter" idx="12"/>
          </p:nvPr>
        </p:nvSpPr>
        <p:spPr>
          <a:xfrm>
            <a:off x="8978603" y="6555112"/>
            <a:ext cx="784448" cy="228600"/>
          </a:xfrm>
        </p:spPr>
        <p:txBody>
          <a:bodyPr/>
          <a:lstStyle>
            <a:extLst/>
          </a:lstStyle>
          <a:p>
            <a:fld id="{4017C797-1537-4A42-B08C-F3CB21AEC46B}"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20040"/>
            <a:ext cx="9656064"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571744"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56C5F7-8AC1-472D-A60C-F352F0191576}" type="datetimeFigureOut">
              <a:rPr lang="id-ID" smtClean="0"/>
              <a:pPr/>
              <a:t>09/09/2018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4017C797-1537-4A42-B08C-F3CB21AEC46B}"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320040"/>
            <a:ext cx="9656064"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867400"/>
            <a:ext cx="469392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5571744" y="5867400"/>
            <a:ext cx="469392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5571744"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956C5F7-8AC1-472D-A60C-F352F0191576}" type="datetimeFigureOut">
              <a:rPr lang="id-ID" smtClean="0"/>
              <a:pPr/>
              <a:t>09/09/2018</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4017C797-1537-4A42-B08C-F3CB21AEC46B}"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20040"/>
            <a:ext cx="9656064"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956C5F7-8AC1-472D-A60C-F352F0191576}" type="datetimeFigureOut">
              <a:rPr lang="id-ID" smtClean="0"/>
              <a:pPr/>
              <a:t>09/09/2018</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4017C797-1537-4A42-B08C-F3CB21AEC46B}"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F956C5F7-8AC1-472D-A60C-F352F0191576}" type="datetimeFigureOut">
              <a:rPr lang="id-ID" smtClean="0"/>
              <a:pPr/>
              <a:t>09/09/2018</a:t>
            </a:fld>
            <a:endParaRPr lang="id-ID"/>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id-ID"/>
          </a:p>
        </p:txBody>
      </p:sp>
      <p:sp>
        <p:nvSpPr>
          <p:cNvPr id="4" name="Slide Number Placeholder 3"/>
          <p:cNvSpPr>
            <a:spLocks noGrp="1"/>
          </p:cNvSpPr>
          <p:nvPr>
            <p:ph type="sldNum" sz="quarter" idx="12"/>
          </p:nvPr>
        </p:nvSpPr>
        <p:spPr/>
        <p:txBody>
          <a:bodyPr/>
          <a:lstStyle>
            <a:extLst/>
          </a:lstStyle>
          <a:p>
            <a:fld id="{4017C797-1537-4A42-B08C-F3CB21AEC46B}"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86384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09600" y="1497416"/>
            <a:ext cx="786384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609600" y="2133600"/>
            <a:ext cx="9652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56C5F7-8AC1-472D-A60C-F352F0191576}" type="datetimeFigureOut">
              <a:rPr lang="id-ID" smtClean="0"/>
              <a:pPr/>
              <a:t>09/09/2018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4017C797-1537-4A42-B08C-F3CB21AEC46B}"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797292" y="1004669"/>
            <a:ext cx="5759369"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795609" y="998817"/>
            <a:ext cx="5759369"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185464" y="1143000"/>
            <a:ext cx="4572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7185464" y="3283634"/>
            <a:ext cx="4572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F956C5F7-8AC1-472D-A60C-F352F0191576}" type="datetimeFigureOut">
              <a:rPr lang="id-ID" smtClean="0"/>
              <a:pPr/>
              <a:t>09/09/2018</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4017C797-1537-4A42-B08C-F3CB21AEC46B}" type="slidenum">
              <a:rPr lang="id-ID" smtClean="0"/>
              <a:pPr/>
              <a:t>‹#›</a:t>
            </a:fld>
            <a:endParaRPr lang="id-ID"/>
          </a:p>
        </p:txBody>
      </p:sp>
      <p:sp>
        <p:nvSpPr>
          <p:cNvPr id="10" name="Picture Placeholder 9"/>
          <p:cNvSpPr>
            <a:spLocks noGrp="1"/>
          </p:cNvSpPr>
          <p:nvPr>
            <p:ph type="pic" idx="1"/>
          </p:nvPr>
        </p:nvSpPr>
        <p:spPr>
          <a:xfrm>
            <a:off x="884909" y="1041002"/>
            <a:ext cx="560832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56C5F7-8AC1-472D-A60C-F352F0191576}" type="datetimeFigureOut">
              <a:rPr lang="id-ID" smtClean="0"/>
              <a:pPr/>
              <a:t>09/09/2018</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4017C797-1537-4A42-B08C-F3CB21AEC46B}"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37600" y="274956"/>
            <a:ext cx="2032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3"/>
            <a:ext cx="8026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5657088" y="6557946"/>
            <a:ext cx="2669952" cy="226902"/>
          </a:xfrm>
        </p:spPr>
        <p:txBody>
          <a:bodyPr/>
          <a:lstStyle>
            <a:extLst/>
          </a:lstStyle>
          <a:p>
            <a:fld id="{F956C5F7-8AC1-472D-A60C-F352F0191576}" type="datetimeFigureOut">
              <a:rPr lang="id-ID" smtClean="0"/>
              <a:pPr/>
              <a:t>09/09/2018</a:t>
            </a:fld>
            <a:endParaRPr lang="id-ID"/>
          </a:p>
        </p:txBody>
      </p:sp>
      <p:sp>
        <p:nvSpPr>
          <p:cNvPr id="5" name="Footer Placeholder 4"/>
          <p:cNvSpPr>
            <a:spLocks noGrp="1"/>
          </p:cNvSpPr>
          <p:nvPr>
            <p:ph type="ftr" sz="quarter" idx="11"/>
          </p:nvPr>
        </p:nvSpPr>
        <p:spPr>
          <a:xfrm>
            <a:off x="609600" y="6556248"/>
            <a:ext cx="4876800" cy="228600"/>
          </a:xfrm>
        </p:spPr>
        <p:txBody>
          <a:bodyPr/>
          <a:lstStyle>
            <a:extLst/>
          </a:lstStyle>
          <a:p>
            <a:endParaRPr lang="id-ID"/>
          </a:p>
        </p:txBody>
      </p:sp>
      <p:sp>
        <p:nvSpPr>
          <p:cNvPr id="6" name="Slide Number Placeholder 5"/>
          <p:cNvSpPr>
            <a:spLocks noGrp="1"/>
          </p:cNvSpPr>
          <p:nvPr>
            <p:ph type="sldNum" sz="quarter" idx="12"/>
          </p:nvPr>
        </p:nvSpPr>
        <p:spPr>
          <a:xfrm>
            <a:off x="8339328" y="6553200"/>
            <a:ext cx="784448" cy="228600"/>
          </a:xfrm>
        </p:spPr>
        <p:txBody>
          <a:bodyPr/>
          <a:lstStyle>
            <a:lvl1pPr>
              <a:defRPr>
                <a:solidFill>
                  <a:schemeClr val="tx2"/>
                </a:solidFill>
              </a:defRPr>
            </a:lvl1pPr>
            <a:extLst/>
          </a:lstStyle>
          <a:p>
            <a:fld id="{4017C797-1537-4A42-B08C-F3CB21AEC46B}"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10871200" y="0"/>
            <a:ext cx="13208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609600" y="320040"/>
            <a:ext cx="9652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609600" y="1609416"/>
            <a:ext cx="9652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5661248" y="6557946"/>
            <a:ext cx="2669952" cy="226902"/>
          </a:xfrm>
          <a:prstGeom prst="rect">
            <a:avLst/>
          </a:prstGeom>
        </p:spPr>
        <p:txBody>
          <a:bodyPr vert="horz" tIns="0" bIns="0" anchor="b"/>
          <a:lstStyle>
            <a:lvl1pPr algn="l" eaLnBrk="1" latinLnBrk="0" hangingPunct="1">
              <a:defRPr kumimoji="0" sz="1000">
                <a:solidFill>
                  <a:schemeClr val="tx2"/>
                </a:solidFill>
              </a:defRPr>
            </a:lvl1pPr>
            <a:extLst/>
          </a:lstStyle>
          <a:p>
            <a:fld id="{F956C5F7-8AC1-472D-A60C-F352F0191576}" type="datetimeFigureOut">
              <a:rPr lang="id-ID" smtClean="0"/>
              <a:pPr/>
              <a:t>09/09/2018</a:t>
            </a:fld>
            <a:endParaRPr lang="id-ID"/>
          </a:p>
        </p:txBody>
      </p:sp>
      <p:sp>
        <p:nvSpPr>
          <p:cNvPr id="4" name="Footer Placeholder 3"/>
          <p:cNvSpPr>
            <a:spLocks noGrp="1"/>
          </p:cNvSpPr>
          <p:nvPr>
            <p:ph type="ftr" sz="quarter" idx="3"/>
          </p:nvPr>
        </p:nvSpPr>
        <p:spPr>
          <a:xfrm>
            <a:off x="609600" y="6557946"/>
            <a:ext cx="48768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id-ID"/>
          </a:p>
        </p:txBody>
      </p:sp>
      <p:sp>
        <p:nvSpPr>
          <p:cNvPr id="16" name="Slide Number Placeholder 15"/>
          <p:cNvSpPr>
            <a:spLocks noGrp="1"/>
          </p:cNvSpPr>
          <p:nvPr>
            <p:ph type="sldNum" sz="quarter" idx="4"/>
          </p:nvPr>
        </p:nvSpPr>
        <p:spPr>
          <a:xfrm>
            <a:off x="8335264" y="6556248"/>
            <a:ext cx="784448"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4017C797-1537-4A42-B08C-F3CB21AEC46B}"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kabar-pendidikan.blogspot.com/2011/04/bentuk-bentuk-belajar.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kabar-pendidikan.blogspot.com/2011/04/bentuk-bentuk-belajar.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kabar-pendidikan.blogspot.com/2011/04/bentuk-bentuk-belajar.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kabar-pendidikan.blogspot.com/2011/04/bentuk-bentuk-belajar.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kabar-pendidikan.blogspot.com/2011/04/bentuk-bentuk-belajar.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35298" y="713679"/>
            <a:ext cx="7815583" cy="2970492"/>
          </a:xfrm>
        </p:spPr>
        <p:txBody>
          <a:bodyPr/>
          <a:lstStyle/>
          <a:p>
            <a:pPr algn="ctr"/>
            <a:r>
              <a:rPr lang="id-ID" dirty="0" smtClean="0"/>
              <a:t>BAB I</a:t>
            </a:r>
            <a:br>
              <a:rPr lang="id-ID" dirty="0" smtClean="0"/>
            </a:br>
            <a:r>
              <a:rPr lang="id-ID" dirty="0" smtClean="0"/>
              <a:t>Batasan teori belajar dan teori pembelajaran (deskriptif dan prespektif)</a:t>
            </a:r>
            <a:endParaRPr lang="id-ID" dirty="0"/>
          </a:p>
        </p:txBody>
      </p:sp>
      <p:sp>
        <p:nvSpPr>
          <p:cNvPr id="3" name="Subtitle 2"/>
          <p:cNvSpPr>
            <a:spLocks noGrp="1"/>
          </p:cNvSpPr>
          <p:nvPr>
            <p:ph type="subTitle" idx="1"/>
          </p:nvPr>
        </p:nvSpPr>
        <p:spPr>
          <a:xfrm>
            <a:off x="6021658" y="4365054"/>
            <a:ext cx="3687161" cy="608390"/>
          </a:xfrm>
        </p:spPr>
        <p:txBody>
          <a:bodyPr/>
          <a:lstStyle/>
          <a:p>
            <a:r>
              <a:rPr lang="id-ID" dirty="0" smtClean="0">
                <a:latin typeface="Bahnschrift SemiBold Condensed" pitchFamily="34" charset="0"/>
              </a:rPr>
              <a:t>EKA SARI SETIANINGSIH, S.PD., M.PD.</a:t>
            </a:r>
            <a:endParaRPr lang="id-ID" dirty="0">
              <a:latin typeface="Bahnschrift SemiBold Condensed" pitchFamily="34" charset="0"/>
            </a:endParaRPr>
          </a:p>
        </p:txBody>
      </p:sp>
    </p:spTree>
    <p:extLst>
      <p:ext uri="{BB962C8B-B14F-4D97-AF65-F5344CB8AC3E}">
        <p14:creationId xmlns="" xmlns:p14="http://schemas.microsoft.com/office/powerpoint/2010/main" val="29417854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64995" y="0"/>
            <a:ext cx="9652000" cy="1143000"/>
          </a:xfrm>
        </p:spPr>
        <p:txBody>
          <a:bodyPr>
            <a:normAutofit fontScale="90000"/>
          </a:bodyPr>
          <a:lstStyle/>
          <a:p>
            <a:pPr algn="ctr"/>
            <a:r>
              <a:rPr lang="id-ID" sz="3600" dirty="0" smtClean="0"/>
              <a:t>BATASAN TEORI BELAJAR DAN TEORI </a:t>
            </a:r>
            <a:r>
              <a:rPr lang="id-ID" sz="3600" dirty="0" smtClean="0"/>
              <a:t>PEMBELAJARAN (DESKRIPTIF </a:t>
            </a:r>
            <a:r>
              <a:rPr lang="id-ID" sz="3600" dirty="0" smtClean="0"/>
              <a:t>DAN PERSPEKTIF)</a:t>
            </a:r>
            <a:endParaRPr lang="id-ID" sz="3600" dirty="0"/>
          </a:p>
        </p:txBody>
      </p:sp>
      <p:sp>
        <p:nvSpPr>
          <p:cNvPr id="5" name="Rectangle 4"/>
          <p:cNvSpPr/>
          <p:nvPr/>
        </p:nvSpPr>
        <p:spPr>
          <a:xfrm>
            <a:off x="334537" y="1516566"/>
            <a:ext cx="10660565" cy="5293757"/>
          </a:xfrm>
          <a:prstGeom prst="rect">
            <a:avLst/>
          </a:prstGeom>
        </p:spPr>
        <p:txBody>
          <a:bodyPr wrap="square">
            <a:spAutoFit/>
          </a:bodyPr>
          <a:lstStyle/>
          <a:p>
            <a:r>
              <a:rPr lang="id-ID" sz="2600" dirty="0" smtClean="0"/>
              <a:t>Bruner (Budiningsih, 2005: 11) mengemukakan bahwa </a:t>
            </a:r>
            <a:r>
              <a:rPr lang="id-ID" sz="2600" dirty="0" smtClean="0">
                <a:solidFill>
                  <a:srgbClr val="FF0000"/>
                </a:solidFill>
              </a:rPr>
              <a:t>teori pembelajaran adalah perspektif</a:t>
            </a:r>
            <a:r>
              <a:rPr lang="id-ID" sz="2600" dirty="0" smtClean="0"/>
              <a:t> dan </a:t>
            </a:r>
            <a:r>
              <a:rPr lang="id-ID" sz="2600" dirty="0" smtClean="0">
                <a:solidFill>
                  <a:srgbClr val="FF0000"/>
                </a:solidFill>
              </a:rPr>
              <a:t>teori belajar adalah </a:t>
            </a:r>
            <a:r>
              <a:rPr lang="id-ID" sz="2600" dirty="0" smtClean="0">
                <a:solidFill>
                  <a:srgbClr val="FF0000"/>
                </a:solidFill>
              </a:rPr>
              <a:t>deskriptif</a:t>
            </a:r>
            <a:r>
              <a:rPr lang="id-ID" sz="2600" dirty="0" smtClean="0"/>
              <a:t>.</a:t>
            </a:r>
          </a:p>
          <a:p>
            <a:endParaRPr lang="id-ID" sz="2600" dirty="0" smtClean="0"/>
          </a:p>
          <a:p>
            <a:r>
              <a:rPr lang="id-ID" sz="2600" b="1" u="sng" dirty="0" smtClean="0">
                <a:solidFill>
                  <a:srgbClr val="FF0000"/>
                </a:solidFill>
              </a:rPr>
              <a:t>Perspektif </a:t>
            </a:r>
            <a:r>
              <a:rPr lang="id-ID" sz="2600" b="1" u="sng" dirty="0" smtClean="0">
                <a:solidFill>
                  <a:srgbClr val="FF0000"/>
                </a:solidFill>
              </a:rPr>
              <a:t>karena tujuan utama teori pembelajaran </a:t>
            </a:r>
            <a:r>
              <a:rPr lang="id-ID" sz="2600" dirty="0" smtClean="0"/>
              <a:t>adalah menetapkan metode pembelajaran yang optimal, sedangkan </a:t>
            </a:r>
            <a:r>
              <a:rPr lang="id-ID" sz="2600" b="1" u="sng" dirty="0" smtClean="0">
                <a:solidFill>
                  <a:srgbClr val="FF0000"/>
                </a:solidFill>
              </a:rPr>
              <a:t>teori belajar bersifat deskritif karena tujuan utama teori belajar</a:t>
            </a:r>
            <a:r>
              <a:rPr lang="id-ID" sz="2600" dirty="0" smtClean="0"/>
              <a:t> adalah menjelaskan proses </a:t>
            </a:r>
            <a:r>
              <a:rPr lang="id-ID" sz="2600" dirty="0" smtClean="0"/>
              <a:t>belajar.</a:t>
            </a:r>
          </a:p>
          <a:p>
            <a:endParaRPr lang="id-ID" sz="2600" dirty="0" smtClean="0"/>
          </a:p>
          <a:p>
            <a:r>
              <a:rPr lang="id-ID" sz="2600" b="1" u="sng" dirty="0" smtClean="0">
                <a:solidFill>
                  <a:srgbClr val="FF0000"/>
                </a:solidFill>
              </a:rPr>
              <a:t>Teori </a:t>
            </a:r>
            <a:r>
              <a:rPr lang="id-ID" sz="2600" b="1" u="sng" dirty="0" smtClean="0">
                <a:solidFill>
                  <a:srgbClr val="FF0000"/>
                </a:solidFill>
              </a:rPr>
              <a:t>belajar </a:t>
            </a:r>
            <a:r>
              <a:rPr lang="id-ID" sz="2600" dirty="0" smtClean="0"/>
              <a:t>menaruh perhatian pada hubungan antara variable-variabel yang menentukan </a:t>
            </a:r>
            <a:r>
              <a:rPr lang="id-ID" sz="2600" dirty="0" smtClean="0">
                <a:solidFill>
                  <a:srgbClr val="FF0000"/>
                </a:solidFill>
              </a:rPr>
              <a:t>hasil </a:t>
            </a:r>
            <a:r>
              <a:rPr lang="id-ID" sz="2600" dirty="0" smtClean="0">
                <a:solidFill>
                  <a:srgbClr val="FF0000"/>
                </a:solidFill>
              </a:rPr>
              <a:t>belajar</a:t>
            </a:r>
            <a:r>
              <a:rPr lang="id-ID" sz="2600" dirty="0" smtClean="0"/>
              <a:t>.</a:t>
            </a:r>
          </a:p>
          <a:p>
            <a:r>
              <a:rPr lang="id-ID" sz="2600" b="1" u="sng" dirty="0" smtClean="0">
                <a:solidFill>
                  <a:srgbClr val="FF0000"/>
                </a:solidFill>
              </a:rPr>
              <a:t>T</a:t>
            </a:r>
            <a:r>
              <a:rPr lang="id-ID" sz="2600" b="1" u="sng" dirty="0" smtClean="0">
                <a:solidFill>
                  <a:srgbClr val="FF0000"/>
                </a:solidFill>
              </a:rPr>
              <a:t>eori </a:t>
            </a:r>
            <a:r>
              <a:rPr lang="id-ID" sz="2600" b="1" u="sng" dirty="0" smtClean="0">
                <a:solidFill>
                  <a:srgbClr val="FF0000"/>
                </a:solidFill>
              </a:rPr>
              <a:t>pembelajaran </a:t>
            </a:r>
            <a:r>
              <a:rPr lang="id-ID" sz="2600" dirty="0" smtClean="0"/>
              <a:t>sebaliknya teori ini menaruh perhatian pada bagaimana seseorang mempengaruhi orang lain agar terjadi </a:t>
            </a:r>
            <a:r>
              <a:rPr lang="id-ID" sz="2600" dirty="0" smtClean="0">
                <a:solidFill>
                  <a:srgbClr val="FF0000"/>
                </a:solidFill>
              </a:rPr>
              <a:t>proses belajar.</a:t>
            </a:r>
            <a:endParaRPr lang="id-ID" sz="2600"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389" y="289932"/>
            <a:ext cx="9652000" cy="652346"/>
          </a:xfrm>
        </p:spPr>
        <p:txBody>
          <a:bodyPr/>
          <a:lstStyle/>
          <a:p>
            <a:r>
              <a:rPr lang="id-ID" dirty="0" smtClean="0"/>
              <a:t>DEFINISI BELAJAR</a:t>
            </a:r>
            <a:endParaRPr lang="id-ID" dirty="0"/>
          </a:p>
        </p:txBody>
      </p:sp>
      <p:sp>
        <p:nvSpPr>
          <p:cNvPr id="3" name="Content Placeholder 2"/>
          <p:cNvSpPr>
            <a:spLocks noGrp="1"/>
          </p:cNvSpPr>
          <p:nvPr>
            <p:ph idx="1"/>
          </p:nvPr>
        </p:nvSpPr>
        <p:spPr>
          <a:xfrm>
            <a:off x="631903" y="936703"/>
            <a:ext cx="9652000" cy="5575610"/>
          </a:xfrm>
        </p:spPr>
        <p:txBody>
          <a:bodyPr>
            <a:normAutofit/>
          </a:bodyPr>
          <a:lstStyle/>
          <a:p>
            <a:r>
              <a:rPr lang="id-ID" b="1" dirty="0" smtClean="0">
                <a:solidFill>
                  <a:srgbClr val="FF0000"/>
                </a:solidFill>
              </a:rPr>
              <a:t>Teori belajar </a:t>
            </a:r>
            <a:r>
              <a:rPr lang="id-ID" dirty="0" smtClean="0"/>
              <a:t>adalah </a:t>
            </a:r>
            <a:r>
              <a:rPr lang="id-ID" u="sng" dirty="0" smtClean="0"/>
              <a:t>deskriptif</a:t>
            </a:r>
            <a:r>
              <a:rPr lang="id-ID" dirty="0" smtClean="0"/>
              <a:t> karena tujuan utamanya </a:t>
            </a:r>
            <a:r>
              <a:rPr lang="id-ID" u="sng" dirty="0" smtClean="0"/>
              <a:t>menjelaskan proses belajar</a:t>
            </a:r>
          </a:p>
          <a:p>
            <a:pPr>
              <a:buNone/>
            </a:pPr>
            <a:endParaRPr lang="id-ID" u="sng" dirty="0" smtClean="0"/>
          </a:p>
          <a:p>
            <a:r>
              <a:rPr lang="id-ID" b="1" dirty="0" smtClean="0">
                <a:solidFill>
                  <a:srgbClr val="FF0000"/>
                </a:solidFill>
              </a:rPr>
              <a:t>Teori pembelajaran </a:t>
            </a:r>
            <a:r>
              <a:rPr lang="id-ID" dirty="0" smtClean="0"/>
              <a:t>adalah </a:t>
            </a:r>
            <a:r>
              <a:rPr lang="id-ID" u="sng" dirty="0" smtClean="0"/>
              <a:t>preskriptif</a:t>
            </a:r>
            <a:r>
              <a:rPr lang="id-ID" dirty="0" smtClean="0"/>
              <a:t>  karena tujuan utamanya </a:t>
            </a:r>
            <a:r>
              <a:rPr lang="id-ID" u="sng" dirty="0" smtClean="0"/>
              <a:t>menetapkan metode pembelajaran </a:t>
            </a:r>
            <a:r>
              <a:rPr lang="id-ID" dirty="0" smtClean="0"/>
              <a:t>yang optimal</a:t>
            </a:r>
          </a:p>
          <a:p>
            <a:pPr algn="just"/>
            <a:endParaRPr lang="id-ID" b="1" i="1" u="sng" dirty="0" smtClean="0">
              <a:solidFill>
                <a:srgbClr val="FF0000"/>
              </a:solidFill>
            </a:endParaRPr>
          </a:p>
          <a:p>
            <a:pPr algn="just"/>
            <a:r>
              <a:rPr lang="id-ID" b="1" i="1" u="sng" dirty="0" smtClean="0">
                <a:solidFill>
                  <a:srgbClr val="FF0000"/>
                </a:solidFill>
              </a:rPr>
              <a:t>BELAJAR</a:t>
            </a:r>
            <a:r>
              <a:rPr lang="id-ID" i="1" dirty="0" smtClean="0"/>
              <a:t> </a:t>
            </a:r>
            <a:r>
              <a:rPr lang="id-ID" i="1" dirty="0"/>
              <a:t>adalah </a:t>
            </a:r>
            <a:endParaRPr lang="id-ID" i="1" dirty="0" smtClean="0"/>
          </a:p>
          <a:p>
            <a:pPr marL="109728" indent="0" algn="just">
              <a:buNone/>
            </a:pPr>
            <a:r>
              <a:rPr lang="id-ID" i="1" dirty="0" smtClean="0"/>
              <a:t>sebuah </a:t>
            </a:r>
            <a:r>
              <a:rPr lang="id-ID" i="1" dirty="0"/>
              <a:t>proses </a:t>
            </a:r>
            <a:r>
              <a:rPr lang="id-ID" i="1" dirty="0">
                <a:solidFill>
                  <a:srgbClr val="FF0000"/>
                </a:solidFill>
              </a:rPr>
              <a:t>perubahan</a:t>
            </a:r>
            <a:r>
              <a:rPr lang="id-ID" i="1" dirty="0"/>
              <a:t> di dalam kepribadian manusia dan perubahan tersebut ditampakkan dalam bentuk peningkatan kualitas dan kuantitas tingkah laku seperti peningkatan </a:t>
            </a:r>
            <a:r>
              <a:rPr lang="id-ID" i="1" dirty="0">
                <a:solidFill>
                  <a:srgbClr val="FF0000"/>
                </a:solidFill>
              </a:rPr>
              <a:t>kecakapan, pengetahuan, sikap, kebiasaan, pemahaman, ketrampilan, daya </a:t>
            </a:r>
            <a:r>
              <a:rPr lang="id-ID" i="1" dirty="0" smtClean="0">
                <a:solidFill>
                  <a:srgbClr val="FF0000"/>
                </a:solidFill>
              </a:rPr>
              <a:t>pikir </a:t>
            </a:r>
            <a:r>
              <a:rPr lang="id-ID" i="1" dirty="0" smtClean="0"/>
              <a:t>yang didapat melalui </a:t>
            </a:r>
            <a:r>
              <a:rPr lang="id-ID" i="1" dirty="0" smtClean="0">
                <a:solidFill>
                  <a:srgbClr val="FF0000"/>
                </a:solidFill>
              </a:rPr>
              <a:t>pengalaman</a:t>
            </a:r>
            <a:r>
              <a:rPr lang="id-ID" i="1" dirty="0" smtClean="0"/>
              <a:t>. </a:t>
            </a:r>
            <a:endParaRPr lang="id-ID" i="1" dirty="0"/>
          </a:p>
        </p:txBody>
      </p:sp>
    </p:spTree>
    <p:extLst>
      <p:ext uri="{BB962C8B-B14F-4D97-AF65-F5344CB8AC3E}">
        <p14:creationId xmlns="" xmlns:p14="http://schemas.microsoft.com/office/powerpoint/2010/main" val="17729857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01444"/>
            <a:ext cx="10162478" cy="713678"/>
          </a:xfrm>
        </p:spPr>
        <p:txBody>
          <a:bodyPr>
            <a:normAutofit/>
          </a:bodyPr>
          <a:lstStyle/>
          <a:p>
            <a:pPr algn="ctr"/>
            <a:r>
              <a:rPr lang="id-ID" dirty="0" smtClean="0"/>
              <a:t>DEFINISI BELAJAR MENURUT PARA AHLI</a:t>
            </a:r>
            <a:endParaRPr lang="id-ID" dirty="0"/>
          </a:p>
        </p:txBody>
      </p:sp>
      <p:sp>
        <p:nvSpPr>
          <p:cNvPr id="3" name="Content Placeholder 2"/>
          <p:cNvSpPr>
            <a:spLocks noGrp="1"/>
          </p:cNvSpPr>
          <p:nvPr>
            <p:ph idx="1"/>
          </p:nvPr>
        </p:nvSpPr>
        <p:spPr>
          <a:xfrm>
            <a:off x="609600" y="1427356"/>
            <a:ext cx="10972800" cy="5334051"/>
          </a:xfrm>
        </p:spPr>
        <p:txBody>
          <a:bodyPr>
            <a:normAutofit fontScale="32500" lnSpcReduction="20000"/>
          </a:bodyPr>
          <a:lstStyle/>
          <a:p>
            <a:pPr marL="0" indent="0">
              <a:buNone/>
            </a:pPr>
            <a:r>
              <a:rPr lang="id-ID" sz="6200" b="1" dirty="0" smtClean="0"/>
              <a:t># </a:t>
            </a:r>
            <a:r>
              <a:rPr lang="id-ID" sz="6200" b="1" dirty="0"/>
              <a:t>NASUTION</a:t>
            </a:r>
            <a:r>
              <a:rPr lang="id-ID" sz="6200" dirty="0"/>
              <a:t/>
            </a:r>
            <a:br>
              <a:rPr lang="id-ID" sz="6200" dirty="0"/>
            </a:br>
            <a:r>
              <a:rPr lang="id-ID" sz="6200" dirty="0"/>
              <a:t>Belajar adalah menambah dan mengumpulkan sejumlah pengetahuan</a:t>
            </a:r>
            <a:br>
              <a:rPr lang="id-ID" sz="6200" dirty="0"/>
            </a:br>
            <a:r>
              <a:rPr lang="id-ID" sz="6200" dirty="0"/>
              <a:t/>
            </a:r>
            <a:br>
              <a:rPr lang="id-ID" sz="6200" dirty="0"/>
            </a:br>
            <a:r>
              <a:rPr lang="id-ID" sz="6200" dirty="0"/>
              <a:t/>
            </a:r>
            <a:br>
              <a:rPr lang="id-ID" sz="6200" dirty="0"/>
            </a:br>
            <a:r>
              <a:rPr lang="id-ID" sz="6200" b="1" dirty="0"/>
              <a:t># ERNEST H. HILGARD</a:t>
            </a:r>
            <a:r>
              <a:rPr lang="id-ID" sz="6200" dirty="0"/>
              <a:t/>
            </a:r>
            <a:br>
              <a:rPr lang="id-ID" sz="6200" dirty="0"/>
            </a:br>
            <a:r>
              <a:rPr lang="id-ID" sz="6200" dirty="0"/>
              <a:t>Belajar adalah dapat melakukan sesuatu yang dilakukan sebelum ia belajar atau bila kelakuannya berubah sehingga lain caranya menghadapi sesuatu situasi daripada sebelum itu</a:t>
            </a:r>
            <a:br>
              <a:rPr lang="id-ID" sz="6200" dirty="0"/>
            </a:br>
            <a:r>
              <a:rPr lang="id-ID" sz="6200" dirty="0"/>
              <a:t/>
            </a:r>
            <a:br>
              <a:rPr lang="id-ID" sz="6200" dirty="0"/>
            </a:br>
            <a:r>
              <a:rPr lang="id-ID" sz="6200" dirty="0"/>
              <a:t/>
            </a:r>
            <a:br>
              <a:rPr lang="id-ID" sz="6200" dirty="0"/>
            </a:br>
            <a:r>
              <a:rPr lang="id-ID" sz="6200" b="1" dirty="0"/>
              <a:t># NOTOATMODJO</a:t>
            </a:r>
            <a:r>
              <a:rPr lang="id-ID" sz="6200" dirty="0"/>
              <a:t/>
            </a:r>
            <a:br>
              <a:rPr lang="id-ID" sz="6200" dirty="0"/>
            </a:br>
            <a:r>
              <a:rPr lang="id-ID" sz="6200" dirty="0"/>
              <a:t>Belajar adalah usaha untuk menguasai segala sesuatu yang berguna untuk hidup</a:t>
            </a:r>
            <a:br>
              <a:rPr lang="id-ID" sz="6200" dirty="0"/>
            </a:br>
            <a:r>
              <a:rPr lang="id-ID" sz="6200" dirty="0"/>
              <a:t/>
            </a:r>
            <a:br>
              <a:rPr lang="id-ID" sz="6200" dirty="0"/>
            </a:br>
            <a:r>
              <a:rPr lang="id-ID" sz="6200" dirty="0"/>
              <a:t/>
            </a:r>
            <a:br>
              <a:rPr lang="id-ID" sz="6200" dirty="0"/>
            </a:br>
            <a:r>
              <a:rPr lang="id-ID" sz="6200" b="1" dirty="0"/>
              <a:t># AHMADI A.</a:t>
            </a:r>
            <a:r>
              <a:rPr lang="id-ID" sz="6200" dirty="0"/>
              <a:t/>
            </a:r>
            <a:br>
              <a:rPr lang="id-ID" sz="6200" dirty="0"/>
            </a:br>
            <a:r>
              <a:rPr lang="id-ID" sz="6200" dirty="0"/>
              <a:t>Belajar adalah proses perubahan dalam diri manusia</a:t>
            </a:r>
            <a:br>
              <a:rPr lang="id-ID" sz="6200" dirty="0"/>
            </a:br>
            <a:r>
              <a:rPr lang="id-ID" sz="6200" dirty="0"/>
              <a:t/>
            </a:r>
            <a:br>
              <a:rPr lang="id-ID" sz="6200" dirty="0"/>
            </a:br>
            <a:r>
              <a:rPr lang="id-ID" sz="6200" dirty="0"/>
              <a:t/>
            </a:r>
            <a:br>
              <a:rPr lang="id-ID" sz="6200" dirty="0"/>
            </a:br>
            <a:r>
              <a:rPr lang="id-ID" sz="6200" b="1" dirty="0"/>
              <a:t># OEMAR H.</a:t>
            </a:r>
            <a:r>
              <a:rPr lang="id-ID" sz="6200" dirty="0"/>
              <a:t/>
            </a:r>
            <a:br>
              <a:rPr lang="id-ID" sz="6200" dirty="0"/>
            </a:br>
            <a:r>
              <a:rPr lang="id-ID" sz="6200" dirty="0"/>
              <a:t>Belajar adalah bentuk pertumbuhan atau perubahan dalam diri seseorang yang dinyatakan dalam cara-cara berperilaku yang baru berkat pengalaman dan </a:t>
            </a:r>
            <a:r>
              <a:rPr lang="id-ID" sz="6200" dirty="0" smtClean="0"/>
              <a:t>latihan</a:t>
            </a:r>
            <a:r>
              <a:rPr lang="id-ID" sz="5500" dirty="0"/>
              <a:t/>
            </a:r>
            <a:br>
              <a:rPr lang="id-ID" sz="5500" dirty="0"/>
            </a:br>
            <a:r>
              <a:rPr lang="id-ID" dirty="0"/>
              <a:t/>
            </a:r>
            <a:br>
              <a:rPr lang="id-ID" dirty="0"/>
            </a:br>
            <a:endParaRPr lang="id-ID" dirty="0"/>
          </a:p>
        </p:txBody>
      </p:sp>
    </p:spTree>
    <p:extLst>
      <p:ext uri="{BB962C8B-B14F-4D97-AF65-F5344CB8AC3E}">
        <p14:creationId xmlns="" xmlns:p14="http://schemas.microsoft.com/office/powerpoint/2010/main" val="8575783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287383"/>
            <a:ext cx="9652000" cy="6168353"/>
          </a:xfrm>
        </p:spPr>
        <p:txBody>
          <a:bodyPr>
            <a:normAutofit fontScale="85000" lnSpcReduction="20000"/>
          </a:bodyPr>
          <a:lstStyle/>
          <a:p>
            <a:r>
              <a:rPr lang="id-ID" b="1" u="sng" dirty="0" smtClean="0"/>
              <a:t>Menurut Thorndike</a:t>
            </a:r>
          </a:p>
          <a:p>
            <a:pPr>
              <a:buNone/>
            </a:pPr>
            <a:r>
              <a:rPr lang="id-ID" b="1" dirty="0" smtClean="0"/>
              <a:t>	</a:t>
            </a:r>
            <a:r>
              <a:rPr lang="id-ID" u="sng" dirty="0" smtClean="0">
                <a:solidFill>
                  <a:srgbClr val="FF0000"/>
                </a:solidFill>
              </a:rPr>
              <a:t>Belajar adalah </a:t>
            </a:r>
            <a:r>
              <a:rPr lang="id-ID" dirty="0" smtClean="0"/>
              <a:t>proses interaksi antara stimulus dan respon. Stimulus yaitu apa saja yang dapat merangsang terjadinya kegiatan belajar seperti pikiran, perasaan, atau hal-hal lain yang dapat di tangkap melalui alat indra. Respon yaitu reaksi yang dimunculkan peserta didik ketika belajar, yang juga dapat berupa pikiran, perasaan atau gerak/tindakan.</a:t>
            </a:r>
          </a:p>
          <a:p>
            <a:pPr>
              <a:buNone/>
            </a:pPr>
            <a:r>
              <a:rPr lang="id-ID" b="1" u="sng" dirty="0" smtClean="0"/>
              <a:t>Menurut Skinner</a:t>
            </a:r>
          </a:p>
          <a:p>
            <a:pPr>
              <a:buNone/>
            </a:pPr>
            <a:r>
              <a:rPr lang="id-ID" i="1" dirty="0" smtClean="0"/>
              <a:t>	</a:t>
            </a:r>
            <a:r>
              <a:rPr lang="id-ID" u="sng" dirty="0" smtClean="0">
                <a:solidFill>
                  <a:srgbClr val="FF0000"/>
                </a:solidFill>
              </a:rPr>
              <a:t>Belajar merupakan </a:t>
            </a:r>
            <a:r>
              <a:rPr lang="id-ID" dirty="0" smtClean="0"/>
              <a:t>akibat adanya interaksi antara stimulus (S) dengan respon (R). </a:t>
            </a:r>
            <a:r>
              <a:rPr lang="id-ID" b="1" dirty="0" smtClean="0"/>
              <a:t>Menurut Skinner</a:t>
            </a:r>
            <a:r>
              <a:rPr lang="id-ID" dirty="0" smtClean="0"/>
              <a:t> hubungan antara stimulus dan respon yang terjadi melalui interaksi dengan lingkungannya, yang kemudian menimbulkan perubahan tingkah laku.</a:t>
            </a:r>
          </a:p>
          <a:p>
            <a:pPr>
              <a:buNone/>
            </a:pPr>
            <a:r>
              <a:rPr lang="id-ID" b="1" u="sng" dirty="0" smtClean="0"/>
              <a:t>Menurut Vygothsky</a:t>
            </a:r>
          </a:p>
          <a:p>
            <a:pPr>
              <a:buNone/>
            </a:pPr>
            <a:r>
              <a:rPr lang="id-ID" u="sng" dirty="0" smtClean="0"/>
              <a:t>	</a:t>
            </a:r>
            <a:r>
              <a:rPr lang="id-ID" u="sng" dirty="0" smtClean="0">
                <a:solidFill>
                  <a:srgbClr val="FF0000"/>
                </a:solidFill>
              </a:rPr>
              <a:t>Belajar </a:t>
            </a:r>
            <a:r>
              <a:rPr lang="en-GB" u="sng" dirty="0" err="1" smtClean="0">
                <a:solidFill>
                  <a:srgbClr val="FF0000"/>
                </a:solidFill>
              </a:rPr>
              <a:t>menekankan</a:t>
            </a:r>
            <a:r>
              <a:rPr lang="en-GB" u="sng" dirty="0" smtClean="0">
                <a:solidFill>
                  <a:srgbClr val="FF0000"/>
                </a:solidFill>
              </a:rPr>
              <a:t> </a:t>
            </a:r>
            <a:r>
              <a:rPr lang="id-ID" dirty="0" smtClean="0"/>
              <a:t> interaksi antara “internal” dan “eksternal” dari pembelajaran dan penekanannya pada lingkungan sosial pembelajaran. </a:t>
            </a:r>
            <a:r>
              <a:rPr lang="en-GB" dirty="0" err="1" smtClean="0"/>
              <a:t>pemikiran</a:t>
            </a:r>
            <a:r>
              <a:rPr lang="en-GB" dirty="0" smtClean="0"/>
              <a:t> </a:t>
            </a:r>
            <a:r>
              <a:rPr lang="en-GB" dirty="0" err="1" smtClean="0"/>
              <a:t>komplek</a:t>
            </a:r>
            <a:r>
              <a:rPr lang="en-GB" dirty="0" smtClean="0"/>
              <a:t> </a:t>
            </a:r>
            <a:r>
              <a:rPr lang="en-GB" dirty="0" err="1" smtClean="0"/>
              <a:t>anak-anak</a:t>
            </a:r>
            <a:r>
              <a:rPr lang="en-GB" dirty="0" smtClean="0"/>
              <a:t> </a:t>
            </a:r>
            <a:r>
              <a:rPr lang="en-GB" dirty="0" err="1" smtClean="0"/>
              <a:t>diperoleh</a:t>
            </a:r>
            <a:r>
              <a:rPr lang="en-GB" dirty="0" smtClean="0"/>
              <a:t> </a:t>
            </a:r>
            <a:r>
              <a:rPr lang="en-GB" dirty="0" err="1" smtClean="0"/>
              <a:t>melalaui</a:t>
            </a:r>
            <a:r>
              <a:rPr lang="en-GB" dirty="0" smtClean="0"/>
              <a:t> </a:t>
            </a:r>
            <a:r>
              <a:rPr lang="en-GB" dirty="0" err="1" smtClean="0"/>
              <a:t>interaksi</a:t>
            </a:r>
            <a:r>
              <a:rPr lang="en-GB" dirty="0" smtClean="0"/>
              <a:t> </a:t>
            </a:r>
            <a:r>
              <a:rPr lang="en-GB" dirty="0" err="1" smtClean="0"/>
              <a:t>sosial</a:t>
            </a:r>
            <a:r>
              <a:rPr lang="en-GB" dirty="0" smtClean="0"/>
              <a:t> </a:t>
            </a:r>
            <a:r>
              <a:rPr lang="en-GB" dirty="0" err="1" smtClean="0"/>
              <a:t>antara</a:t>
            </a:r>
            <a:r>
              <a:rPr lang="en-GB" dirty="0" smtClean="0"/>
              <a:t> </a:t>
            </a:r>
            <a:r>
              <a:rPr lang="en-GB" dirty="0" err="1" smtClean="0"/>
              <a:t>anak-anak</a:t>
            </a:r>
            <a:r>
              <a:rPr lang="en-GB" dirty="0" smtClean="0"/>
              <a:t> </a:t>
            </a:r>
            <a:r>
              <a:rPr lang="en-GB" dirty="0" err="1" smtClean="0"/>
              <a:t>dan</a:t>
            </a:r>
            <a:r>
              <a:rPr lang="en-GB" dirty="0" smtClean="0"/>
              <a:t> </a:t>
            </a:r>
            <a:r>
              <a:rPr lang="en-GB" dirty="0" err="1" smtClean="0"/>
              <a:t>orang</a:t>
            </a:r>
            <a:r>
              <a:rPr lang="en-GB" dirty="0" smtClean="0"/>
              <a:t> </a:t>
            </a:r>
            <a:r>
              <a:rPr lang="en-GB" dirty="0" err="1" smtClean="0"/>
              <a:t>dewasa</a:t>
            </a:r>
            <a:r>
              <a:rPr lang="en-GB" dirty="0" smtClean="0"/>
              <a:t> </a:t>
            </a:r>
            <a:r>
              <a:rPr lang="en-GB" dirty="0" err="1" smtClean="0"/>
              <a:t>disekitarnya</a:t>
            </a:r>
            <a:r>
              <a:rPr lang="en-GB" dirty="0" smtClean="0"/>
              <a:t>. </a:t>
            </a:r>
            <a:r>
              <a:rPr lang="en-GB" dirty="0" err="1" smtClean="0"/>
              <a:t>Seorang</a:t>
            </a:r>
            <a:r>
              <a:rPr lang="en-GB" dirty="0" smtClean="0"/>
              <a:t> </a:t>
            </a:r>
            <a:r>
              <a:rPr lang="en-GB" dirty="0" err="1" smtClean="0"/>
              <a:t>anak</a:t>
            </a:r>
            <a:r>
              <a:rPr lang="en-GB" dirty="0" smtClean="0"/>
              <a:t> </a:t>
            </a:r>
            <a:r>
              <a:rPr lang="en-GB" dirty="0" err="1" smtClean="0"/>
              <a:t>akan</a:t>
            </a:r>
            <a:r>
              <a:rPr lang="en-GB" dirty="0" smtClean="0"/>
              <a:t> </a:t>
            </a:r>
            <a:r>
              <a:rPr lang="en-GB" dirty="0" err="1" smtClean="0"/>
              <a:t>berinteraksi</a:t>
            </a:r>
            <a:r>
              <a:rPr lang="en-GB" dirty="0" smtClean="0"/>
              <a:t> </a:t>
            </a:r>
            <a:r>
              <a:rPr lang="en-GB" dirty="0" err="1" smtClean="0"/>
              <a:t>dengan</a:t>
            </a:r>
            <a:r>
              <a:rPr lang="en-GB" dirty="0" smtClean="0"/>
              <a:t> </a:t>
            </a:r>
            <a:r>
              <a:rPr lang="en-GB" dirty="0" err="1" smtClean="0"/>
              <a:t>teman</a:t>
            </a:r>
            <a:r>
              <a:rPr lang="en-GB" dirty="0" smtClean="0"/>
              <a:t> </a:t>
            </a:r>
            <a:r>
              <a:rPr lang="en-GB" dirty="0" err="1" smtClean="0"/>
              <a:t>sebaya</a:t>
            </a:r>
            <a:r>
              <a:rPr lang="en-GB" dirty="0" smtClean="0"/>
              <a:t> </a:t>
            </a:r>
            <a:r>
              <a:rPr lang="en-GB" dirty="0" err="1" smtClean="0"/>
              <a:t>lainnya</a:t>
            </a:r>
            <a:r>
              <a:rPr lang="en-GB" dirty="0" smtClean="0"/>
              <a:t>, </a:t>
            </a:r>
            <a:r>
              <a:rPr lang="en-GB" dirty="0" err="1" smtClean="0"/>
              <a:t>orang</a:t>
            </a:r>
            <a:r>
              <a:rPr lang="en-GB" dirty="0" smtClean="0"/>
              <a:t> </a:t>
            </a:r>
            <a:r>
              <a:rPr lang="en-GB" dirty="0" err="1" smtClean="0"/>
              <a:t>tua</a:t>
            </a:r>
            <a:r>
              <a:rPr lang="en-GB" dirty="0" smtClean="0"/>
              <a:t> </a:t>
            </a:r>
            <a:r>
              <a:rPr lang="en-GB" dirty="0" err="1" smtClean="0"/>
              <a:t>dan</a:t>
            </a:r>
            <a:r>
              <a:rPr lang="en-GB" dirty="0" smtClean="0"/>
              <a:t> guru </a:t>
            </a:r>
            <a:r>
              <a:rPr lang="en-GB" dirty="0" err="1" smtClean="0"/>
              <a:t>dan</a:t>
            </a:r>
            <a:r>
              <a:rPr lang="en-GB" dirty="0" smtClean="0"/>
              <a:t> </a:t>
            </a:r>
            <a:r>
              <a:rPr lang="en-GB" dirty="0" err="1" smtClean="0"/>
              <a:t>interaksi-interaksi</a:t>
            </a:r>
            <a:r>
              <a:rPr lang="en-GB" dirty="0" smtClean="0"/>
              <a:t> </a:t>
            </a:r>
            <a:r>
              <a:rPr lang="en-GB" dirty="0" err="1" smtClean="0"/>
              <a:t>ini</a:t>
            </a:r>
            <a:r>
              <a:rPr lang="en-GB" dirty="0" smtClean="0"/>
              <a:t> </a:t>
            </a:r>
            <a:r>
              <a:rPr lang="en-GB" dirty="0" err="1" smtClean="0"/>
              <a:t>akan</a:t>
            </a:r>
            <a:r>
              <a:rPr lang="en-GB" dirty="0" smtClean="0"/>
              <a:t> </a:t>
            </a:r>
            <a:r>
              <a:rPr lang="en-GB" dirty="0" err="1" smtClean="0"/>
              <a:t>menghasilkan</a:t>
            </a:r>
            <a:r>
              <a:rPr lang="en-GB" dirty="0" smtClean="0"/>
              <a:t> </a:t>
            </a:r>
            <a:r>
              <a:rPr lang="en-GB" dirty="0" err="1" smtClean="0"/>
              <a:t>pembelajaran</a:t>
            </a:r>
            <a:r>
              <a:rPr lang="en-GB" dirty="0" smtClean="0"/>
              <a:t>.</a:t>
            </a:r>
            <a:endParaRPr lang="id-ID" b="1"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206062"/>
            <a:ext cx="10972800" cy="6516709"/>
          </a:xfrm>
        </p:spPr>
        <p:txBody>
          <a:bodyPr>
            <a:noAutofit/>
          </a:bodyPr>
          <a:lstStyle/>
          <a:p>
            <a:pPr marL="0" indent="0">
              <a:buNone/>
            </a:pPr>
            <a:r>
              <a:rPr lang="id-ID" sz="2000" b="1" u="sng" dirty="0" smtClean="0"/>
              <a:t># CRONBACH</a:t>
            </a:r>
            <a:r>
              <a:rPr lang="id-ID" sz="2000" dirty="0" smtClean="0"/>
              <a:t/>
            </a:r>
            <a:br>
              <a:rPr lang="id-ID" sz="2000" dirty="0" smtClean="0"/>
            </a:br>
            <a:r>
              <a:rPr lang="id-ID" sz="2000" dirty="0" smtClean="0"/>
              <a:t>Belajar sebaik-baiknya adalah dengan mengalami dan dalam mengalami itu menggunakan panca indranya</a:t>
            </a:r>
            <a:br>
              <a:rPr lang="id-ID" sz="2000" dirty="0" smtClean="0"/>
            </a:br>
            <a:r>
              <a:rPr lang="id-ID" sz="2000" b="1" u="sng" dirty="0" smtClean="0"/>
              <a:t># WINKEL</a:t>
            </a:r>
            <a:r>
              <a:rPr lang="id-ID" sz="2000" dirty="0" smtClean="0"/>
              <a:t/>
            </a:r>
            <a:br>
              <a:rPr lang="id-ID" sz="2000" dirty="0" smtClean="0"/>
            </a:br>
            <a:r>
              <a:rPr lang="id-ID" sz="2000" dirty="0" smtClean="0"/>
              <a:t>Belajar adalah suatu aktivitas mental / psikis yang berlangsung dalam interaksi aktif dengan lingkungan, yang menghasilakn perubahan - perubahan dalam pengetahuan, pemahaman, ketrampilan, dan sikap-sikap</a:t>
            </a:r>
            <a:br>
              <a:rPr lang="id-ID" sz="2000" dirty="0" smtClean="0"/>
            </a:br>
            <a:r>
              <a:rPr lang="id-ID" sz="2000" b="1" u="sng" dirty="0" smtClean="0"/>
              <a:t># NOEHI NASUTION</a:t>
            </a:r>
            <a:r>
              <a:rPr lang="id-ID" sz="2000" dirty="0" smtClean="0"/>
              <a:t/>
            </a:r>
            <a:br>
              <a:rPr lang="id-ID" sz="2000" dirty="0" smtClean="0"/>
            </a:br>
            <a:r>
              <a:rPr lang="id-ID" sz="2000" dirty="0" smtClean="0"/>
              <a:t>Belajar adalah suatu proses yang memungkinkan timbulnya atau berubahnya suatu tingkah laku sebagai hasil terbentuknya respon utama, dengan syarat bahwa perubahan atau munculnya perilaku baru itu bukan disebabkan oleh adanya kematangan atau adanya perubahan sementara karena suatu hal</a:t>
            </a:r>
            <a:br>
              <a:rPr lang="id-ID" sz="2000" dirty="0" smtClean="0"/>
            </a:br>
            <a:r>
              <a:rPr lang="id-ID" sz="2000" b="1" u="sng" dirty="0" smtClean="0"/>
              <a:t># SNELBECKER</a:t>
            </a:r>
            <a:r>
              <a:rPr lang="id-ID" sz="2000" dirty="0" smtClean="0"/>
              <a:t/>
            </a:r>
            <a:br>
              <a:rPr lang="id-ID" sz="2000" dirty="0" smtClean="0"/>
            </a:br>
            <a:r>
              <a:rPr lang="id-ID" sz="2000" dirty="0" smtClean="0"/>
              <a:t>Belajar adalah harus mencakup tingkah laku dari tingkat yang paling sederhana sampai yang kompleks dimana proses perubahan tersebut harus bisa dikontrol sendiri atau dikontrol oleh faktor-faktor eksternal</a:t>
            </a:r>
            <a:br>
              <a:rPr lang="id-ID" sz="2000" dirty="0" smtClean="0"/>
            </a:br>
            <a:r>
              <a:rPr lang="id-ID" sz="2000" b="1" dirty="0" smtClean="0"/>
              <a:t>#</a:t>
            </a:r>
            <a:r>
              <a:rPr lang="id-ID" sz="2000" b="1" u="sng" dirty="0" smtClean="0"/>
              <a:t> WHITERINGTON</a:t>
            </a:r>
            <a:r>
              <a:rPr lang="id-ID" sz="2000" dirty="0" smtClean="0"/>
              <a:t/>
            </a:r>
            <a:br>
              <a:rPr lang="id-ID" sz="2000" dirty="0" smtClean="0"/>
            </a:br>
            <a:r>
              <a:rPr lang="id-ID" sz="2000" dirty="0" smtClean="0"/>
              <a:t>Belajar adalah suatu proses perubahan dalam kepribadian sebagaimana dimanifestasikan dalam perubahan penguasaan pola-pola respontingkah laku yang baru nyata dalam perubahan ketrampilan, kebiasaan, kesanggupan, dan sikap</a:t>
            </a:r>
          </a:p>
        </p:txBody>
      </p:sp>
    </p:spTree>
    <p:extLst>
      <p:ext uri="{BB962C8B-B14F-4D97-AF65-F5344CB8AC3E}">
        <p14:creationId xmlns="" xmlns:p14="http://schemas.microsoft.com/office/powerpoint/2010/main" val="2089759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BENTUK-BENTUK BELAJAR</a:t>
            </a:r>
            <a:endParaRPr lang="id-ID" dirty="0"/>
          </a:p>
        </p:txBody>
      </p:sp>
      <p:sp>
        <p:nvSpPr>
          <p:cNvPr id="3" name="Content Placeholder 2"/>
          <p:cNvSpPr>
            <a:spLocks noGrp="1"/>
          </p:cNvSpPr>
          <p:nvPr>
            <p:ph idx="1"/>
          </p:nvPr>
        </p:nvSpPr>
        <p:spPr>
          <a:xfrm>
            <a:off x="609600" y="1481329"/>
            <a:ext cx="10972800" cy="5074017"/>
          </a:xfrm>
        </p:spPr>
        <p:txBody>
          <a:bodyPr>
            <a:normAutofit/>
          </a:bodyPr>
          <a:lstStyle/>
          <a:p>
            <a:pPr marL="0" indent="0" algn="ctr">
              <a:buNone/>
            </a:pPr>
            <a:endParaRPr lang="id-ID" sz="5400" dirty="0" smtClean="0"/>
          </a:p>
          <a:p>
            <a:pPr marL="0" indent="0" algn="ctr">
              <a:buNone/>
            </a:pPr>
            <a:endParaRPr lang="id-ID" sz="5400" dirty="0"/>
          </a:p>
          <a:p>
            <a:pPr marL="0" indent="0" algn="ctr">
              <a:buNone/>
            </a:pPr>
            <a:r>
              <a:rPr lang="id-ID" sz="5400" dirty="0" smtClean="0"/>
              <a:t>5 bentuk belajar</a:t>
            </a:r>
          </a:p>
          <a:p>
            <a:pPr marL="0" indent="0" algn="ctr">
              <a:buNone/>
            </a:pPr>
            <a:r>
              <a:rPr lang="id-ID" sz="5400" dirty="0" smtClean="0"/>
              <a:t>Gagne </a:t>
            </a:r>
            <a:r>
              <a:rPr lang="id-ID" sz="5400" dirty="0"/>
              <a:t>(1984) </a:t>
            </a:r>
            <a:endParaRPr lang="id-ID" sz="5400" dirty="0" smtClean="0"/>
          </a:p>
        </p:txBody>
      </p:sp>
    </p:spTree>
    <p:extLst>
      <p:ext uri="{BB962C8B-B14F-4D97-AF65-F5344CB8AC3E}">
        <p14:creationId xmlns="" xmlns:p14="http://schemas.microsoft.com/office/powerpoint/2010/main" val="9768985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id-ID" sz="4400" u="sng" dirty="0">
                <a:solidFill>
                  <a:prstClr val="black"/>
                </a:solidFill>
                <a:hlinkClick r:id="rId2"/>
              </a:rPr>
              <a:t>a. Belajar Responden</a:t>
            </a:r>
            <a:endParaRPr lang="id-ID" dirty="0"/>
          </a:p>
        </p:txBody>
      </p:sp>
      <p:sp>
        <p:nvSpPr>
          <p:cNvPr id="2" name="Content Placeholder 1"/>
          <p:cNvSpPr>
            <a:spLocks noGrp="1"/>
          </p:cNvSpPr>
          <p:nvPr>
            <p:ph idx="1"/>
          </p:nvPr>
        </p:nvSpPr>
        <p:spPr/>
        <p:txBody>
          <a:bodyPr>
            <a:normAutofit lnSpcReduction="10000"/>
          </a:bodyPr>
          <a:lstStyle/>
          <a:p>
            <a:pPr marL="0" lvl="0" indent="0" algn="ctr">
              <a:buClr>
                <a:srgbClr val="2DA2BF"/>
              </a:buClr>
              <a:buNone/>
            </a:pPr>
            <a:r>
              <a:rPr lang="id-ID" sz="2500" dirty="0" smtClean="0">
                <a:solidFill>
                  <a:prstClr val="black"/>
                </a:solidFill>
              </a:rPr>
              <a:t>Dalam </a:t>
            </a:r>
            <a:r>
              <a:rPr lang="id-ID" sz="2500" dirty="0">
                <a:solidFill>
                  <a:prstClr val="black"/>
                </a:solidFill>
              </a:rPr>
              <a:t>belajar ini, suatu </a:t>
            </a:r>
            <a:r>
              <a:rPr lang="id-ID" sz="2500" dirty="0">
                <a:solidFill>
                  <a:srgbClr val="FF0000"/>
                </a:solidFill>
              </a:rPr>
              <a:t>respon</a:t>
            </a:r>
            <a:r>
              <a:rPr lang="id-ID" sz="2500" dirty="0">
                <a:solidFill>
                  <a:prstClr val="black"/>
                </a:solidFill>
              </a:rPr>
              <a:t> dikeluarkan oleh suatu </a:t>
            </a:r>
            <a:r>
              <a:rPr lang="id-ID" sz="2500" dirty="0">
                <a:solidFill>
                  <a:srgbClr val="FF0000"/>
                </a:solidFill>
              </a:rPr>
              <a:t>stimulus</a:t>
            </a:r>
            <a:r>
              <a:rPr lang="id-ID" sz="2500" dirty="0">
                <a:solidFill>
                  <a:prstClr val="black"/>
                </a:solidFill>
              </a:rPr>
              <a:t> </a:t>
            </a:r>
            <a:endParaRPr lang="id-ID" sz="2500" dirty="0" smtClean="0">
              <a:solidFill>
                <a:prstClr val="black"/>
              </a:solidFill>
            </a:endParaRPr>
          </a:p>
          <a:p>
            <a:pPr marL="0" lvl="0" indent="0" algn="ctr">
              <a:buClr>
                <a:srgbClr val="2DA2BF"/>
              </a:buClr>
              <a:buNone/>
            </a:pPr>
            <a:r>
              <a:rPr lang="id-ID" sz="2500" dirty="0" smtClean="0">
                <a:solidFill>
                  <a:prstClr val="black"/>
                </a:solidFill>
              </a:rPr>
              <a:t>yang </a:t>
            </a:r>
            <a:r>
              <a:rPr lang="id-ID" sz="2500" dirty="0">
                <a:solidFill>
                  <a:srgbClr val="FF0000"/>
                </a:solidFill>
              </a:rPr>
              <a:t>telah dikenal</a:t>
            </a:r>
            <a:r>
              <a:rPr lang="id-ID" sz="2500" dirty="0">
                <a:solidFill>
                  <a:prstClr val="black"/>
                </a:solidFill>
              </a:rPr>
              <a:t>. </a:t>
            </a:r>
            <a:endParaRPr lang="id-ID" sz="2500" dirty="0" smtClean="0">
              <a:solidFill>
                <a:prstClr val="black"/>
              </a:solidFill>
            </a:endParaRPr>
          </a:p>
          <a:p>
            <a:pPr marL="0" lvl="0" indent="0" algn="ctr">
              <a:buClr>
                <a:srgbClr val="2DA2BF"/>
              </a:buClr>
              <a:buNone/>
            </a:pPr>
            <a:r>
              <a:rPr lang="id-ID" sz="2500" dirty="0" smtClean="0">
                <a:solidFill>
                  <a:prstClr val="black"/>
                </a:solidFill>
              </a:rPr>
              <a:t>Jadi</a:t>
            </a:r>
            <a:r>
              <a:rPr lang="id-ID" sz="2500" dirty="0">
                <a:solidFill>
                  <a:prstClr val="black"/>
                </a:solidFill>
              </a:rPr>
              <a:t>, terjadinya proses belajar dikarenakan adanya </a:t>
            </a:r>
            <a:r>
              <a:rPr lang="id-ID" sz="2500" dirty="0" smtClean="0">
                <a:solidFill>
                  <a:prstClr val="black"/>
                </a:solidFill>
              </a:rPr>
              <a:t>stimulus</a:t>
            </a:r>
            <a:endParaRPr lang="id-ID" sz="2500" dirty="0">
              <a:solidFill>
                <a:prstClr val="black"/>
              </a:solidFill>
            </a:endParaRPr>
          </a:p>
          <a:p>
            <a:pPr marL="0" lvl="0" indent="0">
              <a:buClr>
                <a:srgbClr val="2DA2BF"/>
              </a:buClr>
              <a:buNone/>
            </a:pPr>
            <a:endParaRPr lang="id-ID" sz="2500" dirty="0" smtClean="0">
              <a:solidFill>
                <a:prstClr val="black"/>
              </a:solidFill>
            </a:endParaRPr>
          </a:p>
          <a:p>
            <a:pPr marL="0" lvl="0" indent="0">
              <a:buClr>
                <a:srgbClr val="2DA2BF"/>
              </a:buClr>
              <a:buNone/>
            </a:pPr>
            <a:r>
              <a:rPr lang="id-ID" sz="2500" dirty="0" smtClean="0">
                <a:solidFill>
                  <a:prstClr val="black"/>
                </a:solidFill>
              </a:rPr>
              <a:t>Contoh</a:t>
            </a:r>
            <a:r>
              <a:rPr lang="id-ID" sz="2500" dirty="0">
                <a:solidFill>
                  <a:prstClr val="black"/>
                </a:solidFill>
              </a:rPr>
              <a:t>:</a:t>
            </a:r>
          </a:p>
          <a:p>
            <a:pPr marL="0" lvl="0" indent="0" algn="just">
              <a:buClr>
                <a:srgbClr val="2DA2BF"/>
              </a:buClr>
              <a:buNone/>
            </a:pPr>
            <a:r>
              <a:rPr lang="id-ID" sz="2500" dirty="0">
                <a:solidFill>
                  <a:prstClr val="black"/>
                </a:solidFill>
              </a:rPr>
              <a:t>Siswa bisa menjawab pertanyaan yang diberikan oleh gurunya dengan benar. Kemudian guru tersebut memberikan senyuman dan pujian kepadanya. Akibatnya siswa semakin giat belajar. Senyum dan pujian guru ini merupakan stimulus tak terkondisi. Tindakan guru ini menimbulkan perasaan yang menyenangkan pada diri Maya sehingga ia membuat dia lebih giat lagi dalam belajar.</a:t>
            </a:r>
          </a:p>
          <a:p>
            <a:endParaRPr lang="id-ID" dirty="0"/>
          </a:p>
        </p:txBody>
      </p:sp>
    </p:spTree>
    <p:extLst>
      <p:ext uri="{BB962C8B-B14F-4D97-AF65-F5344CB8AC3E}">
        <p14:creationId xmlns="" xmlns:p14="http://schemas.microsoft.com/office/powerpoint/2010/main" val="30789210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b. </a:t>
            </a:r>
            <a:r>
              <a:rPr lang="id-ID" b="1" u="sng" dirty="0">
                <a:hlinkClick r:id="rId2"/>
              </a:rPr>
              <a:t>Belajar Kontiguitas</a:t>
            </a:r>
            <a:endParaRPr lang="id-ID" dirty="0"/>
          </a:p>
        </p:txBody>
      </p:sp>
      <p:sp>
        <p:nvSpPr>
          <p:cNvPr id="3" name="Content Placeholder 2"/>
          <p:cNvSpPr>
            <a:spLocks noGrp="1"/>
          </p:cNvSpPr>
          <p:nvPr>
            <p:ph idx="1"/>
          </p:nvPr>
        </p:nvSpPr>
        <p:spPr>
          <a:xfrm>
            <a:off x="609600" y="1481329"/>
            <a:ext cx="10972800" cy="5202806"/>
          </a:xfrm>
        </p:spPr>
        <p:txBody>
          <a:bodyPr>
            <a:normAutofit fontScale="92500" lnSpcReduction="20000"/>
          </a:bodyPr>
          <a:lstStyle/>
          <a:p>
            <a:r>
              <a:rPr lang="id-ID" dirty="0"/>
              <a:t>Belajar dalam bentuk ini tidak memerlukan hubungan stimulus tak terkondisi dengan respons. Asosiasi dekat (contiguous) sederhana antara stimulus dan respons dapat menghasilkan suatu perubahan dalam perilaku individu. </a:t>
            </a:r>
            <a:endParaRPr lang="id-ID" dirty="0" smtClean="0"/>
          </a:p>
          <a:p>
            <a:r>
              <a:rPr lang="id-ID" dirty="0" smtClean="0"/>
              <a:t>Hal </a:t>
            </a:r>
            <a:r>
              <a:rPr lang="id-ID" dirty="0"/>
              <a:t>ini disebabkan secara sederhana manusia dapat berubah karena mengalami peristiwa-peristiwa yang berpasangan. </a:t>
            </a:r>
            <a:endParaRPr lang="id-ID" dirty="0" smtClean="0"/>
          </a:p>
          <a:p>
            <a:r>
              <a:rPr lang="id-ID" dirty="0" smtClean="0"/>
              <a:t>Belajar </a:t>
            </a:r>
            <a:r>
              <a:rPr lang="id-ID" dirty="0"/>
              <a:t>kontiguitas sederhana bisa dilihat jika seseorang memberikan respon atas pertanyaan yang belum lengkap, seperti ”dua kali dua sama dengan?” Maka pasti bisa menjawab ”empat”. Itu adalah contoh asosiasi berdekatan antara stimulus dan respon dalam waktu yang sama.</a:t>
            </a:r>
          </a:p>
          <a:p>
            <a:r>
              <a:rPr lang="id-ID" dirty="0"/>
              <a:t>Bentuk belajar kontiguitas </a:t>
            </a:r>
            <a:r>
              <a:rPr lang="id-ID" dirty="0" smtClean="0"/>
              <a:t>lain </a:t>
            </a:r>
            <a:r>
              <a:rPr lang="id-ID" dirty="0"/>
              <a:t>adalah “stereotyping”, yaitu adanya </a:t>
            </a:r>
            <a:r>
              <a:rPr lang="id-ID" dirty="0" smtClean="0">
                <a:solidFill>
                  <a:srgbClr val="FF0000"/>
                </a:solidFill>
              </a:rPr>
              <a:t>peristiwa yang terjadi berulang-ulang dalam bentuk yang sama, sehingga terbentuk dalam pemikiran kita</a:t>
            </a:r>
            <a:r>
              <a:rPr lang="id-ID" dirty="0" smtClean="0"/>
              <a:t>. </a:t>
            </a:r>
            <a:r>
              <a:rPr lang="id-ID" dirty="0"/>
              <a:t>Seringkali sinetron televisi memperlihatkan seorang ilmuwan dengan memakai kacamata, ibu tiri adalah wanita yang kejam. Maka sinetron televisi menciptakan kondisi untuk belajar stereotyping, padahal hal tersebut tidak sepenuhnya benar.</a:t>
            </a:r>
          </a:p>
          <a:p>
            <a:pPr marL="0" indent="0">
              <a:buNone/>
            </a:pPr>
            <a:endParaRPr lang="id-ID" dirty="0"/>
          </a:p>
        </p:txBody>
      </p:sp>
    </p:spTree>
    <p:extLst>
      <p:ext uri="{BB962C8B-B14F-4D97-AF65-F5344CB8AC3E}">
        <p14:creationId xmlns="" xmlns:p14="http://schemas.microsoft.com/office/powerpoint/2010/main" val="41089766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c. </a:t>
            </a:r>
            <a:r>
              <a:rPr lang="id-ID" b="1" u="sng" dirty="0">
                <a:hlinkClick r:id="rId2"/>
              </a:rPr>
              <a:t>Belajar Operant</a:t>
            </a:r>
            <a:endParaRPr lang="id-ID" dirty="0"/>
          </a:p>
        </p:txBody>
      </p:sp>
      <p:sp>
        <p:nvSpPr>
          <p:cNvPr id="3" name="Content Placeholder 2"/>
          <p:cNvSpPr>
            <a:spLocks noGrp="1"/>
          </p:cNvSpPr>
          <p:nvPr>
            <p:ph idx="1"/>
          </p:nvPr>
        </p:nvSpPr>
        <p:spPr>
          <a:xfrm>
            <a:off x="838200" y="1690687"/>
            <a:ext cx="10515600" cy="4486275"/>
          </a:xfrm>
        </p:spPr>
        <p:txBody>
          <a:bodyPr>
            <a:normAutofit/>
          </a:bodyPr>
          <a:lstStyle/>
          <a:p>
            <a:pPr marL="0" indent="0">
              <a:buNone/>
            </a:pPr>
            <a:r>
              <a:rPr lang="id-ID" dirty="0" smtClean="0"/>
              <a:t>Belajar bentuk ini sebagai akibat dari </a:t>
            </a:r>
            <a:r>
              <a:rPr lang="id-ID" dirty="0" smtClean="0">
                <a:solidFill>
                  <a:srgbClr val="FF0000"/>
                </a:solidFill>
              </a:rPr>
              <a:t>reinforcement (penguatan)</a:t>
            </a:r>
            <a:r>
              <a:rPr lang="id-ID" dirty="0" smtClean="0"/>
              <a:t>, bukan karena adanya stimulus, sebab perilaku yang diinginkan timbul secara </a:t>
            </a:r>
            <a:r>
              <a:rPr lang="id-ID" dirty="0" smtClean="0">
                <a:solidFill>
                  <a:srgbClr val="FF0000"/>
                </a:solidFill>
              </a:rPr>
              <a:t>spontan ketika organisme beroperasi dengan lingkungannya</a:t>
            </a:r>
            <a:r>
              <a:rPr lang="id-ID" dirty="0" smtClean="0"/>
              <a:t>. </a:t>
            </a:r>
          </a:p>
          <a:p>
            <a:pPr marL="0" indent="0">
              <a:buNone/>
            </a:pPr>
            <a:endParaRPr lang="id-ID" dirty="0" smtClean="0"/>
          </a:p>
          <a:p>
            <a:pPr marL="0" indent="0">
              <a:buNone/>
            </a:pPr>
            <a:r>
              <a:rPr lang="id-ID" dirty="0" smtClean="0"/>
              <a:t>Maksudnya perilaku individu dapat ditimbulkan dengan adanya reinforcement segera setelah adanya respon. Respon ini bisa berupa pernyataan, gerakan dan tindakan. Misalnya respon menjawab pertanyaan guru secara sukarela, maka reinforcer bisa berupa ucapan guru “bagus sekali”, “kamu dapat satu poin”, dan sebagainya.</a:t>
            </a:r>
          </a:p>
        </p:txBody>
      </p:sp>
    </p:spTree>
    <p:extLst>
      <p:ext uri="{BB962C8B-B14F-4D97-AF65-F5344CB8AC3E}">
        <p14:creationId xmlns="" xmlns:p14="http://schemas.microsoft.com/office/powerpoint/2010/main" val="34750864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d. </a:t>
            </a:r>
            <a:r>
              <a:rPr lang="id-ID" b="1" u="sng" dirty="0">
                <a:hlinkClick r:id="rId2"/>
              </a:rPr>
              <a:t>Belajar Observasional</a:t>
            </a:r>
            <a:endParaRPr lang="id-ID" dirty="0"/>
          </a:p>
        </p:txBody>
      </p:sp>
      <p:sp>
        <p:nvSpPr>
          <p:cNvPr id="3" name="Content Placeholder 2"/>
          <p:cNvSpPr>
            <a:spLocks noGrp="1"/>
          </p:cNvSpPr>
          <p:nvPr>
            <p:ph idx="1"/>
          </p:nvPr>
        </p:nvSpPr>
        <p:spPr/>
        <p:txBody>
          <a:bodyPr>
            <a:normAutofit/>
          </a:bodyPr>
          <a:lstStyle/>
          <a:p>
            <a:pPr marL="0" indent="0">
              <a:buNone/>
            </a:pPr>
            <a:r>
              <a:rPr lang="id-ID" dirty="0"/>
              <a:t/>
            </a:r>
            <a:br>
              <a:rPr lang="id-ID" dirty="0"/>
            </a:br>
            <a:r>
              <a:rPr lang="id-ID" dirty="0"/>
              <a:t>Konsep belajar ini memperlihatkan bahwa orang dapat belajar dengan </a:t>
            </a:r>
            <a:r>
              <a:rPr lang="id-ID" dirty="0">
                <a:solidFill>
                  <a:srgbClr val="FF0000"/>
                </a:solidFill>
              </a:rPr>
              <a:t>mengamati orang lain </a:t>
            </a:r>
            <a:r>
              <a:rPr lang="id-ID" dirty="0"/>
              <a:t>melakukan apa yang akan dipelajari. </a:t>
            </a:r>
            <a:endParaRPr lang="id-ID" dirty="0" smtClean="0"/>
          </a:p>
          <a:p>
            <a:pPr marL="0" indent="0">
              <a:buNone/>
            </a:pPr>
            <a:endParaRPr lang="id-ID" dirty="0"/>
          </a:p>
          <a:p>
            <a:pPr marL="0" indent="0">
              <a:buNone/>
            </a:pPr>
            <a:r>
              <a:rPr lang="id-ID" dirty="0" smtClean="0"/>
              <a:t>Misalnya </a:t>
            </a:r>
            <a:r>
              <a:rPr lang="id-ID" dirty="0"/>
              <a:t>anak kecil belajar makan </a:t>
            </a:r>
            <a:r>
              <a:rPr lang="id-ID" dirty="0" smtClean="0"/>
              <a:t>dengan </a:t>
            </a:r>
            <a:r>
              <a:rPr lang="id-ID" dirty="0"/>
              <a:t>mengamati cara makan yang dilakukan oleh ibunya atau keluarganya.</a:t>
            </a:r>
          </a:p>
          <a:p>
            <a:pPr marL="0" indent="0">
              <a:buNone/>
            </a:pPr>
            <a:r>
              <a:rPr lang="id-ID" dirty="0"/>
              <a:t/>
            </a:r>
            <a:br>
              <a:rPr lang="id-ID" dirty="0"/>
            </a:br>
            <a:endParaRPr lang="id-ID" dirty="0"/>
          </a:p>
        </p:txBody>
      </p:sp>
    </p:spTree>
    <p:extLst>
      <p:ext uri="{BB962C8B-B14F-4D97-AF65-F5344CB8AC3E}">
        <p14:creationId xmlns="" xmlns:p14="http://schemas.microsoft.com/office/powerpoint/2010/main" val="13856987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e. </a:t>
            </a:r>
            <a:r>
              <a:rPr lang="id-ID" b="1" u="sng" dirty="0">
                <a:hlinkClick r:id="rId2"/>
              </a:rPr>
              <a:t>Belajar Kognitif</a:t>
            </a:r>
            <a:endParaRPr lang="id-ID" dirty="0"/>
          </a:p>
        </p:txBody>
      </p:sp>
      <p:sp>
        <p:nvSpPr>
          <p:cNvPr id="3" name="Content Placeholder 2"/>
          <p:cNvSpPr>
            <a:spLocks noGrp="1"/>
          </p:cNvSpPr>
          <p:nvPr>
            <p:ph idx="1"/>
          </p:nvPr>
        </p:nvSpPr>
        <p:spPr/>
        <p:txBody>
          <a:bodyPr>
            <a:normAutofit/>
          </a:bodyPr>
          <a:lstStyle/>
          <a:p>
            <a:r>
              <a:rPr lang="id-ID" dirty="0"/>
              <a:t>Bentuk belajar ini memperhatikan proses-proses kognitif selama belajar. Proses semacam itu menyangkut “</a:t>
            </a:r>
            <a:r>
              <a:rPr lang="id-ID" dirty="0">
                <a:solidFill>
                  <a:srgbClr val="FF0000"/>
                </a:solidFill>
              </a:rPr>
              <a:t>insight” (berpikir) dan “reasoning” (menggunakan logika deduktif dan induktif)</a:t>
            </a:r>
            <a:r>
              <a:rPr lang="id-ID" dirty="0"/>
              <a:t>. </a:t>
            </a:r>
            <a:endParaRPr lang="id-ID" dirty="0" smtClean="0"/>
          </a:p>
          <a:p>
            <a:r>
              <a:rPr lang="id-ID" dirty="0" smtClean="0"/>
              <a:t>Bentuk </a:t>
            </a:r>
            <a:r>
              <a:rPr lang="id-ID" dirty="0"/>
              <a:t>belajar ini mengindahkan persepsi siswa, </a:t>
            </a:r>
            <a:r>
              <a:rPr lang="id-ID" i="1" dirty="0"/>
              <a:t>insight</a:t>
            </a:r>
            <a:r>
              <a:rPr lang="id-ID" dirty="0"/>
              <a:t>, kognisi dari hubungan esensial antara unsur-unsur dalam situasi ini. </a:t>
            </a:r>
            <a:endParaRPr lang="id-ID" dirty="0" smtClean="0"/>
          </a:p>
          <a:p>
            <a:r>
              <a:rPr lang="id-ID" dirty="0" smtClean="0"/>
              <a:t>Jadi </a:t>
            </a:r>
            <a:r>
              <a:rPr lang="id-ID" dirty="0"/>
              <a:t>belajar tidak hanya timbul dari adanya stimulus-respon maupun reinforcement, melainkan melibatkan </a:t>
            </a:r>
            <a:r>
              <a:rPr lang="id-ID" dirty="0">
                <a:solidFill>
                  <a:srgbClr val="FF0000"/>
                </a:solidFill>
              </a:rPr>
              <a:t>tindakan mental individu </a:t>
            </a:r>
            <a:r>
              <a:rPr lang="id-ID" dirty="0"/>
              <a:t>yang sedang belajar</a:t>
            </a:r>
            <a:r>
              <a:rPr lang="id-ID" dirty="0" smtClean="0"/>
              <a:t>.</a:t>
            </a:r>
            <a:endParaRPr lang="id-ID" dirty="0"/>
          </a:p>
        </p:txBody>
      </p:sp>
    </p:spTree>
    <p:extLst>
      <p:ext uri="{BB962C8B-B14F-4D97-AF65-F5344CB8AC3E}">
        <p14:creationId xmlns="" xmlns:p14="http://schemas.microsoft.com/office/powerpoint/2010/main" val="743906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r>
              <a:rPr lang="id-ID" dirty="0" smtClean="0"/>
              <a:t>Responden </a:t>
            </a:r>
            <a:r>
              <a:rPr lang="id-ID" dirty="0"/>
              <a:t>merupakan </a:t>
            </a:r>
            <a:r>
              <a:rPr lang="id-ID" dirty="0">
                <a:solidFill>
                  <a:srgbClr val="FF0000"/>
                </a:solidFill>
              </a:rPr>
              <a:t>belajar yang dibentuk dengan adanya hubungan antara stimulus dengan respon</a:t>
            </a:r>
            <a:r>
              <a:rPr lang="id-ID" dirty="0"/>
              <a:t>. </a:t>
            </a:r>
            <a:endParaRPr lang="id-ID" dirty="0" smtClean="0"/>
          </a:p>
          <a:p>
            <a:r>
              <a:rPr lang="id-ID" dirty="0" smtClean="0"/>
              <a:t>Operant merupakan perilaku </a:t>
            </a:r>
            <a:r>
              <a:rPr lang="id-ID" dirty="0"/>
              <a:t>yang diinginkan timbul secara </a:t>
            </a:r>
            <a:r>
              <a:rPr lang="id-ID" dirty="0">
                <a:solidFill>
                  <a:srgbClr val="FF0000"/>
                </a:solidFill>
              </a:rPr>
              <a:t>spontan ketika organisme beroperasi dengan lingkungannya</a:t>
            </a:r>
            <a:endParaRPr lang="id-ID" dirty="0" smtClean="0"/>
          </a:p>
          <a:p>
            <a:r>
              <a:rPr lang="id-ID" dirty="0" smtClean="0"/>
              <a:t>Kontiguitas </a:t>
            </a:r>
            <a:r>
              <a:rPr lang="id-ID" dirty="0">
                <a:solidFill>
                  <a:srgbClr val="FF0000"/>
                </a:solidFill>
              </a:rPr>
              <a:t>peristiwa yang terjadi berulang-ulang dalam bentuk yang sama, sehingga terbentuk dalam pemikiran kita</a:t>
            </a:r>
            <a:r>
              <a:rPr lang="id-ID" dirty="0" smtClean="0"/>
              <a:t>. </a:t>
            </a:r>
          </a:p>
          <a:p>
            <a:r>
              <a:rPr lang="id-ID" dirty="0" smtClean="0"/>
              <a:t>Observasional </a:t>
            </a:r>
            <a:r>
              <a:rPr lang="id-ID" dirty="0"/>
              <a:t>merupakan bentuk belajar yang paling sederhana karena individu hanya mengamati orang lain kemudian meniru perbuatannya. </a:t>
            </a:r>
            <a:endParaRPr lang="id-ID" dirty="0" smtClean="0"/>
          </a:p>
          <a:p>
            <a:r>
              <a:rPr lang="id-ID" dirty="0" smtClean="0"/>
              <a:t>kognitif </a:t>
            </a:r>
            <a:r>
              <a:rPr lang="id-ID" dirty="0"/>
              <a:t>merupakan bentuk yang tertingggi karena sudah memasuki wilayah insight.</a:t>
            </a:r>
          </a:p>
          <a:p>
            <a:pPr marL="0" indent="0">
              <a:buNone/>
            </a:pPr>
            <a:endParaRPr lang="id-ID" dirty="0"/>
          </a:p>
        </p:txBody>
      </p:sp>
    </p:spTree>
    <p:extLst>
      <p:ext uri="{BB962C8B-B14F-4D97-AF65-F5344CB8AC3E}">
        <p14:creationId xmlns="" xmlns:p14="http://schemas.microsoft.com/office/powerpoint/2010/main" val="11347125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BUKU RUJUKAN </a:t>
            </a:r>
            <a:endParaRPr lang="id-ID" dirty="0"/>
          </a:p>
        </p:txBody>
      </p:sp>
      <p:sp>
        <p:nvSpPr>
          <p:cNvPr id="3" name="Content Placeholder 2"/>
          <p:cNvSpPr>
            <a:spLocks noGrp="1"/>
          </p:cNvSpPr>
          <p:nvPr>
            <p:ph idx="1"/>
          </p:nvPr>
        </p:nvSpPr>
        <p:spPr/>
        <p:txBody>
          <a:bodyPr/>
          <a:lstStyle/>
          <a:p>
            <a:r>
              <a:rPr lang="id-ID" smtClean="0"/>
              <a:t>Ratna wilis </a:t>
            </a:r>
            <a:r>
              <a:rPr lang="id-ID" dirty="0" smtClean="0"/>
              <a:t>Dahar. 2010. Teori-teori belajar. Jakarta: Erlangga</a:t>
            </a:r>
          </a:p>
        </p:txBody>
      </p:sp>
    </p:spTree>
    <p:extLst>
      <p:ext uri="{BB962C8B-B14F-4D97-AF65-F5344CB8AC3E}">
        <p14:creationId xmlns="" xmlns:p14="http://schemas.microsoft.com/office/powerpoint/2010/main" val="6343985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id-ID" dirty="0" smtClean="0"/>
              <a:t>POJOK DISKUSI</a:t>
            </a:r>
            <a:endParaRPr lang="id-ID" dirty="0"/>
          </a:p>
        </p:txBody>
      </p:sp>
      <p:sp>
        <p:nvSpPr>
          <p:cNvPr id="2" name="Content Placeholder 1"/>
          <p:cNvSpPr>
            <a:spLocks noGrp="1"/>
          </p:cNvSpPr>
          <p:nvPr>
            <p:ph idx="1"/>
          </p:nvPr>
        </p:nvSpPr>
        <p:spPr/>
        <p:txBody>
          <a:bodyPr/>
          <a:lstStyle/>
          <a:p>
            <a:r>
              <a:rPr lang="id-ID" dirty="0" smtClean="0"/>
              <a:t>Identifikasikan teori belajar behavioristik, dan indikator-indikator belajar yang terkandung didalamnya!</a:t>
            </a:r>
            <a:endParaRPr lang="id-ID" dirty="0"/>
          </a:p>
        </p:txBody>
      </p:sp>
    </p:spTree>
    <p:extLst>
      <p:ext uri="{BB962C8B-B14F-4D97-AF65-F5344CB8AC3E}">
        <p14:creationId xmlns="" xmlns:p14="http://schemas.microsoft.com/office/powerpoint/2010/main" val="32002534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194</TotalTime>
  <Words>628</Words>
  <Application>Microsoft Office PowerPoint</Application>
  <PresentationFormat>Custom</PresentationFormat>
  <Paragraphs>64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Opulent</vt:lpstr>
      <vt:lpstr>BAB I Batasan teori belajar dan teori pembelajaran (deskriptif dan prespektif)</vt:lpstr>
      <vt:lpstr>BATASAN TEORI BELAJAR DAN TEORI PEMBELAJARAN (DESKRIPTIF DAN PERSPEKTIF)</vt:lpstr>
      <vt:lpstr>DEFINISI BELAJAR</vt:lpstr>
      <vt:lpstr>DEFINISI BELAJAR MENURUT PARA AHLI</vt:lpstr>
      <vt:lpstr>Slide 5</vt:lpstr>
      <vt:lpstr>Slide 6</vt:lpstr>
      <vt:lpstr>BENTUK-BENTUK BELAJAR</vt:lpstr>
      <vt:lpstr>a. Belajar Responden</vt:lpstr>
      <vt:lpstr>b. Belajar Kontiguitas</vt:lpstr>
      <vt:lpstr>c. Belajar Operant</vt:lpstr>
      <vt:lpstr>d. Belajar Observasional</vt:lpstr>
      <vt:lpstr>e. Belajar Kognitif</vt:lpstr>
      <vt:lpstr>Slide 13</vt:lpstr>
      <vt:lpstr>BUKU RUJUKAN </vt:lpstr>
      <vt:lpstr>POJOK DISKUSI</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TEORI-TEORI BELAJAR</dc:title>
  <dc:creator>user</dc:creator>
  <cp:lastModifiedBy>Windows User</cp:lastModifiedBy>
  <cp:revision>15</cp:revision>
  <dcterms:created xsi:type="dcterms:W3CDTF">2016-03-14T01:26:22Z</dcterms:created>
  <dcterms:modified xsi:type="dcterms:W3CDTF">2018-09-09T10:49:06Z</dcterms:modified>
</cp:coreProperties>
</file>