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58" r:id="rId3"/>
    <p:sldId id="259" r:id="rId4"/>
    <p:sldId id="260" r:id="rId5"/>
    <p:sldId id="261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40736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65914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5738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9083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4741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91153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519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999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8050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96128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31257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10/29/2018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1031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postscapes.com/internet-of-things-definition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://upload.wikimedia.org/wikipedia/commons/a/ab/Internet_of_Things.jp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5IkOVtU5DE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vewYslou9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0979" y="4257040"/>
            <a:ext cx="591312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b="1" spc="-5" dirty="0">
                <a:solidFill>
                  <a:srgbClr val="5E5E5E"/>
                </a:solidFill>
                <a:latin typeface="Arial"/>
                <a:cs typeface="Arial"/>
              </a:rPr>
              <a:t>IOT Internet Of</a:t>
            </a:r>
            <a:r>
              <a:rPr sz="4400" b="1" spc="-120" dirty="0">
                <a:solidFill>
                  <a:srgbClr val="5E5E5E"/>
                </a:solidFill>
                <a:latin typeface="Arial"/>
                <a:cs typeface="Arial"/>
              </a:rPr>
              <a:t> </a:t>
            </a:r>
            <a:r>
              <a:rPr sz="4400" b="1" spc="-5" dirty="0">
                <a:solidFill>
                  <a:srgbClr val="5E5E5E"/>
                </a:solidFill>
                <a:latin typeface="Arial"/>
                <a:cs typeface="Arial"/>
              </a:rPr>
              <a:t>Things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669" y="1634490"/>
            <a:ext cx="7999730" cy="38549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99900"/>
              </a:lnSpc>
              <a:spcBef>
                <a:spcPts val="100"/>
              </a:spcBef>
            </a:pPr>
            <a:r>
              <a:rPr sz="2600" spc="-5" dirty="0">
                <a:latin typeface="Arial"/>
                <a:cs typeface="Arial"/>
              </a:rPr>
              <a:t>Internet </a:t>
            </a:r>
            <a:r>
              <a:rPr sz="2600" dirty="0">
                <a:latin typeface="Arial"/>
                <a:cs typeface="Arial"/>
              </a:rPr>
              <a:t>Of Things </a:t>
            </a:r>
            <a:r>
              <a:rPr sz="2600" spc="-5" dirty="0">
                <a:latin typeface="Arial"/>
                <a:cs typeface="Arial"/>
              </a:rPr>
              <a:t>(IOT) didefinisikan </a:t>
            </a:r>
            <a:r>
              <a:rPr sz="2600" dirty="0">
                <a:latin typeface="Arial"/>
                <a:cs typeface="Arial"/>
              </a:rPr>
              <a:t>sebagai sebuah  </a:t>
            </a:r>
            <a:r>
              <a:rPr sz="2600" spc="-5" dirty="0">
                <a:latin typeface="Arial"/>
                <a:cs typeface="Arial"/>
              </a:rPr>
              <a:t>teknologi </a:t>
            </a:r>
            <a:r>
              <a:rPr sz="2600" dirty="0">
                <a:latin typeface="Arial"/>
                <a:cs typeface="Arial"/>
              </a:rPr>
              <a:t>yang memungkinkan adanya pengendalian,  komunikasi, </a:t>
            </a:r>
            <a:r>
              <a:rPr sz="2600" spc="-5" dirty="0">
                <a:latin typeface="Arial"/>
                <a:cs typeface="Arial"/>
              </a:rPr>
              <a:t>kerja </a:t>
            </a:r>
            <a:r>
              <a:rPr sz="2600" dirty="0">
                <a:latin typeface="Arial"/>
                <a:cs typeface="Arial"/>
              </a:rPr>
              <a:t>sama dengan berbagai perangkat  keras, berbagi data, </a:t>
            </a:r>
            <a:r>
              <a:rPr sz="2600" spc="-5" dirty="0">
                <a:latin typeface="Arial"/>
                <a:cs typeface="Arial"/>
              </a:rPr>
              <a:t>memvirtualisasikan </a:t>
            </a:r>
            <a:r>
              <a:rPr sz="2600" dirty="0">
                <a:latin typeface="Arial"/>
                <a:cs typeface="Arial"/>
              </a:rPr>
              <a:t>segala hal  nyata ke dalam bentuk </a:t>
            </a:r>
            <a:r>
              <a:rPr sz="2600" spc="-5" dirty="0">
                <a:latin typeface="Arial"/>
                <a:cs typeface="Arial"/>
              </a:rPr>
              <a:t>internet, </a:t>
            </a:r>
            <a:r>
              <a:rPr sz="2600" dirty="0">
                <a:latin typeface="Arial"/>
                <a:cs typeface="Arial"/>
              </a:rPr>
              <a:t>dan </a:t>
            </a:r>
            <a:r>
              <a:rPr sz="2600" spc="-5" dirty="0">
                <a:latin typeface="Arial"/>
                <a:cs typeface="Arial"/>
              </a:rPr>
              <a:t>lain </a:t>
            </a:r>
            <a:r>
              <a:rPr sz="2600" dirty="0">
                <a:latin typeface="Arial"/>
                <a:cs typeface="Arial"/>
              </a:rPr>
              <a:t>– </a:t>
            </a:r>
            <a:r>
              <a:rPr sz="2600" spc="-5" dirty="0">
                <a:latin typeface="Arial"/>
                <a:cs typeface="Arial"/>
              </a:rPr>
              <a:t>lain, melalui  jaringan internet. </a:t>
            </a:r>
            <a:r>
              <a:rPr sz="2600" dirty="0">
                <a:latin typeface="Arial"/>
                <a:cs typeface="Arial"/>
              </a:rPr>
              <a:t>Disebut juga M2M </a:t>
            </a:r>
            <a:r>
              <a:rPr sz="2600" spc="-5" dirty="0">
                <a:latin typeface="Arial"/>
                <a:cs typeface="Arial"/>
              </a:rPr>
              <a:t>(Machine to  </a:t>
            </a:r>
            <a:r>
              <a:rPr sz="2600" dirty="0">
                <a:latin typeface="Arial"/>
                <a:cs typeface="Arial"/>
              </a:rPr>
              <a:t>Machine). </a:t>
            </a:r>
            <a:r>
              <a:rPr sz="2600" spc="-10" dirty="0">
                <a:latin typeface="Arial"/>
                <a:cs typeface="Arial"/>
              </a:rPr>
              <a:t>--&gt; </a:t>
            </a:r>
            <a:r>
              <a:rPr sz="2600" dirty="0">
                <a:latin typeface="Arial"/>
                <a:cs typeface="Arial"/>
              </a:rPr>
              <a:t>Ashton</a:t>
            </a:r>
            <a:r>
              <a:rPr sz="2600" spc="-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(2009)</a:t>
            </a: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spc="-5" dirty="0">
                <a:latin typeface="Arial"/>
                <a:cs typeface="Arial"/>
                <a:hlinkClick r:id="rId2"/>
              </a:rPr>
              <a:t>http://postscapes.com/internet-of-things-definition</a:t>
            </a:r>
            <a:endParaRPr sz="26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5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2440" y="392429"/>
            <a:ext cx="60090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Internet </a:t>
            </a:r>
            <a:r>
              <a:rPr spc="-10" dirty="0"/>
              <a:t>Of Things </a:t>
            </a:r>
            <a:r>
              <a:rPr dirty="0"/>
              <a:t>:</a:t>
            </a:r>
            <a:r>
              <a:rPr spc="-75" dirty="0"/>
              <a:t> </a:t>
            </a:r>
            <a:r>
              <a:rPr spc="-5" dirty="0"/>
              <a:t>Definisi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669" y="1634490"/>
            <a:ext cx="674878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5" dirty="0">
                <a:latin typeface="Arial"/>
                <a:cs typeface="Arial"/>
              </a:rPr>
              <a:t>Sumber </a:t>
            </a:r>
            <a:r>
              <a:rPr sz="1400" dirty="0">
                <a:latin typeface="Arial"/>
                <a:cs typeface="Arial"/>
              </a:rPr>
              <a:t>:</a:t>
            </a:r>
            <a:r>
              <a:rPr sz="1400" spc="155" dirty="0">
                <a:latin typeface="Arial"/>
                <a:cs typeface="Arial"/>
              </a:rPr>
              <a:t> </a:t>
            </a:r>
            <a:r>
              <a:rPr sz="1400" spc="-5" dirty="0">
                <a:latin typeface="Arial"/>
                <a:cs typeface="Arial"/>
                <a:hlinkClick r:id="rId2"/>
              </a:rPr>
              <a:t>http://upload.wikimedia.org/wikipedia/commons/a/ab/Internet_of_Things.jpg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2440" y="392429"/>
            <a:ext cx="61106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Internet </a:t>
            </a:r>
            <a:r>
              <a:rPr spc="-10" dirty="0"/>
              <a:t>Of Things </a:t>
            </a:r>
            <a:r>
              <a:rPr dirty="0"/>
              <a:t>:</a:t>
            </a:r>
            <a:r>
              <a:rPr spc="-70" dirty="0"/>
              <a:t> </a:t>
            </a:r>
            <a:r>
              <a:rPr spc="-5" dirty="0"/>
              <a:t>Ilustrasi</a:t>
            </a:r>
          </a:p>
        </p:txBody>
      </p:sp>
      <p:sp>
        <p:nvSpPr>
          <p:cNvPr id="5" name="object 5"/>
          <p:cNvSpPr/>
          <p:nvPr/>
        </p:nvSpPr>
        <p:spPr>
          <a:xfrm>
            <a:off x="1295400" y="1943100"/>
            <a:ext cx="6479540" cy="4464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7179" y="1510029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7179" y="3195320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97179" y="4088129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7179" y="4982209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8809" y="1527809"/>
            <a:ext cx="7979409" cy="4290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19075">
              <a:lnSpc>
                <a:spcPct val="999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Menggunakan bahasa pemrograman </a:t>
            </a:r>
            <a:r>
              <a:rPr sz="2600" spc="-5" dirty="0">
                <a:latin typeface="Arial"/>
                <a:cs typeface="Arial"/>
              </a:rPr>
              <a:t>tingkat </a:t>
            </a:r>
            <a:r>
              <a:rPr sz="2600" dirty="0">
                <a:latin typeface="Arial"/>
                <a:cs typeface="Arial"/>
              </a:rPr>
              <a:t>rendah  </a:t>
            </a:r>
            <a:r>
              <a:rPr sz="2600" spc="-5" dirty="0">
                <a:latin typeface="Arial"/>
                <a:cs typeface="Arial"/>
              </a:rPr>
              <a:t>(misal </a:t>
            </a:r>
            <a:r>
              <a:rPr sz="2600" dirty="0">
                <a:latin typeface="Arial"/>
                <a:cs typeface="Arial"/>
              </a:rPr>
              <a:t>: Assembly, </a:t>
            </a:r>
            <a:r>
              <a:rPr sz="2600" spc="5" dirty="0">
                <a:latin typeface="Arial"/>
                <a:cs typeface="Arial"/>
              </a:rPr>
              <a:t>C) </a:t>
            </a:r>
            <a:r>
              <a:rPr sz="2600" dirty="0">
                <a:latin typeface="Arial"/>
                <a:cs typeface="Arial"/>
              </a:rPr>
              <a:t>maupun bahasa pemrograman  </a:t>
            </a:r>
            <a:r>
              <a:rPr sz="2600" spc="-5" dirty="0">
                <a:latin typeface="Arial"/>
                <a:cs typeface="Arial"/>
              </a:rPr>
              <a:t>tingkat tinggi </a:t>
            </a:r>
            <a:r>
              <a:rPr sz="2600" dirty="0">
                <a:latin typeface="Arial"/>
                <a:cs typeface="Arial"/>
              </a:rPr>
              <a:t>(contoh : Java, </a:t>
            </a:r>
            <a:r>
              <a:rPr sz="2600" spc="-5" dirty="0">
                <a:latin typeface="Arial"/>
                <a:cs typeface="Arial"/>
              </a:rPr>
              <a:t>PHP) untuk </a:t>
            </a:r>
            <a:r>
              <a:rPr sz="2600" dirty="0">
                <a:latin typeface="Arial"/>
                <a:cs typeface="Arial"/>
              </a:rPr>
              <a:t>komunikasi  Hardware dengan</a:t>
            </a:r>
            <a:r>
              <a:rPr sz="2600" spc="1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Software.</a:t>
            </a:r>
            <a:endParaRPr sz="2600">
              <a:latin typeface="Arial"/>
              <a:cs typeface="Arial"/>
            </a:endParaRPr>
          </a:p>
          <a:p>
            <a:pPr marL="12700" marR="100076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Koneksi secara </a:t>
            </a:r>
            <a:r>
              <a:rPr sz="2600" spc="-5" dirty="0">
                <a:latin typeface="Arial"/>
                <a:cs typeface="Arial"/>
              </a:rPr>
              <a:t>remote </a:t>
            </a:r>
            <a:r>
              <a:rPr sz="2600" dirty="0">
                <a:latin typeface="Arial"/>
                <a:cs typeface="Arial"/>
              </a:rPr>
              <a:t>berbasiskan </a:t>
            </a:r>
            <a:r>
              <a:rPr sz="2600" spc="-5" dirty="0">
                <a:latin typeface="Arial"/>
                <a:cs typeface="Arial"/>
              </a:rPr>
              <a:t>internet --&gt;  TCP/IP, </a:t>
            </a:r>
            <a:r>
              <a:rPr sz="2600" dirty="0">
                <a:latin typeface="Arial"/>
                <a:cs typeface="Arial"/>
              </a:rPr>
              <a:t>Socket,</a:t>
            </a:r>
            <a:r>
              <a:rPr sz="2600" spc="-2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Port.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Pemanfaatan sensor untuk </a:t>
            </a:r>
            <a:r>
              <a:rPr sz="2600" spc="-5" dirty="0">
                <a:latin typeface="Arial"/>
                <a:cs typeface="Arial"/>
              </a:rPr>
              <a:t>pemindaian </a:t>
            </a:r>
            <a:r>
              <a:rPr sz="2600" dirty="0">
                <a:latin typeface="Arial"/>
                <a:cs typeface="Arial"/>
              </a:rPr>
              <a:t>lingkungan </a:t>
            </a:r>
            <a:r>
              <a:rPr sz="2600" spc="-5" dirty="0">
                <a:latin typeface="Arial"/>
                <a:cs typeface="Arial"/>
              </a:rPr>
              <a:t>--&gt;  </a:t>
            </a:r>
            <a:r>
              <a:rPr sz="2600" dirty="0">
                <a:latin typeface="Arial"/>
                <a:cs typeface="Arial"/>
              </a:rPr>
              <a:t>WSN </a:t>
            </a:r>
            <a:r>
              <a:rPr sz="2600" spc="-5" dirty="0">
                <a:latin typeface="Arial"/>
                <a:cs typeface="Arial"/>
              </a:rPr>
              <a:t>(Wireless </a:t>
            </a:r>
            <a:r>
              <a:rPr sz="2600" dirty="0">
                <a:latin typeface="Arial"/>
                <a:cs typeface="Arial"/>
              </a:rPr>
              <a:t>Sensor</a:t>
            </a:r>
            <a:r>
              <a:rPr sz="2600" spc="-2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Network).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600" dirty="0">
                <a:latin typeface="Arial"/>
                <a:cs typeface="Arial"/>
              </a:rPr>
              <a:t>Pengiriman dan penerimaan paket data dan</a:t>
            </a:r>
            <a:r>
              <a:rPr sz="2600" spc="-4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informasi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600" spc="-5" dirty="0">
                <a:latin typeface="Arial"/>
                <a:cs typeface="Arial"/>
              </a:rPr>
              <a:t>--&gt;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Routing.</a:t>
            </a:r>
            <a:endParaRPr sz="2600">
              <a:latin typeface="Arial"/>
              <a:cs typeface="Arial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72440" y="392429"/>
            <a:ext cx="509968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IOT/M2M </a:t>
            </a:r>
            <a:r>
              <a:rPr dirty="0"/>
              <a:t>: </a:t>
            </a:r>
            <a:r>
              <a:rPr spc="-5" dirty="0"/>
              <a:t>Sistem</a:t>
            </a:r>
            <a:r>
              <a:rPr spc="-75" dirty="0"/>
              <a:t> </a:t>
            </a:r>
            <a:r>
              <a:rPr spc="-5" dirty="0"/>
              <a:t>Kerja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669" y="1615440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4669" y="2905759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4669" y="3696970"/>
            <a:ext cx="141605" cy="251333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6300" y="1634490"/>
            <a:ext cx="7680959" cy="45935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8105">
              <a:lnSpc>
                <a:spcPct val="99800"/>
              </a:lnSpc>
              <a:spcBef>
                <a:spcPts val="105"/>
              </a:spcBef>
            </a:pPr>
            <a:r>
              <a:rPr sz="2600" spc="-5" dirty="0">
                <a:latin typeface="Arial"/>
                <a:cs typeface="Arial"/>
              </a:rPr>
              <a:t>Paralel Computing </a:t>
            </a:r>
            <a:r>
              <a:rPr sz="2600" dirty="0">
                <a:latin typeface="Arial"/>
                <a:cs typeface="Arial"/>
              </a:rPr>
              <a:t>: Cluster Computing, </a:t>
            </a:r>
            <a:r>
              <a:rPr sz="2600" spc="-5" dirty="0">
                <a:latin typeface="Arial"/>
                <a:cs typeface="Arial"/>
              </a:rPr>
              <a:t>Grid  </a:t>
            </a:r>
            <a:r>
              <a:rPr sz="2600" dirty="0">
                <a:latin typeface="Arial"/>
                <a:cs typeface="Arial"/>
              </a:rPr>
              <a:t>Computing, </a:t>
            </a:r>
            <a:r>
              <a:rPr sz="2600" spc="-5" dirty="0">
                <a:latin typeface="Arial"/>
                <a:cs typeface="Arial"/>
              </a:rPr>
              <a:t>Cloud </a:t>
            </a:r>
            <a:r>
              <a:rPr sz="2600" dirty="0">
                <a:latin typeface="Arial"/>
                <a:cs typeface="Arial"/>
              </a:rPr>
              <a:t>Computing </a:t>
            </a:r>
            <a:r>
              <a:rPr sz="2600" spc="-5" dirty="0">
                <a:latin typeface="Arial"/>
                <a:cs typeface="Arial"/>
              </a:rPr>
              <a:t>--&gt; </a:t>
            </a:r>
            <a:r>
              <a:rPr sz="2600" dirty="0">
                <a:latin typeface="Arial"/>
                <a:cs typeface="Arial"/>
              </a:rPr>
              <a:t>pemrosesan data,  penyimpanan</a:t>
            </a:r>
            <a:r>
              <a:rPr sz="2600" spc="-5" dirty="0">
                <a:latin typeface="Arial"/>
                <a:cs typeface="Arial"/>
              </a:rPr>
              <a:t> data.</a:t>
            </a:r>
            <a:endParaRPr sz="2600">
              <a:latin typeface="Arial"/>
              <a:cs typeface="Arial"/>
            </a:endParaRPr>
          </a:p>
          <a:p>
            <a:pPr marL="12700" marR="560705">
              <a:lnSpc>
                <a:spcPct val="100000"/>
              </a:lnSpc>
              <a:spcBef>
                <a:spcPts val="800"/>
              </a:spcBef>
            </a:pPr>
            <a:r>
              <a:rPr sz="2600" spc="-5" dirty="0">
                <a:latin typeface="Arial"/>
                <a:cs typeface="Arial"/>
              </a:rPr>
              <a:t>Wireless </a:t>
            </a:r>
            <a:r>
              <a:rPr sz="2600" dirty="0">
                <a:latin typeface="Arial"/>
                <a:cs typeface="Arial"/>
              </a:rPr>
              <a:t>Sensor </a:t>
            </a:r>
            <a:r>
              <a:rPr sz="2600" spc="-5" dirty="0">
                <a:latin typeface="Arial"/>
                <a:cs typeface="Arial"/>
              </a:rPr>
              <a:t>Network (WSN) --&gt; pemindaian  </a:t>
            </a:r>
            <a:r>
              <a:rPr sz="2600" dirty="0">
                <a:latin typeface="Arial"/>
                <a:cs typeface="Arial"/>
              </a:rPr>
              <a:t>(sensor)</a:t>
            </a:r>
            <a:r>
              <a:rPr sz="2600" spc="-1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lingkungan.</a:t>
            </a:r>
            <a:endParaRPr sz="2600">
              <a:latin typeface="Arial"/>
              <a:cs typeface="Arial"/>
            </a:endParaRPr>
          </a:p>
          <a:p>
            <a:pPr marL="12700" marR="2046605">
              <a:lnSpc>
                <a:spcPts val="3920"/>
              </a:lnSpc>
              <a:spcBef>
                <a:spcPts val="254"/>
              </a:spcBef>
            </a:pPr>
            <a:r>
              <a:rPr sz="2600" spc="-5" dirty="0">
                <a:latin typeface="Arial"/>
                <a:cs typeface="Arial"/>
              </a:rPr>
              <a:t>Intelligent </a:t>
            </a:r>
            <a:r>
              <a:rPr sz="2600" dirty="0">
                <a:latin typeface="Arial"/>
                <a:cs typeface="Arial"/>
              </a:rPr>
              <a:t>Transport System </a:t>
            </a:r>
            <a:r>
              <a:rPr sz="2600" spc="-5" dirty="0">
                <a:latin typeface="Arial"/>
                <a:cs typeface="Arial"/>
              </a:rPr>
              <a:t>(ITS).  </a:t>
            </a:r>
            <a:r>
              <a:rPr sz="2600" dirty="0">
                <a:latin typeface="Arial"/>
                <a:cs typeface="Arial"/>
              </a:rPr>
              <a:t>Over The Top (OTT) </a:t>
            </a:r>
            <a:r>
              <a:rPr sz="2600" spc="-5" dirty="0">
                <a:latin typeface="Arial"/>
                <a:cs typeface="Arial"/>
              </a:rPr>
              <a:t>--&gt; </a:t>
            </a:r>
            <a:r>
              <a:rPr sz="2600" dirty="0">
                <a:latin typeface="Arial"/>
                <a:cs typeface="Arial"/>
              </a:rPr>
              <a:t>ranah</a:t>
            </a:r>
            <a:r>
              <a:rPr sz="2600" spc="-4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mobile.</a:t>
            </a:r>
            <a:endParaRPr sz="2600">
              <a:latin typeface="Arial"/>
              <a:cs typeface="Arial"/>
            </a:endParaRPr>
          </a:p>
          <a:p>
            <a:pPr marL="12700" marR="1516380">
              <a:lnSpc>
                <a:spcPts val="3920"/>
              </a:lnSpc>
            </a:pPr>
            <a:r>
              <a:rPr sz="2600" dirty="0">
                <a:latin typeface="Arial"/>
                <a:cs typeface="Arial"/>
              </a:rPr>
              <a:t>RFID + Near </a:t>
            </a:r>
            <a:r>
              <a:rPr sz="2600" spc="-5" dirty="0">
                <a:latin typeface="Arial"/>
                <a:cs typeface="Arial"/>
              </a:rPr>
              <a:t>Field Communication </a:t>
            </a:r>
            <a:r>
              <a:rPr sz="2600" dirty="0">
                <a:latin typeface="Arial"/>
                <a:cs typeface="Arial"/>
              </a:rPr>
              <a:t>(NFC).  Augmented</a:t>
            </a:r>
            <a:r>
              <a:rPr sz="2600" spc="-5" dirty="0">
                <a:latin typeface="Arial"/>
                <a:cs typeface="Arial"/>
              </a:rPr>
              <a:t> Reality.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25"/>
              </a:spcBef>
            </a:pPr>
            <a:r>
              <a:rPr sz="2600" spc="-5" dirty="0">
                <a:latin typeface="Arial"/>
                <a:cs typeface="Arial"/>
              </a:rPr>
              <a:t>Data Mining, Big </a:t>
            </a:r>
            <a:r>
              <a:rPr sz="2600" dirty="0">
                <a:latin typeface="Arial"/>
                <a:cs typeface="Arial"/>
              </a:rPr>
              <a:t>Data, Green </a:t>
            </a:r>
            <a:r>
              <a:rPr sz="2600" spc="-5" dirty="0">
                <a:latin typeface="Arial"/>
                <a:cs typeface="Arial"/>
              </a:rPr>
              <a:t>IT, </a:t>
            </a:r>
            <a:r>
              <a:rPr sz="2600" dirty="0">
                <a:latin typeface="Arial"/>
                <a:cs typeface="Arial"/>
              </a:rPr>
              <a:t>Future </a:t>
            </a:r>
            <a:r>
              <a:rPr sz="2600" spc="-5" dirty="0">
                <a:latin typeface="Arial"/>
                <a:cs typeface="Arial"/>
              </a:rPr>
              <a:t>Internet,</a:t>
            </a:r>
            <a:r>
              <a:rPr sz="2600" spc="-3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dll.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2440" y="392429"/>
            <a:ext cx="720534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/>
              <a:t>Teknologi </a:t>
            </a:r>
            <a:r>
              <a:rPr sz="3200" dirty="0"/>
              <a:t>– </a:t>
            </a:r>
            <a:r>
              <a:rPr sz="3200" spc="-5" dirty="0"/>
              <a:t>Teknologi Pada</a:t>
            </a:r>
            <a:r>
              <a:rPr sz="3200" spc="-30" dirty="0"/>
              <a:t> </a:t>
            </a:r>
            <a:r>
              <a:rPr sz="3200" spc="-5" dirty="0"/>
              <a:t>IOT/M2M</a:t>
            </a:r>
            <a:endParaRPr sz="3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669" y="1615440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4669" y="2509520"/>
            <a:ext cx="141605" cy="421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4669" y="3696970"/>
            <a:ext cx="141605" cy="251333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0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600" dirty="0">
                <a:latin typeface="Arial"/>
                <a:cs typeface="Arial"/>
              </a:rPr>
              <a:t>•</a:t>
            </a:r>
            <a:endParaRPr sz="2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76300" y="1634490"/>
            <a:ext cx="7273290" cy="459359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>
              <a:lnSpc>
                <a:spcPts val="3110"/>
              </a:lnSpc>
              <a:spcBef>
                <a:spcPts val="210"/>
              </a:spcBef>
            </a:pPr>
            <a:r>
              <a:rPr sz="2600" spc="-5" dirty="0">
                <a:latin typeface="Arial"/>
                <a:cs typeface="Arial"/>
              </a:rPr>
              <a:t>Smart </a:t>
            </a:r>
            <a:r>
              <a:rPr sz="2600" dirty="0">
                <a:latin typeface="Arial"/>
                <a:cs typeface="Arial"/>
              </a:rPr>
              <a:t>Home </a:t>
            </a:r>
            <a:r>
              <a:rPr sz="2600" spc="-5" dirty="0">
                <a:latin typeface="Arial"/>
                <a:cs typeface="Arial"/>
              </a:rPr>
              <a:t>--&gt; </a:t>
            </a:r>
            <a:r>
              <a:rPr sz="2600" dirty="0">
                <a:latin typeface="Arial"/>
                <a:cs typeface="Arial"/>
              </a:rPr>
              <a:t>kendali rumah </a:t>
            </a:r>
            <a:r>
              <a:rPr sz="2600" spc="-5" dirty="0">
                <a:latin typeface="Arial"/>
                <a:cs typeface="Arial"/>
              </a:rPr>
              <a:t>jarak </a:t>
            </a:r>
            <a:r>
              <a:rPr sz="2600" dirty="0">
                <a:latin typeface="Arial"/>
                <a:cs typeface="Arial"/>
              </a:rPr>
              <a:t>jauh </a:t>
            </a:r>
            <a:r>
              <a:rPr sz="2600" spc="-5" dirty="0">
                <a:latin typeface="Arial"/>
                <a:cs typeface="Arial"/>
              </a:rPr>
              <a:t>(online)  </a:t>
            </a:r>
            <a:r>
              <a:rPr sz="2600" dirty="0">
                <a:latin typeface="Arial"/>
                <a:cs typeface="Arial"/>
              </a:rPr>
              <a:t>dan</a:t>
            </a:r>
            <a:r>
              <a:rPr sz="2600" spc="-5" dirty="0">
                <a:latin typeface="Arial"/>
                <a:cs typeface="Arial"/>
              </a:rPr>
              <a:t> mobile.</a:t>
            </a:r>
            <a:endParaRPr sz="2600">
              <a:latin typeface="Arial"/>
              <a:cs typeface="Arial"/>
            </a:endParaRPr>
          </a:p>
          <a:p>
            <a:pPr marL="12700" marR="116839">
              <a:lnSpc>
                <a:spcPct val="100000"/>
              </a:lnSpc>
              <a:spcBef>
                <a:spcPts val="700"/>
              </a:spcBef>
            </a:pPr>
            <a:r>
              <a:rPr sz="2600" spc="-5" dirty="0">
                <a:latin typeface="Arial"/>
                <a:cs typeface="Arial"/>
              </a:rPr>
              <a:t>Tata </a:t>
            </a:r>
            <a:r>
              <a:rPr sz="2600" dirty="0">
                <a:latin typeface="Arial"/>
                <a:cs typeface="Arial"/>
              </a:rPr>
              <a:t>kelola sampah berbasis </a:t>
            </a:r>
            <a:r>
              <a:rPr sz="2600" spc="-5" dirty="0">
                <a:latin typeface="Arial"/>
                <a:cs typeface="Arial"/>
              </a:rPr>
              <a:t>IT (Smart  </a:t>
            </a:r>
            <a:r>
              <a:rPr sz="2600" dirty="0">
                <a:latin typeface="Arial"/>
                <a:cs typeface="Arial"/>
              </a:rPr>
              <a:t>Environment) </a:t>
            </a:r>
            <a:r>
              <a:rPr sz="2600" spc="-5" dirty="0">
                <a:latin typeface="Arial"/>
                <a:cs typeface="Arial"/>
              </a:rPr>
              <a:t>--&gt; </a:t>
            </a:r>
            <a:r>
              <a:rPr sz="2600" dirty="0">
                <a:latin typeface="Arial"/>
                <a:cs typeface="Arial"/>
              </a:rPr>
              <a:t>sensor (WSN) + </a:t>
            </a:r>
            <a:r>
              <a:rPr sz="2600" spc="-5" dirty="0">
                <a:latin typeface="Arial"/>
                <a:cs typeface="Arial"/>
              </a:rPr>
              <a:t>internet </a:t>
            </a:r>
            <a:r>
              <a:rPr sz="2600" dirty="0">
                <a:latin typeface="Arial"/>
                <a:cs typeface="Arial"/>
              </a:rPr>
              <a:t>+ </a:t>
            </a:r>
            <a:r>
              <a:rPr sz="2600" spc="-5" dirty="0">
                <a:latin typeface="Arial"/>
                <a:cs typeface="Arial"/>
              </a:rPr>
              <a:t>data  mining.</a:t>
            </a:r>
            <a:endParaRPr sz="2600">
              <a:latin typeface="Arial"/>
              <a:cs typeface="Arial"/>
            </a:endParaRPr>
          </a:p>
          <a:p>
            <a:pPr marL="12700" marR="1677035">
              <a:lnSpc>
                <a:spcPts val="3920"/>
              </a:lnSpc>
              <a:spcBef>
                <a:spcPts val="250"/>
              </a:spcBef>
            </a:pPr>
            <a:r>
              <a:rPr sz="2600" dirty="0">
                <a:latin typeface="Arial"/>
                <a:cs typeface="Arial"/>
              </a:rPr>
              <a:t>Kesehatan </a:t>
            </a:r>
            <a:r>
              <a:rPr sz="2600" spc="-10" dirty="0">
                <a:latin typeface="Arial"/>
                <a:cs typeface="Arial"/>
              </a:rPr>
              <a:t>--&gt; </a:t>
            </a:r>
            <a:r>
              <a:rPr sz="2600" spc="-5" dirty="0">
                <a:latin typeface="Arial"/>
                <a:cs typeface="Arial"/>
              </a:rPr>
              <a:t>E-Health/Smart Health.  Pendidikan </a:t>
            </a:r>
            <a:r>
              <a:rPr sz="2600" dirty="0">
                <a:latin typeface="Arial"/>
                <a:cs typeface="Arial"/>
              </a:rPr>
              <a:t>: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E-Learning</a:t>
            </a:r>
            <a:endParaRPr sz="2600">
              <a:latin typeface="Arial"/>
              <a:cs typeface="Arial"/>
            </a:endParaRPr>
          </a:p>
          <a:p>
            <a:pPr marL="12700" marR="1535430">
              <a:lnSpc>
                <a:spcPts val="3920"/>
              </a:lnSpc>
            </a:pPr>
            <a:r>
              <a:rPr sz="2600" dirty="0">
                <a:latin typeface="Arial"/>
                <a:cs typeface="Arial"/>
              </a:rPr>
              <a:t>E-Commerce, </a:t>
            </a:r>
            <a:r>
              <a:rPr sz="2600" spc="-5" dirty="0">
                <a:latin typeface="Arial"/>
                <a:cs typeface="Arial"/>
              </a:rPr>
              <a:t>E-Business, </a:t>
            </a:r>
            <a:r>
              <a:rPr sz="2600" dirty="0">
                <a:latin typeface="Arial"/>
                <a:cs typeface="Arial"/>
              </a:rPr>
              <a:t>E-Payment.  </a:t>
            </a:r>
            <a:r>
              <a:rPr sz="2600" spc="-5" dirty="0">
                <a:latin typeface="Arial"/>
                <a:cs typeface="Arial"/>
              </a:rPr>
              <a:t>Militer, </a:t>
            </a:r>
            <a:r>
              <a:rPr sz="2600" dirty="0">
                <a:latin typeface="Arial"/>
                <a:cs typeface="Arial"/>
              </a:rPr>
              <a:t>perang, kendali </a:t>
            </a:r>
            <a:r>
              <a:rPr sz="2600" spc="-5" dirty="0">
                <a:latin typeface="Arial"/>
                <a:cs typeface="Arial"/>
              </a:rPr>
              <a:t>alat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tempur.</a:t>
            </a:r>
            <a:endParaRPr sz="26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sz="2600" spc="-5" dirty="0">
                <a:latin typeface="Arial"/>
                <a:cs typeface="Arial"/>
              </a:rPr>
              <a:t>Transportasi, pertanian, </a:t>
            </a:r>
            <a:r>
              <a:rPr sz="2600" dirty="0">
                <a:latin typeface="Arial"/>
                <a:cs typeface="Arial"/>
              </a:rPr>
              <a:t>kelautan,</a:t>
            </a:r>
            <a:r>
              <a:rPr sz="2600" spc="-20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dll.</a:t>
            </a:r>
            <a:endParaRPr sz="26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72440" y="392429"/>
            <a:ext cx="41598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/>
              <a:t>Penerapan</a:t>
            </a:r>
            <a:r>
              <a:rPr sz="3200" spc="-75" dirty="0"/>
              <a:t> </a:t>
            </a:r>
            <a:r>
              <a:rPr sz="3200" spc="-5" dirty="0"/>
              <a:t>IOT/M2M?</a:t>
            </a:r>
            <a:endParaRPr sz="3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2440" y="392429"/>
            <a:ext cx="71526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3 </a:t>
            </a:r>
            <a:r>
              <a:rPr spc="-5" dirty="0"/>
              <a:t>Ranah (Domain) </a:t>
            </a:r>
            <a:r>
              <a:rPr spc="-10" dirty="0"/>
              <a:t>Pada</a:t>
            </a:r>
            <a:r>
              <a:rPr spc="-80" dirty="0"/>
              <a:t> </a:t>
            </a:r>
            <a:r>
              <a:rPr spc="-10" dirty="0"/>
              <a:t>IOT/M2M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>
              <a:lnSpc>
                <a:spcPts val="3110"/>
              </a:lnSpc>
              <a:spcBef>
                <a:spcPts val="210"/>
              </a:spcBef>
            </a:pPr>
            <a:r>
              <a:rPr dirty="0"/>
              <a:t>1. Ranah pengguna dan aplikasi </a:t>
            </a:r>
            <a:r>
              <a:rPr spc="-5" dirty="0"/>
              <a:t>M2M/IOT (M2M/IOT  </a:t>
            </a:r>
            <a:r>
              <a:rPr dirty="0"/>
              <a:t>User And </a:t>
            </a:r>
            <a:r>
              <a:rPr spc="-5" dirty="0"/>
              <a:t>Application</a:t>
            </a:r>
            <a:r>
              <a:rPr spc="5" dirty="0"/>
              <a:t> </a:t>
            </a:r>
            <a:r>
              <a:rPr spc="-5" dirty="0"/>
              <a:t>Domain).</a:t>
            </a:r>
          </a:p>
          <a:p>
            <a:pPr marL="12700" marR="127000">
              <a:lnSpc>
                <a:spcPct val="100000"/>
              </a:lnSpc>
              <a:spcBef>
                <a:spcPts val="700"/>
              </a:spcBef>
            </a:pPr>
            <a:r>
              <a:rPr dirty="0"/>
              <a:t>Terdapat penyesuaian </a:t>
            </a:r>
            <a:r>
              <a:rPr spc="-5" dirty="0"/>
              <a:t>aplikasi </a:t>
            </a:r>
            <a:r>
              <a:rPr dirty="0"/>
              <a:t>sesuai dengan </a:t>
            </a:r>
            <a:r>
              <a:rPr spc="-5" dirty="0"/>
              <a:t>jenis  </a:t>
            </a:r>
            <a:r>
              <a:rPr dirty="0"/>
              <a:t>komputer yang digunakan </a:t>
            </a:r>
            <a:r>
              <a:rPr spc="-5" dirty="0"/>
              <a:t>oleh </a:t>
            </a:r>
            <a:r>
              <a:rPr dirty="0"/>
              <a:t>pengguna dan </a:t>
            </a:r>
            <a:r>
              <a:rPr spc="-5" dirty="0"/>
              <a:t>tipikal  </a:t>
            </a:r>
            <a:r>
              <a:rPr dirty="0"/>
              <a:t>pengguna </a:t>
            </a:r>
            <a:r>
              <a:rPr spc="-5" dirty="0"/>
              <a:t>itu</a:t>
            </a:r>
            <a:r>
              <a:rPr dirty="0"/>
              <a:t> </a:t>
            </a:r>
            <a:r>
              <a:rPr spc="-5" dirty="0"/>
              <a:t>sendiri.</a:t>
            </a:r>
          </a:p>
          <a:p>
            <a:pPr marL="12700" marR="315595">
              <a:lnSpc>
                <a:spcPct val="100000"/>
              </a:lnSpc>
              <a:spcBef>
                <a:spcPts val="790"/>
              </a:spcBef>
            </a:pPr>
            <a:r>
              <a:rPr dirty="0"/>
              <a:t>Proses - proses yang </a:t>
            </a:r>
            <a:r>
              <a:rPr spc="-5" dirty="0"/>
              <a:t>terjadi </a:t>
            </a:r>
            <a:r>
              <a:rPr dirty="0"/>
              <a:t>: sensor </a:t>
            </a:r>
            <a:r>
              <a:rPr spc="-5" dirty="0"/>
              <a:t>(pengambilan  data), </a:t>
            </a:r>
            <a:r>
              <a:rPr dirty="0"/>
              <a:t>pengiriman </a:t>
            </a:r>
            <a:r>
              <a:rPr spc="-5" dirty="0"/>
              <a:t>data </a:t>
            </a:r>
            <a:r>
              <a:rPr dirty="0"/>
              <a:t>ke server M2M/IOT,  pengolahan data menjadi </a:t>
            </a:r>
            <a:r>
              <a:rPr spc="-5" dirty="0"/>
              <a:t>informasi, </a:t>
            </a:r>
            <a:r>
              <a:rPr dirty="0"/>
              <a:t>dan  menyajikan/mengirimkan </a:t>
            </a:r>
            <a:r>
              <a:rPr spc="-5" dirty="0"/>
              <a:t>informasi </a:t>
            </a:r>
            <a:r>
              <a:rPr dirty="0"/>
              <a:t>ke</a:t>
            </a:r>
            <a:r>
              <a:rPr spc="-20" dirty="0"/>
              <a:t> </a:t>
            </a:r>
            <a:r>
              <a:rPr dirty="0"/>
              <a:t>pengguna.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3 </a:t>
            </a:r>
            <a:r>
              <a:rPr spc="-5" dirty="0"/>
              <a:t>Ranah (Domain) </a:t>
            </a:r>
            <a:r>
              <a:rPr spc="-10" dirty="0"/>
              <a:t>Pada </a:t>
            </a:r>
            <a:r>
              <a:rPr spc="-15" dirty="0"/>
              <a:t>IOT/M2M  </a:t>
            </a:r>
            <a:r>
              <a:rPr spc="-5" dirty="0"/>
              <a:t>(lanjt)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763270">
              <a:lnSpc>
                <a:spcPts val="3110"/>
              </a:lnSpc>
              <a:spcBef>
                <a:spcPts val="210"/>
              </a:spcBef>
            </a:pPr>
            <a:r>
              <a:rPr dirty="0"/>
              <a:t>2. Ranah perangkat </a:t>
            </a:r>
            <a:r>
              <a:rPr spc="-5" dirty="0"/>
              <a:t>M2M/IOT (M2M/IOT </a:t>
            </a:r>
            <a:r>
              <a:rPr dirty="0"/>
              <a:t>Device  </a:t>
            </a:r>
            <a:r>
              <a:rPr spc="-5" dirty="0"/>
              <a:t>Domain).</a:t>
            </a:r>
          </a:p>
          <a:p>
            <a:pPr marL="12700" marR="5080">
              <a:lnSpc>
                <a:spcPct val="100000"/>
              </a:lnSpc>
              <a:spcBef>
                <a:spcPts val="700"/>
              </a:spcBef>
            </a:pPr>
            <a:r>
              <a:rPr dirty="0"/>
              <a:t>Terdapat </a:t>
            </a:r>
            <a:r>
              <a:rPr spc="-5" dirty="0"/>
              <a:t>sejumlah </a:t>
            </a:r>
            <a:r>
              <a:rPr dirty="0"/>
              <a:t>Device </a:t>
            </a:r>
            <a:r>
              <a:rPr spc="-5" dirty="0"/>
              <a:t>Hardware </a:t>
            </a:r>
            <a:r>
              <a:rPr dirty="0"/>
              <a:t>dan </a:t>
            </a:r>
            <a:r>
              <a:rPr spc="-5" dirty="0"/>
              <a:t>Software  </a:t>
            </a:r>
            <a:r>
              <a:rPr dirty="0"/>
              <a:t>pada </a:t>
            </a:r>
            <a:r>
              <a:rPr spc="-5" dirty="0"/>
              <a:t>jaringan </a:t>
            </a:r>
            <a:r>
              <a:rPr dirty="0"/>
              <a:t>komputer yang mendukung </a:t>
            </a:r>
            <a:r>
              <a:rPr spc="-5" dirty="0"/>
              <a:t>jalannya  </a:t>
            </a:r>
            <a:r>
              <a:rPr dirty="0"/>
              <a:t>layanan berbasis </a:t>
            </a:r>
            <a:r>
              <a:rPr spc="-5" dirty="0"/>
              <a:t>M2M/IOT </a:t>
            </a:r>
            <a:r>
              <a:rPr dirty="0"/>
              <a:t>dan ketersediaan koneksi  </a:t>
            </a:r>
            <a:r>
              <a:rPr spc="-5" dirty="0"/>
              <a:t>internet.</a:t>
            </a:r>
          </a:p>
          <a:p>
            <a:pPr marL="12700" marR="252729">
              <a:lnSpc>
                <a:spcPct val="99900"/>
              </a:lnSpc>
              <a:spcBef>
                <a:spcPts val="790"/>
              </a:spcBef>
            </a:pPr>
            <a:r>
              <a:rPr dirty="0"/>
              <a:t>Perangkat </a:t>
            </a:r>
            <a:r>
              <a:rPr spc="-5" dirty="0"/>
              <a:t>(Device) meliputi </a:t>
            </a:r>
            <a:r>
              <a:rPr dirty="0"/>
              <a:t>: komputer server,  gateway/gateway server, </a:t>
            </a:r>
            <a:r>
              <a:rPr spc="-5" dirty="0"/>
              <a:t>firewall, </a:t>
            </a:r>
            <a:r>
              <a:rPr dirty="0"/>
              <a:t>BTS dari </a:t>
            </a:r>
            <a:r>
              <a:rPr spc="-5" dirty="0"/>
              <a:t>operator  </a:t>
            </a:r>
            <a:r>
              <a:rPr dirty="0"/>
              <a:t>penyedia layanan </a:t>
            </a:r>
            <a:r>
              <a:rPr spc="-5" dirty="0"/>
              <a:t>internet </a:t>
            </a:r>
            <a:r>
              <a:rPr dirty="0"/>
              <a:t>dan komunikasi, dan  database server </a:t>
            </a:r>
            <a:r>
              <a:rPr spc="-5" dirty="0"/>
              <a:t>untuk </a:t>
            </a:r>
            <a:r>
              <a:rPr dirty="0"/>
              <a:t>penyimpanan data dan  </a:t>
            </a:r>
            <a:r>
              <a:rPr spc="-5" dirty="0"/>
              <a:t>informasi.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4669" y="1634490"/>
            <a:ext cx="7574915" cy="379222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91820">
              <a:lnSpc>
                <a:spcPts val="3110"/>
              </a:lnSpc>
              <a:spcBef>
                <a:spcPts val="210"/>
              </a:spcBef>
            </a:pPr>
            <a:r>
              <a:rPr sz="2600" dirty="0">
                <a:latin typeface="Arial"/>
                <a:cs typeface="Arial"/>
              </a:rPr>
              <a:t>3. Ranah </a:t>
            </a:r>
            <a:r>
              <a:rPr sz="2600" spc="-5" dirty="0">
                <a:latin typeface="Arial"/>
                <a:cs typeface="Arial"/>
              </a:rPr>
              <a:t>jaringan M2M/IOT (M2M/IOT </a:t>
            </a:r>
            <a:r>
              <a:rPr sz="2600" dirty="0">
                <a:latin typeface="Arial"/>
                <a:cs typeface="Arial"/>
              </a:rPr>
              <a:t>Network  </a:t>
            </a:r>
            <a:r>
              <a:rPr sz="2600" spc="-5" dirty="0">
                <a:latin typeface="Arial"/>
                <a:cs typeface="Arial"/>
              </a:rPr>
              <a:t>Domain).</a:t>
            </a:r>
            <a:endParaRPr sz="2600">
              <a:latin typeface="Arial"/>
              <a:cs typeface="Arial"/>
            </a:endParaRPr>
          </a:p>
          <a:p>
            <a:pPr marL="12700" marR="532130" algn="just">
              <a:lnSpc>
                <a:spcPct val="100000"/>
              </a:lnSpc>
              <a:spcBef>
                <a:spcPts val="700"/>
              </a:spcBef>
            </a:pPr>
            <a:r>
              <a:rPr sz="2600" dirty="0">
                <a:latin typeface="Arial"/>
                <a:cs typeface="Arial"/>
              </a:rPr>
              <a:t>Terdapat beragam </a:t>
            </a:r>
            <a:r>
              <a:rPr sz="2600" spc="-5" dirty="0">
                <a:latin typeface="Arial"/>
                <a:cs typeface="Arial"/>
              </a:rPr>
              <a:t>jaringan </a:t>
            </a:r>
            <a:r>
              <a:rPr sz="2600" dirty="0">
                <a:latin typeface="Arial"/>
                <a:cs typeface="Arial"/>
              </a:rPr>
              <a:t>komputer yang </a:t>
            </a:r>
            <a:r>
              <a:rPr sz="2600" spc="-5" dirty="0">
                <a:latin typeface="Arial"/>
                <a:cs typeface="Arial"/>
              </a:rPr>
              <a:t>turut  </a:t>
            </a:r>
            <a:r>
              <a:rPr sz="2600" dirty="0">
                <a:latin typeface="Arial"/>
                <a:cs typeface="Arial"/>
              </a:rPr>
              <a:t>berperan di </a:t>
            </a:r>
            <a:r>
              <a:rPr sz="2600" spc="-5" dirty="0">
                <a:latin typeface="Arial"/>
                <a:cs typeface="Arial"/>
              </a:rPr>
              <a:t>dalam </a:t>
            </a:r>
            <a:r>
              <a:rPr sz="2600" dirty="0">
                <a:latin typeface="Arial"/>
                <a:cs typeface="Arial"/>
              </a:rPr>
              <a:t>proses kegiatan dan layanan  </a:t>
            </a:r>
            <a:r>
              <a:rPr sz="2600" spc="-5" dirty="0">
                <a:latin typeface="Arial"/>
                <a:cs typeface="Arial"/>
              </a:rPr>
              <a:t>berbasis</a:t>
            </a:r>
            <a:r>
              <a:rPr sz="2600" dirty="0">
                <a:latin typeface="Arial"/>
                <a:cs typeface="Arial"/>
              </a:rPr>
              <a:t> M2M/IOT.</a:t>
            </a:r>
            <a:endParaRPr sz="26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  <a:spcBef>
                <a:spcPts val="790"/>
              </a:spcBef>
            </a:pPr>
            <a:r>
              <a:rPr sz="2600" spc="-5" dirty="0">
                <a:latin typeface="Arial"/>
                <a:cs typeface="Arial"/>
              </a:rPr>
              <a:t>Jaringan </a:t>
            </a:r>
            <a:r>
              <a:rPr sz="2600" dirty="0">
                <a:latin typeface="Arial"/>
                <a:cs typeface="Arial"/>
              </a:rPr>
              <a:t>yang dimaksud </a:t>
            </a:r>
            <a:r>
              <a:rPr sz="2600" spc="-5" dirty="0">
                <a:latin typeface="Arial"/>
                <a:cs typeface="Arial"/>
              </a:rPr>
              <a:t>meliputi </a:t>
            </a:r>
            <a:r>
              <a:rPr sz="2600" dirty="0">
                <a:latin typeface="Arial"/>
                <a:cs typeface="Arial"/>
              </a:rPr>
              <a:t>: </a:t>
            </a:r>
            <a:r>
              <a:rPr sz="2600" spc="-5" dirty="0">
                <a:latin typeface="Arial"/>
                <a:cs typeface="Arial"/>
              </a:rPr>
              <a:t>Internet, </a:t>
            </a:r>
            <a:r>
              <a:rPr sz="2600" dirty="0">
                <a:latin typeface="Arial"/>
                <a:cs typeface="Arial"/>
              </a:rPr>
              <a:t>Cloud  </a:t>
            </a:r>
            <a:r>
              <a:rPr sz="2600" spc="-5" dirty="0">
                <a:latin typeface="Arial"/>
                <a:cs typeface="Arial"/>
              </a:rPr>
              <a:t>Computing, </a:t>
            </a:r>
            <a:r>
              <a:rPr sz="2600" dirty="0">
                <a:latin typeface="Arial"/>
                <a:cs typeface="Arial"/>
              </a:rPr>
              <a:t>Peer To Peer </a:t>
            </a:r>
            <a:r>
              <a:rPr sz="2600" spc="-5" dirty="0">
                <a:latin typeface="Arial"/>
                <a:cs typeface="Arial"/>
              </a:rPr>
              <a:t>(P2P), </a:t>
            </a:r>
            <a:r>
              <a:rPr sz="2600" dirty="0">
                <a:latin typeface="Arial"/>
                <a:cs typeface="Arial"/>
              </a:rPr>
              <a:t>Sensor Network,  </a:t>
            </a:r>
            <a:r>
              <a:rPr sz="2600" spc="-5" dirty="0">
                <a:latin typeface="Arial"/>
                <a:cs typeface="Arial"/>
              </a:rPr>
              <a:t>Wireless </a:t>
            </a:r>
            <a:r>
              <a:rPr sz="2600" dirty="0">
                <a:latin typeface="Arial"/>
                <a:cs typeface="Arial"/>
              </a:rPr>
              <a:t>Sensor Network, </a:t>
            </a:r>
            <a:r>
              <a:rPr sz="2600" spc="-5" dirty="0">
                <a:latin typeface="Arial"/>
                <a:cs typeface="Arial"/>
              </a:rPr>
              <a:t>Future Internet, Software  Define Network</a:t>
            </a:r>
            <a:r>
              <a:rPr sz="2600" spc="15" dirty="0">
                <a:latin typeface="Arial"/>
                <a:cs typeface="Arial"/>
              </a:rPr>
              <a:t> </a:t>
            </a:r>
            <a:r>
              <a:rPr sz="2600" spc="-5" dirty="0">
                <a:latin typeface="Arial"/>
                <a:cs typeface="Arial"/>
              </a:rPr>
              <a:t>(SDN).</a:t>
            </a:r>
            <a:endParaRPr sz="26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3 </a:t>
            </a:r>
            <a:r>
              <a:rPr spc="-5" dirty="0"/>
              <a:t>Ranah (Domain) </a:t>
            </a:r>
            <a:r>
              <a:rPr spc="-10" dirty="0"/>
              <a:t>Pada </a:t>
            </a:r>
            <a:r>
              <a:rPr spc="-15" dirty="0"/>
              <a:t>IOT/M2M  </a:t>
            </a:r>
            <a:r>
              <a:rPr spc="-5" dirty="0"/>
              <a:t>(lanjt)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Smart Home</a:t>
            </a:r>
            <a:endParaRPr lang="id-ID" dirty="0"/>
          </a:p>
        </p:txBody>
      </p:sp>
      <p:pic>
        <p:nvPicPr>
          <p:cNvPr id="1026" name="Picture 2" descr="https://i1.wp.com/warstek.com/wp-content/uploads/2018/05/smarth0me.jpg?resize=800%2C450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24000"/>
            <a:ext cx="7334250" cy="412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769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1143000"/>
            <a:ext cx="6629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>
                <a:hlinkClick r:id="rId2"/>
              </a:rPr>
              <a:t>Contoh yang sudah dijual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836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Autonomous Car</a:t>
            </a:r>
            <a:endParaRPr lang="id-ID" dirty="0"/>
          </a:p>
        </p:txBody>
      </p:sp>
      <p:pic>
        <p:nvPicPr>
          <p:cNvPr id="2050" name="Picture 2" descr="https://i2.wp.com/warstek.com/wp-content/uploads/2018/05/iotcars.jpg?resize=605%2C370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209800"/>
            <a:ext cx="5762625" cy="352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289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Rectangle 3"/>
          <p:cNvSpPr/>
          <p:nvPr/>
        </p:nvSpPr>
        <p:spPr>
          <a:xfrm>
            <a:off x="762000" y="2133600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dirty="0" smtClean="0">
                <a:hlinkClick r:id="rId2"/>
              </a:rPr>
              <a:t>Zombi Car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785319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i-Fish</a:t>
            </a:r>
            <a:endParaRPr lang="id-ID" dirty="0"/>
          </a:p>
        </p:txBody>
      </p:sp>
      <p:pic>
        <p:nvPicPr>
          <p:cNvPr id="3074" name="Picture 2" descr="https://i1.wp.com/warstek.com/wp-content/uploads/2018/05/ifish-iot-system.jpg?resize=541%2C382&amp;ssl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0"/>
            <a:ext cx="6912314" cy="489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04387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Aplikasi Spekun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id-ID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057400"/>
            <a:ext cx="5772150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487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</TotalTime>
  <Words>528</Words>
  <Application>Microsoft Office PowerPoint</Application>
  <PresentationFormat>On-screen Show (4:3)</PresentationFormat>
  <Paragraphs>60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Office Theme</vt:lpstr>
      <vt:lpstr>PowerPoint Presentation</vt:lpstr>
      <vt:lpstr>Internet Of Things : Definisi</vt:lpstr>
      <vt:lpstr>Internet Of Things : Ilustrasi</vt:lpstr>
      <vt:lpstr>IOT/M2M : Sistem Kerja</vt:lpstr>
      <vt:lpstr>Teknologi – Teknologi Pada IOT/M2M</vt:lpstr>
      <vt:lpstr>Penerapan IOT/M2M?</vt:lpstr>
      <vt:lpstr>3 Ranah (Domain) Pada IOT/M2M</vt:lpstr>
      <vt:lpstr>3 Ranah (Domain) Pada IOT/M2M  (lanjt)</vt:lpstr>
      <vt:lpstr>3 Ranah (Domain) Pada IOT/M2M  (lanjt)</vt:lpstr>
      <vt:lpstr>Smart Home</vt:lpstr>
      <vt:lpstr>PowerPoint Presentation</vt:lpstr>
      <vt:lpstr>Autonomous Car</vt:lpstr>
      <vt:lpstr>PowerPoint Presentation</vt:lpstr>
      <vt:lpstr>i-Fish</vt:lpstr>
      <vt:lpstr>Aplikasi Spekun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UPGRIS</cp:lastModifiedBy>
  <cp:revision>6</cp:revision>
  <dcterms:created xsi:type="dcterms:W3CDTF">2018-10-28T21:10:16Z</dcterms:created>
  <dcterms:modified xsi:type="dcterms:W3CDTF">2018-10-29T00:57:38Z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2014-12-07T00:00:00Z</vt:filetime>
  </property>
  <property fmtid="{D5CDD505-2E9C-101B-9397-08002B2CF9AE}" pid="3" name="Creator">
    <vt:lpwstr>Impress</vt:lpwstr>
  </property>
  <property fmtid="{D5CDD505-2E9C-101B-9397-08002B2CF9AE}" pid="4" name="LastSaved">
    <vt:filetime>2018-10-28T00:00:00Z</vt:filetime>
  </property>
</Properties>
</file>