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9" r:id="rId11"/>
    <p:sldId id="271" r:id="rId12"/>
    <p:sldId id="272" r:id="rId13"/>
    <p:sldId id="274" r:id="rId14"/>
    <p:sldId id="268" r:id="rId15"/>
    <p:sldId id="265" r:id="rId16"/>
  </p:sldIdLst>
  <p:sldSz cx="18288000" cy="10287000"/>
  <p:notesSz cx="6858000" cy="9144000"/>
  <p:embeddedFontLst>
    <p:embeddedFont>
      <p:font typeface="Alegreya Sans Black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Libre Franklin Bold" panose="020B0604020202020204" charset="0"/>
      <p:regular r:id="rId22"/>
    </p:embeddedFont>
    <p:embeddedFont>
      <p:font typeface="Libre Franklin Light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85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09119" y="6807203"/>
            <a:ext cx="1495730" cy="141720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2739832" y="3914169"/>
            <a:ext cx="3613780" cy="3455678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722762" y="2052950"/>
            <a:ext cx="10401230" cy="5015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>
                <a:solidFill>
                  <a:srgbClr val="FFFFFF"/>
                </a:solidFill>
                <a:latin typeface="Alegreya Sans Black"/>
              </a:rPr>
              <a:t>Perkembangan Bahasa Peserta Didik dan Implikasinya dalam Pendidikan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8645754"/>
            <a:ext cx="7650262" cy="5430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479"/>
              </a:lnSpc>
              <a:spcBef>
                <a:spcPct val="0"/>
              </a:spcBef>
            </a:pPr>
            <a:r>
              <a:rPr lang="en-US" sz="3199" dirty="0">
                <a:solidFill>
                  <a:srgbClr val="FFFFFF"/>
                </a:solidFill>
                <a:latin typeface="Libre Franklin Light"/>
              </a:rPr>
              <a:t>TIM </a:t>
            </a:r>
            <a:r>
              <a:rPr lang="en-US" sz="3199" dirty="0" err="1">
                <a:solidFill>
                  <a:srgbClr val="FFFFFF"/>
                </a:solidFill>
                <a:latin typeface="Libre Franklin Light"/>
              </a:rPr>
              <a:t>Psikologi</a:t>
            </a:r>
            <a:r>
              <a:rPr lang="en-US" sz="3199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Libre Franklin Light"/>
              </a:rPr>
              <a:t>Pendidikan</a:t>
            </a:r>
            <a:endParaRPr lang="en-US" sz="3199" dirty="0">
              <a:solidFill>
                <a:srgbClr val="FFFFFF"/>
              </a:solidFill>
              <a:latin typeface="Libre Franklin Light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1028700" y="1028700"/>
            <a:ext cx="3388123" cy="318656"/>
            <a:chOff x="0" y="0"/>
            <a:chExt cx="4517498" cy="424874"/>
          </a:xfrm>
        </p:grpSpPr>
        <p:sp>
          <p:nvSpPr>
            <p:cNvPr id="9" name="AutoShape 9"/>
            <p:cNvSpPr/>
            <p:nvPr/>
          </p:nvSpPr>
          <p:spPr>
            <a:xfrm rot="-5400000">
              <a:off x="3019346" y="-1262019"/>
              <a:ext cx="47665" cy="2948639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0"/>
              <a:ext cx="1296715" cy="4248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520"/>
                </a:lnSpc>
              </a:pPr>
              <a:r>
                <a:rPr lang="en-US" sz="2100">
                  <a:solidFill>
                    <a:srgbClr val="FFFFFF"/>
                  </a:solidFill>
                  <a:latin typeface="Libre Franklin Bold"/>
                </a:rPr>
                <a:t>01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 rot="5400000">
            <a:off x="15323153" y="2710036"/>
            <a:ext cx="3601436" cy="2708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59"/>
              </a:lnSpc>
            </a:pPr>
            <a:r>
              <a:rPr lang="en-US" sz="1799">
                <a:solidFill>
                  <a:srgbClr val="FFFFFF"/>
                </a:solidFill>
                <a:latin typeface="Libre Franklin Bold"/>
              </a:rPr>
              <a:t>Psikologi Pendidikan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357254" y="-428664"/>
            <a:ext cx="2099266" cy="186834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501982" y="6572260"/>
            <a:ext cx="3606397" cy="41752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913191" y="-644640"/>
            <a:ext cx="1917518" cy="2219992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 rot="-54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7" name="TextBox 7"/>
          <p:cNvSpPr txBox="1"/>
          <p:nvPr/>
        </p:nvSpPr>
        <p:spPr>
          <a:xfrm>
            <a:off x="2438400" y="301122"/>
            <a:ext cx="11558050" cy="1201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599"/>
              </a:lnSpc>
            </a:pPr>
            <a:r>
              <a:rPr lang="en-US" sz="7999">
                <a:solidFill>
                  <a:srgbClr val="FFFFFF"/>
                </a:solidFill>
                <a:latin typeface="Libre Franklin Bold"/>
              </a:rPr>
              <a:t>Tujuan Pembelajaran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2072049"/>
            <a:ext cx="13441508" cy="5860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24560" lvl="1" indent="-462280" algn="just">
              <a:lnSpc>
                <a:spcPts val="784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Mahasiswa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mampu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memahami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perkembangan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individu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di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setiap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tahapan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perkembangan</a:t>
            </a:r>
            <a:endParaRPr lang="en-US" sz="5600" dirty="0">
              <a:solidFill>
                <a:srgbClr val="FFFFFF"/>
              </a:solidFill>
              <a:latin typeface="Libre Franklin Light"/>
            </a:endParaRPr>
          </a:p>
          <a:p>
            <a:pPr marL="924560" lvl="1" indent="-462280" algn="just">
              <a:lnSpc>
                <a:spcPts val="784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Memahami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Kaitan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antara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perkembangan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bahasa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dengan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proses</a:t>
            </a:r>
            <a:r>
              <a:rPr lang="en-US" sz="5600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Light"/>
              </a:rPr>
              <a:t>pembelajaran</a:t>
            </a:r>
            <a:endParaRPr lang="en-US" sz="5600" dirty="0">
              <a:solidFill>
                <a:srgbClr val="FFFFFF"/>
              </a:solidFill>
              <a:latin typeface="Libre Franklin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428692" y="-428664"/>
            <a:ext cx="2233355" cy="198768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430544" y="6376719"/>
            <a:ext cx="3377505" cy="391028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6" y="-644641"/>
            <a:ext cx="1917518" cy="2219992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 rot="-54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7" name="TextBox 7"/>
          <p:cNvSpPr txBox="1"/>
          <p:nvPr/>
        </p:nvSpPr>
        <p:spPr>
          <a:xfrm>
            <a:off x="3156902" y="145989"/>
            <a:ext cx="11558050" cy="1201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599"/>
              </a:lnSpc>
            </a:pPr>
            <a:r>
              <a:rPr lang="en-US" sz="7999" dirty="0" err="1">
                <a:latin typeface="Libre Franklin Bold"/>
              </a:rPr>
              <a:t>Pengertian</a:t>
            </a:r>
            <a:r>
              <a:rPr lang="en-US" sz="7999" dirty="0">
                <a:latin typeface="Libre Franklin Bold"/>
              </a:rPr>
              <a:t> </a:t>
            </a:r>
            <a:r>
              <a:rPr lang="en-US" sz="7999" dirty="0" err="1">
                <a:latin typeface="Libre Franklin Bold"/>
              </a:rPr>
              <a:t>Bahasa</a:t>
            </a:r>
            <a:endParaRPr lang="en-US" sz="7999" dirty="0">
              <a:latin typeface="Libre Franklin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028700" y="1948238"/>
            <a:ext cx="13686252" cy="7813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24560" lvl="1" indent="-462280" algn="just">
              <a:lnSpc>
                <a:spcPts val="7840"/>
              </a:lnSpc>
              <a:buFont typeface="Arial"/>
              <a:buChar char="•"/>
            </a:pPr>
            <a:r>
              <a:rPr lang="en-US" sz="5600" dirty="0" err="1">
                <a:latin typeface="Libre Franklin Light"/>
              </a:rPr>
              <a:t>Bahasa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adalah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sistem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komunikasi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antar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manusia</a:t>
            </a:r>
            <a:r>
              <a:rPr lang="en-US" sz="5600" dirty="0">
                <a:latin typeface="Libre Franklin Light"/>
              </a:rPr>
              <a:t> yang </a:t>
            </a:r>
            <a:r>
              <a:rPr lang="en-US" sz="5600" dirty="0" err="1">
                <a:latin typeface="Libre Franklin Light"/>
              </a:rPr>
              <a:t>mencakup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komunikasi</a:t>
            </a:r>
            <a:r>
              <a:rPr lang="en-US" sz="5600" dirty="0">
                <a:latin typeface="Libre Franklin Light"/>
              </a:rPr>
              <a:t> nonverbal </a:t>
            </a:r>
            <a:r>
              <a:rPr lang="en-US" sz="5600" dirty="0" err="1">
                <a:latin typeface="Libre Franklin Light"/>
              </a:rPr>
              <a:t>dan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komunikasi</a:t>
            </a:r>
            <a:r>
              <a:rPr lang="en-US" sz="5600" dirty="0">
                <a:latin typeface="Libre Franklin Light"/>
              </a:rPr>
              <a:t> verbal </a:t>
            </a:r>
            <a:r>
              <a:rPr lang="en-US" sz="5600" dirty="0" err="1">
                <a:latin typeface="Libre Franklin Light"/>
              </a:rPr>
              <a:t>dan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dapat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dipelajari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secara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teratur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tergantung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pada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kematangan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serta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kesempatan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belajar</a:t>
            </a:r>
            <a:r>
              <a:rPr lang="en-US" sz="5600" dirty="0">
                <a:latin typeface="Libre Franklin Light"/>
              </a:rPr>
              <a:t> yang </a:t>
            </a:r>
            <a:r>
              <a:rPr lang="en-US" sz="5600" dirty="0" err="1">
                <a:latin typeface="Libre Franklin Light"/>
              </a:rPr>
              <a:t>dimiliki</a:t>
            </a:r>
            <a:r>
              <a:rPr lang="en-US" sz="5600" dirty="0">
                <a:latin typeface="Libre Franklin Light"/>
              </a:rPr>
              <a:t> </a:t>
            </a:r>
            <a:r>
              <a:rPr lang="en-US" sz="5600" dirty="0" err="1">
                <a:latin typeface="Libre Franklin Light"/>
              </a:rPr>
              <a:t>seseorang</a:t>
            </a:r>
            <a:endParaRPr lang="en-US" sz="5600" dirty="0">
              <a:latin typeface="Libre Franklin Light"/>
            </a:endParaRPr>
          </a:p>
          <a:p>
            <a:pPr marL="924560" lvl="1" indent="-462280" algn="just">
              <a:lnSpc>
                <a:spcPts val="7840"/>
              </a:lnSpc>
              <a:buFont typeface="Arial"/>
              <a:buChar char="•"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-179050"/>
            <a:ext cx="3156901" cy="280964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4716164" y="5857880"/>
            <a:ext cx="4179664" cy="483897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556000" y="-644641"/>
            <a:ext cx="1917518" cy="2219992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 rot="-54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7" name="TextBox 7"/>
          <p:cNvSpPr txBox="1"/>
          <p:nvPr/>
        </p:nvSpPr>
        <p:spPr>
          <a:xfrm>
            <a:off x="2722762" y="216128"/>
            <a:ext cx="15589048" cy="971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79"/>
              </a:lnSpc>
            </a:pPr>
            <a:r>
              <a:rPr lang="en-US" sz="6399">
                <a:solidFill>
                  <a:srgbClr val="FFFFFF"/>
                </a:solidFill>
                <a:latin typeface="Libre Franklin Bold"/>
              </a:rPr>
              <a:t>Bahasa dan Tingkatan Usia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8818" y="2563917"/>
            <a:ext cx="13321003" cy="553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310"/>
              </a:lnSpc>
            </a:pPr>
            <a:r>
              <a:rPr lang="en-US" sz="5580" spc="111">
                <a:solidFill>
                  <a:srgbClr val="000000"/>
                </a:solidFill>
                <a:latin typeface="Glacial Indifference"/>
              </a:rPr>
              <a:t>Perkembangan Bahasa berlangsung seumur hidup. anak mempelajari bahasa dari orang dewasa yang kemudian menyusun suatu tata bahasa yang disederhanakan dengan membuat pembaharuan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00002" y="265952"/>
            <a:ext cx="2656899" cy="236464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073354" y="6143632"/>
            <a:ext cx="3932846" cy="455322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4098817" y="4565386"/>
            <a:ext cx="1917518" cy="2219992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1028700" y="1028700"/>
            <a:ext cx="3388123" cy="318656"/>
            <a:chOff x="0" y="0"/>
            <a:chExt cx="4517498" cy="424874"/>
          </a:xfrm>
        </p:grpSpPr>
        <p:sp>
          <p:nvSpPr>
            <p:cNvPr id="7" name="AutoShape 7"/>
            <p:cNvSpPr/>
            <p:nvPr/>
          </p:nvSpPr>
          <p:spPr>
            <a:xfrm rot="-5400000">
              <a:off x="3019346" y="-1262019"/>
              <a:ext cx="47665" cy="2948639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0"/>
              <a:ext cx="1296715" cy="4248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520"/>
                </a:lnSpc>
              </a:pPr>
              <a:r>
                <a:rPr lang="en-US" sz="2100" dirty="0">
                  <a:solidFill>
                    <a:srgbClr val="FFFFFF"/>
                  </a:solidFill>
                  <a:latin typeface="Libre Franklin Bold"/>
                </a:rPr>
                <a:t>0</a:t>
              </a:r>
              <a:r>
                <a:rPr lang="id-ID" sz="2100" dirty="0">
                  <a:solidFill>
                    <a:srgbClr val="FFFFFF"/>
                  </a:solidFill>
                  <a:latin typeface="Libre Franklin Bold"/>
                </a:rPr>
                <a:t>1</a:t>
              </a:r>
              <a:endParaRPr lang="en-US" sz="2100" dirty="0">
                <a:solidFill>
                  <a:srgbClr val="FFFFFF"/>
                </a:solidFill>
                <a:latin typeface="Libre Franklin Bold"/>
              </a:endParaRPr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rcRect l="959" r="959"/>
          <a:stretch>
            <a:fillRect/>
          </a:stretch>
        </p:blipFill>
        <p:spPr>
          <a:xfrm>
            <a:off x="7429489" y="2285980"/>
            <a:ext cx="10858512" cy="5760485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3156902" y="291597"/>
            <a:ext cx="14598448" cy="859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24560" lvl="1" indent="-462280">
              <a:lnSpc>
                <a:spcPts val="6720"/>
              </a:lnSpc>
            </a:pPr>
            <a:r>
              <a:rPr lang="id-ID" sz="5600" dirty="0">
                <a:solidFill>
                  <a:srgbClr val="FFFFFF"/>
                </a:solidFill>
                <a:latin typeface="Libre Franklin Bold"/>
              </a:rPr>
              <a:t>1.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Perkembangan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Bahasa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Anak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Usia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Dini</a:t>
            </a:r>
            <a:endParaRPr lang="en-US" sz="5600" dirty="0">
              <a:solidFill>
                <a:srgbClr val="FFFFFF"/>
              </a:solidFill>
              <a:latin typeface="Libre Franklin Bold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2143104"/>
            <a:ext cx="7286612" cy="60722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>
                <a:solidFill>
                  <a:schemeClr val="tx1"/>
                </a:solidFill>
              </a:rPr>
              <a:t>Ketermpilan berbicara dan menulis merupakan keterampilan yang bersifat produktif – menghasilkan bahasa</a:t>
            </a:r>
          </a:p>
          <a:p>
            <a:pPr algn="ctr"/>
            <a:endParaRPr lang="id-ID" sz="3200" dirty="0">
              <a:solidFill>
                <a:schemeClr val="tx1"/>
              </a:solidFill>
            </a:endParaRPr>
          </a:p>
          <a:p>
            <a:pPr algn="ctr"/>
            <a:r>
              <a:rPr lang="id-ID" sz="3200" dirty="0">
                <a:solidFill>
                  <a:schemeClr val="tx1"/>
                </a:solidFill>
              </a:rPr>
              <a:t>Keterampilan Menyimak dan Membaca bersifat reseptif – Menyerap Bahasa dari oranglain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714444" y="-500102"/>
            <a:ext cx="3027896" cy="269482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6144924" y="7233975"/>
            <a:ext cx="2637050" cy="305302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913191" y="-644640"/>
            <a:ext cx="1917518" cy="2219992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214382" y="1146343"/>
          <a:ext cx="16430740" cy="9140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3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76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3351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Usia (Tahun)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Ciri Kemampuan Berbicara Anak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1955">
                <a:tc>
                  <a:txBody>
                    <a:bodyPr/>
                    <a:lstStyle/>
                    <a:p>
                      <a:r>
                        <a:rPr lang="id-ID" sz="3200" dirty="0"/>
                        <a:t>2,5</a:t>
                      </a:r>
                      <a:r>
                        <a:rPr lang="id-ID" sz="3200" baseline="0" dirty="0"/>
                        <a:t> </a:t>
                      </a:r>
                      <a:endParaRPr lang="id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Permulaan kecakapan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Ucapannya sesuai ucapan</a:t>
                      </a:r>
                      <a:r>
                        <a:rPr lang="id-ID" sz="3200" baseline="0" dirty="0"/>
                        <a:t> oranglain yang didengarnya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baseline="0" dirty="0"/>
                        <a:t>Ingin ucapannya diakui oleh oranglain</a:t>
                      </a:r>
                      <a:endParaRPr lang="id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3351">
                <a:tc>
                  <a:txBody>
                    <a:bodyPr/>
                    <a:lstStyle/>
                    <a:p>
                      <a:r>
                        <a:rPr lang="id-ID" sz="3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Adanya keinginan memperhatikan maksud ucapan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Ingin mengoreksi kejelasan dan kebenaran ucapannya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Peningkatan tata bahasa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Kemampuan berbahasa dipicu anak sebayanya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Meningkatkan</a:t>
                      </a:r>
                      <a:r>
                        <a:rPr lang="id-ID" sz="3200" baseline="0" dirty="0"/>
                        <a:t> kemampuan berbahasa anak menggunakan bahasa</a:t>
                      </a:r>
                      <a:endParaRPr lang="id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3351">
                <a:tc>
                  <a:txBody>
                    <a:bodyPr/>
                    <a:lstStyle/>
                    <a:p>
                      <a:r>
                        <a:rPr lang="id-ID" sz="3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Memiliki pengetahuan dasar percakapan 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Ucapan anak disesuaikan dengan pengetahuan orang yang mendengarnya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Anak belajar memahami makna bahasa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id-ID" sz="3200" dirty="0"/>
                        <a:t>Menyelesaikan konflik melalui bahasa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33351">
                <a:tc>
                  <a:txBody>
                    <a:bodyPr/>
                    <a:lstStyle/>
                    <a:p>
                      <a:r>
                        <a:rPr lang="id-ID" sz="3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200" dirty="0"/>
                        <a:t>Mampu mengoreksi dan mengendalikan aspek-aspek dari percakapannya.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 flipH="1">
            <a:off x="-571568" y="-500102"/>
            <a:ext cx="2942545" cy="261886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287668" y="6418138"/>
            <a:ext cx="3341729" cy="386886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4098817" y="4565386"/>
            <a:ext cx="1917518" cy="2219992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1028700" y="1028700"/>
            <a:ext cx="3388123" cy="318656"/>
            <a:chOff x="0" y="0"/>
            <a:chExt cx="4517498" cy="424874"/>
          </a:xfrm>
        </p:grpSpPr>
        <p:sp>
          <p:nvSpPr>
            <p:cNvPr id="7" name="AutoShape 7"/>
            <p:cNvSpPr/>
            <p:nvPr/>
          </p:nvSpPr>
          <p:spPr>
            <a:xfrm rot="-5400000">
              <a:off x="3019346" y="-1262019"/>
              <a:ext cx="47665" cy="2948639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0"/>
              <a:ext cx="1296715" cy="4248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520"/>
                </a:lnSpc>
              </a:pPr>
              <a:r>
                <a:rPr lang="en-US" sz="2100" dirty="0">
                  <a:solidFill>
                    <a:srgbClr val="FFFFFF"/>
                  </a:solidFill>
                  <a:latin typeface="Libre Franklin Bold"/>
                </a:rPr>
                <a:t>02</a:t>
              </a: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2722762" y="136464"/>
            <a:ext cx="15565238" cy="1943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79"/>
              </a:lnSpc>
            </a:pPr>
            <a:r>
              <a:rPr lang="en-US" sz="6399">
                <a:solidFill>
                  <a:srgbClr val="000000"/>
                </a:solidFill>
                <a:latin typeface="Libre Franklin Bold"/>
              </a:rPr>
              <a:t>2. Perkembangan Bahasa Anak Usia Sekolah Dasar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31148" y="2744095"/>
            <a:ext cx="15167702" cy="4665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41"/>
              </a:lnSpc>
            </a:pP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Perkembangan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anak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sudah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semakin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baik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,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saat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terjadi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kesalahan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berbahasa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mereka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akan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4" dirty="0" err="1">
                <a:solidFill>
                  <a:srgbClr val="FFFFFF"/>
                </a:solidFill>
                <a:latin typeface="Libre Franklin Light"/>
              </a:rPr>
              <a:t>memperbaikinya</a:t>
            </a:r>
            <a:r>
              <a:rPr lang="en-US" sz="6814" dirty="0">
                <a:solidFill>
                  <a:srgbClr val="FFFFFF"/>
                </a:solidFill>
                <a:latin typeface="Libre Franklin Light"/>
              </a:rPr>
              <a:t>. </a:t>
            </a:r>
          </a:p>
          <a:p>
            <a:pPr algn="ctr">
              <a:lnSpc>
                <a:spcPts val="9540"/>
              </a:lnSpc>
              <a:spcBef>
                <a:spcPct val="0"/>
              </a:spcBef>
            </a:pPr>
            <a:r>
              <a:rPr lang="en-US" sz="6815" dirty="0" err="1">
                <a:solidFill>
                  <a:srgbClr val="FFFFFF"/>
                </a:solidFill>
                <a:latin typeface="Libre Franklin Light"/>
              </a:rPr>
              <a:t>mampu</a:t>
            </a:r>
            <a:r>
              <a:rPr lang="en-US" sz="6815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5" dirty="0" err="1">
                <a:solidFill>
                  <a:srgbClr val="FFFFFF"/>
                </a:solidFill>
                <a:latin typeface="Libre Franklin Light"/>
              </a:rPr>
              <a:t>menjadi</a:t>
            </a:r>
            <a:r>
              <a:rPr lang="en-US" sz="6815" dirty="0">
                <a:solidFill>
                  <a:srgbClr val="FFFFFF"/>
                </a:solidFill>
                <a:latin typeface="Libre Franklin Light"/>
              </a:rPr>
              <a:t> </a:t>
            </a:r>
            <a:r>
              <a:rPr lang="en-US" sz="6815" dirty="0" err="1">
                <a:solidFill>
                  <a:srgbClr val="FFFFFF"/>
                </a:solidFill>
                <a:latin typeface="Libre Franklin Light"/>
              </a:rPr>
              <a:t>pendengar</a:t>
            </a:r>
            <a:r>
              <a:rPr lang="en-US" sz="6815" dirty="0">
                <a:solidFill>
                  <a:srgbClr val="FFFFFF"/>
                </a:solidFill>
                <a:latin typeface="Libre Franklin Light"/>
              </a:rPr>
              <a:t> yang </a:t>
            </a:r>
            <a:r>
              <a:rPr lang="en-US" sz="6815" dirty="0" err="1">
                <a:solidFill>
                  <a:srgbClr val="FFFFFF"/>
                </a:solidFill>
                <a:latin typeface="Libre Franklin Light"/>
              </a:rPr>
              <a:t>baik</a:t>
            </a:r>
            <a:endParaRPr lang="en-US" sz="6815" dirty="0">
              <a:solidFill>
                <a:srgbClr val="FFFFFF"/>
              </a:solidFill>
              <a:latin typeface="Libre Franklin Ligh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428692" y="-357226"/>
            <a:ext cx="2099266" cy="186834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6002048" y="6948223"/>
            <a:ext cx="2883868" cy="33387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698878" y="-644641"/>
            <a:ext cx="1917518" cy="2219992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0" y="642906"/>
            <a:ext cx="3388123" cy="318656"/>
            <a:chOff x="0" y="0"/>
            <a:chExt cx="4517498" cy="424874"/>
          </a:xfrm>
        </p:grpSpPr>
        <p:sp>
          <p:nvSpPr>
            <p:cNvPr id="7" name="AutoShape 7"/>
            <p:cNvSpPr/>
            <p:nvPr/>
          </p:nvSpPr>
          <p:spPr>
            <a:xfrm rot="-5400000">
              <a:off x="3019346" y="-1262019"/>
              <a:ext cx="47665" cy="2948639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0"/>
              <a:ext cx="1296715" cy="4248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520"/>
                </a:lnSpc>
              </a:pPr>
              <a:r>
                <a:rPr lang="id-ID" sz="2100" dirty="0">
                  <a:solidFill>
                    <a:srgbClr val="FFFFFF"/>
                  </a:solidFill>
                  <a:latin typeface="Libre Franklin Bold"/>
                </a:rPr>
                <a:t>03</a:t>
              </a:r>
              <a:endParaRPr lang="en-US" sz="2100" dirty="0">
                <a:solidFill>
                  <a:srgbClr val="FFFFFF"/>
                </a:solidFill>
                <a:latin typeface="Libre Franklin Bold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2722762" y="0"/>
            <a:ext cx="15282445" cy="1943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79"/>
              </a:lnSpc>
            </a:pPr>
            <a:r>
              <a:rPr lang="en-US" sz="6399" dirty="0">
                <a:solidFill>
                  <a:schemeClr val="bg1"/>
                </a:solidFill>
                <a:latin typeface="Libre Franklin Bold"/>
              </a:rPr>
              <a:t>3. </a:t>
            </a:r>
            <a:r>
              <a:rPr lang="en-US" sz="6399" dirty="0" err="1">
                <a:solidFill>
                  <a:schemeClr val="bg1"/>
                </a:solidFill>
                <a:latin typeface="Libre Franklin Bold"/>
              </a:rPr>
              <a:t>Perkembangan</a:t>
            </a:r>
            <a:r>
              <a:rPr lang="en-US" sz="6399" dirty="0">
                <a:solidFill>
                  <a:schemeClr val="bg1"/>
                </a:solidFill>
                <a:latin typeface="Libre Franklin Bold"/>
              </a:rPr>
              <a:t> </a:t>
            </a:r>
            <a:r>
              <a:rPr lang="en-US" sz="6399" dirty="0" err="1">
                <a:solidFill>
                  <a:schemeClr val="bg1"/>
                </a:solidFill>
                <a:latin typeface="Libre Franklin Bold"/>
              </a:rPr>
              <a:t>Bahasa</a:t>
            </a:r>
            <a:r>
              <a:rPr lang="en-US" sz="6399" dirty="0">
                <a:solidFill>
                  <a:schemeClr val="bg1"/>
                </a:solidFill>
                <a:latin typeface="Libre Franklin Bold"/>
              </a:rPr>
              <a:t> </a:t>
            </a:r>
            <a:r>
              <a:rPr lang="en-US" sz="6399" dirty="0" err="1">
                <a:solidFill>
                  <a:schemeClr val="bg1"/>
                </a:solidFill>
                <a:latin typeface="Libre Franklin Bold"/>
              </a:rPr>
              <a:t>Anak</a:t>
            </a:r>
            <a:r>
              <a:rPr lang="en-US" sz="6399" dirty="0">
                <a:solidFill>
                  <a:schemeClr val="bg1"/>
                </a:solidFill>
                <a:latin typeface="Libre Franklin Bold"/>
              </a:rPr>
              <a:t> </a:t>
            </a:r>
            <a:r>
              <a:rPr lang="en-US" sz="6399" dirty="0" err="1">
                <a:solidFill>
                  <a:schemeClr val="bg1"/>
                </a:solidFill>
                <a:latin typeface="Libre Franklin Bold"/>
              </a:rPr>
              <a:t>Usia</a:t>
            </a:r>
            <a:r>
              <a:rPr lang="en-US" sz="6399" dirty="0">
                <a:solidFill>
                  <a:schemeClr val="bg1"/>
                </a:solidFill>
                <a:latin typeface="Libre Franklin Bold"/>
              </a:rPr>
              <a:t> </a:t>
            </a:r>
            <a:r>
              <a:rPr lang="en-US" sz="6399" dirty="0" err="1">
                <a:solidFill>
                  <a:schemeClr val="bg1"/>
                </a:solidFill>
                <a:latin typeface="Libre Franklin Bold"/>
              </a:rPr>
              <a:t>Sekolah</a:t>
            </a:r>
            <a:r>
              <a:rPr lang="en-US" sz="6399" dirty="0">
                <a:solidFill>
                  <a:schemeClr val="bg1"/>
                </a:solidFill>
                <a:latin typeface="Libre Franklin Bold"/>
              </a:rPr>
              <a:t> </a:t>
            </a:r>
            <a:r>
              <a:rPr lang="en-US" sz="6399" dirty="0" err="1">
                <a:solidFill>
                  <a:schemeClr val="bg1"/>
                </a:solidFill>
                <a:latin typeface="Libre Franklin Bold"/>
              </a:rPr>
              <a:t>Menengah</a:t>
            </a:r>
            <a:endParaRPr lang="en-US" sz="6399" dirty="0">
              <a:solidFill>
                <a:schemeClr val="bg1"/>
              </a:solidFill>
              <a:latin typeface="Libre Franklin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028700" y="2376720"/>
            <a:ext cx="13563588" cy="6836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74"/>
              </a:lnSpc>
              <a:spcBef>
                <a:spcPct val="0"/>
              </a:spcBef>
            </a:pPr>
            <a:r>
              <a:rPr lang="en-US" sz="6410" dirty="0" err="1">
                <a:latin typeface="Libre Franklin Light"/>
              </a:rPr>
              <a:t>Remaja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mulai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mengalami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peningkatan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kesadaran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mengenai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terminologi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bahasa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di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beragam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disiplin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ilmu</a:t>
            </a:r>
            <a:r>
              <a:rPr lang="en-US" sz="6410" dirty="0">
                <a:latin typeface="Libre Franklin Light"/>
              </a:rPr>
              <a:t>. Gaya </a:t>
            </a:r>
            <a:r>
              <a:rPr lang="en-US" sz="6410" dirty="0" err="1">
                <a:latin typeface="Libre Franklin Light"/>
              </a:rPr>
              <a:t>bahasa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mulai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mengalami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perubahan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dan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lebih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fasih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dalam</a:t>
            </a:r>
            <a:r>
              <a:rPr lang="en-US" sz="6410" dirty="0">
                <a:latin typeface="Libre Franklin Light"/>
              </a:rPr>
              <a:t> </a:t>
            </a:r>
            <a:r>
              <a:rPr lang="en-US" sz="6410" dirty="0" err="1">
                <a:latin typeface="Libre Franklin Light"/>
              </a:rPr>
              <a:t>komunikasi</a:t>
            </a:r>
            <a:r>
              <a:rPr lang="en-US" sz="6410" dirty="0">
                <a:latin typeface="Libre Franklin Light"/>
              </a:rPr>
              <a:t>. 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571568" y="0"/>
            <a:ext cx="2313622" cy="205912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930610" y="6951841"/>
            <a:ext cx="2880743" cy="333515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5" y="-573204"/>
            <a:ext cx="1917518" cy="2219992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 rot="162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9" name="TextBox 9"/>
          <p:cNvSpPr txBox="1"/>
          <p:nvPr/>
        </p:nvSpPr>
        <p:spPr>
          <a:xfrm>
            <a:off x="1643010" y="0"/>
            <a:ext cx="14923792" cy="17184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id-ID" sz="5600" dirty="0">
                <a:solidFill>
                  <a:srgbClr val="FFFFFF"/>
                </a:solidFill>
                <a:latin typeface="Libre Franklin Bold"/>
              </a:rPr>
              <a:t>4.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Kemampuan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dan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Karakteristik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Linguistik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pada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Tingkat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Kelas</a:t>
            </a:r>
            <a:endParaRPr lang="en-US" sz="5600" dirty="0">
              <a:solidFill>
                <a:srgbClr val="FFFFFF"/>
              </a:solidFill>
              <a:latin typeface="Libre Franklin Bold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285820" y="2214542"/>
          <a:ext cx="14930542" cy="671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36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6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70476"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Tingkatan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Karakteristik sesuai Usia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696">
                <a:tc>
                  <a:txBody>
                    <a:bodyPr/>
                    <a:lstStyle/>
                    <a:p>
                      <a:r>
                        <a:rPr lang="id-ID" sz="4800" dirty="0"/>
                        <a:t>K</a:t>
                      </a:r>
                      <a:r>
                        <a:rPr lang="id-ID" sz="4800" baseline="0" dirty="0"/>
                        <a:t> </a:t>
                      </a:r>
                      <a:r>
                        <a:rPr lang="id-ID" sz="4800" dirty="0"/>
                        <a:t>2</a:t>
                      </a:r>
                    </a:p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baseline="0" dirty="0"/>
                        <a:t> </a:t>
                      </a:r>
                      <a:r>
                        <a:rPr lang="id-ID" sz="2400" baseline="0" dirty="0"/>
                        <a:t>Menguasai pengetahuan sebanyak 8000-14.000 kata pada usia 6 tahun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Kesulitan memahami kalimat yang kompleks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Ketergantungan pada urutan kata dan konteks saat menafsirkan pesan.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Memahami kalimat apa adanya.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Belum mampu menjadi pendengar yang baik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Dangkal dalam menginterpretasikan perintah.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Kemampuan menceritakan cerita meningkat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Memahami bentuk ujaran namun terkadang kesulitan mengucapkan  kata tertentu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Mulai memahami etika dasar dalam berbicara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Enggan memulai pembicaraan dengan orang dewasa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id-ID" sz="2400" baseline="0" dirty="0"/>
                        <a:t>Penggunaan akhir yang kadangtidak tepat.</a:t>
                      </a:r>
                      <a:endParaRPr lang="id-ID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D:\hps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34" y="4500558"/>
            <a:ext cx="4714908" cy="35316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571568" y="0"/>
            <a:ext cx="2313622" cy="205912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930610" y="6951841"/>
            <a:ext cx="2880743" cy="333515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5" y="-573204"/>
            <a:ext cx="1917518" cy="2219992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 rot="162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9" name="TextBox 9"/>
          <p:cNvSpPr txBox="1"/>
          <p:nvPr/>
        </p:nvSpPr>
        <p:spPr>
          <a:xfrm>
            <a:off x="1643010" y="0"/>
            <a:ext cx="14923792" cy="17184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Kemampuan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dan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Karakteristik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Linguistik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pada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Tingkat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Kelas</a:t>
            </a:r>
            <a:endParaRPr lang="en-US" sz="5600" dirty="0">
              <a:solidFill>
                <a:srgbClr val="FFFFFF"/>
              </a:solidFill>
              <a:latin typeface="Libre Franklin Bold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285820" y="2214542"/>
          <a:ext cx="14930542" cy="7840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3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870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09190"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Tingkatan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Karakteristik sesuai Usia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63238">
                <a:tc>
                  <a:txBody>
                    <a:bodyPr/>
                    <a:lstStyle/>
                    <a:p>
                      <a:r>
                        <a:rPr lang="id-ID" sz="4800" dirty="0"/>
                        <a:t>K</a:t>
                      </a:r>
                      <a:r>
                        <a:rPr lang="id-ID" sz="4800" baseline="0" dirty="0"/>
                        <a:t> </a:t>
                      </a:r>
                      <a:r>
                        <a:rPr lang="id-ID" sz="4800" dirty="0"/>
                        <a:t>3-5</a:t>
                      </a:r>
                    </a:p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1800" baseline="0" dirty="0"/>
                        <a:t> </a:t>
                      </a:r>
                      <a:r>
                        <a:rPr lang="id-ID" sz="2800" baseline="0" dirty="0"/>
                        <a:t>memahami pemakaian kata waktu dan perbandingan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Terkadang kebingungan menggunakan kata ganti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Peningkatan kesadaran ketepatan penggunaan kata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Belum memahami derajat kesantunan kata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Penguasaan pelafalan seluruh bunyi dalam bahasa ibu dicapai di usia 9 tahun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Mampu melakukan percakapan yang panjang tentang topik yang konkrit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Meningkatnya kemampuan mendengarkan penjelasan terkait dengan pengetahuan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Kemampuan membuat cerita dengan memahami hubungan sebab-akibat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Berkembangnya kreativitas dalam menggunakan permainan kata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endParaRPr lang="id-ID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50" name="Picture 2" descr="D:\hps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33" y="4714872"/>
            <a:ext cx="4643471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571568" y="0"/>
            <a:ext cx="2313622" cy="205912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930610" y="6951841"/>
            <a:ext cx="2880743" cy="333515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5" y="-573204"/>
            <a:ext cx="1917518" cy="2219992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 rot="162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9" name="TextBox 9"/>
          <p:cNvSpPr txBox="1"/>
          <p:nvPr/>
        </p:nvSpPr>
        <p:spPr>
          <a:xfrm>
            <a:off x="1643010" y="0"/>
            <a:ext cx="14923792" cy="17184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Kemampuan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dan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Karakteristik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Linguistik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pada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Tingkat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Kelas</a:t>
            </a:r>
            <a:endParaRPr lang="en-US" sz="5600" dirty="0">
              <a:solidFill>
                <a:srgbClr val="FFFFFF"/>
              </a:solidFill>
              <a:latin typeface="Libre Franklin Bold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285820" y="2214542"/>
          <a:ext cx="14930542" cy="671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87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70476"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Tingkatan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Karakteristik sesuai Usia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696">
                <a:tc>
                  <a:txBody>
                    <a:bodyPr/>
                    <a:lstStyle/>
                    <a:p>
                      <a:pPr algn="just"/>
                      <a:r>
                        <a:rPr lang="id-ID" sz="4800" dirty="0"/>
                        <a:t>K</a:t>
                      </a:r>
                      <a:r>
                        <a:rPr lang="id-ID" sz="4800" baseline="0" dirty="0"/>
                        <a:t> </a:t>
                      </a:r>
                      <a:r>
                        <a:rPr lang="id-ID" sz="4800" dirty="0"/>
                        <a:t>6-8</a:t>
                      </a:r>
                    </a:p>
                    <a:p>
                      <a:pPr algn="just"/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Menguasai pengetahuan sebanyak  50.000 kata pada usia 12 tahun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Peningkatan kesadaran mengenai  terminologi  yang digunakan dalam  berbagai disipilin akademik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Kebingungan dalam menggunakan kata sambung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Mampu memahami  kalimat yang kompleks  dengan anak kalimat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Mampu memahami  kalimat melebihi interpretasi harafiah kalimat, misalnya peribahasa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Mampu melakukan komunikasi yang panjang dengan topik yang abstrak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2800" baseline="0" dirty="0"/>
                        <a:t>Pertumbuhan kesadaran metalinguistik yang signifikan</a:t>
                      </a:r>
                      <a:endParaRPr lang="id-ID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50" name="Picture 2" descr="D:\hps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34" y="4714872"/>
            <a:ext cx="2952750" cy="1552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571568" y="0"/>
            <a:ext cx="2313622" cy="205912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930610" y="6951841"/>
            <a:ext cx="2880743" cy="333515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5" y="-573204"/>
            <a:ext cx="1917518" cy="2219992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 rot="162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9" name="TextBox 9"/>
          <p:cNvSpPr txBox="1"/>
          <p:nvPr/>
        </p:nvSpPr>
        <p:spPr>
          <a:xfrm>
            <a:off x="1643010" y="0"/>
            <a:ext cx="14923792" cy="17184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Kemampuan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dan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Karakteristik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Linguistik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pada</a:t>
            </a:r>
            <a:r>
              <a:rPr lang="en-US" sz="5600" dirty="0">
                <a:solidFill>
                  <a:srgbClr val="FFFFFF"/>
                </a:solidFill>
                <a:latin typeface="Libre Franklin Bold"/>
              </a:rPr>
              <a:t> Tingkat </a:t>
            </a:r>
            <a:r>
              <a:rPr lang="en-US" sz="5600" dirty="0" err="1">
                <a:solidFill>
                  <a:srgbClr val="FFFFFF"/>
                </a:solidFill>
                <a:latin typeface="Libre Franklin Bold"/>
              </a:rPr>
              <a:t>Kelas</a:t>
            </a:r>
            <a:endParaRPr lang="en-US" sz="5600" dirty="0">
              <a:solidFill>
                <a:srgbClr val="FFFFFF"/>
              </a:solidFill>
              <a:latin typeface="Libre Franklin Bold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285820" y="2214542"/>
          <a:ext cx="14930542" cy="671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0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9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70476"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Tingkatan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000" dirty="0"/>
                        <a:t>Karakteristik sesuai Usia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696">
                <a:tc>
                  <a:txBody>
                    <a:bodyPr/>
                    <a:lstStyle/>
                    <a:p>
                      <a:r>
                        <a:rPr lang="id-ID" sz="4800" dirty="0"/>
                        <a:t>K</a:t>
                      </a:r>
                      <a:r>
                        <a:rPr lang="id-ID" sz="4800" baseline="0" dirty="0"/>
                        <a:t> 9</a:t>
                      </a:r>
                      <a:r>
                        <a:rPr lang="id-ID" sz="4800" dirty="0"/>
                        <a:t>-12</a:t>
                      </a:r>
                    </a:p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4400" baseline="0" dirty="0"/>
                        <a:t>Menguasai  pengetahuan sebanyak 80.000 kata pada usia 12 tahun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4400" baseline="0" dirty="0"/>
                        <a:t>Penguasaan kosa kata secara spesifik berkaitan dengan disiplin akademik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4400" baseline="0" dirty="0"/>
                        <a:t>Sintaksis berkembang baik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id-ID" sz="4400" baseline="0" dirty="0"/>
                        <a:t>Mampu memahami bahasa kiasan</a:t>
                      </a:r>
                      <a:endParaRPr lang="id-ID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500130" y="-500102"/>
            <a:ext cx="2670706" cy="237692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722904" y="6858012"/>
            <a:ext cx="3254096" cy="376740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4" y="-573203"/>
            <a:ext cx="1917518" cy="2219992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 rot="162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8" name="Rectangle 7"/>
          <p:cNvSpPr/>
          <p:nvPr/>
        </p:nvSpPr>
        <p:spPr>
          <a:xfrm>
            <a:off x="1500134" y="6000756"/>
            <a:ext cx="14573352" cy="28575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dirty="0"/>
              <a:t>Pemerolehan bahasa kedua ini tidak lepas dari proses anak memperoleh kata, makna , struktur, dan pragmatik yang terjadi dalam pikiran dan sikap anak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19370" y="-142912"/>
            <a:ext cx="12868364" cy="12144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5400" b="1" dirty="0"/>
              <a:t>Kedwibahasaan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28630" y="3428988"/>
            <a:ext cx="4500594" cy="114300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/>
              <a:t>Penggunaan Lebih dari satu Bahasa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5429224" y="3998904"/>
            <a:ext cx="785818" cy="1588"/>
          </a:xfrm>
          <a:prstGeom prst="line">
            <a:avLst/>
          </a:prstGeom>
          <a:ln w="666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5215704" y="3714740"/>
            <a:ext cx="1999470" cy="794"/>
          </a:xfrm>
          <a:prstGeom prst="line">
            <a:avLst/>
          </a:prstGeom>
          <a:ln w="666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6929422" y="2143104"/>
            <a:ext cx="4500594" cy="114300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/>
              <a:t>Bahasa Indonesia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929422" y="4143368"/>
            <a:ext cx="4500594" cy="114300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/>
              <a:t>Bahasa Daerah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6215042" y="2713020"/>
            <a:ext cx="714380" cy="1588"/>
          </a:xfrm>
          <a:prstGeom prst="line">
            <a:avLst/>
          </a:prstGeom>
          <a:ln w="666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215042" y="4714872"/>
            <a:ext cx="714380" cy="1588"/>
          </a:xfrm>
          <a:prstGeom prst="line">
            <a:avLst/>
          </a:prstGeom>
          <a:ln w="666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357254" y="0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500130" y="-500102"/>
            <a:ext cx="2670706" cy="237692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722904" y="6858012"/>
            <a:ext cx="3254096" cy="376740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4" y="-573203"/>
            <a:ext cx="1917518" cy="2219992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 rot="162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8" name="Rectangle 7"/>
          <p:cNvSpPr/>
          <p:nvPr/>
        </p:nvSpPr>
        <p:spPr>
          <a:xfrm>
            <a:off x="785754" y="1285848"/>
            <a:ext cx="17145120" cy="9001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6600" b="1" dirty="0"/>
              <a:t>Soal Latihan </a:t>
            </a:r>
          </a:p>
          <a:p>
            <a:pPr marL="514350" indent="-514350">
              <a:buFont typeface="+mj-lt"/>
              <a:buAutoNum type="arabicParenR"/>
            </a:pPr>
            <a:r>
              <a:rPr lang="id-ID" sz="4800" dirty="0"/>
              <a:t>Jelaskan perkembangan Bahasa anak usia dini berdasarkan tahap perkembangan anak!</a:t>
            </a:r>
          </a:p>
          <a:p>
            <a:pPr marL="514350" indent="-514350">
              <a:buFont typeface="+mj-lt"/>
              <a:buAutoNum type="arabicParenR"/>
            </a:pPr>
            <a:r>
              <a:rPr lang="id-ID" sz="4800" dirty="0"/>
              <a:t>Dengan memperhatikan karakteristik perkembangan bahasa di usia tingkat pendidikan kelas 3-5, uraikan bagaimana upaya yang dapat dilakukan guru dalam mestimulasi perkembangan Bahasa anak dalam aktivitas pembelajaran!</a:t>
            </a:r>
          </a:p>
          <a:p>
            <a:pPr marL="514350" indent="-514350">
              <a:buFont typeface="+mj-lt"/>
              <a:buAutoNum type="arabicParenR"/>
            </a:pPr>
            <a:r>
              <a:rPr lang="id-ID" sz="4800" dirty="0"/>
              <a:t>Rancanglah Upaya guru yang dapat diterapkan dalam mengajarkan dwibahasa pada anak usia dini</a:t>
            </a:r>
            <a:r>
              <a:rPr lang="id-ID" sz="3200" dirty="0"/>
              <a:t>!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72449" y="-265752"/>
            <a:ext cx="19232897" cy="108185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-500130" y="-500102"/>
            <a:ext cx="2670706" cy="237692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722904" y="6858012"/>
            <a:ext cx="3254096" cy="376740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 rot="2309401">
            <a:off x="16770314" y="-573203"/>
            <a:ext cx="1917518" cy="2219992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 rot="16200000">
            <a:off x="3293209" y="82186"/>
            <a:ext cx="35749" cy="2211479"/>
          </a:xfrm>
          <a:prstGeom prst="rect">
            <a:avLst/>
          </a:prstGeom>
          <a:solidFill>
            <a:srgbClr val="FFFFFF"/>
          </a:solid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611</Words>
  <Application>Microsoft Office PowerPoint</Application>
  <PresentationFormat>Custom</PresentationFormat>
  <Paragraphs>98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Libre Franklin Light</vt:lpstr>
      <vt:lpstr>Wingdings</vt:lpstr>
      <vt:lpstr>Glacial Indifference</vt:lpstr>
      <vt:lpstr>Calibri</vt:lpstr>
      <vt:lpstr>Arial</vt:lpstr>
      <vt:lpstr>Libre Franklin Bold</vt:lpstr>
      <vt:lpstr>Alegreya Sans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Bahasa</dc:title>
  <dc:creator>ikippgripc</dc:creator>
  <cp:lastModifiedBy>asus</cp:lastModifiedBy>
  <cp:revision>37</cp:revision>
  <dcterms:created xsi:type="dcterms:W3CDTF">2006-08-16T00:00:00Z</dcterms:created>
  <dcterms:modified xsi:type="dcterms:W3CDTF">2020-03-27T04:28:53Z</dcterms:modified>
  <dc:identifier>DAD2Tvw9ID8</dc:identifier>
</cp:coreProperties>
</file>