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6" r:id="rId9"/>
    <p:sldId id="267" r:id="rId10"/>
    <p:sldId id="264" r:id="rId11"/>
    <p:sldId id="269" r:id="rId12"/>
    <p:sldId id="270" r:id="rId13"/>
    <p:sldId id="273" r:id="rId14"/>
    <p:sldId id="271" r:id="rId15"/>
    <p:sldId id="272" r:id="rId16"/>
    <p:sldId id="274" r:id="rId17"/>
    <p:sldId id="275" r:id="rId18"/>
    <p:sldId id="276" r:id="rId19"/>
    <p:sldId id="277" r:id="rId20"/>
    <p:sldId id="279" r:id="rId21"/>
    <p:sldId id="278" r:id="rId22"/>
    <p:sldId id="280" r:id="rId23"/>
    <p:sldId id="281" r:id="rId24"/>
    <p:sldId id="283" r:id="rId25"/>
    <p:sldId id="282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>
        <p:scale>
          <a:sx n="80" d="100"/>
          <a:sy n="80" d="100"/>
        </p:scale>
        <p:origin x="37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CD91-0438-4F54-AB22-600A485FABAE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A634-3986-40B8-883B-9C51A715F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276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CD91-0438-4F54-AB22-600A485FABAE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A634-3986-40B8-883B-9C51A715F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73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CD91-0438-4F54-AB22-600A485FABAE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A634-3986-40B8-883B-9C51A715F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368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CD91-0438-4F54-AB22-600A485FABAE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A634-3986-40B8-883B-9C51A715F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636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CD91-0438-4F54-AB22-600A485FABAE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A634-3986-40B8-883B-9C51A715F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347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CD91-0438-4F54-AB22-600A485FABAE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A634-3986-40B8-883B-9C51A715F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374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CD91-0438-4F54-AB22-600A485FABAE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A634-3986-40B8-883B-9C51A715F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999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CD91-0438-4F54-AB22-600A485FABAE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A634-3986-40B8-883B-9C51A715F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569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CD91-0438-4F54-AB22-600A485FABAE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A634-3986-40B8-883B-9C51A715F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72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CD91-0438-4F54-AB22-600A485FABAE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A634-3986-40B8-883B-9C51A715F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77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0CD91-0438-4F54-AB22-600A485FABAE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A634-3986-40B8-883B-9C51A715F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647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0CD91-0438-4F54-AB22-600A485FABAE}" type="datetimeFigureOut">
              <a:rPr lang="en-US" smtClean="0"/>
              <a:t>2/23/2020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7A634-3986-40B8-883B-9C51A715F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721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TEKNOLOGI INFORMASI DAN KOMUNIKASI</a:t>
            </a:r>
            <a:endParaRPr lang="en-US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SETYONINGSIH WIBOWO, ST., M. KOM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2260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PENGERTIAN TEKNOLOGI INFORMASI</a:t>
            </a:r>
            <a:endParaRPr lang="en-US" sz="3600" b="1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200" b="1" dirty="0" smtClean="0">
                <a:solidFill>
                  <a:srgbClr val="FF0000"/>
                </a:solidFill>
                <a:latin typeface="+mj-lt"/>
              </a:rPr>
              <a:t>SECARA UMUM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ialah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suatu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studi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perancangan</a:t>
            </a:r>
            <a:r>
              <a:rPr lang="en-US" sz="3200" dirty="0">
                <a:latin typeface="+mj-lt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implementasi</a:t>
            </a:r>
            <a:r>
              <a:rPr lang="en-US" sz="3200" dirty="0">
                <a:latin typeface="+mj-lt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pengembangan</a:t>
            </a:r>
            <a:r>
              <a:rPr lang="en-US" sz="3200" dirty="0">
                <a:latin typeface="+mj-lt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dukungan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atau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manajemen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sistem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informasi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berbasis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komputer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terutama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pada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aplikasi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 </a:t>
            </a:r>
            <a:r>
              <a:rPr lang="en-US" sz="3200" i="1" dirty="0">
                <a:solidFill>
                  <a:srgbClr val="FF0000"/>
                </a:solidFill>
                <a:latin typeface="+mj-lt"/>
              </a:rPr>
              <a:t>hardware</a:t>
            </a:r>
            <a:r>
              <a:rPr lang="en-US" sz="3200" dirty="0" smtClean="0">
                <a:effectLst/>
                <a:latin typeface="+mj-lt"/>
              </a:rPr>
              <a:t> (</a:t>
            </a:r>
            <a:r>
              <a:rPr lang="en-US" sz="3200" dirty="0" err="1" smtClean="0">
                <a:effectLst/>
                <a:latin typeface="+mj-lt"/>
              </a:rPr>
              <a:t>perangkat</a:t>
            </a:r>
            <a:r>
              <a:rPr lang="en-US" sz="3200" dirty="0" smtClean="0">
                <a:effectLst/>
                <a:latin typeface="+mj-lt"/>
              </a:rPr>
              <a:t> </a:t>
            </a:r>
            <a:r>
              <a:rPr lang="en-US" sz="3200" dirty="0" err="1" smtClean="0">
                <a:effectLst/>
                <a:latin typeface="+mj-lt"/>
              </a:rPr>
              <a:t>keras</a:t>
            </a:r>
            <a:r>
              <a:rPr lang="en-US" sz="3200" dirty="0" smtClean="0">
                <a:effectLst/>
                <a:latin typeface="+mj-lt"/>
              </a:rPr>
              <a:t>) </a:t>
            </a:r>
            <a:r>
              <a:rPr lang="en-US" sz="3200" dirty="0" err="1" smtClean="0">
                <a:effectLst/>
                <a:latin typeface="+mj-lt"/>
              </a:rPr>
              <a:t>dan</a:t>
            </a:r>
            <a:r>
              <a:rPr lang="en-US" sz="3200" dirty="0" smtClean="0">
                <a:effectLst/>
                <a:latin typeface="+mj-lt"/>
              </a:rPr>
              <a:t> </a:t>
            </a:r>
            <a:r>
              <a:rPr lang="en-US" sz="3200" i="1" dirty="0">
                <a:solidFill>
                  <a:srgbClr val="FF0000"/>
                </a:solidFill>
                <a:latin typeface="+mj-lt"/>
              </a:rPr>
              <a:t>software</a:t>
            </a:r>
            <a:r>
              <a:rPr lang="en-US" sz="3200" dirty="0" smtClean="0">
                <a:effectLst/>
                <a:latin typeface="+mj-lt"/>
              </a:rPr>
              <a:t> (</a:t>
            </a:r>
            <a:r>
              <a:rPr lang="en-US" sz="3200" dirty="0" err="1" smtClean="0">
                <a:effectLst/>
                <a:latin typeface="+mj-lt"/>
              </a:rPr>
              <a:t>perangkat</a:t>
            </a:r>
            <a:r>
              <a:rPr lang="en-US" sz="3200" dirty="0" smtClean="0">
                <a:effectLst/>
                <a:latin typeface="+mj-lt"/>
              </a:rPr>
              <a:t> </a:t>
            </a:r>
            <a:r>
              <a:rPr lang="en-US" sz="3200" dirty="0" err="1" smtClean="0">
                <a:effectLst/>
                <a:latin typeface="+mj-lt"/>
              </a:rPr>
              <a:t>lunak</a:t>
            </a:r>
            <a:r>
              <a:rPr lang="en-US" sz="3200" dirty="0" smtClean="0">
                <a:effectLst/>
                <a:latin typeface="+mj-lt"/>
              </a:rPr>
              <a:t> </a:t>
            </a:r>
            <a:r>
              <a:rPr lang="en-US" sz="3200" dirty="0" err="1" smtClean="0">
                <a:effectLst/>
                <a:latin typeface="+mj-lt"/>
              </a:rPr>
              <a:t>komputer</a:t>
            </a:r>
            <a:r>
              <a:rPr lang="en-US" sz="3200" dirty="0" smtClean="0">
                <a:effectLst/>
                <a:latin typeface="+mj-lt"/>
              </a:rPr>
              <a:t>)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3278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PENGERTIAN TEKNOLOGI INFORMASI</a:t>
            </a:r>
            <a:endParaRPr lang="en-US" sz="3600" b="1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200" b="1" dirty="0" smtClean="0">
                <a:solidFill>
                  <a:srgbClr val="FF0000"/>
                </a:solidFill>
                <a:latin typeface="+mj-lt"/>
              </a:rPr>
              <a:t>SECARA 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SEDERHANA</a:t>
            </a:r>
            <a:r>
              <a:rPr lang="en-US" sz="3200" b="1" dirty="0" smtClean="0">
                <a:solidFill>
                  <a:srgbClr val="FF0000"/>
                </a:solidFill>
                <a:latin typeface="+mj-lt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fasilitas-fasilitas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>
                <a:latin typeface="+mj-lt"/>
              </a:rPr>
              <a:t>yang </a:t>
            </a:r>
            <a:r>
              <a:rPr lang="en-US" sz="3200" dirty="0" err="1">
                <a:latin typeface="+mj-lt"/>
              </a:rPr>
              <a:t>terdiri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dari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perangkat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keras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perangkat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lunak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dalam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mendukung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meningkatkan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kualitas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informasi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untuk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setiap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lapisan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masyarakat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secara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cepat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berkualitas</a:t>
            </a:r>
            <a:endParaRPr lang="en-US" sz="3200" b="1" dirty="0">
              <a:solidFill>
                <a:srgbClr val="FF0000"/>
              </a:solidFill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5376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2 ASPEK TIK</a:t>
            </a:r>
            <a:endParaRPr lang="en-US" sz="3600" b="1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61351" y="1446749"/>
            <a:ext cx="709001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latin typeface="+mj-lt"/>
              </a:rPr>
              <a:t>Teknologi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informasi</a:t>
            </a:r>
            <a:r>
              <a:rPr lang="en-US" sz="3200" dirty="0">
                <a:latin typeface="+mj-lt"/>
              </a:rPr>
              <a:t>, </a:t>
            </a:r>
            <a:r>
              <a:rPr lang="en-US" sz="3200" dirty="0" err="1">
                <a:latin typeface="+mj-lt"/>
              </a:rPr>
              <a:t>mencakup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segala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hal</a:t>
            </a:r>
            <a:r>
              <a:rPr lang="en-US" sz="3200" dirty="0">
                <a:latin typeface="+mj-lt"/>
              </a:rPr>
              <a:t> </a:t>
            </a:r>
            <a:endParaRPr lang="en-US" sz="3200" dirty="0" smtClean="0">
              <a:latin typeface="+mj-lt"/>
            </a:endParaRPr>
          </a:p>
          <a:p>
            <a:r>
              <a:rPr lang="en-US" sz="3200" dirty="0" smtClean="0">
                <a:latin typeface="+mj-lt"/>
              </a:rPr>
              <a:t>yang </a:t>
            </a:r>
            <a:r>
              <a:rPr lang="en-US" sz="3200" dirty="0" err="1">
                <a:latin typeface="+mj-lt"/>
              </a:rPr>
              <a:t>berkaitan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dengan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proses</a:t>
            </a:r>
            <a:r>
              <a:rPr lang="en-US" sz="3200" dirty="0">
                <a:latin typeface="+mj-lt"/>
              </a:rPr>
              <a:t>, </a:t>
            </a:r>
            <a:endParaRPr lang="en-US" sz="3200" dirty="0" smtClean="0">
              <a:latin typeface="+mj-lt"/>
            </a:endParaRPr>
          </a:p>
          <a:p>
            <a:r>
              <a:rPr lang="en-US" sz="3200" dirty="0" err="1" smtClean="0">
                <a:solidFill>
                  <a:srgbClr val="FF0000"/>
                </a:solidFill>
                <a:latin typeface="+mj-lt"/>
              </a:rPr>
              <a:t>penggunaan</a:t>
            </a:r>
            <a:r>
              <a:rPr lang="en-US" sz="3200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sebagai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alat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bantu, </a:t>
            </a:r>
            <a:endParaRPr lang="en-US" sz="3200" dirty="0" smtClean="0">
              <a:solidFill>
                <a:srgbClr val="FF0000"/>
              </a:solidFill>
              <a:latin typeface="+mj-lt"/>
            </a:endParaRPr>
          </a:p>
          <a:p>
            <a:r>
              <a:rPr lang="en-US" sz="3200" dirty="0" err="1" smtClean="0">
                <a:solidFill>
                  <a:srgbClr val="0070C0"/>
                </a:solidFill>
                <a:latin typeface="+mj-lt"/>
              </a:rPr>
              <a:t>manipulasi</a:t>
            </a:r>
            <a:r>
              <a:rPr lang="en-US" sz="3200" dirty="0">
                <a:solidFill>
                  <a:srgbClr val="0070C0"/>
                </a:solidFill>
                <a:latin typeface="+mj-lt"/>
              </a:rPr>
              <a:t>, </a:t>
            </a:r>
            <a:r>
              <a:rPr lang="en-US" sz="3200" dirty="0" err="1">
                <a:solidFill>
                  <a:srgbClr val="0070C0"/>
                </a:solidFill>
                <a:latin typeface="+mj-lt"/>
              </a:rPr>
              <a:t>dan</a:t>
            </a:r>
            <a:r>
              <a:rPr lang="en-US" sz="32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+mj-lt"/>
              </a:rPr>
              <a:t>pengelolaan</a:t>
            </a:r>
            <a:r>
              <a:rPr lang="en-US" sz="32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+mj-lt"/>
              </a:rPr>
              <a:t>informasi</a:t>
            </a:r>
            <a:endParaRPr lang="en-US" sz="3200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41502" y="4016300"/>
            <a:ext cx="725200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+mj-lt"/>
              </a:rPr>
              <a:t>T</a:t>
            </a:r>
            <a:r>
              <a:rPr lang="en-US" sz="3200" dirty="0" err="1" smtClean="0">
                <a:latin typeface="+mj-lt"/>
              </a:rPr>
              <a:t>eknologi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komunikasi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mencakup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segala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hal</a:t>
            </a:r>
            <a:r>
              <a:rPr lang="en-US" sz="3200" dirty="0">
                <a:latin typeface="+mj-lt"/>
              </a:rPr>
              <a:t> </a:t>
            </a:r>
            <a:endParaRPr lang="en-US" sz="3200" dirty="0" smtClean="0">
              <a:latin typeface="+mj-lt"/>
            </a:endParaRPr>
          </a:p>
          <a:p>
            <a:r>
              <a:rPr lang="en-US" sz="3200" dirty="0" smtClean="0">
                <a:latin typeface="+mj-lt"/>
              </a:rPr>
              <a:t>yang </a:t>
            </a:r>
            <a:r>
              <a:rPr lang="en-US" sz="3200" dirty="0" err="1">
                <a:latin typeface="+mj-lt"/>
              </a:rPr>
              <a:t>berkaitan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dengan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penggunaan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endParaRPr lang="en-US" sz="3200" dirty="0" smtClean="0">
              <a:solidFill>
                <a:srgbClr val="FF0000"/>
              </a:solidFill>
              <a:latin typeface="+mj-lt"/>
            </a:endParaRPr>
          </a:p>
          <a:p>
            <a:r>
              <a:rPr lang="en-US" sz="3200" dirty="0" err="1" smtClean="0">
                <a:solidFill>
                  <a:srgbClr val="FF0000"/>
                </a:solidFill>
                <a:latin typeface="+mj-lt"/>
              </a:rPr>
              <a:t>alat</a:t>
            </a:r>
            <a:r>
              <a:rPr lang="en-US" sz="3200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bantu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untuk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memproses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dan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endParaRPr lang="en-US" sz="3200" dirty="0" smtClean="0">
              <a:solidFill>
                <a:srgbClr val="FF0000"/>
              </a:solidFill>
              <a:latin typeface="+mj-lt"/>
            </a:endParaRPr>
          </a:p>
          <a:p>
            <a:r>
              <a:rPr lang="en-US" sz="3200" dirty="0" err="1" smtClean="0">
                <a:solidFill>
                  <a:srgbClr val="0070C0"/>
                </a:solidFill>
                <a:latin typeface="+mj-lt"/>
              </a:rPr>
              <a:t>mentransfer</a:t>
            </a:r>
            <a:r>
              <a:rPr lang="en-US" sz="3200" dirty="0" smtClean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3200" dirty="0">
                <a:solidFill>
                  <a:srgbClr val="0070C0"/>
                </a:solidFill>
                <a:latin typeface="+mj-lt"/>
              </a:rPr>
              <a:t>data </a:t>
            </a:r>
            <a:r>
              <a:rPr lang="en-US" sz="3200" dirty="0" err="1">
                <a:solidFill>
                  <a:srgbClr val="0070C0"/>
                </a:solidFill>
                <a:latin typeface="+mj-lt"/>
              </a:rPr>
              <a:t>dari</a:t>
            </a:r>
            <a:r>
              <a:rPr lang="en-US" sz="32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+mj-lt"/>
              </a:rPr>
              <a:t>perangkat</a:t>
            </a:r>
            <a:r>
              <a:rPr lang="en-US" sz="3200" dirty="0">
                <a:solidFill>
                  <a:srgbClr val="0070C0"/>
                </a:solidFill>
                <a:latin typeface="+mj-lt"/>
              </a:rPr>
              <a:t> yang </a:t>
            </a:r>
            <a:endParaRPr lang="en-US" sz="3200" dirty="0" smtClean="0">
              <a:solidFill>
                <a:srgbClr val="0070C0"/>
              </a:solidFill>
              <a:latin typeface="+mj-lt"/>
            </a:endParaRPr>
          </a:p>
          <a:p>
            <a:r>
              <a:rPr lang="en-US" sz="3200" dirty="0" err="1" smtClean="0">
                <a:solidFill>
                  <a:srgbClr val="0070C0"/>
                </a:solidFill>
                <a:latin typeface="+mj-lt"/>
              </a:rPr>
              <a:t>satu</a:t>
            </a:r>
            <a:r>
              <a:rPr lang="en-US" sz="3200" dirty="0" smtClean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+mj-lt"/>
              </a:rPr>
              <a:t>ke</a:t>
            </a:r>
            <a:r>
              <a:rPr lang="en-US" sz="320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+mj-lt"/>
              </a:rPr>
              <a:t>lainnya</a:t>
            </a:r>
            <a:endParaRPr lang="en-US" sz="3200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1421" y="1536799"/>
            <a:ext cx="41145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+mj-lt"/>
              </a:rPr>
              <a:t>1. </a:t>
            </a:r>
            <a:r>
              <a:rPr lang="en-US" sz="3600" b="1" dirty="0" err="1" smtClean="0">
                <a:solidFill>
                  <a:srgbClr val="FF0000"/>
                </a:solidFill>
                <a:latin typeface="+mj-lt"/>
              </a:rPr>
              <a:t>Teknologi</a:t>
            </a:r>
            <a:r>
              <a:rPr lang="en-US" sz="36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+mj-lt"/>
              </a:rPr>
              <a:t>Informasi</a:t>
            </a:r>
            <a:endParaRPr lang="en-US" sz="36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1421" y="3451345"/>
            <a:ext cx="44722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+mj-lt"/>
              </a:rPr>
              <a:t>2. </a:t>
            </a:r>
            <a:r>
              <a:rPr lang="en-US" sz="3600" b="1" dirty="0" err="1" smtClean="0">
                <a:solidFill>
                  <a:srgbClr val="FF0000"/>
                </a:solidFill>
                <a:latin typeface="+mj-lt"/>
              </a:rPr>
              <a:t>Teknologi</a:t>
            </a:r>
            <a:r>
              <a:rPr lang="en-US" sz="36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+mj-lt"/>
              </a:rPr>
              <a:t>Komunikasi</a:t>
            </a:r>
            <a:endParaRPr lang="en-US" sz="3600" b="1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7803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Teknologi</a:t>
            </a:r>
            <a:r>
              <a:rPr lang="en-US" sz="3600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Informasi</a:t>
            </a:r>
            <a:r>
              <a:rPr lang="en-US" sz="3600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 Dan </a:t>
            </a:r>
            <a:r>
              <a:rPr lang="en-US" sz="3600" b="1" dirty="0" err="1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Teknologi</a:t>
            </a:r>
            <a:r>
              <a:rPr lang="en-US" sz="3600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Komunikasi</a:t>
            </a:r>
            <a:endParaRPr lang="en-US" sz="3600" b="1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adalah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suatu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kesatuan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yang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tidak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terpisahkan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>
                <a:latin typeface="+mj-lt"/>
              </a:rPr>
              <a:t>yang </a:t>
            </a:r>
            <a:r>
              <a:rPr lang="en-US" sz="3200" dirty="0" err="1">
                <a:latin typeface="+mj-lt"/>
              </a:rPr>
              <a:t>mengandung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pengertian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luas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tentang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segala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kegiatan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terkait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dengan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pemrosesan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manipulasi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pengelolaan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dan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transfer/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pemindahan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informasi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+mj-lt"/>
              </a:rPr>
              <a:t>antar</a:t>
            </a:r>
            <a:r>
              <a:rPr lang="en-US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+mj-lt"/>
              </a:rPr>
              <a:t>media</a:t>
            </a:r>
            <a:endParaRPr lang="en-US" sz="32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0321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Manfaat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Teknologi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Informasi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dan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Komunikasi</a:t>
            </a:r>
            <a:endParaRPr lang="en-US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Informasi</a:t>
            </a:r>
            <a:r>
              <a:rPr lang="en-US" dirty="0"/>
              <a:t> yang </a:t>
            </a:r>
            <a:r>
              <a:rPr lang="en-US" dirty="0" err="1"/>
              <a:t>dibutuhkan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semakin</a:t>
            </a:r>
            <a:r>
              <a:rPr lang="en-US" dirty="0"/>
              <a:t> </a:t>
            </a:r>
            <a:r>
              <a:rPr lang="en-US" dirty="0" err="1"/>
              <a:t>cepat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di </a:t>
            </a:r>
            <a:r>
              <a:rPr lang="en-US" dirty="0" err="1"/>
              <a:t>akses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 smtClean="0"/>
              <a:t>segala</a:t>
            </a:r>
            <a:r>
              <a:rPr lang="en-US" dirty="0" smtClean="0"/>
              <a:t> </a:t>
            </a:r>
            <a:r>
              <a:rPr lang="en-US" dirty="0" err="1" smtClean="0"/>
              <a:t>kepentingan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Konsultasi</a:t>
            </a:r>
            <a:r>
              <a:rPr lang="en-US" dirty="0" smtClean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pakar</a:t>
            </a:r>
            <a:r>
              <a:rPr lang="en-US" dirty="0"/>
              <a:t>, </a:t>
            </a:r>
            <a:r>
              <a:rPr lang="en-US" dirty="0" err="1"/>
              <a:t>konsultasi</a:t>
            </a:r>
            <a:r>
              <a:rPr lang="en-US" dirty="0"/>
              <a:t> </a:t>
            </a:r>
            <a:r>
              <a:rPr lang="en-US" dirty="0" err="1"/>
              <a:t>dangan</a:t>
            </a:r>
            <a:r>
              <a:rPr lang="en-US" dirty="0"/>
              <a:t> para </a:t>
            </a:r>
            <a:r>
              <a:rPr lang="en-US" dirty="0" err="1"/>
              <a:t>ahli</a:t>
            </a:r>
            <a:r>
              <a:rPr lang="en-US" dirty="0"/>
              <a:t> </a:t>
            </a:r>
            <a:r>
              <a:rPr lang="en-US" dirty="0" err="1"/>
              <a:t>dibidangnya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walaupun</a:t>
            </a:r>
            <a:r>
              <a:rPr lang="en-US" dirty="0"/>
              <a:t> </a:t>
            </a:r>
            <a:r>
              <a:rPr lang="en-US" dirty="0" err="1"/>
              <a:t>ahli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berada</a:t>
            </a:r>
            <a:r>
              <a:rPr lang="en-US" dirty="0"/>
              <a:t> </a:t>
            </a:r>
            <a:r>
              <a:rPr lang="en-US" dirty="0" err="1"/>
              <a:t>ditempat</a:t>
            </a:r>
            <a:r>
              <a:rPr lang="en-US" dirty="0"/>
              <a:t> yang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 smtClean="0"/>
              <a:t>.</a:t>
            </a:r>
            <a:r>
              <a:rPr lang="en-US" dirty="0"/>
              <a:t> </a:t>
            </a:r>
            <a:endParaRPr lang="en-US" dirty="0" smtClean="0"/>
          </a:p>
          <a:p>
            <a:pPr lvl="0"/>
            <a:r>
              <a:rPr lang="en-US" dirty="0" err="1" smtClean="0"/>
              <a:t>Perpustakaan</a:t>
            </a:r>
            <a:r>
              <a:rPr lang="en-US" dirty="0" smtClean="0"/>
              <a:t> </a:t>
            </a:r>
            <a:r>
              <a:rPr lang="en-US" dirty="0"/>
              <a:t>online, </a:t>
            </a:r>
            <a:r>
              <a:rPr lang="en-US" dirty="0" err="1"/>
              <a:t>perpusatakaan</a:t>
            </a:r>
            <a:r>
              <a:rPr lang="en-US" dirty="0"/>
              <a:t> online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perpustakaan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digital.</a:t>
            </a:r>
          </a:p>
          <a:p>
            <a:pPr lvl="0"/>
            <a:r>
              <a:rPr lang="en-US" dirty="0" err="1"/>
              <a:t>Diskusi</a:t>
            </a:r>
            <a:r>
              <a:rPr lang="en-US" dirty="0"/>
              <a:t> online. </a:t>
            </a:r>
            <a:r>
              <a:rPr lang="en-US" dirty="0" err="1"/>
              <a:t>Diskusi</a:t>
            </a:r>
            <a:r>
              <a:rPr lang="en-US" dirty="0"/>
              <a:t> online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diskusi</a:t>
            </a:r>
            <a:r>
              <a:rPr lang="en-US" dirty="0"/>
              <a:t> yang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internet.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89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Manfaat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Teknologi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Informasi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dan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Komunikasi</a:t>
            </a:r>
            <a:endParaRPr lang="en-US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r>
              <a:rPr lang="en-US" dirty="0" err="1" smtClean="0"/>
              <a:t>Inovasi</a:t>
            </a:r>
            <a:r>
              <a:rPr lang="en-US" dirty="0" smtClean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semakin</a:t>
            </a:r>
            <a:r>
              <a:rPr lang="en-US" dirty="0"/>
              <a:t> </a:t>
            </a:r>
            <a:r>
              <a:rPr lang="en-US" dirty="0" err="1"/>
              <a:t>berkembang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inovasi</a:t>
            </a:r>
            <a:r>
              <a:rPr lang="en-US" dirty="0"/>
              <a:t> </a:t>
            </a:r>
            <a:r>
              <a:rPr lang="en-US" i="1" dirty="0"/>
              <a:t>e-learning </a:t>
            </a:r>
            <a:r>
              <a:rPr lang="en-US" dirty="0"/>
              <a:t>yang </a:t>
            </a:r>
            <a:r>
              <a:rPr lang="en-US" dirty="0" err="1"/>
              <a:t>semakin</a:t>
            </a:r>
            <a:r>
              <a:rPr lang="en-US" dirty="0"/>
              <a:t> </a:t>
            </a:r>
            <a:r>
              <a:rPr lang="en-US" dirty="0" err="1"/>
              <a:t>memudahkan</a:t>
            </a:r>
            <a:r>
              <a:rPr lang="en-US" dirty="0"/>
              <a:t> proses </a:t>
            </a:r>
            <a:r>
              <a:rPr lang="en-US" dirty="0" err="1"/>
              <a:t>pendidikan</a:t>
            </a:r>
            <a:r>
              <a:rPr lang="en-US" dirty="0"/>
              <a:t>.</a:t>
            </a:r>
          </a:p>
          <a:p>
            <a:r>
              <a:rPr lang="en-US" dirty="0" err="1"/>
              <a:t>Kemajuan</a:t>
            </a:r>
            <a:r>
              <a:rPr lang="en-US" dirty="0"/>
              <a:t> TIK juga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memungkinkan</a:t>
            </a:r>
            <a:r>
              <a:rPr lang="en-US" dirty="0"/>
              <a:t> </a:t>
            </a:r>
            <a:r>
              <a:rPr lang="en-US" dirty="0" err="1"/>
              <a:t>berkembangnya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 </a:t>
            </a:r>
            <a:r>
              <a:rPr lang="en-US" i="1" dirty="0" smtClean="0"/>
              <a:t>virtual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/>
              <a:t>kelas</a:t>
            </a:r>
            <a:r>
              <a:rPr lang="en-US" dirty="0"/>
              <a:t> yang </a:t>
            </a:r>
            <a:r>
              <a:rPr lang="en-US" dirty="0" err="1"/>
              <a:t>berbasis</a:t>
            </a:r>
            <a:r>
              <a:rPr lang="en-US" dirty="0"/>
              <a:t> </a:t>
            </a:r>
            <a:r>
              <a:rPr lang="en-US" i="1" dirty="0"/>
              <a:t>teleconference </a:t>
            </a:r>
            <a:r>
              <a:rPr lang="en-US" dirty="0"/>
              <a:t>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mengharuskan</a:t>
            </a:r>
            <a:r>
              <a:rPr lang="en-US" dirty="0"/>
              <a:t> sang </a:t>
            </a:r>
            <a:r>
              <a:rPr lang="en-US" dirty="0" err="1"/>
              <a:t>pendidik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/>
              <a:t>berada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ruangan</a:t>
            </a:r>
            <a:r>
              <a:rPr lang="en-US" dirty="0" smtClean="0"/>
              <a:t>.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/>
              <a:t>administrasi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lembaga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semakin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lancar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penerapan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TIK.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2836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Dampak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Positif</a:t>
            </a:r>
            <a:r>
              <a:rPr lang="en-US" sz="3600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Teknologi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Informasi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dan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Komunikasi</a:t>
            </a:r>
            <a:endParaRPr lang="en-US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Internet </a:t>
            </a:r>
            <a:r>
              <a:rPr lang="en-US" dirty="0" err="1">
                <a:solidFill>
                  <a:srgbClr val="FF0000"/>
                </a:solidFill>
              </a:rPr>
              <a:t>sebagai</a:t>
            </a:r>
            <a:r>
              <a:rPr lang="en-US" dirty="0">
                <a:solidFill>
                  <a:srgbClr val="FF0000"/>
                </a:solidFill>
              </a:rPr>
              <a:t> media </a:t>
            </a:r>
            <a:r>
              <a:rPr lang="en-US" dirty="0" err="1">
                <a:solidFill>
                  <a:srgbClr val="FF0000"/>
                </a:solidFill>
              </a:rPr>
              <a:t>komunikasi</a:t>
            </a:r>
            <a:r>
              <a:rPr lang="en-US" dirty="0"/>
              <a:t>,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internet yang paling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dimana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pengguna</a:t>
            </a:r>
            <a:r>
              <a:rPr lang="en-US" dirty="0"/>
              <a:t> internet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berkomunikasi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pengguna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dunia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anak-anak</a:t>
            </a:r>
            <a:r>
              <a:rPr lang="en-US" dirty="0"/>
              <a:t> </a:t>
            </a:r>
            <a:r>
              <a:rPr lang="en-US" dirty="0" err="1"/>
              <a:t>hingga</a:t>
            </a:r>
            <a:r>
              <a:rPr lang="en-US" dirty="0"/>
              <a:t> </a:t>
            </a:r>
            <a:r>
              <a:rPr lang="en-US" dirty="0" err="1" smtClean="0"/>
              <a:t>manula</a:t>
            </a:r>
            <a:endParaRPr lang="en-US" dirty="0" smtClean="0"/>
          </a:p>
          <a:p>
            <a:r>
              <a:rPr lang="en-US" dirty="0">
                <a:solidFill>
                  <a:srgbClr val="FF0000"/>
                </a:solidFill>
              </a:rPr>
              <a:t>Media </a:t>
            </a:r>
            <a:r>
              <a:rPr lang="en-US" dirty="0" err="1">
                <a:solidFill>
                  <a:srgbClr val="FF0000"/>
                </a:solidFill>
              </a:rPr>
              <a:t>pertukaran</a:t>
            </a:r>
            <a:r>
              <a:rPr lang="en-US" dirty="0">
                <a:solidFill>
                  <a:srgbClr val="FF0000"/>
                </a:solidFill>
              </a:rPr>
              <a:t> data</a:t>
            </a:r>
            <a:r>
              <a:rPr lang="en-US" dirty="0"/>
              <a:t>,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email, newsgroup,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/>
              <a:t>www (world wide web – </a:t>
            </a:r>
            <a:r>
              <a:rPr lang="en-US" dirty="0" err="1"/>
              <a:t>jaringan</a:t>
            </a:r>
            <a:r>
              <a:rPr lang="en-US" dirty="0"/>
              <a:t> situs-situs web) para </a:t>
            </a:r>
            <a:r>
              <a:rPr lang="en-US" dirty="0" err="1"/>
              <a:t>pengguna</a:t>
            </a:r>
            <a:r>
              <a:rPr lang="en-US" dirty="0"/>
              <a:t> internet di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dunia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bertukar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cepat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murah</a:t>
            </a:r>
            <a:endParaRPr lang="en-US" dirty="0" smtClean="0"/>
          </a:p>
          <a:p>
            <a:r>
              <a:rPr lang="en-US" dirty="0">
                <a:solidFill>
                  <a:srgbClr val="FF0000"/>
                </a:solidFill>
              </a:rPr>
              <a:t>Media </a:t>
            </a:r>
            <a:r>
              <a:rPr lang="en-US" dirty="0" err="1">
                <a:solidFill>
                  <a:srgbClr val="FF0000"/>
                </a:solidFill>
              </a:rPr>
              <a:t>untuk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mencari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informasi</a:t>
            </a:r>
            <a:r>
              <a:rPr lang="en-US" dirty="0"/>
              <a:t>, </a:t>
            </a:r>
            <a:r>
              <a:rPr lang="en-US" dirty="0" err="1"/>
              <a:t>perkembangan</a:t>
            </a:r>
            <a:r>
              <a:rPr lang="en-US" dirty="0"/>
              <a:t> internet yang </a:t>
            </a:r>
            <a:r>
              <a:rPr lang="en-US" dirty="0" err="1"/>
              <a:t>pesat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563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Dampak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Positif</a:t>
            </a:r>
            <a:r>
              <a:rPr lang="en-US" sz="3600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Teknologi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Informasi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dan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Komunikasi</a:t>
            </a:r>
            <a:endParaRPr lang="en-US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solidFill>
                  <a:srgbClr val="FF0000"/>
                </a:solidFill>
              </a:rPr>
              <a:t>Kemudahan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memperoleh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informasi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yang </a:t>
            </a:r>
            <a:r>
              <a:rPr lang="en-US" dirty="0" err="1"/>
              <a:t>ada</a:t>
            </a:r>
            <a:r>
              <a:rPr lang="en-US" dirty="0"/>
              <a:t> di internet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 </a:t>
            </a:r>
            <a:r>
              <a:rPr lang="en-US" dirty="0" err="1"/>
              <a:t>tahu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yang </a:t>
            </a:r>
            <a:r>
              <a:rPr lang="en-US" dirty="0" err="1" smtClean="0"/>
              <a:t>terjadi</a:t>
            </a:r>
            <a:endParaRPr lang="en-US" dirty="0" smtClean="0"/>
          </a:p>
          <a:p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sebagai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lahan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informasi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, </a:t>
            </a:r>
            <a:r>
              <a:rPr lang="en-US" dirty="0" err="1"/>
              <a:t>kebudayaan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smtClean="0"/>
              <a:t>lain-lain</a:t>
            </a:r>
          </a:p>
          <a:p>
            <a:r>
              <a:rPr lang="en-US" dirty="0" err="1">
                <a:solidFill>
                  <a:srgbClr val="FF0000"/>
                </a:solidFill>
              </a:rPr>
              <a:t>Kemudahan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bertransaksi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berbisnis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perdagangan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pergi</a:t>
            </a:r>
            <a:r>
              <a:rPr lang="en-US" dirty="0"/>
              <a:t> </a:t>
            </a:r>
            <a:r>
              <a:rPr lang="en-US" dirty="0" err="1"/>
              <a:t>menuju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 smtClean="0"/>
              <a:t>penawaran</a:t>
            </a:r>
            <a:r>
              <a:rPr lang="en-US" dirty="0" smtClean="0"/>
              <a:t>/</a:t>
            </a:r>
            <a:r>
              <a:rPr lang="en-US" dirty="0" err="1" smtClean="0"/>
              <a:t>penjualan</a:t>
            </a:r>
            <a:endParaRPr lang="en-US" dirty="0" smtClean="0"/>
          </a:p>
          <a:p>
            <a:r>
              <a:rPr lang="en-US" dirty="0" err="1"/>
              <a:t>Dengan</a:t>
            </a:r>
            <a:r>
              <a:rPr lang="en-US" dirty="0"/>
              <a:t> internet,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memperbaharui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yang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detiknya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di update. </a:t>
            </a:r>
          </a:p>
        </p:txBody>
      </p:sp>
    </p:spTree>
    <p:extLst>
      <p:ext uri="{BB962C8B-B14F-4D97-AF65-F5344CB8AC3E}">
        <p14:creationId xmlns:p14="http://schemas.microsoft.com/office/powerpoint/2010/main" val="3219742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Dampak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Negatif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Teknologi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Informasi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dan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Komunikasi</a:t>
            </a:r>
            <a:endParaRPr lang="en-US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K</a:t>
            </a: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etergantungan</a:t>
            </a:r>
            <a:endParaRPr lang="en-US" sz="3200" b="1" dirty="0">
              <a:solidFill>
                <a:srgbClr val="FF0000"/>
              </a:solidFill>
              <a:latin typeface="+mj-lt"/>
            </a:endParaRPr>
          </a:p>
          <a:p>
            <a:pPr marL="0" indent="0">
              <a:buNone/>
            </a:pPr>
            <a:r>
              <a:rPr lang="en-US" sz="3200" dirty="0">
                <a:latin typeface="+mj-lt"/>
              </a:rPr>
              <a:t>Media </a:t>
            </a:r>
            <a:r>
              <a:rPr lang="en-US" sz="3200" dirty="0" err="1">
                <a:latin typeface="+mj-lt"/>
              </a:rPr>
              <a:t>komputer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memiliki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kualitas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atraktif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dapat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merespon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segala</a:t>
            </a:r>
            <a:r>
              <a:rPr lang="en-US" sz="3200" dirty="0">
                <a:latin typeface="+mj-lt"/>
              </a:rPr>
              <a:t> stimulus yang </a:t>
            </a:r>
            <a:r>
              <a:rPr lang="en-US" sz="3200" dirty="0" err="1">
                <a:latin typeface="+mj-lt"/>
              </a:rPr>
              <a:t>diberikan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oleh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penggunanya</a:t>
            </a:r>
            <a:r>
              <a:rPr lang="en-US" sz="3200" dirty="0">
                <a:latin typeface="+mj-lt"/>
              </a:rPr>
              <a:t>. </a:t>
            </a:r>
            <a:endParaRPr lang="en-US" sz="3200" dirty="0" smtClean="0">
              <a:latin typeface="+mj-lt"/>
            </a:endParaRPr>
          </a:p>
          <a:p>
            <a:pPr marL="0" indent="0">
              <a:buNone/>
            </a:pPr>
            <a:r>
              <a:rPr lang="en-US" sz="3200" dirty="0" err="1" smtClean="0">
                <a:latin typeface="+mj-lt"/>
              </a:rPr>
              <a:t>Terlalu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atraktifnya</a:t>
            </a:r>
            <a:r>
              <a:rPr lang="en-US" sz="3200" dirty="0">
                <a:latin typeface="+mj-lt"/>
              </a:rPr>
              <a:t>, </a:t>
            </a:r>
            <a:r>
              <a:rPr lang="en-US" sz="3200" dirty="0" err="1">
                <a:latin typeface="+mj-lt"/>
              </a:rPr>
              <a:t>membuat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penggunanya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seakan-akan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menemukan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dunianya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sendiri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membuatnya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terasa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nyaman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tidak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mau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melepaskannya</a:t>
            </a:r>
            <a:r>
              <a:rPr lang="en-US" sz="3200" dirty="0">
                <a:latin typeface="+mj-lt"/>
              </a:rPr>
              <a:t>. </a:t>
            </a:r>
            <a:endParaRPr lang="en-US" sz="3200" dirty="0">
              <a:latin typeface="+mj-lt"/>
            </a:endParaRPr>
          </a:p>
          <a:p>
            <a:pPr marL="0" indent="0">
              <a:buNone/>
            </a:pPr>
            <a:r>
              <a:rPr lang="en-US" sz="3200" dirty="0" smtClean="0">
                <a:latin typeface="+mj-lt"/>
              </a:rPr>
              <a:t>Kita </a:t>
            </a:r>
            <a:r>
              <a:rPr lang="en-US" sz="3200" dirty="0" err="1">
                <a:latin typeface="+mj-lt"/>
              </a:rPr>
              <a:t>bisa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menggunakan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komputer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sebagai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pelepas</a:t>
            </a:r>
            <a:r>
              <a:rPr lang="en-US" sz="3200" dirty="0">
                <a:latin typeface="+mj-lt"/>
              </a:rPr>
              <a:t> stress </a:t>
            </a:r>
            <a:r>
              <a:rPr lang="en-US" sz="3200" dirty="0" err="1">
                <a:latin typeface="+mj-lt"/>
              </a:rPr>
              <a:t>dengan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bermain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smtClean="0">
                <a:latin typeface="+mj-lt"/>
              </a:rPr>
              <a:t>games yang </a:t>
            </a:r>
            <a:r>
              <a:rPr lang="en-US" sz="3200" dirty="0" err="1">
                <a:latin typeface="+mj-lt"/>
              </a:rPr>
              <a:t>ada</a:t>
            </a:r>
            <a:r>
              <a:rPr lang="en-US" sz="3200" dirty="0">
                <a:latin typeface="+mj-lt"/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49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Dampak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Negatif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Teknologi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Informasi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dan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Komunikasi</a:t>
            </a:r>
            <a:endParaRPr lang="en-US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Pornografi</a:t>
            </a:r>
            <a:endParaRPr lang="en-US" sz="3200" dirty="0">
              <a:solidFill>
                <a:srgbClr val="FF0000"/>
              </a:solidFill>
              <a:latin typeface="+mj-lt"/>
            </a:endParaRPr>
          </a:p>
          <a:p>
            <a:pPr marL="0" indent="0">
              <a:buNone/>
            </a:pPr>
            <a:r>
              <a:rPr lang="en-US" sz="3200" dirty="0" err="1">
                <a:latin typeface="+mj-lt"/>
              </a:rPr>
              <a:t>Anggapan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mengatakan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bahwa</a:t>
            </a:r>
            <a:r>
              <a:rPr lang="en-US" sz="3200" dirty="0">
                <a:latin typeface="+mj-lt"/>
              </a:rPr>
              <a:t> internet </a:t>
            </a:r>
            <a:r>
              <a:rPr lang="en-US" sz="3200" dirty="0" err="1">
                <a:latin typeface="+mj-lt"/>
              </a:rPr>
              <a:t>identik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dengan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pornografi</a:t>
            </a:r>
            <a:r>
              <a:rPr lang="en-US" sz="3200" dirty="0">
                <a:latin typeface="+mj-lt"/>
              </a:rPr>
              <a:t>, </a:t>
            </a:r>
            <a:r>
              <a:rPr lang="en-US" sz="3200" dirty="0" err="1">
                <a:latin typeface="+mj-lt"/>
              </a:rPr>
              <a:t>memang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tidak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salah</a:t>
            </a:r>
            <a:r>
              <a:rPr lang="en-US" sz="3200" dirty="0">
                <a:latin typeface="+mj-lt"/>
              </a:rPr>
              <a:t>. </a:t>
            </a:r>
            <a:endParaRPr lang="en-US" sz="3200" dirty="0" smtClean="0">
              <a:latin typeface="+mj-lt"/>
            </a:endParaRPr>
          </a:p>
          <a:p>
            <a:pPr marL="0" indent="0">
              <a:buNone/>
            </a:pPr>
            <a:r>
              <a:rPr lang="en-US" sz="3200" dirty="0" err="1" smtClean="0">
                <a:latin typeface="+mj-lt"/>
              </a:rPr>
              <a:t>Dengan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kemampuan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penyampaian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informasi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dimiliki</a:t>
            </a:r>
            <a:r>
              <a:rPr lang="en-US" sz="3200" dirty="0">
                <a:latin typeface="+mj-lt"/>
              </a:rPr>
              <a:t> internet, </a:t>
            </a:r>
            <a:r>
              <a:rPr lang="en-US" sz="3200" dirty="0" err="1">
                <a:latin typeface="+mj-lt"/>
              </a:rPr>
              <a:t>pornografi</a:t>
            </a:r>
            <a:r>
              <a:rPr lang="en-US" sz="3200" dirty="0">
                <a:latin typeface="+mj-lt"/>
              </a:rPr>
              <a:t> pun </a:t>
            </a:r>
            <a:r>
              <a:rPr lang="en-US" sz="3200" dirty="0" err="1">
                <a:latin typeface="+mj-lt"/>
              </a:rPr>
              <a:t>merajalela</a:t>
            </a:r>
            <a:r>
              <a:rPr lang="en-US" sz="3200" dirty="0">
                <a:latin typeface="+mj-lt"/>
              </a:rPr>
              <a:t>. </a:t>
            </a:r>
            <a:endParaRPr lang="en-US" sz="3200" dirty="0" smtClean="0">
              <a:latin typeface="+mj-lt"/>
            </a:endParaRPr>
          </a:p>
          <a:p>
            <a:pPr marL="0" indent="0">
              <a:buNone/>
            </a:pPr>
            <a:r>
              <a:rPr lang="en-US" sz="3200" dirty="0" err="1" smtClean="0">
                <a:latin typeface="+mj-lt"/>
              </a:rPr>
              <a:t>Begitu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banyak</a:t>
            </a:r>
            <a:r>
              <a:rPr lang="en-US" sz="3200" dirty="0">
                <a:latin typeface="+mj-lt"/>
              </a:rPr>
              <a:t> situs-situs </a:t>
            </a:r>
            <a:r>
              <a:rPr lang="en-US" sz="3200" dirty="0" err="1">
                <a:latin typeface="+mj-lt"/>
              </a:rPr>
              <a:t>pornografi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ada</a:t>
            </a:r>
            <a:r>
              <a:rPr lang="en-US" sz="3200" dirty="0">
                <a:latin typeface="+mj-lt"/>
              </a:rPr>
              <a:t> di internet, </a:t>
            </a:r>
            <a:r>
              <a:rPr lang="en-US" sz="3200" dirty="0" err="1">
                <a:latin typeface="+mj-lt"/>
              </a:rPr>
              <a:t>meresahkan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banyak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pihak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terutama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kalangan</a:t>
            </a:r>
            <a:r>
              <a:rPr lang="en-US" sz="3200" dirty="0">
                <a:latin typeface="+mj-lt"/>
              </a:rPr>
              <a:t> orang </a:t>
            </a:r>
            <a:r>
              <a:rPr lang="en-US" sz="3200" dirty="0" err="1">
                <a:latin typeface="+mj-lt"/>
              </a:rPr>
              <a:t>tua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khawatir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anak-anaknya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akan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mengonsumsi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hal-hal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bersifat</a:t>
            </a:r>
            <a:r>
              <a:rPr lang="en-US" sz="3200" dirty="0">
                <a:latin typeface="+mj-lt"/>
              </a:rPr>
              <a:t> porno. 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3198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Dampak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Negatif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Teknologi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Informasi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dan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Komunikasi</a:t>
            </a:r>
            <a:endParaRPr lang="en-US" sz="36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3200" b="1" dirty="0">
                <a:solidFill>
                  <a:srgbClr val="FF0000"/>
                </a:solidFill>
                <a:latin typeface="+mj-lt"/>
              </a:rPr>
              <a:t>Antisocial </a:t>
            </a:r>
            <a:r>
              <a:rPr lang="en-US" sz="3200" b="1" dirty="0" smtClean="0">
                <a:solidFill>
                  <a:srgbClr val="FF0000"/>
                </a:solidFill>
                <a:latin typeface="+mj-lt"/>
              </a:rPr>
              <a:t>Behavior</a:t>
            </a:r>
            <a:endParaRPr lang="en-US" sz="3200" b="1" dirty="0">
              <a:solidFill>
                <a:srgbClr val="FF0000"/>
              </a:solidFill>
              <a:latin typeface="+mj-lt"/>
            </a:endParaRPr>
          </a:p>
          <a:p>
            <a:pPr marL="0" indent="0">
              <a:buNone/>
            </a:pPr>
            <a:r>
              <a:rPr lang="en-US" sz="3200" dirty="0">
                <a:latin typeface="+mj-lt"/>
              </a:rPr>
              <a:t>Salah </a:t>
            </a:r>
            <a:r>
              <a:rPr lang="en-US" sz="3200" dirty="0" err="1">
                <a:latin typeface="+mj-lt"/>
              </a:rPr>
              <a:t>satu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dampak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dapat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ditimbulkan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dari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penyalahgunaan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komputer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adalah</a:t>
            </a:r>
            <a:r>
              <a:rPr lang="en-US" sz="3200" dirty="0">
                <a:latin typeface="+mj-lt"/>
              </a:rPr>
              <a:t> antisocial behavior. </a:t>
            </a:r>
            <a:endParaRPr lang="en-US" sz="3200" dirty="0" smtClean="0">
              <a:latin typeface="+mj-lt"/>
            </a:endParaRPr>
          </a:p>
          <a:p>
            <a:pPr marL="0" indent="0">
              <a:buNone/>
            </a:pPr>
            <a:r>
              <a:rPr lang="en-US" sz="3200" dirty="0" err="1" smtClean="0">
                <a:latin typeface="+mj-lt"/>
              </a:rPr>
              <a:t>Dimana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pengguna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komputer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tersebut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tidak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lagi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peduli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kepada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lingkungan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sosialnya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cenderung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mengutamakan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komputer</a:t>
            </a:r>
            <a:r>
              <a:rPr lang="en-US" sz="3200" dirty="0">
                <a:latin typeface="+mj-lt"/>
              </a:rPr>
              <a:t>. </a:t>
            </a:r>
            <a:endParaRPr lang="en-US" sz="3200" dirty="0" smtClean="0">
              <a:latin typeface="+mj-lt"/>
            </a:endParaRPr>
          </a:p>
          <a:p>
            <a:pPr marL="0" indent="0">
              <a:buNone/>
            </a:pPr>
            <a:r>
              <a:rPr lang="en-US" sz="3200" dirty="0" err="1" smtClean="0">
                <a:latin typeface="+mj-lt"/>
              </a:rPr>
              <a:t>Selain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itu</a:t>
            </a:r>
            <a:r>
              <a:rPr lang="en-US" sz="3200" dirty="0">
                <a:latin typeface="+mj-lt"/>
              </a:rPr>
              <a:t>, </a:t>
            </a:r>
            <a:r>
              <a:rPr lang="en-US" sz="3200" dirty="0" err="1">
                <a:latin typeface="+mj-lt"/>
              </a:rPr>
              <a:t>pengguna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komputer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tersebut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tidak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peduli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lagi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apa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terjadi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disekitarnya</a:t>
            </a:r>
            <a:r>
              <a:rPr lang="en-US" sz="3200" dirty="0">
                <a:latin typeface="+mj-lt"/>
              </a:rPr>
              <a:t>, </a:t>
            </a:r>
            <a:r>
              <a:rPr lang="en-US" sz="3200" dirty="0" err="1">
                <a:latin typeface="+mj-lt"/>
              </a:rPr>
              <a:t>satu-satunya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dapat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menarik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perhatiannya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hanyalah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komputer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saja</a:t>
            </a:r>
            <a:r>
              <a:rPr lang="en-US" sz="3200" dirty="0">
                <a:latin typeface="+mj-lt"/>
              </a:rPr>
              <a:t>.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1128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Cara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Penyampaian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Informasi</a:t>
            </a:r>
            <a:r>
              <a:rPr lang="en-US" sz="3600" b="1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</a:t>
            </a:r>
            <a:endParaRPr lang="en-US" sz="3600" b="1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>
                <a:solidFill>
                  <a:srgbClr val="FF0000"/>
                </a:solidFill>
              </a:rPr>
              <a:t>Natural </a:t>
            </a:r>
            <a:r>
              <a:rPr lang="en-US" dirty="0" err="1">
                <a:solidFill>
                  <a:srgbClr val="FF0000"/>
                </a:solidFill>
              </a:rPr>
              <a:t>Penyampaian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dengan</a:t>
            </a:r>
            <a:r>
              <a:rPr lang="en-US" dirty="0"/>
              <a:t> natural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penyampaian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/>
              <a:t>tangan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.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contohnya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zaman </a:t>
            </a:r>
            <a:r>
              <a:rPr lang="en-US" dirty="0" err="1"/>
              <a:t>dahulu</a:t>
            </a:r>
            <a:r>
              <a:rPr lang="en-US" dirty="0"/>
              <a:t> yang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gambar-gambar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goresan</a:t>
            </a:r>
            <a:r>
              <a:rPr lang="en-US" dirty="0"/>
              <a:t> yang </a:t>
            </a:r>
            <a:r>
              <a:rPr lang="en-US" dirty="0" err="1"/>
              <a:t>ada</a:t>
            </a:r>
            <a:r>
              <a:rPr lang="en-US" dirty="0"/>
              <a:t> di </a:t>
            </a:r>
            <a:r>
              <a:rPr lang="en-US" dirty="0" err="1"/>
              <a:t>dinding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bebatuan</a:t>
            </a:r>
            <a:r>
              <a:rPr lang="en-US" dirty="0"/>
              <a:t> goa.</a:t>
            </a:r>
          </a:p>
          <a:p>
            <a:pPr lvl="0"/>
            <a:r>
              <a:rPr lang="en-US" dirty="0" err="1">
                <a:solidFill>
                  <a:srgbClr val="FF0000"/>
                </a:solidFill>
              </a:rPr>
              <a:t>Mekanis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Penyampaian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mekanis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penyampaian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/>
              <a:t>memakai</a:t>
            </a:r>
            <a:r>
              <a:rPr lang="en-US" dirty="0"/>
              <a:t> </a:t>
            </a:r>
            <a:r>
              <a:rPr lang="en-US" dirty="0" err="1"/>
              <a:t>peralatan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mekanik</a:t>
            </a:r>
            <a:r>
              <a:rPr lang="en-US" dirty="0"/>
              <a:t> yang </a:t>
            </a:r>
            <a:r>
              <a:rPr lang="en-US" dirty="0" err="1" smtClean="0"/>
              <a:t>digerakkan</a:t>
            </a:r>
            <a:r>
              <a:rPr lang="en-US" dirty="0" smtClean="0"/>
              <a:t> </a:t>
            </a:r>
            <a:r>
              <a:rPr lang="en-US" dirty="0" err="1"/>
              <a:t>Manusia</a:t>
            </a:r>
            <a:r>
              <a:rPr lang="en-US" dirty="0"/>
              <a:t>.</a:t>
            </a:r>
          </a:p>
          <a:p>
            <a:r>
              <a:rPr lang="en-US" dirty="0" err="1">
                <a:solidFill>
                  <a:srgbClr val="FF0000"/>
                </a:solidFill>
              </a:rPr>
              <a:t>Elektronik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Penyampaian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elektonik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penyampaian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peralatan</a:t>
            </a:r>
            <a:r>
              <a:rPr lang="en-US" dirty="0"/>
              <a:t> </a:t>
            </a:r>
            <a:r>
              <a:rPr lang="en-US" dirty="0" err="1"/>
              <a:t>elektronik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01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TEKNOLOGI KOMPUTER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solidFill>
                  <a:srgbClr val="FF0000"/>
                </a:solidFill>
              </a:rPr>
              <a:t>Teknologi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komputer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teknologi</a:t>
            </a:r>
            <a:r>
              <a:rPr lang="en-US" dirty="0"/>
              <a:t> yang </a:t>
            </a:r>
            <a:r>
              <a:rPr lang="en-US" dirty="0" err="1"/>
              <a:t>berhubungan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, </a:t>
            </a:r>
            <a:r>
              <a:rPr lang="en-US" dirty="0" err="1"/>
              <a:t>termasuk</a:t>
            </a:r>
            <a:r>
              <a:rPr lang="en-US" dirty="0"/>
              <a:t> </a:t>
            </a:r>
            <a:r>
              <a:rPr lang="en-US" dirty="0" err="1"/>
              <a:t>peralatan</a:t>
            </a:r>
            <a:r>
              <a:rPr lang="en-US" dirty="0"/>
              <a:t> yang </a:t>
            </a:r>
            <a:r>
              <a:rPr lang="en-US" dirty="0" err="1"/>
              <a:t>berhubungan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printer, </a:t>
            </a:r>
            <a:r>
              <a:rPr lang="en-US" dirty="0" err="1"/>
              <a:t>pembaca</a:t>
            </a:r>
            <a:r>
              <a:rPr lang="en-US" dirty="0"/>
              <a:t> </a:t>
            </a:r>
            <a:r>
              <a:rPr lang="en-US" dirty="0" err="1"/>
              <a:t>sidik</a:t>
            </a:r>
            <a:r>
              <a:rPr lang="en-US" dirty="0"/>
              <a:t> </a:t>
            </a:r>
            <a:r>
              <a:rPr lang="en-US" dirty="0" err="1"/>
              <a:t>jari</a:t>
            </a:r>
            <a:r>
              <a:rPr lang="en-US" dirty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/>
              <a:t>bahkan</a:t>
            </a:r>
            <a:r>
              <a:rPr lang="en-US" dirty="0"/>
              <a:t> CR-ROM. </a:t>
            </a:r>
            <a:endParaRPr lang="en-US" dirty="0" smtClean="0"/>
          </a:p>
          <a:p>
            <a:r>
              <a:rPr lang="en-US" dirty="0" err="1" smtClean="0">
                <a:solidFill>
                  <a:srgbClr val="FF0000"/>
                </a:solidFill>
              </a:rPr>
              <a:t>Komputer</a:t>
            </a:r>
            <a:r>
              <a:rPr lang="en-US" dirty="0" smtClean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mesin</a:t>
            </a:r>
            <a:r>
              <a:rPr lang="en-US" dirty="0"/>
              <a:t> </a:t>
            </a:r>
            <a:r>
              <a:rPr lang="en-US" dirty="0" err="1"/>
              <a:t>serba</a:t>
            </a:r>
            <a:r>
              <a:rPr lang="en-US" dirty="0"/>
              <a:t> </a:t>
            </a:r>
            <a:r>
              <a:rPr lang="en-US" dirty="0" err="1"/>
              <a:t>guna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dikontrol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diprogram</a:t>
            </a:r>
            <a:r>
              <a:rPr lang="en-US" dirty="0"/>
              <a:t>,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mengolah</a:t>
            </a:r>
            <a:r>
              <a:rPr lang="en-US" dirty="0"/>
              <a:t> data </a:t>
            </a:r>
            <a:r>
              <a:rPr lang="en-US" dirty="0" err="1"/>
              <a:t>menjad</a:t>
            </a:r>
            <a:r>
              <a:rPr lang="en-US" dirty="0"/>
              <a:t> </a:t>
            </a:r>
            <a:r>
              <a:rPr lang="en-US" dirty="0" err="1"/>
              <a:t>iinformasi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Program</a:t>
            </a:r>
            <a:r>
              <a:rPr lang="en-US" dirty="0" smtClean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deretan</a:t>
            </a:r>
            <a:r>
              <a:rPr lang="en-US" dirty="0"/>
              <a:t> </a:t>
            </a:r>
            <a:r>
              <a:rPr lang="en-US" dirty="0" err="1"/>
              <a:t>instruksi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mengendalikan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hingga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tugasnya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yang </a:t>
            </a:r>
            <a:r>
              <a:rPr lang="en-US" dirty="0" err="1"/>
              <a:t>dikehendaki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pembuat</a:t>
            </a:r>
            <a:r>
              <a:rPr lang="en-US" dirty="0"/>
              <a:t> program.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255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TEKNOLOGI KOMPUTER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Data</a:t>
            </a:r>
            <a:r>
              <a:rPr lang="en-US" dirty="0" smtClean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mentah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dirty="0" err="1"/>
              <a:t>angka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huruf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simbol</a:t>
            </a:r>
            <a:r>
              <a:rPr lang="en-US" dirty="0"/>
              <a:t>,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data </a:t>
            </a:r>
            <a:r>
              <a:rPr lang="en-US" dirty="0" err="1"/>
              <a:t>yanag</a:t>
            </a:r>
            <a:r>
              <a:rPr lang="en-US" dirty="0"/>
              <a:t>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diolah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yang </a:t>
            </a:r>
            <a:r>
              <a:rPr lang="en-US" dirty="0" err="1"/>
              <a:t>berguna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pengambilan</a:t>
            </a:r>
            <a:r>
              <a:rPr lang="en-US" dirty="0"/>
              <a:t> </a:t>
            </a:r>
            <a:r>
              <a:rPr lang="en-US" dirty="0" err="1"/>
              <a:t>keputusan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087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TEKNOLOGI KOMPUTER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>
                <a:latin typeface="+mj-lt"/>
              </a:rPr>
              <a:t>Teknologi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Masukan</a:t>
            </a:r>
            <a:endParaRPr lang="en-US" sz="3200" dirty="0" smtClean="0">
              <a:latin typeface="+mj-lt"/>
            </a:endParaRPr>
          </a:p>
          <a:p>
            <a:r>
              <a:rPr lang="en-US" sz="3200" dirty="0" err="1" smtClean="0">
                <a:latin typeface="+mj-lt"/>
              </a:rPr>
              <a:t>Teknologi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Penyimpanan</a:t>
            </a:r>
            <a:endParaRPr lang="en-US" sz="3200" dirty="0" smtClean="0">
              <a:latin typeface="+mj-lt"/>
            </a:endParaRPr>
          </a:p>
          <a:p>
            <a:r>
              <a:rPr lang="en-US" sz="3200" dirty="0" err="1" smtClean="0">
                <a:latin typeface="+mj-lt"/>
              </a:rPr>
              <a:t>Teknologi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Mesin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Pemroses</a:t>
            </a:r>
            <a:endParaRPr lang="en-US" sz="3200" dirty="0" smtClean="0">
              <a:latin typeface="+mj-lt"/>
            </a:endParaRPr>
          </a:p>
          <a:p>
            <a:r>
              <a:rPr lang="en-US" sz="3200" dirty="0" err="1" smtClean="0">
                <a:latin typeface="+mj-lt"/>
              </a:rPr>
              <a:t>Teknologi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Keluaran</a:t>
            </a:r>
            <a:endParaRPr lang="en-US" sz="3200" dirty="0" smtClean="0">
              <a:latin typeface="+mj-lt"/>
            </a:endParaRPr>
          </a:p>
          <a:p>
            <a:r>
              <a:rPr lang="en-US" sz="3200" dirty="0" err="1" smtClean="0">
                <a:latin typeface="+mj-lt"/>
              </a:rPr>
              <a:t>Teknologi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Perangkat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Lunak</a:t>
            </a:r>
            <a:endParaRPr lang="en-US" sz="3200" dirty="0">
              <a:latin typeface="+mj-lt"/>
            </a:endParaRPr>
          </a:p>
          <a:p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46664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TEKNOLOGI KOMPUTER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500" b="1" dirty="0" err="1" smtClean="0">
                <a:solidFill>
                  <a:srgbClr val="FF0000"/>
                </a:solidFill>
                <a:latin typeface="+mj-lt"/>
              </a:rPr>
              <a:t>Teknologi</a:t>
            </a:r>
            <a:r>
              <a:rPr lang="en-US" sz="35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500" b="1" dirty="0" err="1" smtClean="0">
                <a:solidFill>
                  <a:srgbClr val="FF0000"/>
                </a:solidFill>
                <a:latin typeface="+mj-lt"/>
              </a:rPr>
              <a:t>Masukan</a:t>
            </a:r>
            <a:endParaRPr lang="en-US" sz="3500" b="1" dirty="0" smtClean="0">
              <a:solidFill>
                <a:srgbClr val="FF0000"/>
              </a:solidFill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500" dirty="0" err="1" smtClean="0">
                <a:latin typeface="+mj-lt"/>
              </a:rPr>
              <a:t>adalah</a:t>
            </a:r>
            <a:r>
              <a:rPr lang="en-US" sz="3500" dirty="0" smtClean="0">
                <a:latin typeface="+mj-lt"/>
              </a:rPr>
              <a:t> </a:t>
            </a:r>
            <a:r>
              <a:rPr lang="en-US" sz="3500" dirty="0" err="1">
                <a:latin typeface="+mj-lt"/>
              </a:rPr>
              <a:t>teknologi</a:t>
            </a:r>
            <a:r>
              <a:rPr lang="en-US" sz="3500" dirty="0">
                <a:latin typeface="+mj-lt"/>
              </a:rPr>
              <a:t> yang </a:t>
            </a:r>
            <a:r>
              <a:rPr lang="en-US" sz="3500" dirty="0" err="1">
                <a:latin typeface="+mj-lt"/>
              </a:rPr>
              <a:t>berhubungan</a:t>
            </a:r>
            <a:r>
              <a:rPr lang="en-US" sz="3500" dirty="0">
                <a:latin typeface="+mj-lt"/>
              </a:rPr>
              <a:t> </a:t>
            </a:r>
            <a:r>
              <a:rPr lang="en-US" sz="3500" dirty="0" err="1" smtClean="0">
                <a:latin typeface="+mj-lt"/>
              </a:rPr>
              <a:t>dengan</a:t>
            </a:r>
            <a:r>
              <a:rPr lang="en-US" sz="3500" dirty="0" smtClean="0">
                <a:latin typeface="+mj-lt"/>
              </a:rPr>
              <a:t> </a:t>
            </a:r>
            <a:r>
              <a:rPr lang="en-US" sz="3500" dirty="0" err="1">
                <a:latin typeface="+mj-lt"/>
              </a:rPr>
              <a:t>peralatan</a:t>
            </a:r>
            <a:r>
              <a:rPr lang="en-US" sz="3500" dirty="0">
                <a:latin typeface="+mj-lt"/>
              </a:rPr>
              <a:t> </a:t>
            </a:r>
            <a:r>
              <a:rPr lang="en-US" sz="3500" dirty="0" err="1">
                <a:latin typeface="+mj-lt"/>
              </a:rPr>
              <a:t>untuk</a:t>
            </a:r>
            <a:r>
              <a:rPr lang="en-US" sz="3500" dirty="0">
                <a:latin typeface="+mj-lt"/>
              </a:rPr>
              <a:t> </a:t>
            </a:r>
            <a:r>
              <a:rPr lang="en-US" sz="3500" dirty="0" err="1">
                <a:latin typeface="+mj-lt"/>
              </a:rPr>
              <a:t>memasukkan</a:t>
            </a:r>
            <a:r>
              <a:rPr lang="en-US" sz="3500" dirty="0">
                <a:latin typeface="+mj-lt"/>
              </a:rPr>
              <a:t> </a:t>
            </a:r>
            <a:r>
              <a:rPr lang="en-US" sz="3500" dirty="0" smtClean="0">
                <a:latin typeface="+mj-lt"/>
              </a:rPr>
              <a:t>data </a:t>
            </a:r>
            <a:r>
              <a:rPr lang="en-US" sz="3500" dirty="0" err="1">
                <a:latin typeface="+mj-lt"/>
              </a:rPr>
              <a:t>ke</a:t>
            </a:r>
            <a:r>
              <a:rPr lang="en-US" sz="3500" dirty="0">
                <a:latin typeface="+mj-lt"/>
              </a:rPr>
              <a:t> </a:t>
            </a:r>
            <a:r>
              <a:rPr lang="en-US" sz="3500" dirty="0" err="1">
                <a:latin typeface="+mj-lt"/>
              </a:rPr>
              <a:t>dalam</a:t>
            </a:r>
            <a:r>
              <a:rPr lang="en-US" sz="3500" dirty="0">
                <a:latin typeface="+mj-lt"/>
              </a:rPr>
              <a:t> </a:t>
            </a:r>
            <a:r>
              <a:rPr lang="en-US" sz="3500" dirty="0" err="1">
                <a:latin typeface="+mj-lt"/>
              </a:rPr>
              <a:t>sistem</a:t>
            </a:r>
            <a:r>
              <a:rPr lang="en-US" sz="3500" dirty="0">
                <a:latin typeface="+mj-lt"/>
              </a:rPr>
              <a:t> </a:t>
            </a:r>
            <a:r>
              <a:rPr lang="en-US" sz="3500" dirty="0" err="1">
                <a:latin typeface="+mj-lt"/>
              </a:rPr>
              <a:t>komputer</a:t>
            </a:r>
            <a:r>
              <a:rPr lang="en-US" sz="3500" dirty="0">
                <a:latin typeface="+mj-lt"/>
              </a:rPr>
              <a:t>. </a:t>
            </a:r>
            <a:endParaRPr lang="en-US" sz="3500" dirty="0" smtClean="0"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3500" dirty="0" smtClean="0"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500" dirty="0" err="1" smtClean="0">
                <a:latin typeface="+mj-lt"/>
              </a:rPr>
              <a:t>Piranti</a:t>
            </a:r>
            <a:r>
              <a:rPr lang="en-US" sz="3500" dirty="0" smtClean="0">
                <a:latin typeface="+mj-lt"/>
              </a:rPr>
              <a:t> </a:t>
            </a:r>
            <a:r>
              <a:rPr lang="en-US" sz="3500" dirty="0" err="1">
                <a:latin typeface="+mj-lt"/>
              </a:rPr>
              <a:t>masukan</a:t>
            </a:r>
            <a:r>
              <a:rPr lang="en-US" sz="3500" dirty="0">
                <a:latin typeface="+mj-lt"/>
              </a:rPr>
              <a:t> yang </a:t>
            </a:r>
            <a:r>
              <a:rPr lang="en-US" sz="3500" dirty="0" err="1">
                <a:latin typeface="+mj-lt"/>
              </a:rPr>
              <a:t>lazim</a:t>
            </a:r>
            <a:r>
              <a:rPr lang="en-US" sz="3500" dirty="0">
                <a:latin typeface="+mj-lt"/>
              </a:rPr>
              <a:t> </a:t>
            </a:r>
            <a:r>
              <a:rPr lang="en-US" sz="3500" dirty="0" err="1">
                <a:latin typeface="+mj-lt"/>
              </a:rPr>
              <a:t>dijumpai</a:t>
            </a:r>
            <a:r>
              <a:rPr lang="en-US" sz="3500" dirty="0">
                <a:latin typeface="+mj-lt"/>
              </a:rPr>
              <a:t> </a:t>
            </a:r>
            <a:r>
              <a:rPr lang="en-US" sz="3500" dirty="0" err="1" smtClean="0">
                <a:latin typeface="+mj-lt"/>
              </a:rPr>
              <a:t>dalam</a:t>
            </a:r>
            <a:r>
              <a:rPr lang="en-US" sz="3500" dirty="0" smtClean="0">
                <a:latin typeface="+mj-lt"/>
              </a:rPr>
              <a:t> </a:t>
            </a:r>
            <a:r>
              <a:rPr lang="en-US" sz="3500" dirty="0" err="1">
                <a:latin typeface="+mj-lt"/>
              </a:rPr>
              <a:t>sistem</a:t>
            </a:r>
            <a:r>
              <a:rPr lang="en-US" sz="3500" dirty="0">
                <a:latin typeface="+mj-lt"/>
              </a:rPr>
              <a:t> </a:t>
            </a:r>
            <a:r>
              <a:rPr lang="en-US" sz="3500" dirty="0" err="1">
                <a:latin typeface="+mj-lt"/>
              </a:rPr>
              <a:t>komputer</a:t>
            </a:r>
            <a:r>
              <a:rPr lang="en-US" sz="3500" dirty="0">
                <a:latin typeface="+mj-lt"/>
              </a:rPr>
              <a:t> </a:t>
            </a:r>
            <a:r>
              <a:rPr lang="en-US" sz="3500" dirty="0" err="1">
                <a:latin typeface="+mj-lt"/>
              </a:rPr>
              <a:t>berupa</a:t>
            </a:r>
            <a:r>
              <a:rPr lang="en-US" sz="3500" dirty="0">
                <a:latin typeface="+mj-lt"/>
              </a:rPr>
              <a:t> </a:t>
            </a:r>
            <a:r>
              <a:rPr lang="en-US" sz="3500" dirty="0" smtClean="0">
                <a:latin typeface="+mj-lt"/>
              </a:rPr>
              <a:t>keyboard </a:t>
            </a:r>
            <a:r>
              <a:rPr lang="en-US" sz="3500" dirty="0" err="1">
                <a:latin typeface="+mj-lt"/>
              </a:rPr>
              <a:t>dan</a:t>
            </a:r>
            <a:r>
              <a:rPr lang="en-US" sz="3500" dirty="0">
                <a:latin typeface="+mj-lt"/>
              </a:rPr>
              <a:t> mouse</a:t>
            </a:r>
          </a:p>
          <a:p>
            <a:pPr marL="0" indent="0">
              <a:buNone/>
            </a:pPr>
            <a:endParaRPr lang="en-US" sz="3200" b="1" dirty="0" smtClean="0">
              <a:solidFill>
                <a:srgbClr val="FF0000"/>
              </a:solidFill>
              <a:latin typeface="+mj-lt"/>
            </a:endParaRPr>
          </a:p>
          <a:p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4940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TEKNOLOGI KOMPUTER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Teknologi</a:t>
            </a:r>
            <a:r>
              <a:rPr lang="en-US" sz="32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Penyimpanan</a:t>
            </a:r>
            <a:endParaRPr lang="en-US" sz="3200" b="1" dirty="0" smtClean="0">
              <a:solidFill>
                <a:srgbClr val="FF0000"/>
              </a:solidFill>
              <a:latin typeface="+mj-lt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200" dirty="0" err="1">
                <a:latin typeface="+mj-lt"/>
              </a:rPr>
              <a:t>Teknologi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penyimpanan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dibedakan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menjadi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dua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kelompok</a:t>
            </a:r>
            <a:r>
              <a:rPr lang="en-US" sz="3200" dirty="0">
                <a:latin typeface="+mj-lt"/>
              </a:rPr>
              <a:t>, </a:t>
            </a:r>
            <a:r>
              <a:rPr lang="en-US" sz="3200" dirty="0" err="1">
                <a:latin typeface="+mj-lt"/>
              </a:rPr>
              <a:t>yaitu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memori</a:t>
            </a:r>
            <a:r>
              <a:rPr lang="en-US" sz="3200" dirty="0">
                <a:latin typeface="+mj-lt"/>
              </a:rPr>
              <a:t> internal </a:t>
            </a:r>
            <a:r>
              <a:rPr lang="en-US" sz="3200" dirty="0" err="1">
                <a:latin typeface="+mj-lt"/>
              </a:rPr>
              <a:t>dan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memori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eksternal</a:t>
            </a:r>
            <a:r>
              <a:rPr lang="en-US" sz="3200" dirty="0">
                <a:latin typeface="+mj-lt"/>
              </a:rPr>
              <a:t>. </a:t>
            </a:r>
            <a:endParaRPr lang="en-US" sz="3200" dirty="0" smtClean="0">
              <a:latin typeface="+mj-lt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sz="3200" dirty="0">
              <a:latin typeface="+mj-lt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Memori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>
                <a:latin typeface="+mj-lt"/>
              </a:rPr>
              <a:t>internal (</a:t>
            </a:r>
            <a:r>
              <a:rPr lang="en-US" sz="3200" dirty="0" err="1">
                <a:latin typeface="+mj-lt"/>
              </a:rPr>
              <a:t>biasa</a:t>
            </a:r>
            <a:r>
              <a:rPr lang="en-US" sz="3200" dirty="0">
                <a:latin typeface="+mj-lt"/>
              </a:rPr>
              <a:t> juga </a:t>
            </a:r>
            <a:r>
              <a:rPr lang="en-US" sz="3200" dirty="0" err="1">
                <a:latin typeface="+mj-lt"/>
              </a:rPr>
              <a:t>disebut</a:t>
            </a:r>
            <a:r>
              <a:rPr lang="en-US" sz="3200" dirty="0">
                <a:latin typeface="+mj-lt"/>
              </a:rPr>
              <a:t> main memory </a:t>
            </a:r>
            <a:r>
              <a:rPr lang="en-US" sz="3200" dirty="0" err="1">
                <a:latin typeface="+mj-lt"/>
              </a:rPr>
              <a:t>atau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memori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utama</a:t>
            </a:r>
            <a:r>
              <a:rPr lang="en-US" sz="3200" dirty="0">
                <a:latin typeface="+mj-lt"/>
              </a:rPr>
              <a:t>) </a:t>
            </a:r>
            <a:r>
              <a:rPr lang="en-US" sz="3200" dirty="0" err="1">
                <a:latin typeface="+mj-lt"/>
              </a:rPr>
              <a:t>berfungsi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sebagai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pengikat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sementara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baik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bagi</a:t>
            </a:r>
            <a:r>
              <a:rPr lang="en-US" sz="3200" dirty="0">
                <a:latin typeface="+mj-lt"/>
              </a:rPr>
              <a:t> data, program, </a:t>
            </a:r>
            <a:r>
              <a:rPr lang="en-US" sz="3200" dirty="0" err="1">
                <a:latin typeface="+mj-lt"/>
              </a:rPr>
              <a:t>maupun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informasi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ketika</a:t>
            </a:r>
            <a:r>
              <a:rPr lang="en-US" sz="3200" dirty="0">
                <a:latin typeface="+mj-lt"/>
              </a:rPr>
              <a:t> proses </a:t>
            </a:r>
            <a:r>
              <a:rPr lang="en-US" sz="3200" dirty="0" err="1">
                <a:latin typeface="+mj-lt"/>
              </a:rPr>
              <a:t>pengolahannya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dilaksanakan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oleh</a:t>
            </a:r>
            <a:r>
              <a:rPr lang="en-US" sz="3200" dirty="0">
                <a:latin typeface="+mj-lt"/>
              </a:rPr>
              <a:t> CPU. 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85646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TEKNOLOGI KOMPUTER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Dua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contoh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memori</a:t>
            </a:r>
            <a:r>
              <a:rPr lang="en-US" sz="3200" dirty="0">
                <a:latin typeface="+mj-lt"/>
              </a:rPr>
              <a:t> internal </a:t>
            </a:r>
            <a:r>
              <a:rPr lang="en-US" sz="3200" dirty="0" err="1">
                <a:latin typeface="+mj-lt"/>
              </a:rPr>
              <a:t>yaitu</a:t>
            </a:r>
            <a:r>
              <a:rPr lang="en-US" sz="3200" dirty="0">
                <a:latin typeface="+mj-lt"/>
              </a:rPr>
              <a:t> ROM </a:t>
            </a:r>
            <a:r>
              <a:rPr lang="en-US" sz="3200" dirty="0" err="1">
                <a:latin typeface="+mj-lt"/>
              </a:rPr>
              <a:t>dan</a:t>
            </a:r>
            <a:r>
              <a:rPr lang="en-US" sz="3200" dirty="0">
                <a:latin typeface="+mj-lt"/>
              </a:rPr>
              <a:t> RAM. </a:t>
            </a:r>
            <a:endParaRPr lang="en-US" sz="3200" dirty="0" smtClean="0">
              <a:latin typeface="+mj-lt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200" dirty="0" smtClean="0">
                <a:latin typeface="+mj-lt"/>
              </a:rPr>
              <a:t>ROM </a:t>
            </a:r>
            <a:r>
              <a:rPr lang="en-US" sz="3200" dirty="0">
                <a:latin typeface="+mj-lt"/>
              </a:rPr>
              <a:t>(Read Only Memory) </a:t>
            </a:r>
            <a:r>
              <a:rPr lang="en-US" sz="3200" dirty="0" err="1">
                <a:latin typeface="+mj-lt"/>
              </a:rPr>
              <a:t>adalah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memori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hanya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bisa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dibaca</a:t>
            </a:r>
            <a:r>
              <a:rPr lang="en-US" sz="3200" dirty="0">
                <a:latin typeface="+mj-lt"/>
              </a:rPr>
              <a:t>, </a:t>
            </a:r>
            <a:r>
              <a:rPr lang="en-US" sz="3200" dirty="0" err="1">
                <a:latin typeface="+mj-lt"/>
              </a:rPr>
              <a:t>sedangkan</a:t>
            </a:r>
            <a:r>
              <a:rPr lang="en-US" sz="3200" dirty="0">
                <a:latin typeface="+mj-lt"/>
              </a:rPr>
              <a:t> </a:t>
            </a:r>
            <a:endParaRPr lang="en-US" sz="3200" dirty="0" smtClean="0">
              <a:latin typeface="+mj-lt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200" dirty="0" smtClean="0">
                <a:latin typeface="+mj-lt"/>
              </a:rPr>
              <a:t>RAM </a:t>
            </a:r>
            <a:r>
              <a:rPr lang="en-US" sz="3200" dirty="0">
                <a:latin typeface="+mj-lt"/>
              </a:rPr>
              <a:t>(Read Access Memory) </a:t>
            </a:r>
            <a:r>
              <a:rPr lang="en-US" sz="3200" dirty="0" err="1">
                <a:latin typeface="+mj-lt"/>
              </a:rPr>
              <a:t>adalah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memori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isinya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bisa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diperbaharui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9033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TEKNOLOGI KOMPUTER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Teknologi</a:t>
            </a:r>
            <a:r>
              <a:rPr lang="en-US" sz="32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Penyimpanan</a:t>
            </a:r>
            <a:endParaRPr lang="en-US" sz="3200" b="1" dirty="0" smtClean="0">
              <a:solidFill>
                <a:srgbClr val="FF0000"/>
              </a:solidFill>
              <a:latin typeface="+mj-lt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200" dirty="0" err="1">
                <a:latin typeface="+mj-lt"/>
              </a:rPr>
              <a:t>Penyimpanan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eksternal</a:t>
            </a:r>
            <a:r>
              <a:rPr lang="en-US" sz="3200" dirty="0">
                <a:latin typeface="+mj-lt"/>
              </a:rPr>
              <a:t> (external storage) </a:t>
            </a:r>
            <a:r>
              <a:rPr lang="en-US" sz="3200" dirty="0" err="1">
                <a:latin typeface="+mj-lt"/>
              </a:rPr>
              <a:t>dikenal</a:t>
            </a:r>
            <a:r>
              <a:rPr lang="en-US" sz="3200" dirty="0">
                <a:latin typeface="+mj-lt"/>
              </a:rPr>
              <a:t> juga </a:t>
            </a:r>
            <a:r>
              <a:rPr lang="en-US" sz="3200" dirty="0" err="1">
                <a:latin typeface="+mj-lt"/>
              </a:rPr>
              <a:t>dengan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sebutan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penyimpanan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sekunder</a:t>
            </a:r>
            <a:r>
              <a:rPr lang="en-US" sz="3200" dirty="0">
                <a:latin typeface="+mj-lt"/>
              </a:rPr>
              <a:t>. </a:t>
            </a:r>
            <a:endParaRPr lang="en-US" sz="3200" dirty="0" smtClean="0">
              <a:latin typeface="+mj-lt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sz="3200" dirty="0">
              <a:latin typeface="+mj-lt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Penyimpanan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>
                <a:latin typeface="+mj-lt"/>
              </a:rPr>
              <a:t>external </a:t>
            </a:r>
            <a:r>
              <a:rPr lang="en-US" sz="3200" dirty="0" err="1">
                <a:latin typeface="+mj-lt"/>
              </a:rPr>
              <a:t>adalah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segala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piranti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berfungsi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untuk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menyimpan</a:t>
            </a:r>
            <a:r>
              <a:rPr lang="en-US" sz="3200" dirty="0">
                <a:latin typeface="+mj-lt"/>
              </a:rPr>
              <a:t> data </a:t>
            </a:r>
            <a:r>
              <a:rPr lang="en-US" sz="3200" dirty="0" err="1">
                <a:latin typeface="+mj-lt"/>
              </a:rPr>
              <a:t>secara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permanen</a:t>
            </a:r>
            <a:r>
              <a:rPr lang="en-US" sz="3200" dirty="0">
                <a:latin typeface="+mj-lt"/>
              </a:rPr>
              <a:t>. 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1136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TEKNOLOGI KOMPUTER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Pengertian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permanen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disini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berarti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bahwa</a:t>
            </a:r>
            <a:r>
              <a:rPr lang="en-US" sz="3200" dirty="0">
                <a:latin typeface="+mj-lt"/>
              </a:rPr>
              <a:t> data yang </a:t>
            </a:r>
            <a:r>
              <a:rPr lang="en-US" sz="3200" dirty="0" err="1">
                <a:latin typeface="+mj-lt"/>
              </a:rPr>
              <a:t>terdapat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pada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penyimpanan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akan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tetap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terpelihara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dengan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baik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sekalipun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komputer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sudah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dalam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keadaan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mati</a:t>
            </a:r>
            <a:r>
              <a:rPr lang="en-US" sz="3200" dirty="0">
                <a:latin typeface="+mj-lt"/>
              </a:rPr>
              <a:t> (</a:t>
            </a:r>
            <a:r>
              <a:rPr lang="en-US" sz="3200" dirty="0" err="1">
                <a:latin typeface="+mj-lt"/>
              </a:rPr>
              <a:t>tidak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mendapat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aliran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listrik</a:t>
            </a:r>
            <a:r>
              <a:rPr lang="en-US" sz="3200" dirty="0">
                <a:latin typeface="+mj-lt"/>
              </a:rPr>
              <a:t>). </a:t>
            </a:r>
            <a:endParaRPr lang="en-US" sz="3200" dirty="0" smtClean="0">
              <a:latin typeface="+mj-lt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sz="3200" dirty="0">
              <a:latin typeface="+mj-lt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Harddisk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flashdisk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adalah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contoh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penyimpanan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eksternal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3452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TEKNOLOGI KOMPUTER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Teknologi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Mesin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Pemroses</a:t>
            </a:r>
            <a:endParaRPr lang="en-US" sz="3200" b="1" dirty="0" smtClean="0">
              <a:solidFill>
                <a:srgbClr val="FF0000"/>
              </a:solidFill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>
                <a:latin typeface="+mj-lt"/>
              </a:rPr>
              <a:t>Mesin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Pemroses</a:t>
            </a:r>
            <a:r>
              <a:rPr lang="en-US" sz="3200" dirty="0">
                <a:latin typeface="+mj-lt"/>
              </a:rPr>
              <a:t> (processing machine) </a:t>
            </a:r>
            <a:r>
              <a:rPr lang="en-US" sz="3200" dirty="0" err="1">
                <a:latin typeface="+mj-lt"/>
              </a:rPr>
              <a:t>lebih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dikenal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dengan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sebutan</a:t>
            </a:r>
            <a:r>
              <a:rPr lang="en-US" sz="3200" dirty="0">
                <a:latin typeface="+mj-lt"/>
              </a:rPr>
              <a:t> CPU (Central Processing Unit), </a:t>
            </a:r>
            <a:r>
              <a:rPr lang="en-US" sz="3200" dirty="0" err="1">
                <a:latin typeface="+mj-lt"/>
              </a:rPr>
              <a:t>mikroprosesor</a:t>
            </a:r>
            <a:r>
              <a:rPr lang="en-US" sz="3200" dirty="0">
                <a:latin typeface="+mj-lt"/>
              </a:rPr>
              <a:t>, </a:t>
            </a:r>
            <a:r>
              <a:rPr lang="en-US" sz="3200" dirty="0" err="1">
                <a:latin typeface="+mj-lt"/>
              </a:rPr>
              <a:t>atau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prosesor</a:t>
            </a:r>
            <a:r>
              <a:rPr lang="en-US" sz="3200" dirty="0">
                <a:latin typeface="+mj-lt"/>
              </a:rPr>
              <a:t>. </a:t>
            </a:r>
            <a:endParaRPr lang="en-US" sz="3200" dirty="0" smtClean="0"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3200" dirty="0"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Contoh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prosesor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smtClean="0">
                <a:latin typeface="+mj-lt"/>
              </a:rPr>
              <a:t>Pentium </a:t>
            </a:r>
            <a:r>
              <a:rPr lang="en-US" sz="3200" dirty="0" err="1">
                <a:latin typeface="+mj-lt"/>
              </a:rPr>
              <a:t>dan</a:t>
            </a:r>
            <a:r>
              <a:rPr lang="en-US" sz="3200" dirty="0">
                <a:latin typeface="+mj-lt"/>
              </a:rPr>
              <a:t> PowerPC</a:t>
            </a:r>
            <a:endParaRPr lang="en-US" sz="3200" b="1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7654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TEKNOLOGI KOMPUTER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Teknologi</a:t>
            </a:r>
            <a:r>
              <a:rPr lang="en-US" sz="32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Keluaran</a:t>
            </a:r>
            <a:endParaRPr lang="en-US" sz="3200" b="1" dirty="0" smtClean="0">
              <a:solidFill>
                <a:srgbClr val="FF0000"/>
              </a:solidFill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>
                <a:latin typeface="+mj-lt"/>
              </a:rPr>
              <a:t>Teknologi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keluaran</a:t>
            </a:r>
            <a:r>
              <a:rPr lang="en-US" sz="3200" dirty="0">
                <a:latin typeface="+mj-lt"/>
              </a:rPr>
              <a:t> (output technology) </a:t>
            </a:r>
            <a:r>
              <a:rPr lang="en-US" sz="3200" dirty="0" err="1">
                <a:latin typeface="+mj-lt"/>
              </a:rPr>
              <a:t>adalah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teknologi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berhubungan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dengan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segala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piranti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berfungsi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untuk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menyajikan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informasi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hasil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pengolahan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sistem</a:t>
            </a:r>
            <a:r>
              <a:rPr lang="en-US" sz="3200" dirty="0">
                <a:latin typeface="+mj-lt"/>
              </a:rPr>
              <a:t>. </a:t>
            </a:r>
            <a:endParaRPr lang="en-US" sz="3200" dirty="0" smtClean="0"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3200" dirty="0"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Layar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dan</a:t>
            </a:r>
            <a:r>
              <a:rPr lang="en-US" sz="3200" dirty="0">
                <a:latin typeface="+mj-lt"/>
              </a:rPr>
              <a:t> monitor </a:t>
            </a:r>
            <a:r>
              <a:rPr lang="en-US" sz="3200" dirty="0" err="1">
                <a:latin typeface="+mj-lt"/>
              </a:rPr>
              <a:t>dan</a:t>
            </a:r>
            <a:r>
              <a:rPr lang="en-US" sz="3200" dirty="0">
                <a:latin typeface="+mj-lt"/>
              </a:rPr>
              <a:t> printer </a:t>
            </a:r>
            <a:r>
              <a:rPr lang="en-US" sz="3200" dirty="0" err="1">
                <a:latin typeface="+mj-lt"/>
              </a:rPr>
              <a:t>merupakan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piranti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biasa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digunakan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sebagai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piranti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keluaran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3120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TEKNOLOGI KOMPUTER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Teknologi</a:t>
            </a:r>
            <a:r>
              <a:rPr lang="en-US" sz="32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Perangkat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Lunak</a:t>
            </a:r>
            <a:endParaRPr lang="en-US" sz="3200" b="1" dirty="0">
              <a:solidFill>
                <a:srgbClr val="FF0000"/>
              </a:solidFill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>
                <a:latin typeface="+mj-lt"/>
              </a:rPr>
              <a:t>Perangkat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lunak</a:t>
            </a:r>
            <a:r>
              <a:rPr lang="en-US" sz="3200" dirty="0">
                <a:latin typeface="+mj-lt"/>
              </a:rPr>
              <a:t> (software) </a:t>
            </a:r>
            <a:r>
              <a:rPr lang="en-US" sz="3200" dirty="0" err="1">
                <a:latin typeface="+mj-lt"/>
              </a:rPr>
              <a:t>atau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dikenal</a:t>
            </a:r>
            <a:r>
              <a:rPr lang="en-US" sz="3200" dirty="0">
                <a:latin typeface="+mj-lt"/>
              </a:rPr>
              <a:t> juga </a:t>
            </a:r>
            <a:r>
              <a:rPr lang="en-US" sz="3200" dirty="0" err="1">
                <a:latin typeface="+mj-lt"/>
              </a:rPr>
              <a:t>dengan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sebutan</a:t>
            </a:r>
            <a:r>
              <a:rPr lang="en-US" sz="3200" dirty="0">
                <a:latin typeface="+mj-lt"/>
              </a:rPr>
              <a:t> program. </a:t>
            </a:r>
            <a:endParaRPr lang="en-US" sz="3200" dirty="0" smtClean="0"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3200" dirty="0" smtClean="0"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Tentu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saja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untuk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mengerjakan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tugas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komputer</a:t>
            </a:r>
            <a:r>
              <a:rPr lang="en-US" sz="3200" dirty="0">
                <a:latin typeface="+mj-lt"/>
              </a:rPr>
              <a:t>, </a:t>
            </a:r>
            <a:r>
              <a:rPr lang="en-US" sz="3200" dirty="0" err="1">
                <a:latin typeface="+mj-lt"/>
              </a:rPr>
              <a:t>diperlukan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perangkat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lunak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sendiri</a:t>
            </a:r>
            <a:r>
              <a:rPr lang="en-US" sz="3200" dirty="0">
                <a:latin typeface="+mj-lt"/>
              </a:rPr>
              <a:t>. 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3620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TEKNOLOGI KOMPUTER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Teknologi</a:t>
            </a:r>
            <a:r>
              <a:rPr lang="en-US" sz="32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Perangkat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Lunak</a:t>
            </a:r>
            <a:endParaRPr lang="en-US" sz="3200" b="1" dirty="0">
              <a:solidFill>
                <a:srgbClr val="FF0000"/>
              </a:solidFill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Sebagai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contoh</a:t>
            </a:r>
            <a:r>
              <a:rPr lang="en-US" sz="3200" dirty="0">
                <a:latin typeface="+mj-lt"/>
              </a:rPr>
              <a:t> Microsoft Word </a:t>
            </a:r>
            <a:r>
              <a:rPr lang="en-US" sz="3200" dirty="0" err="1" smtClean="0">
                <a:latin typeface="+mj-lt"/>
              </a:rPr>
              <a:t>merupakan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contoh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perangkat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lunak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pengolah</a:t>
            </a:r>
            <a:r>
              <a:rPr lang="en-US" sz="3200" dirty="0">
                <a:latin typeface="+mj-lt"/>
              </a:rPr>
              <a:t> kata yang </a:t>
            </a:r>
            <a:r>
              <a:rPr lang="en-US" sz="3200" dirty="0" err="1">
                <a:latin typeface="+mj-lt"/>
              </a:rPr>
              <a:t>berguna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untuk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membuat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dokumen</a:t>
            </a:r>
            <a:r>
              <a:rPr lang="en-US" sz="3200" dirty="0">
                <a:latin typeface="+mj-lt"/>
              </a:rPr>
              <a:t>, </a:t>
            </a:r>
            <a:r>
              <a:rPr lang="en-US" sz="3200" dirty="0" err="1">
                <a:latin typeface="+mj-lt"/>
              </a:rPr>
              <a:t>sedangkan</a:t>
            </a:r>
            <a:r>
              <a:rPr lang="en-US" sz="3200" dirty="0">
                <a:latin typeface="+mj-lt"/>
              </a:rPr>
              <a:t> Adobe Photoshop </a:t>
            </a:r>
            <a:r>
              <a:rPr lang="en-US" sz="3200" dirty="0" err="1">
                <a:latin typeface="+mj-lt"/>
              </a:rPr>
              <a:t>adalah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perangkat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lunak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berguna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untuk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mengolah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gambar</a:t>
            </a:r>
            <a:endParaRPr lang="en-US" sz="3200" dirty="0"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3200" dirty="0" smtClean="0">
              <a:latin typeface="+mj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smtClean="0">
                <a:latin typeface="+mj-lt"/>
              </a:rPr>
              <a:t>Ex. Excel, </a:t>
            </a:r>
            <a:r>
              <a:rPr lang="en-US" sz="3200" dirty="0" err="1" smtClean="0">
                <a:latin typeface="+mj-lt"/>
              </a:rPr>
              <a:t>Powerpoint</a:t>
            </a:r>
            <a:r>
              <a:rPr lang="en-US" sz="3200" dirty="0" smtClean="0">
                <a:latin typeface="+mj-lt"/>
              </a:rPr>
              <a:t>, Access, Publisher 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61524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MANFAAT TIK DALAM KEHIDUPAN SEHARI-HARI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Dalam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pendidikan</a:t>
            </a:r>
            <a:r>
              <a:rPr lang="en-US" sz="3200" dirty="0">
                <a:latin typeface="+mj-lt"/>
              </a:rPr>
              <a:t/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Kemampuan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belajar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dapat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lebih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efektif</a:t>
            </a:r>
            <a:r>
              <a:rPr lang="en-US" sz="3200" dirty="0">
                <a:latin typeface="+mj-lt"/>
              </a:rPr>
              <a:t>.</a:t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Komputer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merupakan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sarana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untuk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lebih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mudah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mengerjakan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kreatifitas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8134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MANFAAT TIK DALAM KEHIDUPAN SEHARI-HARI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Dalam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Bidang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Industri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dan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Manufaktur</a:t>
            </a:r>
            <a:r>
              <a:rPr lang="en-US" sz="3200" dirty="0">
                <a:latin typeface="+mj-lt"/>
              </a:rPr>
              <a:t/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Dapat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merancang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sebuah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produk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akan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dikeluarkan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pada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sebuah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Industri</a:t>
            </a:r>
            <a:r>
              <a:rPr lang="en-US" sz="3200" dirty="0">
                <a:latin typeface="+mj-lt"/>
              </a:rPr>
              <a:t>.</a:t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>
                <a:latin typeface="+mj-lt"/>
              </a:rPr>
              <a:t>D</a:t>
            </a:r>
            <a:r>
              <a:rPr lang="en-US" sz="3200" dirty="0" err="1" smtClean="0">
                <a:latin typeface="+mj-lt"/>
              </a:rPr>
              <a:t>apat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mengontrol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mesin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produk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dengan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ketepatan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maksimal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62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MANFAAT TIK DALAM KEHIDUPAN SEHARI-HARI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Dalam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Bidang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Bisnis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Dan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Perbankan</a:t>
            </a:r>
            <a:r>
              <a:rPr lang="en-US" sz="3200" dirty="0">
                <a:latin typeface="+mj-lt"/>
              </a:rPr>
              <a:t/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Dapat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membantu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dalam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penyimpan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berkas</a:t>
            </a:r>
            <a:r>
              <a:rPr lang="en-US" sz="3200" dirty="0">
                <a:latin typeface="+mj-lt"/>
              </a:rPr>
              <a:t> yang </a:t>
            </a:r>
            <a:r>
              <a:rPr lang="en-US" sz="3200" dirty="0" err="1">
                <a:latin typeface="+mj-lt"/>
              </a:rPr>
              <a:t>lebih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aman</a:t>
            </a:r>
            <a:r>
              <a:rPr lang="en-US" sz="3200" dirty="0">
                <a:latin typeface="+mj-lt"/>
              </a:rPr>
              <a:t>.</a:t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Dapat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berfungsi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dalam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kegiatan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bertransaksi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8289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MANFAAT TIK DALAM KEHIDUPAN SEHARI-HARI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Dalam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Bidang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Kemiliteran</a:t>
            </a:r>
            <a:r>
              <a:rPr lang="en-US" sz="3200" dirty="0">
                <a:latin typeface="+mj-lt"/>
              </a:rPr>
              <a:t/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Dapat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difungsikan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sebagai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navigasi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kapal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selam</a:t>
            </a:r>
            <a:r>
              <a:rPr lang="en-US" sz="3200" dirty="0">
                <a:latin typeface="+mj-lt"/>
              </a:rPr>
              <a:t>.</a:t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Dapat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mengendalikan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pesawat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luar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angkasa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baik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dengan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pengemudian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ataupun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tidak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1128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MANFAAT TIK DALAM KEHIDUPAN SEHARI-HARI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Dalam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Teknik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dan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Pengetahuan</a:t>
            </a:r>
            <a:r>
              <a:rPr lang="en-US" sz="3200" dirty="0">
                <a:latin typeface="+mj-lt"/>
              </a:rPr>
              <a:t/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Dapat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mempelajari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struktur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tanah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angin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serta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cuaca</a:t>
            </a:r>
            <a:r>
              <a:rPr lang="en-US" sz="3200" dirty="0">
                <a:latin typeface="+mj-lt"/>
              </a:rPr>
              <a:t>.</a:t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Dapat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membantu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dalam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hal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perhitungan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6299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MANFAAT TIK DALAM KEHIDUPAN SEHARI-HARI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Bidang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Kedokteran</a:t>
            </a:r>
            <a:r>
              <a:rPr lang="en-US" sz="3200" dirty="0">
                <a:latin typeface="+mj-lt"/>
              </a:rPr>
              <a:t/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Dapat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gunakan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untuk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mendiagnosa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penyakit</a:t>
            </a:r>
            <a:r>
              <a:rPr lang="en-US" sz="3200" dirty="0">
                <a:latin typeface="+mj-lt"/>
              </a:rPr>
              <a:t>.</a:t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Dapat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digunakan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untuk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mengambarkan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seluruh</a:t>
            </a:r>
            <a:r>
              <a:rPr lang="en-US" sz="3200" dirty="0">
                <a:latin typeface="+mj-lt"/>
              </a:rPr>
              <a:t> organ </a:t>
            </a:r>
            <a:r>
              <a:rPr lang="en-US" sz="3200" dirty="0" err="1">
                <a:latin typeface="+mj-lt"/>
              </a:rPr>
              <a:t>tubuh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2588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MANFAAT TIK DALAM KEHIDUPAN SEHARI-HARI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Bidang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Pemerintahan</a:t>
            </a:r>
            <a:r>
              <a:rPr lang="en-US" sz="3200" dirty="0">
                <a:latin typeface="+mj-lt"/>
              </a:rPr>
              <a:t/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Dapat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mengelola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suatu</a:t>
            </a:r>
            <a:r>
              <a:rPr lang="en-US" sz="3200" dirty="0">
                <a:latin typeface="+mj-lt"/>
              </a:rPr>
              <a:t> data </a:t>
            </a:r>
            <a:r>
              <a:rPr lang="en-US" sz="3200" dirty="0" err="1">
                <a:latin typeface="+mj-lt"/>
              </a:rPr>
              <a:t>dan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informasi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>
                <a:latin typeface="+mj-lt"/>
              </a:rPr>
              <a:t>yang </a:t>
            </a:r>
            <a:r>
              <a:rPr lang="en-US" sz="3200" dirty="0" err="1" smtClean="0">
                <a:latin typeface="+mj-lt"/>
              </a:rPr>
              <a:t>diperuntukkan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untuk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kepentingan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masyarakat</a:t>
            </a:r>
            <a:r>
              <a:rPr lang="en-US" sz="3200" dirty="0">
                <a:latin typeface="+mj-lt"/>
              </a:rPr>
              <a:t>.</a:t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Dapat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meningkatkan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hubungan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antara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pemerintahan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dan</a:t>
            </a:r>
            <a:r>
              <a:rPr lang="en-US" sz="3200" dirty="0">
                <a:latin typeface="+mj-lt"/>
              </a:rPr>
              <a:t> </a:t>
            </a:r>
            <a:r>
              <a:rPr lang="en-US" sz="3200" dirty="0" err="1">
                <a:latin typeface="+mj-lt"/>
              </a:rPr>
              <a:t>masyarakat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8252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MANFAAT TIK DALAM KEHIDUPAN SEHARI-HARI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Bidang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Entertaiment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dan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Permainan</a:t>
            </a:r>
            <a:r>
              <a:rPr lang="en-US" sz="3200" dirty="0">
                <a:latin typeface="+mj-lt"/>
              </a:rPr>
              <a:t/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>
                <a:latin typeface="+mj-lt"/>
              </a:rPr>
              <a:t>D</a:t>
            </a:r>
            <a:r>
              <a:rPr lang="en-US" sz="3200" dirty="0" err="1" smtClean="0">
                <a:latin typeface="+mj-lt"/>
              </a:rPr>
              <a:t>apat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membuat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animasi</a:t>
            </a:r>
            <a:r>
              <a:rPr lang="en-US" sz="3200" dirty="0" smtClean="0">
                <a:latin typeface="+mj-lt"/>
              </a:rPr>
              <a:t>, </a:t>
            </a:r>
            <a:r>
              <a:rPr lang="en-US" sz="3200" dirty="0" err="1" smtClean="0">
                <a:latin typeface="+mj-lt"/>
              </a:rPr>
              <a:t>periklanan</a:t>
            </a:r>
            <a:r>
              <a:rPr lang="en-US" sz="3200" dirty="0">
                <a:latin typeface="+mj-lt"/>
              </a:rPr>
              <a:t>, </a:t>
            </a:r>
            <a:r>
              <a:rPr lang="en-US" sz="3200" dirty="0" err="1">
                <a:latin typeface="+mj-lt"/>
              </a:rPr>
              <a:t>dan</a:t>
            </a:r>
            <a:r>
              <a:rPr lang="en-US" sz="3200" dirty="0">
                <a:latin typeface="+mj-lt"/>
              </a:rPr>
              <a:t> film.</a:t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Dapat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membuat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grafis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serta</a:t>
            </a:r>
            <a:r>
              <a:rPr lang="en-US" sz="3200" dirty="0">
                <a:latin typeface="+mj-lt"/>
              </a:rPr>
              <a:t> audiovisual </a:t>
            </a:r>
            <a:r>
              <a:rPr lang="en-US" sz="3200" dirty="0" err="1">
                <a:latin typeface="+mj-lt"/>
              </a:rPr>
              <a:t>menjadi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lebih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menarik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49989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MANFAAT TIK DALAM KEHIDUPAN SEHARI-HARI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Dalam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Bidang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+mj-lt"/>
              </a:rPr>
              <a:t>Kriminalitas</a:t>
            </a:r>
            <a:r>
              <a:rPr lang="en-US" sz="3200" dirty="0">
                <a:latin typeface="+mj-lt"/>
              </a:rPr>
              <a:t/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Dapat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memudahkan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aparat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terkait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dalam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memecahkan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permasalahan</a:t>
            </a:r>
            <a:r>
              <a:rPr lang="en-US" sz="3200" dirty="0">
                <a:latin typeface="+mj-lt"/>
              </a:rPr>
              <a:t>.</a:t>
            </a:r>
            <a:br>
              <a:rPr lang="en-US" sz="3200" dirty="0">
                <a:latin typeface="+mj-lt"/>
              </a:rPr>
            </a:br>
            <a:endParaRPr lang="en-US" sz="3200" dirty="0" smtClean="0">
              <a:latin typeface="+mj-lt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err="1" smtClean="0">
                <a:latin typeface="+mj-lt"/>
              </a:rPr>
              <a:t>Dapat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dengan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mudah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mendektesi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pelanggaran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seperti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pelanggaran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lalu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lintas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dan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melakukan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sidik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jari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3505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1116</Words>
  <Application>Microsoft Office PowerPoint</Application>
  <PresentationFormat>Widescreen</PresentationFormat>
  <Paragraphs>151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Arial</vt:lpstr>
      <vt:lpstr>Arial Rounded MT Bold</vt:lpstr>
      <vt:lpstr>Calibri</vt:lpstr>
      <vt:lpstr>Calibri Light</vt:lpstr>
      <vt:lpstr>Office Theme</vt:lpstr>
      <vt:lpstr>TEKNOLOGI INFORMASI DAN KOMUNIKASI</vt:lpstr>
      <vt:lpstr>PENGERTIAN TEKNOLOGI INFORMASI</vt:lpstr>
      <vt:lpstr>PENGERTIAN TEKNOLOGI INFORMASI</vt:lpstr>
      <vt:lpstr>2 ASPEK TIK</vt:lpstr>
      <vt:lpstr>Teknologi Informasi Dan Teknologi Komunikasi</vt:lpstr>
      <vt:lpstr>Manfaat Teknologi Informasi dan Komunikasi</vt:lpstr>
      <vt:lpstr>Manfaat Teknologi Informasi dan Komunikasi</vt:lpstr>
      <vt:lpstr>Dampak Positif Teknologi Informasi dan Komunikasi</vt:lpstr>
      <vt:lpstr>Dampak Positif Teknologi Informasi dan Komunikasi</vt:lpstr>
      <vt:lpstr>Dampak Negatif Teknologi Informasi dan Komunikasi</vt:lpstr>
      <vt:lpstr>Dampak Negatif Teknologi Informasi dan Komunikasi</vt:lpstr>
      <vt:lpstr>Dampak Negatif Teknologi Informasi dan Komunikasi</vt:lpstr>
      <vt:lpstr>Cara Penyampaian Informasi </vt:lpstr>
      <vt:lpstr>TEKNOLOGI KOMPUTER</vt:lpstr>
      <vt:lpstr>TEKNOLOGI KOMPUTER</vt:lpstr>
      <vt:lpstr>TEKNOLOGI KOMPUTER</vt:lpstr>
      <vt:lpstr>TEKNOLOGI KOMPUTER</vt:lpstr>
      <vt:lpstr>TEKNOLOGI KOMPUTER</vt:lpstr>
      <vt:lpstr>TEKNOLOGI KOMPUTER</vt:lpstr>
      <vt:lpstr>TEKNOLOGI KOMPUTER</vt:lpstr>
      <vt:lpstr>TEKNOLOGI KOMPUTER</vt:lpstr>
      <vt:lpstr>TEKNOLOGI KOMPUTER</vt:lpstr>
      <vt:lpstr>TEKNOLOGI KOMPUTER</vt:lpstr>
      <vt:lpstr>TEKNOLOGI KOMPUTER</vt:lpstr>
      <vt:lpstr>TEKNOLOGI KOMPUTER</vt:lpstr>
      <vt:lpstr>MANFAAT TIK DALAM KEHIDUPAN SEHARI-HARI</vt:lpstr>
      <vt:lpstr>MANFAAT TIK DALAM KEHIDUPAN SEHARI-HARI</vt:lpstr>
      <vt:lpstr>MANFAAT TIK DALAM KEHIDUPAN SEHARI-HARI</vt:lpstr>
      <vt:lpstr>MANFAAT TIK DALAM KEHIDUPAN SEHARI-HARI</vt:lpstr>
      <vt:lpstr>MANFAAT TIK DALAM KEHIDUPAN SEHARI-HARI</vt:lpstr>
      <vt:lpstr>MANFAAT TIK DALAM KEHIDUPAN SEHARI-HARI</vt:lpstr>
      <vt:lpstr>MANFAAT TIK DALAM KEHIDUPAN SEHARI-HARI</vt:lpstr>
      <vt:lpstr>MANFAAT TIK DALAM KEHIDUPAN SEHARI-HARI</vt:lpstr>
      <vt:lpstr>MANFAAT TIK DALAM KEHIDUPAN SEHARI-HARI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TEKNOLOGI INFORMASI DAN KOMUNIKASI</dc:title>
  <dc:creator>SETYONINGSIH WIBOWO</dc:creator>
  <cp:lastModifiedBy>SETYONINGSIH WIBOWO</cp:lastModifiedBy>
  <cp:revision>12</cp:revision>
  <dcterms:created xsi:type="dcterms:W3CDTF">2020-02-23T13:01:10Z</dcterms:created>
  <dcterms:modified xsi:type="dcterms:W3CDTF">2020-02-23T17:29:32Z</dcterms:modified>
</cp:coreProperties>
</file>