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31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495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9127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442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1709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4697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42774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886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9963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5634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702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1CE47-F480-47E8-8A5A-D2554337A36C}" type="datetimeFigureOut">
              <a:rPr lang="id-ID" smtClean="0"/>
              <a:t>03/03/2022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A5548-5BFF-47C5-A2A3-A06FCB2FEDE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598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1122363"/>
            <a:ext cx="8688946" cy="2387600"/>
          </a:xfrm>
        </p:spPr>
        <p:txBody>
          <a:bodyPr/>
          <a:lstStyle/>
          <a:p>
            <a:pPr eaLnBrk="1" hangingPunct="1"/>
            <a:r>
              <a:rPr lang="en-US" b="0" dirty="0" smtClean="0"/>
              <a:t>SISTEM INFORMASI MANAJEMEN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631505" y="4816475"/>
            <a:ext cx="8928991" cy="70788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sz="4000" dirty="0">
                <a:solidFill>
                  <a:srgbClr val="CC3300"/>
                </a:solidFill>
              </a:rPr>
              <a:t>M.FADJAR DARMAPUTRA M.KOM</a:t>
            </a:r>
            <a:endParaRPr lang="en-US" sz="400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4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Pertemuan 1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2503488" y="1412875"/>
            <a:ext cx="7696200" cy="3657600"/>
          </a:xfrm>
        </p:spPr>
        <p:txBody>
          <a:bodyPr>
            <a:normAutofit fontScale="92500" lnSpcReduction="10000"/>
          </a:bodyPr>
          <a:lstStyle/>
          <a:p>
            <a:pPr marL="609600" indent="-609600"/>
            <a:r>
              <a:rPr lang="en-US" sz="2600" b="1"/>
              <a:t>Pokok Bahasan</a:t>
            </a:r>
            <a:r>
              <a:rPr lang="en-US" sz="2600"/>
              <a:t> </a:t>
            </a:r>
          </a:p>
          <a:p>
            <a:pPr marL="990600" lvl="1" indent="-533400"/>
            <a:r>
              <a:rPr lang="en-US" sz="2200"/>
              <a:t>Konsep Dasar Sistem Informasi Manajemen</a:t>
            </a:r>
          </a:p>
          <a:p>
            <a:pPr marL="609600" indent="-609600"/>
            <a:r>
              <a:rPr lang="en-US" sz="2600" b="1"/>
              <a:t>Sub Pokok Bahasan</a:t>
            </a:r>
          </a:p>
          <a:p>
            <a:pPr marL="990600" lvl="1" indent="-533400"/>
            <a:r>
              <a:rPr lang="en-US" sz="2200"/>
              <a:t>Konsep Dasar Sistem</a:t>
            </a:r>
          </a:p>
          <a:p>
            <a:pPr marL="990600" lvl="1" indent="-533400"/>
            <a:r>
              <a:rPr lang="en-US" sz="2200"/>
              <a:t>Konsep Dasar Informasi</a:t>
            </a:r>
          </a:p>
          <a:p>
            <a:pPr marL="990600" lvl="1" indent="-533400"/>
            <a:r>
              <a:rPr lang="en-US" sz="2200"/>
              <a:t>Konsep Dasar Manajemen</a:t>
            </a:r>
          </a:p>
          <a:p>
            <a:pPr marL="990600" lvl="1" indent="-533400"/>
            <a:r>
              <a:rPr lang="en-US" sz="2200"/>
              <a:t>Pengertian Sistem Informasi </a:t>
            </a:r>
          </a:p>
          <a:p>
            <a:pPr marL="609600" indent="-609600"/>
            <a:r>
              <a:rPr lang="en-US" sz="2600" b="1"/>
              <a:t>Tujuan Instruksional Khusus</a:t>
            </a:r>
          </a:p>
          <a:p>
            <a:pPr marL="990600" lvl="1" indent="-533400"/>
            <a:r>
              <a:rPr lang="en-US" sz="2200"/>
              <a:t>Mahasiswa mampu memahami Sistem Informasi Manajemen, memahami pengelolaan sistem informasi dan peranannya dalam organisasi</a:t>
            </a:r>
            <a:r>
              <a:rPr lang="en-US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125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5"/>
          <p:cNvSpPr>
            <a:spLocks noChangeArrowheads="1"/>
          </p:cNvSpPr>
          <p:nvPr/>
        </p:nvSpPr>
        <p:spPr bwMode="auto">
          <a:xfrm>
            <a:off x="4151314" y="2997200"/>
            <a:ext cx="3024187" cy="2376488"/>
          </a:xfrm>
          <a:prstGeom prst="rect">
            <a:avLst/>
          </a:prstGeom>
          <a:solidFill>
            <a:srgbClr val="CC33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id-ID">
              <a:solidFill>
                <a:schemeClr val="bg1"/>
              </a:solidFill>
            </a:endParaRP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>
          <a:xfrm>
            <a:off x="1992313" y="260350"/>
            <a:ext cx="7543800" cy="642938"/>
          </a:xfrm>
        </p:spPr>
        <p:txBody>
          <a:bodyPr/>
          <a:lstStyle/>
          <a:p>
            <a:pPr eaLnBrk="1" hangingPunct="1"/>
            <a:r>
              <a:rPr lang="en-US" sz="3500" u="sng"/>
              <a:t>Konsep Dasar SIM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1992313" y="1196975"/>
            <a:ext cx="5694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/>
              <a:t>Pengertian Sistem Informasi Manajemen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4367213" y="1916113"/>
            <a:ext cx="3422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/>
              <a:t>Ditinjau menurut 3 frase</a:t>
            </a: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4494213" y="3068638"/>
            <a:ext cx="1568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bg1"/>
                </a:solidFill>
              </a:rPr>
              <a:t>- Sistem</a:t>
            </a:r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4511676" y="3789363"/>
            <a:ext cx="2003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bg1"/>
                </a:solidFill>
              </a:rPr>
              <a:t>- Informasi</a:t>
            </a: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4516438" y="4508501"/>
            <a:ext cx="23415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bg1"/>
                </a:solidFill>
              </a:rPr>
              <a:t>- Manejemen</a:t>
            </a:r>
          </a:p>
        </p:txBody>
      </p:sp>
      <p:sp>
        <p:nvSpPr>
          <p:cNvPr id="15369" name="AutoShape 13"/>
          <p:cNvSpPr>
            <a:spLocks noChangeArrowheads="1"/>
          </p:cNvSpPr>
          <p:nvPr/>
        </p:nvSpPr>
        <p:spPr bwMode="auto">
          <a:xfrm flipV="1">
            <a:off x="3143251" y="1773238"/>
            <a:ext cx="1152525" cy="576262"/>
          </a:xfrm>
          <a:custGeom>
            <a:avLst/>
            <a:gdLst>
              <a:gd name="T0" fmla="*/ 43064310 w 21600"/>
              <a:gd name="T1" fmla="*/ 0 h 21600"/>
              <a:gd name="T2" fmla="*/ 43064310 w 21600"/>
              <a:gd name="T3" fmla="*/ 8653561 h 21600"/>
              <a:gd name="T4" fmla="*/ 9215878 w 21600"/>
              <a:gd name="T5" fmla="*/ 15373977 h 21600"/>
              <a:gd name="T6" fmla="*/ 61496013 w 21600"/>
              <a:gd name="T7" fmla="*/ 432676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816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858837"/>
          </a:xfrm>
        </p:spPr>
        <p:txBody>
          <a:bodyPr/>
          <a:lstStyle/>
          <a:p>
            <a:pPr eaLnBrk="1" hangingPunct="1"/>
            <a:r>
              <a:rPr lang="en-US" smtClean="0"/>
              <a:t>Konsep Dasar Sistem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68413"/>
            <a:ext cx="8229600" cy="52562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500" b="1"/>
              <a:t>Definisi Sistem</a:t>
            </a:r>
          </a:p>
          <a:p>
            <a:pPr lvl="1" eaLnBrk="1" hangingPunct="1">
              <a:lnSpc>
                <a:spcPct val="80000"/>
              </a:lnSpc>
            </a:pPr>
            <a:r>
              <a:rPr lang="en-US"/>
              <a:t>Sekumpulan unsur (elemen/kegiatan/prosedur) yang saling terpadu dan bekerjasama satu sama lain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/>
              <a:t>Keberadaannya membentuk sebuah fungsi untuk mencapai tujuan</a:t>
            </a:r>
          </a:p>
          <a:p>
            <a:pPr eaLnBrk="1" hangingPunct="1">
              <a:lnSpc>
                <a:spcPct val="80000"/>
              </a:lnSpc>
            </a:pPr>
            <a:r>
              <a:rPr lang="en-US" sz="2500"/>
              <a:t>Contoh :</a:t>
            </a:r>
          </a:p>
          <a:p>
            <a:pPr lvl="1" eaLnBrk="1" hangingPunct="1">
              <a:lnSpc>
                <a:spcPct val="80000"/>
              </a:lnSpc>
            </a:pPr>
            <a:r>
              <a:rPr lang="en-US"/>
              <a:t>Sistem Komputer</a:t>
            </a:r>
          </a:p>
          <a:p>
            <a:pPr lvl="2" eaLnBrk="1" hangingPunct="1">
              <a:lnSpc>
                <a:spcPct val="80000"/>
              </a:lnSpc>
            </a:pPr>
            <a:r>
              <a:rPr lang="en-US"/>
              <a:t>Unsur : Keyboard, CPU, Monitor, Mouse, Printer, Modem</a:t>
            </a:r>
          </a:p>
          <a:p>
            <a:pPr lvl="2" eaLnBrk="1" hangingPunct="1">
              <a:lnSpc>
                <a:spcPct val="80000"/>
              </a:lnSpc>
            </a:pPr>
            <a:r>
              <a:rPr lang="en-US"/>
              <a:t>Tujuan : Pengolahan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/>
              <a:t>Sistem Tubuh</a:t>
            </a:r>
          </a:p>
          <a:p>
            <a:pPr lvl="2" eaLnBrk="1" hangingPunct="1">
              <a:lnSpc>
                <a:spcPct val="80000"/>
              </a:lnSpc>
            </a:pPr>
            <a:r>
              <a:rPr lang="en-US"/>
              <a:t>Unsur : Organ tubuh, panca indra</a:t>
            </a:r>
          </a:p>
          <a:p>
            <a:pPr lvl="2" eaLnBrk="1" hangingPunct="1">
              <a:lnSpc>
                <a:spcPct val="80000"/>
              </a:lnSpc>
            </a:pPr>
            <a:r>
              <a:rPr lang="en-US"/>
              <a:t>Tujuan : Kelangsungan hidup</a:t>
            </a:r>
          </a:p>
          <a:p>
            <a:pPr lvl="1" eaLnBrk="1" hangingPunct="1">
              <a:lnSpc>
                <a:spcPct val="80000"/>
              </a:lnSpc>
            </a:pPr>
            <a:r>
              <a:rPr lang="en-US"/>
              <a:t>Sistem Pabrik</a:t>
            </a:r>
          </a:p>
          <a:p>
            <a:pPr lvl="2" eaLnBrk="1" hangingPunct="1">
              <a:lnSpc>
                <a:spcPct val="80000"/>
              </a:lnSpc>
            </a:pPr>
            <a:r>
              <a:rPr lang="en-US"/>
              <a:t>Unsur : Orang, Mesin, Order</a:t>
            </a:r>
          </a:p>
          <a:p>
            <a:pPr lvl="2" eaLnBrk="1" hangingPunct="1">
              <a:lnSpc>
                <a:spcPct val="80000"/>
              </a:lnSpc>
            </a:pPr>
            <a:r>
              <a:rPr lang="en-US"/>
              <a:t>Tujuan : Produksi</a:t>
            </a:r>
          </a:p>
        </p:txBody>
      </p:sp>
    </p:spTree>
    <p:extLst>
      <p:ext uri="{BB962C8B-B14F-4D97-AF65-F5344CB8AC3E}">
        <p14:creationId xmlns:p14="http://schemas.microsoft.com/office/powerpoint/2010/main" val="402394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5563"/>
            <a:ext cx="7543800" cy="709612"/>
          </a:xfrm>
        </p:spPr>
        <p:txBody>
          <a:bodyPr/>
          <a:lstStyle/>
          <a:p>
            <a:pPr eaLnBrk="1" hangingPunct="1"/>
            <a:r>
              <a:rPr lang="en-US" smtClean="0"/>
              <a:t>Karakteristik Sistem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052513"/>
            <a:ext cx="8229600" cy="55165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/>
              <a:t>Komponen (component)</a:t>
            </a:r>
            <a:r>
              <a:rPr lang="en-US" sz="2400"/>
              <a:t> : sesuatu yang menjadi bagian sistem (benda, aturan, orang)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/>
              <a:t>Batas (boundary)</a:t>
            </a:r>
            <a:r>
              <a:rPr lang="en-US" sz="2400"/>
              <a:t> : sesuatu yang membedakan dengan sistem lainnya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/>
              <a:t>Lingkungan (environment)</a:t>
            </a:r>
            <a:r>
              <a:rPr lang="en-US" sz="2400"/>
              <a:t> : sesuatu yang berada di luar sistem (mempengaruhi sistem)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/>
              <a:t>Penghubung (interface)</a:t>
            </a:r>
            <a:r>
              <a:rPr lang="en-US" sz="2400"/>
              <a:t> : menjembatani fungsi antar komponen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/>
              <a:t>Masukan (input)</a:t>
            </a:r>
            <a:r>
              <a:rPr lang="en-US" sz="2400"/>
              <a:t> : sesuatu yang digunakan sebagai bahan untuk diolah lebih lanjut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/>
              <a:t>Pengolahan (processing) </a:t>
            </a:r>
            <a:r>
              <a:rPr lang="en-US" sz="2400"/>
              <a:t>: Kegiatan memproses bahan masukan menjadi hasil keluaran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/>
              <a:t>Keluaran (output)</a:t>
            </a:r>
            <a:r>
              <a:rPr lang="en-US" sz="2400"/>
              <a:t> : berbagai macam bentuk yang dihasilkan melalui pengolahan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9318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7" descr="Wide upward diagonal"/>
          <p:cNvSpPr>
            <a:spLocks noChangeArrowheads="1"/>
          </p:cNvSpPr>
          <p:nvPr/>
        </p:nvSpPr>
        <p:spPr bwMode="auto">
          <a:xfrm>
            <a:off x="2341564" y="4797426"/>
            <a:ext cx="4613275" cy="1878013"/>
          </a:xfrm>
          <a:prstGeom prst="rect">
            <a:avLst/>
          </a:prstGeom>
          <a:pattFill prst="wdUpDiag">
            <a:fgClr>
              <a:srgbClr val="FFFFCC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/>
              <a:t>            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9575" y="908051"/>
            <a:ext cx="8229600" cy="4411663"/>
          </a:xfrm>
        </p:spPr>
        <p:txBody>
          <a:bodyPr/>
          <a:lstStyle/>
          <a:p>
            <a:pPr eaLnBrk="1" hangingPunct="1"/>
            <a:r>
              <a:rPr lang="en-US" sz="2400" b="1"/>
              <a:t>Sasaran (objevtive) : </a:t>
            </a:r>
            <a:r>
              <a:rPr lang="en-US" sz="2400"/>
              <a:t>sesuatu yang ingin dicapai dalam jangka pendek dan atau panjang</a:t>
            </a:r>
          </a:p>
          <a:p>
            <a:pPr eaLnBrk="1" hangingPunct="1"/>
            <a:r>
              <a:rPr lang="en-US" sz="2400" b="1"/>
              <a:t>Tujuan (goal)</a:t>
            </a:r>
            <a:r>
              <a:rPr lang="en-US" sz="2400"/>
              <a:t> : pencapaian akhir yang hendak dicapai dalam waktu yang panjang</a:t>
            </a:r>
          </a:p>
          <a:p>
            <a:pPr eaLnBrk="1" hangingPunct="1"/>
            <a:r>
              <a:rPr lang="en-US" sz="2400" b="1"/>
              <a:t>Kendali (control) </a:t>
            </a:r>
            <a:r>
              <a:rPr lang="en-US" sz="2400"/>
              <a:t>: menjaga sistem agar tetap berjalan sesuai rencana dan tujuannya</a:t>
            </a:r>
          </a:p>
          <a:p>
            <a:pPr eaLnBrk="1" hangingPunct="1"/>
            <a:r>
              <a:rPr lang="en-US" sz="2400" b="1"/>
              <a:t>Umpan Balik (feed back) </a:t>
            </a:r>
            <a:r>
              <a:rPr lang="en-US" sz="2400"/>
              <a:t>:mengukur operasional proses sistem (mengembalikan kondisi menyimpang menjadi standar)</a:t>
            </a:r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4027489" y="5583238"/>
            <a:ext cx="116363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/>
              <a:t>PROSES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5567364" y="5583238"/>
            <a:ext cx="116363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/>
              <a:t>OUTPUT</a:t>
            </a:r>
          </a:p>
        </p:txBody>
      </p:sp>
      <p:sp>
        <p:nvSpPr>
          <p:cNvPr id="18438" name="Rectangle 9"/>
          <p:cNvSpPr>
            <a:spLocks noChangeArrowheads="1"/>
          </p:cNvSpPr>
          <p:nvPr/>
        </p:nvSpPr>
        <p:spPr bwMode="auto">
          <a:xfrm>
            <a:off x="4027489" y="4935538"/>
            <a:ext cx="116363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/>
              <a:t>Control</a:t>
            </a: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3719513" y="5727700"/>
            <a:ext cx="31591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5202238" y="5727700"/>
            <a:ext cx="3492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8441" name="Line 13"/>
          <p:cNvSpPr>
            <a:spLocks noChangeShapeType="1"/>
          </p:cNvSpPr>
          <p:nvPr/>
        </p:nvSpPr>
        <p:spPr bwMode="auto">
          <a:xfrm>
            <a:off x="4533900" y="52959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8442" name="Line 14"/>
          <p:cNvSpPr>
            <a:spLocks noChangeShapeType="1"/>
          </p:cNvSpPr>
          <p:nvPr/>
        </p:nvSpPr>
        <p:spPr bwMode="auto">
          <a:xfrm flipV="1">
            <a:off x="4749800" y="52959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8443" name="Line 15"/>
          <p:cNvSpPr>
            <a:spLocks noChangeShapeType="1"/>
          </p:cNvSpPr>
          <p:nvPr/>
        </p:nvSpPr>
        <p:spPr bwMode="auto">
          <a:xfrm flipV="1">
            <a:off x="4533900" y="59166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8444" name="Line 16"/>
          <p:cNvSpPr>
            <a:spLocks noChangeShapeType="1"/>
          </p:cNvSpPr>
          <p:nvPr/>
        </p:nvSpPr>
        <p:spPr bwMode="auto">
          <a:xfrm>
            <a:off x="4749800" y="5943601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8445" name="Rectangle 10"/>
          <p:cNvSpPr>
            <a:spLocks noChangeArrowheads="1"/>
          </p:cNvSpPr>
          <p:nvPr/>
        </p:nvSpPr>
        <p:spPr bwMode="auto">
          <a:xfrm>
            <a:off x="4027489" y="6232526"/>
            <a:ext cx="1163637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/>
              <a:t>Feedback</a:t>
            </a:r>
          </a:p>
        </p:txBody>
      </p:sp>
      <p:sp>
        <p:nvSpPr>
          <p:cNvPr id="18446" name="Rectangle 6"/>
          <p:cNvSpPr>
            <a:spLocks noChangeArrowheads="1"/>
          </p:cNvSpPr>
          <p:nvPr/>
        </p:nvSpPr>
        <p:spPr bwMode="auto">
          <a:xfrm>
            <a:off x="2555875" y="5583238"/>
            <a:ext cx="1163638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/>
              <a:t>INPUT</a:t>
            </a:r>
          </a:p>
        </p:txBody>
      </p:sp>
      <p:sp>
        <p:nvSpPr>
          <p:cNvPr id="18447" name="AutoShape 18"/>
          <p:cNvSpPr>
            <a:spLocks noChangeArrowheads="1"/>
          </p:cNvSpPr>
          <p:nvPr/>
        </p:nvSpPr>
        <p:spPr bwMode="auto">
          <a:xfrm>
            <a:off x="6943725" y="5589588"/>
            <a:ext cx="571500" cy="290512"/>
          </a:xfrm>
          <a:custGeom>
            <a:avLst/>
            <a:gdLst>
              <a:gd name="T0" fmla="*/ 11340703 w 21600"/>
              <a:gd name="T1" fmla="*/ 0 h 21600"/>
              <a:gd name="T2" fmla="*/ 0 w 21600"/>
              <a:gd name="T3" fmla="*/ 1953639 h 21600"/>
              <a:gd name="T4" fmla="*/ 11340703 w 21600"/>
              <a:gd name="T5" fmla="*/ 3907279 h 21600"/>
              <a:gd name="T6" fmla="*/ 15120938 w 21600"/>
              <a:gd name="T7" fmla="*/ 195363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18448" name="Rectangle 19"/>
          <p:cNvSpPr>
            <a:spLocks noChangeArrowheads="1"/>
          </p:cNvSpPr>
          <p:nvPr/>
        </p:nvSpPr>
        <p:spPr bwMode="auto">
          <a:xfrm>
            <a:off x="7558089" y="5567363"/>
            <a:ext cx="116363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/>
              <a:t>Objective</a:t>
            </a:r>
          </a:p>
        </p:txBody>
      </p:sp>
      <p:sp>
        <p:nvSpPr>
          <p:cNvPr id="18449" name="AutoShape 20"/>
          <p:cNvSpPr>
            <a:spLocks noChangeArrowheads="1"/>
          </p:cNvSpPr>
          <p:nvPr/>
        </p:nvSpPr>
        <p:spPr bwMode="auto">
          <a:xfrm>
            <a:off x="8734425" y="5611813"/>
            <a:ext cx="571500" cy="290512"/>
          </a:xfrm>
          <a:custGeom>
            <a:avLst/>
            <a:gdLst>
              <a:gd name="T0" fmla="*/ 11340703 w 21600"/>
              <a:gd name="T1" fmla="*/ 0 h 21600"/>
              <a:gd name="T2" fmla="*/ 0 w 21600"/>
              <a:gd name="T3" fmla="*/ 1953639 h 21600"/>
              <a:gd name="T4" fmla="*/ 11340703 w 21600"/>
              <a:gd name="T5" fmla="*/ 3907279 h 21600"/>
              <a:gd name="T6" fmla="*/ 15120938 w 21600"/>
              <a:gd name="T7" fmla="*/ 195363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18450" name="Rectangle 21"/>
          <p:cNvSpPr>
            <a:spLocks noChangeArrowheads="1"/>
          </p:cNvSpPr>
          <p:nvPr/>
        </p:nvSpPr>
        <p:spPr bwMode="auto">
          <a:xfrm>
            <a:off x="9348789" y="5589588"/>
            <a:ext cx="116363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/>
              <a:t>Goal</a:t>
            </a:r>
          </a:p>
        </p:txBody>
      </p:sp>
      <p:sp>
        <p:nvSpPr>
          <p:cNvPr id="18451" name="Rectangle 23"/>
          <p:cNvSpPr>
            <a:spLocks noGrp="1" noChangeArrowheads="1"/>
          </p:cNvSpPr>
          <p:nvPr>
            <p:ph type="title"/>
          </p:nvPr>
        </p:nvSpPr>
        <p:spPr>
          <a:xfrm>
            <a:off x="1981200" y="55563"/>
            <a:ext cx="7543800" cy="709612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Karakteristik Sistem</a:t>
            </a:r>
          </a:p>
        </p:txBody>
      </p:sp>
    </p:spTree>
    <p:extLst>
      <p:ext uri="{BB962C8B-B14F-4D97-AF65-F5344CB8AC3E}">
        <p14:creationId xmlns:p14="http://schemas.microsoft.com/office/powerpoint/2010/main" val="330107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714375"/>
          </a:xfrm>
        </p:spPr>
        <p:txBody>
          <a:bodyPr/>
          <a:lstStyle/>
          <a:p>
            <a:pPr eaLnBrk="1" hangingPunct="1"/>
            <a:r>
              <a:rPr lang="en-US" smtClean="0"/>
              <a:t>Klasifikasi Sistem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1" y="1052513"/>
            <a:ext cx="8582025" cy="50784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 b="1"/>
              <a:t>Sistem Abstrak dan Sistem Fisik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Abstract system : tidak tampak nyata (OS, program komputer)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Physical System : Tampak nyata bisa dijamah (komputer, manusia)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b="1"/>
              <a:t>Sistem Alamiah dan Sistem Buatan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Natural system : terjadi dengan sendirinya (sistem tata surya)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Human made system : hasil karya manusia (komputer, mobil)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b="1"/>
              <a:t>Sistem Tertentu dan Sistem Tak Tentu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Deterministic system : diprediksi dan dideteksi dengan pasti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Probablilistic system : prediksi tidak pasti, ada probabilitas</a:t>
            </a:r>
          </a:p>
          <a:p>
            <a:pPr eaLnBrk="1" hangingPunct="1">
              <a:lnSpc>
                <a:spcPct val="90000"/>
              </a:lnSpc>
            </a:pPr>
            <a:r>
              <a:rPr lang="en-US" sz="2100" b="1"/>
              <a:t>Sistem Tertutup dan Sistem Terbuka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Closed system : tidak dipengaruhi lingkungan diluar sistem, menerima masukan tertentu menghasilkan keluaran tertentu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Open system : dipengaruhi lingkungan luar, menerima masukan dari subsitem lain dan memberikan keluaran untuk subsistem lain</a:t>
            </a:r>
          </a:p>
        </p:txBody>
      </p:sp>
    </p:spTree>
    <p:extLst>
      <p:ext uri="{BB962C8B-B14F-4D97-AF65-F5344CB8AC3E}">
        <p14:creationId xmlns:p14="http://schemas.microsoft.com/office/powerpoint/2010/main" val="244969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419</Words>
  <Application>Microsoft Office PowerPoint</Application>
  <PresentationFormat>Widescreen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SISTEM INFORMASI MANAJEMEN</vt:lpstr>
      <vt:lpstr>Pertemuan 1</vt:lpstr>
      <vt:lpstr>Konsep Dasar SIM</vt:lpstr>
      <vt:lpstr>Konsep Dasar Sistem</vt:lpstr>
      <vt:lpstr>Karakteristik Sistem</vt:lpstr>
      <vt:lpstr>Karakteristik Sistem</vt:lpstr>
      <vt:lpstr>Klasifikasi Sistem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M.Fadjar Darmaputra</dc:creator>
  <cp:lastModifiedBy>M.Fadjar Darmaputra</cp:lastModifiedBy>
  <cp:revision>3</cp:revision>
  <dcterms:created xsi:type="dcterms:W3CDTF">2022-03-03T01:37:20Z</dcterms:created>
  <dcterms:modified xsi:type="dcterms:W3CDTF">2022-03-03T01:38:29Z</dcterms:modified>
</cp:coreProperties>
</file>