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75" r:id="rId4"/>
    <p:sldId id="272" r:id="rId5"/>
    <p:sldId id="268" r:id="rId6"/>
    <p:sldId id="276" r:id="rId7"/>
    <p:sldId id="269" r:id="rId8"/>
    <p:sldId id="277" r:id="rId9"/>
    <p:sldId id="278" r:id="rId10"/>
    <p:sldId id="270" r:id="rId11"/>
    <p:sldId id="280" r:id="rId12"/>
    <p:sldId id="271" r:id="rId13"/>
    <p:sldId id="281" r:id="rId14"/>
    <p:sldId id="282" r:id="rId15"/>
    <p:sldId id="283" r:id="rId16"/>
    <p:sldId id="284" r:id="rId17"/>
    <p:sldId id="285" r:id="rId18"/>
    <p:sldId id="286" r:id="rId19"/>
    <p:sldId id="287" r:id="rId20"/>
    <p:sldId id="288" r:id="rId21"/>
    <p:sldId id="289" r:id="rId22"/>
    <p:sldId id="290" r:id="rId23"/>
    <p:sldId id="273" r:id="rId24"/>
    <p:sldId id="257" r:id="rId25"/>
    <p:sldId id="262" r:id="rId26"/>
    <p:sldId id="258" r:id="rId27"/>
    <p:sldId id="259" r:id="rId28"/>
    <p:sldId id="260" r:id="rId29"/>
    <p:sldId id="261" r:id="rId30"/>
  </p:sldIdLst>
  <p:sldSz cx="12192000" cy="6858000"/>
  <p:notesSz cx="7103745" cy="1023429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notesViewPr>
    <p:cSldViewPr snapToGrid="0">
      <p:cViewPr varScale="1">
        <p:scale>
          <a:sx n="41" d="100"/>
          <a:sy n="41" d="100"/>
        </p:scale>
        <p:origin x="1794" y="54"/>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image" Target="../media/image1.pn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1"/>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E934FF-F4E1-47C5-9CA5-30A81DDE2BE4}"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561BA9-CDCF-4958-B8AB-66F3BF063E13}"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3.png"/><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2.jpeg"/><Relationship Id="rId1" Type="http://schemas.openxmlformats.org/officeDocument/2006/relationships/image" Target="../media/image1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ctrTitle"/>
          </p:nvPr>
        </p:nvSpPr>
        <p:spPr/>
        <p:txBody>
          <a:bodyPr/>
          <a:p>
            <a:r>
              <a:rPr lang="en-US"/>
              <a:t>BILANGAN KUANTUM</a:t>
            </a:r>
            <a:endParaRPr lang="en-US"/>
          </a:p>
        </p:txBody>
      </p:sp>
      <p:sp>
        <p:nvSpPr>
          <p:cNvPr id="3" name="Subtitle 2"/>
          <p:cNvSpPr>
            <a:spLocks noGrp="1"/>
          </p:cNvSpPr>
          <p:nvPr>
            <p:ph type="subTitle" idx="1"/>
          </p:nvPr>
        </p:nvSpPr>
        <p:spPr/>
        <p:txBody>
          <a:bodyPr/>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r>
              <a:rPr lang="en-US"/>
              <a:t>Menurut mekanika gelombang, setiap tingkat energi dalam atom diasosiasikan dengan satu atau lebih orbital. Untuk menyatakan kedudukan (tingkat energi, bentuk, serta orientasi) suatu orbital menggunakan tiga bilangan kuantum, yaitu bilangan kuantum utama (n), bilangan kuantum azimuth (l), dan bilangan kuantum magnetik (ml atau m) (James E. Brady, 1990).</a:t>
            </a: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altLang="en-AU">
                <a:sym typeface="+mn-ea"/>
              </a:rPr>
              <a:t>jenis bilangan kuantum</a:t>
            </a:r>
            <a:endParaRPr lang="en-US"/>
          </a:p>
        </p:txBody>
      </p:sp>
      <p:sp>
        <p:nvSpPr>
          <p:cNvPr id="3" name="Content Placeholder 2"/>
          <p:cNvSpPr>
            <a:spLocks noGrp="1"/>
          </p:cNvSpPr>
          <p:nvPr>
            <p:ph idx="1"/>
          </p:nvPr>
        </p:nvSpPr>
        <p:spPr/>
        <p:txBody>
          <a:bodyPr/>
          <a:p>
            <a:r>
              <a:rPr lang="en-AU" dirty="0" err="1">
                <a:sym typeface="+mn-ea"/>
              </a:rPr>
              <a:t>Bilangan</a:t>
            </a:r>
            <a:r>
              <a:rPr lang="en-AU" dirty="0">
                <a:sym typeface="+mn-ea"/>
              </a:rPr>
              <a:t> </a:t>
            </a:r>
            <a:r>
              <a:rPr lang="en-AU" dirty="0" err="1">
                <a:sym typeface="+mn-ea"/>
              </a:rPr>
              <a:t>kuantum</a:t>
            </a:r>
            <a:r>
              <a:rPr lang="en-AU" dirty="0">
                <a:sym typeface="+mn-ea"/>
              </a:rPr>
              <a:t> </a:t>
            </a:r>
            <a:r>
              <a:rPr lang="en-AU" dirty="0" err="1">
                <a:sym typeface="+mn-ea"/>
              </a:rPr>
              <a:t>utama</a:t>
            </a:r>
            <a:r>
              <a:rPr lang="en-AU" dirty="0">
                <a:sym typeface="+mn-ea"/>
              </a:rPr>
              <a:t> (n)</a:t>
            </a:r>
            <a:endParaRPr lang="en-AU" dirty="0">
              <a:sym typeface="+mn-ea"/>
            </a:endParaRPr>
          </a:p>
          <a:p>
            <a:r>
              <a:rPr lang="en-AU" dirty="0" err="1">
                <a:sym typeface="+mn-ea"/>
              </a:rPr>
              <a:t>Bilangan</a:t>
            </a:r>
            <a:r>
              <a:rPr lang="en-AU" dirty="0">
                <a:sym typeface="+mn-ea"/>
              </a:rPr>
              <a:t> </a:t>
            </a:r>
            <a:r>
              <a:rPr lang="en-AU" dirty="0" err="1">
                <a:sym typeface="+mn-ea"/>
              </a:rPr>
              <a:t>kuantum</a:t>
            </a:r>
            <a:r>
              <a:rPr lang="en-AU" dirty="0">
                <a:sym typeface="+mn-ea"/>
              </a:rPr>
              <a:t> azimuth (l)</a:t>
            </a:r>
            <a:endParaRPr lang="en-AU" dirty="0">
              <a:sym typeface="+mn-ea"/>
            </a:endParaRPr>
          </a:p>
          <a:p>
            <a:r>
              <a:rPr lang="en-AU" dirty="0" err="1">
                <a:sym typeface="+mn-ea"/>
              </a:rPr>
              <a:t>Bilangan</a:t>
            </a:r>
            <a:r>
              <a:rPr lang="en-AU" dirty="0">
                <a:sym typeface="+mn-ea"/>
              </a:rPr>
              <a:t> </a:t>
            </a:r>
            <a:r>
              <a:rPr lang="en-AU" dirty="0" err="1">
                <a:sym typeface="+mn-ea"/>
              </a:rPr>
              <a:t>kuantum</a:t>
            </a:r>
            <a:r>
              <a:rPr lang="en-AU" dirty="0">
                <a:sym typeface="+mn-ea"/>
              </a:rPr>
              <a:t> </a:t>
            </a:r>
            <a:r>
              <a:rPr lang="en-AU" dirty="0" err="1">
                <a:sym typeface="+mn-ea"/>
              </a:rPr>
              <a:t>magnetik</a:t>
            </a:r>
            <a:r>
              <a:rPr lang="en-AU" dirty="0">
                <a:sym typeface="+mn-ea"/>
              </a:rPr>
              <a:t> (m</a:t>
            </a:r>
            <a:r>
              <a:rPr lang="en-AU" baseline="-25000" dirty="0">
                <a:sym typeface="+mn-ea"/>
              </a:rPr>
              <a:t>l</a:t>
            </a:r>
            <a:r>
              <a:rPr lang="en-AU" dirty="0">
                <a:sym typeface="+mn-ea"/>
              </a:rPr>
              <a:t>)</a:t>
            </a:r>
            <a:endParaRPr lang="en-AU" dirty="0">
              <a:sym typeface="+mn-ea"/>
            </a:endParaRPr>
          </a:p>
          <a:p>
            <a:r>
              <a:rPr lang="en-AU" dirty="0" err="1">
                <a:sym typeface="+mn-ea"/>
              </a:rPr>
              <a:t>Bilangan</a:t>
            </a:r>
            <a:r>
              <a:rPr lang="en-AU" dirty="0">
                <a:sym typeface="+mn-ea"/>
              </a:rPr>
              <a:t> </a:t>
            </a:r>
            <a:r>
              <a:rPr lang="en-AU" dirty="0" err="1">
                <a:sym typeface="+mn-ea"/>
              </a:rPr>
              <a:t>kuantum</a:t>
            </a:r>
            <a:r>
              <a:rPr lang="en-AU" dirty="0">
                <a:sym typeface="+mn-ea"/>
              </a:rPr>
              <a:t> spin (</a:t>
            </a:r>
            <a:r>
              <a:rPr lang="en-AU" dirty="0" err="1">
                <a:sym typeface="+mn-ea"/>
              </a:rPr>
              <a:t>m</a:t>
            </a:r>
            <a:r>
              <a:rPr lang="en-AU" baseline="-25000" dirty="0" err="1">
                <a:sym typeface="+mn-ea"/>
              </a:rPr>
              <a:t>s</a:t>
            </a:r>
            <a:r>
              <a:rPr lang="en-AU" dirty="0">
                <a:sym typeface="+mn-ea"/>
              </a:rPr>
              <a:t>)</a:t>
            </a:r>
            <a:endParaRPr lang="en-AU" dirty="0">
              <a:sym typeface="+mn-ea"/>
            </a:endParaRPr>
          </a:p>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err="1">
                <a:sym typeface="+mn-ea"/>
              </a:rPr>
              <a:t>Bilangan</a:t>
            </a:r>
            <a:r>
              <a:rPr lang="en-AU" dirty="0">
                <a:sym typeface="+mn-ea"/>
              </a:rPr>
              <a:t> </a:t>
            </a:r>
            <a:r>
              <a:rPr lang="en-AU" dirty="0" err="1">
                <a:sym typeface="+mn-ea"/>
              </a:rPr>
              <a:t>kuantum</a:t>
            </a:r>
            <a:r>
              <a:rPr lang="en-AU" dirty="0">
                <a:sym typeface="+mn-ea"/>
              </a:rPr>
              <a:t> </a:t>
            </a:r>
            <a:r>
              <a:rPr lang="en-US" altLang="en-AU" dirty="0" err="1">
                <a:sym typeface="+mn-ea"/>
              </a:rPr>
              <a:t>U</a:t>
            </a:r>
            <a:r>
              <a:rPr lang="en-AU" dirty="0" err="1">
                <a:sym typeface="+mn-ea"/>
              </a:rPr>
              <a:t>tama</a:t>
            </a:r>
            <a:r>
              <a:rPr lang="en-AU" dirty="0">
                <a:sym typeface="+mn-ea"/>
              </a:rPr>
              <a:t> (n)</a:t>
            </a:r>
            <a:endParaRPr lang="en-US" altLang="en-AU"/>
          </a:p>
        </p:txBody>
      </p:sp>
      <p:sp>
        <p:nvSpPr>
          <p:cNvPr id="3" name="Content Placeholder 2"/>
          <p:cNvSpPr>
            <a:spLocks noGrp="1"/>
          </p:cNvSpPr>
          <p:nvPr>
            <p:ph idx="1"/>
          </p:nvPr>
        </p:nvSpPr>
        <p:spPr/>
        <p:txBody>
          <a:bodyPr>
            <a:normAutofit lnSpcReduction="10000"/>
          </a:bodyPr>
          <a:lstStyle/>
          <a:p>
            <a:pPr fontAlgn="base"/>
            <a:r>
              <a:rPr lang="en-US" altLang="en-AU" dirty="0"/>
              <a:t>Bilangan kuantum utama (n) menyatakan tingkat energi utama atau kulit atom. Bilangan kuantum utama mempunyai harga 1, 2, 3, dst (bilangan bulat positif) serta dinyatakan dengan lambang K (n=1), L(n=2), dst. Orbital-orbital dengan bilangan kuantum utama berbeda mempunyai tingkat energi yang berbeda secara nyata. </a:t>
            </a:r>
            <a:endParaRPr lang="en-US" altLang="en-AU" dirty="0"/>
          </a:p>
          <a:p>
            <a:pPr fontAlgn="base"/>
            <a:r>
              <a:rPr lang="en-AU" dirty="0" err="1">
                <a:sym typeface="+mn-ea"/>
              </a:rPr>
              <a:t>Semakin</a:t>
            </a:r>
            <a:r>
              <a:rPr lang="en-AU" dirty="0">
                <a:sym typeface="+mn-ea"/>
              </a:rPr>
              <a:t> </a:t>
            </a:r>
            <a:r>
              <a:rPr lang="en-AU" dirty="0" err="1">
                <a:sym typeface="+mn-ea"/>
              </a:rPr>
              <a:t>besar</a:t>
            </a:r>
            <a:r>
              <a:rPr lang="en-AU" dirty="0">
                <a:sym typeface="+mn-ea"/>
              </a:rPr>
              <a:t> </a:t>
            </a:r>
            <a:r>
              <a:rPr lang="en-AU" dirty="0" err="1">
                <a:sym typeface="+mn-ea"/>
              </a:rPr>
              <a:t>nilai</a:t>
            </a:r>
            <a:r>
              <a:rPr lang="en-AU" dirty="0">
                <a:sym typeface="+mn-ea"/>
              </a:rPr>
              <a:t> n, </a:t>
            </a:r>
            <a:r>
              <a:rPr lang="en-AU" dirty="0" err="1">
                <a:sym typeface="+mn-ea"/>
              </a:rPr>
              <a:t>maka</a:t>
            </a:r>
            <a:r>
              <a:rPr lang="en-AU" dirty="0">
                <a:sym typeface="+mn-ea"/>
              </a:rPr>
              <a:t> </a:t>
            </a:r>
            <a:r>
              <a:rPr lang="en-AU" dirty="0" err="1">
                <a:sym typeface="+mn-ea"/>
              </a:rPr>
              <a:t>semakin</a:t>
            </a:r>
            <a:r>
              <a:rPr lang="en-AU" dirty="0">
                <a:sym typeface="+mn-ea"/>
              </a:rPr>
              <a:t> </a:t>
            </a:r>
            <a:r>
              <a:rPr lang="en-AU" dirty="0" err="1">
                <a:sym typeface="+mn-ea"/>
              </a:rPr>
              <a:t>besar</a:t>
            </a:r>
            <a:r>
              <a:rPr lang="en-AU" dirty="0">
                <a:sym typeface="+mn-ea"/>
              </a:rPr>
              <a:t> </a:t>
            </a:r>
            <a:r>
              <a:rPr lang="en-AU" dirty="0" err="1">
                <a:sym typeface="+mn-ea"/>
              </a:rPr>
              <a:t>ukuran</a:t>
            </a:r>
            <a:r>
              <a:rPr lang="en-AU" dirty="0">
                <a:sym typeface="+mn-ea"/>
              </a:rPr>
              <a:t> orbital dan </a:t>
            </a:r>
            <a:r>
              <a:rPr lang="en-AU" dirty="0" err="1">
                <a:sym typeface="+mn-ea"/>
              </a:rPr>
              <a:t>semakin</a:t>
            </a:r>
            <a:r>
              <a:rPr lang="en-AU" dirty="0">
                <a:sym typeface="+mn-ea"/>
              </a:rPr>
              <a:t> </a:t>
            </a:r>
            <a:r>
              <a:rPr lang="en-AU" dirty="0" err="1">
                <a:sym typeface="+mn-ea"/>
              </a:rPr>
              <a:t>tinggi</a:t>
            </a:r>
            <a:r>
              <a:rPr lang="en-AU" dirty="0">
                <a:sym typeface="+mn-ea"/>
              </a:rPr>
              <a:t> </a:t>
            </a:r>
            <a:r>
              <a:rPr lang="en-AU" dirty="0" err="1">
                <a:sym typeface="+mn-ea"/>
              </a:rPr>
              <a:t>tingkat</a:t>
            </a:r>
            <a:r>
              <a:rPr lang="en-AU" dirty="0">
                <a:sym typeface="+mn-ea"/>
              </a:rPr>
              <a:t> </a:t>
            </a:r>
            <a:r>
              <a:rPr lang="en-AU" dirty="0" err="1">
                <a:sym typeface="+mn-ea"/>
              </a:rPr>
              <a:t>energinya</a:t>
            </a:r>
            <a:r>
              <a:rPr lang="en-AU" dirty="0">
                <a:sym typeface="+mn-ea"/>
              </a:rPr>
              <a:t>.</a:t>
            </a:r>
            <a:endParaRPr lang="en-AU" dirty="0"/>
          </a:p>
          <a:p>
            <a:endParaRPr lang="en-A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Title 5"/>
          <p:cNvSpPr>
            <a:spLocks noGrp="1"/>
          </p:cNvSpPr>
          <p:nvPr>
            <p:ph type="title"/>
          </p:nvPr>
        </p:nvSpPr>
        <p:spPr/>
        <p:txBody>
          <a:bodyPr/>
          <a:p>
            <a:r>
              <a:rPr lang="en-AU" dirty="0" err="1">
                <a:sym typeface="+mn-ea"/>
              </a:rPr>
              <a:t>Bilangan</a:t>
            </a:r>
            <a:r>
              <a:rPr lang="en-AU" dirty="0">
                <a:sym typeface="+mn-ea"/>
              </a:rPr>
              <a:t> </a:t>
            </a:r>
            <a:r>
              <a:rPr lang="en-AU" dirty="0" err="1">
                <a:sym typeface="+mn-ea"/>
              </a:rPr>
              <a:t>kuantum</a:t>
            </a:r>
            <a:r>
              <a:rPr lang="en-AU" dirty="0">
                <a:sym typeface="+mn-ea"/>
              </a:rPr>
              <a:t> </a:t>
            </a:r>
            <a:r>
              <a:rPr lang="en-US" altLang="en-AU" dirty="0" err="1">
                <a:sym typeface="+mn-ea"/>
              </a:rPr>
              <a:t>U</a:t>
            </a:r>
            <a:r>
              <a:rPr lang="en-AU" dirty="0" err="1">
                <a:sym typeface="+mn-ea"/>
              </a:rPr>
              <a:t>tama</a:t>
            </a:r>
            <a:r>
              <a:rPr lang="en-AU" dirty="0">
                <a:sym typeface="+mn-ea"/>
              </a:rPr>
              <a:t> (n)</a:t>
            </a:r>
            <a:endParaRPr lang="en-US"/>
          </a:p>
        </p:txBody>
      </p:sp>
      <p:pic>
        <p:nvPicPr>
          <p:cNvPr id="4" name="Content Placeholder 3"/>
          <p:cNvPicPr>
            <a:picLocks noChangeAspect="1"/>
          </p:cNvPicPr>
          <p:nvPr>
            <p:ph sz="half" idx="1"/>
          </p:nvPr>
        </p:nvPicPr>
        <p:blipFill>
          <a:blip r:embed="rId1"/>
          <a:stretch>
            <a:fillRect/>
          </a:stretch>
        </p:blipFill>
        <p:spPr>
          <a:xfrm>
            <a:off x="678815" y="1957070"/>
            <a:ext cx="5094605" cy="3471545"/>
          </a:xfrm>
          <a:prstGeom prst="rect">
            <a:avLst/>
          </a:prstGeom>
        </p:spPr>
      </p:pic>
      <p:pic>
        <p:nvPicPr>
          <p:cNvPr id="5" name="Content Placeholder 4"/>
          <p:cNvPicPr>
            <a:picLocks noChangeAspect="1"/>
          </p:cNvPicPr>
          <p:nvPr>
            <p:ph sz="half" idx="2"/>
          </p:nvPr>
        </p:nvPicPr>
        <p:blipFill>
          <a:blip r:embed="rId2"/>
          <a:stretch>
            <a:fillRect/>
          </a:stretch>
        </p:blipFill>
        <p:spPr>
          <a:xfrm>
            <a:off x="6421755" y="1957070"/>
            <a:ext cx="4834890" cy="351218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Bilangan Kuantum Azimuth (l)</a:t>
            </a:r>
            <a:endParaRPr lang="en-US"/>
          </a:p>
        </p:txBody>
      </p:sp>
      <p:sp>
        <p:nvSpPr>
          <p:cNvPr id="3" name="Content Placeholder 2"/>
          <p:cNvSpPr>
            <a:spLocks noGrp="1"/>
          </p:cNvSpPr>
          <p:nvPr>
            <p:ph idx="1"/>
          </p:nvPr>
        </p:nvSpPr>
        <p:spPr/>
        <p:txBody>
          <a:bodyPr>
            <a:normAutofit lnSpcReduction="10000"/>
          </a:bodyPr>
          <a:p>
            <a:pPr fontAlgn="base"/>
            <a:r>
              <a:rPr lang="en-AU" dirty="0" err="1">
                <a:sym typeface="+mn-ea"/>
              </a:rPr>
              <a:t>Mekanika gelombang meramalkan bahwa setiap kulit (tingkat energi) tersusun dari beberapa subkulit (subtingkat energi) yang masing-masing subkulit tersebut dicirikan oleh bilangan kuantum azimuth yang diberi lambang (l).</a:t>
            </a:r>
            <a:endParaRPr lang="en-AU" dirty="0" err="1">
              <a:sym typeface="+mn-ea"/>
            </a:endParaRPr>
          </a:p>
          <a:p>
            <a:pPr fontAlgn="base"/>
            <a:r>
              <a:rPr lang="en-AU" dirty="0" err="1">
                <a:sym typeface="+mn-ea"/>
              </a:rPr>
              <a:t>Bilangan kuantum azimut mempunyai harga dari 0 sampai dengan (n-1) untuk setiap n, dan menunjukan letak elektron dalam subkulit. Setiap kulit terdiri dari subkulit (jumlah subkulit tidak sama untuk setiap kulit elektron), dan setiap subkulit dilambangkan berdasarkan pada harga bilangan kuantum azimut (l).</a:t>
            </a:r>
            <a:endParaRPr lang="en-AU" dirty="0" err="1">
              <a:sym typeface="+mn-ea"/>
            </a:endParaRPr>
          </a:p>
          <a:p>
            <a:pPr fontAlgn="base"/>
            <a:r>
              <a:rPr lang="en-AU" dirty="0" err="1">
                <a:sym typeface="+mn-ea"/>
              </a:rPr>
              <a:t>Bilangan</a:t>
            </a:r>
            <a:r>
              <a:rPr lang="en-AU" dirty="0">
                <a:sym typeface="+mn-ea"/>
              </a:rPr>
              <a:t> </a:t>
            </a:r>
            <a:r>
              <a:rPr lang="en-AU" dirty="0" err="1">
                <a:sym typeface="+mn-ea"/>
              </a:rPr>
              <a:t>kuantum</a:t>
            </a:r>
            <a:r>
              <a:rPr lang="en-AU" dirty="0">
                <a:sym typeface="+mn-ea"/>
              </a:rPr>
              <a:t> azimuth (l) </a:t>
            </a:r>
            <a:r>
              <a:rPr lang="en-AU" dirty="0" err="1">
                <a:sym typeface="+mn-ea"/>
              </a:rPr>
              <a:t>mendeskripsikan</a:t>
            </a:r>
            <a:r>
              <a:rPr lang="en-AU" dirty="0">
                <a:sym typeface="+mn-ea"/>
              </a:rPr>
              <a:t> </a:t>
            </a:r>
            <a:r>
              <a:rPr lang="en-AU" dirty="0" err="1">
                <a:sym typeface="+mn-ea"/>
              </a:rPr>
              <a:t>bentuk</a:t>
            </a:r>
            <a:r>
              <a:rPr lang="en-AU" dirty="0">
                <a:sym typeface="+mn-ea"/>
              </a:rPr>
              <a:t> orbital. </a:t>
            </a:r>
            <a:endParaRPr lang="en-AU" dirty="0"/>
          </a:p>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normAutofit/>
          </a:bodyPr>
          <a:p>
            <a:r>
              <a:rPr lang="en-US">
                <a:sym typeface="+mn-ea"/>
              </a:rPr>
              <a:t>Bilangan Kuantum Azimuth (l)</a:t>
            </a:r>
            <a:endParaRPr lang="en-US"/>
          </a:p>
        </p:txBody>
      </p:sp>
      <p:sp>
        <p:nvSpPr>
          <p:cNvPr id="3" name="Content Placeholder 2"/>
          <p:cNvSpPr>
            <a:spLocks noGrp="1"/>
          </p:cNvSpPr>
          <p:nvPr>
            <p:ph sz="half" idx="1"/>
          </p:nvPr>
        </p:nvSpPr>
        <p:spPr>
          <a:xfrm>
            <a:off x="609600" y="1825625"/>
            <a:ext cx="5181600" cy="4351338"/>
          </a:xfrm>
        </p:spPr>
        <p:txBody>
          <a:bodyPr>
            <a:normAutofit fontScale="90000" lnSpcReduction="20000"/>
          </a:bodyPr>
          <a:p>
            <a:r>
              <a:rPr lang="en-US"/>
              <a:t>Untuk setiap subkulit diberi lambang berdasarkan harga bilangan kuantum l.</a:t>
            </a:r>
            <a:endParaRPr lang="en-US"/>
          </a:p>
          <a:p>
            <a:r>
              <a:rPr lang="en-US"/>
              <a:t>Lambang s, p, d, f diambil dari nama spektrum yang dihasilkan oleh logam alkali dari Li sampai dengan Cs yang terdiri dari empat deret, yaitu tajam (sharp), utama (principal), kabur (diffuse), dan dasar (fundamental). </a:t>
            </a:r>
            <a:endParaRPr lang="en-US"/>
          </a:p>
          <a:p>
            <a:r>
              <a:rPr lang="en-US"/>
              <a:t>Sampai saat ini, elektron-elektron baru menempati subkulit-subkulit s, p, d, dan f. Sedangkan subkulit g, h, dan i belum terisi elektron.</a:t>
            </a:r>
            <a:endParaRPr lang="en-US"/>
          </a:p>
        </p:txBody>
      </p:sp>
      <p:pic>
        <p:nvPicPr>
          <p:cNvPr id="4" name="Content Placeholder 3"/>
          <p:cNvPicPr>
            <a:picLocks noChangeAspect="1"/>
          </p:cNvPicPr>
          <p:nvPr>
            <p:ph sz="half" idx="2"/>
          </p:nvPr>
        </p:nvPicPr>
        <p:blipFill>
          <a:blip r:embed="rId1"/>
          <a:stretch>
            <a:fillRect/>
          </a:stretch>
        </p:blipFill>
        <p:spPr>
          <a:xfrm>
            <a:off x="5942330" y="1825625"/>
            <a:ext cx="5411470" cy="162687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a:sym typeface="+mn-ea"/>
              </a:rPr>
              <a:t>Bilangan Kuantum Azimuth (l)</a:t>
            </a:r>
            <a:endParaRPr lang="en-US"/>
          </a:p>
        </p:txBody>
      </p:sp>
      <p:sp>
        <p:nvSpPr>
          <p:cNvPr id="3" name="Content Placeholder 2"/>
          <p:cNvSpPr>
            <a:spLocks noGrp="1"/>
          </p:cNvSpPr>
          <p:nvPr>
            <p:ph sz="half" idx="1"/>
          </p:nvPr>
        </p:nvSpPr>
        <p:spPr/>
        <p:txBody>
          <a:bodyPr/>
          <a:p>
            <a:r>
              <a:rPr lang="en-US"/>
              <a:t>Tabel di samping menunjukan keterkaitan jumlah kulit dengan banyaknya subkulit serta jenis subkulit dalam suatu atom.</a:t>
            </a:r>
            <a:endParaRPr lang="en-US"/>
          </a:p>
        </p:txBody>
      </p:sp>
      <p:pic>
        <p:nvPicPr>
          <p:cNvPr id="5" name="Content Placeholder 4"/>
          <p:cNvPicPr>
            <a:picLocks noChangeAspect="1"/>
          </p:cNvPicPr>
          <p:nvPr>
            <p:ph sz="half" idx="2"/>
          </p:nvPr>
        </p:nvPicPr>
        <p:blipFill>
          <a:blip r:embed="rId1"/>
          <a:stretch>
            <a:fillRect/>
          </a:stretch>
        </p:blipFill>
        <p:spPr>
          <a:xfrm>
            <a:off x="5869940" y="2264410"/>
            <a:ext cx="5483860" cy="3108325"/>
          </a:xfrm>
          <a:prstGeom prst="rect">
            <a:avLst/>
          </a:prstGeom>
        </p:spPr>
      </p:pic>
      <p:sp>
        <p:nvSpPr>
          <p:cNvPr id="6" name="Text Box 5"/>
          <p:cNvSpPr txBox="1"/>
          <p:nvPr/>
        </p:nvSpPr>
        <p:spPr>
          <a:xfrm>
            <a:off x="5869940" y="1691005"/>
            <a:ext cx="5483860" cy="398780"/>
          </a:xfrm>
          <a:prstGeom prst="rect">
            <a:avLst/>
          </a:prstGeom>
          <a:noFill/>
        </p:spPr>
        <p:txBody>
          <a:bodyPr wrap="square" rtlCol="0" anchor="t">
            <a:spAutoFit/>
          </a:bodyPr>
          <a:p>
            <a:r>
              <a:rPr lang="en-US" sz="2000" b="1">
                <a:solidFill>
                  <a:schemeClr val="bg1"/>
                </a:solidFill>
              </a:rPr>
              <a:t>Tabel 1. Hubungan Jumlah Sub-kulit dengan kulit</a:t>
            </a:r>
            <a:endParaRPr lang="en-US" sz="2000" b="1">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Bilangan Kuantum Magnetik (m)</a:t>
            </a:r>
            <a:endParaRPr lang="en-US"/>
          </a:p>
        </p:txBody>
      </p:sp>
      <p:sp>
        <p:nvSpPr>
          <p:cNvPr id="3" name="Content Placeholder 2"/>
          <p:cNvSpPr>
            <a:spLocks noGrp="1"/>
          </p:cNvSpPr>
          <p:nvPr>
            <p:ph idx="1"/>
          </p:nvPr>
        </p:nvSpPr>
        <p:spPr/>
        <p:txBody>
          <a:bodyPr/>
          <a:p>
            <a:pPr fontAlgn="base"/>
            <a:r>
              <a:rPr lang="en-AU" dirty="0"/>
              <a:t>Bilangan kuantum magnetik (m) menyatakan orbital khusus yang ditempati elektron pada suatu subkulit. Bilangan kuantum magnetik juga menyatakan orientasi khusus dari orbital itu dalam ruang relatif terhadap inti. Nilai bilangan kuantum magnetik bergantung pada nilai bilangan kuantum azimuth, yaitu semua bilangan bulat mulai dari –l sampai dengan +l, termasuk 0.</a:t>
            </a:r>
            <a:endParaRPr lang="en-AU" dirty="0"/>
          </a:p>
          <a:p>
            <a:endParaRPr lang="en-US"/>
          </a:p>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a:bodyPr>
          <a:p>
            <a:r>
              <a:rPr lang="en-US">
                <a:sym typeface="+mn-ea"/>
              </a:rPr>
              <a:t>Bilangan Kuantum Magnetik (m)</a:t>
            </a:r>
            <a:endParaRPr lang="en-US"/>
          </a:p>
        </p:txBody>
      </p:sp>
      <p:sp>
        <p:nvSpPr>
          <p:cNvPr id="5" name="Content Placeholder 4"/>
          <p:cNvSpPr>
            <a:spLocks noGrp="1"/>
          </p:cNvSpPr>
          <p:nvPr>
            <p:ph sz="half" idx="1"/>
          </p:nvPr>
        </p:nvSpPr>
        <p:spPr/>
        <p:txBody>
          <a:bodyPr>
            <a:normAutofit fontScale="90000" lnSpcReduction="10000"/>
          </a:bodyPr>
          <a:p>
            <a:r>
              <a:rPr lang="en-US"/>
              <a:t>Dari tabel di atas terlihat bahwa nilai magnetik (m) diantara – l sampai + l (l = bilangan kuantum azimut). </a:t>
            </a:r>
            <a:endParaRPr lang="en-US"/>
          </a:p>
          <a:p>
            <a:r>
              <a:rPr lang="en-US"/>
              <a:t>Nilai bilangan kuantum magnetik suatu elektron tergantung pada letak elektron tersebut dalam orbital. Nama-nama kotak di atas sesuai dengan bilangan kuantum magnetiknya. </a:t>
            </a:r>
            <a:endParaRPr lang="en-US"/>
          </a:p>
          <a:p>
            <a:r>
              <a:rPr lang="en-US"/>
              <a:t>Dan perlu diingat juga dengan mengabaikan tanda -/+ maka nilai m tidak mungkin lebih besar dari nilai l.</a:t>
            </a:r>
            <a:endParaRPr lang="en-US"/>
          </a:p>
        </p:txBody>
      </p:sp>
      <p:pic>
        <p:nvPicPr>
          <p:cNvPr id="7" name="Content Placeholder 6"/>
          <p:cNvPicPr>
            <a:picLocks noChangeAspect="1"/>
          </p:cNvPicPr>
          <p:nvPr>
            <p:ph sz="half" idx="2"/>
          </p:nvPr>
        </p:nvPicPr>
        <p:blipFill>
          <a:blip r:embed="rId1"/>
          <a:stretch>
            <a:fillRect/>
          </a:stretch>
        </p:blipFill>
        <p:spPr>
          <a:xfrm>
            <a:off x="6141085" y="2719705"/>
            <a:ext cx="5212715" cy="2125345"/>
          </a:xfrm>
          <a:prstGeom prst="rect">
            <a:avLst/>
          </a:prstGeom>
        </p:spPr>
      </p:pic>
      <p:sp>
        <p:nvSpPr>
          <p:cNvPr id="8" name="Text Box 7"/>
          <p:cNvSpPr txBox="1"/>
          <p:nvPr/>
        </p:nvSpPr>
        <p:spPr>
          <a:xfrm>
            <a:off x="6019800" y="1825625"/>
            <a:ext cx="5334000" cy="768350"/>
          </a:xfrm>
          <a:prstGeom prst="rect">
            <a:avLst/>
          </a:prstGeom>
          <a:noFill/>
        </p:spPr>
        <p:txBody>
          <a:bodyPr wrap="square" rtlCol="0" anchor="t">
            <a:spAutoFit/>
          </a:bodyPr>
          <a:p>
            <a:r>
              <a:rPr lang="en-US" sz="2200" b="1">
                <a:solidFill>
                  <a:schemeClr val="bg1"/>
                </a:solidFill>
              </a:rPr>
              <a:t>Tabel Hubungan Bilangan Kuantum Azimut dengan Bilangan Kuantum Magnetik</a:t>
            </a:r>
            <a:endParaRPr lang="en-US" sz="2200" b="1">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Bilangan Kuantum Spin (s)</a:t>
            </a:r>
            <a:endParaRPr lang="en-US"/>
          </a:p>
        </p:txBody>
      </p:sp>
      <p:sp>
        <p:nvSpPr>
          <p:cNvPr id="3" name="Content Placeholder 2"/>
          <p:cNvSpPr>
            <a:spLocks noGrp="1"/>
          </p:cNvSpPr>
          <p:nvPr>
            <p:ph idx="1"/>
          </p:nvPr>
        </p:nvSpPr>
        <p:spPr/>
        <p:txBody>
          <a:bodyPr>
            <a:normAutofit fontScale="90000" lnSpcReduction="10000"/>
          </a:bodyPr>
          <a:p>
            <a:r>
              <a:rPr lang="en-AU" dirty="0" err="1">
                <a:sym typeface="+mn-ea"/>
              </a:rPr>
              <a:t>Sambil beredar mengintari inti, elektron juga berputar pada sumbunya. </a:t>
            </a:r>
            <a:endParaRPr lang="en-AU" dirty="0" err="1">
              <a:sym typeface="+mn-ea"/>
            </a:endParaRPr>
          </a:p>
          <a:p>
            <a:r>
              <a:rPr lang="en-AU" dirty="0" err="1">
                <a:sym typeface="+mn-ea"/>
              </a:rPr>
              <a:t>Gerak berputar pada sumbu ini disebut rotasi. </a:t>
            </a:r>
            <a:endParaRPr lang="en-AU" dirty="0" err="1">
              <a:sym typeface="+mn-ea"/>
            </a:endParaRPr>
          </a:p>
          <a:p>
            <a:r>
              <a:rPr lang="en-AU" dirty="0" err="1">
                <a:sym typeface="+mn-ea"/>
              </a:rPr>
              <a:t>Hanya ada dua kemungkinan arah rotasi elektron, yaitu searah atau berlawanan arah jarum jam. Kedua arah yang berbeda itu dinyatakan dengan bilangan kuantum spin (s) yang mempunyai nilai s = + 1/2 atau s = – 1/2. </a:t>
            </a:r>
            <a:endParaRPr lang="en-AU" dirty="0" err="1">
              <a:sym typeface="+mn-ea"/>
            </a:endParaRPr>
          </a:p>
          <a:p>
            <a:r>
              <a:rPr lang="en-AU" dirty="0" err="1">
                <a:sym typeface="+mn-ea"/>
              </a:rPr>
              <a:t>Akibatnya satu orbital hanya dapat ditempati oleh maksimum dua elektron, di mana kedua elektron itu haruslah mempunyai spin yang berlawanan, sehingga menghasilkan medan magnet yang berlawanan pula. </a:t>
            </a:r>
            <a:endParaRPr lang="en-AU" dirty="0" err="1">
              <a:sym typeface="+mn-ea"/>
            </a:endParaRPr>
          </a:p>
          <a:p>
            <a:r>
              <a:rPr lang="en-AU" dirty="0" err="1">
                <a:sym typeface="+mn-ea"/>
              </a:rPr>
              <a:t>Medan magnet yang berlawanan ini diperlukan untuk mengimbangi gaya tolak-menolak listrik yang ada (karena muatan sejenis).</a:t>
            </a:r>
            <a:endParaRPr lang="en-AU" dirty="0" err="1">
              <a:sym typeface="+mn-ea"/>
            </a:endParaRPr>
          </a:p>
          <a:p>
            <a:r>
              <a:rPr lang="en-AU" dirty="0" err="1">
                <a:sym typeface="+mn-ea"/>
              </a:rPr>
              <a:t>Bilangan</a:t>
            </a:r>
            <a:r>
              <a:rPr lang="en-AU" dirty="0">
                <a:sym typeface="+mn-ea"/>
              </a:rPr>
              <a:t> </a:t>
            </a:r>
            <a:r>
              <a:rPr lang="en-AU" dirty="0" err="1">
                <a:sym typeface="+mn-ea"/>
              </a:rPr>
              <a:t>kuantum</a:t>
            </a:r>
            <a:r>
              <a:rPr lang="en-AU" dirty="0">
                <a:sym typeface="+mn-ea"/>
              </a:rPr>
              <a:t> spin (</a:t>
            </a:r>
            <a:r>
              <a:rPr lang="en-US" altLang="en-AU" dirty="0" err="1">
                <a:sym typeface="+mn-ea"/>
              </a:rPr>
              <a:t>s</a:t>
            </a:r>
            <a:r>
              <a:rPr lang="en-AU" dirty="0">
                <a:sym typeface="+mn-ea"/>
              </a:rPr>
              <a:t>) </a:t>
            </a:r>
            <a:r>
              <a:rPr lang="en-AU" dirty="0" err="1">
                <a:sym typeface="+mn-ea"/>
              </a:rPr>
              <a:t>mendeskripsikan</a:t>
            </a:r>
            <a:r>
              <a:rPr lang="en-AU" dirty="0">
                <a:sym typeface="+mn-ea"/>
              </a:rPr>
              <a:t> </a:t>
            </a:r>
            <a:r>
              <a:rPr lang="en-AU" dirty="0" err="1">
                <a:sym typeface="+mn-ea"/>
              </a:rPr>
              <a:t>arah</a:t>
            </a:r>
            <a:r>
              <a:rPr lang="en-AU" dirty="0">
                <a:sym typeface="+mn-ea"/>
              </a:rPr>
              <a:t> spin </a:t>
            </a:r>
            <a:r>
              <a:rPr lang="en-AU" dirty="0" err="1">
                <a:sym typeface="+mn-ea"/>
              </a:rPr>
              <a:t>elektron</a:t>
            </a:r>
            <a:r>
              <a:rPr lang="en-AU" dirty="0">
                <a:sym typeface="+mn-ea"/>
              </a:rPr>
              <a:t> </a:t>
            </a:r>
            <a:r>
              <a:rPr lang="en-AU" dirty="0" err="1">
                <a:sym typeface="+mn-ea"/>
              </a:rPr>
              <a:t>dalam</a:t>
            </a:r>
            <a:r>
              <a:rPr lang="en-AU" dirty="0">
                <a:sym typeface="+mn-ea"/>
              </a:rPr>
              <a:t> orbital. </a:t>
            </a:r>
            <a:endParaRPr lang="en-AU" dirty="0"/>
          </a:p>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a:sym typeface="+mn-ea"/>
              </a:rPr>
              <a:t>Bilangan Kuantum Spin (s)</a:t>
            </a:r>
            <a:endParaRPr lang="en-US"/>
          </a:p>
        </p:txBody>
      </p:sp>
      <p:sp>
        <p:nvSpPr>
          <p:cNvPr id="3" name="Content Placeholder 2"/>
          <p:cNvSpPr>
            <a:spLocks noGrp="1"/>
          </p:cNvSpPr>
          <p:nvPr>
            <p:ph sz="half" idx="1"/>
          </p:nvPr>
        </p:nvSpPr>
        <p:spPr/>
        <p:txBody>
          <a:bodyPr/>
          <a:p>
            <a:r>
              <a:rPr lang="en-AU" dirty="0" err="1">
                <a:sym typeface="+mn-ea"/>
              </a:rPr>
              <a:t>Medan magnet yang berlawanan ini diperlukan untuk mengimbangi gaya tolak-menolak listrik yang ada (karena muatan sejenis).</a:t>
            </a:r>
            <a:endParaRPr lang="en-AU" dirty="0" err="1">
              <a:sym typeface="+mn-ea"/>
            </a:endParaRPr>
          </a:p>
          <a:p>
            <a:r>
              <a:rPr lang="en-AU" dirty="0" err="1">
                <a:sym typeface="+mn-ea"/>
              </a:rPr>
              <a:t>Bilangan</a:t>
            </a:r>
            <a:r>
              <a:rPr lang="en-AU" dirty="0">
                <a:sym typeface="+mn-ea"/>
              </a:rPr>
              <a:t> </a:t>
            </a:r>
            <a:r>
              <a:rPr lang="en-AU" dirty="0" err="1">
                <a:sym typeface="+mn-ea"/>
              </a:rPr>
              <a:t>kuantum</a:t>
            </a:r>
            <a:r>
              <a:rPr lang="en-AU" dirty="0">
                <a:sym typeface="+mn-ea"/>
              </a:rPr>
              <a:t> spin (</a:t>
            </a:r>
            <a:r>
              <a:rPr lang="en-US" altLang="en-AU" dirty="0" err="1">
                <a:sym typeface="+mn-ea"/>
              </a:rPr>
              <a:t>s</a:t>
            </a:r>
            <a:r>
              <a:rPr lang="en-AU" dirty="0">
                <a:sym typeface="+mn-ea"/>
              </a:rPr>
              <a:t>) </a:t>
            </a:r>
            <a:r>
              <a:rPr lang="en-AU" dirty="0" err="1">
                <a:sym typeface="+mn-ea"/>
              </a:rPr>
              <a:t>mendeskripsikan</a:t>
            </a:r>
            <a:r>
              <a:rPr lang="en-AU" dirty="0">
                <a:sym typeface="+mn-ea"/>
              </a:rPr>
              <a:t> </a:t>
            </a:r>
            <a:r>
              <a:rPr lang="en-AU" dirty="0" err="1">
                <a:sym typeface="+mn-ea"/>
              </a:rPr>
              <a:t>arah</a:t>
            </a:r>
            <a:r>
              <a:rPr lang="en-AU" dirty="0">
                <a:sym typeface="+mn-ea"/>
              </a:rPr>
              <a:t> spin </a:t>
            </a:r>
            <a:r>
              <a:rPr lang="en-AU" dirty="0" err="1">
                <a:sym typeface="+mn-ea"/>
              </a:rPr>
              <a:t>elektron</a:t>
            </a:r>
            <a:r>
              <a:rPr lang="en-AU" dirty="0">
                <a:sym typeface="+mn-ea"/>
              </a:rPr>
              <a:t> </a:t>
            </a:r>
            <a:r>
              <a:rPr lang="en-AU" dirty="0" err="1">
                <a:sym typeface="+mn-ea"/>
              </a:rPr>
              <a:t>dalam</a:t>
            </a:r>
            <a:r>
              <a:rPr lang="en-AU" dirty="0">
                <a:sym typeface="+mn-ea"/>
              </a:rPr>
              <a:t> orbital. </a:t>
            </a:r>
            <a:endParaRPr lang="en-AU" dirty="0"/>
          </a:p>
          <a:p>
            <a:endParaRPr lang="en-US"/>
          </a:p>
          <a:p>
            <a:endParaRPr lang="en-US"/>
          </a:p>
        </p:txBody>
      </p:sp>
      <p:pic>
        <p:nvPicPr>
          <p:cNvPr id="4" name="Content Placeholder 3"/>
          <p:cNvPicPr>
            <a:picLocks noChangeAspect="1"/>
          </p:cNvPicPr>
          <p:nvPr>
            <p:ph sz="half" idx="2"/>
          </p:nvPr>
        </p:nvPicPr>
        <p:blipFill>
          <a:blip r:embed="rId1"/>
          <a:stretch>
            <a:fillRect/>
          </a:stretch>
        </p:blipFill>
        <p:spPr>
          <a:xfrm>
            <a:off x="6014085" y="1970405"/>
            <a:ext cx="5339715" cy="3777615"/>
          </a:xfrm>
          <a:prstGeom prst="rect">
            <a:avLst/>
          </a:prstGeom>
        </p:spPr>
      </p:pic>
      <p:sp>
        <p:nvSpPr>
          <p:cNvPr id="5" name="Text Box 4"/>
          <p:cNvSpPr txBox="1"/>
          <p:nvPr/>
        </p:nvSpPr>
        <p:spPr>
          <a:xfrm>
            <a:off x="6019800" y="5870575"/>
            <a:ext cx="5334000" cy="398780"/>
          </a:xfrm>
          <a:prstGeom prst="rect">
            <a:avLst/>
          </a:prstGeom>
          <a:noFill/>
        </p:spPr>
        <p:txBody>
          <a:bodyPr wrap="square" rtlCol="0" anchor="t">
            <a:spAutoFit/>
          </a:bodyPr>
          <a:p>
            <a:r>
              <a:rPr lang="en-US" sz="2000" b="1"/>
              <a:t>Gambar 2 | Arah Putar Elektron pada Sumbunya</a:t>
            </a:r>
            <a:endParaRPr lang="en-US" sz="2000" b="1"/>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p>
            <a:r>
              <a:rPr lang="en-US"/>
              <a:t>Hubungan Bilangan Kuantum</a:t>
            </a:r>
            <a:endParaRPr lang="en-US"/>
          </a:p>
        </p:txBody>
      </p:sp>
      <p:pic>
        <p:nvPicPr>
          <p:cNvPr id="7" name="Content Placeholder 6"/>
          <p:cNvPicPr>
            <a:picLocks noChangeAspect="1"/>
          </p:cNvPicPr>
          <p:nvPr>
            <p:ph idx="1"/>
          </p:nvPr>
        </p:nvPicPr>
        <p:blipFill>
          <a:blip r:embed="rId1"/>
          <a:stretch>
            <a:fillRect/>
          </a:stretch>
        </p:blipFill>
        <p:spPr>
          <a:xfrm>
            <a:off x="1614170" y="1805305"/>
            <a:ext cx="8799830" cy="47117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r>
              <a:rPr lang="en-US"/>
              <a:t>Dapat disimpulkan bahwa kedudukan suatu elektron dalam suatu atom dinyatakan oleh empat bilangan kuantum, yaitu:</a:t>
            </a:r>
            <a:endParaRPr lang="en-US"/>
          </a:p>
        </p:txBody>
      </p:sp>
      <p:pic>
        <p:nvPicPr>
          <p:cNvPr id="4" name="Picture 3"/>
          <p:cNvPicPr>
            <a:picLocks noChangeAspect="1"/>
          </p:cNvPicPr>
          <p:nvPr/>
        </p:nvPicPr>
        <p:blipFill>
          <a:blip r:embed="rId1"/>
          <a:stretch>
            <a:fillRect/>
          </a:stretch>
        </p:blipFill>
        <p:spPr>
          <a:xfrm>
            <a:off x="1229360" y="3044190"/>
            <a:ext cx="9733915" cy="274764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pic>
        <p:nvPicPr>
          <p:cNvPr id="4" name="Content Placeholder 3"/>
          <p:cNvPicPr>
            <a:picLocks noChangeAspect="1"/>
          </p:cNvPicPr>
          <p:nvPr>
            <p:ph idx="1"/>
          </p:nvPr>
        </p:nvPicPr>
        <p:blipFill>
          <a:blip r:embed="rId1"/>
          <a:stretch>
            <a:fillRect/>
          </a:stretch>
        </p:blipFill>
        <p:spPr>
          <a:xfrm>
            <a:off x="1409065" y="2002155"/>
            <a:ext cx="9373870" cy="407797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Contoh</a:t>
            </a:r>
            <a:endParaRPr lang="en-US"/>
          </a:p>
        </p:txBody>
      </p:sp>
      <p:sp>
        <p:nvSpPr>
          <p:cNvPr id="3" name="Content Placeholder 2"/>
          <p:cNvSpPr>
            <a:spLocks noGrp="1"/>
          </p:cNvSpPr>
          <p:nvPr>
            <p:ph idx="1"/>
          </p:nvPr>
        </p:nvSpPr>
        <p:spPr/>
        <p:txBody>
          <a:bodyPr/>
          <a:p>
            <a:r>
              <a:rPr lang="en-US" baseline="-25000"/>
              <a:t>17</a:t>
            </a:r>
            <a:r>
              <a:rPr lang="en-US"/>
              <a:t>Cl </a:t>
            </a:r>
            <a:endParaRPr lang="en-US"/>
          </a:p>
          <a:p>
            <a:r>
              <a:rPr lang="en-US"/>
              <a:t> </a:t>
            </a:r>
            <a:r>
              <a:rPr lang="en-US" baseline="-25000"/>
              <a:t>17</a:t>
            </a:r>
            <a:r>
              <a:rPr lang="en-US"/>
              <a:t>Cl = 1s</a:t>
            </a:r>
            <a:r>
              <a:rPr lang="en-US" baseline="30000"/>
              <a:t>2</a:t>
            </a:r>
            <a:r>
              <a:rPr lang="en-US"/>
              <a:t> 2s</a:t>
            </a:r>
            <a:r>
              <a:rPr lang="en-US" baseline="30000"/>
              <a:t>2</a:t>
            </a:r>
            <a:r>
              <a:rPr lang="en-US"/>
              <a:t> 2p</a:t>
            </a:r>
            <a:r>
              <a:rPr lang="en-US" baseline="30000"/>
              <a:t>6</a:t>
            </a:r>
            <a:r>
              <a:rPr lang="en-US"/>
              <a:t> 3s</a:t>
            </a:r>
            <a:r>
              <a:rPr lang="en-US" baseline="30000"/>
              <a:t>2</a:t>
            </a:r>
            <a:r>
              <a:rPr lang="en-US"/>
              <a:t> 3p</a:t>
            </a:r>
            <a:r>
              <a:rPr lang="en-US" baseline="30000"/>
              <a:t>5</a:t>
            </a:r>
            <a:endParaRPr lang="en-US"/>
          </a:p>
          <a:p>
            <a:r>
              <a:rPr lang="en-US"/>
              <a:t> Karena keempat bilangan kuantum itu ditentukan dari konfigurasi elektron yang paling terakhir, maka kita ambil konfigurasi yang terakhir yaitu </a:t>
            </a:r>
            <a:r>
              <a:rPr lang="en-US">
                <a:solidFill>
                  <a:srgbClr val="FF0000"/>
                </a:solidFill>
              </a:rPr>
              <a:t>3p</a:t>
            </a:r>
            <a:r>
              <a:rPr lang="en-US" baseline="30000">
                <a:solidFill>
                  <a:srgbClr val="FF0000"/>
                </a:solidFill>
              </a:rPr>
              <a:t>5</a:t>
            </a:r>
            <a:endParaRPr lang="en-US">
              <a:solidFill>
                <a:srgbClr val="FF0000"/>
              </a:solidFill>
            </a:endParaRPr>
          </a:p>
          <a:p>
            <a:endParaRPr lang="en-US">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Bilangan Kuantum Utama (n)</a:t>
            </a:r>
            <a:endParaRPr lang="en-US"/>
          </a:p>
        </p:txBody>
      </p:sp>
      <p:sp>
        <p:nvSpPr>
          <p:cNvPr id="3" name="Content Placeholder 2"/>
          <p:cNvSpPr>
            <a:spLocks noGrp="1"/>
          </p:cNvSpPr>
          <p:nvPr>
            <p:ph idx="1"/>
          </p:nvPr>
        </p:nvSpPr>
        <p:spPr/>
        <p:txBody>
          <a:bodyPr/>
          <a:p>
            <a:pPr marL="0" indent="0">
              <a:buNone/>
            </a:pPr>
            <a:r>
              <a:rPr lang="en-US"/>
              <a:t>Maka :</a:t>
            </a:r>
            <a:endParaRPr lang="en-US"/>
          </a:p>
          <a:p>
            <a:r>
              <a:rPr lang="en-US"/>
              <a:t>(n) = 3</a:t>
            </a:r>
            <a:endParaRPr lang="en-US"/>
          </a:p>
          <a:p>
            <a:r>
              <a:rPr lang="en-US"/>
              <a:t>3p</a:t>
            </a:r>
            <a:r>
              <a:rPr lang="en-US" baseline="30000"/>
              <a:t>5</a:t>
            </a:r>
            <a:r>
              <a:rPr lang="en-US"/>
              <a:t> angka 3 (yang berwarna merah) yang di paling depan"</a:t>
            </a:r>
            <a:endParaRPr lang="en-US"/>
          </a:p>
          <a:p>
            <a:r>
              <a:rPr lang="en-US"/>
              <a:t>2p</a:t>
            </a:r>
            <a:r>
              <a:rPr lang="en-US" baseline="30000"/>
              <a:t>6</a:t>
            </a:r>
            <a:r>
              <a:rPr lang="en-US"/>
              <a:t> , berarti B.K. utamanya 2 </a:t>
            </a:r>
            <a:endParaRPr lang="en-US"/>
          </a:p>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Bilangan Kuantum Azimuth (l)</a:t>
            </a:r>
            <a:endParaRPr lang="en-US"/>
          </a:p>
        </p:txBody>
      </p:sp>
      <p:sp>
        <p:nvSpPr>
          <p:cNvPr id="3" name="Content Placeholder 2"/>
          <p:cNvSpPr>
            <a:spLocks noGrp="1"/>
          </p:cNvSpPr>
          <p:nvPr>
            <p:ph idx="1"/>
          </p:nvPr>
        </p:nvSpPr>
        <p:spPr/>
        <p:txBody>
          <a:bodyPr/>
          <a:p>
            <a:r>
              <a:rPr lang="en-US"/>
              <a:t>(l) = 1</a:t>
            </a:r>
            <a:endParaRPr lang="en-US"/>
          </a:p>
          <a:p>
            <a:endParaRPr lang="en-US"/>
          </a:p>
          <a:p>
            <a:r>
              <a:rPr lang="en-US"/>
              <a:t>"kenapa 1?"</a:t>
            </a:r>
            <a:endParaRPr lang="en-US"/>
          </a:p>
          <a:p>
            <a:r>
              <a:rPr lang="en-US"/>
              <a:t>Karena konfigurasinya 3p</a:t>
            </a:r>
            <a:r>
              <a:rPr lang="en-US" baseline="30000"/>
              <a:t>5</a:t>
            </a:r>
            <a:r>
              <a:rPr lang="en-US"/>
              <a:t> di blok p, maka bilangan kuantum azimuth   l = 1 (Jika berakhir di sub kulit s=0, l=1, d=2, f=3, dst..)</a:t>
            </a:r>
            <a:endParaRPr lang="en-US"/>
          </a:p>
          <a:p>
            <a:r>
              <a:rPr lang="en-US"/>
              <a:t>2d</a:t>
            </a:r>
            <a:r>
              <a:rPr lang="en-US" baseline="30000"/>
              <a:t>6</a:t>
            </a:r>
            <a:r>
              <a:rPr lang="en-US"/>
              <a:t> , berarti B.K azimuthnya 2 </a:t>
            </a:r>
            <a:endParaRPr lang="en-US"/>
          </a:p>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Bilangan Kuantum Magnetik (m)</a:t>
            </a:r>
            <a:endParaRPr lang="en-US"/>
          </a:p>
        </p:txBody>
      </p:sp>
      <p:sp>
        <p:nvSpPr>
          <p:cNvPr id="3" name="Content Placeholder 2"/>
          <p:cNvSpPr>
            <a:spLocks noGrp="1"/>
          </p:cNvSpPr>
          <p:nvPr>
            <p:ph idx="1"/>
          </p:nvPr>
        </p:nvSpPr>
        <p:spPr/>
        <p:txBody>
          <a:bodyPr/>
          <a:p>
            <a:r>
              <a:rPr lang="en-US"/>
              <a:t> (m) = 0</a:t>
            </a:r>
            <a:endParaRPr lang="en-US"/>
          </a:p>
          <a:p>
            <a:r>
              <a:rPr lang="en-US"/>
              <a:t>3p</a:t>
            </a:r>
            <a:r>
              <a:rPr lang="en-US" baseline="30000"/>
              <a:t>5</a:t>
            </a:r>
            <a:endParaRPr lang="en-US"/>
          </a:p>
          <a:p>
            <a:r>
              <a:rPr lang="en-US"/>
              <a:t>l = 0 (sub kulit s), harga m =   0 (mempunyai 1 orbital)</a:t>
            </a:r>
            <a:endParaRPr lang="en-US"/>
          </a:p>
          <a:p>
            <a:r>
              <a:rPr lang="en-US"/>
              <a:t>l = 1 (sub kulit p), harga m = -1, O, +1 (mempunyai 3 orbital)</a:t>
            </a:r>
            <a:endParaRPr lang="en-US"/>
          </a:p>
          <a:p>
            <a:r>
              <a:rPr lang="en-US"/>
              <a:t>l = 2 (sub kulit d), harga m = -2, -1, O, +1, +2 (mempunyai 5 orbital)</a:t>
            </a:r>
            <a:endParaRPr lang="en-US"/>
          </a:p>
          <a:p>
            <a:r>
              <a:rPr lang="en-US"/>
              <a:t>l = 3 (sub kwit f) , harga m = -3, -2, O, +1, +2, +3 (mempunyai 7 orbital) </a:t>
            </a: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p>
            <a:endParaRPr lang="en-US"/>
          </a:p>
        </p:txBody>
      </p:sp>
      <p:sp>
        <p:nvSpPr>
          <p:cNvPr id="3" name="Content Placeholder 2"/>
          <p:cNvSpPr>
            <a:spLocks noGrp="1"/>
          </p:cNvSpPr>
          <p:nvPr>
            <p:ph sz="half" idx="1"/>
          </p:nvPr>
        </p:nvSpPr>
        <p:spPr/>
        <p:txBody>
          <a:bodyPr>
            <a:normAutofit fontScale="70000"/>
          </a:bodyPr>
          <a:p>
            <a:r>
              <a:rPr lang="en-US"/>
              <a:t> karena disitu p maka ada 3 orbital, berarti ada 3 kotak.</a:t>
            </a:r>
            <a:endParaRPr lang="en-US"/>
          </a:p>
          <a:p>
            <a:r>
              <a:rPr lang="en-US"/>
              <a:t>karena disitu 5 (3p</a:t>
            </a:r>
            <a:r>
              <a:rPr lang="en-US" baseline="30000"/>
              <a:t>5</a:t>
            </a:r>
            <a:r>
              <a:rPr lang="en-US"/>
              <a:t>) , maka panah ada 5 buah</a:t>
            </a:r>
            <a:endParaRPr lang="en-US"/>
          </a:p>
          <a:p>
            <a:endParaRPr lang="en-US"/>
          </a:p>
          <a:p>
            <a:r>
              <a:rPr lang="en-US"/>
              <a:t>jadi isilah dengan panah keatas atau kebawah. dengan cara mengisi panah ke atas terlebih dahulu sampai penuh, lalu dilanjutkan dengan mengisi panah arah bawah.</a:t>
            </a:r>
            <a:endParaRPr lang="en-US"/>
          </a:p>
          <a:p>
            <a:r>
              <a:rPr lang="en-US"/>
              <a:t>maka, Hasilnya :</a:t>
            </a:r>
            <a:endParaRPr lang="en-US"/>
          </a:p>
          <a:p>
            <a:endParaRPr lang="en-US"/>
          </a:p>
          <a:p>
            <a:r>
              <a:rPr lang="en-US">
                <a:sym typeface="+mn-ea"/>
              </a:rPr>
              <a:t>karena pengisian terakhir di angka 0, maka m=0</a:t>
            </a:r>
            <a:endParaRPr lang="en-US"/>
          </a:p>
          <a:p>
            <a:endParaRPr lang="en-US"/>
          </a:p>
          <a:p>
            <a:endParaRPr lang="en-US"/>
          </a:p>
          <a:p>
            <a:endParaRPr lang="en-US"/>
          </a:p>
        </p:txBody>
      </p:sp>
      <p:pic>
        <p:nvPicPr>
          <p:cNvPr id="4" name="Content Placeholder 3" descr="1"/>
          <p:cNvPicPr>
            <a:picLocks noChangeAspect="1"/>
          </p:cNvPicPr>
          <p:nvPr>
            <p:ph sz="half" idx="2"/>
          </p:nvPr>
        </p:nvPicPr>
        <p:blipFill>
          <a:blip r:embed="rId1"/>
          <a:stretch>
            <a:fillRect/>
          </a:stretch>
        </p:blipFill>
        <p:spPr>
          <a:xfrm>
            <a:off x="7539990" y="2727960"/>
            <a:ext cx="2552065" cy="868680"/>
          </a:xfrm>
          <a:prstGeom prst="rect">
            <a:avLst/>
          </a:prstGeom>
        </p:spPr>
      </p:pic>
      <p:pic>
        <p:nvPicPr>
          <p:cNvPr id="6" name="Picture 5" descr="1"/>
          <p:cNvPicPr>
            <a:picLocks noChangeAspect="1"/>
          </p:cNvPicPr>
          <p:nvPr/>
        </p:nvPicPr>
        <p:blipFill>
          <a:blip r:embed="rId2"/>
          <a:stretch>
            <a:fillRect/>
          </a:stretch>
        </p:blipFill>
        <p:spPr>
          <a:xfrm>
            <a:off x="7539990" y="4050665"/>
            <a:ext cx="2705735" cy="13716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p>
            <a:r>
              <a:rPr lang="en-US"/>
              <a:t>Bilangan Kuantum Spin (s)</a:t>
            </a:r>
            <a:endParaRPr lang="en-US"/>
          </a:p>
        </p:txBody>
      </p:sp>
      <p:sp>
        <p:nvSpPr>
          <p:cNvPr id="6" name="Content Placeholder 5"/>
          <p:cNvSpPr>
            <a:spLocks noGrp="1"/>
          </p:cNvSpPr>
          <p:nvPr>
            <p:ph idx="1"/>
          </p:nvPr>
        </p:nvSpPr>
        <p:spPr/>
        <p:txBody>
          <a:bodyPr/>
          <a:p>
            <a:r>
              <a:rPr lang="en-US"/>
              <a:t> (s) = -½</a:t>
            </a:r>
            <a:endParaRPr lang="en-US"/>
          </a:p>
          <a:p>
            <a:r>
              <a:rPr lang="en-US"/>
              <a:t>karena pengisian terakhir arah panahnya ke bawah maka </a:t>
            </a:r>
            <a:endParaRPr lang="en-US"/>
          </a:p>
          <a:p>
            <a:r>
              <a:rPr lang="en-US"/>
              <a:t>s = -½</a:t>
            </a: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n-NO" dirty="0"/>
              <a:t>Kombinasi bilangan kuantum n, l, dan m yang mungkin pada 4 kulit elektron pertama dapat dilihat pada tabel berikut:</a:t>
            </a:r>
            <a:endParaRPr lang="en-AU" dirty="0"/>
          </a:p>
        </p:txBody>
      </p:sp>
      <p:sp>
        <p:nvSpPr>
          <p:cNvPr id="3" name="Content Placeholder 2"/>
          <p:cNvSpPr>
            <a:spLocks noGrp="1"/>
          </p:cNvSpPr>
          <p:nvPr>
            <p:ph idx="1"/>
          </p:nvPr>
        </p:nvSpPr>
        <p:spPr/>
        <p:txBody>
          <a:bodyPr/>
          <a:lstStyle/>
          <a:p>
            <a:endParaRPr lang="en-AU" dirty="0"/>
          </a:p>
        </p:txBody>
      </p:sp>
      <p:pic>
        <p:nvPicPr>
          <p:cNvPr id="1026" name="Picture 2" descr="bilangan kuantum k l m 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34348" y="1984654"/>
            <a:ext cx="9523303" cy="46799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Contoh</a:t>
            </a:r>
            <a:endParaRPr lang="en-US"/>
          </a:p>
        </p:txBody>
      </p:sp>
      <p:sp>
        <p:nvSpPr>
          <p:cNvPr id="3" name="Content Placeholder 2"/>
          <p:cNvSpPr>
            <a:spLocks noGrp="1"/>
          </p:cNvSpPr>
          <p:nvPr>
            <p:ph idx="1"/>
          </p:nvPr>
        </p:nvSpPr>
        <p:spPr/>
        <p:txBody>
          <a:bodyPr/>
          <a:p>
            <a:r>
              <a:rPr lang="en-US" baseline="-25000"/>
              <a:t>40</a:t>
            </a:r>
            <a:r>
              <a:rPr lang="en-US"/>
              <a:t>Zr</a:t>
            </a:r>
            <a:endParaRPr lang="en-US"/>
          </a:p>
          <a:p>
            <a:r>
              <a:rPr lang="en-US"/>
              <a:t> 1. Buat konfigurasi elektronnya</a:t>
            </a:r>
            <a:endParaRPr lang="en-US"/>
          </a:p>
          <a:p>
            <a:r>
              <a:rPr lang="en-US" baseline="-25000"/>
              <a:t>40</a:t>
            </a:r>
            <a:r>
              <a:rPr lang="en-US"/>
              <a:t>Zr =  1s</a:t>
            </a:r>
            <a:r>
              <a:rPr lang="en-US" baseline="30000"/>
              <a:t>2</a:t>
            </a:r>
            <a:r>
              <a:rPr lang="en-US"/>
              <a:t> 2s</a:t>
            </a:r>
            <a:r>
              <a:rPr lang="en-US" baseline="30000"/>
              <a:t>2</a:t>
            </a:r>
            <a:r>
              <a:rPr lang="en-US"/>
              <a:t> 2p</a:t>
            </a:r>
            <a:r>
              <a:rPr lang="en-US" baseline="30000"/>
              <a:t>6</a:t>
            </a:r>
            <a:r>
              <a:rPr lang="en-US"/>
              <a:t> 3s</a:t>
            </a:r>
            <a:r>
              <a:rPr lang="en-US" baseline="30000"/>
              <a:t>2</a:t>
            </a:r>
            <a:r>
              <a:rPr lang="en-US"/>
              <a:t> 3p</a:t>
            </a:r>
            <a:r>
              <a:rPr lang="en-US" baseline="30000"/>
              <a:t>6</a:t>
            </a:r>
            <a:r>
              <a:rPr lang="en-US"/>
              <a:t> 4s</a:t>
            </a:r>
            <a:r>
              <a:rPr lang="en-US" baseline="30000"/>
              <a:t>2</a:t>
            </a:r>
            <a:r>
              <a:rPr lang="en-US"/>
              <a:t> 3d</a:t>
            </a:r>
            <a:r>
              <a:rPr lang="en-US" baseline="30000"/>
              <a:t>10</a:t>
            </a:r>
            <a:r>
              <a:rPr lang="en-US"/>
              <a:t> 4p</a:t>
            </a:r>
            <a:r>
              <a:rPr lang="en-US" baseline="30000"/>
              <a:t>6</a:t>
            </a:r>
            <a:r>
              <a:rPr lang="en-US"/>
              <a:t> 5s</a:t>
            </a:r>
            <a:r>
              <a:rPr lang="en-US" baseline="30000"/>
              <a:t>2</a:t>
            </a:r>
            <a:r>
              <a:rPr lang="en-US"/>
              <a:t> 4d</a:t>
            </a:r>
            <a:r>
              <a:rPr lang="en-US" baseline="30000"/>
              <a:t>2</a:t>
            </a:r>
            <a:endParaRPr lang="en-US"/>
          </a:p>
          <a:p>
            <a:r>
              <a:rPr lang="en-US"/>
              <a:t> 2.  Keempat bilangan kuantum ditentukan dari konfigurasi elektron terakhir, yaitu 4d</a:t>
            </a:r>
            <a:r>
              <a:rPr lang="en-US" baseline="30000"/>
              <a:t>2</a:t>
            </a:r>
            <a:endParaRPr lang="en-US"/>
          </a:p>
          <a:p>
            <a:r>
              <a:rPr lang="en-US"/>
              <a:t> 3.  Karena tingkat energi pada konfigurasi terakhir adalah 4, maka bil.kuantum utama (n) = 4</a:t>
            </a:r>
            <a:endParaRPr lang="en-US"/>
          </a:p>
          <a:p>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r>
              <a:rPr lang="en-US">
                <a:sym typeface="+mn-ea"/>
              </a:rPr>
              <a:t>4.  Karena konfigurasi berakhir di blok d, maka harga bilangan kuantum azimut (l) = 2  ( Jika berakhir di sub kulit s → l=0, p → l=1, d → l=2, f → l=3, dst..)</a:t>
            </a:r>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r>
              <a:rPr lang="en-US"/>
              <a:t> 5. Karena berakhir pada blok  d, maka jumlah orbital pada sub kulit d ada 5, yaitu dari –2, sampai dengan +2, termasuk 0, yaitu -2, -1, 0, +1, +2, dan karena jumlah elektron pada konfigurasi terakhir sebanyak 2, maka panah elektron diisi dari magnetik -2, dan -1, (yang lain kosong karena jumlah elektronnya hanya ada 2) maka harga bilangan kuantum magnetik (m) = – 1</a:t>
            </a:r>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normAutofit/>
          </a:bodyPr>
          <a:p>
            <a:r>
              <a:rPr lang="en-US"/>
              <a:t>6. karena arah panahnya ke atas, maka harga bilangan kuantum spin (s) = +½</a:t>
            </a:r>
            <a:endParaRPr lang="en-US"/>
          </a:p>
          <a:p>
            <a:r>
              <a:rPr lang="en-US"/>
              <a:t>KESIMPULAN :  dari unsur </a:t>
            </a:r>
            <a:r>
              <a:rPr lang="en-US" baseline="-25000"/>
              <a:t>40</a:t>
            </a:r>
            <a:r>
              <a:rPr lang="en-US"/>
              <a:t>Zr didapat  n = 4, l = 2, m = –1, s = +½</a:t>
            </a:r>
            <a:endParaRPr lang="en-US"/>
          </a:p>
          <a:p>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normAutofit lnSpcReduction="20000"/>
          </a:bodyPr>
          <a:p>
            <a:r>
              <a:rPr lang="en-US">
                <a:sym typeface="+mn-ea"/>
              </a:rPr>
              <a:t>PERIODE didapat dari tingkat energi tertinggi pada konfigurasi elektron, yaitu 5 pada 5s</a:t>
            </a:r>
            <a:r>
              <a:rPr lang="en-US" baseline="30000">
                <a:sym typeface="+mn-ea"/>
              </a:rPr>
              <a:t>2</a:t>
            </a:r>
            <a:r>
              <a:rPr lang="en-US">
                <a:sym typeface="+mn-ea"/>
              </a:rPr>
              <a:t>, sehingga </a:t>
            </a:r>
            <a:r>
              <a:rPr lang="en-US" baseline="-25000">
                <a:sym typeface="+mn-ea"/>
              </a:rPr>
              <a:t>40</a:t>
            </a:r>
            <a:r>
              <a:rPr lang="en-US">
                <a:sym typeface="+mn-ea"/>
              </a:rPr>
              <a:t>Zr akan berada pada Periode 5.</a:t>
            </a:r>
            <a:endParaRPr lang="en-US"/>
          </a:p>
          <a:p>
            <a:r>
              <a:rPr lang="en-US">
                <a:sym typeface="+mn-ea"/>
              </a:rPr>
              <a:t> </a:t>
            </a:r>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r>
              <a:rPr lang="en-US">
                <a:sym typeface="+mn-ea"/>
              </a:rPr>
              <a:t>Sedangkan GOLONGAN, karena berakhir di blok d, maka pasti Golongan B, jumlah elektron pada 5s</a:t>
            </a:r>
            <a:r>
              <a:rPr lang="en-US" baseline="30000">
                <a:sym typeface="+mn-ea"/>
              </a:rPr>
              <a:t>2</a:t>
            </a:r>
            <a:r>
              <a:rPr lang="en-US">
                <a:sym typeface="+mn-ea"/>
              </a:rPr>
              <a:t> dan 4d</a:t>
            </a:r>
            <a:r>
              <a:rPr lang="en-US" baseline="30000">
                <a:sym typeface="+mn-ea"/>
              </a:rPr>
              <a:t>2</a:t>
            </a:r>
            <a:r>
              <a:rPr lang="en-US">
                <a:sym typeface="+mn-ea"/>
              </a:rPr>
              <a:t> kemudian di jumlah, yaitu 2 + 2 = 4 ditulis dengan angka romawi (IV), sehingga </a:t>
            </a:r>
            <a:r>
              <a:rPr lang="en-US" baseline="-25000">
                <a:sym typeface="+mn-ea"/>
              </a:rPr>
              <a:t>40</a:t>
            </a:r>
            <a:r>
              <a:rPr lang="en-US">
                <a:sym typeface="+mn-ea"/>
              </a:rPr>
              <a:t>Zr akan berada pada Golongan IVB</a:t>
            </a:r>
            <a:endParaRPr lang="en-US"/>
          </a:p>
          <a:p>
            <a:r>
              <a:rPr lang="en-US">
                <a:sym typeface="+mn-ea"/>
              </a:rPr>
              <a:t> CATATAN UNTUK MENENTUKAN GOLONGAN :</a:t>
            </a:r>
            <a:endParaRPr lang="en-US"/>
          </a:p>
          <a:p>
            <a:r>
              <a:rPr lang="en-US">
                <a:sym typeface="+mn-ea"/>
              </a:rPr>
              <a:t>Jika berakhir di sub kulit s atau p, maka golongan A,</a:t>
            </a:r>
            <a:endParaRPr lang="en-US"/>
          </a:p>
          <a:p>
            <a:r>
              <a:rPr lang="en-US">
                <a:sym typeface="+mn-ea"/>
              </a:rPr>
              <a:t>Jika berakhir di sub kulit d, maka golongan B</a:t>
            </a:r>
            <a:endParaRPr lang="en-US"/>
          </a:p>
          <a:p>
            <a:r>
              <a:rPr lang="en-US">
                <a:sym typeface="+mn-ea"/>
              </a:rPr>
              <a:t>Jika berakhir di sub kulit f, maka golongan lantanida / aktinida (jika periode 6 maka lantanida, dan jika periode 7 aktinida)</a:t>
            </a:r>
            <a:endParaRPr lang="en-US"/>
          </a:p>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7144</Words>
  <Application>WPS Presentation</Application>
  <PresentationFormat>Widescreen</PresentationFormat>
  <Paragraphs>155</Paragraphs>
  <Slides>28</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Arial</vt:lpstr>
      <vt:lpstr>SimSun</vt:lpstr>
      <vt:lpstr>Wingdings</vt:lpstr>
      <vt:lpstr>Calibri Light</vt:lpstr>
      <vt:lpstr>Calibri</vt:lpstr>
      <vt:lpstr>Microsoft YaHei</vt:lpstr>
      <vt:lpstr>Arial Unicode MS</vt:lpstr>
      <vt:lpstr>Office Theme</vt:lpstr>
      <vt:lpstr>BILANGAN KUANTUM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Contoh</vt:lpstr>
      <vt:lpstr>Bilangan Kuantum Utama (n)</vt:lpstr>
      <vt:lpstr>Bilangan Kuantum Azimuth (l)</vt:lpstr>
      <vt:lpstr>Bilangan Kuantum Magnetik (m)</vt:lpstr>
      <vt:lpstr>PowerPoint 演示文稿</vt:lpstr>
      <vt:lpstr>Bilangan Kuantum Spin (s)</vt:lpstr>
      <vt:lpstr>Kombinasi bilangan kuantum n, l, dan ml yang mungkin pada 4 kulit elektron pertama dapat dilihat pada tabel berikut:</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BILANGAN KUANTUM</dc:title>
  <dc:creator>dun</dc:creator>
  <cp:lastModifiedBy>dun</cp:lastModifiedBy>
  <cp:revision>13</cp:revision>
  <dcterms:created xsi:type="dcterms:W3CDTF">2018-09-17T21:51:00Z</dcterms:created>
  <dcterms:modified xsi:type="dcterms:W3CDTF">2018-09-27T04:20:03Z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1033-10.2.0.7456</vt:lpwstr>
  </property>
</Properties>
</file>