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60" r:id="rId2"/>
  </p:sldMasterIdLst>
  <p:sldIdLst>
    <p:sldId id="265" r:id="rId3"/>
    <p:sldId id="256" r:id="rId4"/>
    <p:sldId id="257" r:id="rId5"/>
    <p:sldId id="258" r:id="rId6"/>
    <p:sldId id="259" r:id="rId7"/>
    <p:sldId id="261" r:id="rId8"/>
    <p:sldId id="260" r:id="rId9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2" d="100"/>
          <a:sy n="72" d="100"/>
        </p:scale>
        <p:origin x="-1242" y="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tableStyles" Target="tableStyles.xml"/><Relationship Id="rId3" Type="http://schemas.openxmlformats.org/officeDocument/2006/relationships/slide" Target="slides/slide1.xml"/><Relationship Id="rId7" Type="http://schemas.openxmlformats.org/officeDocument/2006/relationships/slide" Target="slides/slide5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viewProps" Target="viewProps.xml"/><Relationship Id="rId5" Type="http://schemas.openxmlformats.org/officeDocument/2006/relationships/slide" Target="slides/slide3.xml"/><Relationship Id="rId10" Type="http://schemas.openxmlformats.org/officeDocument/2006/relationships/presProps" Target="presProps.xml"/><Relationship Id="rId4" Type="http://schemas.openxmlformats.org/officeDocument/2006/relationships/slide" Target="slides/slide2.xml"/><Relationship Id="rId9" Type="http://schemas.openxmlformats.org/officeDocument/2006/relationships/slide" Target="slides/slide7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2159981E-F368-462C-8EBC-0FF8EA86E826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681174228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CE2E83E-C270-48A3-A7D4-338CCA312F97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709319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DF39FD2-FC37-4772-9686-BC610121766F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579188828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EB8B35B-2C53-4EF6-ACA1-0734E7EC0593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120811418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73E7674-9C41-48D4-AB0A-1D10023B902C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889141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61282FC-3424-4F94-8EB0-36E429D94051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4612932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35486E-C834-40CC-B008-349DCD2D5FAF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838756700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461E12E-CABC-44FF-8032-296D8185EFBF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34304123"/>
      </p:ext>
    </p:extLst>
  </p:cSld>
  <p:clrMapOvr>
    <a:masterClrMapping/>
  </p:clrMapOvr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bg-BG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8FC1051B-1867-40C6-A2A1-35ADEB8246B9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73463259"/>
      </p:ext>
    </p:extLst>
  </p:cSld>
  <p:clrMapOvr>
    <a:masterClrMapping/>
  </p:clrMapOvr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EE0EB75-A5C9-4814-8665-D2769339C12B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501071274"/>
      </p:ext>
    </p:extLst>
  </p:cSld>
  <p:clrMapOvr>
    <a:masterClrMapping/>
  </p:clrMapOvr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bg-BG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bg-BG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bg-BG" altLang="bg-BG">
              <a:solidFill>
                <a:srgbClr val="000000"/>
              </a:solidFill>
            </a:endParaRPr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BD0517FD-B0EA-4AF1-BCFD-78CC0D037CDB}" type="slidenum">
              <a:rPr lang="bg-BG" altLang="bg-BG">
                <a:solidFill>
                  <a:srgbClr val="000000"/>
                </a:solidFill>
              </a:rPr>
              <a:pPr/>
              <a:t>‹#›</a:t>
            </a:fld>
            <a:endParaRPr lang="bg-BG" altLang="bg-BG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73757745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9.xml"/><Relationship Id="rId3" Type="http://schemas.openxmlformats.org/officeDocument/2006/relationships/slideLayout" Target="../slideLayouts/slideLayout14.xml"/><Relationship Id="rId7" Type="http://schemas.openxmlformats.org/officeDocument/2006/relationships/slideLayout" Target="../slideLayouts/slideLayout18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13.xml"/><Relationship Id="rId1" Type="http://schemas.openxmlformats.org/officeDocument/2006/relationships/slideLayout" Target="../slideLayouts/slideLayout12.xml"/><Relationship Id="rId6" Type="http://schemas.openxmlformats.org/officeDocument/2006/relationships/slideLayout" Target="../slideLayouts/slideLayout17.xml"/><Relationship Id="rId11" Type="http://schemas.openxmlformats.org/officeDocument/2006/relationships/slideLayout" Target="../slideLayouts/slideLayout22.xml"/><Relationship Id="rId5" Type="http://schemas.openxmlformats.org/officeDocument/2006/relationships/slideLayout" Target="../slideLayouts/slideLayout16.xml"/><Relationship Id="rId10" Type="http://schemas.openxmlformats.org/officeDocument/2006/relationships/slideLayout" Target="../slideLayouts/slideLayout21.xml"/><Relationship Id="rId4" Type="http://schemas.openxmlformats.org/officeDocument/2006/relationships/slideLayout" Target="../slideLayouts/slideLayout15.xml"/><Relationship Id="rId9" Type="http://schemas.openxmlformats.org/officeDocument/2006/relationships/slideLayout" Target="../slideLayouts/slideLayout2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9/24/2017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bg-BG" altLang="bg-BG" smtClean="0"/>
              <a:t>Click to edit Master title style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bg-BG" altLang="bg-BG" smtClean="0"/>
              <a:t>Click to edit Master text styles</a:t>
            </a:r>
          </a:p>
          <a:p>
            <a:pPr lvl="1"/>
            <a:r>
              <a:rPr lang="bg-BG" altLang="bg-BG" smtClean="0"/>
              <a:t>Second level</a:t>
            </a:r>
          </a:p>
          <a:p>
            <a:pPr lvl="2"/>
            <a:r>
              <a:rPr lang="bg-BG" altLang="bg-BG" smtClean="0"/>
              <a:t>Third level</a:t>
            </a:r>
          </a:p>
          <a:p>
            <a:pPr lvl="3"/>
            <a:r>
              <a:rPr lang="bg-BG" altLang="bg-BG" smtClean="0"/>
              <a:t>Fourth level</a:t>
            </a:r>
          </a:p>
          <a:p>
            <a:pPr lvl="4"/>
            <a:r>
              <a:rPr lang="bg-BG" altLang="bg-BG" smtClean="0"/>
              <a:t>Fifth level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altLang="bg-BG" smtClean="0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altLang="bg-BG" smtClean="0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 fontAlgn="base">
              <a:spcBef>
                <a:spcPct val="0"/>
              </a:spcBef>
              <a:spcAft>
                <a:spcPct val="0"/>
              </a:spcAft>
            </a:pPr>
            <a:fld id="{E3D68693-0D31-420F-AAC8-BF63875F0255}" type="slidenum">
              <a:rPr lang="bg-BG" altLang="bg-BG" smtClean="0">
                <a:solidFill>
                  <a:srgbClr val="000000"/>
                </a:solidFill>
              </a:rPr>
              <a:pPr fontAlgn="base">
                <a:spcBef>
                  <a:spcPct val="0"/>
                </a:spcBef>
                <a:spcAft>
                  <a:spcPct val="0"/>
                </a:spcAft>
              </a:pPr>
              <a:t>‹#›</a:t>
            </a:fld>
            <a:endParaRPr lang="bg-BG" altLang="bg-BG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3617506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bg-BG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1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1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53000" y="3657600"/>
            <a:ext cx="3321181" cy="284886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65809" y="1295400"/>
            <a:ext cx="4064000" cy="2286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06775566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smtClean="0">
                <a:solidFill>
                  <a:srgbClr val="000000"/>
                </a:solidFill>
              </a:rPr>
              <a:t>1</a:t>
            </a:r>
            <a:endParaRPr lang="bg-BG" altLang="bg-BG" smtClean="0">
              <a:solidFill>
                <a:srgbClr val="000000"/>
              </a:solidFill>
            </a:endParaRPr>
          </a:p>
        </p:txBody>
      </p:sp>
      <p:sp>
        <p:nvSpPr>
          <p:cNvPr id="12288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123108" name="Rectangle 228"/>
          <p:cNvSpPr>
            <a:spLocks noChangeArrowheads="1"/>
          </p:cNvSpPr>
          <p:nvPr/>
        </p:nvSpPr>
        <p:spPr bwMode="auto">
          <a:xfrm>
            <a:off x="250825" y="547966"/>
            <a:ext cx="3583032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70C0"/>
                </a:solidFill>
              </a:rPr>
              <a:t>Ultrasound </a:t>
            </a:r>
            <a:r>
              <a:rPr lang="en-US" altLang="bg-BG" dirty="0" smtClean="0">
                <a:solidFill>
                  <a:srgbClr val="0070C0"/>
                </a:solidFill>
              </a:rPr>
              <a:t>treatment</a:t>
            </a:r>
            <a:r>
              <a:rPr lang="bg-BG" altLang="bg-BG" dirty="0" smtClean="0">
                <a:solidFill>
                  <a:srgbClr val="0070C0"/>
                </a:solidFill>
              </a:rPr>
              <a:t> - </a:t>
            </a:r>
            <a:r>
              <a:rPr lang="en-US" altLang="bg-BG" dirty="0" smtClean="0">
                <a:solidFill>
                  <a:srgbClr val="0070C0"/>
                </a:solidFill>
              </a:rPr>
              <a:t>sonication</a:t>
            </a:r>
            <a:endParaRPr lang="bg-BG" altLang="bg-BG" dirty="0" smtClean="0">
              <a:solidFill>
                <a:srgbClr val="0070C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3222913" y="6019800"/>
            <a:ext cx="269817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Sound frequency ranges</a:t>
            </a:r>
            <a:endParaRPr lang="bg-BG" dirty="0"/>
          </a:p>
        </p:txBody>
      </p:sp>
      <p:pic>
        <p:nvPicPr>
          <p:cNvPr id="3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8322" y="1371600"/>
            <a:ext cx="7487357" cy="426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471424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2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9" name="Rectangle 228"/>
          <p:cNvSpPr>
            <a:spLocks noChangeArrowheads="1"/>
          </p:cNvSpPr>
          <p:nvPr/>
        </p:nvSpPr>
        <p:spPr bwMode="auto">
          <a:xfrm>
            <a:off x="250825" y="547966"/>
            <a:ext cx="466025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Ultrasound </a:t>
            </a:r>
            <a:r>
              <a:rPr lang="en-US" altLang="bg-BG" dirty="0" smtClean="0">
                <a:solidFill>
                  <a:srgbClr val="000000"/>
                </a:solidFill>
              </a:rPr>
              <a:t>treatment</a:t>
            </a:r>
            <a:r>
              <a:rPr lang="bg-BG" altLang="bg-BG" dirty="0" smtClean="0">
                <a:solidFill>
                  <a:srgbClr val="000000"/>
                </a:solidFill>
              </a:rPr>
              <a:t> </a:t>
            </a:r>
            <a:r>
              <a:rPr lang="en-US" altLang="bg-BG" dirty="0" smtClean="0">
                <a:solidFill>
                  <a:srgbClr val="000000"/>
                </a:solidFill>
              </a:rPr>
              <a:t>(sonication) - principle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2" name="TextBox 1"/>
          <p:cNvSpPr txBox="1"/>
          <p:nvPr/>
        </p:nvSpPr>
        <p:spPr>
          <a:xfrm>
            <a:off x="440100" y="6096000"/>
            <a:ext cx="826380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Sound propagation in a liquid showing cavitation bubble formation and collapse</a:t>
            </a:r>
            <a:endParaRPr lang="bg-BG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43000" y="1246307"/>
            <a:ext cx="6858000" cy="456953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263" y="-100013"/>
            <a:ext cx="327025" cy="70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bg-BG" sz="4000" dirty="0">
                <a:solidFill>
                  <a:srgbClr val="C00000"/>
                </a:solidFill>
              </a:rPr>
              <a:t>!</a:t>
            </a:r>
            <a:endParaRPr lang="bg-BG" altLang="bg-BG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693780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3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10" name="Rectangle 228"/>
          <p:cNvSpPr>
            <a:spLocks noChangeArrowheads="1"/>
          </p:cNvSpPr>
          <p:nvPr/>
        </p:nvSpPr>
        <p:spPr bwMode="auto">
          <a:xfrm>
            <a:off x="250825" y="547966"/>
            <a:ext cx="4878259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Ultrasound </a:t>
            </a:r>
            <a:r>
              <a:rPr lang="en-US" altLang="bg-BG" dirty="0" smtClean="0">
                <a:solidFill>
                  <a:srgbClr val="000000"/>
                </a:solidFill>
              </a:rPr>
              <a:t>treatment</a:t>
            </a:r>
            <a:r>
              <a:rPr lang="bg-BG" altLang="bg-BG" dirty="0" smtClean="0">
                <a:solidFill>
                  <a:srgbClr val="000000"/>
                </a:solidFill>
              </a:rPr>
              <a:t> </a:t>
            </a:r>
            <a:r>
              <a:rPr lang="en-US" altLang="bg-BG" dirty="0" smtClean="0">
                <a:solidFill>
                  <a:srgbClr val="000000"/>
                </a:solidFill>
              </a:rPr>
              <a:t>(sonication) - equipment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6200" y="1447800"/>
            <a:ext cx="4724400" cy="3886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64125" y="1441749"/>
            <a:ext cx="4003675" cy="3587451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639569" y="5638800"/>
            <a:ext cx="29418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Simplest – ultrasonic baths</a:t>
            </a:r>
            <a:endParaRPr lang="bg-BG" dirty="0"/>
          </a:p>
        </p:txBody>
      </p:sp>
      <p:sp>
        <p:nvSpPr>
          <p:cNvPr id="13" name="TextBox 12"/>
          <p:cNvSpPr txBox="1"/>
          <p:nvPr/>
        </p:nvSpPr>
        <p:spPr>
          <a:xfrm>
            <a:off x="5595046" y="5574268"/>
            <a:ext cx="26597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dirty="0" smtClean="0"/>
              <a:t>Ultrasonic probe system</a:t>
            </a:r>
            <a:endParaRPr lang="bg-BG" dirty="0"/>
          </a:p>
        </p:txBody>
      </p:sp>
    </p:spTree>
    <p:extLst>
      <p:ext uri="{BB962C8B-B14F-4D97-AF65-F5344CB8AC3E}">
        <p14:creationId xmlns:p14="http://schemas.microsoft.com/office/powerpoint/2010/main" val="394698220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4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1600" y="1476375"/>
            <a:ext cx="6248400" cy="464102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Rectangle 228"/>
          <p:cNvSpPr>
            <a:spLocks noChangeArrowheads="1"/>
          </p:cNvSpPr>
          <p:nvPr/>
        </p:nvSpPr>
        <p:spPr bwMode="auto">
          <a:xfrm>
            <a:off x="250825" y="547966"/>
            <a:ext cx="498085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Ultrasound </a:t>
            </a:r>
            <a:r>
              <a:rPr lang="en-US" altLang="bg-BG" dirty="0">
                <a:solidFill>
                  <a:srgbClr val="000000"/>
                </a:solidFill>
              </a:rPr>
              <a:t>treatment</a:t>
            </a:r>
            <a:r>
              <a:rPr lang="bg-BG" altLang="bg-BG" dirty="0">
                <a:solidFill>
                  <a:srgbClr val="000000"/>
                </a:solidFill>
              </a:rPr>
              <a:t> </a:t>
            </a:r>
            <a:r>
              <a:rPr lang="en-US" altLang="bg-BG" dirty="0">
                <a:solidFill>
                  <a:srgbClr val="000000"/>
                </a:solidFill>
              </a:rPr>
              <a:t>(sonication) - </a:t>
            </a:r>
            <a:r>
              <a:rPr lang="en-US" altLang="bg-BG" dirty="0" smtClean="0">
                <a:solidFill>
                  <a:srgbClr val="000000"/>
                </a:solidFill>
              </a:rPr>
              <a:t>mechanism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674796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5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2" name="Rectangle 1"/>
          <p:cNvSpPr/>
          <p:nvPr/>
        </p:nvSpPr>
        <p:spPr>
          <a:xfrm>
            <a:off x="381000" y="1066800"/>
            <a:ext cx="8586788" cy="529375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 fontAlgn="base"/>
            <a:r>
              <a:rPr lang="en-US" b="1" dirty="0"/>
              <a:t>Ultrasound </a:t>
            </a:r>
            <a:r>
              <a:rPr lang="en-US" b="1" dirty="0" smtClean="0"/>
              <a:t>in the food industry</a:t>
            </a:r>
          </a:p>
          <a:p>
            <a:pPr algn="ctr" fontAlgn="base"/>
            <a:endParaRPr lang="en-US" sz="1600" dirty="0"/>
          </a:p>
          <a:p>
            <a:pPr fontAlgn="base"/>
            <a:r>
              <a:rPr lang="en-US" sz="1600" b="1" dirty="0"/>
              <a:t>The food industry as well as the pharmaceutical industry offer manifold possibilities for the use of </a:t>
            </a:r>
            <a:r>
              <a:rPr lang="en-US" sz="1600" b="1" dirty="0" smtClean="0"/>
              <a:t>sonication. Ultrasonic </a:t>
            </a:r>
            <a:r>
              <a:rPr lang="en-US" sz="1600" b="1" dirty="0"/>
              <a:t>processors are used in food manufacturing for</a:t>
            </a:r>
            <a:r>
              <a:rPr lang="en-US" sz="1600" b="1" dirty="0" smtClean="0"/>
              <a:t>:</a:t>
            </a:r>
          </a:p>
          <a:p>
            <a:pPr fontAlgn="base"/>
            <a:endParaRPr lang="en-US" sz="1600" b="1" dirty="0"/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disintegration of cells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extracting (extract intracellular components or obtain cell-free bacterial enzyme)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activation (acceleration) of an enzyme reaction in liquid foods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acceleration of fermentation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m</a:t>
            </a:r>
            <a:r>
              <a:rPr lang="en-US" sz="1600" dirty="0" smtClean="0">
                <a:solidFill>
                  <a:srgbClr val="0070C0"/>
                </a:solidFill>
              </a:rPr>
              <a:t>ixing and homogenizing</a:t>
            </a:r>
            <a:endParaRPr lang="en-US" sz="1600" dirty="0">
              <a:solidFill>
                <a:srgbClr val="0070C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dispersion of a dry powder in a liquid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emulsifying of oil/fat in a liquid stream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spraying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degassing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inspection, e.g. in the beverage industry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deactivation of enzymes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microbial inactivation (preservation)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 smtClean="0">
                <a:solidFill>
                  <a:srgbClr val="0070C0"/>
                </a:solidFill>
              </a:rPr>
              <a:t>crystallization</a:t>
            </a:r>
            <a:endParaRPr lang="en-US" sz="1600" dirty="0">
              <a:solidFill>
                <a:srgbClr val="0070C0"/>
              </a:solidFill>
            </a:endParaRP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meat processing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stimulation of living cells</a:t>
            </a:r>
          </a:p>
          <a:p>
            <a:pPr marL="285750" indent="-285750" fontAlgn="base">
              <a:buFont typeface="Arial" panose="020B0604020202020204" pitchFamily="34" charset="0"/>
              <a:buChar char="•"/>
            </a:pPr>
            <a:r>
              <a:rPr lang="en-US" sz="1600" dirty="0">
                <a:solidFill>
                  <a:srgbClr val="0070C0"/>
                </a:solidFill>
              </a:rPr>
              <a:t>enhanced oxidation</a:t>
            </a: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10" name="Rectangle 228"/>
          <p:cNvSpPr>
            <a:spLocks noChangeArrowheads="1"/>
          </p:cNvSpPr>
          <p:nvPr/>
        </p:nvSpPr>
        <p:spPr bwMode="auto">
          <a:xfrm>
            <a:off x="250825" y="547966"/>
            <a:ext cx="5775940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Ultrasound </a:t>
            </a:r>
            <a:r>
              <a:rPr lang="en-US" altLang="bg-BG" dirty="0">
                <a:solidFill>
                  <a:srgbClr val="000000"/>
                </a:solidFill>
              </a:rPr>
              <a:t>treatment</a:t>
            </a:r>
            <a:r>
              <a:rPr lang="bg-BG" altLang="bg-BG" dirty="0">
                <a:solidFill>
                  <a:srgbClr val="000000"/>
                </a:solidFill>
              </a:rPr>
              <a:t> </a:t>
            </a:r>
            <a:r>
              <a:rPr lang="en-US" altLang="bg-BG" dirty="0">
                <a:solidFill>
                  <a:srgbClr val="000000"/>
                </a:solidFill>
              </a:rPr>
              <a:t>(sonication) </a:t>
            </a:r>
            <a:r>
              <a:rPr lang="en-US" altLang="bg-BG" dirty="0" smtClean="0">
                <a:solidFill>
                  <a:srgbClr val="000000"/>
                </a:solidFill>
              </a:rPr>
              <a:t>– food applications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8" name="Text Box 5"/>
          <p:cNvSpPr txBox="1">
            <a:spLocks noChangeArrowheads="1"/>
          </p:cNvSpPr>
          <p:nvPr/>
        </p:nvSpPr>
        <p:spPr bwMode="auto">
          <a:xfrm>
            <a:off x="68263" y="-100013"/>
            <a:ext cx="327025" cy="70802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>
            <a:lvl1pPr eaLnBrk="0" hangingPunct="0">
              <a:spcBef>
                <a:spcPct val="20000"/>
              </a:spcBef>
              <a:buChar char="•"/>
              <a:defRPr sz="3200">
                <a:solidFill>
                  <a:schemeClr val="tx1"/>
                </a:solidFill>
                <a:latin typeface="Arial" charset="0"/>
              </a:defRPr>
            </a:lvl1pPr>
            <a:lvl2pPr marL="742950" indent="-285750" eaLnBrk="0" hangingPunct="0">
              <a:spcBef>
                <a:spcPct val="20000"/>
              </a:spcBef>
              <a:buChar char="–"/>
              <a:defRPr sz="2800">
                <a:solidFill>
                  <a:schemeClr val="tx1"/>
                </a:solidFill>
                <a:latin typeface="Arial" charset="0"/>
              </a:defRPr>
            </a:lvl2pPr>
            <a:lvl3pPr marL="1143000" indent="-228600" eaLnBrk="0" hangingPunct="0">
              <a:spcBef>
                <a:spcPct val="20000"/>
              </a:spcBef>
              <a:buChar char="•"/>
              <a:defRPr sz="2400">
                <a:solidFill>
                  <a:schemeClr val="tx1"/>
                </a:solidFill>
                <a:latin typeface="Arial" charset="0"/>
              </a:defRPr>
            </a:lvl3pPr>
            <a:lvl4pPr marL="1600200" indent="-228600" eaLnBrk="0" hangingPunct="0">
              <a:spcBef>
                <a:spcPct val="20000"/>
              </a:spcBef>
              <a:buChar char="–"/>
              <a:defRPr sz="2000">
                <a:solidFill>
                  <a:schemeClr val="tx1"/>
                </a:solidFill>
                <a:latin typeface="Arial" charset="0"/>
              </a:defRPr>
            </a:lvl4pPr>
            <a:lvl5pPr marL="2057400" indent="-228600" eaLnBrk="0" hangingPunct="0">
              <a:spcBef>
                <a:spcPct val="20000"/>
              </a:spcBef>
              <a:buChar char="»"/>
              <a:defRPr sz="2000">
                <a:solidFill>
                  <a:schemeClr val="tx1"/>
                </a:solidFill>
                <a:latin typeface="Arial" charset="0"/>
              </a:defRPr>
            </a:lvl5pPr>
            <a:lvl6pPr marL="25146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6pPr>
            <a:lvl7pPr marL="29718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7pPr>
            <a:lvl8pPr marL="34290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8pPr>
            <a:lvl9pPr marL="3886200" indent="-228600" eaLnBrk="0" fontAlgn="base" hangingPunct="0">
              <a:spcBef>
                <a:spcPct val="20000"/>
              </a:spcBef>
              <a:spcAft>
                <a:spcPct val="0"/>
              </a:spcAft>
              <a:buChar char="»"/>
              <a:defRPr sz="2000">
                <a:solidFill>
                  <a:schemeClr val="tx1"/>
                </a:solidFill>
                <a:latin typeface="Arial" charset="0"/>
              </a:defRPr>
            </a:lvl9pPr>
          </a:lstStyle>
          <a:p>
            <a:pPr eaLnBrk="1" hangingPunct="1">
              <a:spcBef>
                <a:spcPct val="0"/>
              </a:spcBef>
              <a:buFontTx/>
              <a:buNone/>
            </a:pPr>
            <a:r>
              <a:rPr lang="en-US" altLang="bg-BG" sz="4000" dirty="0">
                <a:solidFill>
                  <a:srgbClr val="C00000"/>
                </a:solidFill>
              </a:rPr>
              <a:t>!</a:t>
            </a:r>
            <a:endParaRPr lang="bg-BG" altLang="bg-BG" sz="4000" dirty="0">
              <a:solidFill>
                <a:srgbClr val="C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457443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884" name="Line 4"/>
          <p:cNvSpPr>
            <a:spLocks noChangeShapeType="1"/>
          </p:cNvSpPr>
          <p:nvPr/>
        </p:nvSpPr>
        <p:spPr bwMode="auto">
          <a:xfrm>
            <a:off x="0" y="404813"/>
            <a:ext cx="9144000" cy="0"/>
          </a:xfrm>
          <a:prstGeom prst="line">
            <a:avLst/>
          </a:prstGeom>
          <a:noFill/>
          <a:ln w="9525">
            <a:solidFill>
              <a:schemeClr val="tx1"/>
            </a:solidFill>
            <a:round/>
            <a:headEnd/>
            <a:tailEnd/>
          </a:ln>
          <a:effectLst/>
          <a:extLst>
            <a:ext uri="{909E8E84-426E-40DD-AFC4-6F175D3DCCD1}">
              <a14:hiddenFill xmlns:a14="http://schemas.microsoft.com/office/drawing/2010/main">
                <a:noFill/>
              </a14:hiddenFill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/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endParaRPr lang="bg-BG" smtClean="0">
              <a:solidFill>
                <a:srgbClr val="000000"/>
              </a:solidFill>
            </a:endParaRPr>
          </a:p>
        </p:txBody>
      </p:sp>
      <p:sp>
        <p:nvSpPr>
          <p:cNvPr id="122885" name="Text Box 5"/>
          <p:cNvSpPr txBox="1">
            <a:spLocks noChangeArrowheads="1"/>
          </p:cNvSpPr>
          <p:nvPr/>
        </p:nvSpPr>
        <p:spPr bwMode="auto">
          <a:xfrm>
            <a:off x="8656638" y="38100"/>
            <a:ext cx="311150" cy="3667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6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9" name="Rectangle 228"/>
          <p:cNvSpPr>
            <a:spLocks noChangeArrowheads="1"/>
          </p:cNvSpPr>
          <p:nvPr/>
        </p:nvSpPr>
        <p:spPr bwMode="auto">
          <a:xfrm>
            <a:off x="250825" y="547966"/>
            <a:ext cx="6045245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dirty="0" smtClean="0">
                <a:solidFill>
                  <a:srgbClr val="000000"/>
                </a:solidFill>
              </a:rPr>
              <a:t>Ultrasound </a:t>
            </a:r>
            <a:r>
              <a:rPr lang="en-US" altLang="bg-BG" dirty="0">
                <a:solidFill>
                  <a:srgbClr val="000000"/>
                </a:solidFill>
              </a:rPr>
              <a:t>treatment</a:t>
            </a:r>
            <a:r>
              <a:rPr lang="bg-BG" altLang="bg-BG" dirty="0">
                <a:solidFill>
                  <a:srgbClr val="000000"/>
                </a:solidFill>
              </a:rPr>
              <a:t> </a:t>
            </a:r>
            <a:r>
              <a:rPr lang="en-US" altLang="bg-BG" dirty="0">
                <a:solidFill>
                  <a:srgbClr val="000000"/>
                </a:solidFill>
              </a:rPr>
              <a:t>(sonication) </a:t>
            </a:r>
            <a:r>
              <a:rPr lang="en-US" altLang="bg-BG" dirty="0" smtClean="0">
                <a:solidFill>
                  <a:srgbClr val="000000"/>
                </a:solidFill>
              </a:rPr>
              <a:t>– non-food applications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sp>
        <p:nvSpPr>
          <p:cNvPr id="7" name="Rectangle 7"/>
          <p:cNvSpPr>
            <a:spLocks noChangeArrowheads="1"/>
          </p:cNvSpPr>
          <p:nvPr/>
        </p:nvSpPr>
        <p:spPr bwMode="auto">
          <a:xfrm>
            <a:off x="1703298" y="-1309"/>
            <a:ext cx="5737404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en-US" altLang="bg-BG" b="1" dirty="0" smtClean="0">
                <a:solidFill>
                  <a:srgbClr val="000000"/>
                </a:solidFill>
              </a:rPr>
              <a:t>ALTERNATIVE METHODS FOR FOOD TREATMENT</a:t>
            </a:r>
            <a:endParaRPr lang="bg-BG" altLang="bg-BG" dirty="0" smtClean="0">
              <a:solidFill>
                <a:srgbClr val="000000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98547" y="1226404"/>
            <a:ext cx="6946907" cy="456479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275719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efault Design">
  <a:themeElements>
    <a:clrScheme name="Default Design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Default 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efault 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efault 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efault 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397</TotalTime>
  <Words>164</Words>
  <Application>Microsoft Office PowerPoint</Application>
  <PresentationFormat>On-screen Show (4:3)</PresentationFormat>
  <Paragraphs>44</Paragraphs>
  <Slides>7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2</vt:i4>
      </vt:variant>
      <vt:variant>
        <vt:lpstr>Slide Titles</vt:lpstr>
      </vt:variant>
      <vt:variant>
        <vt:i4>7</vt:i4>
      </vt:variant>
    </vt:vector>
  </HeadingPairs>
  <TitlesOfParts>
    <vt:vector size="9" baseType="lpstr">
      <vt:lpstr>Office Theme</vt:lpstr>
      <vt:lpstr>Default Design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user</dc:creator>
  <cp:lastModifiedBy>ASUS</cp:lastModifiedBy>
  <cp:revision>30</cp:revision>
  <dcterms:created xsi:type="dcterms:W3CDTF">2006-08-16T00:00:00Z</dcterms:created>
  <dcterms:modified xsi:type="dcterms:W3CDTF">2017-09-24T13:45:12Z</dcterms:modified>
</cp:coreProperties>
</file>