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sldIdLst>
    <p:sldId id="256" r:id="rId2"/>
    <p:sldId id="257" r:id="rId3"/>
    <p:sldId id="258" r:id="rId4"/>
    <p:sldId id="259" r:id="rId5"/>
    <p:sldId id="267" r:id="rId6"/>
    <p:sldId id="262" r:id="rId7"/>
    <p:sldId id="263" r:id="rId8"/>
    <p:sldId id="264" r:id="rId9"/>
    <p:sldId id="265" r:id="rId10"/>
    <p:sldId id="266" r:id="rId11"/>
    <p:sldId id="268" r:id="rId12"/>
    <p:sldId id="269" r:id="rId13"/>
    <p:sldId id="270" r:id="rId14"/>
    <p:sldId id="274" r:id="rId15"/>
    <p:sldId id="275" r:id="rId16"/>
    <p:sldId id="272" r:id="rId17"/>
    <p:sldId id="271" r:id="rId18"/>
    <p:sldId id="273" r:id="rId19"/>
    <p:sldId id="276" r:id="rId20"/>
    <p:sldId id="278" r:id="rId21"/>
    <p:sldId id="279" r:id="rId22"/>
    <p:sldId id="277" r:id="rId23"/>
    <p:sldId id="280" r:id="rId24"/>
    <p:sldId id="281" r:id="rId25"/>
    <p:sldId id="282" r:id="rId26"/>
    <p:sldId id="284" r:id="rId27"/>
    <p:sldId id="287" r:id="rId28"/>
    <p:sldId id="288" r:id="rId29"/>
    <p:sldId id="285" r:id="rId30"/>
    <p:sldId id="290" r:id="rId31"/>
    <p:sldId id="289"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1BCD506D-3119-4081-AC53-085801EFDB16}" type="datetimeFigureOut">
              <a:rPr lang="en-US" smtClean="0"/>
              <a:t>12/14/2020</a:t>
            </a:fld>
            <a:endParaRPr lang="en-US"/>
          </a:p>
        </p:txBody>
      </p:sp>
      <p:sp>
        <p:nvSpPr>
          <p:cNvPr id="8" name="Slide Number Placeholder 7"/>
          <p:cNvSpPr>
            <a:spLocks noGrp="1"/>
          </p:cNvSpPr>
          <p:nvPr>
            <p:ph type="sldNum" sz="quarter" idx="11"/>
          </p:nvPr>
        </p:nvSpPr>
        <p:spPr/>
        <p:txBody>
          <a:bodyPr/>
          <a:lstStyle/>
          <a:p>
            <a:fld id="{053D0397-EFB6-44F8-A5B4-6B7CE61046D4}"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1BCD506D-3119-4081-AC53-085801EFDB16}" type="datetimeFigureOut">
              <a:rPr lang="en-US" smtClean="0"/>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3D0397-EFB6-44F8-A5B4-6B7CE61046D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CD506D-3119-4081-AC53-085801EFDB16}" type="datetimeFigureOut">
              <a:rPr lang="en-US" smtClean="0"/>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3D0397-EFB6-44F8-A5B4-6B7CE61046D4}"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1BCD506D-3119-4081-AC53-085801EFDB16}" type="datetimeFigureOut">
              <a:rPr lang="en-US" smtClean="0"/>
              <a:t>12/14/2020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3D0397-EFB6-44F8-A5B4-6B7CE61046D4}"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1BCD506D-3119-4081-AC53-085801EFDB16}" type="datetimeFigureOut">
              <a:rPr lang="en-US" smtClean="0"/>
              <a:t>12/14/2020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3D0397-EFB6-44F8-A5B4-6B7CE61046D4}"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BCD506D-3119-4081-AC53-085801EFDB16}" type="datetimeFigureOut">
              <a:rPr lang="en-US" smtClean="0"/>
              <a:t>12/14/2020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3D0397-EFB6-44F8-A5B4-6B7CE61046D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CD506D-3119-4081-AC53-085801EFDB16}" type="datetimeFigureOut">
              <a:rPr lang="en-US" smtClean="0"/>
              <a:t>12/14/2020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3D0397-EFB6-44F8-A5B4-6B7CE61046D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CD506D-3119-4081-AC53-085801EFDB16}" type="datetimeFigureOut">
              <a:rPr lang="en-US" smtClean="0"/>
              <a:t>12/14/2020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3D0397-EFB6-44F8-A5B4-6B7CE61046D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CD506D-3119-4081-AC53-085801EFDB16}" type="datetimeFigureOut">
              <a:rPr lang="en-US" smtClean="0"/>
              <a:t>12/14/2020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3D0397-EFB6-44F8-A5B4-6B7CE61046D4}"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CD506D-3119-4081-AC53-085801EFDB16}" type="datetimeFigureOut">
              <a:rPr lang="en-US" smtClean="0"/>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3D0397-EFB6-44F8-A5B4-6B7CE61046D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CD506D-3119-4081-AC53-085801EFDB16}" type="datetimeFigureOut">
              <a:rPr lang="en-US" smtClean="0"/>
              <a:t>12/14/2020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3D0397-EFB6-44F8-A5B4-6B7CE61046D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1BCD506D-3119-4081-AC53-085801EFDB16}" type="datetimeFigureOut">
              <a:rPr lang="en-US" smtClean="0"/>
              <a:t>12/14/2020</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053D0397-EFB6-44F8-A5B4-6B7CE61046D4}"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800" dirty="0" err="1" smtClean="0"/>
              <a:t>Sistem</a:t>
            </a:r>
            <a:r>
              <a:rPr lang="en-US" sz="4800" dirty="0" smtClean="0"/>
              <a:t> </a:t>
            </a:r>
            <a:r>
              <a:rPr lang="en-US" sz="4800" dirty="0" err="1" smtClean="0"/>
              <a:t>Endokrin</a:t>
            </a:r>
            <a:r>
              <a:rPr lang="en-US" sz="4800" dirty="0" smtClean="0"/>
              <a:t> : </a:t>
            </a:r>
            <a:br>
              <a:rPr lang="en-US" sz="4800" dirty="0" smtClean="0"/>
            </a:br>
            <a:r>
              <a:rPr lang="en-US" sz="4800" dirty="0" err="1" smtClean="0"/>
              <a:t>Kelenjar</a:t>
            </a:r>
            <a:r>
              <a:rPr lang="en-US" sz="4800" dirty="0" smtClean="0"/>
              <a:t> </a:t>
            </a:r>
            <a:r>
              <a:rPr lang="en-US" sz="4800" dirty="0" err="1" smtClean="0"/>
              <a:t>Endokrin</a:t>
            </a:r>
            <a:r>
              <a:rPr lang="en-US" sz="4800" dirty="0" smtClean="0"/>
              <a:t> </a:t>
            </a:r>
            <a:r>
              <a:rPr lang="en-US" sz="4800" dirty="0" err="1" smtClean="0"/>
              <a:t>Sentral</a:t>
            </a:r>
            <a:r>
              <a:rPr lang="en-US" sz="4800" dirty="0" smtClean="0"/>
              <a:t> (</a:t>
            </a:r>
            <a:r>
              <a:rPr lang="en-US" sz="4800" dirty="0" err="1" smtClean="0"/>
              <a:t>Neurohormon</a:t>
            </a:r>
            <a:r>
              <a:rPr lang="en-US" sz="4800" dirty="0" smtClean="0"/>
              <a:t>) </a:t>
            </a:r>
            <a:br>
              <a:rPr lang="en-US" sz="4800" dirty="0" smtClean="0"/>
            </a:br>
            <a:endParaRPr lang="en-US" sz="4800" dirty="0"/>
          </a:p>
        </p:txBody>
      </p:sp>
      <p:sp>
        <p:nvSpPr>
          <p:cNvPr id="3" name="Subtitle 2"/>
          <p:cNvSpPr>
            <a:spLocks noGrp="1"/>
          </p:cNvSpPr>
          <p:nvPr>
            <p:ph type="subTitle" idx="1"/>
          </p:nvPr>
        </p:nvSpPr>
        <p:spPr/>
        <p:txBody>
          <a:bodyPr/>
          <a:lstStyle/>
          <a:p>
            <a:r>
              <a:rPr lang="en-US" dirty="0" err="1" smtClean="0"/>
              <a:t>Fibria</a:t>
            </a:r>
            <a:r>
              <a:rPr lang="en-US" dirty="0" smtClean="0"/>
              <a:t> </a:t>
            </a:r>
            <a:r>
              <a:rPr lang="en-US" dirty="0" err="1" smtClean="0"/>
              <a:t>kaswinarni</a:t>
            </a:r>
            <a:endParaRPr lang="en-US" dirty="0"/>
          </a:p>
        </p:txBody>
      </p:sp>
    </p:spTree>
    <p:extLst>
      <p:ext uri="{BB962C8B-B14F-4D97-AF65-F5344CB8AC3E}">
        <p14:creationId xmlns:p14="http://schemas.microsoft.com/office/powerpoint/2010/main" val="1336716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Pengantar</a:t>
            </a:r>
            <a:r>
              <a:rPr lang="en-US" sz="3200" dirty="0" smtClean="0"/>
              <a:t> : </a:t>
            </a:r>
            <a:r>
              <a:rPr lang="en-US" sz="3200" dirty="0" err="1" smtClean="0"/>
              <a:t>Komunikasi</a:t>
            </a:r>
            <a:r>
              <a:rPr lang="en-US" sz="3200" dirty="0" smtClean="0"/>
              <a:t> </a:t>
            </a:r>
            <a:r>
              <a:rPr lang="en-US" sz="3200" dirty="0" err="1" smtClean="0"/>
              <a:t>Sel</a:t>
            </a:r>
            <a:r>
              <a:rPr lang="en-US" sz="3200" dirty="0" smtClean="0"/>
              <a:t> </a:t>
            </a:r>
            <a:r>
              <a:rPr lang="en-US" sz="3200" dirty="0" err="1" smtClean="0"/>
              <a:t>ke</a:t>
            </a:r>
            <a:r>
              <a:rPr lang="en-US" sz="3200" dirty="0" smtClean="0"/>
              <a:t> </a:t>
            </a:r>
            <a:r>
              <a:rPr lang="en-US" sz="3200" dirty="0" err="1" smtClean="0"/>
              <a:t>Sel</a:t>
            </a:r>
            <a:r>
              <a:rPr lang="en-US" sz="3200" dirty="0" smtClean="0"/>
              <a:t/>
            </a:r>
            <a:br>
              <a:rPr lang="en-US" sz="3200" dirty="0" smtClean="0"/>
            </a:br>
            <a:r>
              <a:rPr lang="en-US" sz="3200" dirty="0" smtClean="0"/>
              <a:t> (</a:t>
            </a:r>
            <a:r>
              <a:rPr lang="en-US" sz="3200" dirty="0" err="1" smtClean="0"/>
              <a:t>Komunikasi</a:t>
            </a:r>
            <a:r>
              <a:rPr lang="en-US" sz="3200" dirty="0" smtClean="0"/>
              <a:t> </a:t>
            </a:r>
            <a:r>
              <a:rPr lang="en-US" sz="3200" dirty="0" err="1" smtClean="0"/>
              <a:t>dalam</a:t>
            </a:r>
            <a:r>
              <a:rPr lang="en-US" sz="3200" dirty="0" smtClean="0"/>
              <a:t> </a:t>
            </a:r>
            <a:r>
              <a:rPr lang="en-US" sz="3200" dirty="0" err="1" smtClean="0"/>
              <a:t>Tubuh</a:t>
            </a:r>
            <a:r>
              <a:rPr lang="en-US" sz="3200" dirty="0" smtClean="0"/>
              <a:t>)</a:t>
            </a:r>
            <a:endParaRPr lang="en-US" sz="3200" dirty="0"/>
          </a:p>
        </p:txBody>
      </p:sp>
      <p:sp>
        <p:nvSpPr>
          <p:cNvPr id="3" name="Content Placeholder 2"/>
          <p:cNvSpPr>
            <a:spLocks noGrp="1"/>
          </p:cNvSpPr>
          <p:nvPr>
            <p:ph idx="1"/>
          </p:nvPr>
        </p:nvSpPr>
        <p:spPr/>
        <p:txBody>
          <a:bodyPr/>
          <a:lstStyle/>
          <a:p>
            <a:r>
              <a:rPr lang="en-US" sz="2000" dirty="0" err="1" smtClean="0"/>
              <a:t>Sel</a:t>
            </a:r>
            <a:r>
              <a:rPr lang="en-US" sz="2000" dirty="0" smtClean="0"/>
              <a:t> </a:t>
            </a:r>
            <a:r>
              <a:rPr lang="en-US" sz="2000" dirty="0" err="1" smtClean="0"/>
              <a:t>berkomunikasi</a:t>
            </a:r>
            <a:r>
              <a:rPr lang="en-US" sz="2000" dirty="0" smtClean="0"/>
              <a:t> </a:t>
            </a:r>
            <a:r>
              <a:rPr lang="en-US" sz="2000" dirty="0" err="1" smtClean="0"/>
              <a:t>dengan</a:t>
            </a:r>
            <a:r>
              <a:rPr lang="en-US" sz="2000" dirty="0" smtClean="0"/>
              <a:t> </a:t>
            </a:r>
            <a:r>
              <a:rPr lang="en-US" sz="2000" dirty="0" err="1" smtClean="0"/>
              <a:t>sel</a:t>
            </a:r>
            <a:r>
              <a:rPr lang="en-US" sz="2000" dirty="0" smtClean="0"/>
              <a:t> yang lain </a:t>
            </a:r>
            <a:r>
              <a:rPr lang="en-US" sz="2000" dirty="0" err="1" smtClean="0"/>
              <a:t>untuk</a:t>
            </a:r>
            <a:r>
              <a:rPr lang="en-US" sz="2000" dirty="0" smtClean="0"/>
              <a:t> </a:t>
            </a:r>
            <a:r>
              <a:rPr lang="en-US" sz="2000" dirty="0" err="1" smtClean="0"/>
              <a:t>memberikan</a:t>
            </a:r>
            <a:r>
              <a:rPr lang="en-US" sz="2000" dirty="0" smtClean="0"/>
              <a:t> </a:t>
            </a:r>
            <a:r>
              <a:rPr lang="en-US" sz="2000" dirty="0" err="1" smtClean="0"/>
              <a:t>informasi</a:t>
            </a:r>
            <a:r>
              <a:rPr lang="en-US" sz="2000" dirty="0" smtClean="0"/>
              <a:t> </a:t>
            </a:r>
            <a:r>
              <a:rPr lang="en-US" sz="2000" dirty="0" err="1" smtClean="0"/>
              <a:t>berupa</a:t>
            </a:r>
            <a:r>
              <a:rPr lang="en-US" sz="2000" dirty="0" smtClean="0"/>
              <a:t> </a:t>
            </a:r>
            <a:r>
              <a:rPr lang="en-US" sz="2000" dirty="0" err="1" smtClean="0"/>
              <a:t>sinyal</a:t>
            </a:r>
            <a:r>
              <a:rPr lang="en-US" sz="2000" dirty="0" smtClean="0"/>
              <a:t> </a:t>
            </a:r>
            <a:r>
              <a:rPr lang="en-US" sz="2000" dirty="0" err="1" smtClean="0"/>
              <a:t>fisiologis</a:t>
            </a:r>
            <a:r>
              <a:rPr lang="en-US" sz="2000" dirty="0" smtClean="0"/>
              <a:t> </a:t>
            </a:r>
            <a:r>
              <a:rPr lang="en-US" sz="2000" dirty="0" err="1" smtClean="0"/>
              <a:t>dasar</a:t>
            </a:r>
            <a:r>
              <a:rPr lang="en-US" sz="2000" dirty="0" smtClean="0"/>
              <a:t> </a:t>
            </a:r>
            <a:r>
              <a:rPr lang="en-US" sz="2000" dirty="0" err="1" smtClean="0"/>
              <a:t>listrik</a:t>
            </a:r>
            <a:r>
              <a:rPr lang="en-US" sz="2000" dirty="0" smtClean="0"/>
              <a:t> </a:t>
            </a:r>
            <a:r>
              <a:rPr lang="en-US" sz="2000" dirty="0" err="1" smtClean="0"/>
              <a:t>dan</a:t>
            </a:r>
            <a:r>
              <a:rPr lang="en-US" sz="2000" dirty="0" smtClean="0"/>
              <a:t> </a:t>
            </a:r>
            <a:r>
              <a:rPr lang="en-US" sz="2000" dirty="0" err="1" smtClean="0"/>
              <a:t>kimia</a:t>
            </a:r>
            <a:endParaRPr lang="en-US" sz="2000" dirty="0" smtClean="0"/>
          </a:p>
          <a:p>
            <a:r>
              <a:rPr lang="en-US" sz="2000" dirty="0" err="1" smtClean="0"/>
              <a:t>Sel</a:t>
            </a:r>
            <a:r>
              <a:rPr lang="en-US" sz="2000" dirty="0" smtClean="0"/>
              <a:t> yang </a:t>
            </a:r>
            <a:r>
              <a:rPr lang="en-US" sz="2000" dirty="0" err="1" smtClean="0"/>
              <a:t>merespon</a:t>
            </a:r>
            <a:r>
              <a:rPr lang="en-US" sz="2000" dirty="0" smtClean="0"/>
              <a:t> </a:t>
            </a:r>
            <a:r>
              <a:rPr lang="en-US" sz="2000" dirty="0" err="1" smtClean="0"/>
              <a:t>sinyal</a:t>
            </a:r>
            <a:r>
              <a:rPr lang="en-US" sz="2000" dirty="0" smtClean="0"/>
              <a:t> </a:t>
            </a:r>
            <a:r>
              <a:rPr lang="en-US" sz="2000" dirty="0" err="1" smtClean="0"/>
              <a:t>listrik</a:t>
            </a:r>
            <a:r>
              <a:rPr lang="en-US" sz="2000" dirty="0" smtClean="0"/>
              <a:t>/</a:t>
            </a:r>
            <a:r>
              <a:rPr lang="en-US" sz="2000" dirty="0" err="1" smtClean="0"/>
              <a:t>kimia</a:t>
            </a:r>
            <a:r>
              <a:rPr lang="en-US" sz="2000" dirty="0"/>
              <a:t> </a:t>
            </a:r>
            <a:r>
              <a:rPr lang="en-US" sz="2000" dirty="0" smtClean="0"/>
              <a:t>yang </a:t>
            </a:r>
            <a:r>
              <a:rPr lang="en-US" sz="2000" dirty="0" err="1" smtClean="0"/>
              <a:t>disebut</a:t>
            </a:r>
            <a:r>
              <a:rPr lang="en-US" sz="2000" dirty="0" smtClean="0"/>
              <a:t> </a:t>
            </a:r>
            <a:r>
              <a:rPr lang="en-US" sz="2000" dirty="0" err="1" smtClean="0"/>
              <a:t>dengan</a:t>
            </a:r>
            <a:r>
              <a:rPr lang="en-US" sz="2000" dirty="0" smtClean="0"/>
              <a:t> </a:t>
            </a:r>
            <a:r>
              <a:rPr lang="en-US" sz="2000" b="1" dirty="0" err="1" smtClean="0"/>
              <a:t>sel</a:t>
            </a:r>
            <a:r>
              <a:rPr lang="en-US" sz="2000" b="1" dirty="0" smtClean="0"/>
              <a:t> </a:t>
            </a:r>
            <a:r>
              <a:rPr lang="en-US" sz="2000" b="1" dirty="0" err="1" smtClean="0"/>
              <a:t>sasaran</a:t>
            </a:r>
            <a:r>
              <a:rPr lang="en-US" sz="2000" b="1" dirty="0" smtClean="0"/>
              <a:t> (</a:t>
            </a:r>
            <a:r>
              <a:rPr lang="en-US" sz="2000" b="1" dirty="0" err="1" smtClean="0"/>
              <a:t>sel</a:t>
            </a:r>
            <a:r>
              <a:rPr lang="en-US" sz="2000" b="1" dirty="0" smtClean="0"/>
              <a:t> target)</a:t>
            </a:r>
          </a:p>
          <a:p>
            <a:r>
              <a:rPr lang="en-US" sz="2000" dirty="0" smtClean="0"/>
              <a:t>Cara </a:t>
            </a:r>
            <a:r>
              <a:rPr lang="en-US" sz="2000" dirty="0" err="1" smtClean="0"/>
              <a:t>berkomunikasi</a:t>
            </a:r>
            <a:r>
              <a:rPr lang="en-US" sz="2000" dirty="0" smtClean="0"/>
              <a:t> </a:t>
            </a:r>
            <a:r>
              <a:rPr lang="en-US" sz="2000" dirty="0" err="1" smtClean="0"/>
              <a:t>dari</a:t>
            </a:r>
            <a:r>
              <a:rPr lang="en-US" sz="2000" dirty="0" smtClean="0"/>
              <a:t> </a:t>
            </a:r>
            <a:r>
              <a:rPr lang="en-US" sz="2000" dirty="0" err="1" smtClean="0"/>
              <a:t>sel</a:t>
            </a:r>
            <a:r>
              <a:rPr lang="en-US" sz="2000" dirty="0" smtClean="0"/>
              <a:t> </a:t>
            </a:r>
            <a:r>
              <a:rPr lang="en-US" sz="2000" dirty="0" err="1" smtClean="0"/>
              <a:t>ke</a:t>
            </a:r>
            <a:r>
              <a:rPr lang="en-US" sz="2000" dirty="0" smtClean="0"/>
              <a:t> </a:t>
            </a:r>
            <a:r>
              <a:rPr lang="en-US" sz="2000" dirty="0" err="1" smtClean="0"/>
              <a:t>sel</a:t>
            </a:r>
            <a:r>
              <a:rPr lang="en-US" sz="2000" dirty="0" smtClean="0"/>
              <a:t>, </a:t>
            </a:r>
            <a:r>
              <a:rPr lang="en-US" sz="2000" dirty="0" err="1" smtClean="0"/>
              <a:t>yaitu</a:t>
            </a:r>
            <a:r>
              <a:rPr lang="en-US" sz="2000" dirty="0" smtClean="0"/>
              <a:t> :</a:t>
            </a:r>
          </a:p>
          <a:p>
            <a:pPr marL="457200" indent="-457200">
              <a:buAutoNum type="arabicPeriod"/>
            </a:pPr>
            <a:r>
              <a:rPr lang="en-US" sz="2000" dirty="0" err="1" smtClean="0"/>
              <a:t>Jarak</a:t>
            </a:r>
            <a:r>
              <a:rPr lang="en-US" sz="2000" dirty="0" smtClean="0"/>
              <a:t> </a:t>
            </a:r>
            <a:r>
              <a:rPr lang="en-US" sz="2000" dirty="0" err="1" smtClean="0"/>
              <a:t>jauh</a:t>
            </a:r>
            <a:r>
              <a:rPr lang="en-US" sz="2000" dirty="0" smtClean="0"/>
              <a:t> </a:t>
            </a:r>
            <a:r>
              <a:rPr lang="en-US" sz="2000" dirty="0" smtClean="0">
                <a:sym typeface="Wingdings" pitchFamily="2" charset="2"/>
              </a:rPr>
              <a:t> </a:t>
            </a:r>
            <a:r>
              <a:rPr lang="en-US" sz="2000" dirty="0" err="1" smtClean="0">
                <a:sym typeface="Wingdings" pitchFamily="2" charset="2"/>
              </a:rPr>
              <a:t>menggunakan</a:t>
            </a:r>
            <a:r>
              <a:rPr lang="en-US" sz="2000" dirty="0" smtClean="0">
                <a:sym typeface="Wingdings" pitchFamily="2" charset="2"/>
              </a:rPr>
              <a:t> </a:t>
            </a:r>
            <a:r>
              <a:rPr lang="en-US" sz="2000" dirty="0" err="1" smtClean="0">
                <a:sym typeface="Wingdings" pitchFamily="2" charset="2"/>
              </a:rPr>
              <a:t>gabungan</a:t>
            </a:r>
            <a:r>
              <a:rPr lang="en-US" sz="2000" dirty="0" smtClean="0">
                <a:sym typeface="Wingdings" pitchFamily="2" charset="2"/>
              </a:rPr>
              <a:t> </a:t>
            </a:r>
            <a:r>
              <a:rPr lang="en-US" sz="2000" dirty="0" err="1" smtClean="0">
                <a:sym typeface="Wingdings" pitchFamily="2" charset="2"/>
              </a:rPr>
              <a:t>sinyal</a:t>
            </a:r>
            <a:r>
              <a:rPr lang="en-US" sz="2000" dirty="0" smtClean="0">
                <a:sym typeface="Wingdings" pitchFamily="2" charset="2"/>
              </a:rPr>
              <a:t> </a:t>
            </a:r>
            <a:r>
              <a:rPr lang="en-US" sz="2000" dirty="0" err="1" smtClean="0">
                <a:sym typeface="Wingdings" pitchFamily="2" charset="2"/>
              </a:rPr>
              <a:t>kimia</a:t>
            </a:r>
            <a:r>
              <a:rPr lang="en-US" sz="2000" dirty="0" smtClean="0">
                <a:sym typeface="Wingdings" pitchFamily="2" charset="2"/>
              </a:rPr>
              <a:t> </a:t>
            </a:r>
            <a:r>
              <a:rPr lang="en-US" sz="2000" dirty="0" err="1" smtClean="0">
                <a:sym typeface="Wingdings" pitchFamily="2" charset="2"/>
              </a:rPr>
              <a:t>dan</a:t>
            </a:r>
            <a:r>
              <a:rPr lang="en-US" sz="2000" dirty="0" smtClean="0">
                <a:sym typeface="Wingdings" pitchFamily="2" charset="2"/>
              </a:rPr>
              <a:t> </a:t>
            </a:r>
            <a:r>
              <a:rPr lang="en-US" sz="2000" dirty="0" err="1" smtClean="0">
                <a:sym typeface="Wingdings" pitchFamily="2" charset="2"/>
              </a:rPr>
              <a:t>listrik</a:t>
            </a:r>
            <a:r>
              <a:rPr lang="en-US" sz="2000" dirty="0" smtClean="0">
                <a:sym typeface="Wingdings" pitchFamily="2" charset="2"/>
              </a:rPr>
              <a:t> yang </a:t>
            </a:r>
            <a:r>
              <a:rPr lang="en-US" sz="2000" dirty="0" err="1" smtClean="0">
                <a:sym typeface="Wingdings" pitchFamily="2" charset="2"/>
              </a:rPr>
              <a:t>dihantarkan</a:t>
            </a:r>
            <a:r>
              <a:rPr lang="en-US" sz="2000" dirty="0" smtClean="0">
                <a:sym typeface="Wingdings" pitchFamily="2" charset="2"/>
              </a:rPr>
              <a:t> </a:t>
            </a:r>
            <a:r>
              <a:rPr lang="en-US" sz="2000" dirty="0" err="1" smtClean="0">
                <a:sym typeface="Wingdings" pitchFamily="2" charset="2"/>
              </a:rPr>
              <a:t>oleh</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a:t>
            </a:r>
            <a:r>
              <a:rPr lang="en-US" sz="2000" dirty="0" err="1" smtClean="0">
                <a:sym typeface="Wingdings" pitchFamily="2" charset="2"/>
              </a:rPr>
              <a:t>saraf</a:t>
            </a:r>
            <a:r>
              <a:rPr lang="en-US" sz="2000" dirty="0" smtClean="0">
                <a:sym typeface="Wingdings" pitchFamily="2" charset="2"/>
              </a:rPr>
              <a:t> + </a:t>
            </a:r>
            <a:r>
              <a:rPr lang="en-US" sz="2000" dirty="0" err="1" smtClean="0">
                <a:sym typeface="Wingdings" pitchFamily="2" charset="2"/>
              </a:rPr>
              <a:t>sinyal</a:t>
            </a:r>
            <a:r>
              <a:rPr lang="en-US" sz="2000" dirty="0" smtClean="0">
                <a:sym typeface="Wingdings" pitchFamily="2" charset="2"/>
              </a:rPr>
              <a:t> </a:t>
            </a:r>
            <a:r>
              <a:rPr lang="en-US" sz="2000" dirty="0" err="1" smtClean="0">
                <a:sym typeface="Wingdings" pitchFamily="2" charset="2"/>
              </a:rPr>
              <a:t>kimia</a:t>
            </a:r>
            <a:r>
              <a:rPr lang="en-US" sz="2000" dirty="0" smtClean="0">
                <a:sym typeface="Wingdings" pitchFamily="2" charset="2"/>
              </a:rPr>
              <a:t> yang </a:t>
            </a:r>
            <a:r>
              <a:rPr lang="en-US" sz="2000" dirty="0" err="1" smtClean="0">
                <a:sym typeface="Wingdings" pitchFamily="2" charset="2"/>
              </a:rPr>
              <a:t>dibawa</a:t>
            </a:r>
            <a:r>
              <a:rPr lang="en-US" sz="2000" dirty="0" smtClean="0">
                <a:sym typeface="Wingdings" pitchFamily="2" charset="2"/>
              </a:rPr>
              <a:t> </a:t>
            </a:r>
            <a:r>
              <a:rPr lang="en-US" sz="2000" dirty="0" err="1" smtClean="0">
                <a:sym typeface="Wingdings" pitchFamily="2" charset="2"/>
              </a:rPr>
              <a:t>melalui</a:t>
            </a:r>
            <a:r>
              <a:rPr lang="en-US" sz="2000" dirty="0" smtClean="0">
                <a:sym typeface="Wingdings" pitchFamily="2" charset="2"/>
              </a:rPr>
              <a:t> </a:t>
            </a:r>
            <a:r>
              <a:rPr lang="en-US" sz="2000" dirty="0" err="1" smtClean="0">
                <a:sym typeface="Wingdings" pitchFamily="2" charset="2"/>
              </a:rPr>
              <a:t>darah</a:t>
            </a:r>
            <a:endParaRPr lang="en-US" sz="2000" dirty="0" smtClean="0">
              <a:sym typeface="Wingdings" pitchFamily="2" charset="2"/>
            </a:endParaRPr>
          </a:p>
          <a:p>
            <a:pPr marL="457200" indent="-457200">
              <a:buAutoNum type="arabicPeriod"/>
            </a:pPr>
            <a:r>
              <a:rPr lang="en-US" sz="2000" dirty="0" err="1" smtClean="0">
                <a:sym typeface="Wingdings" pitchFamily="2" charset="2"/>
              </a:rPr>
              <a:t>Zat</a:t>
            </a:r>
            <a:r>
              <a:rPr lang="en-US" sz="2000" dirty="0" smtClean="0">
                <a:sym typeface="Wingdings" pitchFamily="2" charset="2"/>
              </a:rPr>
              <a:t> </a:t>
            </a:r>
            <a:r>
              <a:rPr lang="en-US" sz="2000" dirty="0" err="1" smtClean="0">
                <a:sym typeface="Wingdings" pitchFamily="2" charset="2"/>
              </a:rPr>
              <a:t>kimia</a:t>
            </a:r>
            <a:r>
              <a:rPr lang="en-US" sz="2000" dirty="0" smtClean="0">
                <a:sym typeface="Wingdings" pitchFamily="2" charset="2"/>
              </a:rPr>
              <a:t> yang </a:t>
            </a:r>
            <a:r>
              <a:rPr lang="en-US" sz="2000" dirty="0" err="1" smtClean="0">
                <a:sym typeface="Wingdings" pitchFamily="2" charset="2"/>
              </a:rPr>
              <a:t>berdifusi</a:t>
            </a:r>
            <a:r>
              <a:rPr lang="en-US" sz="2000" dirty="0" smtClean="0">
                <a:sym typeface="Wingdings" pitchFamily="2" charset="2"/>
              </a:rPr>
              <a:t> </a:t>
            </a:r>
            <a:r>
              <a:rPr lang="en-US" sz="2000" dirty="0" err="1" smtClean="0">
                <a:sym typeface="Wingdings" pitchFamily="2" charset="2"/>
              </a:rPr>
              <a:t>melalui</a:t>
            </a:r>
            <a:r>
              <a:rPr lang="en-US" sz="2000" dirty="0" smtClean="0">
                <a:sym typeface="Wingdings" pitchFamily="2" charset="2"/>
              </a:rPr>
              <a:t> CES </a:t>
            </a:r>
            <a:r>
              <a:rPr lang="en-US" sz="2000" dirty="0" err="1" smtClean="0">
                <a:sym typeface="Wingdings" pitchFamily="2" charset="2"/>
              </a:rPr>
              <a:t>dan</a:t>
            </a:r>
            <a:r>
              <a:rPr lang="en-US" sz="2000" dirty="0" smtClean="0">
                <a:sym typeface="Wingdings" pitchFamily="2" charset="2"/>
              </a:rPr>
              <a:t> </a:t>
            </a:r>
            <a:r>
              <a:rPr lang="en-US" sz="2000" dirty="0" err="1" smtClean="0">
                <a:sym typeface="Wingdings" pitchFamily="2" charset="2"/>
              </a:rPr>
              <a:t>memengaruhi</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yang </a:t>
            </a:r>
            <a:r>
              <a:rPr lang="en-US" sz="2000" dirty="0" err="1" smtClean="0">
                <a:sym typeface="Wingdings" pitchFamily="2" charset="2"/>
              </a:rPr>
              <a:t>berdekatan</a:t>
            </a:r>
            <a:endParaRPr lang="en-US" sz="2000" dirty="0" smtClean="0">
              <a:sym typeface="Wingdings" pitchFamily="2" charset="2"/>
            </a:endParaRPr>
          </a:p>
          <a:p>
            <a:pPr marL="457200" indent="-457200">
              <a:buAutoNum type="arabicPeriod"/>
            </a:pPr>
            <a:r>
              <a:rPr lang="en-US" sz="2000" dirty="0" err="1" smtClean="0">
                <a:sym typeface="Wingdings" pitchFamily="2" charset="2"/>
              </a:rPr>
              <a:t>Komunikasi</a:t>
            </a:r>
            <a:r>
              <a:rPr lang="en-US" sz="2000" dirty="0" smtClean="0">
                <a:sym typeface="Wingdings" pitchFamily="2" charset="2"/>
              </a:rPr>
              <a:t> </a:t>
            </a:r>
            <a:r>
              <a:rPr lang="en-US" sz="2000" dirty="0" err="1" smtClean="0">
                <a:sym typeface="Wingdings" pitchFamily="2" charset="2"/>
              </a:rPr>
              <a:t>lokal</a:t>
            </a:r>
            <a:r>
              <a:rPr lang="en-US" sz="2000" dirty="0" smtClean="0">
                <a:sym typeface="Wingdings" pitchFamily="2" charset="2"/>
              </a:rPr>
              <a:t>  </a:t>
            </a:r>
            <a:r>
              <a:rPr lang="en-US" sz="2000" dirty="0" err="1" smtClean="0">
                <a:sym typeface="Wingdings" pitchFamily="2" charset="2"/>
              </a:rPr>
              <a:t>molekul</a:t>
            </a:r>
            <a:r>
              <a:rPr lang="en-US" sz="2000" dirty="0" smtClean="0">
                <a:sym typeface="Wingdings" pitchFamily="2" charset="2"/>
              </a:rPr>
              <a:t> </a:t>
            </a:r>
            <a:r>
              <a:rPr lang="en-US" sz="2000" dirty="0" err="1" smtClean="0">
                <a:sym typeface="Wingdings" pitchFamily="2" charset="2"/>
              </a:rPr>
              <a:t>dapat</a:t>
            </a:r>
            <a:r>
              <a:rPr lang="en-US" sz="2000" dirty="0" smtClean="0">
                <a:sym typeface="Wingdings" pitchFamily="2" charset="2"/>
              </a:rPr>
              <a:t> </a:t>
            </a:r>
            <a:r>
              <a:rPr lang="en-US" sz="2000" dirty="0" err="1" smtClean="0">
                <a:sym typeface="Wingdings" pitchFamily="2" charset="2"/>
              </a:rPr>
              <a:t>bekerja</a:t>
            </a:r>
            <a:r>
              <a:rPr lang="en-US" sz="2000" dirty="0" smtClean="0">
                <a:sym typeface="Wingdings" pitchFamily="2" charset="2"/>
              </a:rPr>
              <a:t> </a:t>
            </a:r>
            <a:r>
              <a:rPr lang="en-US" sz="2000" dirty="0" err="1" smtClean="0">
                <a:sym typeface="Wingdings" pitchFamily="2" charset="2"/>
              </a:rPr>
              <a:t>pada</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yang </a:t>
            </a:r>
            <a:r>
              <a:rPr lang="en-US" sz="2000" dirty="0" err="1" smtClean="0">
                <a:sym typeface="Wingdings" pitchFamily="2" charset="2"/>
              </a:rPr>
              <a:t>dekat</a:t>
            </a:r>
            <a:r>
              <a:rPr lang="en-US" sz="2000" dirty="0" smtClean="0">
                <a:sym typeface="Wingdings" pitchFamily="2" charset="2"/>
              </a:rPr>
              <a:t> </a:t>
            </a:r>
            <a:r>
              <a:rPr lang="en-US" sz="2000" dirty="0" err="1" smtClean="0">
                <a:sym typeface="Wingdings" pitchFamily="2" charset="2"/>
              </a:rPr>
              <a:t>dengan</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yang </a:t>
            </a:r>
            <a:r>
              <a:rPr lang="en-US" sz="2000" dirty="0" err="1" smtClean="0">
                <a:sym typeface="Wingdings" pitchFamily="2" charset="2"/>
              </a:rPr>
              <a:t>melepaskannya</a:t>
            </a:r>
            <a:r>
              <a:rPr lang="en-US" sz="2000" dirty="0" smtClean="0">
                <a:sym typeface="Wingdings" pitchFamily="2" charset="2"/>
              </a:rPr>
              <a:t> (</a:t>
            </a:r>
            <a:r>
              <a:rPr lang="en-US" sz="2000" dirty="0" err="1" smtClean="0">
                <a:sym typeface="Wingdings" pitchFamily="2" charset="2"/>
              </a:rPr>
              <a:t>cth</a:t>
            </a:r>
            <a:r>
              <a:rPr lang="en-US" sz="2000" dirty="0" smtClean="0">
                <a:sym typeface="Wingdings" pitchFamily="2" charset="2"/>
              </a:rPr>
              <a:t> : </a:t>
            </a:r>
            <a:r>
              <a:rPr lang="en-US" sz="2000" dirty="0" err="1" smtClean="0">
                <a:sym typeface="Wingdings" pitchFamily="2" charset="2"/>
              </a:rPr>
              <a:t>sinyal</a:t>
            </a:r>
            <a:r>
              <a:rPr lang="en-US" sz="2000" dirty="0" smtClean="0">
                <a:sym typeface="Wingdings" pitchFamily="2" charset="2"/>
              </a:rPr>
              <a:t> </a:t>
            </a:r>
            <a:r>
              <a:rPr lang="en-US" sz="2000" dirty="0" err="1" smtClean="0">
                <a:sym typeface="Wingdings" pitchFamily="2" charset="2"/>
              </a:rPr>
              <a:t>autokrin</a:t>
            </a:r>
            <a:r>
              <a:rPr lang="en-US" sz="2000" dirty="0" smtClean="0">
                <a:sym typeface="Wingdings" pitchFamily="2" charset="2"/>
              </a:rPr>
              <a:t> </a:t>
            </a:r>
            <a:r>
              <a:rPr lang="en-US" sz="2000" dirty="0" err="1" smtClean="0">
                <a:sym typeface="Wingdings" pitchFamily="2" charset="2"/>
              </a:rPr>
              <a:t>dan</a:t>
            </a:r>
            <a:r>
              <a:rPr lang="en-US" sz="2000" dirty="0" smtClean="0">
                <a:sym typeface="Wingdings" pitchFamily="2" charset="2"/>
              </a:rPr>
              <a:t> </a:t>
            </a:r>
            <a:r>
              <a:rPr lang="en-US" sz="2000" dirty="0" err="1" smtClean="0">
                <a:sym typeface="Wingdings" pitchFamily="2" charset="2"/>
              </a:rPr>
              <a:t>sinyal</a:t>
            </a:r>
            <a:r>
              <a:rPr lang="en-US" sz="2000" dirty="0" smtClean="0">
                <a:sym typeface="Wingdings" pitchFamily="2" charset="2"/>
              </a:rPr>
              <a:t> </a:t>
            </a:r>
            <a:r>
              <a:rPr lang="en-US" sz="2000" dirty="0" err="1" smtClean="0">
                <a:sym typeface="Wingdings" pitchFamily="2" charset="2"/>
              </a:rPr>
              <a:t>parakrin</a:t>
            </a:r>
            <a:r>
              <a:rPr lang="en-US" sz="2000" dirty="0" smtClean="0">
                <a:sym typeface="Wingdings" pitchFamily="2" charset="2"/>
              </a:rPr>
              <a:t>)</a:t>
            </a:r>
          </a:p>
          <a:p>
            <a:pPr marL="457200" indent="-457200">
              <a:buAutoNum type="arabicPeriod"/>
            </a:pPr>
            <a:endParaRPr lang="en-US" dirty="0"/>
          </a:p>
        </p:txBody>
      </p:sp>
    </p:spTree>
    <p:extLst>
      <p:ext uri="{BB962C8B-B14F-4D97-AF65-F5344CB8AC3E}">
        <p14:creationId xmlns:p14="http://schemas.microsoft.com/office/powerpoint/2010/main" val="284963952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Komunikasi</a:t>
            </a:r>
            <a:r>
              <a:rPr lang="en-US" sz="3200" dirty="0" smtClean="0"/>
              <a:t> </a:t>
            </a:r>
            <a:r>
              <a:rPr lang="en-US" sz="3200" dirty="0" err="1" smtClean="0"/>
              <a:t>Jarak</a:t>
            </a:r>
            <a:r>
              <a:rPr lang="en-US" sz="3200" dirty="0" smtClean="0"/>
              <a:t> </a:t>
            </a:r>
            <a:r>
              <a:rPr lang="en-US" sz="3200" dirty="0" err="1"/>
              <a:t>J</a:t>
            </a:r>
            <a:r>
              <a:rPr lang="en-US" sz="3200" dirty="0" err="1" smtClean="0"/>
              <a:t>auh</a:t>
            </a:r>
            <a:endParaRPr lang="en-US" sz="3200" dirty="0"/>
          </a:p>
        </p:txBody>
      </p:sp>
      <p:sp>
        <p:nvSpPr>
          <p:cNvPr id="3" name="Content Placeholder 2"/>
          <p:cNvSpPr>
            <a:spLocks noGrp="1"/>
          </p:cNvSpPr>
          <p:nvPr>
            <p:ph idx="1"/>
          </p:nvPr>
        </p:nvSpPr>
        <p:spPr/>
        <p:txBody>
          <a:bodyPr>
            <a:normAutofit lnSpcReduction="10000"/>
          </a:bodyPr>
          <a:lstStyle/>
          <a:p>
            <a:r>
              <a:rPr lang="en-US" sz="2000" dirty="0" err="1" smtClean="0"/>
              <a:t>Sinyal</a:t>
            </a:r>
            <a:r>
              <a:rPr lang="en-US" sz="2000" dirty="0" smtClean="0"/>
              <a:t> </a:t>
            </a:r>
            <a:r>
              <a:rPr lang="en-US" sz="2000" dirty="0" err="1" smtClean="0"/>
              <a:t>jarak</a:t>
            </a:r>
            <a:r>
              <a:rPr lang="en-US" sz="2000" dirty="0" smtClean="0"/>
              <a:t> </a:t>
            </a:r>
            <a:r>
              <a:rPr lang="en-US" sz="2000" dirty="0" err="1" smtClean="0"/>
              <a:t>jauh</a:t>
            </a:r>
            <a:r>
              <a:rPr lang="en-US" sz="2000" dirty="0" smtClean="0"/>
              <a:t> </a:t>
            </a:r>
            <a:r>
              <a:rPr lang="en-US" sz="2000" dirty="0" err="1" smtClean="0"/>
              <a:t>dapat</a:t>
            </a:r>
            <a:r>
              <a:rPr lang="en-US" sz="2000" dirty="0" smtClean="0"/>
              <a:t> </a:t>
            </a:r>
            <a:r>
              <a:rPr lang="en-US" sz="2000" dirty="0" err="1" smtClean="0"/>
              <a:t>berupa</a:t>
            </a:r>
            <a:r>
              <a:rPr lang="en-US" sz="2000" dirty="0" smtClean="0"/>
              <a:t> </a:t>
            </a:r>
            <a:r>
              <a:rPr lang="en-US" sz="2000" dirty="0" err="1" smtClean="0"/>
              <a:t>sinyal</a:t>
            </a:r>
            <a:r>
              <a:rPr lang="en-US" sz="2000" dirty="0" smtClean="0"/>
              <a:t> </a:t>
            </a:r>
            <a:r>
              <a:rPr lang="en-US" sz="2000" dirty="0" err="1" smtClean="0"/>
              <a:t>listrik</a:t>
            </a:r>
            <a:r>
              <a:rPr lang="en-US" sz="2000" dirty="0" smtClean="0"/>
              <a:t> yang </a:t>
            </a:r>
            <a:r>
              <a:rPr lang="en-US" sz="2000" dirty="0" err="1" smtClean="0"/>
              <a:t>dihantarkan</a:t>
            </a:r>
            <a:r>
              <a:rPr lang="en-US" sz="2000" dirty="0" smtClean="0"/>
              <a:t> </a:t>
            </a:r>
            <a:r>
              <a:rPr lang="en-US" sz="2000" dirty="0" err="1" smtClean="0"/>
              <a:t>sepanjang</a:t>
            </a:r>
            <a:r>
              <a:rPr lang="en-US" sz="2000" dirty="0" smtClean="0"/>
              <a:t> neuron </a:t>
            </a:r>
            <a:r>
              <a:rPr lang="en-US" sz="2000" dirty="0" err="1" smtClean="0"/>
              <a:t>atau</a:t>
            </a:r>
            <a:r>
              <a:rPr lang="en-US" sz="2000" dirty="0" smtClean="0"/>
              <a:t> </a:t>
            </a:r>
            <a:r>
              <a:rPr lang="en-US" sz="2000" dirty="0" err="1" smtClean="0"/>
              <a:t>sinyal</a:t>
            </a:r>
            <a:r>
              <a:rPr lang="en-US" sz="2000" dirty="0" smtClean="0"/>
              <a:t> </a:t>
            </a:r>
            <a:r>
              <a:rPr lang="en-US" sz="2000" dirty="0" err="1" smtClean="0"/>
              <a:t>kimia</a:t>
            </a:r>
            <a:r>
              <a:rPr lang="en-US" sz="2000" dirty="0" smtClean="0"/>
              <a:t> yang </a:t>
            </a:r>
            <a:r>
              <a:rPr lang="en-US" sz="2000" dirty="0" err="1" smtClean="0"/>
              <a:t>berjalan</a:t>
            </a:r>
            <a:r>
              <a:rPr lang="en-US" sz="2000" dirty="0" smtClean="0"/>
              <a:t> </a:t>
            </a:r>
            <a:r>
              <a:rPr lang="en-US" sz="2000" dirty="0" err="1" smtClean="0"/>
              <a:t>melalui</a:t>
            </a:r>
            <a:r>
              <a:rPr lang="en-US" sz="2000" dirty="0" smtClean="0"/>
              <a:t> </a:t>
            </a:r>
            <a:r>
              <a:rPr lang="en-US" sz="2000" dirty="0" err="1" smtClean="0"/>
              <a:t>sistem</a:t>
            </a:r>
            <a:r>
              <a:rPr lang="en-US" sz="2000" dirty="0" smtClean="0"/>
              <a:t> </a:t>
            </a:r>
            <a:r>
              <a:rPr lang="en-US" sz="2000" dirty="0" err="1" smtClean="0"/>
              <a:t>sirkulasi</a:t>
            </a:r>
            <a:r>
              <a:rPr lang="en-US" sz="2000" dirty="0" smtClean="0"/>
              <a:t> </a:t>
            </a:r>
            <a:r>
              <a:rPr lang="en-US" sz="2000" b="1" dirty="0" smtClean="0"/>
              <a:t>(</a:t>
            </a:r>
            <a:r>
              <a:rPr lang="en-US" sz="2000" b="1" dirty="0" err="1" smtClean="0"/>
              <a:t>hormon</a:t>
            </a:r>
            <a:r>
              <a:rPr lang="en-US" sz="2000" b="1" dirty="0" smtClean="0"/>
              <a:t>)</a:t>
            </a:r>
          </a:p>
          <a:p>
            <a:pPr marL="0" indent="0">
              <a:buNone/>
            </a:pPr>
            <a:endParaRPr lang="en-US" sz="2000" b="1" dirty="0" smtClean="0"/>
          </a:p>
          <a:p>
            <a:pPr marL="0" indent="0">
              <a:buNone/>
            </a:pPr>
            <a:r>
              <a:rPr lang="en-US" sz="2000" b="1" dirty="0" smtClean="0"/>
              <a:t>SISTEM ENDOKRIN (HORMON)</a:t>
            </a:r>
          </a:p>
          <a:p>
            <a:r>
              <a:rPr lang="en-US" sz="2000" dirty="0" err="1" smtClean="0"/>
              <a:t>Hormon</a:t>
            </a:r>
            <a:r>
              <a:rPr lang="en-US" sz="2000" dirty="0" smtClean="0"/>
              <a:t> </a:t>
            </a:r>
            <a:r>
              <a:rPr lang="en-US" sz="2000" dirty="0" err="1" smtClean="0"/>
              <a:t>disekresi</a:t>
            </a:r>
            <a:r>
              <a:rPr lang="en-US" sz="2000" dirty="0" smtClean="0"/>
              <a:t> </a:t>
            </a:r>
            <a:r>
              <a:rPr lang="en-US" sz="2000" dirty="0" err="1" smtClean="0"/>
              <a:t>oleh</a:t>
            </a:r>
            <a:r>
              <a:rPr lang="en-US" sz="2000" dirty="0" smtClean="0"/>
              <a:t> </a:t>
            </a:r>
            <a:r>
              <a:rPr lang="en-US" sz="2000" dirty="0" err="1" smtClean="0"/>
              <a:t>kelenjar</a:t>
            </a:r>
            <a:r>
              <a:rPr lang="en-US" sz="2000" dirty="0" smtClean="0"/>
              <a:t>/</a:t>
            </a:r>
            <a:r>
              <a:rPr lang="en-US" sz="2000" dirty="0" err="1" smtClean="0"/>
              <a:t>sel</a:t>
            </a:r>
            <a:r>
              <a:rPr lang="en-US" sz="2000" dirty="0" smtClean="0"/>
              <a:t> </a:t>
            </a:r>
            <a:r>
              <a:rPr lang="en-US" sz="2000" dirty="0" err="1" smtClean="0"/>
              <a:t>endokrin</a:t>
            </a:r>
            <a:r>
              <a:rPr lang="en-US" sz="2000" dirty="0" smtClean="0"/>
              <a:t> </a:t>
            </a:r>
            <a:r>
              <a:rPr lang="en-US" sz="2000" dirty="0" err="1" smtClean="0"/>
              <a:t>ke</a:t>
            </a:r>
            <a:r>
              <a:rPr lang="en-US" sz="2000" dirty="0" smtClean="0"/>
              <a:t> </a:t>
            </a:r>
            <a:r>
              <a:rPr lang="en-US" sz="2000" dirty="0" err="1" smtClean="0"/>
              <a:t>dalam</a:t>
            </a:r>
            <a:r>
              <a:rPr lang="en-US" sz="2000" dirty="0" smtClean="0"/>
              <a:t> </a:t>
            </a:r>
            <a:r>
              <a:rPr lang="en-US" sz="2000" dirty="0" err="1" smtClean="0"/>
              <a:t>darah</a:t>
            </a:r>
            <a:r>
              <a:rPr lang="en-US" sz="2000" dirty="0" smtClean="0"/>
              <a:t> </a:t>
            </a:r>
          </a:p>
          <a:p>
            <a:r>
              <a:rPr lang="en-US" sz="2000" dirty="0" err="1" smtClean="0"/>
              <a:t>Hanya</a:t>
            </a:r>
            <a:r>
              <a:rPr lang="en-US" sz="2000" dirty="0" smtClean="0"/>
              <a:t> </a:t>
            </a:r>
            <a:r>
              <a:rPr lang="en-US" sz="2000" dirty="0" err="1" smtClean="0"/>
              <a:t>sel</a:t>
            </a:r>
            <a:r>
              <a:rPr lang="en-US" sz="2000" dirty="0" smtClean="0"/>
              <a:t> </a:t>
            </a:r>
            <a:r>
              <a:rPr lang="en-US" sz="2000" dirty="0" err="1" smtClean="0"/>
              <a:t>sasaran</a:t>
            </a:r>
            <a:r>
              <a:rPr lang="en-US" sz="2000" dirty="0" smtClean="0"/>
              <a:t> yang </a:t>
            </a:r>
            <a:r>
              <a:rPr lang="en-US" sz="2000" dirty="0" err="1" smtClean="0"/>
              <a:t>memiliki</a:t>
            </a:r>
            <a:r>
              <a:rPr lang="en-US" sz="2000" dirty="0" smtClean="0"/>
              <a:t> </a:t>
            </a:r>
            <a:r>
              <a:rPr lang="en-US" sz="2000" dirty="0" err="1" smtClean="0"/>
              <a:t>reseptor</a:t>
            </a:r>
            <a:r>
              <a:rPr lang="en-US" sz="2000" dirty="0" smtClean="0"/>
              <a:t> </a:t>
            </a:r>
            <a:r>
              <a:rPr lang="en-US" sz="2000" dirty="0" err="1" smtClean="0"/>
              <a:t>untuk</a:t>
            </a:r>
            <a:r>
              <a:rPr lang="en-US" sz="2000" dirty="0" smtClean="0"/>
              <a:t> </a:t>
            </a:r>
            <a:r>
              <a:rPr lang="en-US" sz="2000" dirty="0" err="1" smtClean="0"/>
              <a:t>hormon</a:t>
            </a:r>
            <a:r>
              <a:rPr lang="en-US" sz="2000" dirty="0" smtClean="0"/>
              <a:t> </a:t>
            </a:r>
            <a:r>
              <a:rPr lang="en-US" sz="2000" dirty="0" err="1" smtClean="0"/>
              <a:t>tsb</a:t>
            </a:r>
            <a:r>
              <a:rPr lang="en-US" sz="2000" dirty="0" smtClean="0"/>
              <a:t> yang </a:t>
            </a:r>
            <a:r>
              <a:rPr lang="en-US" sz="2000" dirty="0" err="1" smtClean="0"/>
              <a:t>dapat</a:t>
            </a:r>
            <a:r>
              <a:rPr lang="en-US" sz="2000" dirty="0" smtClean="0"/>
              <a:t> </a:t>
            </a:r>
            <a:r>
              <a:rPr lang="en-US" sz="2000" dirty="0" err="1" smtClean="0"/>
              <a:t>memberi</a:t>
            </a:r>
            <a:r>
              <a:rPr lang="en-US" sz="2000" dirty="0" smtClean="0"/>
              <a:t> </a:t>
            </a:r>
            <a:r>
              <a:rPr lang="en-US" sz="2000" dirty="0" err="1" smtClean="0"/>
              <a:t>respons</a:t>
            </a:r>
            <a:r>
              <a:rPr lang="en-US" sz="2000" dirty="0" smtClean="0"/>
              <a:t> </a:t>
            </a:r>
            <a:r>
              <a:rPr lang="en-US" sz="2000" dirty="0" err="1" smtClean="0"/>
              <a:t>atas</a:t>
            </a:r>
            <a:r>
              <a:rPr lang="en-US" sz="2000" dirty="0" smtClean="0"/>
              <a:t> </a:t>
            </a:r>
            <a:r>
              <a:rPr lang="en-US" sz="2000" dirty="0" err="1" smtClean="0"/>
              <a:t>sinyal</a:t>
            </a:r>
            <a:r>
              <a:rPr lang="en-US" sz="2000" dirty="0" smtClean="0"/>
              <a:t> yang </a:t>
            </a:r>
            <a:r>
              <a:rPr lang="en-US" sz="2000" dirty="0" err="1" smtClean="0"/>
              <a:t>diberikan</a:t>
            </a:r>
            <a:endParaRPr lang="en-US" sz="2000" dirty="0" smtClean="0"/>
          </a:p>
          <a:p>
            <a:pPr marL="0" indent="0">
              <a:buNone/>
            </a:pPr>
            <a:endParaRPr lang="en-US" sz="2000" b="1" dirty="0"/>
          </a:p>
          <a:p>
            <a:pPr marL="0" indent="0">
              <a:buNone/>
            </a:pPr>
            <a:r>
              <a:rPr lang="en-US" sz="2000" b="1" dirty="0" smtClean="0"/>
              <a:t>SISTEM SARAF</a:t>
            </a:r>
          </a:p>
          <a:p>
            <a:r>
              <a:rPr lang="en-US" sz="2000" b="1" dirty="0" err="1" smtClean="0"/>
              <a:t>Neurotransmiter</a:t>
            </a:r>
            <a:r>
              <a:rPr lang="en-US" sz="2000" dirty="0" smtClean="0"/>
              <a:t> </a:t>
            </a:r>
            <a:r>
              <a:rPr lang="en-US" sz="2000" dirty="0" smtClean="0">
                <a:sym typeface="Wingdings" pitchFamily="2" charset="2"/>
              </a:rPr>
              <a:t> </a:t>
            </a:r>
            <a:r>
              <a:rPr lang="en-US" sz="2000" dirty="0" smtClean="0"/>
              <a:t> </a:t>
            </a:r>
            <a:r>
              <a:rPr lang="en-US" sz="2000" dirty="0" err="1" smtClean="0"/>
              <a:t>zat</a:t>
            </a:r>
            <a:r>
              <a:rPr lang="en-US" sz="2000" dirty="0" smtClean="0"/>
              <a:t> </a:t>
            </a:r>
            <a:r>
              <a:rPr lang="en-US" sz="2000" dirty="0" err="1" smtClean="0"/>
              <a:t>kimia</a:t>
            </a:r>
            <a:r>
              <a:rPr lang="en-US" sz="2000" dirty="0" smtClean="0"/>
              <a:t> </a:t>
            </a:r>
            <a:r>
              <a:rPr lang="en-US" sz="2000" dirty="0" err="1" smtClean="0"/>
              <a:t>yg</a:t>
            </a:r>
            <a:r>
              <a:rPr lang="en-US" sz="2000" dirty="0" smtClean="0"/>
              <a:t> </a:t>
            </a:r>
            <a:r>
              <a:rPr lang="en-US" sz="2000" dirty="0" err="1" smtClean="0"/>
              <a:t>disekresi</a:t>
            </a:r>
            <a:r>
              <a:rPr lang="en-US" sz="2000" dirty="0" smtClean="0"/>
              <a:t> </a:t>
            </a:r>
            <a:r>
              <a:rPr lang="en-US" sz="2000" dirty="0" err="1" smtClean="0"/>
              <a:t>oleh</a:t>
            </a:r>
            <a:r>
              <a:rPr lang="en-US" sz="2000" dirty="0" smtClean="0"/>
              <a:t> neuron </a:t>
            </a:r>
            <a:r>
              <a:rPr lang="en-US" sz="2000" dirty="0" err="1" smtClean="0"/>
              <a:t>dan</a:t>
            </a:r>
            <a:r>
              <a:rPr lang="en-US" sz="2000" dirty="0" smtClean="0"/>
              <a:t> </a:t>
            </a:r>
            <a:r>
              <a:rPr lang="en-US" sz="2000" dirty="0" err="1" smtClean="0"/>
              <a:t>berdifusi</a:t>
            </a:r>
            <a:r>
              <a:rPr lang="en-US" sz="2000" dirty="0" smtClean="0"/>
              <a:t> </a:t>
            </a:r>
            <a:r>
              <a:rPr lang="en-US" sz="2000" dirty="0" err="1" smtClean="0"/>
              <a:t>melewati</a:t>
            </a:r>
            <a:r>
              <a:rPr lang="en-US" sz="2000" dirty="0" smtClean="0"/>
              <a:t> </a:t>
            </a:r>
            <a:r>
              <a:rPr lang="en-US" sz="2000" dirty="0" err="1" smtClean="0"/>
              <a:t>celah</a:t>
            </a:r>
            <a:r>
              <a:rPr lang="en-US" sz="2000" dirty="0" smtClean="0"/>
              <a:t> </a:t>
            </a:r>
            <a:r>
              <a:rPr lang="en-US" sz="2000" dirty="0" err="1" smtClean="0"/>
              <a:t>kecil</a:t>
            </a:r>
            <a:r>
              <a:rPr lang="en-US" sz="2000" dirty="0" smtClean="0"/>
              <a:t> </a:t>
            </a:r>
            <a:r>
              <a:rPr lang="en-US" sz="2000" dirty="0" err="1" smtClean="0"/>
              <a:t>menuju</a:t>
            </a:r>
            <a:r>
              <a:rPr lang="en-US" sz="2000" dirty="0" smtClean="0"/>
              <a:t> </a:t>
            </a:r>
            <a:r>
              <a:rPr lang="en-US" sz="2000" dirty="0" err="1" smtClean="0"/>
              <a:t>sel</a:t>
            </a:r>
            <a:r>
              <a:rPr lang="en-US" sz="2000" dirty="0" smtClean="0"/>
              <a:t> </a:t>
            </a:r>
            <a:r>
              <a:rPr lang="en-US" sz="2000" dirty="0" err="1" smtClean="0"/>
              <a:t>sasaran</a:t>
            </a:r>
            <a:endParaRPr lang="en-US" sz="2000" dirty="0" smtClean="0"/>
          </a:p>
          <a:p>
            <a:r>
              <a:rPr lang="en-US" sz="2000" b="1" dirty="0" err="1" smtClean="0"/>
              <a:t>Neurohormon</a:t>
            </a:r>
            <a:r>
              <a:rPr lang="en-US" sz="2000" dirty="0" smtClean="0"/>
              <a:t> </a:t>
            </a:r>
            <a:r>
              <a:rPr lang="en-US" sz="2000" dirty="0" smtClean="0">
                <a:sym typeface="Wingdings" pitchFamily="2" charset="2"/>
              </a:rPr>
              <a:t> </a:t>
            </a:r>
            <a:r>
              <a:rPr lang="en-US" sz="2000" dirty="0" err="1" smtClean="0">
                <a:sym typeface="Wingdings" pitchFamily="2" charset="2"/>
              </a:rPr>
              <a:t>zat</a:t>
            </a:r>
            <a:r>
              <a:rPr lang="en-US" sz="2000" dirty="0" smtClean="0">
                <a:sym typeface="Wingdings" pitchFamily="2" charset="2"/>
              </a:rPr>
              <a:t> </a:t>
            </a:r>
            <a:r>
              <a:rPr lang="en-US" sz="2000" dirty="0" err="1" smtClean="0">
                <a:sym typeface="Wingdings" pitchFamily="2" charset="2"/>
              </a:rPr>
              <a:t>kimia</a:t>
            </a:r>
            <a:r>
              <a:rPr lang="en-US" sz="2000" dirty="0" smtClean="0">
                <a:sym typeface="Wingdings" pitchFamily="2" charset="2"/>
              </a:rPr>
              <a:t> yang </a:t>
            </a:r>
            <a:r>
              <a:rPr lang="en-US" sz="2000" dirty="0" err="1" smtClean="0">
                <a:sym typeface="Wingdings" pitchFamily="2" charset="2"/>
              </a:rPr>
              <a:t>dilepaskan</a:t>
            </a:r>
            <a:r>
              <a:rPr lang="en-US" sz="2000" dirty="0" smtClean="0">
                <a:sym typeface="Wingdings" pitchFamily="2" charset="2"/>
              </a:rPr>
              <a:t> </a:t>
            </a:r>
            <a:r>
              <a:rPr lang="en-US" sz="2000" dirty="0" err="1" smtClean="0">
                <a:sym typeface="Wingdings" pitchFamily="2" charset="2"/>
              </a:rPr>
              <a:t>oleh</a:t>
            </a:r>
            <a:r>
              <a:rPr lang="en-US" sz="2000" dirty="0" smtClean="0">
                <a:sym typeface="Wingdings" pitchFamily="2" charset="2"/>
              </a:rPr>
              <a:t> neuron </a:t>
            </a:r>
            <a:r>
              <a:rPr lang="en-US" sz="2000" dirty="0" err="1" smtClean="0">
                <a:sym typeface="Wingdings" pitchFamily="2" charset="2"/>
              </a:rPr>
              <a:t>ke</a:t>
            </a:r>
            <a:r>
              <a:rPr lang="en-US" sz="2000" dirty="0" smtClean="0">
                <a:sym typeface="Wingdings" pitchFamily="2" charset="2"/>
              </a:rPr>
              <a:t> </a:t>
            </a:r>
            <a:r>
              <a:rPr lang="en-US" sz="2000" dirty="0" err="1" smtClean="0">
                <a:sym typeface="Wingdings" pitchFamily="2" charset="2"/>
              </a:rPr>
              <a:t>dalam</a:t>
            </a:r>
            <a:r>
              <a:rPr lang="en-US" sz="2000" dirty="0" smtClean="0">
                <a:sym typeface="Wingdings" pitchFamily="2" charset="2"/>
              </a:rPr>
              <a:t> </a:t>
            </a:r>
            <a:r>
              <a:rPr lang="en-US" sz="2000" dirty="0" err="1" smtClean="0">
                <a:sym typeface="Wingdings" pitchFamily="2" charset="2"/>
              </a:rPr>
              <a:t>darah</a:t>
            </a:r>
            <a:r>
              <a:rPr lang="en-US" sz="2000" dirty="0" smtClean="0">
                <a:sym typeface="Wingdings" pitchFamily="2" charset="2"/>
              </a:rPr>
              <a:t> </a:t>
            </a:r>
            <a:r>
              <a:rPr lang="en-US" sz="2000" dirty="0" err="1" smtClean="0">
                <a:sym typeface="Wingdings" pitchFamily="2" charset="2"/>
              </a:rPr>
              <a:t>utk</a:t>
            </a:r>
            <a:r>
              <a:rPr lang="en-US" sz="2000" dirty="0" smtClean="0">
                <a:sym typeface="Wingdings" pitchFamily="2" charset="2"/>
              </a:rPr>
              <a:t> </a:t>
            </a:r>
            <a:r>
              <a:rPr lang="en-US" sz="2000" dirty="0" err="1" smtClean="0">
                <a:sym typeface="Wingdings" pitchFamily="2" charset="2"/>
              </a:rPr>
              <a:t>bekerja</a:t>
            </a:r>
            <a:r>
              <a:rPr lang="en-US" sz="2000" dirty="0" smtClean="0">
                <a:sym typeface="Wingdings" pitchFamily="2" charset="2"/>
              </a:rPr>
              <a:t> di </a:t>
            </a:r>
            <a:r>
              <a:rPr lang="en-US" sz="2000" dirty="0" err="1" smtClean="0">
                <a:sym typeface="Wingdings" pitchFamily="2" charset="2"/>
              </a:rPr>
              <a:t>sasaran</a:t>
            </a:r>
            <a:r>
              <a:rPr lang="en-US" sz="2000" dirty="0" smtClean="0">
                <a:sym typeface="Wingdings" pitchFamily="2" charset="2"/>
              </a:rPr>
              <a:t> yang </a:t>
            </a:r>
            <a:r>
              <a:rPr lang="en-US" sz="2000" dirty="0" err="1" smtClean="0">
                <a:sym typeface="Wingdings" pitchFamily="2" charset="2"/>
              </a:rPr>
              <a:t>jauh</a:t>
            </a:r>
            <a:endParaRPr lang="en-US" sz="2000" dirty="0"/>
          </a:p>
        </p:txBody>
      </p:sp>
    </p:spTree>
    <p:extLst>
      <p:ext uri="{BB962C8B-B14F-4D97-AF65-F5344CB8AC3E}">
        <p14:creationId xmlns:p14="http://schemas.microsoft.com/office/powerpoint/2010/main" val="124058144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200" dirty="0" err="1" smtClean="0"/>
              <a:t>Komunikasi</a:t>
            </a:r>
            <a:r>
              <a:rPr lang="en-US" sz="3200" dirty="0" smtClean="0"/>
              <a:t> </a:t>
            </a:r>
            <a:r>
              <a:rPr lang="en-US" sz="3200" dirty="0" err="1" smtClean="0"/>
              <a:t>Jarak</a:t>
            </a:r>
            <a:r>
              <a:rPr lang="en-US" sz="3200" dirty="0" smtClean="0"/>
              <a:t> </a:t>
            </a:r>
            <a:r>
              <a:rPr lang="en-US" sz="3200" dirty="0" err="1" smtClean="0"/>
              <a:t>Jauh</a:t>
            </a:r>
            <a:r>
              <a:rPr lang="en-US" sz="3200" dirty="0" smtClean="0"/>
              <a:t> : </a:t>
            </a:r>
            <a:r>
              <a:rPr lang="en-US" sz="3200" dirty="0" err="1" smtClean="0"/>
              <a:t>Sistem</a:t>
            </a:r>
            <a:r>
              <a:rPr lang="en-US" sz="3200" dirty="0" smtClean="0"/>
              <a:t> </a:t>
            </a:r>
            <a:r>
              <a:rPr lang="en-US" sz="3200" dirty="0" err="1" smtClean="0"/>
              <a:t>Endokrin</a:t>
            </a:r>
            <a:endParaRPr lang="en-US" sz="3200" dirty="0"/>
          </a:p>
        </p:txBody>
      </p:sp>
      <p:sp>
        <p:nvSpPr>
          <p:cNvPr id="3" name="Content Placeholder 2"/>
          <p:cNvSpPr>
            <a:spLocks noGrp="1"/>
          </p:cNvSpPr>
          <p:nvPr>
            <p:ph idx="1"/>
          </p:nvPr>
        </p:nvSpPr>
        <p:spPr/>
        <p:txBody>
          <a:bodyPr>
            <a:normAutofit/>
          </a:bodyPr>
          <a:lstStyle/>
          <a:p>
            <a:pPr marL="0" indent="0">
              <a:buNone/>
            </a:pPr>
            <a:endParaRPr lang="en-US" sz="2000" b="1" dirty="0" smtClean="0"/>
          </a:p>
          <a:p>
            <a:pPr marL="0" indent="0">
              <a:buNone/>
            </a:pPr>
            <a:r>
              <a:rPr lang="en-US" sz="2000" b="1" dirty="0" smtClean="0"/>
              <a:t>SISTEM ENDOKRIN </a:t>
            </a:r>
          </a:p>
          <a:p>
            <a:pPr>
              <a:buFont typeface="Wingdings" pitchFamily="2" charset="2"/>
              <a:buChar char="à"/>
            </a:pPr>
            <a:r>
              <a:rPr lang="en-US" sz="2000" dirty="0" smtClean="0">
                <a:sym typeface="Wingdings" pitchFamily="2" charset="2"/>
              </a:rPr>
              <a:t>Model </a:t>
            </a:r>
            <a:r>
              <a:rPr lang="en-US" sz="2000" dirty="0" err="1" smtClean="0">
                <a:sym typeface="Wingdings" pitchFamily="2" charset="2"/>
              </a:rPr>
              <a:t>komunikasi</a:t>
            </a:r>
            <a:r>
              <a:rPr lang="en-US" sz="2000" dirty="0" smtClean="0">
                <a:sym typeface="Wingdings" pitchFamily="2" charset="2"/>
              </a:rPr>
              <a:t> </a:t>
            </a:r>
            <a:r>
              <a:rPr lang="en-US" sz="2000" dirty="0" err="1" smtClean="0">
                <a:sym typeface="Wingdings" pitchFamily="2" charset="2"/>
              </a:rPr>
              <a:t>jarakmjauh</a:t>
            </a:r>
            <a:r>
              <a:rPr lang="en-US" sz="2000" dirty="0" smtClean="0">
                <a:sym typeface="Wingdings" pitchFamily="2" charset="2"/>
              </a:rPr>
              <a:t> </a:t>
            </a:r>
            <a:r>
              <a:rPr lang="en-US" sz="2000" dirty="0" err="1" smtClean="0">
                <a:sym typeface="Wingdings" pitchFamily="2" charset="2"/>
              </a:rPr>
              <a:t>menggunakan</a:t>
            </a:r>
            <a:r>
              <a:rPr lang="en-US" sz="2000" dirty="0" smtClean="0">
                <a:sym typeface="Wingdings" pitchFamily="2" charset="2"/>
              </a:rPr>
              <a:t> “</a:t>
            </a:r>
            <a:r>
              <a:rPr lang="en-US" sz="2000" b="1" dirty="0" err="1" smtClean="0">
                <a:sym typeface="Wingdings" pitchFamily="2" charset="2"/>
              </a:rPr>
              <a:t>hormon</a:t>
            </a:r>
            <a:r>
              <a:rPr lang="en-US" sz="2000" b="1" dirty="0" smtClean="0">
                <a:sym typeface="Wingdings" pitchFamily="2" charset="2"/>
              </a:rPr>
              <a:t>” (</a:t>
            </a:r>
            <a:r>
              <a:rPr lang="en-US" sz="2000" b="1" dirty="0" err="1" smtClean="0">
                <a:sym typeface="Wingdings" pitchFamily="2" charset="2"/>
              </a:rPr>
              <a:t>hormon</a:t>
            </a:r>
            <a:r>
              <a:rPr lang="en-US" sz="2000" b="1" dirty="0" smtClean="0">
                <a:sym typeface="Wingdings" pitchFamily="2" charset="2"/>
              </a:rPr>
              <a:t> = </a:t>
            </a:r>
            <a:r>
              <a:rPr lang="en-US" sz="2000" b="1" dirty="0" err="1" smtClean="0">
                <a:sym typeface="Wingdings" pitchFamily="2" charset="2"/>
              </a:rPr>
              <a:t>merangsang</a:t>
            </a:r>
            <a:r>
              <a:rPr lang="en-US" sz="2000" b="1" dirty="0" smtClean="0">
                <a:sym typeface="Wingdings" pitchFamily="2" charset="2"/>
              </a:rPr>
              <a:t>) </a:t>
            </a:r>
          </a:p>
          <a:p>
            <a:pPr>
              <a:buFont typeface="Wingdings" pitchFamily="2" charset="2"/>
              <a:buChar char="à"/>
            </a:pPr>
            <a:r>
              <a:rPr lang="en-US" sz="2000" dirty="0" err="1" smtClean="0">
                <a:sym typeface="Wingdings" pitchFamily="2" charset="2"/>
              </a:rPr>
              <a:t>Hormon</a:t>
            </a:r>
            <a:r>
              <a:rPr lang="en-US" sz="2000" dirty="0" smtClean="0">
                <a:sym typeface="Wingdings" pitchFamily="2" charset="2"/>
              </a:rPr>
              <a:t>  </a:t>
            </a:r>
            <a:r>
              <a:rPr lang="en-US" sz="2000" dirty="0" err="1" smtClean="0">
                <a:sym typeface="Wingdings" pitchFamily="2" charset="2"/>
              </a:rPr>
              <a:t>adalah</a:t>
            </a:r>
            <a:r>
              <a:rPr lang="en-US" sz="2000" dirty="0" smtClean="0">
                <a:sym typeface="Wingdings" pitchFamily="2" charset="2"/>
              </a:rPr>
              <a:t> </a:t>
            </a:r>
            <a:r>
              <a:rPr lang="en-US" sz="2000" dirty="0" err="1" smtClean="0">
                <a:sym typeface="Wingdings" pitchFamily="2" charset="2"/>
              </a:rPr>
              <a:t>bahan</a:t>
            </a:r>
            <a:r>
              <a:rPr lang="en-US" sz="2000" dirty="0" smtClean="0">
                <a:sym typeface="Wingdings" pitchFamily="2" charset="2"/>
              </a:rPr>
              <a:t> </a:t>
            </a:r>
            <a:r>
              <a:rPr lang="en-US" sz="2000" dirty="0" err="1" smtClean="0">
                <a:sym typeface="Wingdings" pitchFamily="2" charset="2"/>
              </a:rPr>
              <a:t>kimia</a:t>
            </a:r>
            <a:r>
              <a:rPr lang="en-US" sz="2000" dirty="0" smtClean="0">
                <a:sym typeface="Wingdings" pitchFamily="2" charset="2"/>
              </a:rPr>
              <a:t> yang </a:t>
            </a:r>
            <a:r>
              <a:rPr lang="en-US" sz="2000" dirty="0" err="1" smtClean="0">
                <a:sym typeface="Wingdings" pitchFamily="2" charset="2"/>
              </a:rPr>
              <a:t>disekresikan</a:t>
            </a:r>
            <a:r>
              <a:rPr lang="en-US" sz="2000" dirty="0" smtClean="0">
                <a:sym typeface="Wingdings" pitchFamily="2" charset="2"/>
              </a:rPr>
              <a:t> </a:t>
            </a:r>
            <a:r>
              <a:rPr lang="en-US" sz="2000" dirty="0" err="1" smtClean="0">
                <a:sym typeface="Wingdings" pitchFamily="2" charset="2"/>
              </a:rPr>
              <a:t>oleh</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a:t>
            </a:r>
            <a:r>
              <a:rPr lang="en-US" sz="2000" dirty="0" err="1" smtClean="0">
                <a:sym typeface="Wingdings" pitchFamily="2" charset="2"/>
              </a:rPr>
              <a:t>atau</a:t>
            </a:r>
            <a:r>
              <a:rPr lang="en-US" sz="2000" dirty="0" smtClean="0">
                <a:sym typeface="Wingdings" pitchFamily="2" charset="2"/>
              </a:rPr>
              <a:t> </a:t>
            </a:r>
            <a:r>
              <a:rPr lang="en-US" sz="2000" dirty="0" err="1" smtClean="0">
                <a:sym typeface="Wingdings" pitchFamily="2" charset="2"/>
              </a:rPr>
              <a:t>sekelompok</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a:t>
            </a:r>
            <a:r>
              <a:rPr lang="en-US" sz="2000" dirty="0" err="1" smtClean="0">
                <a:sym typeface="Wingdings" pitchFamily="2" charset="2"/>
              </a:rPr>
              <a:t>ke</a:t>
            </a:r>
            <a:r>
              <a:rPr lang="en-US" sz="2000" dirty="0" smtClean="0">
                <a:sym typeface="Wingdings" pitchFamily="2" charset="2"/>
              </a:rPr>
              <a:t> </a:t>
            </a:r>
            <a:r>
              <a:rPr lang="en-US" sz="2000" dirty="0" err="1" smtClean="0">
                <a:sym typeface="Wingdings" pitchFamily="2" charset="2"/>
              </a:rPr>
              <a:t>dalam</a:t>
            </a:r>
            <a:r>
              <a:rPr lang="en-US" sz="2000" dirty="0" smtClean="0">
                <a:sym typeface="Wingdings" pitchFamily="2" charset="2"/>
              </a:rPr>
              <a:t> </a:t>
            </a:r>
            <a:r>
              <a:rPr lang="en-US" sz="2000" dirty="0" err="1" smtClean="0">
                <a:sym typeface="Wingdings" pitchFamily="2" charset="2"/>
              </a:rPr>
              <a:t>darah</a:t>
            </a:r>
            <a:r>
              <a:rPr lang="en-US" sz="2000" dirty="0" smtClean="0">
                <a:sym typeface="Wingdings" pitchFamily="2" charset="2"/>
              </a:rPr>
              <a:t> </a:t>
            </a:r>
            <a:r>
              <a:rPr lang="en-US" sz="2000" dirty="0" err="1" smtClean="0">
                <a:sym typeface="Wingdings" pitchFamily="2" charset="2"/>
              </a:rPr>
              <a:t>untuk</a:t>
            </a:r>
            <a:r>
              <a:rPr lang="en-US" sz="2000" dirty="0" smtClean="0">
                <a:sym typeface="Wingdings" pitchFamily="2" charset="2"/>
              </a:rPr>
              <a:t> </a:t>
            </a:r>
            <a:r>
              <a:rPr lang="en-US" sz="2000" dirty="0" err="1" smtClean="0">
                <a:sym typeface="Wingdings" pitchFamily="2" charset="2"/>
              </a:rPr>
              <a:t>dibawa</a:t>
            </a:r>
            <a:r>
              <a:rPr lang="en-US" sz="2000" dirty="0" smtClean="0">
                <a:sym typeface="Wingdings" pitchFamily="2" charset="2"/>
              </a:rPr>
              <a:t> </a:t>
            </a:r>
            <a:r>
              <a:rPr lang="en-US" sz="2000" dirty="0" err="1" smtClean="0">
                <a:sym typeface="Wingdings" pitchFamily="2" charset="2"/>
              </a:rPr>
              <a:t>ke</a:t>
            </a:r>
            <a:r>
              <a:rPr lang="en-US" sz="2000" dirty="0" smtClean="0">
                <a:sym typeface="Wingdings" pitchFamily="2" charset="2"/>
              </a:rPr>
              <a:t> </a:t>
            </a:r>
            <a:r>
              <a:rPr lang="en-US" sz="2000" dirty="0" err="1" smtClean="0">
                <a:sym typeface="Wingdings" pitchFamily="2" charset="2"/>
              </a:rPr>
              <a:t>sasaran</a:t>
            </a:r>
            <a:r>
              <a:rPr lang="en-US" sz="2000" dirty="0" smtClean="0">
                <a:sym typeface="Wingdings" pitchFamily="2" charset="2"/>
              </a:rPr>
              <a:t> yang </a:t>
            </a:r>
            <a:r>
              <a:rPr lang="en-US" sz="2000" dirty="0" err="1" smtClean="0">
                <a:sym typeface="Wingdings" pitchFamily="2" charset="2"/>
              </a:rPr>
              <a:t>letaknya</a:t>
            </a:r>
            <a:r>
              <a:rPr lang="en-US" sz="2000" dirty="0" smtClean="0">
                <a:sym typeface="Wingdings" pitchFamily="2" charset="2"/>
              </a:rPr>
              <a:t> </a:t>
            </a:r>
            <a:r>
              <a:rPr lang="en-US" sz="2000" dirty="0" err="1" smtClean="0">
                <a:sym typeface="Wingdings" pitchFamily="2" charset="2"/>
              </a:rPr>
              <a:t>jauh</a:t>
            </a:r>
            <a:r>
              <a:rPr lang="en-US" sz="2000" dirty="0" smtClean="0">
                <a:sym typeface="Wingdings" pitchFamily="2" charset="2"/>
              </a:rPr>
              <a:t>, </a:t>
            </a:r>
            <a:r>
              <a:rPr lang="en-US" sz="2000" dirty="0" err="1" smtClean="0">
                <a:sym typeface="Wingdings" pitchFamily="2" charset="2"/>
              </a:rPr>
              <a:t>dan</a:t>
            </a:r>
            <a:r>
              <a:rPr lang="en-US" sz="2000" dirty="0" smtClean="0">
                <a:sym typeface="Wingdings" pitchFamily="2" charset="2"/>
              </a:rPr>
              <a:t> </a:t>
            </a:r>
            <a:r>
              <a:rPr lang="en-US" sz="2000" dirty="0" err="1" smtClean="0">
                <a:sym typeface="Wingdings" pitchFamily="2" charset="2"/>
              </a:rPr>
              <a:t>menimbulkan</a:t>
            </a:r>
            <a:r>
              <a:rPr lang="en-US" sz="2000" dirty="0" smtClean="0">
                <a:sym typeface="Wingdings" pitchFamily="2" charset="2"/>
              </a:rPr>
              <a:t> </a:t>
            </a:r>
            <a:r>
              <a:rPr lang="en-US" sz="2000" dirty="0" err="1" smtClean="0">
                <a:sym typeface="Wingdings" pitchFamily="2" charset="2"/>
              </a:rPr>
              <a:t>efek</a:t>
            </a:r>
            <a:r>
              <a:rPr lang="en-US" sz="2000" dirty="0" smtClean="0">
                <a:sym typeface="Wingdings" pitchFamily="2" charset="2"/>
              </a:rPr>
              <a:t> </a:t>
            </a:r>
            <a:r>
              <a:rPr lang="en-US" sz="2000" dirty="0" err="1" smtClean="0">
                <a:sym typeface="Wingdings" pitchFamily="2" charset="2"/>
              </a:rPr>
              <a:t>pada</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a:t>
            </a:r>
            <a:r>
              <a:rPr lang="en-US" sz="2000" dirty="0" err="1" smtClean="0">
                <a:sym typeface="Wingdings" pitchFamily="2" charset="2"/>
              </a:rPr>
              <a:t>sasaran</a:t>
            </a:r>
            <a:endParaRPr lang="en-US" sz="2000" dirty="0" smtClean="0">
              <a:sym typeface="Wingdings" pitchFamily="2" charset="2"/>
            </a:endParaRPr>
          </a:p>
          <a:p>
            <a:pPr>
              <a:buFont typeface="Wingdings" pitchFamily="2" charset="2"/>
              <a:buChar char="à"/>
            </a:pPr>
            <a:r>
              <a:rPr lang="en-US" sz="2000" dirty="0" err="1" smtClean="0">
                <a:sym typeface="Wingdings" pitchFamily="2" charset="2"/>
              </a:rPr>
              <a:t>Hormon</a:t>
            </a:r>
            <a:r>
              <a:rPr lang="en-US" sz="2000" dirty="0" smtClean="0">
                <a:sym typeface="Wingdings" pitchFamily="2" charset="2"/>
              </a:rPr>
              <a:t> </a:t>
            </a:r>
            <a:r>
              <a:rPr lang="en-US" sz="2000" dirty="0" err="1" smtClean="0">
                <a:sym typeface="Wingdings" pitchFamily="2" charset="2"/>
              </a:rPr>
              <a:t>disekresikan</a:t>
            </a:r>
            <a:r>
              <a:rPr lang="en-US" sz="2000" dirty="0" smtClean="0">
                <a:sym typeface="Wingdings" pitchFamily="2" charset="2"/>
              </a:rPr>
              <a:t> </a:t>
            </a:r>
            <a:r>
              <a:rPr lang="en-US" sz="2000" dirty="0" err="1" smtClean="0">
                <a:sym typeface="Wingdings" pitchFamily="2" charset="2"/>
              </a:rPr>
              <a:t>oleh</a:t>
            </a:r>
            <a:r>
              <a:rPr lang="en-US" sz="2000" dirty="0" smtClean="0">
                <a:sym typeface="Wingdings" pitchFamily="2" charset="2"/>
              </a:rPr>
              <a:t> </a:t>
            </a:r>
            <a:r>
              <a:rPr lang="en-US" sz="2000" dirty="0" err="1" smtClean="0">
                <a:sym typeface="Wingdings" pitchFamily="2" charset="2"/>
              </a:rPr>
              <a:t>kelenjar</a:t>
            </a:r>
            <a:r>
              <a:rPr lang="en-US" sz="2000" dirty="0" smtClean="0">
                <a:sym typeface="Wingdings" pitchFamily="2" charset="2"/>
              </a:rPr>
              <a:t> </a:t>
            </a:r>
            <a:r>
              <a:rPr lang="en-US" sz="2000" dirty="0" err="1" smtClean="0">
                <a:sym typeface="Wingdings" pitchFamily="2" charset="2"/>
              </a:rPr>
              <a:t>endokrin</a:t>
            </a:r>
            <a:r>
              <a:rPr lang="en-US" sz="2000" dirty="0" smtClean="0">
                <a:sym typeface="Wingdings" pitchFamily="2" charset="2"/>
              </a:rPr>
              <a:t>, </a:t>
            </a:r>
            <a:r>
              <a:rPr lang="en-US" sz="2000" dirty="0" err="1" smtClean="0">
                <a:sym typeface="Wingdings" pitchFamily="2" charset="2"/>
              </a:rPr>
              <a:t>berbagai</a:t>
            </a:r>
            <a:r>
              <a:rPr lang="en-US" sz="2000" dirty="0" smtClean="0">
                <a:sym typeface="Wingdings" pitchFamily="2" charset="2"/>
              </a:rPr>
              <a:t> </a:t>
            </a:r>
            <a:r>
              <a:rPr lang="en-US" sz="2000" dirty="0" err="1" smtClean="0">
                <a:sym typeface="Wingdings" pitchFamily="2" charset="2"/>
              </a:rPr>
              <a:t>jaringan</a:t>
            </a:r>
            <a:r>
              <a:rPr lang="en-US" sz="2000" dirty="0" smtClean="0">
                <a:sym typeface="Wingdings" pitchFamily="2" charset="2"/>
              </a:rPr>
              <a:t> yang </a:t>
            </a:r>
            <a:r>
              <a:rPr lang="en-US" sz="2000" dirty="0" err="1" smtClean="0">
                <a:sym typeface="Wingdings" pitchFamily="2" charset="2"/>
              </a:rPr>
              <a:t>tersebar</a:t>
            </a:r>
            <a:r>
              <a:rPr lang="en-US" sz="2000" dirty="0" smtClean="0">
                <a:sym typeface="Wingdings" pitchFamily="2" charset="2"/>
              </a:rPr>
              <a:t> </a:t>
            </a:r>
            <a:r>
              <a:rPr lang="en-US" sz="2000" dirty="0" err="1" smtClean="0">
                <a:sym typeface="Wingdings" pitchFamily="2" charset="2"/>
              </a:rPr>
              <a:t>dan</a:t>
            </a:r>
            <a:r>
              <a:rPr lang="en-US" sz="2000" dirty="0" smtClean="0">
                <a:sym typeface="Wingdings" pitchFamily="2" charset="2"/>
              </a:rPr>
              <a:t> </a:t>
            </a:r>
            <a:r>
              <a:rPr lang="en-US" sz="2000" dirty="0" err="1" smtClean="0">
                <a:sym typeface="Wingdings" pitchFamily="2" charset="2"/>
              </a:rPr>
              <a:t>diidentifikasi</a:t>
            </a:r>
            <a:r>
              <a:rPr lang="en-US" sz="2000" dirty="0" smtClean="0">
                <a:sym typeface="Wingdings" pitchFamily="2" charset="2"/>
              </a:rPr>
              <a:t> </a:t>
            </a:r>
            <a:r>
              <a:rPr lang="en-US" sz="2000" dirty="0" err="1" smtClean="0">
                <a:sym typeface="Wingdings" pitchFamily="2" charset="2"/>
              </a:rPr>
              <a:t>berasal</a:t>
            </a:r>
            <a:r>
              <a:rPr lang="en-US" sz="2000" dirty="0" smtClean="0">
                <a:sym typeface="Wingdings" pitchFamily="2" charset="2"/>
              </a:rPr>
              <a:t> </a:t>
            </a:r>
            <a:r>
              <a:rPr lang="en-US" sz="2000" dirty="0" err="1" smtClean="0">
                <a:sym typeface="Wingdings" pitchFamily="2" charset="2"/>
              </a:rPr>
              <a:t>dari</a:t>
            </a:r>
            <a:r>
              <a:rPr lang="en-US" sz="2000" dirty="0" smtClean="0">
                <a:sym typeface="Wingdings" pitchFamily="2" charset="2"/>
              </a:rPr>
              <a:t> </a:t>
            </a:r>
            <a:r>
              <a:rPr lang="en-US" sz="2000" dirty="0" err="1" smtClean="0">
                <a:sym typeface="Wingdings" pitchFamily="2" charset="2"/>
              </a:rPr>
              <a:t>jaringan</a:t>
            </a:r>
            <a:r>
              <a:rPr lang="en-US" sz="2000" dirty="0" smtClean="0">
                <a:sym typeface="Wingdings" pitchFamily="2" charset="2"/>
              </a:rPr>
              <a:t> </a:t>
            </a:r>
            <a:r>
              <a:rPr lang="en-US" sz="2000" dirty="0" err="1" smtClean="0">
                <a:sym typeface="Wingdings" pitchFamily="2" charset="2"/>
              </a:rPr>
              <a:t>epitel</a:t>
            </a:r>
            <a:endParaRPr lang="en-US" sz="2000" dirty="0" smtClean="0">
              <a:sym typeface="Wingdings" pitchFamily="2" charset="2"/>
            </a:endParaRPr>
          </a:p>
          <a:p>
            <a:pPr>
              <a:buFont typeface="Wingdings" pitchFamily="2" charset="2"/>
              <a:buChar char="à"/>
            </a:pPr>
            <a:r>
              <a:rPr lang="en-US" sz="2000" dirty="0" err="1" smtClean="0">
                <a:sym typeface="Wingdings" pitchFamily="2" charset="2"/>
              </a:rPr>
              <a:t>Sekresi</a:t>
            </a:r>
            <a:r>
              <a:rPr lang="en-US" sz="2000" dirty="0" smtClean="0">
                <a:sym typeface="Wingdings" pitchFamily="2" charset="2"/>
              </a:rPr>
              <a:t>  </a:t>
            </a:r>
            <a:r>
              <a:rPr lang="en-US" sz="2000" dirty="0" err="1" smtClean="0">
                <a:sym typeface="Wingdings" pitchFamily="2" charset="2"/>
              </a:rPr>
              <a:t>perpindahan</a:t>
            </a:r>
            <a:r>
              <a:rPr lang="en-US" sz="2000" dirty="0" smtClean="0">
                <a:sym typeface="Wingdings" pitchFamily="2" charset="2"/>
              </a:rPr>
              <a:t> </a:t>
            </a:r>
            <a:r>
              <a:rPr lang="en-US" sz="2000" dirty="0" err="1" smtClean="0">
                <a:sym typeface="Wingdings" pitchFamily="2" charset="2"/>
              </a:rPr>
              <a:t>suatu</a:t>
            </a:r>
            <a:r>
              <a:rPr lang="en-US" sz="2000" dirty="0" smtClean="0">
                <a:sym typeface="Wingdings" pitchFamily="2" charset="2"/>
              </a:rPr>
              <a:t> </a:t>
            </a:r>
            <a:r>
              <a:rPr lang="en-US" sz="2000" dirty="0" err="1" smtClean="0">
                <a:sym typeface="Wingdings" pitchFamily="2" charset="2"/>
              </a:rPr>
              <a:t>substansi</a:t>
            </a:r>
            <a:r>
              <a:rPr lang="en-US" sz="2000" dirty="0" smtClean="0">
                <a:sym typeface="Wingdings" pitchFamily="2" charset="2"/>
              </a:rPr>
              <a:t> </a:t>
            </a:r>
            <a:r>
              <a:rPr lang="en-US" sz="2000" dirty="0" err="1" smtClean="0">
                <a:sym typeface="Wingdings" pitchFamily="2" charset="2"/>
              </a:rPr>
              <a:t>dari</a:t>
            </a:r>
            <a:r>
              <a:rPr lang="en-US" sz="2000" dirty="0" smtClean="0">
                <a:sym typeface="Wingdings" pitchFamily="2" charset="2"/>
              </a:rPr>
              <a:t> </a:t>
            </a:r>
            <a:r>
              <a:rPr lang="en-US" sz="2000" dirty="0" err="1" smtClean="0">
                <a:sym typeface="Wingdings" pitchFamily="2" charset="2"/>
              </a:rPr>
              <a:t>dalam</a:t>
            </a:r>
            <a:r>
              <a:rPr lang="en-US" sz="2000" dirty="0" smtClean="0">
                <a:sym typeface="Wingdings" pitchFamily="2" charset="2"/>
              </a:rPr>
              <a:t> </a:t>
            </a:r>
            <a:r>
              <a:rPr lang="en-US" sz="2000" dirty="0" err="1" smtClean="0">
                <a:sym typeface="Wingdings" pitchFamily="2" charset="2"/>
              </a:rPr>
              <a:t>sel</a:t>
            </a:r>
            <a:r>
              <a:rPr lang="en-US" sz="2000" dirty="0" smtClean="0">
                <a:sym typeface="Wingdings" pitchFamily="2" charset="2"/>
              </a:rPr>
              <a:t> </a:t>
            </a:r>
            <a:r>
              <a:rPr lang="en-US" sz="2000" dirty="0" err="1" smtClean="0">
                <a:sym typeface="Wingdings" pitchFamily="2" charset="2"/>
              </a:rPr>
              <a:t>ke</a:t>
            </a:r>
            <a:r>
              <a:rPr lang="en-US" sz="2000" dirty="0" smtClean="0">
                <a:sym typeface="Wingdings" pitchFamily="2" charset="2"/>
              </a:rPr>
              <a:t> </a:t>
            </a:r>
            <a:r>
              <a:rPr lang="en-US" sz="2000" dirty="0" err="1" smtClean="0">
                <a:sym typeface="Wingdings" pitchFamily="2" charset="2"/>
              </a:rPr>
              <a:t>cairan</a:t>
            </a:r>
            <a:r>
              <a:rPr lang="en-US" sz="2000" dirty="0" smtClean="0">
                <a:sym typeface="Wingdings" pitchFamily="2" charset="2"/>
              </a:rPr>
              <a:t> </a:t>
            </a:r>
            <a:r>
              <a:rPr lang="en-US" sz="2000" dirty="0" err="1" smtClean="0">
                <a:sym typeface="Wingdings" pitchFamily="2" charset="2"/>
              </a:rPr>
              <a:t>ekstraseluler</a:t>
            </a:r>
            <a:r>
              <a:rPr lang="en-US" sz="2000" dirty="0" smtClean="0">
                <a:sym typeface="Wingdings" pitchFamily="2" charset="2"/>
              </a:rPr>
              <a:t> </a:t>
            </a:r>
            <a:r>
              <a:rPr lang="en-US" sz="2000" dirty="0" err="1" smtClean="0">
                <a:sym typeface="Wingdings" pitchFamily="2" charset="2"/>
              </a:rPr>
              <a:t>secara</a:t>
            </a:r>
            <a:r>
              <a:rPr lang="en-US" sz="2000" dirty="0" smtClean="0">
                <a:sym typeface="Wingdings" pitchFamily="2" charset="2"/>
              </a:rPr>
              <a:t> </a:t>
            </a:r>
            <a:r>
              <a:rPr lang="en-US" sz="2000" dirty="0" err="1" smtClean="0">
                <a:sym typeface="Wingdings" pitchFamily="2" charset="2"/>
              </a:rPr>
              <a:t>langsung</a:t>
            </a:r>
            <a:r>
              <a:rPr lang="en-US" sz="2000" dirty="0" smtClean="0">
                <a:sym typeface="Wingdings" pitchFamily="2" charset="2"/>
              </a:rPr>
              <a:t> </a:t>
            </a:r>
            <a:r>
              <a:rPr lang="en-US" sz="2000" dirty="0" err="1" smtClean="0">
                <a:sym typeface="Wingdings" pitchFamily="2" charset="2"/>
              </a:rPr>
              <a:t>menuju</a:t>
            </a:r>
            <a:r>
              <a:rPr lang="en-US" sz="2000" dirty="0" smtClean="0">
                <a:sym typeface="Wingdings" pitchFamily="2" charset="2"/>
              </a:rPr>
              <a:t> </a:t>
            </a:r>
            <a:r>
              <a:rPr lang="en-US" sz="2000" dirty="0" err="1" smtClean="0">
                <a:sym typeface="Wingdings" pitchFamily="2" charset="2"/>
              </a:rPr>
              <a:t>ke</a:t>
            </a:r>
            <a:r>
              <a:rPr lang="en-US" sz="2000" dirty="0" smtClean="0">
                <a:sym typeface="Wingdings" pitchFamily="2" charset="2"/>
              </a:rPr>
              <a:t> </a:t>
            </a:r>
            <a:r>
              <a:rPr lang="en-US" sz="2000" dirty="0" err="1" smtClean="0">
                <a:sym typeface="Wingdings" pitchFamily="2" charset="2"/>
              </a:rPr>
              <a:t>lingkungan</a:t>
            </a:r>
            <a:r>
              <a:rPr lang="en-US" sz="2000" dirty="0" smtClean="0">
                <a:sym typeface="Wingdings" pitchFamily="2" charset="2"/>
              </a:rPr>
              <a:t> </a:t>
            </a:r>
            <a:r>
              <a:rPr lang="en-US" sz="2000" dirty="0" err="1" smtClean="0">
                <a:sym typeface="Wingdings" pitchFamily="2" charset="2"/>
              </a:rPr>
              <a:t>luar</a:t>
            </a:r>
            <a:endParaRPr lang="en-US" sz="2000" dirty="0" smtClean="0">
              <a:sym typeface="Wingdings" pitchFamily="2" charset="2"/>
            </a:endParaRPr>
          </a:p>
          <a:p>
            <a:pPr>
              <a:buFont typeface="Wingdings" pitchFamily="2" charset="2"/>
              <a:buChar char="à"/>
            </a:pPr>
            <a:endParaRPr lang="en-US" sz="2000" dirty="0"/>
          </a:p>
        </p:txBody>
      </p:sp>
    </p:spTree>
    <p:extLst>
      <p:ext uri="{BB962C8B-B14F-4D97-AF65-F5344CB8AC3E}">
        <p14:creationId xmlns:p14="http://schemas.microsoft.com/office/powerpoint/2010/main" val="16916811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295400"/>
          </a:xfrm>
        </p:spPr>
        <p:txBody>
          <a:bodyPr/>
          <a:lstStyle/>
          <a:p>
            <a:r>
              <a:rPr lang="en-US" sz="3600" dirty="0" err="1" smtClean="0"/>
              <a:t>Komunikasi</a:t>
            </a:r>
            <a:r>
              <a:rPr lang="en-US" sz="3600" dirty="0" smtClean="0"/>
              <a:t> </a:t>
            </a:r>
            <a:r>
              <a:rPr lang="en-US" sz="3600" dirty="0" err="1" smtClean="0"/>
              <a:t>oleh</a:t>
            </a:r>
            <a:r>
              <a:rPr lang="en-US" sz="3600" dirty="0" smtClean="0"/>
              <a:t> </a:t>
            </a:r>
            <a:r>
              <a:rPr lang="en-US" sz="3600" dirty="0" err="1" smtClean="0"/>
              <a:t>Sistem</a:t>
            </a:r>
            <a:r>
              <a:rPr lang="en-US" sz="3600" dirty="0" smtClean="0"/>
              <a:t> </a:t>
            </a:r>
            <a:r>
              <a:rPr lang="en-US" sz="3600" dirty="0" err="1" smtClean="0"/>
              <a:t>Saraf</a:t>
            </a:r>
            <a:r>
              <a:rPr lang="en-US" sz="3600" dirty="0" smtClean="0"/>
              <a:t> </a:t>
            </a:r>
            <a:r>
              <a:rPr lang="en-US" sz="3600" dirty="0" err="1" smtClean="0"/>
              <a:t>dan</a:t>
            </a:r>
            <a:r>
              <a:rPr lang="en-US" sz="3600" dirty="0" smtClean="0"/>
              <a:t> </a:t>
            </a:r>
            <a:r>
              <a:rPr lang="en-US" sz="3600" dirty="0" err="1" smtClean="0"/>
              <a:t>Sistem</a:t>
            </a:r>
            <a:r>
              <a:rPr lang="en-US" sz="3600" dirty="0" smtClean="0"/>
              <a:t> </a:t>
            </a:r>
            <a:r>
              <a:rPr lang="en-US" sz="3600" dirty="0" err="1" smtClean="0"/>
              <a:t>Endokrin</a:t>
            </a:r>
            <a:endParaRPr lang="en-US" sz="3600" dirty="0"/>
          </a:p>
        </p:txBody>
      </p:sp>
      <p:grpSp>
        <p:nvGrpSpPr>
          <p:cNvPr id="4" name="Group 6"/>
          <p:cNvGrpSpPr>
            <a:grpSpLocks/>
          </p:cNvGrpSpPr>
          <p:nvPr/>
        </p:nvGrpSpPr>
        <p:grpSpPr bwMode="auto">
          <a:xfrm>
            <a:off x="1143000" y="1600200"/>
            <a:ext cx="6705600" cy="4800600"/>
            <a:chOff x="672" y="983"/>
            <a:chExt cx="4528" cy="3337"/>
          </a:xfrm>
        </p:grpSpPr>
        <p:pic>
          <p:nvPicPr>
            <p:cNvPr id="5" name="Picture 3" descr="17_02"/>
            <p:cNvPicPr>
              <a:picLocks noChangeAspect="1" noChangeArrowheads="1"/>
            </p:cNvPicPr>
            <p:nvPr/>
          </p:nvPicPr>
          <p:blipFill>
            <a:blip r:embed="rId2">
              <a:extLst>
                <a:ext uri="{28A0092B-C50C-407E-A947-70E740481C1C}">
                  <a14:useLocalDpi xmlns:a14="http://schemas.microsoft.com/office/drawing/2010/main" val="0"/>
                </a:ext>
              </a:extLst>
            </a:blip>
            <a:srcRect t="2499"/>
            <a:stretch>
              <a:fillRect/>
            </a:stretch>
          </p:blipFill>
          <p:spPr bwMode="auto">
            <a:xfrm>
              <a:off x="768" y="983"/>
              <a:ext cx="4432" cy="3241"/>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4"/>
            <p:cNvSpPr>
              <a:spLocks noChangeArrowheads="1"/>
            </p:cNvSpPr>
            <p:nvPr/>
          </p:nvSpPr>
          <p:spPr bwMode="auto">
            <a:xfrm>
              <a:off x="720" y="4032"/>
              <a:ext cx="288"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7" name="Rectangle 5"/>
            <p:cNvSpPr>
              <a:spLocks noChangeArrowheads="1"/>
            </p:cNvSpPr>
            <p:nvPr/>
          </p:nvSpPr>
          <p:spPr bwMode="auto">
            <a:xfrm>
              <a:off x="672" y="1968"/>
              <a:ext cx="288"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3489483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Anatomy </a:t>
            </a:r>
            <a:r>
              <a:rPr lang="en-US" sz="4000" dirty="0" smtClean="0"/>
              <a:t>: </a:t>
            </a:r>
            <a:r>
              <a:rPr lang="en-US" sz="4000" dirty="0" err="1" smtClean="0"/>
              <a:t>Hormon</a:t>
            </a:r>
            <a:endParaRPr lang="en-US" sz="4000"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080543" y="1600200"/>
            <a:ext cx="6982914"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385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Anatomy </a:t>
            </a:r>
            <a:r>
              <a:rPr lang="en-US" sz="4000" dirty="0" smtClean="0"/>
              <a:t>: </a:t>
            </a:r>
            <a:r>
              <a:rPr lang="en-US" sz="4000" dirty="0" err="1" smtClean="0"/>
              <a:t>Hormon</a:t>
            </a:r>
            <a:endParaRPr lang="en-US" sz="4000" dirty="0"/>
          </a:p>
        </p:txBody>
      </p:sp>
      <p:pic>
        <p:nvPicPr>
          <p:cNvPr id="4" name="Picture 9"/>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911" t="2182" r="2678" b="6033"/>
          <a:stretch>
            <a:fillRect/>
          </a:stretch>
        </p:blipFill>
        <p:spPr bwMode="auto">
          <a:xfrm>
            <a:off x="1129395" y="1600200"/>
            <a:ext cx="6885209"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84548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sz="4000" dirty="0"/>
              <a:t>Anatomy </a:t>
            </a:r>
            <a:r>
              <a:rPr lang="en-US" sz="4000" dirty="0" smtClean="0"/>
              <a:t>: </a:t>
            </a:r>
            <a:r>
              <a:rPr lang="en-US" sz="4000" dirty="0" err="1" smtClean="0"/>
              <a:t>Hormon</a:t>
            </a:r>
            <a:endParaRPr lang="en-US" sz="4000" dirty="0"/>
          </a:p>
        </p:txBody>
      </p:sp>
      <p:sp>
        <p:nvSpPr>
          <p:cNvPr id="3" name="Content Placeholder 2"/>
          <p:cNvSpPr>
            <a:spLocks noGrp="1"/>
          </p:cNvSpPr>
          <p:nvPr>
            <p:ph idx="1"/>
          </p:nvPr>
        </p:nvSpPr>
        <p:spPr/>
        <p:txBody>
          <a:bodyPr/>
          <a:lstStyle/>
          <a:p>
            <a:endParaRPr lang="en-US"/>
          </a:p>
        </p:txBody>
      </p:sp>
      <p:pic>
        <p:nvPicPr>
          <p:cNvPr id="4" name="Picture 9"/>
          <p:cNvPicPr>
            <a:picLocks noChangeAspect="1" noChangeArrowheads="1"/>
          </p:cNvPicPr>
          <p:nvPr/>
        </p:nvPicPr>
        <p:blipFill>
          <a:blip r:embed="rId2">
            <a:extLst>
              <a:ext uri="{28A0092B-C50C-407E-A947-70E740481C1C}">
                <a14:useLocalDpi xmlns:a14="http://schemas.microsoft.com/office/drawing/2010/main" val="0"/>
              </a:ext>
            </a:extLst>
          </a:blip>
          <a:srcRect l="1804" t="1854" r="893" b="6203"/>
          <a:stretch>
            <a:fillRect/>
          </a:stretch>
        </p:blipFill>
        <p:spPr bwMode="auto">
          <a:xfrm>
            <a:off x="190500" y="1219200"/>
            <a:ext cx="8763000" cy="5064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015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Anatomy </a:t>
            </a:r>
            <a:r>
              <a:rPr lang="en-US" sz="4000" dirty="0" smtClean="0"/>
              <a:t>: </a:t>
            </a:r>
            <a:r>
              <a:rPr lang="en-US" sz="4000" dirty="0" err="1" smtClean="0"/>
              <a:t>Hormon</a:t>
            </a:r>
            <a:endParaRPr lang="en-US" sz="4000" dirty="0"/>
          </a:p>
        </p:txBody>
      </p:sp>
      <p:pic>
        <p:nvPicPr>
          <p:cNvPr id="4" name="Picture 104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l="911" t="2150" r="1785" b="6607"/>
          <a:stretch>
            <a:fillRect/>
          </a:stretch>
        </p:blipFill>
        <p:spPr bwMode="auto">
          <a:xfrm>
            <a:off x="527758" y="1600200"/>
            <a:ext cx="808848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404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sz="4000" dirty="0" err="1" smtClean="0"/>
              <a:t>Reseptor</a:t>
            </a:r>
            <a:r>
              <a:rPr lang="en-US" sz="4000" dirty="0" smtClean="0"/>
              <a:t> </a:t>
            </a:r>
            <a:r>
              <a:rPr lang="en-US" sz="4000" dirty="0" err="1" smtClean="0"/>
              <a:t>Hormon</a:t>
            </a:r>
            <a:endParaRPr lang="en-US" sz="4000" dirty="0"/>
          </a:p>
        </p:txBody>
      </p:sp>
      <p:sp>
        <p:nvSpPr>
          <p:cNvPr id="3" name="Content Placeholder 2"/>
          <p:cNvSpPr>
            <a:spLocks noGrp="1"/>
          </p:cNvSpPr>
          <p:nvPr>
            <p:ph idx="1"/>
          </p:nvPr>
        </p:nvSpPr>
        <p:spPr/>
        <p:txBody>
          <a:bodyPr>
            <a:normAutofit fontScale="77500" lnSpcReduction="2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endParaRPr lang="en-US" sz="2000" dirty="0" smtClean="0"/>
          </a:p>
          <a:p>
            <a:endParaRPr lang="en-US" dirty="0" smtClean="0"/>
          </a:p>
          <a:p>
            <a:r>
              <a:rPr lang="en-US" dirty="0" smtClean="0"/>
              <a:t>Hormones </a:t>
            </a:r>
            <a:r>
              <a:rPr lang="en-US" dirty="0"/>
              <a:t>only affect target cells with specific membrane proteins called </a:t>
            </a:r>
            <a:r>
              <a:rPr lang="en-US" dirty="0" smtClean="0"/>
              <a:t>receptors (</a:t>
            </a:r>
            <a:r>
              <a:rPr lang="id-ID" dirty="0"/>
              <a:t>Hormon hanya mempengaruhi sel target dengan protein membran spesifik yang disebut </a:t>
            </a:r>
            <a:r>
              <a:rPr lang="id-ID" dirty="0" smtClean="0"/>
              <a:t>reseptor</a:t>
            </a:r>
            <a:endParaRPr lang="en-US" dirty="0" smtClean="0"/>
          </a:p>
          <a:p>
            <a:r>
              <a:rPr lang="en-US" dirty="0" err="1" smtClean="0"/>
              <a:t>Jika</a:t>
            </a:r>
            <a:r>
              <a:rPr lang="en-US" dirty="0" smtClean="0"/>
              <a:t> </a:t>
            </a:r>
            <a:r>
              <a:rPr lang="en-US" dirty="0" err="1" smtClean="0"/>
              <a:t>tidak</a:t>
            </a:r>
            <a:r>
              <a:rPr lang="en-US" dirty="0" smtClean="0"/>
              <a:t> </a:t>
            </a:r>
            <a:r>
              <a:rPr lang="en-US" dirty="0" err="1" smtClean="0"/>
              <a:t>terdapat</a:t>
            </a:r>
            <a:r>
              <a:rPr lang="en-US" dirty="0" smtClean="0"/>
              <a:t> </a:t>
            </a:r>
            <a:r>
              <a:rPr lang="en-US" dirty="0" err="1" smtClean="0"/>
              <a:t>reseptor</a:t>
            </a:r>
            <a:r>
              <a:rPr lang="en-US" dirty="0" smtClean="0"/>
              <a:t> </a:t>
            </a:r>
            <a:r>
              <a:rPr lang="en-US" dirty="0" err="1" smtClean="0"/>
              <a:t>hormon</a:t>
            </a:r>
            <a:r>
              <a:rPr lang="en-US" dirty="0" smtClean="0"/>
              <a:t> </a:t>
            </a:r>
            <a:r>
              <a:rPr lang="en-US" dirty="0" err="1" smtClean="0"/>
              <a:t>pd</a:t>
            </a:r>
            <a:r>
              <a:rPr lang="en-US" dirty="0" smtClean="0"/>
              <a:t> </a:t>
            </a:r>
            <a:r>
              <a:rPr lang="en-US" dirty="0" err="1" smtClean="0"/>
              <a:t>suatu</a:t>
            </a:r>
            <a:r>
              <a:rPr lang="en-US" dirty="0" smtClean="0"/>
              <a:t> </a:t>
            </a:r>
            <a:r>
              <a:rPr lang="en-US" dirty="0" err="1" smtClean="0"/>
              <a:t>jaringan</a:t>
            </a:r>
            <a:r>
              <a:rPr lang="en-US" dirty="0" smtClean="0"/>
              <a:t>, </a:t>
            </a:r>
            <a:r>
              <a:rPr lang="en-US" dirty="0" err="1" smtClean="0"/>
              <a:t>sel</a:t>
            </a:r>
            <a:r>
              <a:rPr lang="en-US" dirty="0" smtClean="0"/>
              <a:t> </a:t>
            </a:r>
            <a:r>
              <a:rPr lang="en-US" dirty="0" err="1" smtClean="0"/>
              <a:t>dalam</a:t>
            </a:r>
            <a:r>
              <a:rPr lang="en-US" dirty="0" smtClean="0"/>
              <a:t> </a:t>
            </a:r>
            <a:r>
              <a:rPr lang="en-US" dirty="0" err="1" smtClean="0"/>
              <a:t>jaringan</a:t>
            </a:r>
            <a:r>
              <a:rPr lang="en-US" dirty="0" smtClean="0"/>
              <a:t> </a:t>
            </a:r>
            <a:r>
              <a:rPr lang="en-US" dirty="0" err="1" smtClean="0"/>
              <a:t>tsb</a:t>
            </a:r>
            <a:r>
              <a:rPr lang="en-US" dirty="0" smtClean="0"/>
              <a:t> </a:t>
            </a:r>
            <a:r>
              <a:rPr lang="en-US" dirty="0" err="1" smtClean="0"/>
              <a:t>tdk</a:t>
            </a:r>
            <a:r>
              <a:rPr lang="en-US" dirty="0" smtClean="0"/>
              <a:t> </a:t>
            </a:r>
            <a:r>
              <a:rPr lang="en-US" dirty="0" err="1" smtClean="0"/>
              <a:t>dapat</a:t>
            </a:r>
            <a:r>
              <a:rPr lang="en-US" dirty="0" smtClean="0"/>
              <a:t> </a:t>
            </a:r>
            <a:r>
              <a:rPr lang="en-US" dirty="0" err="1" smtClean="0"/>
              <a:t>memberikan</a:t>
            </a:r>
            <a:r>
              <a:rPr lang="en-US" dirty="0" smtClean="0"/>
              <a:t> </a:t>
            </a:r>
            <a:r>
              <a:rPr lang="en-US" dirty="0" err="1" smtClean="0"/>
              <a:t>respon</a:t>
            </a:r>
            <a:endParaRPr lang="en-US" dirty="0"/>
          </a:p>
          <a:p>
            <a:endParaRPr lang="en-US" dirty="0"/>
          </a:p>
        </p:txBody>
      </p:sp>
      <p:pic>
        <p:nvPicPr>
          <p:cNvPr id="4" name="Picture 3" descr="Fig 18_2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004454"/>
            <a:ext cx="5724534" cy="3589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546243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Hormon</a:t>
            </a:r>
            <a:r>
              <a:rPr lang="en-US" sz="3600" dirty="0" smtClean="0"/>
              <a:t> </a:t>
            </a:r>
            <a:r>
              <a:rPr lang="en-US" sz="3600" dirty="0" err="1" smtClean="0"/>
              <a:t>Sirkulasi</a:t>
            </a:r>
            <a:r>
              <a:rPr lang="en-US" sz="3600" dirty="0" smtClean="0"/>
              <a:t> </a:t>
            </a:r>
            <a:r>
              <a:rPr lang="en-US" sz="3600" dirty="0" err="1" smtClean="0"/>
              <a:t>dan</a:t>
            </a:r>
            <a:r>
              <a:rPr lang="en-US" sz="3600" dirty="0" smtClean="0"/>
              <a:t> </a:t>
            </a:r>
            <a:r>
              <a:rPr lang="en-US" sz="3600" dirty="0" err="1" smtClean="0"/>
              <a:t>Hormon</a:t>
            </a:r>
            <a:r>
              <a:rPr lang="en-US" sz="3600" dirty="0" smtClean="0"/>
              <a:t> </a:t>
            </a:r>
            <a:r>
              <a:rPr lang="en-US" sz="3600" dirty="0" err="1" smtClean="0"/>
              <a:t>Lokal</a:t>
            </a:r>
            <a:endParaRPr lang="en-US" sz="3600"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524000"/>
            <a:ext cx="3352800" cy="50264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8"/>
          <p:cNvSpPr txBox="1">
            <a:spLocks noChangeArrowheads="1"/>
          </p:cNvSpPr>
          <p:nvPr/>
        </p:nvSpPr>
        <p:spPr>
          <a:xfrm>
            <a:off x="4267200" y="2057400"/>
            <a:ext cx="4343400" cy="41148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pPr>
              <a:defRPr/>
            </a:pPr>
            <a:r>
              <a:rPr lang="en-US" dirty="0" err="1" smtClean="0"/>
              <a:t>Hormon</a:t>
            </a:r>
            <a:r>
              <a:rPr lang="en-US" dirty="0" smtClean="0"/>
              <a:t> </a:t>
            </a:r>
            <a:r>
              <a:rPr lang="en-US" dirty="0" err="1" smtClean="0"/>
              <a:t>sirkulasi</a:t>
            </a:r>
            <a:endParaRPr lang="en-US" dirty="0" smtClean="0"/>
          </a:p>
          <a:p>
            <a:pPr lvl="1">
              <a:defRPr/>
            </a:pPr>
            <a:r>
              <a:rPr lang="en-US" dirty="0" err="1" smtClean="0"/>
              <a:t>bertindak</a:t>
            </a:r>
            <a:r>
              <a:rPr lang="en-US" dirty="0" smtClean="0"/>
              <a:t> </a:t>
            </a:r>
            <a:r>
              <a:rPr lang="en-US" dirty="0" err="1" smtClean="0"/>
              <a:t>pada</a:t>
            </a:r>
            <a:r>
              <a:rPr lang="en-US" dirty="0" smtClean="0"/>
              <a:t> target yang </a:t>
            </a:r>
            <a:r>
              <a:rPr lang="en-US" dirty="0" err="1" smtClean="0"/>
              <a:t>jauh</a:t>
            </a:r>
            <a:endParaRPr lang="en-US" dirty="0" smtClean="0"/>
          </a:p>
          <a:p>
            <a:pPr lvl="1">
              <a:defRPr/>
            </a:pPr>
            <a:r>
              <a:rPr lang="en-US" dirty="0" err="1" smtClean="0"/>
              <a:t>perjalanannya</a:t>
            </a:r>
            <a:r>
              <a:rPr lang="en-US" dirty="0" smtClean="0"/>
              <a:t> </a:t>
            </a:r>
            <a:r>
              <a:rPr lang="en-US" dirty="0" err="1" smtClean="0"/>
              <a:t>melalui</a:t>
            </a:r>
            <a:r>
              <a:rPr lang="en-US" dirty="0" smtClean="0"/>
              <a:t> </a:t>
            </a:r>
            <a:r>
              <a:rPr lang="en-US" dirty="0" err="1" smtClean="0"/>
              <a:t>darah</a:t>
            </a:r>
            <a:endParaRPr lang="en-US" dirty="0" smtClean="0"/>
          </a:p>
          <a:p>
            <a:pPr>
              <a:defRPr/>
            </a:pPr>
            <a:r>
              <a:rPr lang="en-US" dirty="0" err="1" smtClean="0"/>
              <a:t>Hormon</a:t>
            </a:r>
            <a:r>
              <a:rPr lang="en-US" dirty="0" smtClean="0"/>
              <a:t> </a:t>
            </a:r>
            <a:r>
              <a:rPr lang="en-US" dirty="0" err="1" smtClean="0"/>
              <a:t>lokal</a:t>
            </a:r>
            <a:endParaRPr lang="en-US" dirty="0" smtClean="0"/>
          </a:p>
          <a:p>
            <a:pPr lvl="1">
              <a:defRPr/>
            </a:pPr>
            <a:r>
              <a:rPr lang="en-US" dirty="0" err="1" smtClean="0"/>
              <a:t>parakrin</a:t>
            </a:r>
            <a:r>
              <a:rPr lang="en-US" dirty="0" smtClean="0"/>
              <a:t> </a:t>
            </a:r>
            <a:r>
              <a:rPr lang="en-US" dirty="0" err="1" smtClean="0"/>
              <a:t>bekerja</a:t>
            </a:r>
            <a:r>
              <a:rPr lang="en-US" dirty="0" smtClean="0"/>
              <a:t> </a:t>
            </a:r>
            <a:r>
              <a:rPr lang="en-US" dirty="0" err="1" smtClean="0"/>
              <a:t>pada</a:t>
            </a:r>
            <a:r>
              <a:rPr lang="en-US" dirty="0" smtClean="0"/>
              <a:t> </a:t>
            </a:r>
            <a:r>
              <a:rPr lang="en-US" dirty="0" err="1" smtClean="0"/>
              <a:t>sel-sel</a:t>
            </a:r>
            <a:r>
              <a:rPr lang="en-US" dirty="0" smtClean="0"/>
              <a:t> </a:t>
            </a:r>
            <a:r>
              <a:rPr lang="en-US" dirty="0" err="1" smtClean="0"/>
              <a:t>tetangga</a:t>
            </a:r>
            <a:endParaRPr lang="en-US" dirty="0" smtClean="0"/>
          </a:p>
          <a:p>
            <a:pPr lvl="1">
              <a:defRPr/>
            </a:pPr>
            <a:r>
              <a:rPr lang="en-US" dirty="0" err="1" smtClean="0"/>
              <a:t>autokrin</a:t>
            </a:r>
            <a:r>
              <a:rPr lang="en-US" dirty="0" smtClean="0"/>
              <a:t> </a:t>
            </a:r>
            <a:r>
              <a:rPr lang="en-US" dirty="0" err="1" smtClean="0"/>
              <a:t>bekerja</a:t>
            </a:r>
            <a:r>
              <a:rPr lang="en-US" dirty="0" smtClean="0"/>
              <a:t> </a:t>
            </a:r>
            <a:r>
              <a:rPr lang="en-US" dirty="0" err="1" smtClean="0"/>
              <a:t>pada</a:t>
            </a:r>
            <a:r>
              <a:rPr lang="en-US" dirty="0" smtClean="0"/>
              <a:t> </a:t>
            </a:r>
            <a:r>
              <a:rPr lang="en-US" dirty="0" err="1" smtClean="0"/>
              <a:t>sel</a:t>
            </a:r>
            <a:r>
              <a:rPr lang="en-US" dirty="0" smtClean="0"/>
              <a:t> yang </a:t>
            </a:r>
            <a:r>
              <a:rPr lang="en-US" dirty="0" err="1" smtClean="0"/>
              <a:t>sama</a:t>
            </a:r>
            <a:r>
              <a:rPr lang="en-US" dirty="0" smtClean="0"/>
              <a:t> yang </a:t>
            </a:r>
            <a:r>
              <a:rPr lang="en-US" dirty="0" err="1" smtClean="0"/>
              <a:t>mengeluarkannya</a:t>
            </a:r>
            <a:endParaRPr lang="en-US" dirty="0" smtClean="0"/>
          </a:p>
        </p:txBody>
      </p:sp>
    </p:spTree>
    <p:extLst>
      <p:ext uri="{BB962C8B-B14F-4D97-AF65-F5344CB8AC3E}">
        <p14:creationId xmlns:p14="http://schemas.microsoft.com/office/powerpoint/2010/main" val="3120663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err="1" smtClean="0"/>
              <a:t>Neurohormon</a:t>
            </a:r>
            <a:endParaRPr lang="en-US" sz="4400" dirty="0"/>
          </a:p>
        </p:txBody>
      </p:sp>
      <p:sp>
        <p:nvSpPr>
          <p:cNvPr id="3" name="Content Placeholder 2"/>
          <p:cNvSpPr>
            <a:spLocks noGrp="1"/>
          </p:cNvSpPr>
          <p:nvPr>
            <p:ph idx="1"/>
          </p:nvPr>
        </p:nvSpPr>
        <p:spPr/>
        <p:txBody>
          <a:bodyPr/>
          <a:lstStyle/>
          <a:p>
            <a:r>
              <a:rPr lang="en-US" dirty="0" err="1" smtClean="0"/>
              <a:t>Merupakan</a:t>
            </a:r>
            <a:r>
              <a:rPr lang="en-US" dirty="0" smtClean="0"/>
              <a:t> </a:t>
            </a:r>
            <a:r>
              <a:rPr lang="en-US" dirty="0" err="1" smtClean="0"/>
              <a:t>sinyal</a:t>
            </a:r>
            <a:r>
              <a:rPr lang="en-US" dirty="0" smtClean="0"/>
              <a:t> </a:t>
            </a:r>
            <a:r>
              <a:rPr lang="en-US" dirty="0" err="1" smtClean="0"/>
              <a:t>kimia</a:t>
            </a:r>
            <a:r>
              <a:rPr lang="en-US" dirty="0" smtClean="0"/>
              <a:t> yang </a:t>
            </a:r>
            <a:r>
              <a:rPr lang="en-US" dirty="0" err="1" smtClean="0"/>
              <a:t>dilepaskan</a:t>
            </a:r>
            <a:r>
              <a:rPr lang="en-US" dirty="0" smtClean="0"/>
              <a:t> </a:t>
            </a:r>
            <a:r>
              <a:rPr lang="en-US" dirty="0" err="1" smtClean="0"/>
              <a:t>ke</a:t>
            </a:r>
            <a:r>
              <a:rPr lang="en-US" dirty="0" smtClean="0"/>
              <a:t> </a:t>
            </a:r>
            <a:r>
              <a:rPr lang="en-US" dirty="0" err="1" smtClean="0"/>
              <a:t>aliran</a:t>
            </a:r>
            <a:r>
              <a:rPr lang="en-US" dirty="0" smtClean="0"/>
              <a:t> </a:t>
            </a:r>
            <a:r>
              <a:rPr lang="en-US" dirty="0" err="1" smtClean="0"/>
              <a:t>darah</a:t>
            </a:r>
            <a:r>
              <a:rPr lang="en-US" dirty="0" smtClean="0"/>
              <a:t> </a:t>
            </a:r>
            <a:r>
              <a:rPr lang="en-US" dirty="0" err="1" smtClean="0"/>
              <a:t>oleh</a:t>
            </a:r>
            <a:r>
              <a:rPr lang="en-US" dirty="0" smtClean="0"/>
              <a:t> </a:t>
            </a:r>
            <a:r>
              <a:rPr lang="en-US" dirty="0" smtClean="0"/>
              <a:t>neuron</a:t>
            </a:r>
          </a:p>
          <a:p>
            <a:r>
              <a:rPr lang="en-US" dirty="0" err="1" smtClean="0"/>
              <a:t>Neurohormon</a:t>
            </a:r>
            <a:r>
              <a:rPr lang="en-US" dirty="0" smtClean="0"/>
              <a:t> </a:t>
            </a:r>
            <a:r>
              <a:rPr lang="en-US" dirty="0" err="1" smtClean="0"/>
              <a:t>disintesis</a:t>
            </a:r>
            <a:r>
              <a:rPr lang="en-US" dirty="0" smtClean="0"/>
              <a:t> </a:t>
            </a:r>
            <a:r>
              <a:rPr lang="en-US" dirty="0" err="1" smtClean="0"/>
              <a:t>oleh</a:t>
            </a:r>
            <a:r>
              <a:rPr lang="en-US" dirty="0" smtClean="0"/>
              <a:t> neuron di </a:t>
            </a:r>
            <a:r>
              <a:rPr lang="en-US" dirty="0" err="1" smtClean="0"/>
              <a:t>hipotalamus</a:t>
            </a:r>
            <a:endParaRPr lang="en-US" dirty="0" smtClean="0"/>
          </a:p>
          <a:p>
            <a:r>
              <a:rPr lang="en-US" dirty="0" err="1" smtClean="0"/>
              <a:t>Sistem</a:t>
            </a:r>
            <a:r>
              <a:rPr lang="en-US" dirty="0" smtClean="0"/>
              <a:t> </a:t>
            </a:r>
            <a:r>
              <a:rPr lang="en-US" dirty="0" err="1" smtClean="0"/>
              <a:t>saraf</a:t>
            </a:r>
            <a:r>
              <a:rPr lang="en-US" dirty="0" smtClean="0"/>
              <a:t> </a:t>
            </a:r>
            <a:r>
              <a:rPr lang="en-US" dirty="0" err="1" smtClean="0"/>
              <a:t>memproduksi</a:t>
            </a:r>
            <a:r>
              <a:rPr lang="en-US" dirty="0" smtClean="0"/>
              <a:t> 3 </a:t>
            </a:r>
            <a:r>
              <a:rPr lang="en-US" dirty="0" err="1" smtClean="0"/>
              <a:t>kelompok</a:t>
            </a:r>
            <a:r>
              <a:rPr lang="en-US" dirty="0" smtClean="0"/>
              <a:t> </a:t>
            </a:r>
            <a:r>
              <a:rPr lang="en-US" dirty="0" err="1" smtClean="0"/>
              <a:t>neurohormon</a:t>
            </a:r>
            <a:r>
              <a:rPr lang="en-US" dirty="0" smtClean="0"/>
              <a:t> </a:t>
            </a:r>
            <a:r>
              <a:rPr lang="en-US" dirty="0" err="1" smtClean="0"/>
              <a:t>utama</a:t>
            </a:r>
            <a:r>
              <a:rPr lang="en-US" dirty="0" smtClean="0"/>
              <a:t> :</a:t>
            </a:r>
          </a:p>
          <a:p>
            <a:pPr marL="457200" indent="-457200">
              <a:buAutoNum type="arabicPeriod"/>
            </a:pPr>
            <a:r>
              <a:rPr lang="en-US" dirty="0" err="1" smtClean="0"/>
              <a:t>Kotekolamin</a:t>
            </a:r>
            <a:r>
              <a:rPr lang="en-US" dirty="0" smtClean="0"/>
              <a:t> </a:t>
            </a:r>
            <a:r>
              <a:rPr lang="en-US" dirty="0" smtClean="0">
                <a:sym typeface="Wingdings" pitchFamily="2" charset="2"/>
              </a:rPr>
              <a:t> </a:t>
            </a:r>
            <a:r>
              <a:rPr lang="en-US" dirty="0" err="1" smtClean="0">
                <a:sym typeface="Wingdings" pitchFamily="2" charset="2"/>
              </a:rPr>
              <a:t>dibentuk</a:t>
            </a:r>
            <a:r>
              <a:rPr lang="en-US" dirty="0" smtClean="0">
                <a:sym typeface="Wingdings" pitchFamily="2" charset="2"/>
              </a:rPr>
              <a:t> </a:t>
            </a:r>
            <a:r>
              <a:rPr lang="en-US" dirty="0" err="1" smtClean="0">
                <a:sym typeface="Wingdings" pitchFamily="2" charset="2"/>
              </a:rPr>
              <a:t>oleh</a:t>
            </a:r>
            <a:r>
              <a:rPr lang="en-US" dirty="0" smtClean="0">
                <a:sym typeface="Wingdings" pitchFamily="2" charset="2"/>
              </a:rPr>
              <a:t> neuron </a:t>
            </a:r>
            <a:r>
              <a:rPr lang="en-US" dirty="0" err="1" smtClean="0">
                <a:sym typeface="Wingdings" pitchFamily="2" charset="2"/>
              </a:rPr>
              <a:t>termodifikasi</a:t>
            </a:r>
            <a:r>
              <a:rPr lang="en-US" dirty="0" smtClean="0">
                <a:sym typeface="Wingdings" pitchFamily="2" charset="2"/>
              </a:rPr>
              <a:t> di </a:t>
            </a:r>
            <a:r>
              <a:rPr lang="en-US" dirty="0" err="1" smtClean="0">
                <a:sym typeface="Wingdings" pitchFamily="2" charset="2"/>
              </a:rPr>
              <a:t>medula</a:t>
            </a:r>
            <a:r>
              <a:rPr lang="en-US" dirty="0" smtClean="0">
                <a:sym typeface="Wingdings" pitchFamily="2" charset="2"/>
              </a:rPr>
              <a:t> adrenal</a:t>
            </a:r>
          </a:p>
          <a:p>
            <a:pPr marL="457200" indent="-457200">
              <a:buAutoNum type="arabicPeriod"/>
            </a:pPr>
            <a:r>
              <a:rPr lang="en-US" dirty="0" err="1" smtClean="0">
                <a:sym typeface="Wingdings" pitchFamily="2" charset="2"/>
              </a:rPr>
              <a:t>Neurohormon</a:t>
            </a:r>
            <a:r>
              <a:rPr lang="en-US" dirty="0" smtClean="0">
                <a:sym typeface="Wingdings" pitchFamily="2" charset="2"/>
              </a:rPr>
              <a:t> </a:t>
            </a:r>
            <a:r>
              <a:rPr lang="en-US" dirty="0" err="1" smtClean="0">
                <a:sym typeface="Wingdings" pitchFamily="2" charset="2"/>
              </a:rPr>
              <a:t>hipotalamus</a:t>
            </a:r>
            <a:r>
              <a:rPr lang="en-US" dirty="0" smtClean="0">
                <a:sym typeface="Wingdings" pitchFamily="2" charset="2"/>
              </a:rPr>
              <a:t>  </a:t>
            </a:r>
            <a:r>
              <a:rPr lang="en-US" dirty="0" err="1" smtClean="0">
                <a:sym typeface="Wingdings" pitchFamily="2" charset="2"/>
              </a:rPr>
              <a:t>disekresikan</a:t>
            </a:r>
            <a:r>
              <a:rPr lang="en-US" dirty="0" smtClean="0">
                <a:sym typeface="Wingdings" pitchFamily="2" charset="2"/>
              </a:rPr>
              <a:t> </a:t>
            </a:r>
            <a:r>
              <a:rPr lang="en-US" dirty="0" err="1" smtClean="0">
                <a:sym typeface="Wingdings" pitchFamily="2" charset="2"/>
              </a:rPr>
              <a:t>dari</a:t>
            </a:r>
            <a:r>
              <a:rPr lang="en-US" dirty="0" smtClean="0">
                <a:sym typeface="Wingdings" pitchFamily="2" charset="2"/>
              </a:rPr>
              <a:t> </a:t>
            </a:r>
            <a:r>
              <a:rPr lang="en-US" b="1" dirty="0" err="1" smtClean="0">
                <a:sym typeface="Wingdings" pitchFamily="2" charset="2"/>
              </a:rPr>
              <a:t>hipofisis</a:t>
            </a:r>
            <a:r>
              <a:rPr lang="en-US" b="1" dirty="0" smtClean="0">
                <a:sym typeface="Wingdings" pitchFamily="2" charset="2"/>
              </a:rPr>
              <a:t> posterior</a:t>
            </a:r>
          </a:p>
          <a:p>
            <a:pPr marL="457200" indent="-457200">
              <a:buAutoNum type="arabicPeriod"/>
            </a:pPr>
            <a:r>
              <a:rPr lang="en-US" dirty="0" err="1" smtClean="0">
                <a:sym typeface="Wingdings" pitchFamily="2" charset="2"/>
              </a:rPr>
              <a:t>Neurohormon</a:t>
            </a:r>
            <a:r>
              <a:rPr lang="en-US" dirty="0" smtClean="0">
                <a:sym typeface="Wingdings" pitchFamily="2" charset="2"/>
              </a:rPr>
              <a:t> </a:t>
            </a:r>
            <a:r>
              <a:rPr lang="en-US" dirty="0" err="1" smtClean="0">
                <a:sym typeface="Wingdings" pitchFamily="2" charset="2"/>
              </a:rPr>
              <a:t>hipotalamus</a:t>
            </a:r>
            <a:r>
              <a:rPr lang="en-US" dirty="0" smtClean="0">
                <a:sym typeface="Wingdings" pitchFamily="2" charset="2"/>
              </a:rPr>
              <a:t>  </a:t>
            </a:r>
            <a:r>
              <a:rPr lang="en-US" dirty="0" err="1" smtClean="0">
                <a:sym typeface="Wingdings" pitchFamily="2" charset="2"/>
              </a:rPr>
              <a:t>mengontrol</a:t>
            </a:r>
            <a:r>
              <a:rPr lang="en-US" dirty="0" smtClean="0">
                <a:sym typeface="Wingdings" pitchFamily="2" charset="2"/>
              </a:rPr>
              <a:t> </a:t>
            </a:r>
            <a:r>
              <a:rPr lang="en-US" dirty="0" err="1" smtClean="0">
                <a:sym typeface="Wingdings" pitchFamily="2" charset="2"/>
              </a:rPr>
              <a:t>pelepasan</a:t>
            </a:r>
            <a:r>
              <a:rPr lang="en-US" dirty="0" smtClean="0">
                <a:sym typeface="Wingdings" pitchFamily="2" charset="2"/>
              </a:rPr>
              <a:t> </a:t>
            </a:r>
            <a:r>
              <a:rPr lang="en-US" dirty="0" err="1" smtClean="0">
                <a:sym typeface="Wingdings" pitchFamily="2" charset="2"/>
              </a:rPr>
              <a:t>hormon</a:t>
            </a:r>
            <a:r>
              <a:rPr lang="en-US" dirty="0" smtClean="0">
                <a:sym typeface="Wingdings" pitchFamily="2" charset="2"/>
              </a:rPr>
              <a:t> </a:t>
            </a:r>
            <a:r>
              <a:rPr lang="en-US" dirty="0" err="1" smtClean="0">
                <a:sym typeface="Wingdings" pitchFamily="2" charset="2"/>
              </a:rPr>
              <a:t>dari</a:t>
            </a:r>
            <a:r>
              <a:rPr lang="en-US" dirty="0" smtClean="0">
                <a:sym typeface="Wingdings" pitchFamily="2" charset="2"/>
              </a:rPr>
              <a:t> </a:t>
            </a:r>
            <a:r>
              <a:rPr lang="en-US" b="1" dirty="0" err="1" smtClean="0">
                <a:sym typeface="Wingdings" pitchFamily="2" charset="2"/>
              </a:rPr>
              <a:t>hipofisis</a:t>
            </a:r>
            <a:r>
              <a:rPr lang="en-US" b="1" dirty="0" smtClean="0">
                <a:sym typeface="Wingdings" pitchFamily="2" charset="2"/>
              </a:rPr>
              <a:t> anterior</a:t>
            </a:r>
            <a:endParaRPr lang="en-US" b="1" dirty="0"/>
          </a:p>
        </p:txBody>
      </p:sp>
    </p:spTree>
    <p:extLst>
      <p:ext uri="{BB962C8B-B14F-4D97-AF65-F5344CB8AC3E}">
        <p14:creationId xmlns:p14="http://schemas.microsoft.com/office/powerpoint/2010/main" val="16315756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Anatomi</a:t>
            </a:r>
            <a:r>
              <a:rPr lang="en-US" sz="4000" dirty="0" smtClean="0"/>
              <a:t> </a:t>
            </a:r>
            <a:r>
              <a:rPr lang="en-US" sz="4000" dirty="0" err="1" smtClean="0"/>
              <a:t>Kelenjar</a:t>
            </a:r>
            <a:r>
              <a:rPr lang="en-US" sz="4000" dirty="0" smtClean="0"/>
              <a:t> </a:t>
            </a:r>
            <a:r>
              <a:rPr lang="en-US" sz="4000" dirty="0" err="1" smtClean="0"/>
              <a:t>Pituitari</a:t>
            </a:r>
            <a:r>
              <a:rPr lang="en-US" sz="4000" dirty="0" smtClean="0"/>
              <a:t> </a:t>
            </a:r>
            <a:r>
              <a:rPr lang="en-US" sz="4000" dirty="0" err="1" smtClean="0"/>
              <a:t>Hipofisis</a:t>
            </a:r>
            <a:endParaRPr lang="en-US" sz="4000" dirty="0"/>
          </a:p>
        </p:txBody>
      </p:sp>
      <p:sp>
        <p:nvSpPr>
          <p:cNvPr id="4" name="TextBox 3"/>
          <p:cNvSpPr txBox="1"/>
          <p:nvPr/>
        </p:nvSpPr>
        <p:spPr>
          <a:xfrm>
            <a:off x="6172200" y="2502932"/>
            <a:ext cx="2743200" cy="2246769"/>
          </a:xfrm>
          <a:prstGeom prst="rect">
            <a:avLst/>
          </a:prstGeom>
          <a:noFill/>
        </p:spPr>
        <p:txBody>
          <a:bodyPr wrap="square" rtlCol="0">
            <a:spAutoFit/>
          </a:bodyPr>
          <a:lstStyle/>
          <a:p>
            <a:r>
              <a:rPr lang="en-US" sz="1400" dirty="0" err="1" smtClean="0">
                <a:latin typeface="Arial" pitchFamily="34" charset="0"/>
                <a:cs typeface="Arial" pitchFamily="34" charset="0"/>
              </a:rPr>
              <a:t>Kelenjar</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hipofisis</a:t>
            </a:r>
            <a:r>
              <a:rPr lang="en-US" sz="1400" dirty="0" smtClean="0">
                <a:latin typeface="Arial" pitchFamily="34" charset="0"/>
                <a:cs typeface="Arial" pitchFamily="34" charset="0"/>
              </a:rPr>
              <a:t> : </a:t>
            </a:r>
            <a:r>
              <a:rPr lang="en-US" sz="1400" dirty="0" err="1" smtClean="0">
                <a:latin typeface="Arial" pitchFamily="34" charset="0"/>
                <a:cs typeface="Arial" pitchFamily="34" charset="0"/>
              </a:rPr>
              <a:t>struktur</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berukuran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sebesar</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kacang</a:t>
            </a:r>
            <a:r>
              <a:rPr lang="en-US" sz="1400" dirty="0" smtClean="0">
                <a:latin typeface="Arial" pitchFamily="34" charset="0"/>
                <a:cs typeface="Arial" pitchFamily="34" charset="0"/>
              </a:rPr>
              <a:t> yang </a:t>
            </a:r>
            <a:r>
              <a:rPr lang="en-US" sz="1400" dirty="0" err="1" smtClean="0">
                <a:latin typeface="Arial" pitchFamily="34" charset="0"/>
                <a:cs typeface="Arial" pitchFamily="34" charset="0"/>
              </a:rPr>
              <a:t>meluas</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ke</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bawah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dari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otak</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melalui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tangkai</a:t>
            </a:r>
            <a:r>
              <a:rPr lang="en-US" sz="1400" dirty="0" smtClean="0">
                <a:latin typeface="Arial" pitchFamily="34" charset="0"/>
                <a:cs typeface="Arial" pitchFamily="34" charset="0"/>
              </a:rPr>
              <a:t> tipis </a:t>
            </a:r>
            <a:r>
              <a:rPr lang="en-US" sz="1400" dirty="0" err="1" smtClean="0">
                <a:latin typeface="Arial" pitchFamily="34" charset="0"/>
                <a:cs typeface="Arial" pitchFamily="34" charset="0"/>
              </a:rPr>
              <a:t>dan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terletak</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dalam</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saku</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pelindung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tulang</a:t>
            </a:r>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r>
              <a:rPr lang="en-US" sz="1400" dirty="0" err="1" smtClean="0">
                <a:latin typeface="Arial" pitchFamily="34" charset="0"/>
                <a:cs typeface="Arial" pitchFamily="34" charset="0"/>
              </a:rPr>
              <a:t>Fusi</a:t>
            </a:r>
            <a:r>
              <a:rPr lang="en-US" sz="1400" dirty="0" smtClean="0">
                <a:latin typeface="Arial" pitchFamily="34" charset="0"/>
                <a:cs typeface="Arial" pitchFamily="34" charset="0"/>
              </a:rPr>
              <a:t> 2 </a:t>
            </a:r>
            <a:r>
              <a:rPr lang="en-US" sz="1400" dirty="0" err="1" smtClean="0">
                <a:latin typeface="Arial" pitchFamily="34" charset="0"/>
                <a:cs typeface="Arial" pitchFamily="34" charset="0"/>
              </a:rPr>
              <a:t>kelenjar</a:t>
            </a:r>
            <a:r>
              <a:rPr lang="en-US" sz="1400" dirty="0" smtClean="0">
                <a:latin typeface="Arial" pitchFamily="34" charset="0"/>
                <a:cs typeface="Arial" pitchFamily="34" charset="0"/>
              </a:rPr>
              <a:t> yang </a:t>
            </a:r>
            <a:r>
              <a:rPr lang="en-US" sz="1400" dirty="0" err="1" smtClean="0">
                <a:latin typeface="Arial" pitchFamily="34" charset="0"/>
                <a:cs typeface="Arial" pitchFamily="34" charset="0"/>
              </a:rPr>
              <a:t>berasal</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dari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embrionik</a:t>
            </a:r>
            <a:r>
              <a:rPr lang="en-US" sz="1400" dirty="0" smtClean="0">
                <a:latin typeface="Arial" pitchFamily="34" charset="0"/>
                <a:cs typeface="Arial" pitchFamily="34" charset="0"/>
              </a:rPr>
              <a:t> yang </a:t>
            </a:r>
            <a:r>
              <a:rPr lang="en-US" sz="1400" dirty="0" err="1" smtClean="0">
                <a:latin typeface="Arial" pitchFamily="34" charset="0"/>
                <a:cs typeface="Arial" pitchFamily="34" charset="0"/>
              </a:rPr>
              <a:t>berbeda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menyatu</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selama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masa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perkembangan</a:t>
            </a:r>
            <a:endParaRPr lang="en-US" sz="1400" dirty="0">
              <a:latin typeface="Arial" pitchFamily="34" charset="0"/>
              <a:cs typeface="Arial" pitchFamily="34" charset="0"/>
            </a:endParaRPr>
          </a:p>
        </p:txBody>
      </p:sp>
      <p:pic>
        <p:nvPicPr>
          <p:cNvPr id="1024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704647"/>
            <a:ext cx="5721602" cy="3843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330599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94854"/>
            <a:ext cx="7640284"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15843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219200"/>
            <a:ext cx="83760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86000" y="533400"/>
            <a:ext cx="5029200" cy="369332"/>
          </a:xfrm>
          <a:prstGeom prst="rect">
            <a:avLst/>
          </a:prstGeom>
          <a:noFill/>
        </p:spPr>
        <p:txBody>
          <a:bodyPr wrap="square" rtlCol="0">
            <a:spAutoFit/>
          </a:bodyPr>
          <a:lstStyle/>
          <a:p>
            <a:pPr algn="ctr"/>
            <a:r>
              <a:rPr lang="en-US" b="1" dirty="0" smtClean="0"/>
              <a:t>HIPOFISIS ANTERIOR DAN POSTERIOR</a:t>
            </a:r>
            <a:endParaRPr lang="en-US" b="1" dirty="0"/>
          </a:p>
        </p:txBody>
      </p:sp>
    </p:spTree>
    <p:extLst>
      <p:ext uri="{BB962C8B-B14F-4D97-AF65-F5344CB8AC3E}">
        <p14:creationId xmlns:p14="http://schemas.microsoft.com/office/powerpoint/2010/main" val="12582945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7629" y="1178893"/>
            <a:ext cx="6684818" cy="3810000"/>
            <a:chOff x="173182" y="457200"/>
            <a:chExt cx="8295409" cy="5565775"/>
          </a:xfrm>
        </p:grpSpPr>
        <p:pic>
          <p:nvPicPr>
            <p:cNvPr id="9" name="Picture 4"/>
            <p:cNvPicPr>
              <a:picLocks noChangeAspect="1" noChangeArrowheads="1"/>
            </p:cNvPicPr>
            <p:nvPr/>
          </p:nvPicPr>
          <p:blipFill>
            <a:blip r:embed="rId2">
              <a:extLst>
                <a:ext uri="{28A0092B-C50C-407E-A947-70E740481C1C}">
                  <a14:useLocalDpi xmlns:a14="http://schemas.microsoft.com/office/drawing/2010/main" val="0"/>
                </a:ext>
              </a:extLst>
            </a:blip>
            <a:srcRect l="911" t="1215" r="893" b="5951"/>
            <a:stretch>
              <a:fillRect/>
            </a:stretch>
          </p:blipFill>
          <p:spPr bwMode="auto">
            <a:xfrm>
              <a:off x="619991" y="457200"/>
              <a:ext cx="7848600" cy="556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p:nvPr/>
          </p:nvSpPr>
          <p:spPr>
            <a:xfrm>
              <a:off x="173182" y="957405"/>
              <a:ext cx="2514600" cy="584775"/>
            </a:xfrm>
            <a:prstGeom prst="rect">
              <a:avLst/>
            </a:prstGeom>
            <a:noFill/>
          </p:spPr>
          <p:txBody>
            <a:bodyPr wrap="square" rtlCol="0">
              <a:spAutoFit/>
            </a:bodyPr>
            <a:lstStyle/>
            <a:p>
              <a:pPr algn="ctr"/>
              <a:r>
                <a:rPr lang="en-US" sz="1600" b="1" dirty="0" smtClean="0"/>
                <a:t>HIPOFISIS ANTERIOR DAN POSTERIOR</a:t>
              </a:r>
              <a:endParaRPr lang="en-US" sz="1600" b="1" dirty="0"/>
            </a:p>
          </p:txBody>
        </p:sp>
      </p:grpSp>
      <p:sp>
        <p:nvSpPr>
          <p:cNvPr id="11" name="TextBox 10"/>
          <p:cNvSpPr txBox="1"/>
          <p:nvPr/>
        </p:nvSpPr>
        <p:spPr>
          <a:xfrm>
            <a:off x="7190351" y="2743200"/>
            <a:ext cx="1725049" cy="2246769"/>
          </a:xfrm>
          <a:prstGeom prst="rect">
            <a:avLst/>
          </a:prstGeom>
          <a:noFill/>
        </p:spPr>
        <p:txBody>
          <a:bodyPr wrap="square" rtlCol="0">
            <a:spAutoFit/>
          </a:bodyPr>
          <a:lstStyle/>
          <a:p>
            <a:r>
              <a:rPr lang="en-US" sz="1400" dirty="0" err="1" smtClean="0"/>
              <a:t>Neurohormon</a:t>
            </a:r>
            <a:r>
              <a:rPr lang="en-US" sz="1400" dirty="0" smtClean="0"/>
              <a:t> </a:t>
            </a:r>
            <a:r>
              <a:rPr lang="en-US" sz="1400" dirty="0" smtClean="0">
                <a:sym typeface="Wingdings" pitchFamily="2" charset="2"/>
              </a:rPr>
              <a:t> </a:t>
            </a:r>
            <a:r>
              <a:rPr lang="en-US" sz="1400" dirty="0" err="1" smtClean="0">
                <a:sym typeface="Wingdings" pitchFamily="2" charset="2"/>
              </a:rPr>
              <a:t>Sirkulasi</a:t>
            </a:r>
            <a:r>
              <a:rPr lang="en-US" sz="1400" dirty="0" smtClean="0">
                <a:sym typeface="Wingdings" pitchFamily="2" charset="2"/>
              </a:rPr>
              <a:t> </a:t>
            </a:r>
            <a:r>
              <a:rPr lang="en-US" sz="1400" dirty="0" err="1" smtClean="0">
                <a:sym typeface="Wingdings" pitchFamily="2" charset="2"/>
              </a:rPr>
              <a:t>hipotalamus</a:t>
            </a:r>
            <a:r>
              <a:rPr lang="en-US" sz="1400" dirty="0" smtClean="0">
                <a:sym typeface="Wingdings" pitchFamily="2" charset="2"/>
              </a:rPr>
              <a:t>  </a:t>
            </a:r>
            <a:r>
              <a:rPr lang="en-US" sz="1400" dirty="0" err="1" smtClean="0">
                <a:sym typeface="Wingdings" pitchFamily="2" charset="2"/>
              </a:rPr>
              <a:t>Hipofisis</a:t>
            </a:r>
            <a:r>
              <a:rPr lang="en-US" sz="1400" dirty="0" smtClean="0">
                <a:sym typeface="Wingdings" pitchFamily="2" charset="2"/>
              </a:rPr>
              <a:t>  </a:t>
            </a:r>
            <a:r>
              <a:rPr lang="en-US" sz="1400" dirty="0" err="1" smtClean="0">
                <a:sym typeface="Wingdings" pitchFamily="2" charset="2"/>
              </a:rPr>
              <a:t>melalui</a:t>
            </a:r>
            <a:r>
              <a:rPr lang="en-US" sz="1400" dirty="0" smtClean="0">
                <a:sym typeface="Wingdings" pitchFamily="2" charset="2"/>
              </a:rPr>
              <a:t> </a:t>
            </a:r>
            <a:r>
              <a:rPr lang="en-US" sz="1400" dirty="0" err="1" smtClean="0">
                <a:sym typeface="Wingdings" pitchFamily="2" charset="2"/>
              </a:rPr>
              <a:t>kumpulan</a:t>
            </a:r>
            <a:r>
              <a:rPr lang="en-US" sz="1400" dirty="0" smtClean="0">
                <a:sym typeface="Wingdings" pitchFamily="2" charset="2"/>
              </a:rPr>
              <a:t> </a:t>
            </a:r>
            <a:r>
              <a:rPr lang="en-US" sz="1400" dirty="0" err="1" smtClean="0">
                <a:sym typeface="Wingdings" pitchFamily="2" charset="2"/>
              </a:rPr>
              <a:t>pembuluh</a:t>
            </a:r>
            <a:r>
              <a:rPr lang="en-US" sz="1400" dirty="0" smtClean="0">
                <a:sym typeface="Wingdings" pitchFamily="2" charset="2"/>
              </a:rPr>
              <a:t> </a:t>
            </a:r>
            <a:r>
              <a:rPr lang="en-US" sz="1400" dirty="0" err="1" smtClean="0">
                <a:sym typeface="Wingdings" pitchFamily="2" charset="2"/>
              </a:rPr>
              <a:t>darah</a:t>
            </a:r>
            <a:r>
              <a:rPr lang="en-US" sz="1400" dirty="0" smtClean="0">
                <a:sym typeface="Wingdings" pitchFamily="2" charset="2"/>
              </a:rPr>
              <a:t> </a:t>
            </a:r>
            <a:r>
              <a:rPr lang="en-US" sz="1400" dirty="0" err="1" smtClean="0">
                <a:sym typeface="Wingdings" pitchFamily="2" charset="2"/>
              </a:rPr>
              <a:t>khusus</a:t>
            </a:r>
            <a:r>
              <a:rPr lang="en-US" sz="1400" dirty="0" smtClean="0">
                <a:sym typeface="Wingdings" pitchFamily="2" charset="2"/>
              </a:rPr>
              <a:t> (</a:t>
            </a:r>
            <a:r>
              <a:rPr lang="en-US" sz="1400" dirty="0" err="1" smtClean="0">
                <a:sym typeface="Wingdings" pitchFamily="2" charset="2"/>
              </a:rPr>
              <a:t>sistem</a:t>
            </a:r>
            <a:r>
              <a:rPr lang="en-US" sz="1400" dirty="0" smtClean="0">
                <a:sym typeface="Wingdings" pitchFamily="2" charset="2"/>
              </a:rPr>
              <a:t> portal </a:t>
            </a:r>
            <a:r>
              <a:rPr lang="en-US" sz="1400" dirty="0" err="1" smtClean="0">
                <a:sym typeface="Wingdings" pitchFamily="2" charset="2"/>
              </a:rPr>
              <a:t>hipotalamus-hipofisis</a:t>
            </a:r>
            <a:r>
              <a:rPr lang="en-US" sz="1400" dirty="0" smtClean="0">
                <a:sym typeface="Wingdings" pitchFamily="2" charset="2"/>
              </a:rPr>
              <a:t>)</a:t>
            </a:r>
            <a:endParaRPr lang="en-US" sz="1400" dirty="0"/>
          </a:p>
        </p:txBody>
      </p:sp>
      <p:cxnSp>
        <p:nvCxnSpPr>
          <p:cNvPr id="13" name="Straight Arrow Connector 12"/>
          <p:cNvCxnSpPr/>
          <p:nvPr/>
        </p:nvCxnSpPr>
        <p:spPr>
          <a:xfrm>
            <a:off x="6622473" y="3276600"/>
            <a:ext cx="4572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706582" y="5334000"/>
            <a:ext cx="7848600" cy="584775"/>
          </a:xfrm>
          <a:prstGeom prst="rect">
            <a:avLst/>
          </a:prstGeom>
          <a:noFill/>
        </p:spPr>
        <p:txBody>
          <a:bodyPr wrap="square" rtlCol="0">
            <a:spAutoFit/>
          </a:bodyPr>
          <a:lstStyle/>
          <a:p>
            <a:r>
              <a:rPr lang="en-US" sz="1600" b="1" dirty="0" smtClean="0"/>
              <a:t>SISTEM PORTAL </a:t>
            </a:r>
            <a:r>
              <a:rPr lang="en-US" sz="1600" dirty="0" smtClean="0">
                <a:sym typeface="Wingdings" pitchFamily="2" charset="2"/>
              </a:rPr>
              <a:t> </a:t>
            </a:r>
            <a:r>
              <a:rPr lang="en-US" sz="1600" dirty="0" err="1" smtClean="0">
                <a:sym typeface="Wingdings" pitchFamily="2" charset="2"/>
              </a:rPr>
              <a:t>regio</a:t>
            </a:r>
            <a:r>
              <a:rPr lang="en-US" sz="1600" dirty="0" smtClean="0">
                <a:sym typeface="Wingdings" pitchFamily="2" charset="2"/>
              </a:rPr>
              <a:t> </a:t>
            </a:r>
            <a:r>
              <a:rPr lang="en-US" sz="1600" dirty="0" err="1" smtClean="0">
                <a:sym typeface="Wingdings" pitchFamily="2" charset="2"/>
              </a:rPr>
              <a:t>khusus</a:t>
            </a:r>
            <a:r>
              <a:rPr lang="en-US" sz="1600" dirty="0" smtClean="0">
                <a:sym typeface="Wingdings" pitchFamily="2" charset="2"/>
              </a:rPr>
              <a:t> </a:t>
            </a:r>
            <a:r>
              <a:rPr lang="en-US" sz="1600" dirty="0" err="1" smtClean="0">
                <a:sym typeface="Wingdings" pitchFamily="2" charset="2"/>
              </a:rPr>
              <a:t>sirkulasi</a:t>
            </a:r>
            <a:r>
              <a:rPr lang="en-US" sz="1600" dirty="0" smtClean="0">
                <a:sym typeface="Wingdings" pitchFamily="2" charset="2"/>
              </a:rPr>
              <a:t> yang </a:t>
            </a:r>
            <a:r>
              <a:rPr lang="en-US" sz="1600" dirty="0" err="1" smtClean="0">
                <a:sym typeface="Wingdings" pitchFamily="2" charset="2"/>
              </a:rPr>
              <a:t>terdiri</a:t>
            </a:r>
            <a:r>
              <a:rPr lang="en-US" sz="1600" dirty="0" smtClean="0">
                <a:sym typeface="Wingdings" pitchFamily="2" charset="2"/>
              </a:rPr>
              <a:t> </a:t>
            </a:r>
            <a:r>
              <a:rPr lang="en-US" sz="1600" dirty="0" err="1" smtClean="0">
                <a:sym typeface="Wingdings" pitchFamily="2" charset="2"/>
              </a:rPr>
              <a:t>dari</a:t>
            </a:r>
            <a:r>
              <a:rPr lang="en-US" sz="1600" dirty="0" smtClean="0">
                <a:sym typeface="Wingdings" pitchFamily="2" charset="2"/>
              </a:rPr>
              <a:t> 2 </a:t>
            </a:r>
            <a:r>
              <a:rPr lang="en-US" sz="1600" dirty="0" err="1" smtClean="0">
                <a:sym typeface="Wingdings" pitchFamily="2" charset="2"/>
              </a:rPr>
              <a:t>kumpulan</a:t>
            </a:r>
            <a:r>
              <a:rPr lang="en-US" sz="1600" dirty="0" smtClean="0">
                <a:sym typeface="Wingdings" pitchFamily="2" charset="2"/>
              </a:rPr>
              <a:t> </a:t>
            </a:r>
            <a:r>
              <a:rPr lang="en-US" sz="1600" dirty="0" err="1" smtClean="0">
                <a:sym typeface="Wingdings" pitchFamily="2" charset="2"/>
              </a:rPr>
              <a:t>kapiler</a:t>
            </a:r>
            <a:r>
              <a:rPr lang="en-US" sz="1600" dirty="0" smtClean="0">
                <a:sym typeface="Wingdings" pitchFamily="2" charset="2"/>
              </a:rPr>
              <a:t> yang </a:t>
            </a:r>
            <a:r>
              <a:rPr lang="en-US" sz="1600" dirty="0" err="1" smtClean="0">
                <a:sym typeface="Wingdings" pitchFamily="2" charset="2"/>
              </a:rPr>
              <a:t>terhubung</a:t>
            </a:r>
            <a:r>
              <a:rPr lang="en-US" sz="1600" dirty="0" smtClean="0">
                <a:sym typeface="Wingdings" pitchFamily="2" charset="2"/>
              </a:rPr>
              <a:t> </a:t>
            </a:r>
            <a:r>
              <a:rPr lang="en-US" sz="1600" dirty="0" err="1" smtClean="0">
                <a:sym typeface="Wingdings" pitchFamily="2" charset="2"/>
              </a:rPr>
              <a:t>secara</a:t>
            </a:r>
            <a:r>
              <a:rPr lang="en-US" sz="1600" dirty="0" smtClean="0">
                <a:sym typeface="Wingdings" pitchFamily="2" charset="2"/>
              </a:rPr>
              <a:t> </a:t>
            </a:r>
            <a:r>
              <a:rPr lang="en-US" sz="1600" dirty="0" err="1" smtClean="0">
                <a:sym typeface="Wingdings" pitchFamily="2" charset="2"/>
              </a:rPr>
              <a:t>seri</a:t>
            </a:r>
            <a:r>
              <a:rPr lang="en-US" sz="1600" dirty="0" smtClean="0">
                <a:sym typeface="Wingdings" pitchFamily="2" charset="2"/>
              </a:rPr>
              <a:t> </a:t>
            </a:r>
            <a:r>
              <a:rPr lang="en-US" sz="1600" dirty="0" err="1" smtClean="0">
                <a:sym typeface="Wingdings" pitchFamily="2" charset="2"/>
              </a:rPr>
              <a:t>oleh</a:t>
            </a:r>
            <a:r>
              <a:rPr lang="en-US" sz="1600" dirty="0" smtClean="0">
                <a:sym typeface="Wingdings" pitchFamily="2" charset="2"/>
              </a:rPr>
              <a:t> </a:t>
            </a:r>
            <a:r>
              <a:rPr lang="en-US" sz="1600" dirty="0" err="1" smtClean="0">
                <a:sym typeface="Wingdings" pitchFamily="2" charset="2"/>
              </a:rPr>
              <a:t>suatu</a:t>
            </a:r>
            <a:r>
              <a:rPr lang="en-US" sz="1600" dirty="0" smtClean="0">
                <a:sym typeface="Wingdings" pitchFamily="2" charset="2"/>
              </a:rPr>
              <a:t> </a:t>
            </a:r>
            <a:r>
              <a:rPr lang="en-US" sz="1600" dirty="0" err="1" smtClean="0">
                <a:sym typeface="Wingdings" pitchFamily="2" charset="2"/>
              </a:rPr>
              <a:t>kumpulan</a:t>
            </a:r>
            <a:r>
              <a:rPr lang="en-US" sz="1600" dirty="0" smtClean="0">
                <a:sym typeface="Wingdings" pitchFamily="2" charset="2"/>
              </a:rPr>
              <a:t> </a:t>
            </a:r>
            <a:r>
              <a:rPr lang="en-US" sz="1600" dirty="0" err="1" smtClean="0">
                <a:sym typeface="Wingdings" pitchFamily="2" charset="2"/>
              </a:rPr>
              <a:t>pembuluh</a:t>
            </a:r>
            <a:r>
              <a:rPr lang="en-US" sz="1600" dirty="0" smtClean="0">
                <a:sym typeface="Wingdings" pitchFamily="2" charset="2"/>
              </a:rPr>
              <a:t> </a:t>
            </a:r>
            <a:r>
              <a:rPr lang="en-US" sz="1600" dirty="0" err="1" smtClean="0">
                <a:sym typeface="Wingdings" pitchFamily="2" charset="2"/>
              </a:rPr>
              <a:t>darah</a:t>
            </a:r>
            <a:r>
              <a:rPr lang="en-US" sz="1600" dirty="0" smtClean="0">
                <a:sym typeface="Wingdings" pitchFamily="2" charset="2"/>
              </a:rPr>
              <a:t> yang </a:t>
            </a:r>
            <a:r>
              <a:rPr lang="en-US" sz="1600" dirty="0" err="1" smtClean="0">
                <a:sym typeface="Wingdings" pitchFamily="2" charset="2"/>
              </a:rPr>
              <a:t>lebih</a:t>
            </a:r>
            <a:r>
              <a:rPr lang="en-US" sz="1600" dirty="0" smtClean="0">
                <a:sym typeface="Wingdings" pitchFamily="2" charset="2"/>
              </a:rPr>
              <a:t> </a:t>
            </a:r>
            <a:r>
              <a:rPr lang="en-US" sz="1600" dirty="0" err="1" smtClean="0">
                <a:sym typeface="Wingdings" pitchFamily="2" charset="2"/>
              </a:rPr>
              <a:t>besar</a:t>
            </a:r>
            <a:endParaRPr lang="en-US" sz="1600" dirty="0"/>
          </a:p>
        </p:txBody>
      </p:sp>
    </p:spTree>
    <p:extLst>
      <p:ext uri="{BB962C8B-B14F-4D97-AF65-F5344CB8AC3E}">
        <p14:creationId xmlns:p14="http://schemas.microsoft.com/office/powerpoint/2010/main" val="10345662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Hipofisis</a:t>
            </a:r>
            <a:r>
              <a:rPr lang="en-US" sz="3600" dirty="0" smtClean="0"/>
              <a:t> Posterior/</a:t>
            </a:r>
            <a:r>
              <a:rPr lang="en-US" sz="3600" dirty="0" err="1" smtClean="0"/>
              <a:t>Neurohipofisis</a:t>
            </a:r>
            <a:endParaRPr lang="en-US" sz="3600"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l="2182" t="1215" r="2155" b="5951"/>
          <a:stretch>
            <a:fillRect/>
          </a:stretch>
        </p:blipFill>
        <p:spPr bwMode="auto">
          <a:xfrm>
            <a:off x="838200" y="1676400"/>
            <a:ext cx="4337229"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ontent Placeholder 9"/>
          <p:cNvSpPr>
            <a:spLocks noGrp="1"/>
          </p:cNvSpPr>
          <p:nvPr>
            <p:ph idx="1"/>
          </p:nvPr>
        </p:nvSpPr>
        <p:spPr/>
        <p:txBody>
          <a:bodyPr/>
          <a:lstStyle/>
          <a:p>
            <a:endParaRPr lang="en-US" dirty="0"/>
          </a:p>
        </p:txBody>
      </p:sp>
      <p:sp>
        <p:nvSpPr>
          <p:cNvPr id="11" name="TextBox 10"/>
          <p:cNvSpPr txBox="1"/>
          <p:nvPr/>
        </p:nvSpPr>
        <p:spPr>
          <a:xfrm>
            <a:off x="5583382" y="1761797"/>
            <a:ext cx="2743200" cy="4401205"/>
          </a:xfrm>
          <a:prstGeom prst="rect">
            <a:avLst/>
          </a:prstGeom>
          <a:noFill/>
        </p:spPr>
        <p:txBody>
          <a:bodyPr wrap="square" rtlCol="0">
            <a:spAutoFit/>
          </a:bodyPr>
          <a:lstStyle/>
          <a:p>
            <a:r>
              <a:rPr lang="en-US" sz="1400" dirty="0" err="1" smtClean="0">
                <a:latin typeface="Arial" pitchFamily="34" charset="0"/>
                <a:cs typeface="Arial" pitchFamily="34" charset="0"/>
              </a:rPr>
              <a:t>Merupakan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ekstensi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jaringan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saraf</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otak</a:t>
            </a:r>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r>
              <a:rPr lang="en-US" sz="1400" dirty="0" err="1" smtClean="0">
                <a:latin typeface="Arial" pitchFamily="34" charset="0"/>
                <a:cs typeface="Arial" pitchFamily="34" charset="0"/>
              </a:rPr>
              <a:t>Kelenjar</a:t>
            </a:r>
            <a:r>
              <a:rPr lang="en-US" sz="1400" dirty="0" smtClean="0">
                <a:latin typeface="Arial" pitchFamily="34" charset="0"/>
                <a:cs typeface="Arial" pitchFamily="34" charset="0"/>
              </a:rPr>
              <a:t> yang </a:t>
            </a:r>
            <a:r>
              <a:rPr lang="en-US" sz="1400" dirty="0" err="1" smtClean="0">
                <a:latin typeface="Arial" pitchFamily="34" charset="0"/>
                <a:cs typeface="Arial" pitchFamily="34" charset="0"/>
              </a:rPr>
              <a:t>menyekresi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neurohormon</a:t>
            </a:r>
            <a:r>
              <a:rPr lang="en-US" sz="1400" dirty="0" smtClean="0">
                <a:latin typeface="Arial" pitchFamily="34" charset="0"/>
                <a:cs typeface="Arial" pitchFamily="34" charset="0"/>
              </a:rPr>
              <a:t> yang </a:t>
            </a:r>
            <a:r>
              <a:rPr lang="en-US" sz="1400" dirty="0" err="1" smtClean="0">
                <a:latin typeface="Arial" pitchFamily="34" charset="0"/>
                <a:cs typeface="Arial" pitchFamily="34" charset="0"/>
              </a:rPr>
              <a:t>dibentuk</a:t>
            </a:r>
            <a:r>
              <a:rPr lang="en-US" sz="1400" dirty="0" smtClean="0">
                <a:latin typeface="Arial" pitchFamily="34" charset="0"/>
                <a:cs typeface="Arial" pitchFamily="34" charset="0"/>
              </a:rPr>
              <a:t> di </a:t>
            </a:r>
            <a:r>
              <a:rPr lang="en-US" sz="1400" dirty="0" err="1" smtClean="0">
                <a:latin typeface="Arial" pitchFamily="34" charset="0"/>
                <a:cs typeface="Arial" pitchFamily="34" charset="0"/>
              </a:rPr>
              <a:t>hipotalamus</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daerah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otak</a:t>
            </a:r>
            <a:r>
              <a:rPr lang="en-US" sz="1400" dirty="0" smtClean="0">
                <a:latin typeface="Arial" pitchFamily="34" charset="0"/>
                <a:cs typeface="Arial" pitchFamily="34" charset="0"/>
              </a:rPr>
              <a:t> yang </a:t>
            </a:r>
            <a:r>
              <a:rPr lang="en-US" sz="1400" dirty="0" err="1" smtClean="0">
                <a:latin typeface="Arial" pitchFamily="34" charset="0"/>
                <a:cs typeface="Arial" pitchFamily="34" charset="0"/>
              </a:rPr>
              <a:t>mengontrol</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berbagai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fungsi</a:t>
            </a:r>
            <a:r>
              <a:rPr lang="en-US" sz="1400" dirty="0" smtClean="0">
                <a:latin typeface="Arial" pitchFamily="34" charset="0"/>
                <a:cs typeface="Arial" pitchFamily="34" charset="0"/>
              </a:rPr>
              <a:t> homeostasis)</a:t>
            </a:r>
          </a:p>
          <a:p>
            <a:endParaRPr lang="en-US" sz="1400" dirty="0">
              <a:latin typeface="Arial" pitchFamily="34" charset="0"/>
              <a:cs typeface="Arial" pitchFamily="34" charset="0"/>
            </a:endParaRPr>
          </a:p>
          <a:p>
            <a:r>
              <a:rPr lang="en-US" sz="1400" dirty="0" err="1" smtClean="0">
                <a:latin typeface="Arial" pitchFamily="34" charset="0"/>
                <a:cs typeface="Arial" pitchFamily="34" charset="0"/>
              </a:rPr>
              <a:t>Tempat</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penyimpanan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pelepasan</a:t>
            </a:r>
            <a:r>
              <a:rPr lang="en-US" sz="1400" dirty="0" smtClean="0">
                <a:latin typeface="Arial" pitchFamily="34" charset="0"/>
                <a:cs typeface="Arial" pitchFamily="34" charset="0"/>
              </a:rPr>
              <a:t> 2 </a:t>
            </a:r>
            <a:r>
              <a:rPr lang="en-US" sz="1400" dirty="0" err="1" smtClean="0">
                <a:latin typeface="Arial" pitchFamily="34" charset="0"/>
                <a:cs typeface="Arial" pitchFamily="34" charset="0"/>
              </a:rPr>
              <a:t>neurohormon</a:t>
            </a:r>
            <a:r>
              <a:rPr lang="en-US" sz="1400" dirty="0" smtClean="0">
                <a:latin typeface="Arial" pitchFamily="34" charset="0"/>
                <a:cs typeface="Arial" pitchFamily="34" charset="0"/>
              </a:rPr>
              <a:t> :</a:t>
            </a:r>
          </a:p>
          <a:p>
            <a:pPr marL="342900" indent="-342900">
              <a:buAutoNum type="arabicPeriod"/>
            </a:pPr>
            <a:r>
              <a:rPr lang="en-US" sz="1400" dirty="0" err="1" smtClean="0">
                <a:latin typeface="Arial" pitchFamily="34" charset="0"/>
                <a:cs typeface="Arial" pitchFamily="34" charset="0"/>
              </a:rPr>
              <a:t>Oksitosin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mengontrol</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ejeksi</a:t>
            </a:r>
            <a:r>
              <a:rPr lang="en-US" sz="1400" dirty="0" smtClean="0">
                <a:latin typeface="Arial" pitchFamily="34" charset="0"/>
                <a:cs typeface="Arial" pitchFamily="34" charset="0"/>
              </a:rPr>
              <a:t> air </a:t>
            </a:r>
            <a:r>
              <a:rPr lang="en-US" sz="1400" dirty="0" err="1" smtClean="0">
                <a:latin typeface="Arial" pitchFamily="34" charset="0"/>
                <a:cs typeface="Arial" pitchFamily="34" charset="0"/>
              </a:rPr>
              <a:t>susu</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selama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menyusui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kontraksi</a:t>
            </a:r>
            <a:r>
              <a:rPr lang="en-US" sz="1400" dirty="0" smtClean="0">
                <a:latin typeface="Arial" pitchFamily="34" charset="0"/>
                <a:cs typeface="Arial" pitchFamily="34" charset="0"/>
              </a:rPr>
              <a:t> uterus </a:t>
            </a:r>
            <a:r>
              <a:rPr lang="en-US" sz="1400" dirty="0" err="1" smtClean="0">
                <a:latin typeface="Arial" pitchFamily="34" charset="0"/>
                <a:cs typeface="Arial" pitchFamily="34" charset="0"/>
              </a:rPr>
              <a:t>pada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saat</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persalinan</a:t>
            </a:r>
            <a:r>
              <a:rPr lang="en-US" sz="1400" dirty="0" smtClean="0">
                <a:latin typeface="Arial" pitchFamily="34" charset="0"/>
                <a:cs typeface="Arial" pitchFamily="34" charset="0"/>
              </a:rPr>
              <a:t>)</a:t>
            </a:r>
          </a:p>
          <a:p>
            <a:pPr marL="342900" indent="-342900">
              <a:buAutoNum type="arabicPeriod"/>
            </a:pPr>
            <a:r>
              <a:rPr lang="en-US" sz="1400" dirty="0" err="1" smtClean="0">
                <a:latin typeface="Arial" pitchFamily="34" charset="0"/>
                <a:cs typeface="Arial" pitchFamily="34" charset="0"/>
              </a:rPr>
              <a:t>Vasopresin</a:t>
            </a:r>
            <a:r>
              <a:rPr lang="en-US" sz="1400" dirty="0" smtClean="0">
                <a:latin typeface="Arial" pitchFamily="34" charset="0"/>
                <a:cs typeface="Arial" pitchFamily="34" charset="0"/>
              </a:rPr>
              <a:t> / ADH (</a:t>
            </a:r>
            <a:r>
              <a:rPr lang="en-US" sz="1400" dirty="0" err="1" smtClean="0">
                <a:latin typeface="Arial" pitchFamily="34" charset="0"/>
                <a:cs typeface="Arial" pitchFamily="34" charset="0"/>
              </a:rPr>
              <a:t>bekerja</a:t>
            </a:r>
            <a:r>
              <a:rPr lang="en-US" sz="1400" dirty="0" smtClean="0">
                <a:latin typeface="Arial" pitchFamily="34" charset="0"/>
                <a:cs typeface="Arial" pitchFamily="34" charset="0"/>
              </a:rPr>
              <a:t> di </a:t>
            </a:r>
            <a:r>
              <a:rPr lang="en-US" sz="1400" dirty="0" err="1" smtClean="0">
                <a:latin typeface="Arial" pitchFamily="34" charset="0"/>
                <a:cs typeface="Arial" pitchFamily="34" charset="0"/>
              </a:rPr>
              <a:t>ginjal</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utk</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meregulasi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keseimbangan</a:t>
            </a:r>
            <a:r>
              <a:rPr lang="en-US" sz="1400" dirty="0" smtClean="0">
                <a:latin typeface="Arial" pitchFamily="34" charset="0"/>
                <a:cs typeface="Arial" pitchFamily="34" charset="0"/>
              </a:rPr>
              <a:t> air di </a:t>
            </a:r>
            <a:r>
              <a:rPr lang="en-US" sz="1400" dirty="0" err="1" smtClean="0">
                <a:latin typeface="Arial" pitchFamily="34" charset="0"/>
                <a:cs typeface="Arial" pitchFamily="34" charset="0"/>
              </a:rPr>
              <a:t>dalam</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tubuh</a:t>
            </a:r>
            <a:r>
              <a:rPr lang="en-US" sz="1400" dirty="0" smtClean="0">
                <a:latin typeface="Arial" pitchFamily="34" charset="0"/>
                <a:cs typeface="Arial" pitchFamily="34" charset="0"/>
              </a:rPr>
              <a:t>)</a:t>
            </a:r>
            <a:endParaRPr lang="en-US" sz="1400" dirty="0">
              <a:latin typeface="Arial" pitchFamily="34" charset="0"/>
              <a:cs typeface="Arial" pitchFamily="34" charset="0"/>
            </a:endParaRPr>
          </a:p>
        </p:txBody>
      </p:sp>
    </p:spTree>
    <p:extLst>
      <p:ext uri="{BB962C8B-B14F-4D97-AF65-F5344CB8AC3E}">
        <p14:creationId xmlns:p14="http://schemas.microsoft.com/office/powerpoint/2010/main" val="230563122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19200"/>
          </a:xfrm>
        </p:spPr>
        <p:txBody>
          <a:bodyPr/>
          <a:lstStyle/>
          <a:p>
            <a:r>
              <a:rPr lang="en-US" sz="4000" dirty="0" err="1" smtClean="0"/>
              <a:t>Hipofisis</a:t>
            </a:r>
            <a:r>
              <a:rPr lang="en-US" sz="4000" dirty="0" smtClean="0"/>
              <a:t> Anterior/</a:t>
            </a:r>
            <a:r>
              <a:rPr lang="en-US" sz="4000" dirty="0" err="1" smtClean="0"/>
              <a:t>adenohipofisis</a:t>
            </a:r>
            <a:endParaRPr lang="en-US" sz="4000" dirty="0"/>
          </a:p>
        </p:txBody>
      </p:sp>
      <p:grpSp>
        <p:nvGrpSpPr>
          <p:cNvPr id="7" name="Group 6"/>
          <p:cNvGrpSpPr/>
          <p:nvPr/>
        </p:nvGrpSpPr>
        <p:grpSpPr>
          <a:xfrm>
            <a:off x="152401" y="1295400"/>
            <a:ext cx="6324599" cy="4343400"/>
            <a:chOff x="479425" y="1191420"/>
            <a:chExt cx="7600517" cy="5687362"/>
          </a:xfrm>
        </p:grpSpPr>
        <p:pic>
          <p:nvPicPr>
            <p:cNvPr id="8" name="Picture 4" descr="understand that hypothalalmic hormones are secreted into the portal system for direct transport to the anterior pituitar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80" y="1191420"/>
              <a:ext cx="7586662" cy="5687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7"/>
            <p:cNvSpPr txBox="1">
              <a:spLocks noChangeArrowheads="1"/>
            </p:cNvSpPr>
            <p:nvPr/>
          </p:nvSpPr>
          <p:spPr bwMode="auto">
            <a:xfrm>
              <a:off x="479425" y="4070350"/>
              <a:ext cx="2098675" cy="210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200" i="1">
                  <a:solidFill>
                    <a:schemeClr val="tx1"/>
                  </a:solidFill>
                  <a:latin typeface="Times New Roman" charset="0"/>
                </a:defRPr>
              </a:lvl1pPr>
              <a:lvl2pPr marL="742950" indent="-285750">
                <a:defRPr sz="2200" i="1">
                  <a:solidFill>
                    <a:schemeClr val="tx1"/>
                  </a:solidFill>
                  <a:latin typeface="Times New Roman" charset="0"/>
                </a:defRPr>
              </a:lvl2pPr>
              <a:lvl3pPr marL="1143000" indent="-228600">
                <a:defRPr sz="2200" i="1">
                  <a:solidFill>
                    <a:schemeClr val="tx1"/>
                  </a:solidFill>
                  <a:latin typeface="Times New Roman" charset="0"/>
                </a:defRPr>
              </a:lvl3pPr>
              <a:lvl4pPr marL="1600200" indent="-228600">
                <a:defRPr sz="2200" i="1">
                  <a:solidFill>
                    <a:schemeClr val="tx1"/>
                  </a:solidFill>
                  <a:latin typeface="Times New Roman" charset="0"/>
                </a:defRPr>
              </a:lvl4pPr>
              <a:lvl5pPr marL="2057400" indent="-228600">
                <a:defRPr sz="2200" i="1">
                  <a:solidFill>
                    <a:schemeClr val="tx1"/>
                  </a:solidFill>
                  <a:latin typeface="Times New Roman" charset="0"/>
                </a:defRPr>
              </a:lvl5pPr>
              <a:lvl6pPr marL="2514600" indent="-228600" eaLnBrk="0" fontAlgn="base" hangingPunct="0">
                <a:spcBef>
                  <a:spcPct val="0"/>
                </a:spcBef>
                <a:spcAft>
                  <a:spcPct val="0"/>
                </a:spcAft>
                <a:defRPr sz="2200" i="1">
                  <a:solidFill>
                    <a:schemeClr val="tx1"/>
                  </a:solidFill>
                  <a:latin typeface="Times New Roman" charset="0"/>
                </a:defRPr>
              </a:lvl6pPr>
              <a:lvl7pPr marL="2971800" indent="-228600" eaLnBrk="0" fontAlgn="base" hangingPunct="0">
                <a:spcBef>
                  <a:spcPct val="0"/>
                </a:spcBef>
                <a:spcAft>
                  <a:spcPct val="0"/>
                </a:spcAft>
                <a:defRPr sz="2200" i="1">
                  <a:solidFill>
                    <a:schemeClr val="tx1"/>
                  </a:solidFill>
                  <a:latin typeface="Times New Roman" charset="0"/>
                </a:defRPr>
              </a:lvl7pPr>
              <a:lvl8pPr marL="3429000" indent="-228600" eaLnBrk="0" fontAlgn="base" hangingPunct="0">
                <a:spcBef>
                  <a:spcPct val="0"/>
                </a:spcBef>
                <a:spcAft>
                  <a:spcPct val="0"/>
                </a:spcAft>
                <a:defRPr sz="2200" i="1">
                  <a:solidFill>
                    <a:schemeClr val="tx1"/>
                  </a:solidFill>
                  <a:latin typeface="Times New Roman" charset="0"/>
                </a:defRPr>
              </a:lvl8pPr>
              <a:lvl9pPr marL="3886200" indent="-228600" eaLnBrk="0" fontAlgn="base" hangingPunct="0">
                <a:spcBef>
                  <a:spcPct val="0"/>
                </a:spcBef>
                <a:spcAft>
                  <a:spcPct val="0"/>
                </a:spcAft>
                <a:defRPr sz="2200" i="1">
                  <a:solidFill>
                    <a:schemeClr val="tx1"/>
                  </a:solidFill>
                  <a:latin typeface="Times New Roman" charset="0"/>
                </a:defRPr>
              </a:lvl9pPr>
            </a:lstStyle>
            <a:p>
              <a:r>
                <a:rPr lang="en-US" dirty="0"/>
                <a:t>Prolactin</a:t>
              </a:r>
            </a:p>
            <a:p>
              <a:r>
                <a:rPr lang="en-US" dirty="0"/>
                <a:t>Growth hormone</a:t>
              </a:r>
            </a:p>
            <a:p>
              <a:r>
                <a:rPr lang="en-US" dirty="0"/>
                <a:t>TSH</a:t>
              </a:r>
            </a:p>
            <a:p>
              <a:r>
                <a:rPr lang="en-US" dirty="0"/>
                <a:t>ACTH</a:t>
              </a:r>
            </a:p>
            <a:p>
              <a:r>
                <a:rPr lang="en-US" dirty="0"/>
                <a:t>FSH</a:t>
              </a:r>
            </a:p>
            <a:p>
              <a:r>
                <a:rPr lang="en-US" dirty="0"/>
                <a:t>LH</a:t>
              </a:r>
            </a:p>
          </p:txBody>
        </p:sp>
        <p:sp>
          <p:nvSpPr>
            <p:cNvPr id="10" name="Line 8"/>
            <p:cNvSpPr>
              <a:spLocks noChangeShapeType="1"/>
            </p:cNvSpPr>
            <p:nvPr/>
          </p:nvSpPr>
          <p:spPr bwMode="auto">
            <a:xfrm flipV="1">
              <a:off x="1557338" y="4943475"/>
              <a:ext cx="1557337" cy="21431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sp>
        <p:nvSpPr>
          <p:cNvPr id="5" name="TextBox 4"/>
          <p:cNvSpPr txBox="1"/>
          <p:nvPr/>
        </p:nvSpPr>
        <p:spPr>
          <a:xfrm>
            <a:off x="5638800" y="1295400"/>
            <a:ext cx="3429000" cy="4832092"/>
          </a:xfrm>
          <a:prstGeom prst="rect">
            <a:avLst/>
          </a:prstGeom>
          <a:noFill/>
        </p:spPr>
        <p:txBody>
          <a:bodyPr wrap="square" rtlCol="0">
            <a:spAutoFit/>
          </a:bodyPr>
          <a:lstStyle/>
          <a:p>
            <a:r>
              <a:rPr lang="en-US" sz="1400" dirty="0" err="1" smtClean="0">
                <a:latin typeface="Arial" pitchFamily="34" charset="0"/>
                <a:cs typeface="Arial" pitchFamily="34" charset="0"/>
              </a:rPr>
              <a:t>Merupakan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kelenjar</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endokrin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sejati</a:t>
            </a:r>
            <a:r>
              <a:rPr lang="en-US" sz="1400" dirty="0" smtClean="0">
                <a:latin typeface="Arial" pitchFamily="34" charset="0"/>
                <a:cs typeface="Arial" pitchFamily="34" charset="0"/>
              </a:rPr>
              <a:t> yang </a:t>
            </a:r>
            <a:r>
              <a:rPr lang="en-US" sz="1400" dirty="0" err="1" smtClean="0">
                <a:latin typeface="Arial" pitchFamily="34" charset="0"/>
                <a:cs typeface="Arial" pitchFamily="34" charset="0"/>
              </a:rPr>
              <a:t>berasal</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dari</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epitel</a:t>
            </a:r>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a:p>
            <a:r>
              <a:rPr lang="en-US" sz="1400" dirty="0" err="1" smtClean="0">
                <a:latin typeface="Arial" pitchFamily="34" charset="0"/>
                <a:cs typeface="Arial" pitchFamily="34" charset="0"/>
              </a:rPr>
              <a:t>Disebut</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juga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adenohipofisis</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adeno</a:t>
            </a:r>
            <a:r>
              <a:rPr lang="en-US" sz="1400" dirty="0" smtClean="0">
                <a:latin typeface="Arial" pitchFamily="34" charset="0"/>
                <a:cs typeface="Arial" pitchFamily="34" charset="0"/>
              </a:rPr>
              <a:t> = </a:t>
            </a:r>
            <a:r>
              <a:rPr lang="en-US" sz="1400" dirty="0" err="1" smtClean="0">
                <a:latin typeface="Arial" pitchFamily="34" charset="0"/>
                <a:cs typeface="Arial" pitchFamily="34" charset="0"/>
              </a:rPr>
              <a:t>bawah</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phyein</a:t>
            </a:r>
            <a:r>
              <a:rPr lang="en-US" sz="1400" dirty="0" smtClean="0">
                <a:latin typeface="Arial" pitchFamily="34" charset="0"/>
                <a:cs typeface="Arial" pitchFamily="34" charset="0"/>
              </a:rPr>
              <a:t> = </a:t>
            </a:r>
            <a:r>
              <a:rPr lang="en-US" sz="1400" dirty="0" err="1" smtClean="0">
                <a:latin typeface="Arial" pitchFamily="34" charset="0"/>
                <a:cs typeface="Arial" pitchFamily="34" charset="0"/>
              </a:rPr>
              <a:t>untuk</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tumbuh</a:t>
            </a:r>
            <a:r>
              <a:rPr lang="en-US" sz="1400" dirty="0" smtClean="0">
                <a:latin typeface="Arial" pitchFamily="34" charset="0"/>
                <a:cs typeface="Arial" pitchFamily="34" charset="0"/>
              </a:rPr>
              <a:t>)</a:t>
            </a:r>
          </a:p>
          <a:p>
            <a:endParaRPr lang="en-US" sz="1400" dirty="0">
              <a:latin typeface="Arial" pitchFamily="34" charset="0"/>
              <a:cs typeface="Arial" pitchFamily="34" charset="0"/>
            </a:endParaRPr>
          </a:p>
          <a:p>
            <a:r>
              <a:rPr lang="en-US" sz="1400" dirty="0" err="1" smtClean="0">
                <a:latin typeface="Arial" pitchFamily="34" charset="0"/>
                <a:cs typeface="Arial" pitchFamily="34" charset="0"/>
              </a:rPr>
              <a:t>Pada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bagian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kelenjar</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endokrin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utama</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menyekresi</a:t>
            </a:r>
            <a:r>
              <a:rPr lang="en-US" sz="1400" dirty="0" smtClean="0">
                <a:latin typeface="Arial" pitchFamily="34" charset="0"/>
                <a:cs typeface="Arial" pitchFamily="34" charset="0"/>
              </a:rPr>
              <a:t> 6 </a:t>
            </a:r>
            <a:r>
              <a:rPr lang="en-US" sz="1400" dirty="0" err="1" smtClean="0">
                <a:latin typeface="Arial" pitchFamily="34" charset="0"/>
                <a:cs typeface="Arial" pitchFamily="34" charset="0"/>
              </a:rPr>
              <a:t>hormon</a:t>
            </a:r>
            <a:r>
              <a:rPr lang="en-US" sz="1400" dirty="0" smtClean="0">
                <a:latin typeface="Arial" pitchFamily="34" charset="0"/>
                <a:cs typeface="Arial" pitchFamily="34" charset="0"/>
              </a:rPr>
              <a:t> :</a:t>
            </a:r>
          </a:p>
          <a:p>
            <a:pPr marL="342900" indent="-342900">
              <a:buAutoNum type="arabicPeriod"/>
            </a:pPr>
            <a:r>
              <a:rPr lang="en-US" sz="1400" dirty="0" err="1" smtClean="0">
                <a:latin typeface="Arial" pitchFamily="34" charset="0"/>
                <a:cs typeface="Arial" pitchFamily="34" charset="0"/>
              </a:rPr>
              <a:t>Prolaktin</a:t>
            </a:r>
            <a:r>
              <a:rPr lang="en-US" sz="1400" dirty="0" smtClean="0">
                <a:latin typeface="Arial" pitchFamily="34" charset="0"/>
                <a:cs typeface="Arial" pitchFamily="34" charset="0"/>
              </a:rPr>
              <a:t> (PRL)</a:t>
            </a:r>
          </a:p>
          <a:p>
            <a:pPr marL="342900" indent="-342900">
              <a:buAutoNum type="arabicPeriod"/>
            </a:pPr>
            <a:r>
              <a:rPr lang="en-US" sz="1400" dirty="0" err="1" smtClean="0">
                <a:latin typeface="Arial" pitchFamily="34" charset="0"/>
                <a:cs typeface="Arial" pitchFamily="34" charset="0"/>
              </a:rPr>
              <a:t>Tirotropin</a:t>
            </a:r>
            <a:r>
              <a:rPr lang="en-US" sz="1400" dirty="0" smtClean="0">
                <a:latin typeface="Arial" pitchFamily="34" charset="0"/>
                <a:cs typeface="Arial" pitchFamily="34" charset="0"/>
              </a:rPr>
              <a:t> (TSH)</a:t>
            </a:r>
          </a:p>
          <a:p>
            <a:pPr marL="342900" indent="-342900">
              <a:buAutoNum type="arabicPeriod"/>
            </a:pPr>
            <a:r>
              <a:rPr lang="en-US" sz="1400" dirty="0" err="1" smtClean="0">
                <a:latin typeface="Arial" pitchFamily="34" charset="0"/>
                <a:cs typeface="Arial" pitchFamily="34" charset="0"/>
              </a:rPr>
              <a:t>Adenokortikotropin</a:t>
            </a:r>
            <a:r>
              <a:rPr lang="en-US" sz="1400" dirty="0" smtClean="0">
                <a:latin typeface="Arial" pitchFamily="34" charset="0"/>
                <a:cs typeface="Arial" pitchFamily="34" charset="0"/>
              </a:rPr>
              <a:t> (ACTH)</a:t>
            </a:r>
          </a:p>
          <a:p>
            <a:pPr marL="342900" indent="-342900">
              <a:buAutoNum type="arabicPeriod"/>
            </a:pPr>
            <a:r>
              <a:rPr lang="en-US" sz="1400" dirty="0" err="1" smtClean="0">
                <a:latin typeface="Arial" pitchFamily="34" charset="0"/>
                <a:cs typeface="Arial" pitchFamily="34" charset="0"/>
              </a:rPr>
              <a:t>Hormon</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Pertumbuhan</a:t>
            </a:r>
            <a:r>
              <a:rPr lang="en-US" sz="1400" dirty="0" smtClean="0">
                <a:latin typeface="Arial" pitchFamily="34" charset="0"/>
                <a:cs typeface="Arial" pitchFamily="34" charset="0"/>
              </a:rPr>
              <a:t> (GH)</a:t>
            </a:r>
          </a:p>
          <a:p>
            <a:pPr marL="342900" indent="-342900">
              <a:buAutoNum type="arabicPeriod"/>
            </a:pPr>
            <a:r>
              <a:rPr lang="en-US" sz="1400" dirty="0" smtClean="0">
                <a:latin typeface="Arial" pitchFamily="34" charset="0"/>
                <a:cs typeface="Arial" pitchFamily="34" charset="0"/>
              </a:rPr>
              <a:t>Follicle Stimulating Hormone (FSH)</a:t>
            </a:r>
          </a:p>
          <a:p>
            <a:pPr marL="342900" indent="-342900">
              <a:buAutoNum type="arabicPeriod"/>
            </a:pPr>
            <a:r>
              <a:rPr lang="en-US" sz="1400" dirty="0" err="1" smtClean="0">
                <a:latin typeface="Arial" pitchFamily="34" charset="0"/>
                <a:cs typeface="Arial" pitchFamily="34" charset="0"/>
              </a:rPr>
              <a:t>Leutenezing</a:t>
            </a:r>
            <a:r>
              <a:rPr lang="en-US" sz="1400" dirty="0" smtClean="0">
                <a:latin typeface="Arial" pitchFamily="34" charset="0"/>
                <a:cs typeface="Arial" pitchFamily="34" charset="0"/>
              </a:rPr>
              <a:t> </a:t>
            </a:r>
            <a:r>
              <a:rPr lang="en-US" sz="1400" dirty="0" err="1" smtClean="0">
                <a:latin typeface="Arial" pitchFamily="34" charset="0"/>
                <a:cs typeface="Arial" pitchFamily="34" charset="0"/>
              </a:rPr>
              <a:t>Hormon</a:t>
            </a:r>
            <a:r>
              <a:rPr lang="en-US" sz="1400" dirty="0" smtClean="0">
                <a:latin typeface="Arial" pitchFamily="34" charset="0"/>
                <a:cs typeface="Arial" pitchFamily="34" charset="0"/>
              </a:rPr>
              <a:t> (JH</a:t>
            </a:r>
            <a:r>
              <a:rPr lang="en-US" sz="1400" dirty="0" smtClean="0">
                <a:latin typeface="Arial" pitchFamily="34" charset="0"/>
                <a:cs typeface="Arial" pitchFamily="34" charset="0"/>
              </a:rPr>
              <a:t>)</a:t>
            </a:r>
          </a:p>
          <a:p>
            <a:pPr marL="342900" indent="-342900">
              <a:buAutoNum type="arabicPeriod"/>
            </a:pPr>
            <a:endParaRPr lang="en-US" sz="1400" dirty="0">
              <a:latin typeface="Arial" pitchFamily="34" charset="0"/>
              <a:cs typeface="Arial" pitchFamily="34" charset="0"/>
            </a:endParaRPr>
          </a:p>
          <a:p>
            <a:r>
              <a:rPr lang="en-US" sz="1400" dirty="0" err="1">
                <a:latin typeface="Arial" pitchFamily="34" charset="0"/>
                <a:cs typeface="Arial" pitchFamily="34" charset="0"/>
                <a:sym typeface="Wingdings" pitchFamily="2" charset="2"/>
              </a:rPr>
              <a:t>Hipofisis</a:t>
            </a:r>
            <a:r>
              <a:rPr lang="en-US" sz="1400" dirty="0">
                <a:latin typeface="Arial" pitchFamily="34" charset="0"/>
                <a:cs typeface="Arial" pitchFamily="34" charset="0"/>
                <a:sym typeface="Wingdings" pitchFamily="2" charset="2"/>
              </a:rPr>
              <a:t> anterior : </a:t>
            </a:r>
            <a:r>
              <a:rPr lang="en-US" sz="1400" dirty="0" err="1">
                <a:latin typeface="Arial" pitchFamily="34" charset="0"/>
                <a:cs typeface="Arial" pitchFamily="34" charset="0"/>
                <a:sym typeface="Wingdings" pitchFamily="2" charset="2"/>
              </a:rPr>
              <a:t>mengontrol</a:t>
            </a:r>
            <a:r>
              <a:rPr lang="en-US" sz="1400" dirty="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banyak</a:t>
            </a:r>
            <a:r>
              <a:rPr lang="en-US" sz="1400" dirty="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fungsi</a:t>
            </a:r>
            <a:r>
              <a:rPr lang="en-US" sz="1400" dirty="0">
                <a:latin typeface="Arial" pitchFamily="34" charset="0"/>
                <a:cs typeface="Arial" pitchFamily="34" charset="0"/>
                <a:sym typeface="Wingdings" pitchFamily="2" charset="2"/>
              </a:rPr>
              <a:t> vital </a:t>
            </a:r>
            <a:r>
              <a:rPr lang="en-US" sz="1400" dirty="0" err="1">
                <a:latin typeface="Arial" pitchFamily="34" charset="0"/>
                <a:cs typeface="Arial" pitchFamily="34" charset="0"/>
                <a:sym typeface="Wingdings" pitchFamily="2" charset="2"/>
              </a:rPr>
              <a:t>shg</a:t>
            </a:r>
            <a:r>
              <a:rPr lang="en-US" sz="1400" dirty="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disebut</a:t>
            </a:r>
            <a:r>
              <a:rPr lang="en-US" sz="1400" dirty="0">
                <a:latin typeface="Arial" pitchFamily="34" charset="0"/>
                <a:cs typeface="Arial" pitchFamily="34" charset="0"/>
                <a:sym typeface="Wingdings" pitchFamily="2" charset="2"/>
              </a:rPr>
              <a:t> </a:t>
            </a:r>
            <a:r>
              <a:rPr lang="en-US" sz="1400" b="1" dirty="0" err="1">
                <a:latin typeface="Arial" pitchFamily="34" charset="0"/>
                <a:cs typeface="Arial" pitchFamily="34" charset="0"/>
                <a:sym typeface="Wingdings" pitchFamily="2" charset="2"/>
              </a:rPr>
              <a:t>Kelenjar</a:t>
            </a:r>
            <a:r>
              <a:rPr lang="en-US" sz="1400" b="1" dirty="0">
                <a:latin typeface="Arial" pitchFamily="34" charset="0"/>
                <a:cs typeface="Arial" pitchFamily="34" charset="0"/>
                <a:sym typeface="Wingdings" pitchFamily="2" charset="2"/>
              </a:rPr>
              <a:t> Master </a:t>
            </a:r>
            <a:r>
              <a:rPr lang="en-US" sz="1400" b="1" dirty="0" err="1">
                <a:latin typeface="Arial" pitchFamily="34" charset="0"/>
                <a:cs typeface="Arial" pitchFamily="34" charset="0"/>
                <a:sym typeface="Wingdings" pitchFamily="2" charset="2"/>
              </a:rPr>
              <a:t>Tubuh</a:t>
            </a:r>
            <a:r>
              <a:rPr lang="en-US" sz="1400" b="1" dirty="0">
                <a:latin typeface="Arial" pitchFamily="34" charset="0"/>
                <a:cs typeface="Arial" pitchFamily="34" charset="0"/>
                <a:sym typeface="Wingdings" pitchFamily="2" charset="2"/>
              </a:rPr>
              <a:t> </a:t>
            </a:r>
            <a:r>
              <a:rPr lang="en-US" sz="1400" b="1"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Mengontrol</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pertumbuhan</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Mengontrol</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metabolisme</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Mengontrol</a:t>
            </a:r>
            <a:r>
              <a:rPr lang="en-US" sz="1400" dirty="0" smtClean="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reproduksi</a:t>
            </a:r>
            <a:endParaRPr lang="en-US" sz="1400" dirty="0">
              <a:latin typeface="Arial" pitchFamily="34" charset="0"/>
              <a:cs typeface="Arial" pitchFamily="34" charset="0"/>
            </a:endParaRPr>
          </a:p>
          <a:p>
            <a:endParaRPr lang="en-US" sz="1400" dirty="0" smtClean="0">
              <a:latin typeface="Arial" pitchFamily="34" charset="0"/>
              <a:cs typeface="Arial" pitchFamily="34" charset="0"/>
            </a:endParaRPr>
          </a:p>
          <a:p>
            <a:endParaRPr lang="en-US" sz="1400" dirty="0">
              <a:latin typeface="Arial" pitchFamily="34" charset="0"/>
              <a:cs typeface="Arial" pitchFamily="34" charset="0"/>
            </a:endParaRPr>
          </a:p>
        </p:txBody>
      </p:sp>
    </p:spTree>
    <p:extLst>
      <p:ext uri="{BB962C8B-B14F-4D97-AF65-F5344CB8AC3E}">
        <p14:creationId xmlns:p14="http://schemas.microsoft.com/office/powerpoint/2010/main" val="1770017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type="title"/>
          </p:nvPr>
        </p:nvSpPr>
        <p:spPr>
          <a:xfrm>
            <a:off x="457200" y="228600"/>
            <a:ext cx="8229600" cy="1219200"/>
          </a:xfrm>
        </p:spPr>
        <p:txBody>
          <a:bodyPr/>
          <a:lstStyle/>
          <a:p>
            <a:pPr eaLnBrk="1" hangingPunct="1">
              <a:defRPr/>
            </a:pPr>
            <a:r>
              <a:rPr lang="en-US" sz="3600" dirty="0" smtClean="0"/>
              <a:t>Anterior pituitary: </a:t>
            </a:r>
            <a:r>
              <a:rPr lang="en-US" sz="3600" dirty="0" err="1" smtClean="0"/>
              <a:t>Tiga</a:t>
            </a:r>
            <a:r>
              <a:rPr lang="en-US" sz="3600" dirty="0" smtClean="0"/>
              <a:t> </a:t>
            </a:r>
            <a:r>
              <a:rPr lang="en-US" sz="3600" dirty="0" err="1" smtClean="0"/>
              <a:t>Pusat</a:t>
            </a:r>
            <a:r>
              <a:rPr lang="en-US" sz="3600" dirty="0" smtClean="0"/>
              <a:t> </a:t>
            </a:r>
            <a:r>
              <a:rPr lang="en-US" sz="3600" dirty="0" err="1" smtClean="0"/>
              <a:t>Integrasi</a:t>
            </a:r>
            <a:endParaRPr lang="en-US" sz="3600" dirty="0" smtClean="0"/>
          </a:p>
        </p:txBody>
      </p:sp>
      <p:pic>
        <p:nvPicPr>
          <p:cNvPr id="1638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62200" y="1447800"/>
            <a:ext cx="6553200" cy="53035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p:cNvGrpSpPr/>
          <p:nvPr/>
        </p:nvGrpSpPr>
        <p:grpSpPr>
          <a:xfrm>
            <a:off x="235527" y="2410598"/>
            <a:ext cx="2043545" cy="276999"/>
            <a:chOff x="90055" y="1905000"/>
            <a:chExt cx="2043545" cy="276999"/>
          </a:xfrm>
        </p:grpSpPr>
        <p:sp>
          <p:nvSpPr>
            <p:cNvPr id="11" name="TextBox 10"/>
            <p:cNvSpPr txBox="1"/>
            <p:nvPr/>
          </p:nvSpPr>
          <p:spPr>
            <a:xfrm>
              <a:off x="90055" y="1905000"/>
              <a:ext cx="1600200" cy="276999"/>
            </a:xfrm>
            <a:prstGeom prst="rect">
              <a:avLst/>
            </a:prstGeom>
            <a:noFill/>
          </p:spPr>
          <p:txBody>
            <a:bodyPr wrap="square" rtlCol="0">
              <a:spAutoFit/>
            </a:bodyPr>
            <a:lstStyle/>
            <a:p>
              <a:r>
                <a:rPr lang="en-US" sz="1200" b="1" dirty="0" smtClean="0"/>
                <a:t>HIPOTALAMUS</a:t>
              </a:r>
              <a:endParaRPr lang="en-US" sz="1200" b="1" dirty="0"/>
            </a:p>
          </p:txBody>
        </p:sp>
        <p:cxnSp>
          <p:nvCxnSpPr>
            <p:cNvPr id="12" name="Straight Arrow Connector 11"/>
            <p:cNvCxnSpPr>
              <a:stCxn id="11" idx="3"/>
            </p:cNvCxnSpPr>
            <p:nvPr/>
          </p:nvCxnSpPr>
          <p:spPr>
            <a:xfrm flipV="1">
              <a:off x="1690255" y="2043499"/>
              <a:ext cx="443345"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9" name="Group 8"/>
          <p:cNvGrpSpPr/>
          <p:nvPr/>
        </p:nvGrpSpPr>
        <p:grpSpPr>
          <a:xfrm>
            <a:off x="457200" y="3565312"/>
            <a:ext cx="1821872" cy="461665"/>
            <a:chOff x="235527" y="3733800"/>
            <a:chExt cx="1821872" cy="461665"/>
          </a:xfrm>
        </p:grpSpPr>
        <p:sp>
          <p:nvSpPr>
            <p:cNvPr id="5" name="TextBox 4"/>
            <p:cNvSpPr txBox="1"/>
            <p:nvPr/>
          </p:nvSpPr>
          <p:spPr>
            <a:xfrm>
              <a:off x="235527" y="3733800"/>
              <a:ext cx="1600200" cy="461665"/>
            </a:xfrm>
            <a:prstGeom prst="rect">
              <a:avLst/>
            </a:prstGeom>
            <a:noFill/>
          </p:spPr>
          <p:txBody>
            <a:bodyPr wrap="square" rtlCol="0">
              <a:spAutoFit/>
            </a:bodyPr>
            <a:lstStyle/>
            <a:p>
              <a:r>
                <a:rPr lang="en-US" sz="1200" b="1" dirty="0" smtClean="0"/>
                <a:t>HIPOFISIS ANTERIOR</a:t>
              </a:r>
              <a:endParaRPr lang="en-US" sz="1200" b="1" dirty="0"/>
            </a:p>
          </p:txBody>
        </p:sp>
        <p:cxnSp>
          <p:nvCxnSpPr>
            <p:cNvPr id="13" name="Straight Arrow Connector 12"/>
            <p:cNvCxnSpPr/>
            <p:nvPr/>
          </p:nvCxnSpPr>
          <p:spPr>
            <a:xfrm flipV="1">
              <a:off x="1614054" y="3964631"/>
              <a:ext cx="443345"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408708" y="4872105"/>
            <a:ext cx="1738745" cy="1015663"/>
            <a:chOff x="187035" y="3729105"/>
            <a:chExt cx="1738745" cy="1015663"/>
          </a:xfrm>
        </p:grpSpPr>
        <p:sp>
          <p:nvSpPr>
            <p:cNvPr id="16" name="TextBox 15"/>
            <p:cNvSpPr txBox="1"/>
            <p:nvPr/>
          </p:nvSpPr>
          <p:spPr>
            <a:xfrm>
              <a:off x="187035" y="3729105"/>
              <a:ext cx="1600200" cy="1015663"/>
            </a:xfrm>
            <a:prstGeom prst="rect">
              <a:avLst/>
            </a:prstGeom>
            <a:noFill/>
          </p:spPr>
          <p:txBody>
            <a:bodyPr wrap="square" rtlCol="0">
              <a:spAutoFit/>
            </a:bodyPr>
            <a:lstStyle/>
            <a:p>
              <a:r>
                <a:rPr lang="en-US" sz="1200" b="1" dirty="0" smtClean="0"/>
                <a:t>SASARAN ENDOKRIN HORMON HIPOFISIS ANTERIOR</a:t>
              </a:r>
              <a:endParaRPr lang="en-US" sz="1200" b="1" dirty="0"/>
            </a:p>
          </p:txBody>
        </p:sp>
        <p:cxnSp>
          <p:nvCxnSpPr>
            <p:cNvPr id="17" name="Straight Arrow Connector 16"/>
            <p:cNvCxnSpPr/>
            <p:nvPr/>
          </p:nvCxnSpPr>
          <p:spPr>
            <a:xfrm flipV="1">
              <a:off x="1482435" y="4236935"/>
              <a:ext cx="443345" cy="1"/>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28783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90600" y="762000"/>
            <a:ext cx="7213422"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59426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normAutofit/>
          </a:bodyPr>
          <a:lstStyle/>
          <a:p>
            <a:endParaRPr lang="en-US" sz="2000" dirty="0" smtClean="0"/>
          </a:p>
          <a:p>
            <a:endParaRPr lang="en-US" sz="2000" dirty="0"/>
          </a:p>
          <a:p>
            <a:endParaRPr lang="en-US" sz="2000" dirty="0" smtClean="0"/>
          </a:p>
          <a:p>
            <a:r>
              <a:rPr lang="en-US" sz="2000" dirty="0" err="1" smtClean="0"/>
              <a:t>Hormon</a:t>
            </a:r>
            <a:r>
              <a:rPr lang="en-US" sz="2000" dirty="0" smtClean="0"/>
              <a:t> </a:t>
            </a:r>
            <a:r>
              <a:rPr lang="en-US" sz="2000" dirty="0" err="1" smtClean="0"/>
              <a:t>hipofisis</a:t>
            </a:r>
            <a:r>
              <a:rPr lang="en-US" sz="2000" dirty="0" smtClean="0"/>
              <a:t> anterior </a:t>
            </a:r>
            <a:r>
              <a:rPr lang="en-US" sz="2000" dirty="0" smtClean="0">
                <a:sym typeface="Wingdings" pitchFamily="2" charset="2"/>
              </a:rPr>
              <a:t> </a:t>
            </a:r>
            <a:r>
              <a:rPr lang="en-US" sz="2000" b="1" dirty="0" err="1" smtClean="0">
                <a:sym typeface="Wingdings" pitchFamily="2" charset="2"/>
              </a:rPr>
              <a:t>Hormon</a:t>
            </a:r>
            <a:r>
              <a:rPr lang="en-US" sz="2000" b="1" dirty="0" smtClean="0">
                <a:sym typeface="Wingdings" pitchFamily="2" charset="2"/>
              </a:rPr>
              <a:t> </a:t>
            </a:r>
            <a:r>
              <a:rPr lang="en-US" sz="2000" b="1" dirty="0" err="1" smtClean="0">
                <a:sym typeface="Wingdings" pitchFamily="2" charset="2"/>
              </a:rPr>
              <a:t>Tropik</a:t>
            </a:r>
            <a:r>
              <a:rPr lang="en-US" sz="2000" dirty="0" smtClean="0">
                <a:sym typeface="Wingdings" pitchFamily="2" charset="2"/>
              </a:rPr>
              <a:t>  </a:t>
            </a:r>
            <a:r>
              <a:rPr lang="en-US" sz="2000" dirty="0" err="1" smtClean="0">
                <a:sym typeface="Wingdings" pitchFamily="2" charset="2"/>
              </a:rPr>
              <a:t>memiliki</a:t>
            </a:r>
            <a:r>
              <a:rPr lang="en-US" sz="2000" dirty="0" smtClean="0">
                <a:sym typeface="Wingdings" pitchFamily="2" charset="2"/>
              </a:rPr>
              <a:t> </a:t>
            </a:r>
            <a:r>
              <a:rPr lang="en-US" sz="2000" dirty="0" err="1" smtClean="0">
                <a:sym typeface="Wingdings" pitchFamily="2" charset="2"/>
              </a:rPr>
              <a:t>nama</a:t>
            </a:r>
            <a:r>
              <a:rPr lang="en-US" sz="2000" dirty="0" smtClean="0">
                <a:sym typeface="Wingdings" pitchFamily="2" charset="2"/>
              </a:rPr>
              <a:t> </a:t>
            </a:r>
            <a:r>
              <a:rPr lang="en-US" sz="2000" dirty="0" err="1" smtClean="0">
                <a:sym typeface="Wingdings" pitchFamily="2" charset="2"/>
              </a:rPr>
              <a:t>berakhiran</a:t>
            </a:r>
            <a:r>
              <a:rPr lang="en-US" sz="2000" dirty="0" smtClean="0">
                <a:sym typeface="Wingdings" pitchFamily="2" charset="2"/>
              </a:rPr>
              <a:t> </a:t>
            </a:r>
            <a:r>
              <a:rPr lang="en-US" sz="2000" dirty="0" err="1" smtClean="0">
                <a:sym typeface="Wingdings" pitchFamily="2" charset="2"/>
              </a:rPr>
              <a:t>tropin</a:t>
            </a:r>
            <a:endParaRPr lang="en-US" sz="2000" dirty="0" smtClean="0">
              <a:sym typeface="Wingdings" pitchFamily="2" charset="2"/>
            </a:endParaRPr>
          </a:p>
          <a:p>
            <a:r>
              <a:rPr lang="en-US" sz="2000" dirty="0" err="1" smtClean="0">
                <a:sym typeface="Wingdings" pitchFamily="2" charset="2"/>
              </a:rPr>
              <a:t>Berasal</a:t>
            </a:r>
            <a:r>
              <a:rPr lang="en-US" sz="2000" dirty="0" smtClean="0">
                <a:sym typeface="Wingdings" pitchFamily="2" charset="2"/>
              </a:rPr>
              <a:t> </a:t>
            </a:r>
            <a:r>
              <a:rPr lang="en-US" sz="2000" dirty="0" err="1" smtClean="0">
                <a:sym typeface="Wingdings" pitchFamily="2" charset="2"/>
              </a:rPr>
              <a:t>dari</a:t>
            </a:r>
            <a:r>
              <a:rPr lang="en-US" sz="2000" dirty="0" smtClean="0">
                <a:sym typeface="Wingdings" pitchFamily="2" charset="2"/>
              </a:rPr>
              <a:t> </a:t>
            </a:r>
            <a:r>
              <a:rPr lang="en-US" sz="2000" dirty="0" err="1" smtClean="0">
                <a:sym typeface="Wingdings" pitchFamily="2" charset="2"/>
              </a:rPr>
              <a:t>bahasa</a:t>
            </a:r>
            <a:r>
              <a:rPr lang="en-US" sz="2000" dirty="0" smtClean="0">
                <a:sym typeface="Wingdings" pitchFamily="2" charset="2"/>
              </a:rPr>
              <a:t> </a:t>
            </a:r>
            <a:r>
              <a:rPr lang="en-US" sz="2000" dirty="0" err="1" smtClean="0">
                <a:sym typeface="Wingdings" pitchFamily="2" charset="2"/>
              </a:rPr>
              <a:t>Yunani</a:t>
            </a:r>
            <a:r>
              <a:rPr lang="en-US" sz="2000" dirty="0" smtClean="0">
                <a:sym typeface="Wingdings" pitchFamily="2" charset="2"/>
              </a:rPr>
              <a:t> </a:t>
            </a:r>
            <a:r>
              <a:rPr lang="en-US" sz="2000" b="1" dirty="0" smtClean="0">
                <a:sym typeface="Wingdings" pitchFamily="2" charset="2"/>
              </a:rPr>
              <a:t>“</a:t>
            </a:r>
            <a:r>
              <a:rPr lang="en-US" sz="2000" b="1" dirty="0" err="1" smtClean="0">
                <a:sym typeface="Wingdings" pitchFamily="2" charset="2"/>
              </a:rPr>
              <a:t>thropikos</a:t>
            </a:r>
            <a:r>
              <a:rPr lang="en-US" sz="2000" b="1" dirty="0" smtClean="0">
                <a:sym typeface="Wingdings" pitchFamily="2" charset="2"/>
              </a:rPr>
              <a:t>” </a:t>
            </a:r>
            <a:r>
              <a:rPr lang="en-US" sz="2000" dirty="0" smtClean="0">
                <a:sym typeface="Wingdings" pitchFamily="2" charset="2"/>
              </a:rPr>
              <a:t>(</a:t>
            </a:r>
            <a:r>
              <a:rPr lang="en-US" sz="2000" dirty="0" err="1" smtClean="0">
                <a:sym typeface="Wingdings" pitchFamily="2" charset="2"/>
              </a:rPr>
              <a:t>memberikan</a:t>
            </a:r>
            <a:r>
              <a:rPr lang="en-US" sz="2000" dirty="0" smtClean="0">
                <a:sym typeface="Wingdings" pitchFamily="2" charset="2"/>
              </a:rPr>
              <a:t> </a:t>
            </a:r>
            <a:r>
              <a:rPr lang="en-US" sz="2000" dirty="0" err="1" smtClean="0">
                <a:sym typeface="Wingdings" pitchFamily="2" charset="2"/>
              </a:rPr>
              <a:t>makanan</a:t>
            </a:r>
            <a:r>
              <a:rPr lang="en-US" sz="2000" dirty="0" smtClean="0">
                <a:sym typeface="Wingdings" pitchFamily="2" charset="2"/>
              </a:rPr>
              <a:t>/</a:t>
            </a:r>
            <a:r>
              <a:rPr lang="en-US" sz="2000" dirty="0" err="1" smtClean="0">
                <a:sym typeface="Wingdings" pitchFamily="2" charset="2"/>
              </a:rPr>
              <a:t>nutrisi</a:t>
            </a:r>
            <a:r>
              <a:rPr lang="en-US" sz="2000" dirty="0" smtClean="0">
                <a:sym typeface="Wingdings" pitchFamily="2" charset="2"/>
              </a:rPr>
              <a:t>  </a:t>
            </a:r>
            <a:r>
              <a:rPr lang="en-US" sz="2000" b="1" dirty="0" smtClean="0">
                <a:sym typeface="Wingdings" pitchFamily="2" charset="2"/>
              </a:rPr>
              <a:t>“</a:t>
            </a:r>
            <a:r>
              <a:rPr lang="en-US" sz="2000" b="1" dirty="0" err="1" smtClean="0">
                <a:sym typeface="Wingdings" pitchFamily="2" charset="2"/>
              </a:rPr>
              <a:t>menutrisi</a:t>
            </a:r>
            <a:r>
              <a:rPr lang="en-US" sz="2000" b="1" dirty="0" smtClean="0">
                <a:sym typeface="Wingdings" pitchFamily="2" charset="2"/>
              </a:rPr>
              <a:t>” </a:t>
            </a:r>
            <a:r>
              <a:rPr lang="en-US" sz="2000" b="1" dirty="0" err="1" smtClean="0">
                <a:sym typeface="Wingdings" pitchFamily="2" charset="2"/>
              </a:rPr>
              <a:t>sel</a:t>
            </a:r>
            <a:r>
              <a:rPr lang="en-US" sz="2000" b="1" dirty="0" smtClean="0">
                <a:sym typeface="Wingdings" pitchFamily="2" charset="2"/>
              </a:rPr>
              <a:t> </a:t>
            </a:r>
            <a:r>
              <a:rPr lang="en-US" sz="2000" b="1" dirty="0" err="1" smtClean="0">
                <a:sym typeface="Wingdings" pitchFamily="2" charset="2"/>
              </a:rPr>
              <a:t>sasaran</a:t>
            </a:r>
            <a:r>
              <a:rPr lang="en-US" sz="2000" dirty="0" smtClean="0">
                <a:sym typeface="Wingdings" pitchFamily="2" charset="2"/>
              </a:rPr>
              <a:t>)</a:t>
            </a:r>
          </a:p>
          <a:p>
            <a:r>
              <a:rPr lang="en-US" sz="2000" dirty="0" err="1" smtClean="0">
                <a:sym typeface="Wingdings" pitchFamily="2" charset="2"/>
              </a:rPr>
              <a:t>Cth</a:t>
            </a:r>
            <a:r>
              <a:rPr lang="en-US" sz="2000" dirty="0" smtClean="0">
                <a:sym typeface="Wingdings" pitchFamily="2" charset="2"/>
              </a:rPr>
              <a:t> : gonadotropin  </a:t>
            </a:r>
            <a:r>
              <a:rPr lang="en-US" sz="2000" dirty="0" err="1" smtClean="0">
                <a:sym typeface="Wingdings" pitchFamily="2" charset="2"/>
              </a:rPr>
              <a:t>sel</a:t>
            </a:r>
            <a:r>
              <a:rPr lang="en-US" sz="2000" dirty="0" smtClean="0">
                <a:sym typeface="Wingdings" pitchFamily="2" charset="2"/>
              </a:rPr>
              <a:t> </a:t>
            </a:r>
            <a:r>
              <a:rPr lang="en-US" sz="2000" dirty="0" err="1" smtClean="0">
                <a:sym typeface="Wingdings" pitchFamily="2" charset="2"/>
              </a:rPr>
              <a:t>sasarannya</a:t>
            </a:r>
            <a:r>
              <a:rPr lang="en-US" sz="2000" dirty="0" smtClean="0">
                <a:sym typeface="Wingdings" pitchFamily="2" charset="2"/>
              </a:rPr>
              <a:t> </a:t>
            </a:r>
            <a:r>
              <a:rPr lang="en-US" sz="2000" dirty="0" err="1" smtClean="0">
                <a:sym typeface="Wingdings" pitchFamily="2" charset="2"/>
              </a:rPr>
              <a:t>adalah</a:t>
            </a:r>
            <a:r>
              <a:rPr lang="en-US" sz="2000" dirty="0" smtClean="0">
                <a:sym typeface="Wingdings" pitchFamily="2" charset="2"/>
              </a:rPr>
              <a:t> gonad (</a:t>
            </a:r>
            <a:r>
              <a:rPr lang="en-US" sz="2000" dirty="0" err="1" smtClean="0">
                <a:sym typeface="Wingdings" pitchFamily="2" charset="2"/>
              </a:rPr>
              <a:t>hormon</a:t>
            </a:r>
            <a:r>
              <a:rPr lang="en-US" sz="2000" dirty="0" smtClean="0">
                <a:sym typeface="Wingdings" pitchFamily="2" charset="2"/>
              </a:rPr>
              <a:t> yang </a:t>
            </a:r>
            <a:r>
              <a:rPr lang="en-US" sz="2000" dirty="0" err="1" smtClean="0">
                <a:sym typeface="Wingdings" pitchFamily="2" charset="2"/>
              </a:rPr>
              <a:t>bersifat</a:t>
            </a:r>
            <a:r>
              <a:rPr lang="en-US" sz="2000" dirty="0" smtClean="0">
                <a:sym typeface="Wingdings" pitchFamily="2" charset="2"/>
              </a:rPr>
              <a:t> </a:t>
            </a:r>
            <a:r>
              <a:rPr lang="en-US" sz="2000" dirty="0" err="1" smtClean="0">
                <a:sym typeface="Wingdings" pitchFamily="2" charset="2"/>
              </a:rPr>
              <a:t>tropik</a:t>
            </a:r>
            <a:r>
              <a:rPr lang="en-US" sz="2000" dirty="0" smtClean="0">
                <a:sym typeface="Wingdings" pitchFamily="2" charset="2"/>
              </a:rPr>
              <a:t> </a:t>
            </a:r>
            <a:r>
              <a:rPr lang="en-US" sz="2000" dirty="0" err="1" smtClean="0">
                <a:sym typeface="Wingdings" pitchFamily="2" charset="2"/>
              </a:rPr>
              <a:t>pada</a:t>
            </a:r>
            <a:r>
              <a:rPr lang="en-US" sz="2000" dirty="0" smtClean="0">
                <a:sym typeface="Wingdings" pitchFamily="2" charset="2"/>
              </a:rPr>
              <a:t> gonad)</a:t>
            </a:r>
          </a:p>
          <a:p>
            <a:pPr marL="0" indent="0">
              <a:buNone/>
            </a:pPr>
            <a:endParaRPr lang="en-US" dirty="0" smtClean="0">
              <a:sym typeface="Wingdings" pitchFamily="2" charset="2"/>
            </a:endParaRPr>
          </a:p>
        </p:txBody>
      </p:sp>
    </p:spTree>
    <p:extLst>
      <p:ext uri="{BB962C8B-B14F-4D97-AF65-F5344CB8AC3E}">
        <p14:creationId xmlns:p14="http://schemas.microsoft.com/office/powerpoint/2010/main" val="2479277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381000"/>
            <a:ext cx="5791200" cy="45799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5029200" y="1066800"/>
            <a:ext cx="3962400" cy="2308324"/>
          </a:xfrm>
          <a:prstGeom prst="rect">
            <a:avLst/>
          </a:prstGeom>
        </p:spPr>
        <p:txBody>
          <a:bodyPr wrap="square">
            <a:spAutoFit/>
          </a:bodyPr>
          <a:lstStyle/>
          <a:p>
            <a:r>
              <a:rPr lang="en-US" sz="1400" dirty="0" err="1" smtClean="0">
                <a:latin typeface="Arial" pitchFamily="34" charset="0"/>
                <a:cs typeface="Arial" pitchFamily="34" charset="0"/>
                <a:sym typeface="Wingdings" pitchFamily="2" charset="2"/>
              </a:rPr>
              <a:t>Neurohormon</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Hipotalamus</a:t>
            </a:r>
            <a:r>
              <a:rPr lang="en-US" sz="1400" dirty="0" smtClean="0">
                <a:latin typeface="Arial" pitchFamily="34" charset="0"/>
                <a:cs typeface="Arial" pitchFamily="34" charset="0"/>
                <a:sym typeface="Wingdings" pitchFamily="2" charset="2"/>
              </a:rPr>
              <a:t>  </a:t>
            </a:r>
            <a:r>
              <a:rPr lang="en-US" sz="1400" dirty="0" err="1" smtClean="0">
                <a:latin typeface="Arial" pitchFamily="34" charset="0"/>
                <a:cs typeface="Arial" pitchFamily="34" charset="0"/>
                <a:sym typeface="Wingdings" pitchFamily="2" charset="2"/>
              </a:rPr>
              <a:t>Hormon</a:t>
            </a:r>
            <a:r>
              <a:rPr lang="en-US" sz="1400" dirty="0" smtClean="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hipofisis</a:t>
            </a:r>
            <a:r>
              <a:rPr lang="en-US" sz="1400" dirty="0">
                <a:latin typeface="Arial" pitchFamily="34" charset="0"/>
                <a:cs typeface="Arial" pitchFamily="34" charset="0"/>
                <a:sym typeface="Wingdings" pitchFamily="2" charset="2"/>
              </a:rPr>
              <a:t> anterior :</a:t>
            </a:r>
          </a:p>
          <a:p>
            <a:pPr marL="342900" indent="-342900">
              <a:buAutoNum type="arabicPeriod"/>
            </a:pPr>
            <a:r>
              <a:rPr lang="en-US" sz="1400" dirty="0" smtClean="0">
                <a:latin typeface="Arial" pitchFamily="34" charset="0"/>
                <a:cs typeface="Arial" pitchFamily="34" charset="0"/>
                <a:sym typeface="Wingdings" pitchFamily="2" charset="2"/>
              </a:rPr>
              <a:t>RH : Releasing </a:t>
            </a:r>
            <a:r>
              <a:rPr lang="en-US" sz="1400" dirty="0" err="1">
                <a:latin typeface="Arial" pitchFamily="34" charset="0"/>
                <a:cs typeface="Arial" pitchFamily="34" charset="0"/>
                <a:sym typeface="Wingdings" pitchFamily="2" charset="2"/>
              </a:rPr>
              <a:t>hormon</a:t>
            </a:r>
            <a:r>
              <a:rPr lang="en-US" sz="1400" dirty="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yaitu</a:t>
            </a:r>
            <a:r>
              <a:rPr lang="en-US" sz="1400" dirty="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hormon</a:t>
            </a:r>
            <a:r>
              <a:rPr lang="en-US" sz="1400" dirty="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pelepas</a:t>
            </a:r>
            <a:r>
              <a:rPr lang="en-US" sz="1400" dirty="0" smtClean="0">
                <a:latin typeface="Arial" pitchFamily="34" charset="0"/>
                <a:cs typeface="Arial" pitchFamily="34" charset="0"/>
                <a:sym typeface="Wingdings" pitchFamily="2" charset="2"/>
              </a:rPr>
              <a:t> </a:t>
            </a:r>
            <a:r>
              <a:rPr lang="en-US" sz="1400" dirty="0" err="1">
                <a:latin typeface="Arial" pitchFamily="34" charset="0"/>
                <a:cs typeface="Arial" pitchFamily="34" charset="0"/>
                <a:sym typeface="Wingdings" pitchFamily="2" charset="2"/>
              </a:rPr>
              <a:t>hormon</a:t>
            </a:r>
            <a:r>
              <a:rPr lang="en-US" sz="1400" dirty="0">
                <a:latin typeface="Arial" pitchFamily="34" charset="0"/>
                <a:cs typeface="Arial" pitchFamily="34" charset="0"/>
                <a:sym typeface="Wingdings" pitchFamily="2" charset="2"/>
              </a:rPr>
              <a:t> lain, </a:t>
            </a:r>
            <a:r>
              <a:rPr lang="en-US" sz="1400" dirty="0" err="1">
                <a:latin typeface="Arial" pitchFamily="34" charset="0"/>
                <a:cs typeface="Arial" pitchFamily="34" charset="0"/>
                <a:sym typeface="Wingdings" pitchFamily="2" charset="2"/>
              </a:rPr>
              <a:t>cth</a:t>
            </a:r>
            <a:r>
              <a:rPr lang="en-US" sz="1400" dirty="0">
                <a:latin typeface="Arial" pitchFamily="34" charset="0"/>
                <a:cs typeface="Arial" pitchFamily="34" charset="0"/>
                <a:sym typeface="Wingdings" pitchFamily="2" charset="2"/>
              </a:rPr>
              <a:t> </a:t>
            </a:r>
            <a:r>
              <a:rPr lang="en-US" sz="1400" dirty="0" smtClean="0">
                <a:latin typeface="Arial" pitchFamily="34" charset="0"/>
                <a:cs typeface="Arial" pitchFamily="34" charset="0"/>
                <a:sym typeface="Wingdings" pitchFamily="2" charset="2"/>
              </a:rPr>
              <a:t>: TRH, CRH, </a:t>
            </a:r>
            <a:r>
              <a:rPr lang="en-US" sz="1400" dirty="0" err="1" smtClean="0">
                <a:latin typeface="Arial" pitchFamily="34" charset="0"/>
                <a:cs typeface="Arial" pitchFamily="34" charset="0"/>
                <a:sym typeface="Wingdings" pitchFamily="2" charset="2"/>
              </a:rPr>
              <a:t>GnRH</a:t>
            </a:r>
            <a:r>
              <a:rPr lang="en-US" sz="1400" dirty="0" smtClean="0">
                <a:latin typeface="Arial" pitchFamily="34" charset="0"/>
                <a:cs typeface="Arial" pitchFamily="34" charset="0"/>
                <a:sym typeface="Wingdings" pitchFamily="2" charset="2"/>
              </a:rPr>
              <a:t>, GHRH</a:t>
            </a:r>
          </a:p>
          <a:p>
            <a:pPr marL="342900" indent="-342900">
              <a:buAutoNum type="arabicPeriod"/>
            </a:pPr>
            <a:endParaRPr lang="en-US" sz="1400" dirty="0">
              <a:latin typeface="Arial" pitchFamily="34" charset="0"/>
              <a:cs typeface="Arial" pitchFamily="34" charset="0"/>
              <a:sym typeface="Wingdings" pitchFamily="2" charset="2"/>
            </a:endParaRPr>
          </a:p>
          <a:p>
            <a:pPr marL="342900" indent="-342900">
              <a:buAutoNum type="arabicPeriod"/>
            </a:pPr>
            <a:r>
              <a:rPr lang="en-US" sz="1400" dirty="0" smtClean="0">
                <a:latin typeface="Arial" pitchFamily="34" charset="0"/>
                <a:cs typeface="Arial" pitchFamily="34" charset="0"/>
                <a:sym typeface="Wingdings" pitchFamily="2" charset="2"/>
              </a:rPr>
              <a:t>RIH : Releasing inhibiting </a:t>
            </a:r>
            <a:r>
              <a:rPr lang="en-US" sz="1400" dirty="0" err="1" smtClean="0">
                <a:latin typeface="Arial" pitchFamily="34" charset="0"/>
                <a:cs typeface="Arial" pitchFamily="34" charset="0"/>
                <a:sym typeface="Wingdings" pitchFamily="2" charset="2"/>
              </a:rPr>
              <a:t>hormon</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yaitu</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hormon</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penghambat</a:t>
            </a:r>
            <a:r>
              <a:rPr lang="en-US" sz="1400" dirty="0" smtClean="0">
                <a:latin typeface="Arial" pitchFamily="34" charset="0"/>
                <a:cs typeface="Arial" pitchFamily="34" charset="0"/>
                <a:sym typeface="Wingdings" pitchFamily="2" charset="2"/>
              </a:rPr>
              <a:t>, </a:t>
            </a:r>
            <a:r>
              <a:rPr lang="en-US" sz="1400" dirty="0" err="1" smtClean="0">
                <a:latin typeface="Arial" pitchFamily="34" charset="0"/>
                <a:cs typeface="Arial" pitchFamily="34" charset="0"/>
                <a:sym typeface="Wingdings" pitchFamily="2" charset="2"/>
              </a:rPr>
              <a:t>cth</a:t>
            </a:r>
            <a:r>
              <a:rPr lang="en-US" sz="1400" dirty="0" smtClean="0">
                <a:latin typeface="Arial" pitchFamily="34" charset="0"/>
                <a:cs typeface="Arial" pitchFamily="34" charset="0"/>
                <a:sym typeface="Wingdings" pitchFamily="2" charset="2"/>
              </a:rPr>
              <a:t> : GHIH, PIH</a:t>
            </a:r>
          </a:p>
          <a:p>
            <a:pPr marL="342900" indent="-342900">
              <a:buAutoNum type="arabicPeriod"/>
            </a:pPr>
            <a:endParaRPr lang="en-US" sz="1400" dirty="0">
              <a:latin typeface="Arial" pitchFamily="34" charset="0"/>
              <a:cs typeface="Arial" pitchFamily="34" charset="0"/>
              <a:sym typeface="Wingdings" pitchFamily="2" charset="2"/>
            </a:endParaRPr>
          </a:p>
          <a:p>
            <a:endParaRPr lang="en-US" dirty="0">
              <a:sym typeface="Wingdings" pitchFamily="2" charset="2"/>
            </a:endParaRPr>
          </a:p>
        </p:txBody>
      </p:sp>
    </p:spTree>
    <p:extLst>
      <p:ext uri="{BB962C8B-B14F-4D97-AF65-F5344CB8AC3E}">
        <p14:creationId xmlns:p14="http://schemas.microsoft.com/office/powerpoint/2010/main" val="35590832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Kontrol</a:t>
            </a:r>
            <a:r>
              <a:rPr lang="en-US" sz="4000" dirty="0" smtClean="0"/>
              <a:t> </a:t>
            </a:r>
            <a:r>
              <a:rPr lang="en-US" sz="4000" dirty="0" err="1" smtClean="0"/>
              <a:t>endokrin</a:t>
            </a:r>
            <a:r>
              <a:rPr lang="en-US" sz="4000" dirty="0" smtClean="0"/>
              <a:t> </a:t>
            </a:r>
            <a:r>
              <a:rPr lang="en-US" sz="4000" dirty="0" err="1" smtClean="0"/>
              <a:t>pada</a:t>
            </a:r>
            <a:r>
              <a:rPr lang="en-US" sz="4000" dirty="0" smtClean="0"/>
              <a:t> </a:t>
            </a:r>
            <a:r>
              <a:rPr lang="en-US" sz="4000" dirty="0" err="1" smtClean="0"/>
              <a:t>pertumbuhan</a:t>
            </a:r>
            <a:endParaRPr lang="en-US" sz="4000" dirty="0"/>
          </a:p>
        </p:txBody>
      </p:sp>
      <p:sp>
        <p:nvSpPr>
          <p:cNvPr id="3" name="Content Placeholder 2"/>
          <p:cNvSpPr>
            <a:spLocks noGrp="1"/>
          </p:cNvSpPr>
          <p:nvPr>
            <p:ph idx="1"/>
          </p:nvPr>
        </p:nvSpPr>
        <p:spPr/>
        <p:txBody>
          <a:bodyPr/>
          <a:lstStyle/>
          <a:p>
            <a:pPr marL="0" indent="0">
              <a:buNone/>
            </a:pPr>
            <a:r>
              <a:rPr lang="en-US" dirty="0" err="1" smtClean="0"/>
              <a:t>Pertumbuhan</a:t>
            </a:r>
            <a:r>
              <a:rPr lang="en-US" dirty="0" smtClean="0"/>
              <a:t> </a:t>
            </a:r>
            <a:r>
              <a:rPr lang="en-US" dirty="0" err="1" smtClean="0"/>
              <a:t>tergantung</a:t>
            </a:r>
            <a:r>
              <a:rPr lang="en-US" dirty="0" smtClean="0"/>
              <a:t> </a:t>
            </a:r>
            <a:r>
              <a:rPr lang="en-US" dirty="0" err="1" smtClean="0"/>
              <a:t>dari</a:t>
            </a:r>
            <a:r>
              <a:rPr lang="en-US" dirty="0" smtClean="0"/>
              <a:t> </a:t>
            </a:r>
            <a:r>
              <a:rPr lang="en-US" dirty="0" err="1" smtClean="0"/>
              <a:t>hormon</a:t>
            </a:r>
            <a:r>
              <a:rPr lang="en-US" dirty="0" smtClean="0"/>
              <a:t> </a:t>
            </a:r>
            <a:r>
              <a:rPr lang="en-US" dirty="0" err="1" smtClean="0"/>
              <a:t>pertumbuhan</a:t>
            </a:r>
            <a:r>
              <a:rPr lang="en-US" dirty="0" smtClean="0"/>
              <a:t>, </a:t>
            </a:r>
            <a:r>
              <a:rPr lang="en-US" dirty="0" err="1" smtClean="0"/>
              <a:t>tetapi</a:t>
            </a:r>
            <a:r>
              <a:rPr lang="en-US" dirty="0" smtClean="0"/>
              <a:t> </a:t>
            </a:r>
            <a:r>
              <a:rPr lang="en-US" dirty="0" err="1" smtClean="0"/>
              <a:t>juga</a:t>
            </a:r>
            <a:r>
              <a:rPr lang="en-US" dirty="0" smtClean="0"/>
              <a:t> </a:t>
            </a:r>
            <a:r>
              <a:rPr lang="en-US" dirty="0" err="1" smtClean="0"/>
              <a:t>dipengaruhi</a:t>
            </a:r>
            <a:r>
              <a:rPr lang="en-US" dirty="0" smtClean="0"/>
              <a:t> </a:t>
            </a:r>
            <a:r>
              <a:rPr lang="en-US" dirty="0" err="1" smtClean="0"/>
              <a:t>oleh</a:t>
            </a:r>
            <a:r>
              <a:rPr lang="en-US" dirty="0" smtClean="0"/>
              <a:t> </a:t>
            </a:r>
            <a:r>
              <a:rPr lang="en-US" dirty="0" err="1" smtClean="0"/>
              <a:t>faktor-faktor</a:t>
            </a:r>
            <a:r>
              <a:rPr lang="en-US" dirty="0" smtClean="0"/>
              <a:t> yang lain, </a:t>
            </a:r>
            <a:r>
              <a:rPr lang="en-US" dirty="0" err="1" smtClean="0"/>
              <a:t>yaitu</a:t>
            </a:r>
            <a:r>
              <a:rPr lang="en-US" dirty="0" smtClean="0"/>
              <a:t> :</a:t>
            </a:r>
          </a:p>
          <a:p>
            <a:r>
              <a:rPr lang="en-US" dirty="0" err="1" smtClean="0"/>
              <a:t>Genetik</a:t>
            </a:r>
            <a:endParaRPr lang="en-US" dirty="0" smtClean="0"/>
          </a:p>
          <a:p>
            <a:r>
              <a:rPr lang="en-US" dirty="0" err="1" smtClean="0"/>
              <a:t>Asupan</a:t>
            </a:r>
            <a:r>
              <a:rPr lang="en-US" dirty="0" smtClean="0"/>
              <a:t> </a:t>
            </a:r>
            <a:r>
              <a:rPr lang="en-US" dirty="0" err="1" smtClean="0"/>
              <a:t>makanan</a:t>
            </a:r>
            <a:endParaRPr lang="en-US" dirty="0" smtClean="0"/>
          </a:p>
          <a:p>
            <a:r>
              <a:rPr lang="en-US" dirty="0" err="1" smtClean="0"/>
              <a:t>Penyakit</a:t>
            </a:r>
            <a:r>
              <a:rPr lang="en-US" dirty="0" smtClean="0"/>
              <a:t>, </a:t>
            </a:r>
            <a:r>
              <a:rPr lang="en-US" dirty="0" err="1" smtClean="0"/>
              <a:t>tingkat</a:t>
            </a:r>
            <a:r>
              <a:rPr lang="en-US" dirty="0" smtClean="0"/>
              <a:t> stress, </a:t>
            </a:r>
            <a:r>
              <a:rPr lang="en-US" dirty="0" err="1" smtClean="0"/>
              <a:t>dan</a:t>
            </a:r>
            <a:r>
              <a:rPr lang="en-US" dirty="0" smtClean="0"/>
              <a:t> </a:t>
            </a:r>
            <a:r>
              <a:rPr lang="en-US" dirty="0" err="1" smtClean="0"/>
              <a:t>kondisi</a:t>
            </a:r>
            <a:r>
              <a:rPr lang="en-US" dirty="0" smtClean="0"/>
              <a:t> </a:t>
            </a:r>
            <a:r>
              <a:rPr lang="en-US" dirty="0" err="1" smtClean="0"/>
              <a:t>lingkungan</a:t>
            </a:r>
            <a:endParaRPr lang="en-US" dirty="0" smtClean="0"/>
          </a:p>
          <a:p>
            <a:r>
              <a:rPr lang="en-US" dirty="0" err="1" smtClean="0"/>
              <a:t>Keseimbangan</a:t>
            </a:r>
            <a:r>
              <a:rPr lang="en-US" dirty="0" smtClean="0"/>
              <a:t> </a:t>
            </a:r>
            <a:r>
              <a:rPr lang="en-US" dirty="0" err="1" smtClean="0"/>
              <a:t>kadar</a:t>
            </a:r>
            <a:r>
              <a:rPr lang="en-US" dirty="0" smtClean="0"/>
              <a:t> </a:t>
            </a:r>
            <a:r>
              <a:rPr lang="en-US" dirty="0" err="1" smtClean="0"/>
              <a:t>hormon-hormon</a:t>
            </a:r>
            <a:r>
              <a:rPr lang="en-US" dirty="0" smtClean="0"/>
              <a:t> yang lain (insulin, </a:t>
            </a:r>
            <a:r>
              <a:rPr lang="en-US" dirty="0" err="1" smtClean="0"/>
              <a:t>tyroid</a:t>
            </a:r>
            <a:r>
              <a:rPr lang="en-US" dirty="0" smtClean="0"/>
              <a:t> </a:t>
            </a:r>
            <a:r>
              <a:rPr lang="en-US" dirty="0" err="1" smtClean="0"/>
              <a:t>dan</a:t>
            </a:r>
            <a:r>
              <a:rPr lang="en-US" dirty="0" smtClean="0"/>
              <a:t> steroid </a:t>
            </a:r>
            <a:r>
              <a:rPr lang="en-US" dirty="0" err="1" smtClean="0"/>
              <a:t>hormon</a:t>
            </a:r>
            <a:r>
              <a:rPr lang="en-US" dirty="0" smtClean="0"/>
              <a:t>)</a:t>
            </a:r>
            <a:endParaRPr lang="en-US" dirty="0"/>
          </a:p>
        </p:txBody>
      </p:sp>
    </p:spTree>
    <p:extLst>
      <p:ext uri="{BB962C8B-B14F-4D97-AF65-F5344CB8AC3E}">
        <p14:creationId xmlns:p14="http://schemas.microsoft.com/office/powerpoint/2010/main" val="42256898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Hormon</a:t>
            </a:r>
            <a:r>
              <a:rPr lang="en-US" sz="4000" dirty="0" smtClean="0"/>
              <a:t> </a:t>
            </a:r>
            <a:r>
              <a:rPr lang="en-US" sz="4000" dirty="0" err="1" smtClean="0"/>
              <a:t>Pertumbuhan</a:t>
            </a:r>
            <a:endParaRPr lang="en-US" sz="4000" dirty="0"/>
          </a:p>
        </p:txBody>
      </p:sp>
      <p:sp>
        <p:nvSpPr>
          <p:cNvPr id="3" name="Content Placeholder 2"/>
          <p:cNvSpPr>
            <a:spLocks noGrp="1"/>
          </p:cNvSpPr>
          <p:nvPr>
            <p:ph idx="1"/>
          </p:nvPr>
        </p:nvSpPr>
        <p:spPr/>
        <p:txBody>
          <a:bodyPr>
            <a:normAutofit lnSpcReduction="10000"/>
          </a:bodyPr>
          <a:lstStyle/>
          <a:p>
            <a:pPr marL="0" indent="0">
              <a:buNone/>
            </a:pPr>
            <a:r>
              <a:rPr lang="id-ID" dirty="0"/>
              <a:t>Terutama meningkatkan pertumbuhan secara tidak langsung dengan menstimulasi hati </a:t>
            </a:r>
            <a:r>
              <a:rPr lang="en-US" dirty="0" err="1" smtClean="0"/>
              <a:t>utk</a:t>
            </a:r>
            <a:r>
              <a:rPr lang="en-US" dirty="0" smtClean="0"/>
              <a:t> </a:t>
            </a:r>
            <a:r>
              <a:rPr lang="en-US" dirty="0" err="1" smtClean="0"/>
              <a:t>mem</a:t>
            </a:r>
            <a:r>
              <a:rPr lang="id-ID" dirty="0" smtClean="0"/>
              <a:t>produksi somatomedins</a:t>
            </a:r>
            <a:endParaRPr lang="en-US" dirty="0" smtClean="0"/>
          </a:p>
          <a:p>
            <a:r>
              <a:rPr lang="id-ID" sz="1800" dirty="0"/>
              <a:t>Bertindak langsung pada tulang dan jaringan lunak untuk menghasilkan hasil maksimal tindakan yang mendorong </a:t>
            </a:r>
            <a:r>
              <a:rPr lang="id-ID" sz="1800" dirty="0" smtClean="0"/>
              <a:t>pertumbuhan</a:t>
            </a:r>
            <a:endParaRPr lang="en-US" sz="1800" dirty="0" smtClean="0"/>
          </a:p>
          <a:p>
            <a:r>
              <a:rPr lang="id-ID" sz="1800" dirty="0"/>
              <a:t>Merangsang sintesis protein pertumbuhan tulang pembelahan </a:t>
            </a:r>
            <a:r>
              <a:rPr lang="id-ID" sz="1800" dirty="0" smtClean="0"/>
              <a:t>sel</a:t>
            </a:r>
            <a:endParaRPr lang="en-US" sz="1800" dirty="0" smtClean="0"/>
          </a:p>
          <a:p>
            <a:r>
              <a:rPr lang="id-ID" sz="1800" dirty="0"/>
              <a:t>Menghambat apoptosis</a:t>
            </a:r>
            <a:endParaRPr lang="en-US" sz="1800" dirty="0" smtClean="0"/>
          </a:p>
          <a:p>
            <a:pPr marL="0" indent="0">
              <a:buNone/>
            </a:pPr>
            <a:endParaRPr lang="en-US" dirty="0" smtClean="0"/>
          </a:p>
          <a:p>
            <a:pPr marL="0" indent="0">
              <a:buNone/>
            </a:pPr>
            <a:r>
              <a:rPr lang="id-ID" dirty="0"/>
              <a:t>Memberikan efek metabolik yang tidak terkait dengan </a:t>
            </a:r>
            <a:r>
              <a:rPr lang="id-ID" dirty="0" smtClean="0"/>
              <a:t>pertumbuhan</a:t>
            </a:r>
            <a:endParaRPr lang="en-US" dirty="0" smtClean="0"/>
          </a:p>
          <a:p>
            <a:r>
              <a:rPr lang="id-ID" sz="1800" dirty="0"/>
              <a:t>Meningkatkan kadar asam lemak dalam </a:t>
            </a:r>
            <a:r>
              <a:rPr lang="id-ID" sz="1800" dirty="0" smtClean="0"/>
              <a:t>darah</a:t>
            </a:r>
            <a:r>
              <a:rPr lang="en-US" sz="1800" dirty="0" smtClean="0"/>
              <a:t> </a:t>
            </a:r>
            <a:r>
              <a:rPr lang="en-US" sz="1800" dirty="0" err="1" smtClean="0"/>
              <a:t>dan</a:t>
            </a:r>
            <a:r>
              <a:rPr lang="en-US" sz="1800" dirty="0" smtClean="0"/>
              <a:t> m</a:t>
            </a:r>
            <a:r>
              <a:rPr lang="id-ID" sz="1800" dirty="0" smtClean="0"/>
              <a:t>eningkatkan </a:t>
            </a:r>
            <a:r>
              <a:rPr lang="id-ID" sz="1800" dirty="0"/>
              <a:t>glukosa darah</a:t>
            </a:r>
            <a:endParaRPr lang="en-US" sz="1800" dirty="0"/>
          </a:p>
        </p:txBody>
      </p:sp>
    </p:spTree>
    <p:extLst>
      <p:ext uri="{BB962C8B-B14F-4D97-AF65-F5344CB8AC3E}">
        <p14:creationId xmlns:p14="http://schemas.microsoft.com/office/powerpoint/2010/main" val="34869378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42454"/>
            <a:ext cx="7250822" cy="6082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56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err="1" smtClean="0">
                <a:solidFill>
                  <a:schemeClr val="accent1"/>
                </a:solidFill>
                <a:effectLst>
                  <a:outerShdw blurRad="38100" dist="25400" dir="5400000" algn="ctr" rotWithShape="0">
                    <a:srgbClr val="6E747A">
                      <a:alpha val="43000"/>
                    </a:srgbClr>
                  </a:outerShdw>
                </a:effectLst>
              </a:rPr>
              <a:t>Disfungsi</a:t>
            </a:r>
            <a:r>
              <a:rPr lang="en-US" sz="3600" dirty="0" smtClean="0">
                <a:solidFill>
                  <a:schemeClr val="accent1"/>
                </a:solidFill>
                <a:effectLst>
                  <a:outerShdw blurRad="38100" dist="25400" dir="5400000" algn="ctr" rotWithShape="0">
                    <a:srgbClr val="6E747A">
                      <a:alpha val="43000"/>
                    </a:srgbClr>
                  </a:outerShdw>
                </a:effectLst>
              </a:rPr>
              <a:t> </a:t>
            </a:r>
            <a:r>
              <a:rPr lang="en-US" sz="3600" dirty="0" err="1" smtClean="0">
                <a:solidFill>
                  <a:schemeClr val="accent1"/>
                </a:solidFill>
                <a:effectLst>
                  <a:outerShdw blurRad="38100" dist="25400" dir="5400000" algn="ctr" rotWithShape="0">
                    <a:srgbClr val="6E747A">
                      <a:alpha val="43000"/>
                    </a:srgbClr>
                  </a:outerShdw>
                </a:effectLst>
              </a:rPr>
              <a:t>Endokrin</a:t>
            </a:r>
            <a:r>
              <a:rPr lang="en-US" sz="3600" dirty="0" smtClean="0">
                <a:solidFill>
                  <a:schemeClr val="accent1"/>
                </a:solidFill>
                <a:effectLst>
                  <a:outerShdw blurRad="38100" dist="25400" dir="5400000" algn="ctr" rotWithShape="0">
                    <a:srgbClr val="6E747A">
                      <a:alpha val="43000"/>
                    </a:srgbClr>
                  </a:outerShdw>
                </a:effectLst>
              </a:rPr>
              <a:t> : </a:t>
            </a:r>
            <a:r>
              <a:rPr lang="en-US" sz="3600" dirty="0" err="1" smtClean="0">
                <a:solidFill>
                  <a:schemeClr val="accent1"/>
                </a:solidFill>
                <a:effectLst>
                  <a:outerShdw blurRad="38100" dist="25400" dir="5400000" algn="ctr" rotWithShape="0">
                    <a:srgbClr val="6E747A">
                      <a:alpha val="43000"/>
                    </a:srgbClr>
                  </a:outerShdw>
                </a:effectLst>
              </a:rPr>
              <a:t>Hiposekresi</a:t>
            </a:r>
            <a:r>
              <a:rPr lang="en-US" sz="3600" dirty="0" smtClean="0">
                <a:solidFill>
                  <a:schemeClr val="accent1"/>
                </a:solidFill>
                <a:effectLst>
                  <a:outerShdw blurRad="38100" dist="25400" dir="5400000" algn="ctr" rotWithShape="0">
                    <a:srgbClr val="6E747A">
                      <a:alpha val="43000"/>
                    </a:srgbClr>
                  </a:outerShdw>
                </a:effectLst>
              </a:rPr>
              <a:t> </a:t>
            </a:r>
            <a:r>
              <a:rPr lang="en-US" sz="3600" dirty="0">
                <a:solidFill>
                  <a:schemeClr val="accent1"/>
                </a:solidFill>
                <a:effectLst>
                  <a:outerShdw blurRad="38100" dist="25400" dir="5400000" algn="ctr" rotWithShape="0">
                    <a:srgbClr val="6E747A">
                      <a:alpha val="43000"/>
                    </a:srgbClr>
                  </a:outerShdw>
                </a:effectLst>
              </a:rPr>
              <a:t>GH</a:t>
            </a:r>
            <a:br>
              <a:rPr lang="en-US" sz="3600" dirty="0">
                <a:solidFill>
                  <a:schemeClr val="accent1"/>
                </a:solidFill>
                <a:effectLst>
                  <a:outerShdw blurRad="38100" dist="25400" dir="5400000" algn="ctr" rotWithShape="0">
                    <a:srgbClr val="6E747A">
                      <a:alpha val="43000"/>
                    </a:srgbClr>
                  </a:outerShdw>
                </a:effectLst>
              </a:rPr>
            </a:br>
            <a:r>
              <a:rPr lang="en-US" sz="3600" dirty="0">
                <a:solidFill>
                  <a:schemeClr val="accent1"/>
                </a:solidFill>
                <a:effectLst>
                  <a:outerShdw blurRad="38100" dist="25400" dir="5400000" algn="ctr" rotWithShape="0">
                    <a:srgbClr val="6E747A">
                      <a:alpha val="43000"/>
                    </a:srgbClr>
                  </a:outerShdw>
                </a:effectLst>
              </a:rPr>
              <a:t>(Dwarfism/</a:t>
            </a:r>
            <a:r>
              <a:rPr lang="en-US" sz="3600" dirty="0" err="1">
                <a:solidFill>
                  <a:schemeClr val="accent1"/>
                </a:solidFill>
                <a:effectLst>
                  <a:outerShdw blurRad="38100" dist="25400" dir="5400000" algn="ctr" rotWithShape="0">
                    <a:srgbClr val="6E747A">
                      <a:alpha val="43000"/>
                    </a:srgbClr>
                  </a:outerShdw>
                </a:effectLst>
              </a:rPr>
              <a:t>tubuh</a:t>
            </a:r>
            <a:r>
              <a:rPr lang="en-US" sz="3600" dirty="0">
                <a:solidFill>
                  <a:schemeClr val="accent1"/>
                </a:solidFill>
                <a:effectLst>
                  <a:outerShdw blurRad="38100" dist="25400" dir="5400000" algn="ctr" rotWithShape="0">
                    <a:srgbClr val="6E747A">
                      <a:alpha val="43000"/>
                    </a:srgbClr>
                  </a:outerShdw>
                </a:effectLst>
              </a:rPr>
              <a:t> </a:t>
            </a:r>
            <a:r>
              <a:rPr lang="en-US" sz="3600" dirty="0" err="1">
                <a:solidFill>
                  <a:schemeClr val="accent1"/>
                </a:solidFill>
                <a:effectLst>
                  <a:outerShdw blurRad="38100" dist="25400" dir="5400000" algn="ctr" rotWithShape="0">
                    <a:srgbClr val="6E747A">
                      <a:alpha val="43000"/>
                    </a:srgbClr>
                  </a:outerShdw>
                </a:effectLst>
              </a:rPr>
              <a:t>pendek</a:t>
            </a:r>
            <a:r>
              <a:rPr lang="en-US" sz="3600" dirty="0">
                <a:solidFill>
                  <a:schemeClr val="accent1"/>
                </a:solidFill>
                <a:effectLst>
                  <a:outerShdw blurRad="38100" dist="25400" dir="5400000" algn="ctr" rotWithShape="0">
                    <a:srgbClr val="6E747A">
                      <a:alpha val="43000"/>
                    </a:srgbClr>
                  </a:outerShdw>
                </a:effectLst>
              </a:rPr>
              <a:t>/</a:t>
            </a:r>
            <a:r>
              <a:rPr lang="en-US" sz="3600" dirty="0" err="1">
                <a:solidFill>
                  <a:schemeClr val="accent1"/>
                </a:solidFill>
                <a:effectLst>
                  <a:outerShdw blurRad="38100" dist="25400" dir="5400000" algn="ctr" rotWithShape="0">
                    <a:srgbClr val="6E747A">
                      <a:alpha val="43000"/>
                    </a:srgbClr>
                  </a:outerShdw>
                </a:effectLst>
              </a:rPr>
              <a:t>cebol</a:t>
            </a:r>
            <a:r>
              <a:rPr lang="en-US" sz="3600" dirty="0">
                <a:solidFill>
                  <a:schemeClr val="accent1"/>
                </a:solidFill>
                <a:effectLst>
                  <a:outerShdw blurRad="38100" dist="25400" dir="5400000" algn="ctr" rotWithShape="0">
                    <a:srgbClr val="6E747A">
                      <a:alpha val="43000"/>
                    </a:srgbClr>
                  </a:outerShdw>
                </a:effectLst>
              </a:rPr>
              <a:t>)</a:t>
            </a:r>
          </a:p>
        </p:txBody>
      </p:sp>
      <p:sp>
        <p:nvSpPr>
          <p:cNvPr id="3" name="Content Placeholder 2"/>
          <p:cNvSpPr>
            <a:spLocks noGrp="1"/>
          </p:cNvSpPr>
          <p:nvPr>
            <p:ph idx="1"/>
          </p:nvPr>
        </p:nvSpPr>
        <p:spPr/>
        <p:txBody>
          <a:bodyPr/>
          <a:lstStyle/>
          <a:p>
            <a:pPr marL="0" indent="0">
              <a:buNone/>
            </a:pPr>
            <a:r>
              <a:rPr lang="en-US" dirty="0" err="1"/>
              <a:t>Defisiensi</a:t>
            </a:r>
            <a:r>
              <a:rPr lang="en-US" dirty="0"/>
              <a:t> GH </a:t>
            </a:r>
            <a:r>
              <a:rPr lang="en-US" dirty="0" err="1"/>
              <a:t>pada</a:t>
            </a:r>
            <a:r>
              <a:rPr lang="en-US" dirty="0"/>
              <a:t> </a:t>
            </a:r>
            <a:r>
              <a:rPr lang="en-US" dirty="0" err="1"/>
              <a:t>anak</a:t>
            </a:r>
            <a:r>
              <a:rPr lang="en-US" dirty="0"/>
              <a:t> :</a:t>
            </a:r>
          </a:p>
          <a:p>
            <a:r>
              <a:rPr lang="en-US" dirty="0" err="1"/>
              <a:t>Pertumbuhan</a:t>
            </a:r>
            <a:r>
              <a:rPr lang="en-US" dirty="0"/>
              <a:t> </a:t>
            </a:r>
            <a:r>
              <a:rPr lang="en-US" dirty="0" err="1"/>
              <a:t>terhambat</a:t>
            </a:r>
            <a:r>
              <a:rPr lang="en-US" dirty="0"/>
              <a:t> </a:t>
            </a:r>
            <a:r>
              <a:rPr lang="en-US" dirty="0" err="1"/>
              <a:t>karena</a:t>
            </a:r>
            <a:r>
              <a:rPr lang="en-US" dirty="0"/>
              <a:t> </a:t>
            </a:r>
            <a:r>
              <a:rPr lang="en-US" dirty="0" err="1"/>
              <a:t>otot</a:t>
            </a:r>
            <a:r>
              <a:rPr lang="en-US" dirty="0"/>
              <a:t> </a:t>
            </a:r>
            <a:r>
              <a:rPr lang="en-US" dirty="0" err="1"/>
              <a:t>kurang</a:t>
            </a:r>
            <a:r>
              <a:rPr lang="en-US" dirty="0"/>
              <a:t> </a:t>
            </a:r>
            <a:r>
              <a:rPr lang="en-US" dirty="0" err="1"/>
              <a:t>berkembang</a:t>
            </a:r>
            <a:r>
              <a:rPr lang="en-US" dirty="0"/>
              <a:t> (</a:t>
            </a:r>
            <a:r>
              <a:rPr lang="en-US" dirty="0" err="1"/>
              <a:t>berkurangnya</a:t>
            </a:r>
            <a:r>
              <a:rPr lang="en-US" dirty="0"/>
              <a:t> </a:t>
            </a:r>
            <a:r>
              <a:rPr lang="en-US" dirty="0" err="1"/>
              <a:t>sintesis</a:t>
            </a:r>
            <a:r>
              <a:rPr lang="en-US" dirty="0"/>
              <a:t> protein </a:t>
            </a:r>
            <a:r>
              <a:rPr lang="en-US" dirty="0" err="1"/>
              <a:t>otot</a:t>
            </a:r>
            <a:r>
              <a:rPr lang="en-US" dirty="0"/>
              <a:t>)</a:t>
            </a:r>
          </a:p>
          <a:p>
            <a:r>
              <a:rPr lang="en-US" dirty="0" err="1"/>
              <a:t>Lemak</a:t>
            </a:r>
            <a:r>
              <a:rPr lang="en-US" dirty="0"/>
              <a:t> </a:t>
            </a:r>
            <a:r>
              <a:rPr lang="en-US" dirty="0" err="1"/>
              <a:t>subkutis</a:t>
            </a:r>
            <a:r>
              <a:rPr lang="en-US" dirty="0"/>
              <a:t> yang </a:t>
            </a:r>
            <a:r>
              <a:rPr lang="en-US" dirty="0" err="1"/>
              <a:t>berlebihan</a:t>
            </a:r>
            <a:r>
              <a:rPr lang="en-US" dirty="0"/>
              <a:t> (</a:t>
            </a:r>
            <a:r>
              <a:rPr lang="en-US" dirty="0" err="1"/>
              <a:t>mobilisasi</a:t>
            </a:r>
            <a:r>
              <a:rPr lang="en-US" dirty="0"/>
              <a:t> </a:t>
            </a:r>
            <a:r>
              <a:rPr lang="en-US" dirty="0" err="1"/>
              <a:t>lemak</a:t>
            </a:r>
            <a:r>
              <a:rPr lang="en-US" dirty="0"/>
              <a:t> yang </a:t>
            </a:r>
            <a:r>
              <a:rPr lang="en-US" dirty="0" err="1"/>
              <a:t>kurang</a:t>
            </a:r>
            <a:r>
              <a:rPr lang="en-US" dirty="0"/>
              <a:t>)</a:t>
            </a:r>
          </a:p>
          <a:p>
            <a:r>
              <a:rPr lang="en-US" dirty="0" err="1"/>
              <a:t>Jaringan</a:t>
            </a:r>
            <a:r>
              <a:rPr lang="en-US" dirty="0"/>
              <a:t> </a:t>
            </a:r>
            <a:r>
              <a:rPr lang="en-US" dirty="0" err="1"/>
              <a:t>tidak</a:t>
            </a:r>
            <a:r>
              <a:rPr lang="en-US" dirty="0"/>
              <a:t> </a:t>
            </a:r>
            <a:r>
              <a:rPr lang="en-US" dirty="0" err="1"/>
              <a:t>berespon</a:t>
            </a:r>
            <a:r>
              <a:rPr lang="en-US" dirty="0"/>
              <a:t> normal </a:t>
            </a:r>
            <a:r>
              <a:rPr lang="en-US" dirty="0" err="1"/>
              <a:t>terhadap</a:t>
            </a:r>
            <a:r>
              <a:rPr lang="en-US" dirty="0"/>
              <a:t> GH </a:t>
            </a:r>
            <a:r>
              <a:rPr lang="en-US" dirty="0" err="1"/>
              <a:t>ditandai</a:t>
            </a:r>
            <a:r>
              <a:rPr lang="en-US" dirty="0"/>
              <a:t> </a:t>
            </a:r>
            <a:r>
              <a:rPr lang="en-US" dirty="0" err="1"/>
              <a:t>oleh</a:t>
            </a:r>
            <a:r>
              <a:rPr lang="en-US" dirty="0"/>
              <a:t> </a:t>
            </a:r>
            <a:r>
              <a:rPr lang="en-US" dirty="0" err="1"/>
              <a:t>kelainan</a:t>
            </a:r>
            <a:r>
              <a:rPr lang="en-US" dirty="0"/>
              <a:t> </a:t>
            </a:r>
            <a:r>
              <a:rPr lang="en-US" dirty="0" err="1"/>
              <a:t>reseptor</a:t>
            </a:r>
            <a:r>
              <a:rPr lang="en-US" dirty="0"/>
              <a:t> GH yang </a:t>
            </a:r>
            <a:r>
              <a:rPr lang="en-US" dirty="0" err="1"/>
              <a:t>tidak</a:t>
            </a:r>
            <a:r>
              <a:rPr lang="en-US" dirty="0"/>
              <a:t> </a:t>
            </a:r>
            <a:r>
              <a:rPr lang="en-US" dirty="0" err="1"/>
              <a:t>peka</a:t>
            </a:r>
            <a:r>
              <a:rPr lang="en-US" dirty="0"/>
              <a:t> </a:t>
            </a:r>
            <a:r>
              <a:rPr lang="en-US" dirty="0" err="1"/>
              <a:t>terhadap</a:t>
            </a:r>
            <a:r>
              <a:rPr lang="en-US" dirty="0"/>
              <a:t> </a:t>
            </a:r>
            <a:r>
              <a:rPr lang="en-US" dirty="0" err="1" smtClean="0"/>
              <a:t>hormon</a:t>
            </a:r>
            <a:endParaRPr lang="en-US" dirty="0" smtClean="0"/>
          </a:p>
          <a:p>
            <a:r>
              <a:rPr lang="id-ID" dirty="0"/>
              <a:t>Karena cacat hipofisis atau disfungsi hipotalamus</a:t>
            </a:r>
            <a:endParaRPr lang="en-US" dirty="0"/>
          </a:p>
        </p:txBody>
      </p:sp>
    </p:spTree>
    <p:extLst>
      <p:ext uri="{BB962C8B-B14F-4D97-AF65-F5344CB8AC3E}">
        <p14:creationId xmlns:p14="http://schemas.microsoft.com/office/powerpoint/2010/main" val="35545120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0" indent="0">
              <a:buNone/>
            </a:pPr>
            <a:r>
              <a:rPr lang="en-US" dirty="0" err="1"/>
              <a:t>Defisiensi</a:t>
            </a:r>
            <a:r>
              <a:rPr lang="en-US" dirty="0"/>
              <a:t> GH </a:t>
            </a:r>
            <a:r>
              <a:rPr lang="en-US" dirty="0" err="1"/>
              <a:t>pada</a:t>
            </a:r>
            <a:r>
              <a:rPr lang="en-US" dirty="0"/>
              <a:t> orang </a:t>
            </a:r>
            <a:r>
              <a:rPr lang="en-US" dirty="0" err="1"/>
              <a:t>dewasa</a:t>
            </a:r>
            <a:r>
              <a:rPr lang="en-US" dirty="0"/>
              <a:t> :</a:t>
            </a:r>
          </a:p>
          <a:p>
            <a:r>
              <a:rPr lang="en-US" dirty="0" err="1"/>
              <a:t>Mengalami</a:t>
            </a:r>
            <a:r>
              <a:rPr lang="en-US" dirty="0"/>
              <a:t> </a:t>
            </a:r>
            <a:r>
              <a:rPr lang="en-US" dirty="0" err="1"/>
              <a:t>pengurangan</a:t>
            </a:r>
            <a:r>
              <a:rPr lang="en-US" dirty="0"/>
              <a:t> </a:t>
            </a:r>
            <a:r>
              <a:rPr lang="en-US" dirty="0" err="1"/>
              <a:t>massa</a:t>
            </a:r>
            <a:r>
              <a:rPr lang="en-US" dirty="0"/>
              <a:t> </a:t>
            </a:r>
            <a:r>
              <a:rPr lang="en-US" dirty="0" err="1"/>
              <a:t>dan</a:t>
            </a:r>
            <a:r>
              <a:rPr lang="en-US" dirty="0"/>
              <a:t> </a:t>
            </a:r>
            <a:r>
              <a:rPr lang="en-US" dirty="0" err="1"/>
              <a:t>kekuatan</a:t>
            </a:r>
            <a:r>
              <a:rPr lang="en-US" dirty="0"/>
              <a:t> </a:t>
            </a:r>
            <a:r>
              <a:rPr lang="en-US" dirty="0" err="1"/>
              <a:t>otot</a:t>
            </a:r>
            <a:r>
              <a:rPr lang="en-US" dirty="0"/>
              <a:t> (protein </a:t>
            </a:r>
            <a:r>
              <a:rPr lang="en-US" dirty="0" err="1"/>
              <a:t>otot</a:t>
            </a:r>
            <a:r>
              <a:rPr lang="en-US" dirty="0"/>
              <a:t> </a:t>
            </a:r>
            <a:r>
              <a:rPr lang="en-US" dirty="0" err="1"/>
              <a:t>lebih</a:t>
            </a:r>
            <a:r>
              <a:rPr lang="en-US" dirty="0"/>
              <a:t> </a:t>
            </a:r>
            <a:r>
              <a:rPr lang="en-US" dirty="0" err="1"/>
              <a:t>sedikit</a:t>
            </a:r>
            <a:r>
              <a:rPr lang="en-US" dirty="0"/>
              <a:t>)</a:t>
            </a:r>
          </a:p>
          <a:p>
            <a:r>
              <a:rPr lang="en-US" dirty="0" err="1"/>
              <a:t>Penurunan</a:t>
            </a:r>
            <a:r>
              <a:rPr lang="en-US" dirty="0"/>
              <a:t> </a:t>
            </a:r>
            <a:r>
              <a:rPr lang="en-US" dirty="0" err="1"/>
              <a:t>densitas</a:t>
            </a:r>
            <a:r>
              <a:rPr lang="en-US" dirty="0"/>
              <a:t> </a:t>
            </a:r>
            <a:r>
              <a:rPr lang="en-US" dirty="0" err="1"/>
              <a:t>tulang</a:t>
            </a:r>
            <a:r>
              <a:rPr lang="en-US" dirty="0"/>
              <a:t> (</a:t>
            </a:r>
            <a:r>
              <a:rPr lang="en-US" dirty="0" err="1"/>
              <a:t>aktivitas</a:t>
            </a:r>
            <a:r>
              <a:rPr lang="en-US" dirty="0"/>
              <a:t> </a:t>
            </a:r>
            <a:r>
              <a:rPr lang="en-US" dirty="0" err="1"/>
              <a:t>osteoblas</a:t>
            </a:r>
            <a:r>
              <a:rPr lang="en-US" dirty="0"/>
              <a:t> </a:t>
            </a:r>
            <a:r>
              <a:rPr lang="en-US" dirty="0" err="1"/>
              <a:t>berkurang</a:t>
            </a:r>
            <a:r>
              <a:rPr lang="en-US" dirty="0"/>
              <a:t> </a:t>
            </a:r>
            <a:r>
              <a:rPr lang="en-US" dirty="0" err="1"/>
              <a:t>selama</a:t>
            </a:r>
            <a:r>
              <a:rPr lang="en-US" dirty="0"/>
              <a:t> remodeling)</a:t>
            </a:r>
          </a:p>
          <a:p>
            <a:r>
              <a:rPr lang="en-US" dirty="0" err="1"/>
              <a:t>Menyebabkan</a:t>
            </a:r>
            <a:r>
              <a:rPr lang="en-US" dirty="0"/>
              <a:t> </a:t>
            </a:r>
            <a:r>
              <a:rPr lang="en-US" dirty="0" err="1"/>
              <a:t>gagal</a:t>
            </a:r>
            <a:r>
              <a:rPr lang="en-US" dirty="0"/>
              <a:t> </a:t>
            </a:r>
            <a:r>
              <a:rPr lang="en-US" dirty="0" err="1"/>
              <a:t>jantung</a:t>
            </a:r>
            <a:r>
              <a:rPr lang="en-US" dirty="0"/>
              <a:t> </a:t>
            </a:r>
          </a:p>
        </p:txBody>
      </p:sp>
    </p:spTree>
    <p:extLst>
      <p:ext uri="{BB962C8B-B14F-4D97-AF65-F5344CB8AC3E}">
        <p14:creationId xmlns:p14="http://schemas.microsoft.com/office/powerpoint/2010/main" val="8260696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scene3d>
              <a:camera prst="orthographicFront"/>
              <a:lightRig rig="threePt" dir="t"/>
            </a:scene3d>
          </a:bodyPr>
          <a:lstStyle/>
          <a:p>
            <a:r>
              <a:rPr lang="en-US" sz="3600" dirty="0" err="1">
                <a:solidFill>
                  <a:schemeClr val="accent1"/>
                </a:solidFill>
                <a:effectLst>
                  <a:outerShdw blurRad="38100" dist="25400" dir="5400000" algn="ctr" rotWithShape="0">
                    <a:srgbClr val="6E747A">
                      <a:alpha val="43000"/>
                    </a:srgbClr>
                  </a:outerShdw>
                </a:effectLst>
              </a:rPr>
              <a:t>Hipersekresi</a:t>
            </a:r>
            <a:r>
              <a:rPr lang="en-US" sz="3600" dirty="0">
                <a:solidFill>
                  <a:schemeClr val="accent1"/>
                </a:solidFill>
                <a:effectLst>
                  <a:outerShdw blurRad="38100" dist="25400" dir="5400000" algn="ctr" rotWithShape="0">
                    <a:srgbClr val="6E747A">
                      <a:alpha val="43000"/>
                    </a:srgbClr>
                  </a:outerShdw>
                </a:effectLst>
              </a:rPr>
              <a:t> GH</a:t>
            </a:r>
          </a:p>
        </p:txBody>
      </p:sp>
      <p:sp>
        <p:nvSpPr>
          <p:cNvPr id="3" name="Content Placeholder 2"/>
          <p:cNvSpPr>
            <a:spLocks noGrp="1"/>
          </p:cNvSpPr>
          <p:nvPr>
            <p:ph idx="1"/>
          </p:nvPr>
        </p:nvSpPr>
        <p:spPr/>
        <p:txBody>
          <a:bodyPr>
            <a:normAutofit fontScale="92500" lnSpcReduction="10000"/>
          </a:bodyPr>
          <a:lstStyle/>
          <a:p>
            <a:r>
              <a:rPr lang="en-US"/>
              <a:t>GH berlebih pada masa anak-anak (sebelum lempeng epifisis menutup) : pertumbuhan tinggi yang pesat, disebut </a:t>
            </a:r>
            <a:r>
              <a:rPr lang="en-US">
                <a:solidFill>
                  <a:schemeClr val="accent1"/>
                </a:solidFill>
                <a:effectLst>
                  <a:outerShdw blurRad="38100" dist="25400" dir="5400000" algn="ctr" rotWithShape="0">
                    <a:srgbClr val="6E747A">
                      <a:alpha val="43000"/>
                    </a:srgbClr>
                  </a:outerShdw>
                </a:effectLst>
              </a:rPr>
              <a:t>Gigantisme</a:t>
            </a:r>
          </a:p>
          <a:p>
            <a:r>
              <a:rPr lang="en-US">
                <a:gradFill>
                  <a:gsLst>
                    <a:gs pos="21000">
                      <a:srgbClr val="53575C"/>
                    </a:gs>
                    <a:gs pos="88000">
                      <a:srgbClr val="C5C7CA"/>
                    </a:gs>
                  </a:gsLst>
                  <a:lin ang="5400000"/>
                </a:gradFill>
                <a:effectLst/>
              </a:rPr>
              <a:t>GH berlebih  pada dewasa (setelah lempeng epifisis menutup) : tubuh tidak dapat tinggi lagi, tetapi tulang menjadi tebal dan jaringan kulit berproliferasi, disebut </a:t>
            </a:r>
            <a:r>
              <a:rPr lang="en-US">
                <a:solidFill>
                  <a:schemeClr val="accent1"/>
                </a:solidFill>
                <a:effectLst>
                  <a:outerShdw blurRad="38100" dist="25400" dir="5400000" algn="ctr" rotWithShape="0">
                    <a:srgbClr val="6E747A">
                      <a:alpha val="43000"/>
                    </a:srgbClr>
                  </a:outerShdw>
                </a:effectLst>
              </a:rPr>
              <a:t>Akromegali (penebalan pada bagian ekstremitas dan wajah). </a:t>
            </a:r>
          </a:p>
          <a:p>
            <a:r>
              <a:rPr lang="en-US">
                <a:solidFill>
                  <a:schemeClr val="accent1"/>
                </a:solidFill>
                <a:effectLst>
                  <a:outerShdw blurRad="38100" dist="25400" dir="5400000" algn="ctr" rotWithShape="0">
                    <a:srgbClr val="6E747A">
                      <a:alpha val="43000"/>
                    </a:srgbClr>
                  </a:outerShdw>
                </a:effectLst>
              </a:rPr>
              <a:t>Ciri-ciri akromegali : </a:t>
            </a:r>
            <a:r>
              <a:rPr lang="en-US">
                <a:gradFill>
                  <a:gsLst>
                    <a:gs pos="21000">
                      <a:srgbClr val="53575C"/>
                    </a:gs>
                    <a:gs pos="88000">
                      <a:srgbClr val="C5C7CA"/>
                    </a:gs>
                  </a:gsLst>
                  <a:lin ang="5400000"/>
                </a:gradFill>
                <a:effectLst/>
              </a:rPr>
              <a:t>Wajah bertambah kasar menyerupai kera karena rahang dan tulang pipi menonjol akibat penebalan tulang wajah dan kulit, tangan dan kaki membesar, jari tangan dan kaki menebal, saraf tepi terganggu karena terjepit oleh jaringan ikat dan tulang yang tumbuh berlebihan</a:t>
            </a:r>
          </a:p>
          <a:p>
            <a:pPr marL="0" indent="0">
              <a:buNone/>
            </a:pPr>
            <a:endParaRPr lang="en-US">
              <a:gradFill>
                <a:gsLst>
                  <a:gs pos="21000">
                    <a:srgbClr val="53575C"/>
                  </a:gs>
                  <a:gs pos="88000">
                    <a:srgbClr val="C5C7CA"/>
                  </a:gs>
                </a:gsLst>
                <a:lin ang="5400000"/>
              </a:gradFill>
              <a:effectLst/>
            </a:endParaRPr>
          </a:p>
        </p:txBody>
      </p:sp>
    </p:spTree>
    <p:extLst>
      <p:ext uri="{BB962C8B-B14F-4D97-AF65-F5344CB8AC3E}">
        <p14:creationId xmlns:p14="http://schemas.microsoft.com/office/powerpoint/2010/main" val="4447624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838200"/>
            <a:ext cx="6705600" cy="518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11298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err="1" smtClean="0"/>
              <a:t>Pustaka</a:t>
            </a:r>
            <a:endParaRPr lang="en-US" sz="4000" dirty="0"/>
          </a:p>
        </p:txBody>
      </p:sp>
      <p:sp>
        <p:nvSpPr>
          <p:cNvPr id="3" name="Content Placeholder 2"/>
          <p:cNvSpPr>
            <a:spLocks noGrp="1"/>
          </p:cNvSpPr>
          <p:nvPr>
            <p:ph idx="1"/>
          </p:nvPr>
        </p:nvSpPr>
        <p:spPr/>
        <p:txBody>
          <a:bodyPr/>
          <a:lstStyle/>
          <a:p>
            <a:pPr marL="0" indent="0">
              <a:buNone/>
            </a:pPr>
            <a:endParaRPr lang="en-US" dirty="0" smtClean="0"/>
          </a:p>
          <a:p>
            <a:pPr marL="0" indent="0">
              <a:buNone/>
            </a:pPr>
            <a:r>
              <a:rPr lang="en-US" dirty="0" err="1" smtClean="0"/>
              <a:t>Lauralee</a:t>
            </a:r>
            <a:r>
              <a:rPr lang="en-US" dirty="0" smtClean="0"/>
              <a:t> Sherwood. 2012. </a:t>
            </a:r>
            <a:r>
              <a:rPr lang="en-US" b="1" dirty="0" err="1" smtClean="0"/>
              <a:t>Fisiologi</a:t>
            </a:r>
            <a:r>
              <a:rPr lang="en-US" b="1" dirty="0" smtClean="0"/>
              <a:t> </a:t>
            </a:r>
            <a:r>
              <a:rPr lang="en-US" b="1" dirty="0" err="1" smtClean="0"/>
              <a:t>Manusia</a:t>
            </a:r>
            <a:r>
              <a:rPr lang="en-US" dirty="0" smtClean="0"/>
              <a:t>. </a:t>
            </a:r>
            <a:r>
              <a:rPr lang="en-US" dirty="0" err="1" smtClean="0"/>
              <a:t>Edisi</a:t>
            </a:r>
            <a:r>
              <a:rPr lang="en-US" dirty="0" smtClean="0"/>
              <a:t> </a:t>
            </a:r>
            <a:r>
              <a:rPr lang="en-US" dirty="0" err="1" smtClean="0"/>
              <a:t>ke</a:t>
            </a:r>
            <a:r>
              <a:rPr lang="en-US" dirty="0" smtClean="0"/>
              <a:t> 6. </a:t>
            </a:r>
            <a:r>
              <a:rPr lang="en-US" dirty="0" err="1" smtClean="0"/>
              <a:t>Penerbit</a:t>
            </a:r>
            <a:r>
              <a:rPr lang="en-US" dirty="0" smtClean="0"/>
              <a:t> </a:t>
            </a:r>
            <a:r>
              <a:rPr lang="en-US" dirty="0" err="1" smtClean="0"/>
              <a:t>Buku</a:t>
            </a:r>
            <a:r>
              <a:rPr lang="en-US" dirty="0" smtClean="0"/>
              <a:t> </a:t>
            </a:r>
            <a:r>
              <a:rPr lang="en-US" dirty="0" err="1" smtClean="0"/>
              <a:t>Kedokteran</a:t>
            </a:r>
            <a:r>
              <a:rPr lang="en-US" dirty="0" smtClean="0"/>
              <a:t>. EGC Jakarta</a:t>
            </a:r>
            <a:endParaRPr lang="en-US" dirty="0"/>
          </a:p>
        </p:txBody>
      </p:sp>
    </p:spTree>
    <p:extLst>
      <p:ext uri="{BB962C8B-B14F-4D97-AF65-F5344CB8AC3E}">
        <p14:creationId xmlns:p14="http://schemas.microsoft.com/office/powerpoint/2010/main" val="55378752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buNone/>
            </a:pPr>
            <a:endParaRPr lang="en-US" dirty="0" smtClean="0"/>
          </a:p>
          <a:p>
            <a:pPr marL="0" indent="0">
              <a:buNone/>
            </a:pPr>
            <a:endParaRPr lang="en-US" dirty="0"/>
          </a:p>
          <a:p>
            <a:pPr marL="0" indent="0">
              <a:buNone/>
            </a:pPr>
            <a:endParaRPr lang="en-US" dirty="0" smtClean="0"/>
          </a:p>
          <a:p>
            <a:pPr marL="0" indent="0" algn="ctr">
              <a:buNone/>
            </a:pPr>
            <a:r>
              <a:rPr lang="en-US" sz="6000" b="1" dirty="0" smtClean="0"/>
              <a:t>THANK YOU</a:t>
            </a:r>
            <a:endParaRPr lang="en-US" sz="6000" b="1" dirty="0"/>
          </a:p>
        </p:txBody>
      </p:sp>
    </p:spTree>
    <p:extLst>
      <p:ext uri="{BB962C8B-B14F-4D97-AF65-F5344CB8AC3E}">
        <p14:creationId xmlns:p14="http://schemas.microsoft.com/office/powerpoint/2010/main" val="153594089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192</TotalTime>
  <Words>1066</Words>
  <Application>Microsoft Office PowerPoint</Application>
  <PresentationFormat>On-screen Show (4:3)</PresentationFormat>
  <Paragraphs>144</Paragraphs>
  <Slides>31</Slides>
  <Notes>0</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Executive</vt:lpstr>
      <vt:lpstr>Sistem Endokrin :  Kelenjar Endokrin Sentral (Neurohormon)  </vt:lpstr>
      <vt:lpstr>Pengantar : Komunikasi Sel ke Sel  (Komunikasi dalam Tubuh)</vt:lpstr>
      <vt:lpstr>Komunikasi Jarak Jauh</vt:lpstr>
      <vt:lpstr>Komunikasi Jarak Jauh : Sistem Endokrin</vt:lpstr>
      <vt:lpstr>Komunikasi oleh Sistem Saraf dan Sistem Endokrin</vt:lpstr>
      <vt:lpstr>Anatomy : Hormon</vt:lpstr>
      <vt:lpstr>Anatomy : Hormon</vt:lpstr>
      <vt:lpstr>Anatomy : Hormon</vt:lpstr>
      <vt:lpstr>Anatomy : Hormon</vt:lpstr>
      <vt:lpstr>Reseptor Hormon</vt:lpstr>
      <vt:lpstr>Hormon Sirkulasi dan Hormon Lokal</vt:lpstr>
      <vt:lpstr>Neurohormon</vt:lpstr>
      <vt:lpstr>Anatomi Kelenjar Pituitari Hipofisis</vt:lpstr>
      <vt:lpstr>PowerPoint Presentation</vt:lpstr>
      <vt:lpstr>PowerPoint Presentation</vt:lpstr>
      <vt:lpstr>PowerPoint Presentation</vt:lpstr>
      <vt:lpstr>Hipofisis Posterior/Neurohipofisis</vt:lpstr>
      <vt:lpstr>Hipofisis Anterior/adenohipofisis</vt:lpstr>
      <vt:lpstr>Anterior pituitary: Tiga Pusat Integrasi</vt:lpstr>
      <vt:lpstr>PowerPoint Presentation</vt:lpstr>
      <vt:lpstr>PowerPoint Presentation</vt:lpstr>
      <vt:lpstr>PowerPoint Presentation</vt:lpstr>
      <vt:lpstr>Kontrol endokrin pada pertumbuhan</vt:lpstr>
      <vt:lpstr>Hormon Pertumbuhan</vt:lpstr>
      <vt:lpstr>PowerPoint Presentation</vt:lpstr>
      <vt:lpstr>Disfungsi Endokrin : Hiposekresi GH (Dwarfism/tubuh pendek/cebol)</vt:lpstr>
      <vt:lpstr>PowerPoint Presentation</vt:lpstr>
      <vt:lpstr>Hipersekresi GH</vt:lpstr>
      <vt:lpstr>PowerPoint Presentation</vt:lpstr>
      <vt:lpstr>Pustaka</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Sistem Hormon : Neurohormon</dc:title>
  <dc:creator>User</dc:creator>
  <cp:lastModifiedBy>User</cp:lastModifiedBy>
  <cp:revision>72</cp:revision>
  <dcterms:created xsi:type="dcterms:W3CDTF">2020-12-13T17:29:16Z</dcterms:created>
  <dcterms:modified xsi:type="dcterms:W3CDTF">2020-12-13T23:25:48Z</dcterms:modified>
</cp:coreProperties>
</file>