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11" r:id="rId1"/>
  </p:sldMasterIdLst>
  <p:sldIdLst>
    <p:sldId id="256" r:id="rId2"/>
    <p:sldId id="257" r:id="rId3"/>
    <p:sldId id="259"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 id="309" r:id="rId53"/>
    <p:sldId id="310" r:id="rId54"/>
    <p:sldId id="311" r:id="rId55"/>
    <p:sldId id="312" r:id="rId56"/>
    <p:sldId id="313" r:id="rId57"/>
    <p:sldId id="314" r:id="rId58"/>
    <p:sldId id="315" r:id="rId59"/>
    <p:sldId id="316" r:id="rId60"/>
    <p:sldId id="317" r:id="rId61"/>
    <p:sldId id="318" r:id="rId62"/>
    <p:sldId id="319" r:id="rId63"/>
    <p:sldId id="320" r:id="rId64"/>
    <p:sldId id="321" r:id="rId65"/>
    <p:sldId id="322" r:id="rId66"/>
    <p:sldId id="323" r:id="rId67"/>
    <p:sldId id="258" r:id="rId6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4" d="100"/>
          <a:sy n="74" d="100"/>
        </p:scale>
        <p:origin x="-528" y="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1" y="2647950"/>
            <a:ext cx="4762500"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3173" y="-925"/>
            <a:ext cx="12195173"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1089484" y="1730403"/>
            <a:ext cx="7531497" cy="1204306"/>
          </a:xfrm>
        </p:spPr>
        <p:txBody>
          <a:bodyPr bIns="9144" anchor="b"/>
          <a:lstStyle>
            <a:lvl1pPr>
              <a:defRPr sz="3200"/>
            </a:lvl1pPr>
          </a:lstStyle>
          <a:p>
            <a:r>
              <a:rPr lang="en-US" smtClean="0"/>
              <a:t>Click to edit Master title style</a:t>
            </a:r>
            <a:endParaRPr lang="en-US" dirty="0"/>
          </a:p>
        </p:txBody>
      </p:sp>
      <p:sp>
        <p:nvSpPr>
          <p:cNvPr id="3" name="Subtitle 2"/>
          <p:cNvSpPr>
            <a:spLocks noGrp="1"/>
          </p:cNvSpPr>
          <p:nvPr>
            <p:ph type="subTitle" idx="1"/>
          </p:nvPr>
        </p:nvSpPr>
        <p:spPr>
          <a:xfrm rot="19140000">
            <a:off x="1616370" y="2470926"/>
            <a:ext cx="8681508"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3173" y="-925"/>
            <a:ext cx="12195173"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1" y="2647950"/>
            <a:ext cx="4762500"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1092532" y="1726738"/>
            <a:ext cx="7534656"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Text Placeholder 2"/>
          <p:cNvSpPr>
            <a:spLocks noGrp="1"/>
          </p:cNvSpPr>
          <p:nvPr>
            <p:ph type="body" idx="1"/>
          </p:nvPr>
        </p:nvSpPr>
        <p:spPr>
          <a:xfrm rot="19140000">
            <a:off x="1621536" y="2468304"/>
            <a:ext cx="8680704"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097280" y="1097280"/>
            <a:ext cx="42672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66688" y="1097280"/>
            <a:ext cx="42672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9/1/2020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097280" y="1097280"/>
            <a:ext cx="42672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4" name="Content Placeholder 3"/>
          <p:cNvSpPr>
            <a:spLocks noGrp="1"/>
          </p:cNvSpPr>
          <p:nvPr>
            <p:ph sz="half" idx="2"/>
          </p:nvPr>
        </p:nvSpPr>
        <p:spPr>
          <a:xfrm>
            <a:off x="1092200" y="1701848"/>
            <a:ext cx="42672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66688" y="1097280"/>
            <a:ext cx="42672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smtClean="0"/>
              <a:t>Click to edit Master text styles</a:t>
            </a:r>
          </a:p>
        </p:txBody>
      </p:sp>
      <p:sp>
        <p:nvSpPr>
          <p:cNvPr id="6" name="Content Placeholder 5"/>
          <p:cNvSpPr>
            <a:spLocks noGrp="1"/>
          </p:cNvSpPr>
          <p:nvPr>
            <p:ph sz="quarter" idx="4"/>
          </p:nvPr>
        </p:nvSpPr>
        <p:spPr>
          <a:xfrm>
            <a:off x="6266688" y="1701848"/>
            <a:ext cx="42672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61BEF0D-F0BB-DE4B-95CE-6DB70DBA9567}" type="datetimeFigureOut">
              <a:rPr lang="en-US" smtClean="0"/>
              <a:pPr/>
              <a:t>9/1/2020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9/1/2020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1" y="2647950"/>
            <a:ext cx="4762500"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1720852" y="-1720850"/>
            <a:ext cx="6858000" cy="10299704"/>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1046573" y="1576104"/>
            <a:ext cx="694944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mtClean="0"/>
              <a:t>Click to edit Master title style</a:t>
            </a:r>
            <a:endParaRPr lang="en-US" dirty="0"/>
          </a:p>
        </p:txBody>
      </p:sp>
      <p:sp>
        <p:nvSpPr>
          <p:cNvPr id="3" name="Content Placeholder 2"/>
          <p:cNvSpPr>
            <a:spLocks noGrp="1"/>
          </p:cNvSpPr>
          <p:nvPr>
            <p:ph idx="1"/>
          </p:nvPr>
        </p:nvSpPr>
        <p:spPr>
          <a:xfrm>
            <a:off x="6332737" y="2618913"/>
            <a:ext cx="507703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19140000">
            <a:off x="1730605" y="2253385"/>
            <a:ext cx="7726347"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9/1/2020</a:t>
            </a:fld>
            <a:endParaRPr lang="en-US" dirty="0"/>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D57F1E4F-1CFF-5643-939E-217C01CDF565}"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705101" y="0"/>
            <a:ext cx="9486900"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smtClean="0"/>
              <a:t>Click icon to add picture</a:t>
            </a:r>
            <a:endParaRPr lang="en-US" dirty="0"/>
          </a:p>
        </p:txBody>
      </p:sp>
      <p:sp>
        <p:nvSpPr>
          <p:cNvPr id="9" name="Right Triangle 8"/>
          <p:cNvSpPr/>
          <p:nvPr/>
        </p:nvSpPr>
        <p:spPr>
          <a:xfrm>
            <a:off x="1" y="2647950"/>
            <a:ext cx="4762500"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1" y="5048250"/>
            <a:ext cx="4762500"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94929" y="1717501"/>
            <a:ext cx="7315200" cy="867444"/>
          </a:xfrm>
        </p:spPr>
        <p:txBody>
          <a:bodyPr anchor="b"/>
          <a:lstStyle>
            <a:lvl1pPr algn="l">
              <a:defRPr sz="2800" b="0">
                <a:latin typeface="+mj-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rot="19140000">
            <a:off x="1524639" y="2180529"/>
            <a:ext cx="8128727"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61BEF0D-F0BB-DE4B-95CE-6DB70DBA9567}" type="datetimeFigureOut">
              <a:rPr lang="en-US" smtClean="0"/>
              <a:pPr/>
              <a:t>9/1/2020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46783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600" y="274639"/>
            <a:ext cx="8026400" cy="4678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61BEF0D-F0BB-DE4B-95CE-6DB70DBA9567}" type="datetimeFigureOut">
              <a:rPr lang="en-US" smtClean="0"/>
              <a:pPr/>
              <a:t>9/1/2020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3175" y="5050633"/>
            <a:ext cx="4765676"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3173" y="5051293"/>
            <a:ext cx="12195173"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97280" y="365760"/>
            <a:ext cx="10027920" cy="54864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100629"/>
            <a:ext cx="10027920" cy="357984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19140000">
            <a:off x="268224" y="5870448"/>
            <a:ext cx="2901696" cy="201168"/>
          </a:xfrm>
          <a:prstGeom prst="rect">
            <a:avLst/>
          </a:prstGeom>
        </p:spPr>
        <p:txBody>
          <a:bodyPr vert="horz" lIns="91440" tIns="45720" rIns="91440" bIns="45720" rtlCol="0" anchor="ctr"/>
          <a:lstStyle>
            <a:lvl1pPr algn="l">
              <a:defRPr sz="1200">
                <a:solidFill>
                  <a:srgbClr val="FFFFFF"/>
                </a:solidFill>
              </a:defRPr>
            </a:lvl1pPr>
          </a:lstStyle>
          <a:p>
            <a:fld id="{B61BEF0D-F0BB-DE4B-95CE-6DB70DBA9567}" type="datetimeFigureOut">
              <a:rPr lang="en-US" smtClean="0"/>
              <a:pPr/>
              <a:t>9/1/2020</a:t>
            </a:fld>
            <a:endParaRPr lang="en-US" dirty="0"/>
          </a:p>
        </p:txBody>
      </p:sp>
      <p:sp>
        <p:nvSpPr>
          <p:cNvPr id="5" name="Footer Placeholder 4"/>
          <p:cNvSpPr>
            <a:spLocks noGrp="1"/>
          </p:cNvSpPr>
          <p:nvPr>
            <p:ph type="ftr" sz="quarter" idx="3"/>
          </p:nvPr>
        </p:nvSpPr>
        <p:spPr>
          <a:xfrm>
            <a:off x="4690019" y="6285122"/>
            <a:ext cx="62992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1201384" y="6170822"/>
            <a:ext cx="67056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D57F1E4F-1CFF-5643-939E-217C01CDF565}"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5" Type="http://schemas.openxmlformats.org/officeDocument/2006/relationships/image" Target="../media/image40.png"/><Relationship Id="rId4" Type="http://schemas.openxmlformats.org/officeDocument/2006/relationships/image" Target="../media/image39.png"/></Relationships>
</file>

<file path=ppt/slides/_rels/slide5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 Id="rId5" Type="http://schemas.openxmlformats.org/officeDocument/2006/relationships/image" Target="../media/image44.png"/><Relationship Id="rId4" Type="http://schemas.openxmlformats.org/officeDocument/2006/relationships/image" Target="../media/image43.png"/></Relationships>
</file>

<file path=ppt/slides/_rels/slide5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47.png"/></Relationships>
</file>

<file path=ppt/slides/_rels/slide5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0.png"/><Relationship Id="rId1" Type="http://schemas.openxmlformats.org/officeDocument/2006/relationships/slideLayout" Target="../slideLayouts/slideLayout2.xml"/><Relationship Id="rId5" Type="http://schemas.openxmlformats.org/officeDocument/2006/relationships/image" Target="../media/image62.png"/><Relationship Id="rId4" Type="http://schemas.openxmlformats.org/officeDocument/2006/relationships/image" Target="../media/image61.png"/></Relationships>
</file>

<file path=ppt/slides/_rels/slide66.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2446" y="1447800"/>
            <a:ext cx="10093233" cy="3329581"/>
          </a:xfrm>
        </p:spPr>
        <p:txBody>
          <a:bodyPr/>
          <a:lstStyle/>
          <a:p>
            <a:r>
              <a:rPr lang="id-ID" b="1" dirty="0">
                <a:solidFill>
                  <a:srgbClr val="7030A0"/>
                </a:solidFill>
                <a:effectLst>
                  <a:outerShdw blurRad="38100" dist="38100" dir="2700000" algn="tl">
                    <a:srgbClr val="000000">
                      <a:alpha val="43137"/>
                    </a:srgbClr>
                  </a:outerShdw>
                </a:effectLst>
              </a:rPr>
              <a:t/>
            </a:r>
            <a:br>
              <a:rPr lang="id-ID" b="1" dirty="0">
                <a:solidFill>
                  <a:srgbClr val="7030A0"/>
                </a:solidFill>
                <a:effectLst>
                  <a:outerShdw blurRad="38100" dist="38100" dir="2700000" algn="tl">
                    <a:srgbClr val="000000">
                      <a:alpha val="43137"/>
                    </a:srgbClr>
                  </a:outerShdw>
                </a:effectLst>
              </a:rPr>
            </a:br>
            <a:r>
              <a:rPr lang="id-ID" sz="6000" b="1" dirty="0" smtClean="0">
                <a:solidFill>
                  <a:srgbClr val="7030A0"/>
                </a:solidFill>
                <a:effectLst>
                  <a:outerShdw blurRad="38100" dist="38100" dir="2700000" algn="tl">
                    <a:srgbClr val="000000">
                      <a:alpha val="43137"/>
                    </a:srgbClr>
                  </a:outerShdw>
                </a:effectLst>
              </a:rPr>
              <a:t>Topik#3: </a:t>
            </a:r>
            <a:r>
              <a:rPr lang="id-ID" sz="6000" b="1" dirty="0">
                <a:solidFill>
                  <a:srgbClr val="7030A0"/>
                </a:solidFill>
                <a:effectLst>
                  <a:outerShdw blurRad="38100" dist="38100" dir="2700000" algn="tl">
                    <a:srgbClr val="000000">
                      <a:alpha val="43137"/>
                    </a:srgbClr>
                  </a:outerShdw>
                </a:effectLst>
              </a:rPr>
              <a:t>Geometrik Jalan</a:t>
            </a:r>
            <a:endParaRPr lang="id-ID" dirty="0"/>
          </a:p>
        </p:txBody>
      </p:sp>
    </p:spTree>
    <p:extLst>
      <p:ext uri="{BB962C8B-B14F-4D97-AF65-F5344CB8AC3E}">
        <p14:creationId xmlns:p14="http://schemas.microsoft.com/office/powerpoint/2010/main" val="29687850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RPS: Geometrik Jalan</a:t>
            </a:r>
          </a:p>
        </p:txBody>
      </p:sp>
      <p:grpSp>
        <p:nvGrpSpPr>
          <p:cNvPr id="12" name="Group 11"/>
          <p:cNvGrpSpPr/>
          <p:nvPr/>
        </p:nvGrpSpPr>
        <p:grpSpPr>
          <a:xfrm>
            <a:off x="508089" y="1322269"/>
            <a:ext cx="9929872" cy="5384852"/>
            <a:chOff x="508089" y="1322269"/>
            <a:chExt cx="9929872" cy="5384852"/>
          </a:xfrm>
        </p:grpSpPr>
        <p:sp>
          <p:nvSpPr>
            <p:cNvPr id="6" name="Freeform: Shape 5"/>
            <p:cNvSpPr/>
            <p:nvPr/>
          </p:nvSpPr>
          <p:spPr>
            <a:xfrm>
              <a:off x="4082842" y="1482490"/>
              <a:ext cx="6355119" cy="611089"/>
            </a:xfrm>
            <a:custGeom>
              <a:avLst/>
              <a:gdLst>
                <a:gd name="connsiteX0" fmla="*/ 213631 w 1281763"/>
                <a:gd name="connsiteY0" fmla="*/ 0 h 6355118"/>
                <a:gd name="connsiteX1" fmla="*/ 1068132 w 1281763"/>
                <a:gd name="connsiteY1" fmla="*/ 0 h 6355118"/>
                <a:gd name="connsiteX2" fmla="*/ 1281763 w 1281763"/>
                <a:gd name="connsiteY2" fmla="*/ 213631 h 6355118"/>
                <a:gd name="connsiteX3" fmla="*/ 1281763 w 1281763"/>
                <a:gd name="connsiteY3" fmla="*/ 6355118 h 6355118"/>
                <a:gd name="connsiteX4" fmla="*/ 1281763 w 1281763"/>
                <a:gd name="connsiteY4" fmla="*/ 6355118 h 6355118"/>
                <a:gd name="connsiteX5" fmla="*/ 0 w 1281763"/>
                <a:gd name="connsiteY5" fmla="*/ 6355118 h 6355118"/>
                <a:gd name="connsiteX6" fmla="*/ 0 w 1281763"/>
                <a:gd name="connsiteY6" fmla="*/ 6355118 h 6355118"/>
                <a:gd name="connsiteX7" fmla="*/ 0 w 1281763"/>
                <a:gd name="connsiteY7" fmla="*/ 213631 h 6355118"/>
                <a:gd name="connsiteX8" fmla="*/ 213631 w 1281763"/>
                <a:gd name="connsiteY8" fmla="*/ 0 h 6355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763" h="6355118">
                  <a:moveTo>
                    <a:pt x="1281763" y="1059207"/>
                  </a:moveTo>
                  <a:lnTo>
                    <a:pt x="1281763" y="5295911"/>
                  </a:lnTo>
                  <a:cubicBezTo>
                    <a:pt x="1281763" y="5880893"/>
                    <a:pt x="1262472" y="6355116"/>
                    <a:pt x="1238676" y="6355116"/>
                  </a:cubicBezTo>
                  <a:lnTo>
                    <a:pt x="0" y="6355116"/>
                  </a:lnTo>
                  <a:lnTo>
                    <a:pt x="0" y="6355116"/>
                  </a:lnTo>
                  <a:lnTo>
                    <a:pt x="0" y="2"/>
                  </a:lnTo>
                  <a:lnTo>
                    <a:pt x="0" y="2"/>
                  </a:lnTo>
                  <a:lnTo>
                    <a:pt x="1238676" y="2"/>
                  </a:lnTo>
                  <a:cubicBezTo>
                    <a:pt x="1262472" y="2"/>
                    <a:pt x="1281763" y="474225"/>
                    <a:pt x="1281763" y="1059207"/>
                  </a:cubicBezTo>
                  <a:close/>
                </a:path>
              </a:pathLst>
            </a:custGeom>
            <a:scene3d>
              <a:camera prst="orthographicFront"/>
              <a:lightRig rig="flat" dir="t"/>
            </a:scene3d>
            <a:sp3d extrusionH="12700" prstMaterial="plastic">
              <a:bevelT w="50800" h="50800"/>
            </a:sp3d>
          </p:spPr>
          <p:style>
            <a:lnRef idx="1">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2">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9051" tIns="72096" rIns="81621" bIns="72097" numCol="1" spcCol="1270" anchor="ctr" anchorCtr="0">
              <a:noAutofit/>
            </a:bodyPr>
            <a:lstStyle/>
            <a:p>
              <a:pPr marL="0" lvl="1" algn="l" defTabSz="222250">
                <a:lnSpc>
                  <a:spcPct val="90000"/>
                </a:lnSpc>
                <a:spcBef>
                  <a:spcPct val="0"/>
                </a:spcBef>
                <a:spcAft>
                  <a:spcPct val="15000"/>
                </a:spcAft>
              </a:pPr>
              <a:r>
                <a:rPr lang="id-ID" sz="3200" b="0" i="0" kern="1200" dirty="0">
                  <a:solidFill>
                    <a:srgbClr val="FF0000"/>
                  </a:solidFill>
                </a:rPr>
                <a:t>Geometrik Jalan</a:t>
              </a:r>
              <a:endParaRPr lang="id-ID" sz="3200" kern="1200" dirty="0">
                <a:solidFill>
                  <a:srgbClr val="FF0000"/>
                </a:solidFill>
              </a:endParaRPr>
            </a:p>
          </p:txBody>
        </p:sp>
        <p:sp>
          <p:nvSpPr>
            <p:cNvPr id="7" name="Freeform: Shape 6"/>
            <p:cNvSpPr/>
            <p:nvPr/>
          </p:nvSpPr>
          <p:spPr>
            <a:xfrm>
              <a:off x="508089" y="1322269"/>
              <a:ext cx="3574754" cy="1015489"/>
            </a:xfrm>
            <a:custGeom>
              <a:avLst/>
              <a:gdLst>
                <a:gd name="connsiteX0" fmla="*/ 0 w 3574754"/>
                <a:gd name="connsiteY0" fmla="*/ 267039 h 1602204"/>
                <a:gd name="connsiteX1" fmla="*/ 267039 w 3574754"/>
                <a:gd name="connsiteY1" fmla="*/ 0 h 1602204"/>
                <a:gd name="connsiteX2" fmla="*/ 3307715 w 3574754"/>
                <a:gd name="connsiteY2" fmla="*/ 0 h 1602204"/>
                <a:gd name="connsiteX3" fmla="*/ 3574754 w 3574754"/>
                <a:gd name="connsiteY3" fmla="*/ 267039 h 1602204"/>
                <a:gd name="connsiteX4" fmla="*/ 3574754 w 3574754"/>
                <a:gd name="connsiteY4" fmla="*/ 1335165 h 1602204"/>
                <a:gd name="connsiteX5" fmla="*/ 3307715 w 3574754"/>
                <a:gd name="connsiteY5" fmla="*/ 1602204 h 1602204"/>
                <a:gd name="connsiteX6" fmla="*/ 267039 w 3574754"/>
                <a:gd name="connsiteY6" fmla="*/ 1602204 h 1602204"/>
                <a:gd name="connsiteX7" fmla="*/ 0 w 3574754"/>
                <a:gd name="connsiteY7" fmla="*/ 1335165 h 1602204"/>
                <a:gd name="connsiteX8" fmla="*/ 0 w 3574754"/>
                <a:gd name="connsiteY8" fmla="*/ 267039 h 160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74754" h="1602204">
                  <a:moveTo>
                    <a:pt x="0" y="267039"/>
                  </a:moveTo>
                  <a:cubicBezTo>
                    <a:pt x="0" y="119557"/>
                    <a:pt x="119557" y="0"/>
                    <a:pt x="267039" y="0"/>
                  </a:cubicBezTo>
                  <a:lnTo>
                    <a:pt x="3307715" y="0"/>
                  </a:lnTo>
                  <a:cubicBezTo>
                    <a:pt x="3455197" y="0"/>
                    <a:pt x="3574754" y="119557"/>
                    <a:pt x="3574754" y="267039"/>
                  </a:cubicBezTo>
                  <a:lnTo>
                    <a:pt x="3574754" y="1335165"/>
                  </a:lnTo>
                  <a:cubicBezTo>
                    <a:pt x="3574754" y="1482647"/>
                    <a:pt x="3455197" y="1602204"/>
                    <a:pt x="3307715" y="1602204"/>
                  </a:cubicBezTo>
                  <a:lnTo>
                    <a:pt x="267039" y="1602204"/>
                  </a:lnTo>
                  <a:cubicBezTo>
                    <a:pt x="119557" y="1602204"/>
                    <a:pt x="0" y="1482647"/>
                    <a:pt x="0" y="1335165"/>
                  </a:cubicBezTo>
                  <a:lnTo>
                    <a:pt x="0" y="267039"/>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1">
                <a:shade val="80000"/>
                <a:hueOff val="0"/>
                <a:satOff val="0"/>
                <a:lumOff val="0"/>
                <a:alphaOff val="0"/>
              </a:schemeClr>
            </a:fillRef>
            <a:effectRef idx="2">
              <a:schemeClr val="accent1">
                <a:shade val="80000"/>
                <a:hueOff val="0"/>
                <a:satOff val="0"/>
                <a:lumOff val="0"/>
                <a:alphaOff val="0"/>
              </a:schemeClr>
            </a:effectRef>
            <a:fontRef idx="minor">
              <a:schemeClr val="lt1"/>
            </a:fontRef>
          </p:style>
          <p:txBody>
            <a:bodyPr spcFirstLastPara="0" vert="horz" wrap="square" lIns="219183" tIns="148698" rIns="219183" bIns="148698" numCol="1" spcCol="1270" anchor="ctr" anchorCtr="0">
              <a:noAutofit/>
            </a:bodyPr>
            <a:lstStyle/>
            <a:p>
              <a:pPr marL="0" lvl="0" indent="0" algn="ctr" defTabSz="1644650">
                <a:lnSpc>
                  <a:spcPct val="90000"/>
                </a:lnSpc>
                <a:spcBef>
                  <a:spcPct val="0"/>
                </a:spcBef>
                <a:spcAft>
                  <a:spcPct val="35000"/>
                </a:spcAft>
                <a:buNone/>
              </a:pPr>
              <a:r>
                <a:rPr lang="id-ID" sz="3700" b="0" i="0" kern="1200" dirty="0" smtClean="0">
                  <a:solidFill>
                    <a:schemeClr val="bg1"/>
                  </a:solidFill>
                </a:rPr>
                <a:t>Topik#3:</a:t>
              </a:r>
              <a:endParaRPr lang="id-ID" sz="3700" kern="1200" dirty="0">
                <a:solidFill>
                  <a:schemeClr val="bg1"/>
                </a:solidFill>
              </a:endParaRPr>
            </a:p>
          </p:txBody>
        </p:sp>
        <p:sp>
          <p:nvSpPr>
            <p:cNvPr id="8" name="Freeform: Shape 7"/>
            <p:cNvSpPr/>
            <p:nvPr/>
          </p:nvSpPr>
          <p:spPr>
            <a:xfrm>
              <a:off x="4082842" y="2337758"/>
              <a:ext cx="6355119" cy="3347050"/>
            </a:xfrm>
            <a:custGeom>
              <a:avLst/>
              <a:gdLst>
                <a:gd name="connsiteX0" fmla="*/ 213631 w 1281763"/>
                <a:gd name="connsiteY0" fmla="*/ 0 h 6355118"/>
                <a:gd name="connsiteX1" fmla="*/ 1068132 w 1281763"/>
                <a:gd name="connsiteY1" fmla="*/ 0 h 6355118"/>
                <a:gd name="connsiteX2" fmla="*/ 1281763 w 1281763"/>
                <a:gd name="connsiteY2" fmla="*/ 213631 h 6355118"/>
                <a:gd name="connsiteX3" fmla="*/ 1281763 w 1281763"/>
                <a:gd name="connsiteY3" fmla="*/ 6355118 h 6355118"/>
                <a:gd name="connsiteX4" fmla="*/ 1281763 w 1281763"/>
                <a:gd name="connsiteY4" fmla="*/ 6355118 h 6355118"/>
                <a:gd name="connsiteX5" fmla="*/ 0 w 1281763"/>
                <a:gd name="connsiteY5" fmla="*/ 6355118 h 6355118"/>
                <a:gd name="connsiteX6" fmla="*/ 0 w 1281763"/>
                <a:gd name="connsiteY6" fmla="*/ 6355118 h 6355118"/>
                <a:gd name="connsiteX7" fmla="*/ 0 w 1281763"/>
                <a:gd name="connsiteY7" fmla="*/ 213631 h 6355118"/>
                <a:gd name="connsiteX8" fmla="*/ 213631 w 1281763"/>
                <a:gd name="connsiteY8" fmla="*/ 0 h 6355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763" h="6355118">
                  <a:moveTo>
                    <a:pt x="1281763" y="1059207"/>
                  </a:moveTo>
                  <a:lnTo>
                    <a:pt x="1281763" y="5295911"/>
                  </a:lnTo>
                  <a:cubicBezTo>
                    <a:pt x="1281763" y="5880893"/>
                    <a:pt x="1262472" y="6355116"/>
                    <a:pt x="1238676" y="6355116"/>
                  </a:cubicBezTo>
                  <a:lnTo>
                    <a:pt x="0" y="6355116"/>
                  </a:lnTo>
                  <a:lnTo>
                    <a:pt x="0" y="6355116"/>
                  </a:lnTo>
                  <a:lnTo>
                    <a:pt x="0" y="2"/>
                  </a:lnTo>
                  <a:lnTo>
                    <a:pt x="0" y="2"/>
                  </a:lnTo>
                  <a:lnTo>
                    <a:pt x="1238676" y="2"/>
                  </a:lnTo>
                  <a:cubicBezTo>
                    <a:pt x="1262472" y="2"/>
                    <a:pt x="1281763" y="474225"/>
                    <a:pt x="1281763" y="1059207"/>
                  </a:cubicBezTo>
                  <a:close/>
                </a:path>
              </a:pathLst>
            </a:custGeom>
            <a:scene3d>
              <a:camera prst="orthographicFront"/>
              <a:lightRig rig="flat" dir="t"/>
            </a:scene3d>
            <a:sp3d extrusionH="12700" prstMaterial="plastic">
              <a:bevelT w="50800" h="50800"/>
            </a:sp3d>
          </p:spPr>
          <p:style>
            <a:lnRef idx="1">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2">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9051" tIns="72096" rIns="81621" bIns="72097" numCol="1" spcCol="1270" anchor="ctr" anchorCtr="0">
              <a:noAutofit/>
            </a:bodyPr>
            <a:lstStyle/>
            <a:p>
              <a:pPr marL="449263" lvl="1" indent="-449263" algn="l" defTabSz="222250">
                <a:lnSpc>
                  <a:spcPct val="90000"/>
                </a:lnSpc>
                <a:spcBef>
                  <a:spcPct val="0"/>
                </a:spcBef>
                <a:spcAft>
                  <a:spcPct val="15000"/>
                </a:spcAft>
              </a:pPr>
              <a:r>
                <a:rPr lang="id-ID" sz="1600" dirty="0">
                  <a:solidFill>
                    <a:schemeClr val="tx1"/>
                  </a:solidFill>
                </a:rPr>
                <a:t>3</a:t>
              </a:r>
              <a:r>
                <a:rPr lang="en-US" sz="1600" b="0" i="0" kern="1200" dirty="0" smtClean="0">
                  <a:solidFill>
                    <a:schemeClr val="tx1"/>
                  </a:solidFill>
                </a:rPr>
                <a:t>.1</a:t>
              </a:r>
              <a:r>
                <a:rPr lang="en-US" sz="1600" b="0" i="0" kern="1200" dirty="0">
                  <a:solidFill>
                    <a:schemeClr val="bg1"/>
                  </a:solidFill>
                </a:rPr>
                <a:t>	</a:t>
              </a:r>
              <a:r>
                <a:rPr lang="en-US" sz="1600" b="0" i="0" kern="1200" dirty="0" err="1">
                  <a:solidFill>
                    <a:schemeClr val="tx1"/>
                  </a:solidFill>
                </a:rPr>
                <a:t>Syarat</a:t>
              </a:r>
              <a:r>
                <a:rPr lang="en-US" sz="1600" b="0" i="0" kern="1200" dirty="0">
                  <a:solidFill>
                    <a:schemeClr val="tx1"/>
                  </a:solidFill>
                </a:rPr>
                <a:t> </a:t>
              </a:r>
              <a:r>
                <a:rPr lang="en-US" sz="1600" b="0" i="0" kern="1200" dirty="0" err="1">
                  <a:solidFill>
                    <a:schemeClr val="tx1"/>
                  </a:solidFill>
                </a:rPr>
                <a:t>Umum</a:t>
              </a:r>
              <a:r>
                <a:rPr lang="en-US" sz="1600" b="0" i="0" kern="1200" dirty="0">
                  <a:solidFill>
                    <a:schemeClr val="tx1"/>
                  </a:solidFill>
                </a:rPr>
                <a:t> </a:t>
              </a:r>
              <a:r>
                <a:rPr lang="en-US" sz="1600" b="0" i="0" kern="1200" dirty="0" err="1">
                  <a:solidFill>
                    <a:schemeClr val="tx1"/>
                  </a:solidFill>
                </a:rPr>
                <a:t>Jalan</a:t>
              </a:r>
              <a:endParaRPr lang="id-ID" sz="1600" kern="1200" dirty="0">
                <a:solidFill>
                  <a:schemeClr val="tx1"/>
                </a:solidFill>
              </a:endParaRPr>
            </a:p>
            <a:p>
              <a:pPr marL="449263" lvl="1" indent="-449263" algn="l" defTabSz="222250">
                <a:lnSpc>
                  <a:spcPct val="90000"/>
                </a:lnSpc>
                <a:spcBef>
                  <a:spcPct val="0"/>
                </a:spcBef>
                <a:spcAft>
                  <a:spcPct val="15000"/>
                </a:spcAft>
              </a:pPr>
              <a:r>
                <a:rPr lang="id-ID" sz="1600" dirty="0">
                  <a:solidFill>
                    <a:schemeClr val="tx1"/>
                  </a:solidFill>
                </a:rPr>
                <a:t>3</a:t>
              </a:r>
              <a:r>
                <a:rPr lang="en-US" sz="1600" b="0" i="0" kern="1200" dirty="0" smtClean="0">
                  <a:solidFill>
                    <a:schemeClr val="tx1"/>
                  </a:solidFill>
                </a:rPr>
                <a:t>.2</a:t>
              </a:r>
              <a:r>
                <a:rPr lang="en-US" sz="1600" b="0" i="0" kern="1200" dirty="0">
                  <a:solidFill>
                    <a:schemeClr val="tx1"/>
                  </a:solidFill>
                </a:rPr>
                <a:t>	</a:t>
              </a:r>
              <a:r>
                <a:rPr lang="en-US" sz="1600" b="0" i="0" kern="1200" dirty="0" err="1">
                  <a:solidFill>
                    <a:schemeClr val="tx1"/>
                  </a:solidFill>
                </a:rPr>
                <a:t>Fungsi</a:t>
              </a:r>
              <a:r>
                <a:rPr lang="en-US" sz="1600" b="0" i="0" kern="1200" dirty="0">
                  <a:solidFill>
                    <a:schemeClr val="tx1"/>
                  </a:solidFill>
                </a:rPr>
                <a:t> </a:t>
              </a:r>
              <a:r>
                <a:rPr lang="en-US" sz="1600" b="0" i="0" kern="1200" dirty="0" err="1">
                  <a:solidFill>
                    <a:schemeClr val="tx1"/>
                  </a:solidFill>
                </a:rPr>
                <a:t>dan</a:t>
              </a:r>
              <a:r>
                <a:rPr lang="en-US" sz="1600" b="0" i="0" kern="1200" dirty="0">
                  <a:solidFill>
                    <a:schemeClr val="tx1"/>
                  </a:solidFill>
                </a:rPr>
                <a:t> </a:t>
              </a:r>
              <a:r>
                <a:rPr lang="en-US" sz="1600" b="0" i="0" kern="1200" dirty="0" err="1">
                  <a:solidFill>
                    <a:schemeClr val="tx1"/>
                  </a:solidFill>
                </a:rPr>
                <a:t>Klasifikasi</a:t>
              </a:r>
              <a:r>
                <a:rPr lang="en-US" sz="1600" b="0" i="0" kern="1200" dirty="0">
                  <a:solidFill>
                    <a:schemeClr val="tx1"/>
                  </a:solidFill>
                </a:rPr>
                <a:t> </a:t>
              </a:r>
              <a:r>
                <a:rPr lang="en-US" sz="1600" b="0" i="0" kern="1200" dirty="0" err="1">
                  <a:solidFill>
                    <a:schemeClr val="tx1"/>
                  </a:solidFill>
                </a:rPr>
                <a:t>Jalan</a:t>
              </a:r>
              <a:endParaRPr lang="id-ID" sz="1600" kern="1200" dirty="0">
                <a:solidFill>
                  <a:schemeClr val="tx1"/>
                </a:solidFill>
              </a:endParaRPr>
            </a:p>
            <a:p>
              <a:pPr marL="449263" lvl="1" indent="-449263" algn="l" defTabSz="222250">
                <a:lnSpc>
                  <a:spcPct val="90000"/>
                </a:lnSpc>
                <a:spcBef>
                  <a:spcPct val="0"/>
                </a:spcBef>
                <a:spcAft>
                  <a:spcPct val="15000"/>
                </a:spcAft>
              </a:pPr>
              <a:r>
                <a:rPr lang="id-ID" sz="1600" dirty="0">
                  <a:solidFill>
                    <a:schemeClr val="tx1"/>
                  </a:solidFill>
                </a:rPr>
                <a:t>3</a:t>
              </a:r>
              <a:r>
                <a:rPr lang="en-US" sz="1600" b="0" i="0" kern="1200" dirty="0" smtClean="0">
                  <a:solidFill>
                    <a:schemeClr val="tx1"/>
                  </a:solidFill>
                </a:rPr>
                <a:t>.3</a:t>
              </a:r>
              <a:r>
                <a:rPr lang="en-US" sz="1600" b="0" i="0" kern="1200" dirty="0">
                  <a:solidFill>
                    <a:schemeClr val="tx1"/>
                  </a:solidFill>
                </a:rPr>
                <a:t>	</a:t>
              </a:r>
              <a:r>
                <a:rPr lang="en-US" sz="1600" b="0" i="0" kern="1200" dirty="0" err="1">
                  <a:solidFill>
                    <a:schemeClr val="tx1"/>
                  </a:solidFill>
                </a:rPr>
                <a:t>Pengertian</a:t>
              </a:r>
              <a:r>
                <a:rPr lang="en-US" sz="1600" b="0" i="0" kern="1200" dirty="0">
                  <a:solidFill>
                    <a:schemeClr val="tx1"/>
                  </a:solidFill>
                </a:rPr>
                <a:t> </a:t>
              </a:r>
              <a:r>
                <a:rPr lang="en-US" sz="1600" b="0" i="0" kern="1200" dirty="0" err="1">
                  <a:solidFill>
                    <a:schemeClr val="tx1"/>
                  </a:solidFill>
                </a:rPr>
                <a:t>Perencanaan</a:t>
              </a:r>
              <a:r>
                <a:rPr lang="en-US" sz="1600" b="0" i="0" kern="1200" dirty="0">
                  <a:solidFill>
                    <a:schemeClr val="tx1"/>
                  </a:solidFill>
                </a:rPr>
                <a:t> </a:t>
              </a:r>
              <a:r>
                <a:rPr lang="en-US" sz="1600" b="0" i="0" kern="1200" dirty="0" err="1">
                  <a:solidFill>
                    <a:schemeClr val="tx1"/>
                  </a:solidFill>
                </a:rPr>
                <a:t>Geometrik</a:t>
              </a:r>
              <a:endParaRPr lang="id-ID" sz="1600" kern="1200" dirty="0">
                <a:solidFill>
                  <a:schemeClr val="tx1"/>
                </a:solidFill>
              </a:endParaRPr>
            </a:p>
            <a:p>
              <a:pPr marL="449263" lvl="1" indent="-449263" algn="l" defTabSz="222250">
                <a:lnSpc>
                  <a:spcPct val="90000"/>
                </a:lnSpc>
                <a:spcBef>
                  <a:spcPct val="0"/>
                </a:spcBef>
                <a:spcAft>
                  <a:spcPct val="15000"/>
                </a:spcAft>
              </a:pPr>
              <a:r>
                <a:rPr lang="id-ID" sz="1600" dirty="0">
                  <a:solidFill>
                    <a:schemeClr val="tx1"/>
                  </a:solidFill>
                </a:rPr>
                <a:t>3</a:t>
              </a:r>
              <a:r>
                <a:rPr lang="en-US" sz="1600" b="0" i="0" kern="1200" dirty="0" smtClean="0">
                  <a:solidFill>
                    <a:schemeClr val="tx1"/>
                  </a:solidFill>
                </a:rPr>
                <a:t>.4</a:t>
              </a:r>
              <a:r>
                <a:rPr lang="en-US" sz="1600" b="0" i="0" kern="1200" dirty="0">
                  <a:solidFill>
                    <a:schemeClr val="tx1"/>
                  </a:solidFill>
                </a:rPr>
                <a:t>	</a:t>
              </a:r>
              <a:r>
                <a:rPr lang="en-US" sz="1600" b="0" i="0" kern="1200" dirty="0" err="1">
                  <a:solidFill>
                    <a:schemeClr val="tx1"/>
                  </a:solidFill>
                </a:rPr>
                <a:t>Kriteria</a:t>
              </a:r>
              <a:r>
                <a:rPr lang="en-US" sz="1600" b="0" i="0" kern="1200" dirty="0">
                  <a:solidFill>
                    <a:schemeClr val="tx1"/>
                  </a:solidFill>
                </a:rPr>
                <a:t> </a:t>
              </a:r>
              <a:r>
                <a:rPr lang="en-US" sz="1600" b="0" i="0" kern="1200" dirty="0" err="1">
                  <a:solidFill>
                    <a:schemeClr val="tx1"/>
                  </a:solidFill>
                </a:rPr>
                <a:t>Perencanaan</a:t>
              </a:r>
              <a:r>
                <a:rPr lang="en-US" sz="1600" b="0" i="0" kern="1200" dirty="0">
                  <a:solidFill>
                    <a:schemeClr val="tx1"/>
                  </a:solidFill>
                </a:rPr>
                <a:t> </a:t>
              </a:r>
              <a:r>
                <a:rPr lang="en-US" sz="1600" b="0" i="0" kern="1200" dirty="0" err="1">
                  <a:solidFill>
                    <a:schemeClr val="tx1"/>
                  </a:solidFill>
                </a:rPr>
                <a:t>Geometrik</a:t>
              </a:r>
              <a:r>
                <a:rPr lang="en-US" sz="1600" b="0" i="0" kern="1200" dirty="0">
                  <a:solidFill>
                    <a:schemeClr val="tx1"/>
                  </a:solidFill>
                </a:rPr>
                <a:t> </a:t>
              </a:r>
              <a:r>
                <a:rPr lang="en-US" sz="1600" b="0" i="0" kern="1200" dirty="0" err="1">
                  <a:solidFill>
                    <a:schemeClr val="tx1"/>
                  </a:solidFill>
                </a:rPr>
                <a:t>Jalan</a:t>
              </a:r>
              <a:r>
                <a:rPr lang="id-ID" sz="1600" b="0" i="0" kern="1200" dirty="0">
                  <a:solidFill>
                    <a:schemeClr val="tx1"/>
                  </a:solidFill>
                </a:rPr>
                <a:t> (</a:t>
              </a:r>
              <a:r>
                <a:rPr lang="en-US" sz="1600" b="0" i="0" kern="1200" dirty="0" err="1">
                  <a:solidFill>
                    <a:schemeClr val="tx1"/>
                  </a:solidFill>
                </a:rPr>
                <a:t>Kecepatan</a:t>
              </a:r>
              <a:r>
                <a:rPr lang="id-ID" sz="1600" b="0" i="0" kern="1200" dirty="0">
                  <a:solidFill>
                    <a:schemeClr val="tx1"/>
                  </a:solidFill>
                </a:rPr>
                <a:t>; </a:t>
              </a:r>
              <a:r>
                <a:rPr lang="en-US" sz="1600" b="0" i="0" kern="1200" dirty="0" err="1">
                  <a:solidFill>
                    <a:schemeClr val="tx1"/>
                  </a:solidFill>
                </a:rPr>
                <a:t>Kendaraan</a:t>
              </a:r>
              <a:r>
                <a:rPr lang="en-US" sz="1600" b="0" i="0" kern="1200" dirty="0">
                  <a:solidFill>
                    <a:schemeClr val="tx1"/>
                  </a:solidFill>
                </a:rPr>
                <a:t> </a:t>
              </a:r>
              <a:r>
                <a:rPr lang="en-US" sz="1600" b="0" i="0" kern="1200" dirty="0" err="1">
                  <a:solidFill>
                    <a:schemeClr val="tx1"/>
                  </a:solidFill>
                </a:rPr>
                <a:t>Rencana</a:t>
              </a:r>
              <a:r>
                <a:rPr lang="id-ID" sz="1600" b="0" i="0" kern="1200" dirty="0">
                  <a:solidFill>
                    <a:schemeClr val="tx1"/>
                  </a:solidFill>
                </a:rPr>
                <a:t>; </a:t>
              </a:r>
              <a:r>
                <a:rPr lang="en-US" sz="1600" b="0" i="0" kern="1200" dirty="0" err="1">
                  <a:solidFill>
                    <a:schemeClr val="tx1"/>
                  </a:solidFill>
                </a:rPr>
                <a:t>Satuan</a:t>
              </a:r>
              <a:r>
                <a:rPr lang="en-US" sz="1600" b="0" i="0" kern="1200" dirty="0">
                  <a:solidFill>
                    <a:schemeClr val="tx1"/>
                  </a:solidFill>
                </a:rPr>
                <a:t> Mobil </a:t>
              </a:r>
              <a:r>
                <a:rPr lang="en-US" sz="1600" b="0" i="0" kern="1200" dirty="0" err="1">
                  <a:solidFill>
                    <a:schemeClr val="tx1"/>
                  </a:solidFill>
                </a:rPr>
                <a:t>Penumpang</a:t>
              </a:r>
              <a:r>
                <a:rPr lang="id-ID" sz="1600" b="0" i="0" kern="1200" dirty="0">
                  <a:solidFill>
                    <a:schemeClr val="tx1"/>
                  </a:solidFill>
                </a:rPr>
                <a:t>; </a:t>
              </a:r>
              <a:r>
                <a:rPr lang="en-US" sz="1600" b="0" i="0" kern="1200" dirty="0">
                  <a:solidFill>
                    <a:schemeClr val="tx1"/>
                  </a:solidFill>
                </a:rPr>
                <a:t>Volume </a:t>
              </a:r>
              <a:r>
                <a:rPr lang="en-US" sz="1600" b="0" i="0" kern="1200" dirty="0" err="1">
                  <a:solidFill>
                    <a:schemeClr val="tx1"/>
                  </a:solidFill>
                </a:rPr>
                <a:t>Lalu</a:t>
              </a:r>
              <a:r>
                <a:rPr lang="en-US" sz="1600" b="0" i="0" kern="1200" dirty="0">
                  <a:solidFill>
                    <a:schemeClr val="tx1"/>
                  </a:solidFill>
                </a:rPr>
                <a:t> Lintas </a:t>
              </a:r>
              <a:r>
                <a:rPr lang="en-US" sz="1600" b="0" i="0" kern="1200" dirty="0" err="1">
                  <a:solidFill>
                    <a:schemeClr val="tx1"/>
                  </a:solidFill>
                </a:rPr>
                <a:t>Rencana</a:t>
              </a:r>
              <a:r>
                <a:rPr lang="id-ID" sz="1600" b="0" i="0" kern="1200" dirty="0">
                  <a:solidFill>
                    <a:schemeClr val="tx1"/>
                  </a:solidFill>
                </a:rPr>
                <a:t>; </a:t>
              </a:r>
              <a:r>
                <a:rPr lang="en-US" sz="1600" b="0" i="0" kern="1200" dirty="0" err="1">
                  <a:solidFill>
                    <a:schemeClr val="tx1"/>
                  </a:solidFill>
                </a:rPr>
                <a:t>Klasifikasi</a:t>
              </a:r>
              <a:r>
                <a:rPr lang="en-US" sz="1600" b="0" i="0" kern="1200" dirty="0">
                  <a:solidFill>
                    <a:schemeClr val="tx1"/>
                  </a:solidFill>
                </a:rPr>
                <a:t> </a:t>
              </a:r>
              <a:r>
                <a:rPr lang="en-US" sz="1600" b="0" i="0" kern="1200" dirty="0" err="1">
                  <a:solidFill>
                    <a:schemeClr val="tx1"/>
                  </a:solidFill>
                </a:rPr>
                <a:t>Perencanaan</a:t>
              </a:r>
              <a:r>
                <a:rPr lang="id-ID" sz="1600" b="0" i="0" kern="1200" dirty="0">
                  <a:solidFill>
                    <a:schemeClr val="tx1"/>
                  </a:solidFill>
                </a:rPr>
                <a:t>)</a:t>
              </a:r>
              <a:endParaRPr lang="id-ID" sz="1600" kern="1200" dirty="0">
                <a:solidFill>
                  <a:schemeClr val="tx1"/>
                </a:solidFill>
              </a:endParaRPr>
            </a:p>
            <a:p>
              <a:pPr marL="449263" lvl="1" indent="-449263" algn="l" defTabSz="222250">
                <a:lnSpc>
                  <a:spcPct val="90000"/>
                </a:lnSpc>
                <a:spcBef>
                  <a:spcPct val="0"/>
                </a:spcBef>
                <a:spcAft>
                  <a:spcPct val="15000"/>
                </a:spcAft>
              </a:pPr>
              <a:r>
                <a:rPr lang="id-ID" sz="1600" dirty="0">
                  <a:solidFill>
                    <a:schemeClr val="tx1"/>
                  </a:solidFill>
                </a:rPr>
                <a:t>3</a:t>
              </a:r>
              <a:r>
                <a:rPr lang="en-US" sz="1600" b="0" i="0" kern="1200" dirty="0" smtClean="0">
                  <a:solidFill>
                    <a:schemeClr val="tx1"/>
                  </a:solidFill>
                </a:rPr>
                <a:t>.5</a:t>
              </a:r>
              <a:r>
                <a:rPr lang="en-US" sz="1600" b="0" i="0" kern="1200" dirty="0">
                  <a:solidFill>
                    <a:schemeClr val="tx1"/>
                  </a:solidFill>
                </a:rPr>
                <a:t>	</a:t>
              </a:r>
              <a:r>
                <a:rPr lang="en-US" sz="1600" b="0" i="0" kern="1200" dirty="0" err="1">
                  <a:solidFill>
                    <a:schemeClr val="tx1"/>
                  </a:solidFill>
                </a:rPr>
                <a:t>Penampang</a:t>
              </a:r>
              <a:r>
                <a:rPr lang="en-US" sz="1600" b="0" i="0" kern="1200" dirty="0">
                  <a:solidFill>
                    <a:schemeClr val="tx1"/>
                  </a:solidFill>
                </a:rPr>
                <a:t> </a:t>
              </a:r>
              <a:r>
                <a:rPr lang="en-US" sz="1600" b="0" i="0" kern="1200" dirty="0" err="1">
                  <a:solidFill>
                    <a:schemeClr val="tx1"/>
                  </a:solidFill>
                </a:rPr>
                <a:t>Melintang</a:t>
              </a:r>
              <a:r>
                <a:rPr lang="en-US" sz="1600" b="0" i="0" kern="1200" dirty="0">
                  <a:solidFill>
                    <a:schemeClr val="tx1"/>
                  </a:solidFill>
                </a:rPr>
                <a:t> </a:t>
              </a:r>
              <a:r>
                <a:rPr lang="en-US" sz="1600" b="0" i="0" kern="1200" dirty="0" err="1">
                  <a:solidFill>
                    <a:schemeClr val="tx1"/>
                  </a:solidFill>
                </a:rPr>
                <a:t>Jalan</a:t>
              </a:r>
              <a:r>
                <a:rPr lang="id-ID" sz="1600" b="0" i="0" kern="1200" dirty="0">
                  <a:solidFill>
                    <a:schemeClr val="tx1"/>
                  </a:solidFill>
                </a:rPr>
                <a:t> (</a:t>
              </a:r>
              <a:r>
                <a:rPr lang="en-US" sz="1600" b="0" i="0" kern="1200" dirty="0" err="1">
                  <a:solidFill>
                    <a:schemeClr val="tx1"/>
                  </a:solidFill>
                </a:rPr>
                <a:t>Jalur</a:t>
              </a:r>
              <a:r>
                <a:rPr lang="en-US" sz="1600" b="0" i="0" kern="1200" dirty="0">
                  <a:solidFill>
                    <a:schemeClr val="tx1"/>
                  </a:solidFill>
                </a:rPr>
                <a:t> </a:t>
              </a:r>
              <a:r>
                <a:rPr lang="en-US" sz="1600" b="0" i="0" kern="1200" dirty="0" err="1">
                  <a:solidFill>
                    <a:schemeClr val="tx1"/>
                  </a:solidFill>
                </a:rPr>
                <a:t>dan</a:t>
              </a:r>
              <a:r>
                <a:rPr lang="en-US" sz="1600" b="0" i="0" kern="1200" dirty="0">
                  <a:solidFill>
                    <a:schemeClr val="tx1"/>
                  </a:solidFill>
                </a:rPr>
                <a:t> </a:t>
              </a:r>
              <a:r>
                <a:rPr lang="en-US" sz="1600" b="0" i="0" kern="1200" dirty="0" err="1">
                  <a:solidFill>
                    <a:schemeClr val="tx1"/>
                  </a:solidFill>
                </a:rPr>
                <a:t>Lajur</a:t>
              </a:r>
              <a:r>
                <a:rPr lang="en-US" sz="1600" b="0" i="0" kern="1200" dirty="0">
                  <a:solidFill>
                    <a:schemeClr val="tx1"/>
                  </a:solidFill>
                </a:rPr>
                <a:t> </a:t>
              </a:r>
              <a:r>
                <a:rPr lang="en-US" sz="1600" b="0" i="0" kern="1200" dirty="0" err="1">
                  <a:solidFill>
                    <a:schemeClr val="tx1"/>
                  </a:solidFill>
                </a:rPr>
                <a:t>lalu</a:t>
              </a:r>
              <a:r>
                <a:rPr lang="en-US" sz="1600" b="0" i="0" kern="1200" dirty="0">
                  <a:solidFill>
                    <a:schemeClr val="tx1"/>
                  </a:solidFill>
                </a:rPr>
                <a:t> </a:t>
              </a:r>
              <a:r>
                <a:rPr lang="en-US" sz="1600" b="0" i="0" kern="1200" dirty="0" err="1">
                  <a:solidFill>
                    <a:schemeClr val="tx1"/>
                  </a:solidFill>
                </a:rPr>
                <a:t>lintas</a:t>
              </a:r>
              <a:r>
                <a:rPr lang="id-ID" sz="1600" b="0" i="0" kern="1200" dirty="0">
                  <a:solidFill>
                    <a:schemeClr val="tx1"/>
                  </a:solidFill>
                </a:rPr>
                <a:t>; </a:t>
              </a:r>
              <a:r>
                <a:rPr lang="en-US" sz="1600" b="0" i="0" kern="1200" dirty="0">
                  <a:solidFill>
                    <a:schemeClr val="tx1"/>
                  </a:solidFill>
                </a:rPr>
                <a:t>Bahu </a:t>
              </a:r>
              <a:r>
                <a:rPr lang="en-US" sz="1600" b="0" i="0" kern="1200" dirty="0" err="1">
                  <a:solidFill>
                    <a:schemeClr val="tx1"/>
                  </a:solidFill>
                </a:rPr>
                <a:t>Jalan</a:t>
              </a:r>
              <a:r>
                <a:rPr lang="id-ID" sz="1600" b="0" i="0" kern="1200" dirty="0">
                  <a:solidFill>
                    <a:schemeClr val="tx1"/>
                  </a:solidFill>
                </a:rPr>
                <a:t>;</a:t>
              </a:r>
              <a:r>
                <a:rPr lang="id-ID" sz="1600" kern="1200" dirty="0">
                  <a:solidFill>
                    <a:schemeClr val="tx1"/>
                  </a:solidFill>
                </a:rPr>
                <a:t> </a:t>
              </a:r>
              <a:r>
                <a:rPr lang="en-US" sz="1600" b="0" i="0" kern="1200" dirty="0">
                  <a:solidFill>
                    <a:schemeClr val="tx1"/>
                  </a:solidFill>
                </a:rPr>
                <a:t>Median </a:t>
              </a:r>
              <a:r>
                <a:rPr lang="en-US" sz="1600" b="0" i="0" kern="1200" dirty="0" err="1">
                  <a:solidFill>
                    <a:schemeClr val="tx1"/>
                  </a:solidFill>
                </a:rPr>
                <a:t>Jalan</a:t>
              </a:r>
              <a:r>
                <a:rPr lang="id-ID" sz="1600" b="0" i="0" kern="1200" dirty="0">
                  <a:solidFill>
                    <a:schemeClr val="tx1"/>
                  </a:solidFill>
                </a:rPr>
                <a:t>; </a:t>
              </a:r>
              <a:r>
                <a:rPr lang="en-US" sz="1600" b="0" i="0" kern="1200" dirty="0" err="1">
                  <a:solidFill>
                    <a:schemeClr val="tx1"/>
                  </a:solidFill>
                </a:rPr>
                <a:t>Jalur</a:t>
              </a:r>
              <a:r>
                <a:rPr lang="en-US" sz="1600" b="0" i="0" kern="1200" dirty="0">
                  <a:solidFill>
                    <a:schemeClr val="tx1"/>
                  </a:solidFill>
                </a:rPr>
                <a:t> </a:t>
              </a:r>
              <a:r>
                <a:rPr lang="en-US" sz="1600" b="0" i="0" kern="1200" dirty="0" err="1">
                  <a:solidFill>
                    <a:schemeClr val="tx1"/>
                  </a:solidFill>
                </a:rPr>
                <a:t>parkir</a:t>
              </a:r>
              <a:r>
                <a:rPr lang="id-ID" sz="1600" b="0" i="0" kern="1200" dirty="0">
                  <a:solidFill>
                    <a:schemeClr val="tx1"/>
                  </a:solidFill>
                </a:rPr>
                <a:t>; </a:t>
              </a:r>
              <a:r>
                <a:rPr lang="en-US" sz="1600" b="0" i="0" kern="1200" dirty="0" err="1">
                  <a:solidFill>
                    <a:schemeClr val="tx1"/>
                  </a:solidFill>
                </a:rPr>
                <a:t>Jalur</a:t>
              </a:r>
              <a:r>
                <a:rPr lang="en-US" sz="1600" b="0" i="0" kern="1200" dirty="0">
                  <a:solidFill>
                    <a:schemeClr val="tx1"/>
                  </a:solidFill>
                </a:rPr>
                <a:t> </a:t>
              </a:r>
              <a:r>
                <a:rPr lang="en-US" sz="1600" b="0" i="0" kern="1200" dirty="0" err="1">
                  <a:solidFill>
                    <a:schemeClr val="tx1"/>
                  </a:solidFill>
                </a:rPr>
                <a:t>Hijau</a:t>
              </a:r>
              <a:r>
                <a:rPr lang="id-ID" sz="1600" b="0" i="0" kern="1200" dirty="0">
                  <a:solidFill>
                    <a:schemeClr val="tx1"/>
                  </a:solidFill>
                </a:rPr>
                <a:t>;</a:t>
              </a:r>
              <a:r>
                <a:rPr lang="id-ID" sz="1600" kern="1200" dirty="0">
                  <a:solidFill>
                    <a:schemeClr val="tx1"/>
                  </a:solidFill>
                </a:rPr>
                <a:t> </a:t>
              </a:r>
              <a:r>
                <a:rPr lang="en-US" sz="1600" b="0" i="0" kern="1200" dirty="0" err="1">
                  <a:solidFill>
                    <a:schemeClr val="tx1"/>
                  </a:solidFill>
                </a:rPr>
                <a:t>Jalur</a:t>
              </a:r>
              <a:r>
                <a:rPr lang="en-US" sz="1600" b="0" i="0" kern="1200" dirty="0">
                  <a:solidFill>
                    <a:schemeClr val="tx1"/>
                  </a:solidFill>
                </a:rPr>
                <a:t> </a:t>
              </a:r>
              <a:r>
                <a:rPr lang="en-US" sz="1600" b="0" i="0" kern="1200" dirty="0" err="1">
                  <a:solidFill>
                    <a:schemeClr val="tx1"/>
                  </a:solidFill>
                </a:rPr>
                <a:t>samping</a:t>
              </a:r>
              <a:r>
                <a:rPr lang="id-ID" sz="1600" b="0" i="0" kern="1200" dirty="0">
                  <a:solidFill>
                    <a:schemeClr val="tx1"/>
                  </a:solidFill>
                </a:rPr>
                <a:t>;</a:t>
              </a:r>
              <a:r>
                <a:rPr lang="id-ID" sz="1600" kern="1200" dirty="0">
                  <a:solidFill>
                    <a:schemeClr val="tx1"/>
                  </a:solidFill>
                </a:rPr>
                <a:t> </a:t>
              </a:r>
              <a:r>
                <a:rPr lang="en-US" sz="1600" b="0" i="0" kern="1200" dirty="0" err="1">
                  <a:solidFill>
                    <a:schemeClr val="tx1"/>
                  </a:solidFill>
                </a:rPr>
                <a:t>Jalur</a:t>
              </a:r>
              <a:r>
                <a:rPr lang="en-US" sz="1600" b="0" i="0" kern="1200" dirty="0">
                  <a:solidFill>
                    <a:schemeClr val="tx1"/>
                  </a:solidFill>
                </a:rPr>
                <a:t> </a:t>
              </a:r>
              <a:r>
                <a:rPr lang="en-US" sz="1600" b="0" i="0" kern="1200" dirty="0" err="1">
                  <a:solidFill>
                    <a:schemeClr val="tx1"/>
                  </a:solidFill>
                </a:rPr>
                <a:t>Pemisah</a:t>
              </a:r>
              <a:r>
                <a:rPr lang="id-ID" sz="1600" b="0" i="0" kern="1200" dirty="0">
                  <a:solidFill>
                    <a:schemeClr val="tx1"/>
                  </a:solidFill>
                </a:rPr>
                <a:t>; </a:t>
              </a:r>
              <a:r>
                <a:rPr lang="en-US" sz="1600" b="0" i="0" kern="1200" dirty="0" err="1">
                  <a:solidFill>
                    <a:schemeClr val="tx1"/>
                  </a:solidFill>
                </a:rPr>
                <a:t>Fasilitas</a:t>
              </a:r>
              <a:r>
                <a:rPr lang="en-US" sz="1600" b="0" i="0" kern="1200" dirty="0">
                  <a:solidFill>
                    <a:schemeClr val="tx1"/>
                  </a:solidFill>
                </a:rPr>
                <a:t> </a:t>
              </a:r>
              <a:r>
                <a:rPr lang="en-US" sz="1600" b="0" i="0" kern="1200" dirty="0" err="1">
                  <a:solidFill>
                    <a:schemeClr val="tx1"/>
                  </a:solidFill>
                </a:rPr>
                <a:t>Pejalan</a:t>
              </a:r>
              <a:r>
                <a:rPr lang="en-US" sz="1600" b="0" i="0" kern="1200" dirty="0">
                  <a:solidFill>
                    <a:schemeClr val="tx1"/>
                  </a:solidFill>
                </a:rPr>
                <a:t> Kaki </a:t>
              </a:r>
              <a:r>
                <a:rPr lang="en-US" sz="1600" b="0" i="0" kern="1200" dirty="0" err="1">
                  <a:solidFill>
                    <a:schemeClr val="tx1"/>
                  </a:solidFill>
                </a:rPr>
                <a:t>atau</a:t>
              </a:r>
              <a:r>
                <a:rPr lang="en-US" sz="1600" b="0" i="0" kern="1200" dirty="0">
                  <a:solidFill>
                    <a:schemeClr val="tx1"/>
                  </a:solidFill>
                </a:rPr>
                <a:t> </a:t>
              </a:r>
              <a:r>
                <a:rPr lang="en-US" sz="1600" b="0" i="0" kern="1200" dirty="0" err="1">
                  <a:solidFill>
                    <a:schemeClr val="tx1"/>
                  </a:solidFill>
                </a:rPr>
                <a:t>Trotoar</a:t>
              </a:r>
              <a:r>
                <a:rPr lang="en-US" sz="1600" b="0" i="0" kern="1200" dirty="0">
                  <a:solidFill>
                    <a:schemeClr val="tx1"/>
                  </a:solidFill>
                </a:rPr>
                <a:t> (side walk)</a:t>
              </a:r>
              <a:r>
                <a:rPr lang="id-ID" sz="1600" b="0" i="0" kern="1200" dirty="0">
                  <a:solidFill>
                    <a:schemeClr val="tx1"/>
                  </a:solidFill>
                </a:rPr>
                <a:t>; </a:t>
              </a:r>
              <a:r>
                <a:rPr lang="en-US" sz="1600" b="0" i="0" kern="1200" dirty="0" err="1">
                  <a:solidFill>
                    <a:schemeClr val="tx1"/>
                  </a:solidFill>
                </a:rPr>
                <a:t>Jalur</a:t>
              </a:r>
              <a:r>
                <a:rPr lang="en-US" sz="1600" b="0" i="0" kern="1200" dirty="0">
                  <a:solidFill>
                    <a:schemeClr val="tx1"/>
                  </a:solidFill>
                </a:rPr>
                <a:t> </a:t>
              </a:r>
              <a:r>
                <a:rPr lang="en-US" sz="1600" b="0" i="0" kern="1200" dirty="0" err="1">
                  <a:solidFill>
                    <a:schemeClr val="tx1"/>
                  </a:solidFill>
                </a:rPr>
                <a:t>Sepeda</a:t>
              </a:r>
              <a:r>
                <a:rPr lang="en-US" sz="1600" b="0" i="0" kern="1200" dirty="0">
                  <a:solidFill>
                    <a:schemeClr val="tx1"/>
                  </a:solidFill>
                </a:rPr>
                <a:t> (Bike Way)</a:t>
              </a:r>
              <a:r>
                <a:rPr lang="id-ID" sz="1600" b="0" i="0" kern="1200" dirty="0">
                  <a:solidFill>
                    <a:schemeClr val="tx1"/>
                  </a:solidFill>
                </a:rPr>
                <a:t>)</a:t>
              </a:r>
              <a:endParaRPr lang="id-ID" sz="1600" kern="1200" dirty="0">
                <a:solidFill>
                  <a:schemeClr val="tx1"/>
                </a:solidFill>
              </a:endParaRPr>
            </a:p>
            <a:p>
              <a:pPr marL="449263" lvl="1" indent="-449263" algn="l" defTabSz="222250">
                <a:lnSpc>
                  <a:spcPct val="90000"/>
                </a:lnSpc>
                <a:spcBef>
                  <a:spcPct val="0"/>
                </a:spcBef>
                <a:spcAft>
                  <a:spcPct val="15000"/>
                </a:spcAft>
              </a:pPr>
              <a:r>
                <a:rPr lang="id-ID" sz="1600" dirty="0">
                  <a:solidFill>
                    <a:schemeClr val="tx1"/>
                  </a:solidFill>
                </a:rPr>
                <a:t>3</a:t>
              </a:r>
              <a:r>
                <a:rPr lang="en-US" sz="1600" b="0" i="0" kern="1200" dirty="0" smtClean="0">
                  <a:solidFill>
                    <a:schemeClr val="tx1"/>
                  </a:solidFill>
                </a:rPr>
                <a:t>.6</a:t>
              </a:r>
              <a:r>
                <a:rPr lang="en-US" sz="1600" b="0" i="0" kern="1200" dirty="0">
                  <a:solidFill>
                    <a:schemeClr val="tx1"/>
                  </a:solidFill>
                </a:rPr>
                <a:t>	</a:t>
              </a:r>
              <a:r>
                <a:rPr lang="en-US" sz="1600" b="0" i="0" kern="1200" dirty="0" err="1">
                  <a:solidFill>
                    <a:schemeClr val="tx1"/>
                  </a:solidFill>
                </a:rPr>
                <a:t>Ruang</a:t>
              </a:r>
              <a:r>
                <a:rPr lang="en-US" sz="1600" b="0" i="0" kern="1200" dirty="0">
                  <a:solidFill>
                    <a:schemeClr val="tx1"/>
                  </a:solidFill>
                </a:rPr>
                <a:t> </a:t>
              </a:r>
              <a:r>
                <a:rPr lang="en-US" sz="1600" b="0" i="0" kern="1200" dirty="0" err="1">
                  <a:solidFill>
                    <a:schemeClr val="tx1"/>
                  </a:solidFill>
                </a:rPr>
                <a:t>Bebas</a:t>
              </a:r>
              <a:endParaRPr lang="id-ID" sz="1600" kern="1200" dirty="0">
                <a:solidFill>
                  <a:schemeClr val="tx1"/>
                </a:solidFill>
              </a:endParaRPr>
            </a:p>
            <a:p>
              <a:pPr marL="449263" lvl="1" indent="-449263" algn="l" defTabSz="222250">
                <a:lnSpc>
                  <a:spcPct val="90000"/>
                </a:lnSpc>
                <a:spcBef>
                  <a:spcPct val="0"/>
                </a:spcBef>
                <a:spcAft>
                  <a:spcPct val="15000"/>
                </a:spcAft>
              </a:pPr>
              <a:r>
                <a:rPr lang="id-ID" sz="1600" dirty="0">
                  <a:solidFill>
                    <a:schemeClr val="tx1"/>
                  </a:solidFill>
                </a:rPr>
                <a:t>3</a:t>
              </a:r>
              <a:r>
                <a:rPr lang="en-US" sz="1600" b="0" i="0" kern="1200" dirty="0" smtClean="0">
                  <a:solidFill>
                    <a:schemeClr val="tx1"/>
                  </a:solidFill>
                </a:rPr>
                <a:t>.7</a:t>
              </a:r>
              <a:r>
                <a:rPr lang="en-US" sz="1600" b="0" i="0" kern="1200" dirty="0">
                  <a:solidFill>
                    <a:schemeClr val="tx1"/>
                  </a:solidFill>
                </a:rPr>
                <a:t>	</a:t>
              </a:r>
              <a:r>
                <a:rPr lang="en-US" sz="1600" b="0" i="0" kern="1200" dirty="0" err="1">
                  <a:solidFill>
                    <a:schemeClr val="tx1"/>
                  </a:solidFill>
                </a:rPr>
                <a:t>Jarak</a:t>
              </a:r>
              <a:r>
                <a:rPr lang="en-US" sz="1600" b="0" i="0" kern="1200" dirty="0">
                  <a:solidFill>
                    <a:schemeClr val="tx1"/>
                  </a:solidFill>
                </a:rPr>
                <a:t> Pandang</a:t>
              </a:r>
              <a:r>
                <a:rPr lang="id-ID" sz="1600" b="0" i="0" kern="1200" dirty="0">
                  <a:solidFill>
                    <a:schemeClr val="tx1"/>
                  </a:solidFill>
                </a:rPr>
                <a:t> (</a:t>
              </a:r>
              <a:r>
                <a:rPr lang="en-US" sz="1600" b="0" i="0" kern="1200" dirty="0" err="1">
                  <a:solidFill>
                    <a:schemeClr val="tx1"/>
                  </a:solidFill>
                </a:rPr>
                <a:t>Jarak</a:t>
              </a:r>
              <a:r>
                <a:rPr lang="en-US" sz="1600" b="0" i="0" kern="1200" dirty="0">
                  <a:solidFill>
                    <a:schemeClr val="tx1"/>
                  </a:solidFill>
                </a:rPr>
                <a:t> Pandang </a:t>
              </a:r>
              <a:r>
                <a:rPr lang="en-US" sz="1600" b="0" i="0" kern="1200" dirty="0" err="1">
                  <a:solidFill>
                    <a:schemeClr val="tx1"/>
                  </a:solidFill>
                </a:rPr>
                <a:t>Henti</a:t>
              </a:r>
              <a:r>
                <a:rPr lang="id-ID" sz="1600" b="0" i="0" kern="1200" dirty="0">
                  <a:solidFill>
                    <a:schemeClr val="tx1"/>
                  </a:solidFill>
                </a:rPr>
                <a:t>; </a:t>
              </a:r>
              <a:r>
                <a:rPr lang="en-US" sz="1600" b="0" i="0" kern="1200" dirty="0" err="1">
                  <a:solidFill>
                    <a:schemeClr val="tx1"/>
                  </a:solidFill>
                </a:rPr>
                <a:t>Jarak</a:t>
              </a:r>
              <a:r>
                <a:rPr lang="en-US" sz="1600" b="0" i="0" kern="1200" dirty="0">
                  <a:solidFill>
                    <a:schemeClr val="tx1"/>
                  </a:solidFill>
                </a:rPr>
                <a:t> Pandang </a:t>
              </a:r>
              <a:r>
                <a:rPr lang="en-US" sz="1600" b="0" i="0" kern="1200" dirty="0" err="1">
                  <a:solidFill>
                    <a:schemeClr val="tx1"/>
                  </a:solidFill>
                </a:rPr>
                <a:t>Mendahului</a:t>
              </a:r>
              <a:r>
                <a:rPr lang="en-US" sz="1600" b="0" i="0" kern="1200" dirty="0">
                  <a:solidFill>
                    <a:schemeClr val="tx1"/>
                  </a:solidFill>
                </a:rPr>
                <a:t> </a:t>
              </a:r>
              <a:r>
                <a:rPr lang="en-US" sz="1600" b="0" i="0" kern="1200" dirty="0" err="1">
                  <a:solidFill>
                    <a:schemeClr val="tx1"/>
                  </a:solidFill>
                </a:rPr>
                <a:t>atau</a:t>
              </a:r>
              <a:r>
                <a:rPr lang="en-US" sz="1600" b="0" i="0" kern="1200" dirty="0">
                  <a:solidFill>
                    <a:schemeClr val="tx1"/>
                  </a:solidFill>
                </a:rPr>
                <a:t> </a:t>
              </a:r>
              <a:r>
                <a:rPr lang="en-US" sz="1600" b="0" i="0" kern="1200" dirty="0" err="1">
                  <a:solidFill>
                    <a:schemeClr val="tx1"/>
                  </a:solidFill>
                </a:rPr>
                <a:t>Menyiap</a:t>
              </a:r>
              <a:r>
                <a:rPr lang="id-ID" sz="1600" b="0" i="0" kern="1200" dirty="0">
                  <a:solidFill>
                    <a:schemeClr val="tx1"/>
                  </a:solidFill>
                </a:rPr>
                <a:t>; </a:t>
              </a:r>
              <a:r>
                <a:rPr lang="en-US" sz="1600" b="0" i="0" kern="1200" dirty="0">
                  <a:solidFill>
                    <a:schemeClr val="tx1"/>
                  </a:solidFill>
                </a:rPr>
                <a:t>Daerah </a:t>
              </a:r>
              <a:r>
                <a:rPr lang="en-US" sz="1600" b="0" i="0" kern="1200" dirty="0" err="1">
                  <a:solidFill>
                    <a:schemeClr val="tx1"/>
                  </a:solidFill>
                </a:rPr>
                <a:t>Bebas</a:t>
              </a:r>
              <a:r>
                <a:rPr lang="en-US" sz="1600" b="0" i="0" kern="1200" dirty="0">
                  <a:solidFill>
                    <a:schemeClr val="tx1"/>
                  </a:solidFill>
                </a:rPr>
                <a:t> </a:t>
              </a:r>
              <a:r>
                <a:rPr lang="en-US" sz="1600" b="0" i="0" kern="1200" dirty="0" err="1">
                  <a:solidFill>
                    <a:schemeClr val="tx1"/>
                  </a:solidFill>
                </a:rPr>
                <a:t>Samping</a:t>
              </a:r>
              <a:r>
                <a:rPr lang="en-US" sz="1600" b="0" i="0" kern="1200" dirty="0">
                  <a:solidFill>
                    <a:schemeClr val="tx1"/>
                  </a:solidFill>
                </a:rPr>
                <a:t> </a:t>
              </a:r>
              <a:r>
                <a:rPr lang="en-US" sz="1600" b="0" i="0" kern="1200" dirty="0" err="1">
                  <a:solidFill>
                    <a:schemeClr val="tx1"/>
                  </a:solidFill>
                </a:rPr>
                <a:t>Tikungan</a:t>
              </a:r>
              <a:r>
                <a:rPr lang="id-ID" sz="1600" b="0" i="0" kern="1200" dirty="0">
                  <a:solidFill>
                    <a:schemeClr val="tx1"/>
                  </a:solidFill>
                </a:rPr>
                <a:t>)</a:t>
              </a:r>
              <a:endParaRPr lang="id-ID" sz="1600" kern="1200" dirty="0">
                <a:solidFill>
                  <a:schemeClr val="tx1"/>
                </a:solidFill>
              </a:endParaRPr>
            </a:p>
          </p:txBody>
        </p:sp>
        <p:sp>
          <p:nvSpPr>
            <p:cNvPr id="9" name="Freeform: Shape 8"/>
            <p:cNvSpPr/>
            <p:nvPr/>
          </p:nvSpPr>
          <p:spPr>
            <a:xfrm>
              <a:off x="508089" y="2987296"/>
              <a:ext cx="3574754" cy="1602204"/>
            </a:xfrm>
            <a:custGeom>
              <a:avLst/>
              <a:gdLst>
                <a:gd name="connsiteX0" fmla="*/ 0 w 3574754"/>
                <a:gd name="connsiteY0" fmla="*/ 267039 h 1602204"/>
                <a:gd name="connsiteX1" fmla="*/ 267039 w 3574754"/>
                <a:gd name="connsiteY1" fmla="*/ 0 h 1602204"/>
                <a:gd name="connsiteX2" fmla="*/ 3307715 w 3574754"/>
                <a:gd name="connsiteY2" fmla="*/ 0 h 1602204"/>
                <a:gd name="connsiteX3" fmla="*/ 3574754 w 3574754"/>
                <a:gd name="connsiteY3" fmla="*/ 267039 h 1602204"/>
                <a:gd name="connsiteX4" fmla="*/ 3574754 w 3574754"/>
                <a:gd name="connsiteY4" fmla="*/ 1335165 h 1602204"/>
                <a:gd name="connsiteX5" fmla="*/ 3307715 w 3574754"/>
                <a:gd name="connsiteY5" fmla="*/ 1602204 h 1602204"/>
                <a:gd name="connsiteX6" fmla="*/ 267039 w 3574754"/>
                <a:gd name="connsiteY6" fmla="*/ 1602204 h 1602204"/>
                <a:gd name="connsiteX7" fmla="*/ 0 w 3574754"/>
                <a:gd name="connsiteY7" fmla="*/ 1335165 h 1602204"/>
                <a:gd name="connsiteX8" fmla="*/ 0 w 3574754"/>
                <a:gd name="connsiteY8" fmla="*/ 267039 h 160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74754" h="1602204">
                  <a:moveTo>
                    <a:pt x="0" y="267039"/>
                  </a:moveTo>
                  <a:cubicBezTo>
                    <a:pt x="0" y="119557"/>
                    <a:pt x="119557" y="0"/>
                    <a:pt x="267039" y="0"/>
                  </a:cubicBezTo>
                  <a:lnTo>
                    <a:pt x="3307715" y="0"/>
                  </a:lnTo>
                  <a:cubicBezTo>
                    <a:pt x="3455197" y="0"/>
                    <a:pt x="3574754" y="119557"/>
                    <a:pt x="3574754" y="267039"/>
                  </a:cubicBezTo>
                  <a:lnTo>
                    <a:pt x="3574754" y="1335165"/>
                  </a:lnTo>
                  <a:cubicBezTo>
                    <a:pt x="3574754" y="1482647"/>
                    <a:pt x="3455197" y="1602204"/>
                    <a:pt x="3307715" y="1602204"/>
                  </a:cubicBezTo>
                  <a:lnTo>
                    <a:pt x="267039" y="1602204"/>
                  </a:lnTo>
                  <a:cubicBezTo>
                    <a:pt x="119557" y="1602204"/>
                    <a:pt x="0" y="1482647"/>
                    <a:pt x="0" y="1335165"/>
                  </a:cubicBezTo>
                  <a:lnTo>
                    <a:pt x="0" y="267039"/>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1">
                <a:shade val="80000"/>
                <a:hueOff val="-17797"/>
                <a:satOff val="-23495"/>
                <a:lumOff val="17522"/>
                <a:alphaOff val="0"/>
              </a:schemeClr>
            </a:fillRef>
            <a:effectRef idx="2">
              <a:schemeClr val="accent1">
                <a:shade val="80000"/>
                <a:hueOff val="-17797"/>
                <a:satOff val="-23495"/>
                <a:lumOff val="17522"/>
                <a:alphaOff val="0"/>
              </a:schemeClr>
            </a:effectRef>
            <a:fontRef idx="minor">
              <a:schemeClr val="lt1"/>
            </a:fontRef>
          </p:style>
          <p:txBody>
            <a:bodyPr spcFirstLastPara="0" vert="horz" wrap="square" lIns="219183" tIns="148698" rIns="219183" bIns="148698" numCol="1" spcCol="1270" anchor="ctr" anchorCtr="0">
              <a:noAutofit/>
            </a:bodyPr>
            <a:lstStyle/>
            <a:p>
              <a:pPr marL="0" lvl="0" indent="0" algn="ctr" defTabSz="1644650">
                <a:lnSpc>
                  <a:spcPct val="90000"/>
                </a:lnSpc>
                <a:spcBef>
                  <a:spcPct val="0"/>
                </a:spcBef>
                <a:spcAft>
                  <a:spcPct val="35000"/>
                </a:spcAft>
                <a:buNone/>
              </a:pPr>
              <a:r>
                <a:rPr lang="id-ID" sz="3700" b="0" i="0" kern="1200">
                  <a:solidFill>
                    <a:schemeClr val="bg1"/>
                  </a:solidFill>
                </a:rPr>
                <a:t>Substansi Kajian</a:t>
              </a:r>
              <a:endParaRPr lang="id-ID" sz="3700" kern="1200">
                <a:solidFill>
                  <a:schemeClr val="bg1"/>
                </a:solidFill>
              </a:endParaRPr>
            </a:p>
          </p:txBody>
        </p:sp>
        <p:sp>
          <p:nvSpPr>
            <p:cNvPr id="10" name="Freeform: Shape 9"/>
            <p:cNvSpPr/>
            <p:nvPr/>
          </p:nvSpPr>
          <p:spPr>
            <a:xfrm>
              <a:off x="4082841" y="6033982"/>
              <a:ext cx="6355119" cy="469955"/>
            </a:xfrm>
            <a:custGeom>
              <a:avLst/>
              <a:gdLst>
                <a:gd name="connsiteX0" fmla="*/ 213631 w 1281763"/>
                <a:gd name="connsiteY0" fmla="*/ 0 h 6355118"/>
                <a:gd name="connsiteX1" fmla="*/ 1068132 w 1281763"/>
                <a:gd name="connsiteY1" fmla="*/ 0 h 6355118"/>
                <a:gd name="connsiteX2" fmla="*/ 1281763 w 1281763"/>
                <a:gd name="connsiteY2" fmla="*/ 213631 h 6355118"/>
                <a:gd name="connsiteX3" fmla="*/ 1281763 w 1281763"/>
                <a:gd name="connsiteY3" fmla="*/ 6355118 h 6355118"/>
                <a:gd name="connsiteX4" fmla="*/ 1281763 w 1281763"/>
                <a:gd name="connsiteY4" fmla="*/ 6355118 h 6355118"/>
                <a:gd name="connsiteX5" fmla="*/ 0 w 1281763"/>
                <a:gd name="connsiteY5" fmla="*/ 6355118 h 6355118"/>
                <a:gd name="connsiteX6" fmla="*/ 0 w 1281763"/>
                <a:gd name="connsiteY6" fmla="*/ 6355118 h 6355118"/>
                <a:gd name="connsiteX7" fmla="*/ 0 w 1281763"/>
                <a:gd name="connsiteY7" fmla="*/ 213631 h 6355118"/>
                <a:gd name="connsiteX8" fmla="*/ 213631 w 1281763"/>
                <a:gd name="connsiteY8" fmla="*/ 0 h 6355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763" h="6355118">
                  <a:moveTo>
                    <a:pt x="1281763" y="1059207"/>
                  </a:moveTo>
                  <a:lnTo>
                    <a:pt x="1281763" y="5295911"/>
                  </a:lnTo>
                  <a:cubicBezTo>
                    <a:pt x="1281763" y="5880893"/>
                    <a:pt x="1262472" y="6355116"/>
                    <a:pt x="1238676" y="6355116"/>
                  </a:cubicBezTo>
                  <a:lnTo>
                    <a:pt x="0" y="6355116"/>
                  </a:lnTo>
                  <a:lnTo>
                    <a:pt x="0" y="6355116"/>
                  </a:lnTo>
                  <a:lnTo>
                    <a:pt x="0" y="2"/>
                  </a:lnTo>
                  <a:lnTo>
                    <a:pt x="0" y="2"/>
                  </a:lnTo>
                  <a:lnTo>
                    <a:pt x="1238676" y="2"/>
                  </a:lnTo>
                  <a:cubicBezTo>
                    <a:pt x="1262472" y="2"/>
                    <a:pt x="1281763" y="474225"/>
                    <a:pt x="1281763" y="1059207"/>
                  </a:cubicBezTo>
                  <a:close/>
                </a:path>
              </a:pathLst>
            </a:custGeom>
            <a:scene3d>
              <a:camera prst="orthographicFront"/>
              <a:lightRig rig="flat" dir="t"/>
            </a:scene3d>
            <a:sp3d extrusionH="12700" prstMaterial="plastic">
              <a:bevelT w="50800" h="50800"/>
            </a:sp3d>
          </p:spPr>
          <p:style>
            <a:lnRef idx="1">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2">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9051" tIns="72097" rIns="81621" bIns="72096" numCol="1" spcCol="1270" anchor="ctr" anchorCtr="0">
              <a:noAutofit/>
            </a:bodyPr>
            <a:lstStyle/>
            <a:p>
              <a:pPr marL="0" lvl="1" algn="l" defTabSz="222250">
                <a:lnSpc>
                  <a:spcPct val="90000"/>
                </a:lnSpc>
                <a:spcBef>
                  <a:spcPct val="0"/>
                </a:spcBef>
                <a:spcAft>
                  <a:spcPct val="15000"/>
                </a:spcAft>
              </a:pPr>
              <a:r>
                <a:rPr lang="fi-FI" sz="1600" b="0" i="0" kern="1200" dirty="0">
                  <a:solidFill>
                    <a:schemeClr val="tx1"/>
                  </a:solidFill>
                </a:rPr>
                <a:t>Mahasiswa dapat memahami dan mengerti </a:t>
              </a:r>
              <a:r>
                <a:rPr lang="id-ID" sz="1600" b="0" i="0" kern="1200" dirty="0">
                  <a:solidFill>
                    <a:schemeClr val="tx1"/>
                  </a:solidFill>
                </a:rPr>
                <a:t>syarat dan kriteria perencanaan geometrik jalan</a:t>
              </a:r>
              <a:endParaRPr lang="id-ID" sz="1600" kern="1200" dirty="0">
                <a:solidFill>
                  <a:schemeClr val="tx1"/>
                </a:solidFill>
              </a:endParaRPr>
            </a:p>
          </p:txBody>
        </p:sp>
        <p:sp>
          <p:nvSpPr>
            <p:cNvPr id="11" name="Freeform: Shape 10"/>
            <p:cNvSpPr/>
            <p:nvPr/>
          </p:nvSpPr>
          <p:spPr>
            <a:xfrm>
              <a:off x="508089" y="5757803"/>
              <a:ext cx="3574754" cy="949318"/>
            </a:xfrm>
            <a:custGeom>
              <a:avLst/>
              <a:gdLst>
                <a:gd name="connsiteX0" fmla="*/ 0 w 3574754"/>
                <a:gd name="connsiteY0" fmla="*/ 267039 h 1602204"/>
                <a:gd name="connsiteX1" fmla="*/ 267039 w 3574754"/>
                <a:gd name="connsiteY1" fmla="*/ 0 h 1602204"/>
                <a:gd name="connsiteX2" fmla="*/ 3307715 w 3574754"/>
                <a:gd name="connsiteY2" fmla="*/ 0 h 1602204"/>
                <a:gd name="connsiteX3" fmla="*/ 3574754 w 3574754"/>
                <a:gd name="connsiteY3" fmla="*/ 267039 h 1602204"/>
                <a:gd name="connsiteX4" fmla="*/ 3574754 w 3574754"/>
                <a:gd name="connsiteY4" fmla="*/ 1335165 h 1602204"/>
                <a:gd name="connsiteX5" fmla="*/ 3307715 w 3574754"/>
                <a:gd name="connsiteY5" fmla="*/ 1602204 h 1602204"/>
                <a:gd name="connsiteX6" fmla="*/ 267039 w 3574754"/>
                <a:gd name="connsiteY6" fmla="*/ 1602204 h 1602204"/>
                <a:gd name="connsiteX7" fmla="*/ 0 w 3574754"/>
                <a:gd name="connsiteY7" fmla="*/ 1335165 h 1602204"/>
                <a:gd name="connsiteX8" fmla="*/ 0 w 3574754"/>
                <a:gd name="connsiteY8" fmla="*/ 267039 h 160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74754" h="1602204">
                  <a:moveTo>
                    <a:pt x="0" y="267039"/>
                  </a:moveTo>
                  <a:cubicBezTo>
                    <a:pt x="0" y="119557"/>
                    <a:pt x="119557" y="0"/>
                    <a:pt x="267039" y="0"/>
                  </a:cubicBezTo>
                  <a:lnTo>
                    <a:pt x="3307715" y="0"/>
                  </a:lnTo>
                  <a:cubicBezTo>
                    <a:pt x="3455197" y="0"/>
                    <a:pt x="3574754" y="119557"/>
                    <a:pt x="3574754" y="267039"/>
                  </a:cubicBezTo>
                  <a:lnTo>
                    <a:pt x="3574754" y="1335165"/>
                  </a:lnTo>
                  <a:cubicBezTo>
                    <a:pt x="3574754" y="1482647"/>
                    <a:pt x="3455197" y="1602204"/>
                    <a:pt x="3307715" y="1602204"/>
                  </a:cubicBezTo>
                  <a:lnTo>
                    <a:pt x="267039" y="1602204"/>
                  </a:lnTo>
                  <a:cubicBezTo>
                    <a:pt x="119557" y="1602204"/>
                    <a:pt x="0" y="1482647"/>
                    <a:pt x="0" y="1335165"/>
                  </a:cubicBezTo>
                  <a:lnTo>
                    <a:pt x="0" y="267039"/>
                  </a:lnTo>
                  <a:close/>
                </a:path>
              </a:pathLst>
            </a:custGeom>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1">
                <a:shade val="80000"/>
                <a:hueOff val="-35594"/>
                <a:satOff val="-46990"/>
                <a:lumOff val="35043"/>
                <a:alphaOff val="0"/>
              </a:schemeClr>
            </a:fillRef>
            <a:effectRef idx="2">
              <a:schemeClr val="accent1">
                <a:shade val="80000"/>
                <a:hueOff val="-35594"/>
                <a:satOff val="-46990"/>
                <a:lumOff val="35043"/>
                <a:alphaOff val="0"/>
              </a:schemeClr>
            </a:effectRef>
            <a:fontRef idx="minor">
              <a:schemeClr val="lt1"/>
            </a:fontRef>
          </p:style>
          <p:txBody>
            <a:bodyPr spcFirstLastPara="0" vert="horz" wrap="square" lIns="219183" tIns="148698" rIns="219183" bIns="148698" numCol="1" spcCol="1270" anchor="ctr" anchorCtr="0">
              <a:noAutofit/>
            </a:bodyPr>
            <a:lstStyle/>
            <a:p>
              <a:pPr marL="0" lvl="0" indent="0" algn="ctr" defTabSz="1644650">
                <a:lnSpc>
                  <a:spcPct val="90000"/>
                </a:lnSpc>
                <a:spcBef>
                  <a:spcPct val="0"/>
                </a:spcBef>
                <a:spcAft>
                  <a:spcPct val="35000"/>
                </a:spcAft>
                <a:buNone/>
              </a:pPr>
              <a:r>
                <a:rPr lang="id-ID" sz="3700" b="0" i="0" kern="1200" dirty="0">
                  <a:solidFill>
                    <a:schemeClr val="bg1"/>
                  </a:solidFill>
                </a:rPr>
                <a:t>Indikator Keberhasilan</a:t>
              </a:r>
              <a:endParaRPr lang="id-ID" sz="3700" kern="1200" dirty="0">
                <a:solidFill>
                  <a:schemeClr val="bg1"/>
                </a:solidFill>
              </a:endParaRPr>
            </a:p>
          </p:txBody>
        </p:sp>
      </p:grpSp>
    </p:spTree>
    <p:extLst>
      <p:ext uri="{BB962C8B-B14F-4D97-AF65-F5344CB8AC3E}">
        <p14:creationId xmlns:p14="http://schemas.microsoft.com/office/powerpoint/2010/main" val="28056835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0671" y="345209"/>
            <a:ext cx="10601324" cy="6190799"/>
          </a:xfrm>
          <a:prstGeom prst="rect">
            <a:avLst/>
          </a:prstGeom>
          <a:solidFill>
            <a:schemeClr val="tx1">
              <a:alpha val="50000"/>
            </a:schemeClr>
          </a:solidFill>
          <a:ln>
            <a:noFill/>
          </a:ln>
          <a:effectLst/>
        </p:spPr>
      </p:pic>
    </p:spTree>
    <p:extLst>
      <p:ext uri="{BB962C8B-B14F-4D97-AF65-F5344CB8AC3E}">
        <p14:creationId xmlns:p14="http://schemas.microsoft.com/office/powerpoint/2010/main" val="25026668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SYARAT UMUM JALAN</a:t>
            </a:r>
          </a:p>
        </p:txBody>
      </p:sp>
      <p:sp>
        <p:nvSpPr>
          <p:cNvPr id="3" name="Content Placeholder 2"/>
          <p:cNvSpPr>
            <a:spLocks noGrp="1"/>
          </p:cNvSpPr>
          <p:nvPr>
            <p:ph idx="1"/>
          </p:nvPr>
        </p:nvSpPr>
        <p:spPr/>
        <p:txBody>
          <a:bodyPr>
            <a:normAutofit/>
          </a:bodyPr>
          <a:lstStyle/>
          <a:p>
            <a:r>
              <a:rPr lang="en-US" sz="6600" dirty="0" err="1"/>
              <a:t>Aman</a:t>
            </a:r>
            <a:endParaRPr lang="en-US" sz="6600" dirty="0"/>
          </a:p>
          <a:p>
            <a:r>
              <a:rPr lang="en-US" sz="6600" dirty="0" err="1"/>
              <a:t>Nyaman</a:t>
            </a:r>
            <a:r>
              <a:rPr lang="en-US" sz="6600" dirty="0"/>
              <a:t>, </a:t>
            </a:r>
            <a:r>
              <a:rPr lang="en-US" sz="6600" dirty="0" err="1"/>
              <a:t>dan</a:t>
            </a:r>
            <a:r>
              <a:rPr lang="en-US" sz="6600" dirty="0"/>
              <a:t> </a:t>
            </a:r>
          </a:p>
          <a:p>
            <a:r>
              <a:rPr lang="en-US" sz="6600" dirty="0" err="1"/>
              <a:t>ekonomis</a:t>
            </a:r>
            <a:endParaRPr lang="en-US" sz="6600" dirty="0"/>
          </a:p>
        </p:txBody>
      </p:sp>
    </p:spTree>
    <p:extLst>
      <p:ext uri="{BB962C8B-B14F-4D97-AF65-F5344CB8AC3E}">
        <p14:creationId xmlns:p14="http://schemas.microsoft.com/office/powerpoint/2010/main" val="36989619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0" y="245660"/>
            <a:ext cx="11022726" cy="1787856"/>
          </a:xfrm>
        </p:spPr>
        <p:txBody>
          <a:bodyPr/>
          <a:lstStyle/>
          <a:p>
            <a:r>
              <a:rPr lang="en-US" dirty="0" err="1"/>
              <a:t>Klasifikasi</a:t>
            </a:r>
            <a:r>
              <a:rPr lang="en-US" dirty="0"/>
              <a:t> </a:t>
            </a:r>
            <a:r>
              <a:rPr lang="en-US" dirty="0" err="1"/>
              <a:t>Jalan</a:t>
            </a:r>
            <a:r>
              <a:rPr lang="en-US" dirty="0"/>
              <a:t> </a:t>
            </a:r>
            <a:r>
              <a:rPr lang="en-US" dirty="0" err="1"/>
              <a:t>Umum</a:t>
            </a:r>
            <a:r>
              <a:rPr lang="en-US" dirty="0"/>
              <a:t> </a:t>
            </a:r>
            <a:r>
              <a:rPr lang="en-US" dirty="0" err="1"/>
              <a:t>berdasarkan</a:t>
            </a:r>
            <a:r>
              <a:rPr lang="en-US" dirty="0"/>
              <a:t> </a:t>
            </a:r>
            <a:r>
              <a:rPr lang="en-US" dirty="0" err="1"/>
              <a:t>Fungsi</a:t>
            </a:r>
            <a:r>
              <a:rPr lang="en-US" dirty="0"/>
              <a:t>, </a:t>
            </a:r>
            <a:r>
              <a:rPr lang="en-US" dirty="0" err="1"/>
              <a:t>Kecepatan</a:t>
            </a:r>
            <a:r>
              <a:rPr lang="en-US" dirty="0"/>
              <a:t> </a:t>
            </a:r>
            <a:r>
              <a:rPr lang="en-US" dirty="0" err="1"/>
              <a:t>dan</a:t>
            </a:r>
            <a:r>
              <a:rPr lang="en-US" dirty="0"/>
              <a:t> </a:t>
            </a:r>
            <a:r>
              <a:rPr lang="en-US" dirty="0" err="1"/>
              <a:t>Lebar</a:t>
            </a:r>
            <a:r>
              <a:rPr lang="en-US" dirty="0"/>
              <a:t> </a:t>
            </a:r>
            <a:r>
              <a:rPr lang="en-US" dirty="0" err="1"/>
              <a:t>Badan</a:t>
            </a:r>
            <a:r>
              <a:rPr lang="en-US" dirty="0"/>
              <a:t> </a:t>
            </a:r>
            <a:r>
              <a:rPr lang="en-US" dirty="0" err="1"/>
              <a:t>Jalan</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614020069"/>
              </p:ext>
            </p:extLst>
          </p:nvPr>
        </p:nvGraphicFramePr>
        <p:xfrm>
          <a:off x="788831" y="1755172"/>
          <a:ext cx="10131426" cy="4516120"/>
        </p:xfrm>
        <a:graphic>
          <a:graphicData uri="http://schemas.openxmlformats.org/drawingml/2006/table">
            <a:tbl>
              <a:tblPr firstRow="1" bandRow="1">
                <a:tableStyleId>{5C22544A-7EE6-4342-B048-85BDC9FD1C3A}</a:tableStyleId>
              </a:tblPr>
              <a:tblGrid>
                <a:gridCol w="1688571">
                  <a:extLst>
                    <a:ext uri="{9D8B030D-6E8A-4147-A177-3AD203B41FA5}">
                      <a16:colId xmlns="" xmlns:a16="http://schemas.microsoft.com/office/drawing/2014/main" val="20000"/>
                    </a:ext>
                  </a:extLst>
                </a:gridCol>
                <a:gridCol w="3806296">
                  <a:extLst>
                    <a:ext uri="{9D8B030D-6E8A-4147-A177-3AD203B41FA5}">
                      <a16:colId xmlns="" xmlns:a16="http://schemas.microsoft.com/office/drawing/2014/main" val="20001"/>
                    </a:ext>
                  </a:extLst>
                </a:gridCol>
                <a:gridCol w="1100666">
                  <a:extLst>
                    <a:ext uri="{9D8B030D-6E8A-4147-A177-3AD203B41FA5}">
                      <a16:colId xmlns="" xmlns:a16="http://schemas.microsoft.com/office/drawing/2014/main" val="20002"/>
                    </a:ext>
                  </a:extLst>
                </a:gridCol>
                <a:gridCol w="1151467">
                  <a:extLst>
                    <a:ext uri="{9D8B030D-6E8A-4147-A177-3AD203B41FA5}">
                      <a16:colId xmlns="" xmlns:a16="http://schemas.microsoft.com/office/drawing/2014/main" val="20003"/>
                    </a:ext>
                  </a:extLst>
                </a:gridCol>
                <a:gridCol w="1100667">
                  <a:extLst>
                    <a:ext uri="{9D8B030D-6E8A-4147-A177-3AD203B41FA5}">
                      <a16:colId xmlns="" xmlns:a16="http://schemas.microsoft.com/office/drawing/2014/main" val="20004"/>
                    </a:ext>
                  </a:extLst>
                </a:gridCol>
                <a:gridCol w="1283759">
                  <a:extLst>
                    <a:ext uri="{9D8B030D-6E8A-4147-A177-3AD203B41FA5}">
                      <a16:colId xmlns="" xmlns:a16="http://schemas.microsoft.com/office/drawing/2014/main" val="20005"/>
                    </a:ext>
                  </a:extLst>
                </a:gridCol>
              </a:tblGrid>
              <a:tr h="370840">
                <a:tc>
                  <a:txBody>
                    <a:bodyPr/>
                    <a:lstStyle/>
                    <a:p>
                      <a:pPr algn="ctr">
                        <a:spcAft>
                          <a:spcPts val="0"/>
                        </a:spcAft>
                      </a:pPr>
                      <a:r>
                        <a:rPr lang="en-US" sz="1600" dirty="0" err="1">
                          <a:effectLst/>
                          <a:latin typeface="Calibri" panose="020F0502020204030204" pitchFamily="34" charset="0"/>
                          <a:ea typeface="MS Mincho" panose="02020609040205080304" pitchFamily="49" charset="-128"/>
                          <a:cs typeface="Times New Roman" panose="02020603050405020304" pitchFamily="18" charset="0"/>
                        </a:rPr>
                        <a:t>Jalan</a:t>
                      </a:r>
                      <a:endParaRPr lang="en-US" sz="16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Fungsi</a:t>
                      </a:r>
                    </a:p>
                  </a:txBody>
                  <a:tcPr marL="68580" marR="68580" marT="0" marB="0" anchor="ctr"/>
                </a:tc>
                <a:tc gridSpan="2">
                  <a:txBody>
                    <a:bodyPr/>
                    <a:lstStyle/>
                    <a:p>
                      <a:pPr algn="ctr">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Kecepatan minimum rencana</a:t>
                      </a:r>
                    </a:p>
                  </a:txBody>
                  <a:tcPr marL="68580" marR="68580" marT="0" marB="0" anchor="ctr"/>
                </a:tc>
                <a:tc hMerge="1">
                  <a:txBody>
                    <a:bodyPr/>
                    <a:lstStyle/>
                    <a:p>
                      <a:endParaRPr lang="en-US"/>
                    </a:p>
                  </a:txBody>
                  <a:tcPr/>
                </a:tc>
                <a:tc gridSpan="2">
                  <a:txBody>
                    <a:bodyPr/>
                    <a:lstStyle/>
                    <a:p>
                      <a:pPr algn="ctr">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Lebar minimum Badan Jalan</a:t>
                      </a:r>
                    </a:p>
                  </a:txBody>
                  <a:tcPr marL="68580" marR="68580" marT="0" marB="0" anchor="ctr"/>
                </a:tc>
                <a:tc hMerge="1">
                  <a:txBody>
                    <a:bodyPr/>
                    <a:lstStyle/>
                    <a:p>
                      <a:endParaRPr lang="en-US"/>
                    </a:p>
                  </a:txBody>
                  <a:tcPr/>
                </a:tc>
                <a:extLst>
                  <a:ext uri="{0D108BD9-81ED-4DB2-BD59-A6C34878D82A}">
                    <a16:rowId xmlns="" xmlns:a16="http://schemas.microsoft.com/office/drawing/2014/main" val="10000"/>
                  </a:ext>
                </a:extLst>
              </a:tr>
              <a:tr h="370840">
                <a:tc>
                  <a:txBody>
                    <a:bodyPr/>
                    <a:lstStyle/>
                    <a:p>
                      <a:pPr algn="ctr">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 </a:t>
                      </a:r>
                    </a:p>
                  </a:txBody>
                  <a:tcPr marL="68580" marR="68580" marT="0" marB="0" anchor="ctr"/>
                </a:tc>
                <a:tc>
                  <a:txBody>
                    <a:bodyPr/>
                    <a:lstStyle/>
                    <a:p>
                      <a:pPr algn="ctr">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 </a:t>
                      </a:r>
                    </a:p>
                  </a:txBody>
                  <a:tcPr marL="68580" marR="68580" marT="0" marB="0" anchor="ctr"/>
                </a:tc>
                <a:tc>
                  <a:txBody>
                    <a:bodyPr/>
                    <a:lstStyle/>
                    <a:p>
                      <a:pPr algn="ctr">
                        <a:spcAft>
                          <a:spcPts val="0"/>
                        </a:spcAft>
                      </a:pPr>
                      <a:r>
                        <a:rPr lang="en-US" sz="1600" dirty="0">
                          <a:effectLst/>
                          <a:latin typeface="Calibri" panose="020F0502020204030204" pitchFamily="34" charset="0"/>
                          <a:ea typeface="MS Mincho" panose="02020609040205080304" pitchFamily="49" charset="-128"/>
                          <a:cs typeface="Times New Roman" panose="02020603050405020304" pitchFamily="18" charset="0"/>
                        </a:rPr>
                        <a:t>Primer</a:t>
                      </a:r>
                    </a:p>
                  </a:txBody>
                  <a:tcPr marL="68580" marR="68580" marT="0" marB="0" anchor="ctr"/>
                </a:tc>
                <a:tc>
                  <a:txBody>
                    <a:bodyPr/>
                    <a:lstStyle/>
                    <a:p>
                      <a:pPr algn="ctr">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Sekunder</a:t>
                      </a:r>
                    </a:p>
                  </a:txBody>
                  <a:tcPr marL="68580" marR="68580" marT="0" marB="0" anchor="ctr"/>
                </a:tc>
                <a:tc>
                  <a:txBody>
                    <a:bodyPr/>
                    <a:lstStyle/>
                    <a:p>
                      <a:pPr algn="ctr">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Primer</a:t>
                      </a:r>
                    </a:p>
                  </a:txBody>
                  <a:tcPr marL="68580" marR="68580" marT="0" marB="0" anchor="ctr"/>
                </a:tc>
                <a:tc>
                  <a:txBody>
                    <a:bodyPr/>
                    <a:lstStyle/>
                    <a:p>
                      <a:pPr algn="ctr">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Sekunder</a:t>
                      </a:r>
                    </a:p>
                  </a:txBody>
                  <a:tcPr marL="68580" marR="68580" marT="0" marB="0" anchor="ctr"/>
                </a:tc>
                <a:extLst>
                  <a:ext uri="{0D108BD9-81ED-4DB2-BD59-A6C34878D82A}">
                    <a16:rowId xmlns="" xmlns:a16="http://schemas.microsoft.com/office/drawing/2014/main" val="10001"/>
                  </a:ext>
                </a:extLst>
              </a:tr>
              <a:tr h="370840">
                <a:tc>
                  <a:txBody>
                    <a:bodyPr/>
                    <a:lstStyle/>
                    <a:p>
                      <a:pPr algn="just">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Jalan arteri</a:t>
                      </a:r>
                    </a:p>
                  </a:txBody>
                  <a:tcPr marL="68580" marR="68580" marT="0" marB="0"/>
                </a:tc>
                <a:tc>
                  <a:txBody>
                    <a:bodyPr/>
                    <a:lstStyle/>
                    <a:p>
                      <a:pPr algn="just">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melayani angkutan utama dengan ciri perjalanan jarak jauh, kecepatan rata-rata tinggi, dan jumlah jalan masuk dibatasi secara berdaya guna.</a:t>
                      </a:r>
                    </a:p>
                  </a:txBody>
                  <a:tcPr marL="68580" marR="68580" marT="0" marB="0"/>
                </a:tc>
                <a:tc>
                  <a:txBody>
                    <a:bodyPr/>
                    <a:lstStyle/>
                    <a:p>
                      <a:pPr algn="just">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6</a:t>
                      </a:r>
                      <a:r>
                        <a:rPr lang="id-ID" sz="1600">
                          <a:effectLst/>
                          <a:latin typeface="Calibri" panose="020F0502020204030204" pitchFamily="34" charset="0"/>
                          <a:ea typeface="MS Mincho" panose="02020609040205080304" pitchFamily="49" charset="-128"/>
                          <a:cs typeface="Times New Roman" panose="02020603050405020304" pitchFamily="18" charset="0"/>
                        </a:rPr>
                        <a:t>0 km/jam</a:t>
                      </a:r>
                      <a:endParaRPr lang="en-US" sz="16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tc>
                  <a:txBody>
                    <a:bodyPr/>
                    <a:lstStyle/>
                    <a:p>
                      <a:pPr marL="1270" algn="just">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30 </a:t>
                      </a:r>
                      <a:r>
                        <a:rPr lang="id-ID" sz="1600">
                          <a:effectLst/>
                          <a:latin typeface="Calibri" panose="020F0502020204030204" pitchFamily="34" charset="0"/>
                          <a:ea typeface="MS Mincho" panose="02020609040205080304" pitchFamily="49" charset="-128"/>
                          <a:cs typeface="Times New Roman" panose="02020603050405020304" pitchFamily="18" charset="0"/>
                        </a:rPr>
                        <a:t>km/jam</a:t>
                      </a:r>
                      <a:endParaRPr lang="en-US" sz="16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tc>
                  <a:txBody>
                    <a:bodyPr/>
                    <a:lstStyle/>
                    <a:p>
                      <a:pPr algn="just">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Lebih besar atau 8 meter.</a:t>
                      </a:r>
                    </a:p>
                  </a:txBody>
                  <a:tcPr marL="68580" marR="68580" marT="0" marB="0"/>
                </a:tc>
                <a:tc>
                  <a:txBody>
                    <a:bodyPr/>
                    <a:lstStyle/>
                    <a:p>
                      <a:pPr algn="just">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Lebih besar atau 8 meter.</a:t>
                      </a:r>
                    </a:p>
                  </a:txBody>
                  <a:tcPr marL="68580" marR="68580" marT="0" marB="0"/>
                </a:tc>
                <a:extLst>
                  <a:ext uri="{0D108BD9-81ED-4DB2-BD59-A6C34878D82A}">
                    <a16:rowId xmlns="" xmlns:a16="http://schemas.microsoft.com/office/drawing/2014/main" val="10002"/>
                  </a:ext>
                </a:extLst>
              </a:tr>
              <a:tr h="370840">
                <a:tc>
                  <a:txBody>
                    <a:bodyPr/>
                    <a:lstStyle/>
                    <a:p>
                      <a:pPr algn="just">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Jalan kolektor</a:t>
                      </a:r>
                    </a:p>
                  </a:txBody>
                  <a:tcPr marL="68580" marR="68580" marT="0" marB="0"/>
                </a:tc>
                <a:tc>
                  <a:txBody>
                    <a:bodyPr/>
                    <a:lstStyle/>
                    <a:p>
                      <a:pPr algn="just">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melayani angkutan pengumpul atau pembagi dengan ciri perjalanan jarak sedang, kecepatan rata-rata sedang, dan jumlah jalan masuk dibatasi</a:t>
                      </a:r>
                    </a:p>
                  </a:txBody>
                  <a:tcPr marL="68580" marR="68580" marT="0" marB="0"/>
                </a:tc>
                <a:tc>
                  <a:txBody>
                    <a:bodyPr/>
                    <a:lstStyle/>
                    <a:p>
                      <a:pPr algn="just">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4</a:t>
                      </a:r>
                      <a:r>
                        <a:rPr lang="id-ID" sz="1600">
                          <a:effectLst/>
                          <a:latin typeface="Calibri" panose="020F0502020204030204" pitchFamily="34" charset="0"/>
                          <a:ea typeface="MS Mincho" panose="02020609040205080304" pitchFamily="49" charset="-128"/>
                          <a:cs typeface="Times New Roman" panose="02020603050405020304" pitchFamily="18" charset="0"/>
                        </a:rPr>
                        <a:t>0 km/jam</a:t>
                      </a:r>
                      <a:endParaRPr lang="en-US" sz="16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tc>
                  <a:txBody>
                    <a:bodyPr/>
                    <a:lstStyle/>
                    <a:p>
                      <a:pPr marL="1270" indent="-1270" algn="just">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2</a:t>
                      </a:r>
                      <a:r>
                        <a:rPr lang="id-ID" sz="1600">
                          <a:effectLst/>
                          <a:latin typeface="Calibri" panose="020F0502020204030204" pitchFamily="34" charset="0"/>
                          <a:ea typeface="MS Mincho" panose="02020609040205080304" pitchFamily="49" charset="-128"/>
                          <a:cs typeface="Times New Roman" panose="02020603050405020304" pitchFamily="18" charset="0"/>
                        </a:rPr>
                        <a:t>0 km/jam</a:t>
                      </a:r>
                      <a:endParaRPr lang="en-US" sz="16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tc>
                  <a:txBody>
                    <a:bodyPr/>
                    <a:lstStyle/>
                    <a:p>
                      <a:pPr algn="just">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Lebih besar atau 8 meter.</a:t>
                      </a:r>
                    </a:p>
                  </a:txBody>
                  <a:tcPr marL="68580" marR="68580" marT="0" marB="0"/>
                </a:tc>
                <a:tc>
                  <a:txBody>
                    <a:bodyPr/>
                    <a:lstStyle/>
                    <a:p>
                      <a:pPr algn="just">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Lebih besar atau 7 meter.</a:t>
                      </a:r>
                    </a:p>
                  </a:txBody>
                  <a:tcPr marL="68580" marR="68580" marT="0" marB="0"/>
                </a:tc>
                <a:extLst>
                  <a:ext uri="{0D108BD9-81ED-4DB2-BD59-A6C34878D82A}">
                    <a16:rowId xmlns="" xmlns:a16="http://schemas.microsoft.com/office/drawing/2014/main" val="10003"/>
                  </a:ext>
                </a:extLst>
              </a:tr>
              <a:tr h="370840">
                <a:tc>
                  <a:txBody>
                    <a:bodyPr/>
                    <a:lstStyle/>
                    <a:p>
                      <a:pPr algn="just">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Jalan local</a:t>
                      </a:r>
                    </a:p>
                  </a:txBody>
                  <a:tcPr marL="68580" marR="68580" marT="0" marB="0"/>
                </a:tc>
                <a:tc>
                  <a:txBody>
                    <a:bodyPr/>
                    <a:lstStyle/>
                    <a:p>
                      <a:pPr algn="just">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melayani angkutan setempat dengan ciri perjalanan jarak dekat, kecepatan rata-rata rendah, dan jumlah jalan masuk tidak dibatasi</a:t>
                      </a:r>
                    </a:p>
                  </a:txBody>
                  <a:tcPr marL="68580" marR="68580" marT="0" marB="0"/>
                </a:tc>
                <a:tc>
                  <a:txBody>
                    <a:bodyPr/>
                    <a:lstStyle/>
                    <a:p>
                      <a:pPr algn="just">
                        <a:spcAft>
                          <a:spcPts val="0"/>
                        </a:spcAft>
                      </a:pPr>
                      <a:r>
                        <a:rPr lang="id-ID" sz="1600">
                          <a:effectLst/>
                          <a:latin typeface="Calibri" panose="020F0502020204030204" pitchFamily="34" charset="0"/>
                          <a:ea typeface="MS Mincho" panose="02020609040205080304" pitchFamily="49" charset="-128"/>
                          <a:cs typeface="Times New Roman" panose="02020603050405020304" pitchFamily="18" charset="0"/>
                        </a:rPr>
                        <a:t>20 km/jam</a:t>
                      </a:r>
                      <a:endParaRPr lang="en-US" sz="16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tc>
                  <a:txBody>
                    <a:bodyPr/>
                    <a:lstStyle/>
                    <a:p>
                      <a:pPr marL="1270" indent="-1270" algn="just">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1</a:t>
                      </a:r>
                      <a:r>
                        <a:rPr lang="id-ID" sz="1600">
                          <a:effectLst/>
                          <a:latin typeface="Calibri" panose="020F0502020204030204" pitchFamily="34" charset="0"/>
                          <a:ea typeface="MS Mincho" panose="02020609040205080304" pitchFamily="49" charset="-128"/>
                          <a:cs typeface="Times New Roman" panose="02020603050405020304" pitchFamily="18" charset="0"/>
                        </a:rPr>
                        <a:t>0 km/jam</a:t>
                      </a:r>
                      <a:endParaRPr lang="en-US" sz="16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tc>
                  <a:txBody>
                    <a:bodyPr/>
                    <a:lstStyle/>
                    <a:p>
                      <a:pPr algn="just">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Lebih besar atau 6 meter.</a:t>
                      </a:r>
                    </a:p>
                  </a:txBody>
                  <a:tcPr marL="68580" marR="68580" marT="0" marB="0"/>
                </a:tc>
                <a:tc>
                  <a:txBody>
                    <a:bodyPr/>
                    <a:lstStyle/>
                    <a:p>
                      <a:pPr algn="just">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Lebih besar atau 5 meter.</a:t>
                      </a:r>
                    </a:p>
                  </a:txBody>
                  <a:tcPr marL="68580" marR="68580" marT="0" marB="0"/>
                </a:tc>
                <a:extLst>
                  <a:ext uri="{0D108BD9-81ED-4DB2-BD59-A6C34878D82A}">
                    <a16:rowId xmlns="" xmlns:a16="http://schemas.microsoft.com/office/drawing/2014/main" val="10004"/>
                  </a:ext>
                </a:extLst>
              </a:tr>
              <a:tr h="370840">
                <a:tc>
                  <a:txBody>
                    <a:bodyPr/>
                    <a:lstStyle/>
                    <a:p>
                      <a:pPr algn="just">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Jalan lingkungan</a:t>
                      </a:r>
                    </a:p>
                  </a:txBody>
                  <a:tcPr marL="68580" marR="68580" marT="0" marB="0"/>
                </a:tc>
                <a:tc>
                  <a:txBody>
                    <a:bodyPr/>
                    <a:lstStyle/>
                    <a:p>
                      <a:pPr algn="just">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melayani angkutan lingkungan dengan ciri perjalanan jarak dekat, dan kecepatan rata-rata rendah</a:t>
                      </a:r>
                    </a:p>
                  </a:txBody>
                  <a:tcPr marL="68580" marR="68580" marT="0" marB="0"/>
                </a:tc>
                <a:tc>
                  <a:txBody>
                    <a:bodyPr/>
                    <a:lstStyle/>
                    <a:p>
                      <a:pPr algn="just">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Kurang dari 10 km/jam</a:t>
                      </a:r>
                    </a:p>
                  </a:txBody>
                  <a:tcPr marL="68580" marR="68580" marT="0" marB="0"/>
                </a:tc>
                <a:tc>
                  <a:txBody>
                    <a:bodyPr/>
                    <a:lstStyle/>
                    <a:p>
                      <a:pPr algn="just">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Kurang dari 10 km/jam</a:t>
                      </a:r>
                    </a:p>
                  </a:txBody>
                  <a:tcPr marL="68580" marR="68580" marT="0" marB="0"/>
                </a:tc>
                <a:tc>
                  <a:txBody>
                    <a:bodyPr/>
                    <a:lstStyle/>
                    <a:p>
                      <a:pPr algn="just">
                        <a:spcAft>
                          <a:spcPts val="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a:t>
                      </a:r>
                    </a:p>
                  </a:txBody>
                  <a:tcPr marL="68580" marR="68580" marT="0" marB="0"/>
                </a:tc>
                <a:tc>
                  <a:txBody>
                    <a:bodyPr/>
                    <a:lstStyle/>
                    <a:p>
                      <a:pPr algn="just">
                        <a:spcAft>
                          <a:spcPts val="0"/>
                        </a:spcAft>
                      </a:pPr>
                      <a:r>
                        <a:rPr lang="en-US" sz="1600" dirty="0">
                          <a:effectLst/>
                          <a:latin typeface="Calibri" panose="020F0502020204030204" pitchFamily="34" charset="0"/>
                          <a:ea typeface="MS Mincho" panose="02020609040205080304" pitchFamily="49" charset="-128"/>
                          <a:cs typeface="Times New Roman" panose="02020603050405020304" pitchFamily="18" charset="0"/>
                        </a:rPr>
                        <a:t>-</a:t>
                      </a:r>
                    </a:p>
                  </a:txBody>
                  <a:tcPr marL="68580" marR="68580" marT="0" marB="0"/>
                </a:tc>
                <a:extLst>
                  <a:ext uri="{0D108BD9-81ED-4DB2-BD59-A6C34878D82A}">
                    <a16:rowId xmlns="" xmlns:a16="http://schemas.microsoft.com/office/drawing/2014/main" val="10005"/>
                  </a:ext>
                </a:extLst>
              </a:tr>
            </a:tbl>
          </a:graphicData>
        </a:graphic>
      </p:graphicFrame>
    </p:spTree>
    <p:extLst>
      <p:ext uri="{BB962C8B-B14F-4D97-AF65-F5344CB8AC3E}">
        <p14:creationId xmlns:p14="http://schemas.microsoft.com/office/powerpoint/2010/main" val="21886121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179758"/>
            <a:ext cx="10599644" cy="1400530"/>
          </a:xfrm>
        </p:spPr>
        <p:txBody>
          <a:bodyPr/>
          <a:lstStyle/>
          <a:p>
            <a:r>
              <a:rPr lang="en-US" dirty="0" err="1"/>
              <a:t>Klasifikasi</a:t>
            </a:r>
            <a:r>
              <a:rPr lang="en-US" dirty="0"/>
              <a:t> </a:t>
            </a:r>
            <a:r>
              <a:rPr lang="en-US" dirty="0" err="1"/>
              <a:t>Jalan</a:t>
            </a:r>
            <a:r>
              <a:rPr lang="en-US" dirty="0"/>
              <a:t> </a:t>
            </a:r>
            <a:r>
              <a:rPr lang="en-US" dirty="0" err="1"/>
              <a:t>Umum</a:t>
            </a:r>
            <a:r>
              <a:rPr lang="en-US" dirty="0"/>
              <a:t> </a:t>
            </a:r>
            <a:r>
              <a:rPr lang="en-US" dirty="0" err="1"/>
              <a:t>berdasarkan</a:t>
            </a:r>
            <a:r>
              <a:rPr lang="en-US" dirty="0"/>
              <a:t> Status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100467759"/>
              </p:ext>
            </p:extLst>
          </p:nvPr>
        </p:nvGraphicFramePr>
        <p:xfrm>
          <a:off x="728252" y="1211115"/>
          <a:ext cx="10746823" cy="5247640"/>
        </p:xfrm>
        <a:graphic>
          <a:graphicData uri="http://schemas.openxmlformats.org/drawingml/2006/table">
            <a:tbl>
              <a:tblPr firstRow="1" bandRow="1">
                <a:tableStyleId>{5C22544A-7EE6-4342-B048-85BDC9FD1C3A}</a:tableStyleId>
              </a:tblPr>
              <a:tblGrid>
                <a:gridCol w="1392046">
                  <a:extLst>
                    <a:ext uri="{9D8B030D-6E8A-4147-A177-3AD203B41FA5}">
                      <a16:colId xmlns="" xmlns:a16="http://schemas.microsoft.com/office/drawing/2014/main" val="20000"/>
                    </a:ext>
                  </a:extLst>
                </a:gridCol>
                <a:gridCol w="9354777">
                  <a:extLst>
                    <a:ext uri="{9D8B030D-6E8A-4147-A177-3AD203B41FA5}">
                      <a16:colId xmlns="" xmlns:a16="http://schemas.microsoft.com/office/drawing/2014/main" val="20001"/>
                    </a:ext>
                  </a:extLst>
                </a:gridCol>
              </a:tblGrid>
              <a:tr h="370840">
                <a:tc>
                  <a:txBody>
                    <a:bodyPr/>
                    <a:lstStyle/>
                    <a:p>
                      <a:pPr algn="ctr">
                        <a:spcAft>
                          <a:spcPts val="0"/>
                        </a:spcAft>
                      </a:pPr>
                      <a:r>
                        <a:rPr lang="en-US" sz="2000" dirty="0">
                          <a:effectLst/>
                          <a:latin typeface="Calibri" panose="020F0502020204030204" pitchFamily="34" charset="0"/>
                          <a:ea typeface="MS Mincho" panose="02020609040205080304" pitchFamily="49" charset="-128"/>
                          <a:cs typeface="Times New Roman" panose="02020603050405020304" pitchFamily="18" charset="0"/>
                        </a:rPr>
                        <a:t>Status</a:t>
                      </a:r>
                    </a:p>
                  </a:txBody>
                  <a:tcPr marL="68580" marR="68580" marT="0" marB="0"/>
                </a:tc>
                <a:tc>
                  <a:txBody>
                    <a:bodyPr/>
                    <a:lstStyle/>
                    <a:p>
                      <a:pPr algn="ctr">
                        <a:spcAft>
                          <a:spcPts val="0"/>
                        </a:spcAft>
                      </a:pPr>
                      <a:r>
                        <a:rPr lang="en-US" sz="2000" dirty="0" err="1">
                          <a:effectLst/>
                          <a:latin typeface="Calibri" panose="020F0502020204030204" pitchFamily="34" charset="0"/>
                          <a:ea typeface="MS Mincho" panose="02020609040205080304" pitchFamily="49" charset="-128"/>
                          <a:cs typeface="Times New Roman" panose="02020603050405020304" pitchFamily="18" charset="0"/>
                        </a:rPr>
                        <a:t>Deskripsi</a:t>
                      </a:r>
                      <a:endParaRPr lang="en-US" sz="20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 xmlns:a16="http://schemas.microsoft.com/office/drawing/2014/main" val="10000"/>
                  </a:ext>
                </a:extLst>
              </a:tr>
              <a:tr h="370840">
                <a:tc>
                  <a:txBody>
                    <a:bodyPr/>
                    <a:lstStyle/>
                    <a:p>
                      <a:pPr algn="just">
                        <a:spcAft>
                          <a:spcPts val="0"/>
                        </a:spcAft>
                      </a:pPr>
                      <a:r>
                        <a:rPr lang="en-US" sz="2000">
                          <a:effectLst/>
                          <a:latin typeface="Calibri" panose="020F0502020204030204" pitchFamily="34" charset="0"/>
                          <a:ea typeface="MS Mincho" panose="02020609040205080304" pitchFamily="49" charset="-128"/>
                          <a:cs typeface="Times New Roman" panose="02020603050405020304" pitchFamily="18" charset="0"/>
                        </a:rPr>
                        <a:t>Jalan nasional</a:t>
                      </a:r>
                    </a:p>
                  </a:txBody>
                  <a:tcPr marL="68580" marR="68580" marT="0" marB="0"/>
                </a:tc>
                <a:tc>
                  <a:txBody>
                    <a:bodyPr/>
                    <a:lstStyle/>
                    <a:p>
                      <a:pPr algn="just">
                        <a:spcAft>
                          <a:spcPts val="0"/>
                        </a:spcAft>
                      </a:pPr>
                      <a:r>
                        <a:rPr lang="en-US" sz="2000">
                          <a:effectLst/>
                          <a:latin typeface="Calibri" panose="020F0502020204030204" pitchFamily="34" charset="0"/>
                          <a:ea typeface="MS Mincho" panose="02020609040205080304" pitchFamily="49" charset="-128"/>
                          <a:cs typeface="Times New Roman" panose="02020603050405020304" pitchFamily="18" charset="0"/>
                        </a:rPr>
                        <a:t>merupakan jalan arteri dan jalan kolektor dalam sistem jaringan jalan primer yang menghubungkan antaribukota provinsi, dan jalan strategis nasional, serta jalan tol</a:t>
                      </a:r>
                    </a:p>
                  </a:txBody>
                  <a:tcPr marL="68580" marR="68580" marT="0" marB="0"/>
                </a:tc>
                <a:extLst>
                  <a:ext uri="{0D108BD9-81ED-4DB2-BD59-A6C34878D82A}">
                    <a16:rowId xmlns="" xmlns:a16="http://schemas.microsoft.com/office/drawing/2014/main" val="10001"/>
                  </a:ext>
                </a:extLst>
              </a:tr>
              <a:tr h="370840">
                <a:tc>
                  <a:txBody>
                    <a:bodyPr/>
                    <a:lstStyle/>
                    <a:p>
                      <a:pPr algn="just">
                        <a:spcAft>
                          <a:spcPts val="0"/>
                        </a:spcAft>
                      </a:pPr>
                      <a:r>
                        <a:rPr lang="en-US" sz="2000">
                          <a:effectLst/>
                          <a:latin typeface="Calibri" panose="020F0502020204030204" pitchFamily="34" charset="0"/>
                          <a:ea typeface="MS Mincho" panose="02020609040205080304" pitchFamily="49" charset="-128"/>
                          <a:cs typeface="Times New Roman" panose="02020603050405020304" pitchFamily="18" charset="0"/>
                        </a:rPr>
                        <a:t>Jalan provinsi</a:t>
                      </a:r>
                    </a:p>
                  </a:txBody>
                  <a:tcPr marL="68580" marR="68580" marT="0" marB="0"/>
                </a:tc>
                <a:tc>
                  <a:txBody>
                    <a:bodyPr/>
                    <a:lstStyle/>
                    <a:p>
                      <a:pPr algn="just">
                        <a:spcAft>
                          <a:spcPts val="0"/>
                        </a:spcAft>
                      </a:pPr>
                      <a:r>
                        <a:rPr lang="en-US" sz="2000">
                          <a:effectLst/>
                          <a:latin typeface="Calibri" panose="020F0502020204030204" pitchFamily="34" charset="0"/>
                          <a:ea typeface="MS Mincho" panose="02020609040205080304" pitchFamily="49" charset="-128"/>
                          <a:cs typeface="Times New Roman" panose="02020603050405020304" pitchFamily="18" charset="0"/>
                        </a:rPr>
                        <a:t>merupakan jalan kolektor dalam sistem jaringan jalan primer yang menghubungkan ibukota provinsi dengan ibukota kabupaten/kota, atau antaribukota kabupaten/kota, dan  jalan strategis provinsi.</a:t>
                      </a:r>
                    </a:p>
                  </a:txBody>
                  <a:tcPr marL="68580" marR="68580" marT="0" marB="0"/>
                </a:tc>
                <a:extLst>
                  <a:ext uri="{0D108BD9-81ED-4DB2-BD59-A6C34878D82A}">
                    <a16:rowId xmlns="" xmlns:a16="http://schemas.microsoft.com/office/drawing/2014/main" val="10002"/>
                  </a:ext>
                </a:extLst>
              </a:tr>
              <a:tr h="370840">
                <a:tc>
                  <a:txBody>
                    <a:bodyPr/>
                    <a:lstStyle/>
                    <a:p>
                      <a:pPr algn="just">
                        <a:spcAft>
                          <a:spcPts val="0"/>
                        </a:spcAft>
                      </a:pPr>
                      <a:r>
                        <a:rPr lang="en-US" sz="2000">
                          <a:effectLst/>
                          <a:latin typeface="Calibri" panose="020F0502020204030204" pitchFamily="34" charset="0"/>
                          <a:ea typeface="MS Mincho" panose="02020609040205080304" pitchFamily="49" charset="-128"/>
                          <a:cs typeface="Times New Roman" panose="02020603050405020304" pitchFamily="18" charset="0"/>
                        </a:rPr>
                        <a:t>Jalan kabupaten</a:t>
                      </a:r>
                    </a:p>
                  </a:txBody>
                  <a:tcPr marL="68580" marR="68580" marT="0" marB="0"/>
                </a:tc>
                <a:tc>
                  <a:txBody>
                    <a:bodyPr/>
                    <a:lstStyle/>
                    <a:p>
                      <a:pPr algn="just">
                        <a:spcAft>
                          <a:spcPts val="0"/>
                        </a:spcAft>
                      </a:pPr>
                      <a:r>
                        <a:rPr lang="en-US" sz="2000">
                          <a:effectLst/>
                          <a:latin typeface="Calibri" panose="020F0502020204030204" pitchFamily="34" charset="0"/>
                          <a:ea typeface="MS Mincho" panose="02020609040205080304" pitchFamily="49" charset="-128"/>
                          <a:cs typeface="Times New Roman" panose="02020603050405020304" pitchFamily="18" charset="0"/>
                        </a:rPr>
                        <a:t>merupakan jalan lokal dalam sistem jaringan jalan primer yang tidak termasuk jalan arteri dan jalan kolektor dalam sistem jaringan jalan primer yang menghubungkan ibukota kabupaten dengan ibukota kecamatan, antaribukota kecamatan, ibukota kabupaten dengan pusat kegiatan lokal, antarpusat kegiatan lokal, serta jalan umum dalam sistem jaringan jalan sekunder dalam wilayah kabupaten, dan jalan strategis kabupaten</a:t>
                      </a:r>
                    </a:p>
                  </a:txBody>
                  <a:tcPr marL="68580" marR="68580" marT="0" marB="0"/>
                </a:tc>
                <a:extLst>
                  <a:ext uri="{0D108BD9-81ED-4DB2-BD59-A6C34878D82A}">
                    <a16:rowId xmlns="" xmlns:a16="http://schemas.microsoft.com/office/drawing/2014/main" val="10003"/>
                  </a:ext>
                </a:extLst>
              </a:tr>
              <a:tr h="370840">
                <a:tc>
                  <a:txBody>
                    <a:bodyPr/>
                    <a:lstStyle/>
                    <a:p>
                      <a:pPr algn="just">
                        <a:spcAft>
                          <a:spcPts val="0"/>
                        </a:spcAft>
                      </a:pPr>
                      <a:r>
                        <a:rPr lang="en-US" sz="2000">
                          <a:effectLst/>
                          <a:latin typeface="Calibri" panose="020F0502020204030204" pitchFamily="34" charset="0"/>
                          <a:ea typeface="MS Mincho" panose="02020609040205080304" pitchFamily="49" charset="-128"/>
                          <a:cs typeface="Times New Roman" panose="02020603050405020304" pitchFamily="18" charset="0"/>
                        </a:rPr>
                        <a:t>Jalan kota </a:t>
                      </a:r>
                    </a:p>
                  </a:txBody>
                  <a:tcPr marL="68580" marR="68580" marT="0" marB="0"/>
                </a:tc>
                <a:tc>
                  <a:txBody>
                    <a:bodyPr/>
                    <a:lstStyle/>
                    <a:p>
                      <a:pPr algn="just">
                        <a:spcAft>
                          <a:spcPts val="0"/>
                        </a:spcAft>
                      </a:pPr>
                      <a:r>
                        <a:rPr lang="en-US" sz="2000">
                          <a:effectLst/>
                          <a:latin typeface="Calibri" panose="020F0502020204030204" pitchFamily="34" charset="0"/>
                          <a:ea typeface="MS Mincho" panose="02020609040205080304" pitchFamily="49" charset="-128"/>
                          <a:cs typeface="Times New Roman" panose="02020603050405020304" pitchFamily="18" charset="0"/>
                        </a:rPr>
                        <a:t>menghubungkan antarpusat pelayanan dalam kota, menghubungkan pusat pelayanan dengan persil, menghubungkan antarpersil, serta menghubungkan antarpusat permukiman yang berada di dalam kota</a:t>
                      </a:r>
                    </a:p>
                  </a:txBody>
                  <a:tcPr marL="68580" marR="68580" marT="0" marB="0"/>
                </a:tc>
                <a:extLst>
                  <a:ext uri="{0D108BD9-81ED-4DB2-BD59-A6C34878D82A}">
                    <a16:rowId xmlns="" xmlns:a16="http://schemas.microsoft.com/office/drawing/2014/main" val="10004"/>
                  </a:ext>
                </a:extLst>
              </a:tr>
              <a:tr h="370840">
                <a:tc>
                  <a:txBody>
                    <a:bodyPr/>
                    <a:lstStyle/>
                    <a:p>
                      <a:pPr algn="just">
                        <a:spcAft>
                          <a:spcPts val="0"/>
                        </a:spcAft>
                      </a:pPr>
                      <a:r>
                        <a:rPr lang="en-US" sz="2000">
                          <a:effectLst/>
                          <a:latin typeface="Calibri" panose="020F0502020204030204" pitchFamily="34" charset="0"/>
                          <a:ea typeface="MS Mincho" panose="02020609040205080304" pitchFamily="49" charset="-128"/>
                          <a:cs typeface="Times New Roman" panose="02020603050405020304" pitchFamily="18" charset="0"/>
                        </a:rPr>
                        <a:t>Jalan desa</a:t>
                      </a:r>
                    </a:p>
                  </a:txBody>
                  <a:tcPr marL="68580" marR="68580" marT="0" marB="0"/>
                </a:tc>
                <a:tc>
                  <a:txBody>
                    <a:bodyPr/>
                    <a:lstStyle/>
                    <a:p>
                      <a:pPr algn="just">
                        <a:spcAft>
                          <a:spcPts val="0"/>
                        </a:spcAft>
                      </a:pPr>
                      <a:r>
                        <a:rPr lang="en-US" sz="2000" dirty="0" err="1">
                          <a:effectLst/>
                          <a:latin typeface="Calibri" panose="020F0502020204030204" pitchFamily="34" charset="0"/>
                          <a:ea typeface="MS Mincho" panose="02020609040205080304" pitchFamily="49" charset="-128"/>
                          <a:cs typeface="Times New Roman" panose="02020603050405020304" pitchFamily="18" charset="0"/>
                        </a:rPr>
                        <a:t>menghubungkan</a:t>
                      </a:r>
                      <a:r>
                        <a:rPr lang="en-US" sz="2000" dirty="0">
                          <a:effectLst/>
                          <a:latin typeface="Calibri" panose="020F0502020204030204" pitchFamily="34" charset="0"/>
                          <a:ea typeface="MS Mincho" panose="02020609040205080304" pitchFamily="49" charset="-128"/>
                          <a:cs typeface="Times New Roman" panose="02020603050405020304" pitchFamily="18" charset="0"/>
                        </a:rPr>
                        <a:t> </a:t>
                      </a:r>
                      <a:r>
                        <a:rPr lang="en-US" sz="2000" dirty="0" err="1">
                          <a:effectLst/>
                          <a:latin typeface="Calibri" panose="020F0502020204030204" pitchFamily="34" charset="0"/>
                          <a:ea typeface="MS Mincho" panose="02020609040205080304" pitchFamily="49" charset="-128"/>
                          <a:cs typeface="Times New Roman" panose="02020603050405020304" pitchFamily="18" charset="0"/>
                        </a:rPr>
                        <a:t>kawasan</a:t>
                      </a:r>
                      <a:r>
                        <a:rPr lang="en-US" sz="2000" dirty="0">
                          <a:effectLst/>
                          <a:latin typeface="Calibri" panose="020F0502020204030204" pitchFamily="34" charset="0"/>
                          <a:ea typeface="MS Mincho" panose="02020609040205080304" pitchFamily="49" charset="-128"/>
                          <a:cs typeface="Times New Roman" panose="02020603050405020304" pitchFamily="18" charset="0"/>
                        </a:rPr>
                        <a:t> </a:t>
                      </a:r>
                      <a:r>
                        <a:rPr lang="en-US" sz="2000" dirty="0" err="1">
                          <a:effectLst/>
                          <a:latin typeface="Calibri" panose="020F0502020204030204" pitchFamily="34" charset="0"/>
                          <a:ea typeface="MS Mincho" panose="02020609040205080304" pitchFamily="49" charset="-128"/>
                          <a:cs typeface="Times New Roman" panose="02020603050405020304" pitchFamily="18" charset="0"/>
                        </a:rPr>
                        <a:t>dan</a:t>
                      </a:r>
                      <a:r>
                        <a:rPr lang="en-US" sz="2000" dirty="0">
                          <a:effectLst/>
                          <a:latin typeface="Calibri" panose="020F0502020204030204" pitchFamily="34" charset="0"/>
                          <a:ea typeface="MS Mincho" panose="02020609040205080304" pitchFamily="49" charset="-128"/>
                          <a:cs typeface="Times New Roman" panose="02020603050405020304" pitchFamily="18" charset="0"/>
                        </a:rPr>
                        <a:t>/</a:t>
                      </a:r>
                      <a:r>
                        <a:rPr lang="en-US" sz="2000" dirty="0" err="1">
                          <a:effectLst/>
                          <a:latin typeface="Calibri" panose="020F0502020204030204" pitchFamily="34" charset="0"/>
                          <a:ea typeface="MS Mincho" panose="02020609040205080304" pitchFamily="49" charset="-128"/>
                          <a:cs typeface="Times New Roman" panose="02020603050405020304" pitchFamily="18" charset="0"/>
                        </a:rPr>
                        <a:t>atau</a:t>
                      </a:r>
                      <a:r>
                        <a:rPr lang="en-US" sz="2000" dirty="0">
                          <a:effectLst/>
                          <a:latin typeface="Calibri" panose="020F0502020204030204" pitchFamily="34" charset="0"/>
                          <a:ea typeface="MS Mincho" panose="02020609040205080304" pitchFamily="49" charset="-128"/>
                          <a:cs typeface="Times New Roman" panose="02020603050405020304" pitchFamily="18" charset="0"/>
                        </a:rPr>
                        <a:t> </a:t>
                      </a:r>
                      <a:r>
                        <a:rPr lang="en-US" sz="2000" dirty="0" err="1">
                          <a:effectLst/>
                          <a:latin typeface="Calibri" panose="020F0502020204030204" pitchFamily="34" charset="0"/>
                          <a:ea typeface="MS Mincho" panose="02020609040205080304" pitchFamily="49" charset="-128"/>
                          <a:cs typeface="Times New Roman" panose="02020603050405020304" pitchFamily="18" charset="0"/>
                        </a:rPr>
                        <a:t>antarpermukiman</a:t>
                      </a:r>
                      <a:r>
                        <a:rPr lang="en-US" sz="2000" dirty="0">
                          <a:effectLst/>
                          <a:latin typeface="Calibri" panose="020F0502020204030204" pitchFamily="34" charset="0"/>
                          <a:ea typeface="MS Mincho" panose="02020609040205080304" pitchFamily="49" charset="-128"/>
                          <a:cs typeface="Times New Roman" panose="02020603050405020304" pitchFamily="18" charset="0"/>
                        </a:rPr>
                        <a:t> di </a:t>
                      </a:r>
                      <a:r>
                        <a:rPr lang="en-US" sz="2000" dirty="0" err="1">
                          <a:effectLst/>
                          <a:latin typeface="Calibri" panose="020F0502020204030204" pitchFamily="34" charset="0"/>
                          <a:ea typeface="MS Mincho" panose="02020609040205080304" pitchFamily="49" charset="-128"/>
                          <a:cs typeface="Times New Roman" panose="02020603050405020304" pitchFamily="18" charset="0"/>
                        </a:rPr>
                        <a:t>dalam</a:t>
                      </a:r>
                      <a:r>
                        <a:rPr lang="en-US" sz="2000" dirty="0">
                          <a:effectLst/>
                          <a:latin typeface="Calibri" panose="020F0502020204030204" pitchFamily="34" charset="0"/>
                          <a:ea typeface="MS Mincho" panose="02020609040205080304" pitchFamily="49" charset="-128"/>
                          <a:cs typeface="Times New Roman" panose="02020603050405020304" pitchFamily="18" charset="0"/>
                        </a:rPr>
                        <a:t> </a:t>
                      </a:r>
                      <a:r>
                        <a:rPr lang="en-US" sz="2000" dirty="0" err="1">
                          <a:effectLst/>
                          <a:latin typeface="Calibri" panose="020F0502020204030204" pitchFamily="34" charset="0"/>
                          <a:ea typeface="MS Mincho" panose="02020609040205080304" pitchFamily="49" charset="-128"/>
                          <a:cs typeface="Times New Roman" panose="02020603050405020304" pitchFamily="18" charset="0"/>
                        </a:rPr>
                        <a:t>desa</a:t>
                      </a:r>
                      <a:r>
                        <a:rPr lang="en-US" sz="2000" dirty="0">
                          <a:effectLst/>
                          <a:latin typeface="Calibri" panose="020F0502020204030204" pitchFamily="34" charset="0"/>
                          <a:ea typeface="MS Mincho" panose="02020609040205080304" pitchFamily="49" charset="-128"/>
                          <a:cs typeface="Times New Roman" panose="02020603050405020304" pitchFamily="18" charset="0"/>
                        </a:rPr>
                        <a:t>, </a:t>
                      </a:r>
                      <a:r>
                        <a:rPr lang="en-US" sz="2000" dirty="0" err="1">
                          <a:effectLst/>
                          <a:latin typeface="Calibri" panose="020F0502020204030204" pitchFamily="34" charset="0"/>
                          <a:ea typeface="MS Mincho" panose="02020609040205080304" pitchFamily="49" charset="-128"/>
                          <a:cs typeface="Times New Roman" panose="02020603050405020304" pitchFamily="18" charset="0"/>
                        </a:rPr>
                        <a:t>serta</a:t>
                      </a:r>
                      <a:r>
                        <a:rPr lang="en-US" sz="2000" dirty="0">
                          <a:effectLst/>
                          <a:latin typeface="Calibri" panose="020F0502020204030204" pitchFamily="34" charset="0"/>
                          <a:ea typeface="MS Mincho" panose="02020609040205080304" pitchFamily="49" charset="-128"/>
                          <a:cs typeface="Times New Roman" panose="02020603050405020304" pitchFamily="18" charset="0"/>
                        </a:rPr>
                        <a:t> </a:t>
                      </a:r>
                      <a:r>
                        <a:rPr lang="en-US" sz="2000" dirty="0" err="1">
                          <a:effectLst/>
                          <a:latin typeface="Calibri" panose="020F0502020204030204" pitchFamily="34" charset="0"/>
                          <a:ea typeface="MS Mincho" panose="02020609040205080304" pitchFamily="49" charset="-128"/>
                          <a:cs typeface="Times New Roman" panose="02020603050405020304" pitchFamily="18" charset="0"/>
                        </a:rPr>
                        <a:t>jalan</a:t>
                      </a:r>
                      <a:r>
                        <a:rPr lang="en-US" sz="2000" dirty="0">
                          <a:effectLst/>
                          <a:latin typeface="Calibri" panose="020F0502020204030204" pitchFamily="34" charset="0"/>
                          <a:ea typeface="MS Mincho" panose="02020609040205080304" pitchFamily="49" charset="-128"/>
                          <a:cs typeface="Times New Roman" panose="02020603050405020304" pitchFamily="18" charset="0"/>
                        </a:rPr>
                        <a:t> </a:t>
                      </a:r>
                      <a:r>
                        <a:rPr lang="en-US" sz="2000" dirty="0" err="1">
                          <a:effectLst/>
                          <a:latin typeface="Calibri" panose="020F0502020204030204" pitchFamily="34" charset="0"/>
                          <a:ea typeface="MS Mincho" panose="02020609040205080304" pitchFamily="49" charset="-128"/>
                          <a:cs typeface="Times New Roman" panose="02020603050405020304" pitchFamily="18" charset="0"/>
                        </a:rPr>
                        <a:t>lingkungan</a:t>
                      </a:r>
                      <a:endParaRPr lang="en-US" sz="20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 xmlns:a16="http://schemas.microsoft.com/office/drawing/2014/main" val="10005"/>
                  </a:ext>
                </a:extLst>
              </a:tr>
            </a:tbl>
          </a:graphicData>
        </a:graphic>
      </p:graphicFrame>
    </p:spTree>
    <p:extLst>
      <p:ext uri="{BB962C8B-B14F-4D97-AF65-F5344CB8AC3E}">
        <p14:creationId xmlns:p14="http://schemas.microsoft.com/office/powerpoint/2010/main" val="39227191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1" y="118533"/>
            <a:ext cx="10131425" cy="1456267"/>
          </a:xfrm>
        </p:spPr>
        <p:txBody>
          <a:bodyPr/>
          <a:lstStyle/>
          <a:p>
            <a:r>
              <a:rPr lang="en-US" dirty="0" err="1"/>
              <a:t>Klas</a:t>
            </a:r>
            <a:r>
              <a:rPr lang="en-US" dirty="0"/>
              <a:t> </a:t>
            </a:r>
            <a:r>
              <a:rPr lang="en-US" dirty="0" err="1"/>
              <a:t>Berdasarkan</a:t>
            </a:r>
            <a:r>
              <a:rPr lang="en-US" dirty="0"/>
              <a:t> </a:t>
            </a:r>
            <a:r>
              <a:rPr lang="en-US" dirty="0" err="1"/>
              <a:t>muatan</a:t>
            </a:r>
            <a:r>
              <a:rPr lang="en-US" dirty="0"/>
              <a:t> </a:t>
            </a:r>
            <a:r>
              <a:rPr lang="en-US" dirty="0" err="1"/>
              <a:t>sumbu</a:t>
            </a:r>
            <a:r>
              <a:rPr lang="en-US" dirty="0"/>
              <a:t> </a:t>
            </a:r>
          </a:p>
        </p:txBody>
      </p:sp>
      <p:sp>
        <p:nvSpPr>
          <p:cNvPr id="3" name="Content Placeholder 2"/>
          <p:cNvSpPr>
            <a:spLocks noGrp="1"/>
          </p:cNvSpPr>
          <p:nvPr>
            <p:ph idx="1"/>
          </p:nvPr>
        </p:nvSpPr>
        <p:spPr>
          <a:xfrm>
            <a:off x="136478" y="1219201"/>
            <a:ext cx="11835389" cy="5418666"/>
          </a:xfrm>
          <a:solidFill>
            <a:schemeClr val="tx1"/>
          </a:solidFill>
        </p:spPr>
        <p:txBody>
          <a:bodyPr>
            <a:noAutofit/>
          </a:bodyPr>
          <a:lstStyle/>
          <a:p>
            <a:pPr lvl="0"/>
            <a:r>
              <a:rPr lang="en-US" sz="2000" dirty="0" err="1">
                <a:solidFill>
                  <a:schemeClr val="bg1"/>
                </a:solidFill>
              </a:rPr>
              <a:t>Jalan</a:t>
            </a:r>
            <a:r>
              <a:rPr lang="en-US" sz="2000" dirty="0">
                <a:solidFill>
                  <a:schemeClr val="bg1"/>
                </a:solidFill>
              </a:rPr>
              <a:t>   </a:t>
            </a:r>
            <a:r>
              <a:rPr lang="en-US" sz="2000" dirty="0" err="1">
                <a:solidFill>
                  <a:schemeClr val="bg1"/>
                </a:solidFill>
              </a:rPr>
              <a:t>kelas</a:t>
            </a:r>
            <a:r>
              <a:rPr lang="en-US" sz="2000" dirty="0">
                <a:solidFill>
                  <a:schemeClr val="bg1"/>
                </a:solidFill>
              </a:rPr>
              <a:t> I,  </a:t>
            </a:r>
            <a:r>
              <a:rPr lang="en-US" sz="2000" dirty="0" err="1">
                <a:solidFill>
                  <a:schemeClr val="bg1"/>
                </a:solidFill>
              </a:rPr>
              <a:t>yaitu</a:t>
            </a:r>
            <a:r>
              <a:rPr lang="en-US" sz="2000" dirty="0">
                <a:solidFill>
                  <a:schemeClr val="bg1"/>
                </a:solidFill>
              </a:rPr>
              <a:t> </a:t>
            </a:r>
            <a:r>
              <a:rPr lang="en-US" sz="2000" dirty="0" err="1">
                <a:solidFill>
                  <a:schemeClr val="bg1"/>
                </a:solidFill>
              </a:rPr>
              <a:t>jalan</a:t>
            </a:r>
            <a:r>
              <a:rPr lang="en-US" sz="2000" dirty="0">
                <a:solidFill>
                  <a:schemeClr val="bg1"/>
                </a:solidFill>
              </a:rPr>
              <a:t> </a:t>
            </a:r>
            <a:r>
              <a:rPr lang="en-US" sz="2000" dirty="0" err="1">
                <a:solidFill>
                  <a:schemeClr val="bg1"/>
                </a:solidFill>
              </a:rPr>
              <a:t>arteri</a:t>
            </a:r>
            <a:r>
              <a:rPr lang="en-US" sz="2000" dirty="0">
                <a:solidFill>
                  <a:schemeClr val="bg1"/>
                </a:solidFill>
              </a:rPr>
              <a:t> yang  </a:t>
            </a:r>
            <a:r>
              <a:rPr lang="en-US" sz="2000" dirty="0" err="1">
                <a:solidFill>
                  <a:schemeClr val="bg1"/>
                </a:solidFill>
              </a:rPr>
              <a:t>dapat</a:t>
            </a:r>
            <a:r>
              <a:rPr lang="en-US" sz="2000" dirty="0">
                <a:solidFill>
                  <a:schemeClr val="bg1"/>
                </a:solidFill>
              </a:rPr>
              <a:t> </a:t>
            </a:r>
            <a:r>
              <a:rPr lang="en-US" sz="2000" dirty="0" err="1">
                <a:solidFill>
                  <a:schemeClr val="bg1"/>
                </a:solidFill>
              </a:rPr>
              <a:t>dilalui</a:t>
            </a:r>
            <a:r>
              <a:rPr lang="en-US" sz="2000" dirty="0">
                <a:solidFill>
                  <a:schemeClr val="bg1"/>
                </a:solidFill>
              </a:rPr>
              <a:t>   </a:t>
            </a:r>
            <a:r>
              <a:rPr lang="en-US" sz="2000" dirty="0" err="1">
                <a:solidFill>
                  <a:schemeClr val="bg1"/>
                </a:solidFill>
              </a:rPr>
              <a:t>kendaraan</a:t>
            </a:r>
            <a:r>
              <a:rPr lang="en-US" sz="2000" dirty="0">
                <a:solidFill>
                  <a:schemeClr val="bg1"/>
                </a:solidFill>
              </a:rPr>
              <a:t>  </a:t>
            </a:r>
            <a:r>
              <a:rPr lang="en-US" sz="2000" dirty="0" err="1">
                <a:solidFill>
                  <a:schemeClr val="bg1"/>
                </a:solidFill>
              </a:rPr>
              <a:t>bermotor</a:t>
            </a:r>
            <a:r>
              <a:rPr lang="en-US" sz="2000" dirty="0">
                <a:solidFill>
                  <a:schemeClr val="bg1"/>
                </a:solidFill>
              </a:rPr>
              <a:t>  </a:t>
            </a:r>
            <a:r>
              <a:rPr lang="en-US" sz="2000" dirty="0" err="1">
                <a:solidFill>
                  <a:schemeClr val="bg1"/>
                </a:solidFill>
              </a:rPr>
              <a:t>termasuk</a:t>
            </a:r>
            <a:r>
              <a:rPr lang="en-US" sz="2000" dirty="0">
                <a:solidFill>
                  <a:schemeClr val="bg1"/>
                </a:solidFill>
              </a:rPr>
              <a:t>   </a:t>
            </a:r>
            <a:r>
              <a:rPr lang="en-US" sz="2000" dirty="0" err="1">
                <a:solidFill>
                  <a:schemeClr val="bg1"/>
                </a:solidFill>
              </a:rPr>
              <a:t>muatan</a:t>
            </a:r>
            <a:r>
              <a:rPr lang="en-US" sz="2000" dirty="0">
                <a:solidFill>
                  <a:schemeClr val="bg1"/>
                </a:solidFill>
              </a:rPr>
              <a:t> </a:t>
            </a:r>
            <a:r>
              <a:rPr lang="en-US" sz="2000" dirty="0" err="1">
                <a:solidFill>
                  <a:schemeClr val="bg1"/>
                </a:solidFill>
              </a:rPr>
              <a:t>dengan</a:t>
            </a:r>
            <a:r>
              <a:rPr lang="en-US" sz="2000" dirty="0">
                <a:solidFill>
                  <a:schemeClr val="bg1"/>
                </a:solidFill>
              </a:rPr>
              <a:t>   </a:t>
            </a:r>
            <a:r>
              <a:rPr lang="en-US" sz="2000" dirty="0" err="1">
                <a:solidFill>
                  <a:schemeClr val="bg1"/>
                </a:solidFill>
              </a:rPr>
              <a:t>ukuran</a:t>
            </a:r>
            <a:r>
              <a:rPr lang="en-US" sz="2000" dirty="0">
                <a:solidFill>
                  <a:schemeClr val="bg1"/>
                </a:solidFill>
              </a:rPr>
              <a:t>   </a:t>
            </a:r>
            <a:r>
              <a:rPr lang="en-US" sz="2000" dirty="0" err="1">
                <a:solidFill>
                  <a:schemeClr val="bg1"/>
                </a:solidFill>
              </a:rPr>
              <a:t>lebar</a:t>
            </a:r>
            <a:r>
              <a:rPr lang="en-US" sz="2000" dirty="0">
                <a:solidFill>
                  <a:schemeClr val="bg1"/>
                </a:solidFill>
              </a:rPr>
              <a:t> </a:t>
            </a:r>
            <a:r>
              <a:rPr lang="en-US" sz="2000" dirty="0" err="1">
                <a:solidFill>
                  <a:schemeClr val="bg1"/>
                </a:solidFill>
              </a:rPr>
              <a:t>tidak</a:t>
            </a:r>
            <a:r>
              <a:rPr lang="en-US" sz="2000" dirty="0">
                <a:solidFill>
                  <a:schemeClr val="bg1"/>
                </a:solidFill>
              </a:rPr>
              <a:t>   </a:t>
            </a:r>
            <a:r>
              <a:rPr lang="en-US" sz="2000" dirty="0" err="1">
                <a:solidFill>
                  <a:schemeClr val="bg1"/>
                </a:solidFill>
              </a:rPr>
              <a:t>melebihi</a:t>
            </a:r>
            <a:r>
              <a:rPr lang="en-US" sz="2000" dirty="0">
                <a:solidFill>
                  <a:schemeClr val="bg1"/>
                </a:solidFill>
              </a:rPr>
              <a:t>   2.500 </a:t>
            </a:r>
            <a:r>
              <a:rPr lang="en-US" sz="2000" dirty="0" err="1">
                <a:solidFill>
                  <a:schemeClr val="bg1"/>
                </a:solidFill>
              </a:rPr>
              <a:t>milimeter</a:t>
            </a:r>
            <a:r>
              <a:rPr lang="en-US" sz="2000" dirty="0">
                <a:solidFill>
                  <a:schemeClr val="bg1"/>
                </a:solidFill>
              </a:rPr>
              <a:t>, </a:t>
            </a:r>
            <a:r>
              <a:rPr lang="en-US" sz="2000" dirty="0" err="1">
                <a:solidFill>
                  <a:schemeClr val="bg1"/>
                </a:solidFill>
              </a:rPr>
              <a:t>ukuran</a:t>
            </a:r>
            <a:r>
              <a:rPr lang="en-US" sz="2000" dirty="0">
                <a:solidFill>
                  <a:schemeClr val="bg1"/>
                </a:solidFill>
              </a:rPr>
              <a:t> </a:t>
            </a:r>
            <a:r>
              <a:rPr lang="en-US" sz="2000" dirty="0" err="1">
                <a:solidFill>
                  <a:schemeClr val="bg1"/>
                </a:solidFill>
              </a:rPr>
              <a:t>panjang</a:t>
            </a:r>
            <a:r>
              <a:rPr lang="en-US" sz="2000" dirty="0">
                <a:solidFill>
                  <a:schemeClr val="bg1"/>
                </a:solidFill>
              </a:rPr>
              <a:t> </a:t>
            </a:r>
            <a:r>
              <a:rPr lang="en-US" sz="2000" dirty="0" err="1">
                <a:solidFill>
                  <a:schemeClr val="bg1"/>
                </a:solidFill>
              </a:rPr>
              <a:t>tidak</a:t>
            </a:r>
            <a:r>
              <a:rPr lang="en-US" sz="2000" dirty="0">
                <a:solidFill>
                  <a:schemeClr val="bg1"/>
                </a:solidFill>
              </a:rPr>
              <a:t> </a:t>
            </a:r>
            <a:r>
              <a:rPr lang="en-US" sz="2000" dirty="0" err="1">
                <a:solidFill>
                  <a:schemeClr val="bg1"/>
                </a:solidFill>
              </a:rPr>
              <a:t>melebihi</a:t>
            </a:r>
            <a:r>
              <a:rPr lang="en-US" sz="2000" dirty="0">
                <a:solidFill>
                  <a:schemeClr val="bg1"/>
                </a:solidFill>
              </a:rPr>
              <a:t>  18.000 </a:t>
            </a:r>
            <a:r>
              <a:rPr lang="en-US" sz="2000" dirty="0" err="1">
                <a:solidFill>
                  <a:schemeClr val="bg1"/>
                </a:solidFill>
              </a:rPr>
              <a:t>milimeter</a:t>
            </a:r>
            <a:r>
              <a:rPr lang="en-US" sz="2000" dirty="0">
                <a:solidFill>
                  <a:schemeClr val="bg1"/>
                </a:solidFill>
              </a:rPr>
              <a:t>,   </a:t>
            </a:r>
            <a:r>
              <a:rPr lang="en-US" sz="2000" dirty="0" err="1">
                <a:solidFill>
                  <a:schemeClr val="bg1"/>
                </a:solidFill>
              </a:rPr>
              <a:t>dan</a:t>
            </a:r>
            <a:r>
              <a:rPr lang="en-US" sz="2000" dirty="0">
                <a:solidFill>
                  <a:schemeClr val="bg1"/>
                </a:solidFill>
              </a:rPr>
              <a:t>  </a:t>
            </a:r>
            <a:r>
              <a:rPr lang="en-US" sz="2000" dirty="0" err="1">
                <a:solidFill>
                  <a:schemeClr val="bg1"/>
                </a:solidFill>
              </a:rPr>
              <a:t>muatan</a:t>
            </a:r>
            <a:r>
              <a:rPr lang="en-US" sz="2000" dirty="0">
                <a:solidFill>
                  <a:schemeClr val="bg1"/>
                </a:solidFill>
              </a:rPr>
              <a:t>  </a:t>
            </a:r>
            <a:r>
              <a:rPr lang="en-US" sz="2000" dirty="0" err="1">
                <a:solidFill>
                  <a:schemeClr val="bg1"/>
                </a:solidFill>
              </a:rPr>
              <a:t>sumbu</a:t>
            </a:r>
            <a:r>
              <a:rPr lang="en-US" sz="2000" dirty="0">
                <a:solidFill>
                  <a:schemeClr val="bg1"/>
                </a:solidFill>
              </a:rPr>
              <a:t>  </a:t>
            </a:r>
            <a:r>
              <a:rPr lang="en-US" sz="2000" dirty="0" err="1">
                <a:solidFill>
                  <a:schemeClr val="bg1"/>
                </a:solidFill>
              </a:rPr>
              <a:t>terberat</a:t>
            </a:r>
            <a:r>
              <a:rPr lang="en-US" sz="2000" dirty="0">
                <a:solidFill>
                  <a:schemeClr val="bg1"/>
                </a:solidFill>
              </a:rPr>
              <a:t>   yang </a:t>
            </a:r>
            <a:r>
              <a:rPr lang="en-US" sz="2000" dirty="0" err="1">
                <a:solidFill>
                  <a:schemeClr val="bg1"/>
                </a:solidFill>
              </a:rPr>
              <a:t>diizinkan</a:t>
            </a:r>
            <a:r>
              <a:rPr lang="en-US" sz="2000" dirty="0">
                <a:solidFill>
                  <a:schemeClr val="bg1"/>
                </a:solidFill>
              </a:rPr>
              <a:t> </a:t>
            </a:r>
            <a:r>
              <a:rPr lang="en-US" sz="2000" dirty="0" err="1">
                <a:solidFill>
                  <a:schemeClr val="bg1"/>
                </a:solidFill>
              </a:rPr>
              <a:t>lebih</a:t>
            </a:r>
            <a:r>
              <a:rPr lang="en-US" sz="2000" dirty="0">
                <a:solidFill>
                  <a:schemeClr val="bg1"/>
                </a:solidFill>
              </a:rPr>
              <a:t> </a:t>
            </a:r>
            <a:r>
              <a:rPr lang="en-US" sz="2000" dirty="0" err="1">
                <a:solidFill>
                  <a:schemeClr val="bg1"/>
                </a:solidFill>
              </a:rPr>
              <a:t>besar</a:t>
            </a:r>
            <a:r>
              <a:rPr lang="en-US" sz="2000" dirty="0">
                <a:solidFill>
                  <a:schemeClr val="bg1"/>
                </a:solidFill>
              </a:rPr>
              <a:t> </a:t>
            </a:r>
            <a:r>
              <a:rPr lang="en-US" sz="2000" dirty="0" err="1">
                <a:solidFill>
                  <a:schemeClr val="bg1"/>
                </a:solidFill>
              </a:rPr>
              <a:t>dari</a:t>
            </a:r>
            <a:r>
              <a:rPr lang="en-US" sz="2000" dirty="0">
                <a:solidFill>
                  <a:schemeClr val="bg1"/>
                </a:solidFill>
              </a:rPr>
              <a:t> 10 ton; </a:t>
            </a:r>
          </a:p>
          <a:p>
            <a:pPr lvl="0"/>
            <a:r>
              <a:rPr lang="en-US" sz="2000" dirty="0" err="1">
                <a:solidFill>
                  <a:schemeClr val="bg1"/>
                </a:solidFill>
              </a:rPr>
              <a:t>Jalan</a:t>
            </a:r>
            <a:r>
              <a:rPr lang="en-US" sz="2000" dirty="0">
                <a:solidFill>
                  <a:schemeClr val="bg1"/>
                </a:solidFill>
              </a:rPr>
              <a:t>  </a:t>
            </a:r>
            <a:r>
              <a:rPr lang="en-US" sz="2000" dirty="0" err="1">
                <a:solidFill>
                  <a:schemeClr val="bg1"/>
                </a:solidFill>
              </a:rPr>
              <a:t>kelas</a:t>
            </a:r>
            <a:r>
              <a:rPr lang="en-US" sz="2000" dirty="0">
                <a:solidFill>
                  <a:schemeClr val="bg1"/>
                </a:solidFill>
              </a:rPr>
              <a:t> II, </a:t>
            </a:r>
            <a:r>
              <a:rPr lang="en-US" sz="2000" dirty="0" err="1">
                <a:solidFill>
                  <a:schemeClr val="bg1"/>
                </a:solidFill>
              </a:rPr>
              <a:t>yaitu</a:t>
            </a:r>
            <a:r>
              <a:rPr lang="en-US" sz="2000" dirty="0">
                <a:solidFill>
                  <a:schemeClr val="bg1"/>
                </a:solidFill>
              </a:rPr>
              <a:t> </a:t>
            </a:r>
            <a:r>
              <a:rPr lang="en-US" sz="2000" dirty="0" err="1">
                <a:solidFill>
                  <a:schemeClr val="bg1"/>
                </a:solidFill>
              </a:rPr>
              <a:t>jalan</a:t>
            </a:r>
            <a:r>
              <a:rPr lang="en-US" sz="2000" dirty="0">
                <a:solidFill>
                  <a:schemeClr val="bg1"/>
                </a:solidFill>
              </a:rPr>
              <a:t> </a:t>
            </a:r>
            <a:r>
              <a:rPr lang="en-US" sz="2000" dirty="0" err="1">
                <a:solidFill>
                  <a:schemeClr val="bg1"/>
                </a:solidFill>
              </a:rPr>
              <a:t>arteri</a:t>
            </a:r>
            <a:r>
              <a:rPr lang="en-US" sz="2000" dirty="0">
                <a:solidFill>
                  <a:schemeClr val="bg1"/>
                </a:solidFill>
              </a:rPr>
              <a:t>  yang  </a:t>
            </a:r>
            <a:r>
              <a:rPr lang="en-US" sz="2000" dirty="0" err="1">
                <a:solidFill>
                  <a:schemeClr val="bg1"/>
                </a:solidFill>
              </a:rPr>
              <a:t>dapat</a:t>
            </a:r>
            <a:r>
              <a:rPr lang="en-US" sz="2000" dirty="0">
                <a:solidFill>
                  <a:schemeClr val="bg1"/>
                </a:solidFill>
              </a:rPr>
              <a:t> </a:t>
            </a:r>
            <a:r>
              <a:rPr lang="en-US" sz="2000" dirty="0" err="1">
                <a:solidFill>
                  <a:schemeClr val="bg1"/>
                </a:solidFill>
              </a:rPr>
              <a:t>dilalui</a:t>
            </a:r>
            <a:r>
              <a:rPr lang="en-US" sz="2000" dirty="0">
                <a:solidFill>
                  <a:schemeClr val="bg1"/>
                </a:solidFill>
              </a:rPr>
              <a:t>  </a:t>
            </a:r>
            <a:r>
              <a:rPr lang="en-US" sz="2000" dirty="0" err="1">
                <a:solidFill>
                  <a:schemeClr val="bg1"/>
                </a:solidFill>
              </a:rPr>
              <a:t>kendaraan</a:t>
            </a:r>
            <a:r>
              <a:rPr lang="en-US" sz="2000" dirty="0">
                <a:solidFill>
                  <a:schemeClr val="bg1"/>
                </a:solidFill>
              </a:rPr>
              <a:t>  </a:t>
            </a:r>
            <a:r>
              <a:rPr lang="en-US" sz="2000" dirty="0" err="1">
                <a:solidFill>
                  <a:schemeClr val="bg1"/>
                </a:solidFill>
              </a:rPr>
              <a:t>bermotor</a:t>
            </a:r>
            <a:r>
              <a:rPr lang="en-US" sz="2000" dirty="0">
                <a:solidFill>
                  <a:schemeClr val="bg1"/>
                </a:solidFill>
              </a:rPr>
              <a:t> </a:t>
            </a:r>
            <a:r>
              <a:rPr lang="en-US" sz="2000" dirty="0" err="1">
                <a:solidFill>
                  <a:schemeClr val="bg1"/>
                </a:solidFill>
              </a:rPr>
              <a:t>termasuk</a:t>
            </a:r>
            <a:r>
              <a:rPr lang="en-US" sz="2000" dirty="0">
                <a:solidFill>
                  <a:schemeClr val="bg1"/>
                </a:solidFill>
              </a:rPr>
              <a:t> </a:t>
            </a:r>
            <a:r>
              <a:rPr lang="en-US" sz="2000" dirty="0" err="1">
                <a:solidFill>
                  <a:schemeClr val="bg1"/>
                </a:solidFill>
              </a:rPr>
              <a:t>muatan</a:t>
            </a:r>
            <a:r>
              <a:rPr lang="en-US" sz="2000" dirty="0">
                <a:solidFill>
                  <a:schemeClr val="bg1"/>
                </a:solidFill>
              </a:rPr>
              <a:t> </a:t>
            </a:r>
            <a:r>
              <a:rPr lang="en-US" sz="2000" dirty="0" err="1">
                <a:solidFill>
                  <a:schemeClr val="bg1"/>
                </a:solidFill>
              </a:rPr>
              <a:t>dengan</a:t>
            </a:r>
            <a:r>
              <a:rPr lang="en-US" sz="2000" dirty="0">
                <a:solidFill>
                  <a:schemeClr val="bg1"/>
                </a:solidFill>
              </a:rPr>
              <a:t>   </a:t>
            </a:r>
            <a:r>
              <a:rPr lang="en-US" sz="2000" dirty="0" err="1">
                <a:solidFill>
                  <a:schemeClr val="bg1"/>
                </a:solidFill>
              </a:rPr>
              <a:t>ukuran</a:t>
            </a:r>
            <a:r>
              <a:rPr lang="en-US" sz="2000" dirty="0">
                <a:solidFill>
                  <a:schemeClr val="bg1"/>
                </a:solidFill>
              </a:rPr>
              <a:t>   </a:t>
            </a:r>
            <a:r>
              <a:rPr lang="en-US" sz="2000" dirty="0" err="1">
                <a:solidFill>
                  <a:schemeClr val="bg1"/>
                </a:solidFill>
              </a:rPr>
              <a:t>lebar</a:t>
            </a:r>
            <a:r>
              <a:rPr lang="en-US" sz="2000" dirty="0">
                <a:solidFill>
                  <a:schemeClr val="bg1"/>
                </a:solidFill>
              </a:rPr>
              <a:t>   </a:t>
            </a:r>
            <a:r>
              <a:rPr lang="en-US" sz="2000" dirty="0" err="1">
                <a:solidFill>
                  <a:schemeClr val="bg1"/>
                </a:solidFill>
              </a:rPr>
              <a:t>tidak</a:t>
            </a:r>
            <a:r>
              <a:rPr lang="en-US" sz="2000" dirty="0">
                <a:solidFill>
                  <a:schemeClr val="bg1"/>
                </a:solidFill>
              </a:rPr>
              <a:t>  </a:t>
            </a:r>
            <a:r>
              <a:rPr lang="en-US" sz="2000" dirty="0" err="1">
                <a:solidFill>
                  <a:schemeClr val="bg1"/>
                </a:solidFill>
              </a:rPr>
              <a:t>melebihi</a:t>
            </a:r>
            <a:r>
              <a:rPr lang="en-US" sz="2000" dirty="0">
                <a:solidFill>
                  <a:schemeClr val="bg1"/>
                </a:solidFill>
              </a:rPr>
              <a:t>  2.500 </a:t>
            </a:r>
            <a:r>
              <a:rPr lang="en-US" sz="2000" dirty="0" err="1">
                <a:solidFill>
                  <a:schemeClr val="bg1"/>
                </a:solidFill>
              </a:rPr>
              <a:t>milimeter</a:t>
            </a:r>
            <a:r>
              <a:rPr lang="en-US" sz="2000" dirty="0">
                <a:solidFill>
                  <a:schemeClr val="bg1"/>
                </a:solidFill>
              </a:rPr>
              <a:t>, </a:t>
            </a:r>
            <a:r>
              <a:rPr lang="en-US" sz="2000" dirty="0" err="1">
                <a:solidFill>
                  <a:schemeClr val="bg1"/>
                </a:solidFill>
              </a:rPr>
              <a:t>ukuran</a:t>
            </a:r>
            <a:r>
              <a:rPr lang="en-US" sz="2000" dirty="0">
                <a:solidFill>
                  <a:schemeClr val="bg1"/>
                </a:solidFill>
              </a:rPr>
              <a:t> </a:t>
            </a:r>
            <a:r>
              <a:rPr lang="en-US" sz="2000" dirty="0" err="1">
                <a:solidFill>
                  <a:schemeClr val="bg1"/>
                </a:solidFill>
              </a:rPr>
              <a:t>panjang</a:t>
            </a:r>
            <a:r>
              <a:rPr lang="en-US" sz="2000" dirty="0">
                <a:solidFill>
                  <a:schemeClr val="bg1"/>
                </a:solidFill>
              </a:rPr>
              <a:t> </a:t>
            </a:r>
            <a:r>
              <a:rPr lang="en-US" sz="2000" dirty="0" err="1">
                <a:solidFill>
                  <a:schemeClr val="bg1"/>
                </a:solidFill>
              </a:rPr>
              <a:t>tidak</a:t>
            </a:r>
            <a:r>
              <a:rPr lang="en-US" sz="2000" dirty="0">
                <a:solidFill>
                  <a:schemeClr val="bg1"/>
                </a:solidFill>
              </a:rPr>
              <a:t> </a:t>
            </a:r>
            <a:r>
              <a:rPr lang="en-US" sz="2000" dirty="0" err="1">
                <a:solidFill>
                  <a:schemeClr val="bg1"/>
                </a:solidFill>
              </a:rPr>
              <a:t>melebihi</a:t>
            </a:r>
            <a:r>
              <a:rPr lang="en-US" sz="2000" dirty="0">
                <a:solidFill>
                  <a:schemeClr val="bg1"/>
                </a:solidFill>
              </a:rPr>
              <a:t>  18.000 </a:t>
            </a:r>
            <a:r>
              <a:rPr lang="en-US" sz="2000" dirty="0" err="1">
                <a:solidFill>
                  <a:schemeClr val="bg1"/>
                </a:solidFill>
              </a:rPr>
              <a:t>milimeter</a:t>
            </a:r>
            <a:r>
              <a:rPr lang="en-US" sz="2000" dirty="0">
                <a:solidFill>
                  <a:schemeClr val="bg1"/>
                </a:solidFill>
              </a:rPr>
              <a:t>,   </a:t>
            </a:r>
            <a:r>
              <a:rPr lang="en-US" sz="2000" dirty="0" err="1">
                <a:solidFill>
                  <a:schemeClr val="bg1"/>
                </a:solidFill>
              </a:rPr>
              <a:t>dan</a:t>
            </a:r>
            <a:r>
              <a:rPr lang="en-US" sz="2000" dirty="0">
                <a:solidFill>
                  <a:schemeClr val="bg1"/>
                </a:solidFill>
              </a:rPr>
              <a:t>  </a:t>
            </a:r>
            <a:r>
              <a:rPr lang="en-US" sz="2000" dirty="0" err="1">
                <a:solidFill>
                  <a:schemeClr val="bg1"/>
                </a:solidFill>
              </a:rPr>
              <a:t>muatan</a:t>
            </a:r>
            <a:r>
              <a:rPr lang="en-US" sz="2000" dirty="0">
                <a:solidFill>
                  <a:schemeClr val="bg1"/>
                </a:solidFill>
              </a:rPr>
              <a:t>  </a:t>
            </a:r>
            <a:r>
              <a:rPr lang="en-US" sz="2000" dirty="0" err="1">
                <a:solidFill>
                  <a:schemeClr val="bg1"/>
                </a:solidFill>
              </a:rPr>
              <a:t>sumbu</a:t>
            </a:r>
            <a:r>
              <a:rPr lang="en-US" sz="2000" dirty="0">
                <a:solidFill>
                  <a:schemeClr val="bg1"/>
                </a:solidFill>
              </a:rPr>
              <a:t>  </a:t>
            </a:r>
            <a:r>
              <a:rPr lang="en-US" sz="2000" dirty="0" err="1">
                <a:solidFill>
                  <a:schemeClr val="bg1"/>
                </a:solidFill>
              </a:rPr>
              <a:t>terberat</a:t>
            </a:r>
            <a:r>
              <a:rPr lang="en-US" sz="2000" dirty="0">
                <a:solidFill>
                  <a:schemeClr val="bg1"/>
                </a:solidFill>
              </a:rPr>
              <a:t>   yang </a:t>
            </a:r>
            <a:r>
              <a:rPr lang="en-US" sz="2000" dirty="0" err="1">
                <a:solidFill>
                  <a:schemeClr val="bg1"/>
                </a:solidFill>
              </a:rPr>
              <a:t>diizinkan</a:t>
            </a:r>
            <a:r>
              <a:rPr lang="en-US" sz="2000" dirty="0">
                <a:solidFill>
                  <a:schemeClr val="bg1"/>
                </a:solidFill>
              </a:rPr>
              <a:t> 10 ton;</a:t>
            </a:r>
          </a:p>
          <a:p>
            <a:pPr lvl="0"/>
            <a:r>
              <a:rPr lang="en-US" sz="2000" dirty="0" err="1">
                <a:solidFill>
                  <a:schemeClr val="bg1"/>
                </a:solidFill>
              </a:rPr>
              <a:t>Jalan</a:t>
            </a:r>
            <a:r>
              <a:rPr lang="en-US" sz="2000" dirty="0">
                <a:solidFill>
                  <a:schemeClr val="bg1"/>
                </a:solidFill>
              </a:rPr>
              <a:t>  </a:t>
            </a:r>
            <a:r>
              <a:rPr lang="en-US" sz="2000" dirty="0" err="1">
                <a:solidFill>
                  <a:schemeClr val="bg1"/>
                </a:solidFill>
              </a:rPr>
              <a:t>kelas</a:t>
            </a:r>
            <a:r>
              <a:rPr lang="en-US" sz="2000" dirty="0">
                <a:solidFill>
                  <a:schemeClr val="bg1"/>
                </a:solidFill>
              </a:rPr>
              <a:t> III A, </a:t>
            </a:r>
            <a:r>
              <a:rPr lang="en-US" sz="2000" dirty="0" err="1">
                <a:solidFill>
                  <a:schemeClr val="bg1"/>
                </a:solidFill>
              </a:rPr>
              <a:t>yaitu</a:t>
            </a:r>
            <a:r>
              <a:rPr lang="en-US" sz="2000" dirty="0">
                <a:solidFill>
                  <a:schemeClr val="bg1"/>
                </a:solidFill>
              </a:rPr>
              <a:t>  </a:t>
            </a:r>
            <a:r>
              <a:rPr lang="en-US" sz="2000" dirty="0" err="1">
                <a:solidFill>
                  <a:schemeClr val="bg1"/>
                </a:solidFill>
              </a:rPr>
              <a:t>jalan</a:t>
            </a:r>
            <a:r>
              <a:rPr lang="en-US" sz="2000" dirty="0">
                <a:solidFill>
                  <a:schemeClr val="bg1"/>
                </a:solidFill>
              </a:rPr>
              <a:t>   </a:t>
            </a:r>
            <a:r>
              <a:rPr lang="en-US" sz="2000" dirty="0" err="1">
                <a:solidFill>
                  <a:schemeClr val="bg1"/>
                </a:solidFill>
              </a:rPr>
              <a:t>arteri</a:t>
            </a:r>
            <a:r>
              <a:rPr lang="en-US" sz="2000" dirty="0">
                <a:solidFill>
                  <a:schemeClr val="bg1"/>
                </a:solidFill>
              </a:rPr>
              <a:t>   </a:t>
            </a:r>
            <a:r>
              <a:rPr lang="en-US" sz="2000" dirty="0" err="1">
                <a:solidFill>
                  <a:schemeClr val="bg1"/>
                </a:solidFill>
              </a:rPr>
              <a:t>atau</a:t>
            </a:r>
            <a:r>
              <a:rPr lang="en-US" sz="2000" dirty="0">
                <a:solidFill>
                  <a:schemeClr val="bg1"/>
                </a:solidFill>
              </a:rPr>
              <a:t> </a:t>
            </a:r>
            <a:r>
              <a:rPr lang="en-US" sz="2000" dirty="0" err="1">
                <a:solidFill>
                  <a:schemeClr val="bg1"/>
                </a:solidFill>
              </a:rPr>
              <a:t>kolektor</a:t>
            </a:r>
            <a:r>
              <a:rPr lang="en-US" sz="2000" dirty="0">
                <a:solidFill>
                  <a:schemeClr val="bg1"/>
                </a:solidFill>
              </a:rPr>
              <a:t>  yang </a:t>
            </a:r>
            <a:r>
              <a:rPr lang="en-US" sz="2000" dirty="0" err="1">
                <a:solidFill>
                  <a:schemeClr val="bg1"/>
                </a:solidFill>
              </a:rPr>
              <a:t>dapat</a:t>
            </a:r>
            <a:r>
              <a:rPr lang="en-US" sz="2000" dirty="0">
                <a:solidFill>
                  <a:schemeClr val="bg1"/>
                </a:solidFill>
              </a:rPr>
              <a:t> </a:t>
            </a:r>
            <a:r>
              <a:rPr lang="en-US" sz="2000" dirty="0" err="1">
                <a:solidFill>
                  <a:schemeClr val="bg1"/>
                </a:solidFill>
              </a:rPr>
              <a:t>dilalui</a:t>
            </a:r>
            <a:r>
              <a:rPr lang="en-US" sz="2000" dirty="0">
                <a:solidFill>
                  <a:schemeClr val="bg1"/>
                </a:solidFill>
              </a:rPr>
              <a:t> </a:t>
            </a:r>
            <a:r>
              <a:rPr lang="en-US" sz="2000" dirty="0" err="1">
                <a:solidFill>
                  <a:schemeClr val="bg1"/>
                </a:solidFill>
              </a:rPr>
              <a:t>kendaraan</a:t>
            </a:r>
            <a:r>
              <a:rPr lang="en-US" sz="2000" dirty="0">
                <a:solidFill>
                  <a:schemeClr val="bg1"/>
                </a:solidFill>
              </a:rPr>
              <a:t>  </a:t>
            </a:r>
            <a:r>
              <a:rPr lang="en-US" sz="2000" dirty="0" err="1">
                <a:solidFill>
                  <a:schemeClr val="bg1"/>
                </a:solidFill>
              </a:rPr>
              <a:t>bermotor</a:t>
            </a:r>
            <a:r>
              <a:rPr lang="en-US" sz="2000" dirty="0">
                <a:solidFill>
                  <a:schemeClr val="bg1"/>
                </a:solidFill>
              </a:rPr>
              <a:t> </a:t>
            </a:r>
            <a:r>
              <a:rPr lang="en-US" sz="2000" dirty="0" err="1">
                <a:solidFill>
                  <a:schemeClr val="bg1"/>
                </a:solidFill>
              </a:rPr>
              <a:t>termasuk</a:t>
            </a:r>
            <a:r>
              <a:rPr lang="en-US" sz="2000" dirty="0">
                <a:solidFill>
                  <a:schemeClr val="bg1"/>
                </a:solidFill>
              </a:rPr>
              <a:t>  </a:t>
            </a:r>
            <a:r>
              <a:rPr lang="en-US" sz="2000" dirty="0" err="1">
                <a:solidFill>
                  <a:schemeClr val="bg1"/>
                </a:solidFill>
              </a:rPr>
              <a:t>muatan</a:t>
            </a:r>
            <a:r>
              <a:rPr lang="en-US" sz="2000" dirty="0">
                <a:solidFill>
                  <a:schemeClr val="bg1"/>
                </a:solidFill>
              </a:rPr>
              <a:t>  </a:t>
            </a:r>
            <a:r>
              <a:rPr lang="en-US" sz="2000" dirty="0" err="1">
                <a:solidFill>
                  <a:schemeClr val="bg1"/>
                </a:solidFill>
              </a:rPr>
              <a:t>dengan</a:t>
            </a:r>
            <a:r>
              <a:rPr lang="en-US" sz="2000" dirty="0">
                <a:solidFill>
                  <a:schemeClr val="bg1"/>
                </a:solidFill>
              </a:rPr>
              <a:t>  </a:t>
            </a:r>
            <a:r>
              <a:rPr lang="en-US" sz="2000" dirty="0" err="1">
                <a:solidFill>
                  <a:schemeClr val="bg1"/>
                </a:solidFill>
              </a:rPr>
              <a:t>ukuran</a:t>
            </a:r>
            <a:r>
              <a:rPr lang="en-US" sz="2000" dirty="0">
                <a:solidFill>
                  <a:schemeClr val="bg1"/>
                </a:solidFill>
              </a:rPr>
              <a:t>   </a:t>
            </a:r>
            <a:r>
              <a:rPr lang="en-US" sz="2000" dirty="0" err="1">
                <a:solidFill>
                  <a:schemeClr val="bg1"/>
                </a:solidFill>
              </a:rPr>
              <a:t>lebar</a:t>
            </a:r>
            <a:r>
              <a:rPr lang="en-US" sz="2000" dirty="0">
                <a:solidFill>
                  <a:schemeClr val="bg1"/>
                </a:solidFill>
              </a:rPr>
              <a:t>   </a:t>
            </a:r>
            <a:r>
              <a:rPr lang="en-US" sz="2000" dirty="0" err="1">
                <a:solidFill>
                  <a:schemeClr val="bg1"/>
                </a:solidFill>
              </a:rPr>
              <a:t>tidak</a:t>
            </a:r>
            <a:r>
              <a:rPr lang="en-US" sz="2000" dirty="0">
                <a:solidFill>
                  <a:schemeClr val="bg1"/>
                </a:solidFill>
              </a:rPr>
              <a:t> </a:t>
            </a:r>
            <a:r>
              <a:rPr lang="en-US" sz="2000" dirty="0" err="1">
                <a:solidFill>
                  <a:schemeClr val="bg1"/>
                </a:solidFill>
              </a:rPr>
              <a:t>melebihi</a:t>
            </a:r>
            <a:r>
              <a:rPr lang="en-US" sz="2000" dirty="0">
                <a:solidFill>
                  <a:schemeClr val="bg1"/>
                </a:solidFill>
              </a:rPr>
              <a:t> 2.500 </a:t>
            </a:r>
            <a:r>
              <a:rPr lang="en-US" sz="2000" dirty="0" err="1">
                <a:solidFill>
                  <a:schemeClr val="bg1"/>
                </a:solidFill>
              </a:rPr>
              <a:t>milimeter</a:t>
            </a:r>
            <a:r>
              <a:rPr lang="en-US" sz="2000" dirty="0">
                <a:solidFill>
                  <a:schemeClr val="bg1"/>
                </a:solidFill>
              </a:rPr>
              <a:t>, </a:t>
            </a:r>
            <a:r>
              <a:rPr lang="en-US" sz="2000" dirty="0" err="1">
                <a:solidFill>
                  <a:schemeClr val="bg1"/>
                </a:solidFill>
              </a:rPr>
              <a:t>ukuran</a:t>
            </a:r>
            <a:r>
              <a:rPr lang="en-US" sz="2000" dirty="0">
                <a:solidFill>
                  <a:schemeClr val="bg1"/>
                </a:solidFill>
              </a:rPr>
              <a:t> </a:t>
            </a:r>
            <a:r>
              <a:rPr lang="en-US" sz="2000" dirty="0" err="1">
                <a:solidFill>
                  <a:schemeClr val="bg1"/>
                </a:solidFill>
              </a:rPr>
              <a:t>panjang</a:t>
            </a:r>
            <a:r>
              <a:rPr lang="en-US" sz="2000" dirty="0">
                <a:solidFill>
                  <a:schemeClr val="bg1"/>
                </a:solidFill>
              </a:rPr>
              <a:t>  </a:t>
            </a:r>
            <a:r>
              <a:rPr lang="en-US" sz="2000" dirty="0" err="1">
                <a:solidFill>
                  <a:schemeClr val="bg1"/>
                </a:solidFill>
              </a:rPr>
              <a:t>tidak</a:t>
            </a:r>
            <a:r>
              <a:rPr lang="en-US" sz="2000" dirty="0">
                <a:solidFill>
                  <a:schemeClr val="bg1"/>
                </a:solidFill>
              </a:rPr>
              <a:t> </a:t>
            </a:r>
            <a:r>
              <a:rPr lang="en-US" sz="2000" dirty="0" err="1">
                <a:solidFill>
                  <a:schemeClr val="bg1"/>
                </a:solidFill>
              </a:rPr>
              <a:t>melebihi</a:t>
            </a:r>
            <a:r>
              <a:rPr lang="en-US" sz="2000" dirty="0">
                <a:solidFill>
                  <a:schemeClr val="bg1"/>
                </a:solidFill>
              </a:rPr>
              <a:t>  18.000  </a:t>
            </a:r>
            <a:r>
              <a:rPr lang="en-US" sz="2000" dirty="0" err="1">
                <a:solidFill>
                  <a:schemeClr val="bg1"/>
                </a:solidFill>
              </a:rPr>
              <a:t>milimeter</a:t>
            </a:r>
            <a:r>
              <a:rPr lang="en-US" sz="2000" dirty="0">
                <a:solidFill>
                  <a:schemeClr val="bg1"/>
                </a:solidFill>
              </a:rPr>
              <a:t>,  </a:t>
            </a:r>
            <a:r>
              <a:rPr lang="en-US" sz="2000" dirty="0" err="1">
                <a:solidFill>
                  <a:schemeClr val="bg1"/>
                </a:solidFill>
              </a:rPr>
              <a:t>dan</a:t>
            </a:r>
            <a:r>
              <a:rPr lang="en-US" sz="2000" dirty="0">
                <a:solidFill>
                  <a:schemeClr val="bg1"/>
                </a:solidFill>
              </a:rPr>
              <a:t>  </a:t>
            </a:r>
            <a:r>
              <a:rPr lang="en-US" sz="2000" dirty="0" err="1">
                <a:solidFill>
                  <a:schemeClr val="bg1"/>
                </a:solidFill>
              </a:rPr>
              <a:t>muatan</a:t>
            </a:r>
            <a:r>
              <a:rPr lang="en-US" sz="2000" dirty="0">
                <a:solidFill>
                  <a:schemeClr val="bg1"/>
                </a:solidFill>
              </a:rPr>
              <a:t>  </a:t>
            </a:r>
            <a:r>
              <a:rPr lang="en-US" sz="2000" dirty="0" err="1">
                <a:solidFill>
                  <a:schemeClr val="bg1"/>
                </a:solidFill>
              </a:rPr>
              <a:t>sumbu</a:t>
            </a:r>
            <a:r>
              <a:rPr lang="en-US" sz="2000" dirty="0">
                <a:solidFill>
                  <a:schemeClr val="bg1"/>
                </a:solidFill>
              </a:rPr>
              <a:t> </a:t>
            </a:r>
            <a:r>
              <a:rPr lang="en-US" sz="2000" dirty="0" err="1">
                <a:solidFill>
                  <a:schemeClr val="bg1"/>
                </a:solidFill>
              </a:rPr>
              <a:t>terberat</a:t>
            </a:r>
            <a:r>
              <a:rPr lang="en-US" sz="2000" dirty="0">
                <a:solidFill>
                  <a:schemeClr val="bg1"/>
                </a:solidFill>
              </a:rPr>
              <a:t> yang </a:t>
            </a:r>
            <a:r>
              <a:rPr lang="en-US" sz="2000" dirty="0" err="1">
                <a:solidFill>
                  <a:schemeClr val="bg1"/>
                </a:solidFill>
              </a:rPr>
              <a:t>diizinkan</a:t>
            </a:r>
            <a:r>
              <a:rPr lang="en-US" sz="2000" dirty="0">
                <a:solidFill>
                  <a:schemeClr val="bg1"/>
                </a:solidFill>
              </a:rPr>
              <a:t> 8 ton;</a:t>
            </a:r>
          </a:p>
          <a:p>
            <a:pPr lvl="0"/>
            <a:r>
              <a:rPr lang="en-US" sz="2000" dirty="0" err="1">
                <a:solidFill>
                  <a:schemeClr val="bg1"/>
                </a:solidFill>
              </a:rPr>
              <a:t>Jalan</a:t>
            </a:r>
            <a:r>
              <a:rPr lang="en-US" sz="2000" dirty="0">
                <a:solidFill>
                  <a:schemeClr val="bg1"/>
                </a:solidFill>
              </a:rPr>
              <a:t>  </a:t>
            </a:r>
            <a:r>
              <a:rPr lang="en-US" sz="2000" dirty="0" err="1">
                <a:solidFill>
                  <a:schemeClr val="bg1"/>
                </a:solidFill>
              </a:rPr>
              <a:t>kelas</a:t>
            </a:r>
            <a:r>
              <a:rPr lang="en-US" sz="2000" dirty="0">
                <a:solidFill>
                  <a:schemeClr val="bg1"/>
                </a:solidFill>
              </a:rPr>
              <a:t> III B,  </a:t>
            </a:r>
            <a:r>
              <a:rPr lang="en-US" sz="2000" dirty="0" err="1">
                <a:solidFill>
                  <a:schemeClr val="bg1"/>
                </a:solidFill>
              </a:rPr>
              <a:t>yaitu</a:t>
            </a:r>
            <a:r>
              <a:rPr lang="en-US" sz="2000" dirty="0">
                <a:solidFill>
                  <a:schemeClr val="bg1"/>
                </a:solidFill>
              </a:rPr>
              <a:t> </a:t>
            </a:r>
            <a:r>
              <a:rPr lang="en-US" sz="2000" dirty="0" err="1">
                <a:solidFill>
                  <a:schemeClr val="bg1"/>
                </a:solidFill>
              </a:rPr>
              <a:t>jalan</a:t>
            </a:r>
            <a:r>
              <a:rPr lang="en-US" sz="2000" dirty="0">
                <a:solidFill>
                  <a:schemeClr val="bg1"/>
                </a:solidFill>
              </a:rPr>
              <a:t>  </a:t>
            </a:r>
            <a:r>
              <a:rPr lang="en-US" sz="2000" dirty="0" err="1">
                <a:solidFill>
                  <a:schemeClr val="bg1"/>
                </a:solidFill>
              </a:rPr>
              <a:t>kolektor</a:t>
            </a:r>
            <a:r>
              <a:rPr lang="en-US" sz="2000" dirty="0">
                <a:solidFill>
                  <a:schemeClr val="bg1"/>
                </a:solidFill>
              </a:rPr>
              <a:t>  yang </a:t>
            </a:r>
            <a:r>
              <a:rPr lang="en-US" sz="2000" dirty="0" err="1">
                <a:solidFill>
                  <a:schemeClr val="bg1"/>
                </a:solidFill>
              </a:rPr>
              <a:t>dapat</a:t>
            </a:r>
            <a:r>
              <a:rPr lang="en-US" sz="2000" dirty="0">
                <a:solidFill>
                  <a:schemeClr val="bg1"/>
                </a:solidFill>
              </a:rPr>
              <a:t>  </a:t>
            </a:r>
            <a:r>
              <a:rPr lang="en-US" sz="2000" dirty="0" err="1">
                <a:solidFill>
                  <a:schemeClr val="bg1"/>
                </a:solidFill>
              </a:rPr>
              <a:t>dilalui</a:t>
            </a:r>
            <a:r>
              <a:rPr lang="en-US" sz="2000" dirty="0">
                <a:solidFill>
                  <a:schemeClr val="bg1"/>
                </a:solidFill>
              </a:rPr>
              <a:t> </a:t>
            </a:r>
            <a:r>
              <a:rPr lang="en-US" sz="2000" dirty="0" err="1">
                <a:solidFill>
                  <a:schemeClr val="bg1"/>
                </a:solidFill>
              </a:rPr>
              <a:t>kendaraan</a:t>
            </a:r>
            <a:r>
              <a:rPr lang="en-US" sz="2000" dirty="0">
                <a:solidFill>
                  <a:schemeClr val="bg1"/>
                </a:solidFill>
              </a:rPr>
              <a:t>  </a:t>
            </a:r>
            <a:r>
              <a:rPr lang="en-US" sz="2000" dirty="0" err="1">
                <a:solidFill>
                  <a:schemeClr val="bg1"/>
                </a:solidFill>
              </a:rPr>
              <a:t>bermotor</a:t>
            </a:r>
            <a:r>
              <a:rPr lang="en-US" sz="2000" dirty="0">
                <a:solidFill>
                  <a:schemeClr val="bg1"/>
                </a:solidFill>
              </a:rPr>
              <a:t> </a:t>
            </a:r>
            <a:r>
              <a:rPr lang="en-US" sz="2000" dirty="0" err="1">
                <a:solidFill>
                  <a:schemeClr val="bg1"/>
                </a:solidFill>
              </a:rPr>
              <a:t>termasuk</a:t>
            </a:r>
            <a:r>
              <a:rPr lang="en-US" sz="2000" dirty="0">
                <a:solidFill>
                  <a:schemeClr val="bg1"/>
                </a:solidFill>
              </a:rPr>
              <a:t> </a:t>
            </a:r>
            <a:r>
              <a:rPr lang="en-US" sz="2000" dirty="0" err="1">
                <a:solidFill>
                  <a:schemeClr val="bg1"/>
                </a:solidFill>
              </a:rPr>
              <a:t>muatan</a:t>
            </a:r>
            <a:r>
              <a:rPr lang="en-US" sz="2000" dirty="0">
                <a:solidFill>
                  <a:schemeClr val="bg1"/>
                </a:solidFill>
              </a:rPr>
              <a:t>  </a:t>
            </a:r>
            <a:r>
              <a:rPr lang="en-US" sz="2000" dirty="0" err="1">
                <a:solidFill>
                  <a:schemeClr val="bg1"/>
                </a:solidFill>
              </a:rPr>
              <a:t>dengan</a:t>
            </a:r>
            <a:r>
              <a:rPr lang="en-US" sz="2000" dirty="0">
                <a:solidFill>
                  <a:schemeClr val="bg1"/>
                </a:solidFill>
              </a:rPr>
              <a:t>  </a:t>
            </a:r>
            <a:r>
              <a:rPr lang="en-US" sz="2000" dirty="0" err="1">
                <a:solidFill>
                  <a:schemeClr val="bg1"/>
                </a:solidFill>
              </a:rPr>
              <a:t>ukuran</a:t>
            </a:r>
            <a:r>
              <a:rPr lang="en-US" sz="2000" dirty="0">
                <a:solidFill>
                  <a:schemeClr val="bg1"/>
                </a:solidFill>
              </a:rPr>
              <a:t>   </a:t>
            </a:r>
            <a:r>
              <a:rPr lang="en-US" sz="2000" dirty="0" err="1">
                <a:solidFill>
                  <a:schemeClr val="bg1"/>
                </a:solidFill>
              </a:rPr>
              <a:t>lebar</a:t>
            </a:r>
            <a:r>
              <a:rPr lang="en-US" sz="2000" dirty="0">
                <a:solidFill>
                  <a:schemeClr val="bg1"/>
                </a:solidFill>
              </a:rPr>
              <a:t>  </a:t>
            </a:r>
            <a:r>
              <a:rPr lang="en-US" sz="2000" dirty="0" err="1">
                <a:solidFill>
                  <a:schemeClr val="bg1"/>
                </a:solidFill>
              </a:rPr>
              <a:t>tidak</a:t>
            </a:r>
            <a:r>
              <a:rPr lang="en-US" sz="2000" dirty="0">
                <a:solidFill>
                  <a:schemeClr val="bg1"/>
                </a:solidFill>
              </a:rPr>
              <a:t>   </a:t>
            </a:r>
            <a:r>
              <a:rPr lang="en-US" sz="2000" dirty="0" err="1">
                <a:solidFill>
                  <a:schemeClr val="bg1"/>
                </a:solidFill>
              </a:rPr>
              <a:t>melebihi</a:t>
            </a:r>
            <a:r>
              <a:rPr lang="en-US" sz="2000" dirty="0">
                <a:solidFill>
                  <a:schemeClr val="bg1"/>
                </a:solidFill>
              </a:rPr>
              <a:t>  2.500 </a:t>
            </a:r>
            <a:r>
              <a:rPr lang="en-US" sz="2000" dirty="0" err="1">
                <a:solidFill>
                  <a:schemeClr val="bg1"/>
                </a:solidFill>
              </a:rPr>
              <a:t>milimeter</a:t>
            </a:r>
            <a:r>
              <a:rPr lang="en-US" sz="2000" dirty="0">
                <a:solidFill>
                  <a:schemeClr val="bg1"/>
                </a:solidFill>
              </a:rPr>
              <a:t>,  </a:t>
            </a:r>
            <a:r>
              <a:rPr lang="en-US" sz="2000" dirty="0" err="1">
                <a:solidFill>
                  <a:schemeClr val="bg1"/>
                </a:solidFill>
              </a:rPr>
              <a:t>ukuran</a:t>
            </a:r>
            <a:r>
              <a:rPr lang="en-US" sz="2000" dirty="0">
                <a:solidFill>
                  <a:schemeClr val="bg1"/>
                </a:solidFill>
              </a:rPr>
              <a:t> </a:t>
            </a:r>
            <a:r>
              <a:rPr lang="en-US" sz="2000" dirty="0" err="1">
                <a:solidFill>
                  <a:schemeClr val="bg1"/>
                </a:solidFill>
              </a:rPr>
              <a:t>panjang</a:t>
            </a:r>
            <a:r>
              <a:rPr lang="en-US" sz="2000" dirty="0">
                <a:solidFill>
                  <a:schemeClr val="bg1"/>
                </a:solidFill>
              </a:rPr>
              <a:t> </a:t>
            </a:r>
            <a:r>
              <a:rPr lang="en-US" sz="2000" dirty="0" err="1">
                <a:solidFill>
                  <a:schemeClr val="bg1"/>
                </a:solidFill>
              </a:rPr>
              <a:t>tidak</a:t>
            </a:r>
            <a:r>
              <a:rPr lang="en-US" sz="2000" dirty="0">
                <a:solidFill>
                  <a:schemeClr val="bg1"/>
                </a:solidFill>
              </a:rPr>
              <a:t>  </a:t>
            </a:r>
            <a:r>
              <a:rPr lang="en-US" sz="2000" dirty="0" err="1">
                <a:solidFill>
                  <a:schemeClr val="bg1"/>
                </a:solidFill>
              </a:rPr>
              <a:t>melebihi</a:t>
            </a:r>
            <a:r>
              <a:rPr lang="en-US" sz="2000" dirty="0">
                <a:solidFill>
                  <a:schemeClr val="bg1"/>
                </a:solidFill>
              </a:rPr>
              <a:t> 12.000 </a:t>
            </a:r>
            <a:r>
              <a:rPr lang="en-US" sz="2000" dirty="0" err="1">
                <a:solidFill>
                  <a:schemeClr val="bg1"/>
                </a:solidFill>
              </a:rPr>
              <a:t>milimeter</a:t>
            </a:r>
            <a:r>
              <a:rPr lang="en-US" sz="2000" dirty="0">
                <a:solidFill>
                  <a:schemeClr val="bg1"/>
                </a:solidFill>
              </a:rPr>
              <a:t>, </a:t>
            </a:r>
            <a:r>
              <a:rPr lang="en-US" sz="2000" dirty="0" err="1">
                <a:solidFill>
                  <a:schemeClr val="bg1"/>
                </a:solidFill>
              </a:rPr>
              <a:t>dan</a:t>
            </a:r>
            <a:r>
              <a:rPr lang="en-US" sz="2000" dirty="0">
                <a:solidFill>
                  <a:schemeClr val="bg1"/>
                </a:solidFill>
              </a:rPr>
              <a:t> </a:t>
            </a:r>
            <a:r>
              <a:rPr lang="en-US" sz="2000" dirty="0" err="1">
                <a:solidFill>
                  <a:schemeClr val="bg1"/>
                </a:solidFill>
              </a:rPr>
              <a:t>muatan</a:t>
            </a:r>
            <a:r>
              <a:rPr lang="en-US" sz="2000" dirty="0">
                <a:solidFill>
                  <a:schemeClr val="bg1"/>
                </a:solidFill>
              </a:rPr>
              <a:t> </a:t>
            </a:r>
            <a:r>
              <a:rPr lang="en-US" sz="2000" dirty="0" err="1">
                <a:solidFill>
                  <a:schemeClr val="bg1"/>
                </a:solidFill>
              </a:rPr>
              <a:t>sumbu</a:t>
            </a:r>
            <a:r>
              <a:rPr lang="en-US" sz="2000" dirty="0">
                <a:solidFill>
                  <a:schemeClr val="bg1"/>
                </a:solidFill>
              </a:rPr>
              <a:t> </a:t>
            </a:r>
            <a:r>
              <a:rPr lang="en-US" sz="2000" dirty="0" err="1">
                <a:solidFill>
                  <a:schemeClr val="bg1"/>
                </a:solidFill>
              </a:rPr>
              <a:t>terberat</a:t>
            </a:r>
            <a:r>
              <a:rPr lang="en-US" sz="2000" dirty="0">
                <a:solidFill>
                  <a:schemeClr val="bg1"/>
                </a:solidFill>
              </a:rPr>
              <a:t> yang </a:t>
            </a:r>
            <a:r>
              <a:rPr lang="en-US" sz="2000" dirty="0" err="1">
                <a:solidFill>
                  <a:schemeClr val="bg1"/>
                </a:solidFill>
              </a:rPr>
              <a:t>diizinkan</a:t>
            </a:r>
            <a:r>
              <a:rPr lang="en-US" sz="2000" dirty="0">
                <a:solidFill>
                  <a:schemeClr val="bg1"/>
                </a:solidFill>
              </a:rPr>
              <a:t> 8 ton;</a:t>
            </a:r>
          </a:p>
          <a:p>
            <a:pPr lvl="0"/>
            <a:r>
              <a:rPr lang="en-US" sz="2000" dirty="0" err="1">
                <a:solidFill>
                  <a:schemeClr val="bg1"/>
                </a:solidFill>
              </a:rPr>
              <a:t>Jalan</a:t>
            </a:r>
            <a:r>
              <a:rPr lang="en-US" sz="2000" dirty="0">
                <a:solidFill>
                  <a:schemeClr val="bg1"/>
                </a:solidFill>
              </a:rPr>
              <a:t> </a:t>
            </a:r>
            <a:r>
              <a:rPr lang="en-US" sz="2000" dirty="0" err="1">
                <a:solidFill>
                  <a:schemeClr val="bg1"/>
                </a:solidFill>
              </a:rPr>
              <a:t>kelas</a:t>
            </a:r>
            <a:r>
              <a:rPr lang="en-US" sz="2000" dirty="0">
                <a:solidFill>
                  <a:schemeClr val="bg1"/>
                </a:solidFill>
              </a:rPr>
              <a:t> III C, </a:t>
            </a:r>
            <a:r>
              <a:rPr lang="en-US" sz="2000" dirty="0" err="1">
                <a:solidFill>
                  <a:schemeClr val="bg1"/>
                </a:solidFill>
              </a:rPr>
              <a:t>yaitu</a:t>
            </a:r>
            <a:r>
              <a:rPr lang="en-US" sz="2000" dirty="0">
                <a:solidFill>
                  <a:schemeClr val="bg1"/>
                </a:solidFill>
              </a:rPr>
              <a:t> </a:t>
            </a:r>
            <a:r>
              <a:rPr lang="en-US" sz="2000" dirty="0" err="1">
                <a:solidFill>
                  <a:schemeClr val="bg1"/>
                </a:solidFill>
              </a:rPr>
              <a:t>jalan</a:t>
            </a:r>
            <a:r>
              <a:rPr lang="en-US" sz="2000" dirty="0">
                <a:solidFill>
                  <a:schemeClr val="bg1"/>
                </a:solidFill>
              </a:rPr>
              <a:t> </a:t>
            </a:r>
            <a:r>
              <a:rPr lang="en-US" sz="2000" dirty="0" err="1">
                <a:solidFill>
                  <a:schemeClr val="bg1"/>
                </a:solidFill>
              </a:rPr>
              <a:t>lokal</a:t>
            </a:r>
            <a:r>
              <a:rPr lang="en-US" sz="2000" dirty="0">
                <a:solidFill>
                  <a:schemeClr val="bg1"/>
                </a:solidFill>
              </a:rPr>
              <a:t> yang  </a:t>
            </a:r>
            <a:r>
              <a:rPr lang="en-US" sz="2000" dirty="0" err="1">
                <a:solidFill>
                  <a:schemeClr val="bg1"/>
                </a:solidFill>
              </a:rPr>
              <a:t>dapat</a:t>
            </a:r>
            <a:r>
              <a:rPr lang="en-US" sz="2000" dirty="0">
                <a:solidFill>
                  <a:schemeClr val="bg1"/>
                </a:solidFill>
              </a:rPr>
              <a:t> </a:t>
            </a:r>
            <a:r>
              <a:rPr lang="en-US" sz="2000" dirty="0" err="1">
                <a:solidFill>
                  <a:schemeClr val="bg1"/>
                </a:solidFill>
              </a:rPr>
              <a:t>dilalui</a:t>
            </a:r>
            <a:r>
              <a:rPr lang="en-US" sz="2000" dirty="0">
                <a:solidFill>
                  <a:schemeClr val="bg1"/>
                </a:solidFill>
              </a:rPr>
              <a:t> </a:t>
            </a:r>
            <a:r>
              <a:rPr lang="en-US" sz="2000" dirty="0" err="1">
                <a:solidFill>
                  <a:schemeClr val="bg1"/>
                </a:solidFill>
              </a:rPr>
              <a:t>kendaraan</a:t>
            </a:r>
            <a:r>
              <a:rPr lang="en-US" sz="2000" dirty="0">
                <a:solidFill>
                  <a:schemeClr val="bg1"/>
                </a:solidFill>
              </a:rPr>
              <a:t>  </a:t>
            </a:r>
            <a:r>
              <a:rPr lang="en-US" sz="2000" dirty="0" err="1">
                <a:solidFill>
                  <a:schemeClr val="bg1"/>
                </a:solidFill>
              </a:rPr>
              <a:t>bermotor</a:t>
            </a:r>
            <a:r>
              <a:rPr lang="en-US" sz="2000" dirty="0">
                <a:solidFill>
                  <a:schemeClr val="bg1"/>
                </a:solidFill>
              </a:rPr>
              <a:t>  </a:t>
            </a:r>
            <a:r>
              <a:rPr lang="en-US" sz="2000" dirty="0" err="1">
                <a:solidFill>
                  <a:schemeClr val="bg1"/>
                </a:solidFill>
              </a:rPr>
              <a:t>termasuk</a:t>
            </a:r>
            <a:r>
              <a:rPr lang="en-US" sz="2000" dirty="0">
                <a:solidFill>
                  <a:schemeClr val="bg1"/>
                </a:solidFill>
              </a:rPr>
              <a:t>   </a:t>
            </a:r>
            <a:r>
              <a:rPr lang="en-US" sz="2000" dirty="0" err="1">
                <a:solidFill>
                  <a:schemeClr val="bg1"/>
                </a:solidFill>
              </a:rPr>
              <a:t>muatan</a:t>
            </a:r>
            <a:r>
              <a:rPr lang="en-US" sz="2000" dirty="0">
                <a:solidFill>
                  <a:schemeClr val="bg1"/>
                </a:solidFill>
              </a:rPr>
              <a:t> </a:t>
            </a:r>
            <a:r>
              <a:rPr lang="en-US" sz="2000" dirty="0" err="1">
                <a:solidFill>
                  <a:schemeClr val="bg1"/>
                </a:solidFill>
              </a:rPr>
              <a:t>dengan</a:t>
            </a:r>
            <a:r>
              <a:rPr lang="en-US" sz="2000" dirty="0">
                <a:solidFill>
                  <a:schemeClr val="bg1"/>
                </a:solidFill>
              </a:rPr>
              <a:t>  </a:t>
            </a:r>
            <a:r>
              <a:rPr lang="en-US" sz="2000" dirty="0" err="1">
                <a:solidFill>
                  <a:schemeClr val="bg1"/>
                </a:solidFill>
              </a:rPr>
              <a:t>ukuran</a:t>
            </a:r>
            <a:r>
              <a:rPr lang="en-US" sz="2000" dirty="0">
                <a:solidFill>
                  <a:schemeClr val="bg1"/>
                </a:solidFill>
              </a:rPr>
              <a:t>   </a:t>
            </a:r>
            <a:r>
              <a:rPr lang="en-US" sz="2000" dirty="0" err="1">
                <a:solidFill>
                  <a:schemeClr val="bg1"/>
                </a:solidFill>
              </a:rPr>
              <a:t>lebar</a:t>
            </a:r>
            <a:r>
              <a:rPr lang="en-US" sz="2000" dirty="0">
                <a:solidFill>
                  <a:schemeClr val="bg1"/>
                </a:solidFill>
              </a:rPr>
              <a:t>  </a:t>
            </a:r>
            <a:r>
              <a:rPr lang="en-US" sz="2000" dirty="0" err="1">
                <a:solidFill>
                  <a:schemeClr val="bg1"/>
                </a:solidFill>
              </a:rPr>
              <a:t>tidak</a:t>
            </a:r>
            <a:r>
              <a:rPr lang="en-US" sz="2000" dirty="0">
                <a:solidFill>
                  <a:schemeClr val="bg1"/>
                </a:solidFill>
              </a:rPr>
              <a:t>   </a:t>
            </a:r>
            <a:r>
              <a:rPr lang="en-US" sz="2000" dirty="0" err="1">
                <a:solidFill>
                  <a:schemeClr val="bg1"/>
                </a:solidFill>
              </a:rPr>
              <a:t>melebihi</a:t>
            </a:r>
            <a:r>
              <a:rPr lang="en-US" sz="2000" dirty="0">
                <a:solidFill>
                  <a:schemeClr val="bg1"/>
                </a:solidFill>
              </a:rPr>
              <a:t>   2.100 </a:t>
            </a:r>
            <a:r>
              <a:rPr lang="en-US" sz="2000" dirty="0" err="1">
                <a:solidFill>
                  <a:schemeClr val="bg1"/>
                </a:solidFill>
              </a:rPr>
              <a:t>milimeter</a:t>
            </a:r>
            <a:r>
              <a:rPr lang="en-US" sz="2000" dirty="0">
                <a:solidFill>
                  <a:schemeClr val="bg1"/>
                </a:solidFill>
              </a:rPr>
              <a:t>,  </a:t>
            </a:r>
            <a:r>
              <a:rPr lang="en-US" sz="2000" dirty="0" err="1">
                <a:solidFill>
                  <a:schemeClr val="bg1"/>
                </a:solidFill>
              </a:rPr>
              <a:t>ukuran</a:t>
            </a:r>
            <a:r>
              <a:rPr lang="en-US" sz="2000" dirty="0">
                <a:solidFill>
                  <a:schemeClr val="bg1"/>
                </a:solidFill>
              </a:rPr>
              <a:t> </a:t>
            </a:r>
            <a:r>
              <a:rPr lang="en-US" sz="2000" dirty="0" err="1">
                <a:solidFill>
                  <a:schemeClr val="bg1"/>
                </a:solidFill>
              </a:rPr>
              <a:t>panjang</a:t>
            </a:r>
            <a:r>
              <a:rPr lang="en-US" sz="2000" dirty="0">
                <a:solidFill>
                  <a:schemeClr val="bg1"/>
                </a:solidFill>
              </a:rPr>
              <a:t> </a:t>
            </a:r>
            <a:r>
              <a:rPr lang="en-US" sz="2000" dirty="0" err="1">
                <a:solidFill>
                  <a:schemeClr val="bg1"/>
                </a:solidFill>
              </a:rPr>
              <a:t>tidak</a:t>
            </a:r>
            <a:r>
              <a:rPr lang="en-US" sz="2000" dirty="0">
                <a:solidFill>
                  <a:schemeClr val="bg1"/>
                </a:solidFill>
              </a:rPr>
              <a:t> </a:t>
            </a:r>
            <a:r>
              <a:rPr lang="en-US" sz="2000" dirty="0" err="1">
                <a:solidFill>
                  <a:schemeClr val="bg1"/>
                </a:solidFill>
              </a:rPr>
              <a:t>melebihi</a:t>
            </a:r>
            <a:r>
              <a:rPr lang="en-US" sz="2000" dirty="0">
                <a:solidFill>
                  <a:schemeClr val="bg1"/>
                </a:solidFill>
              </a:rPr>
              <a:t>  9.000 </a:t>
            </a:r>
            <a:r>
              <a:rPr lang="en-US" sz="2000" dirty="0" err="1">
                <a:solidFill>
                  <a:schemeClr val="bg1"/>
                </a:solidFill>
              </a:rPr>
              <a:t>milimeter</a:t>
            </a:r>
            <a:r>
              <a:rPr lang="en-US" sz="2000" dirty="0">
                <a:solidFill>
                  <a:schemeClr val="bg1"/>
                </a:solidFill>
              </a:rPr>
              <a:t>,  </a:t>
            </a:r>
            <a:r>
              <a:rPr lang="en-US" sz="2000" dirty="0" err="1">
                <a:solidFill>
                  <a:schemeClr val="bg1"/>
                </a:solidFill>
              </a:rPr>
              <a:t>dan</a:t>
            </a:r>
            <a:r>
              <a:rPr lang="en-US" sz="2000" dirty="0">
                <a:solidFill>
                  <a:schemeClr val="bg1"/>
                </a:solidFill>
              </a:rPr>
              <a:t> </a:t>
            </a:r>
            <a:r>
              <a:rPr lang="en-US" sz="2000" dirty="0" err="1">
                <a:solidFill>
                  <a:schemeClr val="bg1"/>
                </a:solidFill>
              </a:rPr>
              <a:t>muatan</a:t>
            </a:r>
            <a:r>
              <a:rPr lang="en-US" sz="2000" dirty="0">
                <a:solidFill>
                  <a:schemeClr val="bg1"/>
                </a:solidFill>
              </a:rPr>
              <a:t> </a:t>
            </a:r>
            <a:r>
              <a:rPr lang="en-US" sz="2000" dirty="0" err="1">
                <a:solidFill>
                  <a:schemeClr val="bg1"/>
                </a:solidFill>
              </a:rPr>
              <a:t>sumbu</a:t>
            </a:r>
            <a:r>
              <a:rPr lang="en-US" sz="2000" dirty="0">
                <a:solidFill>
                  <a:schemeClr val="bg1"/>
                </a:solidFill>
              </a:rPr>
              <a:t> </a:t>
            </a:r>
            <a:r>
              <a:rPr lang="en-US" sz="2000" dirty="0" err="1">
                <a:solidFill>
                  <a:schemeClr val="bg1"/>
                </a:solidFill>
              </a:rPr>
              <a:t>terberat</a:t>
            </a:r>
            <a:r>
              <a:rPr lang="en-US" sz="2000" dirty="0">
                <a:solidFill>
                  <a:schemeClr val="bg1"/>
                </a:solidFill>
              </a:rPr>
              <a:t> yang  </a:t>
            </a:r>
            <a:r>
              <a:rPr lang="en-US" sz="2000" dirty="0" err="1">
                <a:solidFill>
                  <a:schemeClr val="bg1"/>
                </a:solidFill>
              </a:rPr>
              <a:t>diizinkan</a:t>
            </a:r>
            <a:r>
              <a:rPr lang="en-US" sz="2000" dirty="0">
                <a:solidFill>
                  <a:schemeClr val="bg1"/>
                </a:solidFill>
              </a:rPr>
              <a:t> 8 ton.</a:t>
            </a:r>
          </a:p>
        </p:txBody>
      </p:sp>
    </p:spTree>
    <p:extLst>
      <p:ext uri="{BB962C8B-B14F-4D97-AF65-F5344CB8AC3E}">
        <p14:creationId xmlns:p14="http://schemas.microsoft.com/office/powerpoint/2010/main" val="57039616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11050020" cy="1400530"/>
          </a:xfrm>
        </p:spPr>
        <p:txBody>
          <a:bodyPr>
            <a:normAutofit/>
          </a:bodyPr>
          <a:lstStyle/>
          <a:p>
            <a:r>
              <a:rPr lang="en-US" dirty="0" err="1"/>
              <a:t>berdasarkan</a:t>
            </a:r>
            <a:r>
              <a:rPr lang="en-US" dirty="0"/>
              <a:t> </a:t>
            </a:r>
            <a:r>
              <a:rPr lang="en-US" dirty="0" err="1"/>
              <a:t>Fungsi</a:t>
            </a:r>
            <a:r>
              <a:rPr lang="en-US" dirty="0"/>
              <a:t>, </a:t>
            </a:r>
            <a:r>
              <a:rPr lang="en-US" dirty="0" err="1"/>
              <a:t>Dimensi</a:t>
            </a:r>
            <a:r>
              <a:rPr lang="en-US" dirty="0"/>
              <a:t> </a:t>
            </a:r>
            <a:r>
              <a:rPr lang="en-US" dirty="0" err="1"/>
              <a:t>Kendaraan</a:t>
            </a:r>
            <a:r>
              <a:rPr lang="en-US" dirty="0"/>
              <a:t> </a:t>
            </a:r>
            <a:r>
              <a:rPr lang="en-US" dirty="0" err="1"/>
              <a:t>Maksimum</a:t>
            </a:r>
            <a:r>
              <a:rPr lang="en-US" dirty="0"/>
              <a:t>, </a:t>
            </a:r>
            <a:r>
              <a:rPr lang="en-US" dirty="0" err="1"/>
              <a:t>dan</a:t>
            </a:r>
            <a:r>
              <a:rPr lang="en-US" dirty="0"/>
              <a:t> </a:t>
            </a:r>
            <a:r>
              <a:rPr lang="en-US" dirty="0" err="1"/>
              <a:t>Muatan</a:t>
            </a:r>
            <a:r>
              <a:rPr lang="en-US" dirty="0"/>
              <a:t> </a:t>
            </a:r>
            <a:r>
              <a:rPr lang="en-US" dirty="0" err="1"/>
              <a:t>Sumbu</a:t>
            </a:r>
            <a:r>
              <a:rPr lang="en-US" dirty="0"/>
              <a:t> </a:t>
            </a:r>
            <a:r>
              <a:rPr lang="en-US" dirty="0" err="1"/>
              <a:t>terberat</a:t>
            </a:r>
            <a:r>
              <a:rPr lang="en-US" dirty="0"/>
              <a:t> (MST)</a:t>
            </a:r>
          </a:p>
        </p:txBody>
      </p:sp>
      <p:graphicFrame>
        <p:nvGraphicFramePr>
          <p:cNvPr id="4" name="Content Placeholder 3"/>
          <p:cNvGraphicFramePr>
            <a:graphicFrameLocks noGrp="1"/>
          </p:cNvGraphicFramePr>
          <p:nvPr>
            <p:ph idx="1"/>
            <p:extLst/>
          </p:nvPr>
        </p:nvGraphicFramePr>
        <p:xfrm>
          <a:off x="685800" y="2141538"/>
          <a:ext cx="10131425" cy="4267200"/>
        </p:xfrm>
        <a:graphic>
          <a:graphicData uri="http://schemas.openxmlformats.org/drawingml/2006/table">
            <a:tbl>
              <a:tblPr firstRow="1" bandRow="1">
                <a:tableStyleId>{5C22544A-7EE6-4342-B048-85BDC9FD1C3A}</a:tableStyleId>
              </a:tblPr>
              <a:tblGrid>
                <a:gridCol w="2026285">
                  <a:extLst>
                    <a:ext uri="{9D8B030D-6E8A-4147-A177-3AD203B41FA5}">
                      <a16:colId xmlns="" xmlns:a16="http://schemas.microsoft.com/office/drawing/2014/main" val="20000"/>
                    </a:ext>
                  </a:extLst>
                </a:gridCol>
                <a:gridCol w="2026285">
                  <a:extLst>
                    <a:ext uri="{9D8B030D-6E8A-4147-A177-3AD203B41FA5}">
                      <a16:colId xmlns="" xmlns:a16="http://schemas.microsoft.com/office/drawing/2014/main" val="20001"/>
                    </a:ext>
                  </a:extLst>
                </a:gridCol>
                <a:gridCol w="2026285">
                  <a:extLst>
                    <a:ext uri="{9D8B030D-6E8A-4147-A177-3AD203B41FA5}">
                      <a16:colId xmlns="" xmlns:a16="http://schemas.microsoft.com/office/drawing/2014/main" val="20002"/>
                    </a:ext>
                  </a:extLst>
                </a:gridCol>
                <a:gridCol w="2026285">
                  <a:extLst>
                    <a:ext uri="{9D8B030D-6E8A-4147-A177-3AD203B41FA5}">
                      <a16:colId xmlns="" xmlns:a16="http://schemas.microsoft.com/office/drawing/2014/main" val="20003"/>
                    </a:ext>
                  </a:extLst>
                </a:gridCol>
                <a:gridCol w="2026285">
                  <a:extLst>
                    <a:ext uri="{9D8B030D-6E8A-4147-A177-3AD203B41FA5}">
                      <a16:colId xmlns="" xmlns:a16="http://schemas.microsoft.com/office/drawing/2014/main" val="20004"/>
                    </a:ext>
                  </a:extLst>
                </a:gridCol>
              </a:tblGrid>
              <a:tr h="370840">
                <a:tc rowSpan="2">
                  <a:txBody>
                    <a:bodyPr/>
                    <a:lstStyle/>
                    <a:p>
                      <a:pPr algn="ctr">
                        <a:spcAft>
                          <a:spcPts val="0"/>
                        </a:spcAft>
                      </a:pPr>
                      <a:r>
                        <a:rPr lang="en-US" sz="2800" dirty="0" err="1">
                          <a:effectLst/>
                          <a:latin typeface="Calibri" panose="020F0502020204030204" pitchFamily="34" charset="0"/>
                          <a:ea typeface="MS Mincho" panose="02020609040205080304" pitchFamily="49" charset="-128"/>
                          <a:cs typeface="Times New Roman" panose="02020603050405020304" pitchFamily="18" charset="0"/>
                        </a:rPr>
                        <a:t>Kelas</a:t>
                      </a:r>
                      <a:r>
                        <a:rPr lang="en-US" sz="2800" dirty="0">
                          <a:effectLst/>
                          <a:latin typeface="Calibri" panose="020F0502020204030204" pitchFamily="34" charset="0"/>
                          <a:ea typeface="MS Mincho" panose="02020609040205080304" pitchFamily="49" charset="-128"/>
                          <a:cs typeface="Times New Roman" panose="02020603050405020304" pitchFamily="18" charset="0"/>
                        </a:rPr>
                        <a:t> </a:t>
                      </a:r>
                      <a:r>
                        <a:rPr lang="en-US" sz="2800" dirty="0" err="1">
                          <a:effectLst/>
                          <a:latin typeface="Calibri" panose="020F0502020204030204" pitchFamily="34" charset="0"/>
                          <a:ea typeface="MS Mincho" panose="02020609040205080304" pitchFamily="49" charset="-128"/>
                          <a:cs typeface="Times New Roman" panose="02020603050405020304" pitchFamily="18" charset="0"/>
                        </a:rPr>
                        <a:t>Jalan</a:t>
                      </a:r>
                      <a:endParaRPr lang="en-US" sz="28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rowSpan="2">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Fungsi Jalan</a:t>
                      </a:r>
                    </a:p>
                  </a:txBody>
                  <a:tcPr marL="68580" marR="68580" marT="0" marB="0" anchor="ctr"/>
                </a:tc>
                <a:tc gridSpan="2">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Dimensi Kendaraan Maksimum</a:t>
                      </a:r>
                    </a:p>
                  </a:txBody>
                  <a:tcPr marL="68580" marR="68580" marT="0" marB="0" anchor="ctr"/>
                </a:tc>
                <a:tc hMerge="1">
                  <a:txBody>
                    <a:bodyPr/>
                    <a:lstStyle/>
                    <a:p>
                      <a:endParaRPr lang="en-US"/>
                    </a:p>
                  </a:txBody>
                  <a:tcPr/>
                </a:tc>
                <a:tc rowSpan="2">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Muatan Sumbu Terberat (ton)</a:t>
                      </a:r>
                    </a:p>
                  </a:txBody>
                  <a:tcPr marL="68580" marR="68580" marT="0" marB="0" anchor="ctr"/>
                </a:tc>
                <a:extLst>
                  <a:ext uri="{0D108BD9-81ED-4DB2-BD59-A6C34878D82A}">
                    <a16:rowId xmlns="" xmlns:a16="http://schemas.microsoft.com/office/drawing/2014/main" val="10000"/>
                  </a:ext>
                </a:extLst>
              </a:tr>
              <a:tr h="370840">
                <a:tc vMerge="1">
                  <a:txBody>
                    <a:bodyPr/>
                    <a:lstStyle/>
                    <a:p>
                      <a:endParaRPr lang="en-US"/>
                    </a:p>
                  </a:txBody>
                  <a:tcPr/>
                </a:tc>
                <a:tc vMerge="1">
                  <a:txBody>
                    <a:bodyPr/>
                    <a:lstStyle/>
                    <a:p>
                      <a:endParaRPr lang="en-US"/>
                    </a:p>
                  </a:txBody>
                  <a:tcPr/>
                </a:tc>
                <a:tc>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Panjang (m)</a:t>
                      </a:r>
                    </a:p>
                  </a:txBody>
                  <a:tcPr marL="68580" marR="68580" marT="0" marB="0"/>
                </a:tc>
                <a:tc>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Lebar (m)</a:t>
                      </a:r>
                    </a:p>
                  </a:txBody>
                  <a:tcPr marL="68580" marR="68580" marT="0" marB="0"/>
                </a:tc>
                <a:tc vMerge="1">
                  <a:txBody>
                    <a:bodyPr/>
                    <a:lstStyle/>
                    <a:p>
                      <a:endParaRPr lang="en-US"/>
                    </a:p>
                  </a:txBody>
                  <a:tcPr/>
                </a:tc>
                <a:extLst>
                  <a:ext uri="{0D108BD9-81ED-4DB2-BD59-A6C34878D82A}">
                    <a16:rowId xmlns="" xmlns:a16="http://schemas.microsoft.com/office/drawing/2014/main" val="10001"/>
                  </a:ext>
                </a:extLst>
              </a:tr>
              <a:tr h="370840">
                <a:tc>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I</a:t>
                      </a:r>
                    </a:p>
                  </a:txBody>
                  <a:tcPr marL="68580" marR="68580" marT="0" marB="0"/>
                </a:tc>
                <a:tc rowSpan="3">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Arteri</a:t>
                      </a:r>
                    </a:p>
                  </a:txBody>
                  <a:tcPr marL="68580" marR="68580" marT="0" marB="0"/>
                </a:tc>
                <a:tc>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18</a:t>
                      </a:r>
                    </a:p>
                  </a:txBody>
                  <a:tcPr marL="68580" marR="68580" marT="0" marB="0"/>
                </a:tc>
                <a:tc>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2,5</a:t>
                      </a:r>
                    </a:p>
                  </a:txBody>
                  <a:tcPr marL="68580" marR="68580" marT="0" marB="0"/>
                </a:tc>
                <a:tc>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&gt; 10</a:t>
                      </a:r>
                    </a:p>
                  </a:txBody>
                  <a:tcPr marL="68580" marR="68580" marT="0" marB="0"/>
                </a:tc>
                <a:extLst>
                  <a:ext uri="{0D108BD9-81ED-4DB2-BD59-A6C34878D82A}">
                    <a16:rowId xmlns="" xmlns:a16="http://schemas.microsoft.com/office/drawing/2014/main" val="10002"/>
                  </a:ext>
                </a:extLst>
              </a:tr>
              <a:tr h="370840">
                <a:tc>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II</a:t>
                      </a:r>
                    </a:p>
                  </a:txBody>
                  <a:tcPr marL="68580" marR="68580" marT="0" marB="0"/>
                </a:tc>
                <a:tc vMerge="1">
                  <a:txBody>
                    <a:bodyPr/>
                    <a:lstStyle/>
                    <a:p>
                      <a:endParaRPr lang="en-US"/>
                    </a:p>
                  </a:txBody>
                  <a:tcPr/>
                </a:tc>
                <a:tc>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18</a:t>
                      </a:r>
                    </a:p>
                  </a:txBody>
                  <a:tcPr marL="68580" marR="68580" marT="0" marB="0"/>
                </a:tc>
                <a:tc>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2,5</a:t>
                      </a:r>
                    </a:p>
                  </a:txBody>
                  <a:tcPr marL="68580" marR="68580" marT="0" marB="0"/>
                </a:tc>
                <a:tc>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10</a:t>
                      </a:r>
                    </a:p>
                  </a:txBody>
                  <a:tcPr marL="68580" marR="68580" marT="0" marB="0"/>
                </a:tc>
                <a:extLst>
                  <a:ext uri="{0D108BD9-81ED-4DB2-BD59-A6C34878D82A}">
                    <a16:rowId xmlns="" xmlns:a16="http://schemas.microsoft.com/office/drawing/2014/main" val="10003"/>
                  </a:ext>
                </a:extLst>
              </a:tr>
              <a:tr h="370840">
                <a:tc>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IIIA</a:t>
                      </a:r>
                    </a:p>
                  </a:txBody>
                  <a:tcPr marL="68580" marR="68580" marT="0" marB="0"/>
                </a:tc>
                <a:tc vMerge="1">
                  <a:txBody>
                    <a:bodyPr/>
                    <a:lstStyle/>
                    <a:p>
                      <a:endParaRPr lang="en-US"/>
                    </a:p>
                  </a:txBody>
                  <a:tcPr/>
                </a:tc>
                <a:tc>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18</a:t>
                      </a:r>
                    </a:p>
                  </a:txBody>
                  <a:tcPr marL="68580" marR="68580" marT="0" marB="0"/>
                </a:tc>
                <a:tc>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2,5</a:t>
                      </a:r>
                    </a:p>
                  </a:txBody>
                  <a:tcPr marL="68580" marR="68580" marT="0" marB="0"/>
                </a:tc>
                <a:tc>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8</a:t>
                      </a:r>
                    </a:p>
                  </a:txBody>
                  <a:tcPr marL="68580" marR="68580" marT="0" marB="0"/>
                </a:tc>
                <a:extLst>
                  <a:ext uri="{0D108BD9-81ED-4DB2-BD59-A6C34878D82A}">
                    <a16:rowId xmlns="" xmlns:a16="http://schemas.microsoft.com/office/drawing/2014/main" val="10004"/>
                  </a:ext>
                </a:extLst>
              </a:tr>
              <a:tr h="370840">
                <a:tc>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IIIA</a:t>
                      </a:r>
                    </a:p>
                  </a:txBody>
                  <a:tcPr marL="68580" marR="68580" marT="0" marB="0"/>
                </a:tc>
                <a:tc rowSpan="2">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Kolektor</a:t>
                      </a:r>
                    </a:p>
                  </a:txBody>
                  <a:tcPr marL="68580" marR="68580" marT="0" marB="0"/>
                </a:tc>
                <a:tc>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18</a:t>
                      </a:r>
                    </a:p>
                  </a:txBody>
                  <a:tcPr marL="68580" marR="68580" marT="0" marB="0"/>
                </a:tc>
                <a:tc>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2,5</a:t>
                      </a:r>
                    </a:p>
                  </a:txBody>
                  <a:tcPr marL="68580" marR="68580" marT="0" marB="0"/>
                </a:tc>
                <a:tc>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8</a:t>
                      </a:r>
                    </a:p>
                  </a:txBody>
                  <a:tcPr marL="68580" marR="68580" marT="0" marB="0"/>
                </a:tc>
                <a:extLst>
                  <a:ext uri="{0D108BD9-81ED-4DB2-BD59-A6C34878D82A}">
                    <a16:rowId xmlns="" xmlns:a16="http://schemas.microsoft.com/office/drawing/2014/main" val="10005"/>
                  </a:ext>
                </a:extLst>
              </a:tr>
              <a:tr h="370840">
                <a:tc>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IIIB</a:t>
                      </a:r>
                    </a:p>
                  </a:txBody>
                  <a:tcPr marL="68580" marR="68580" marT="0" marB="0"/>
                </a:tc>
                <a:tc vMerge="1">
                  <a:txBody>
                    <a:bodyPr/>
                    <a:lstStyle/>
                    <a:p>
                      <a:endParaRPr lang="en-US"/>
                    </a:p>
                  </a:txBody>
                  <a:tcPr/>
                </a:tc>
                <a:tc>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12</a:t>
                      </a:r>
                    </a:p>
                  </a:txBody>
                  <a:tcPr marL="68580" marR="68580" marT="0" marB="0"/>
                </a:tc>
                <a:tc>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2,5</a:t>
                      </a:r>
                    </a:p>
                  </a:txBody>
                  <a:tcPr marL="68580" marR="68580" marT="0" marB="0"/>
                </a:tc>
                <a:tc>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8</a:t>
                      </a:r>
                    </a:p>
                  </a:txBody>
                  <a:tcPr marL="68580" marR="68580" marT="0" marB="0"/>
                </a:tc>
                <a:extLst>
                  <a:ext uri="{0D108BD9-81ED-4DB2-BD59-A6C34878D82A}">
                    <a16:rowId xmlns="" xmlns:a16="http://schemas.microsoft.com/office/drawing/2014/main" val="10006"/>
                  </a:ext>
                </a:extLst>
              </a:tr>
              <a:tr h="370840">
                <a:tc>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IIIC</a:t>
                      </a:r>
                    </a:p>
                  </a:txBody>
                  <a:tcPr marL="68580" marR="68580" marT="0" marB="0"/>
                </a:tc>
                <a:tc>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Lokal</a:t>
                      </a:r>
                    </a:p>
                  </a:txBody>
                  <a:tcPr marL="68580" marR="68580" marT="0" marB="0"/>
                </a:tc>
                <a:tc>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9</a:t>
                      </a:r>
                    </a:p>
                  </a:txBody>
                  <a:tcPr marL="68580" marR="68580" marT="0" marB="0"/>
                </a:tc>
                <a:tc>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2,1</a:t>
                      </a:r>
                    </a:p>
                  </a:txBody>
                  <a:tcPr marL="68580" marR="68580" marT="0" marB="0"/>
                </a:tc>
                <a:tc>
                  <a:txBody>
                    <a:bodyPr/>
                    <a:lstStyle/>
                    <a:p>
                      <a:pPr algn="ctr">
                        <a:spcAft>
                          <a:spcPts val="0"/>
                        </a:spcAft>
                      </a:pPr>
                      <a:r>
                        <a:rPr lang="en-US" sz="2800" dirty="0">
                          <a:effectLst/>
                          <a:latin typeface="Calibri" panose="020F0502020204030204" pitchFamily="34" charset="0"/>
                          <a:ea typeface="MS Mincho" panose="02020609040205080304" pitchFamily="49" charset="-128"/>
                          <a:cs typeface="Times New Roman" panose="02020603050405020304" pitchFamily="18" charset="0"/>
                        </a:rPr>
                        <a:t>8</a:t>
                      </a:r>
                    </a:p>
                  </a:txBody>
                  <a:tcPr marL="68580" marR="68580" marT="0" marB="0"/>
                </a:tc>
                <a:extLst>
                  <a:ext uri="{0D108BD9-81ED-4DB2-BD59-A6C34878D82A}">
                    <a16:rowId xmlns="" xmlns:a16="http://schemas.microsoft.com/office/drawing/2014/main" val="10007"/>
                  </a:ext>
                </a:extLst>
              </a:tr>
            </a:tbl>
          </a:graphicData>
        </a:graphic>
      </p:graphicFrame>
    </p:spTree>
    <p:extLst>
      <p:ext uri="{BB962C8B-B14F-4D97-AF65-F5344CB8AC3E}">
        <p14:creationId xmlns:p14="http://schemas.microsoft.com/office/powerpoint/2010/main" val="6854380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10558701" cy="1400530"/>
          </a:xfrm>
        </p:spPr>
        <p:txBody>
          <a:bodyPr/>
          <a:lstStyle/>
          <a:p>
            <a:r>
              <a:rPr lang="en-US" dirty="0" err="1"/>
              <a:t>Klasifikasi</a:t>
            </a:r>
            <a:r>
              <a:rPr lang="en-US" dirty="0"/>
              <a:t> </a:t>
            </a:r>
            <a:r>
              <a:rPr lang="en-US" dirty="0" err="1"/>
              <a:t>Jalan</a:t>
            </a:r>
            <a:r>
              <a:rPr lang="en-US" dirty="0"/>
              <a:t> </a:t>
            </a:r>
            <a:r>
              <a:rPr lang="en-US" dirty="0" err="1"/>
              <a:t>berdasarkan</a:t>
            </a:r>
            <a:r>
              <a:rPr lang="en-US" dirty="0"/>
              <a:t> </a:t>
            </a:r>
            <a:r>
              <a:rPr lang="en-US" dirty="0" err="1"/>
              <a:t>medan</a:t>
            </a:r>
            <a:endParaRPr lang="en-US" dirty="0"/>
          </a:p>
        </p:txBody>
      </p:sp>
      <p:graphicFrame>
        <p:nvGraphicFramePr>
          <p:cNvPr id="4" name="Content Placeholder 3"/>
          <p:cNvGraphicFramePr>
            <a:graphicFrameLocks noGrp="1"/>
          </p:cNvGraphicFramePr>
          <p:nvPr>
            <p:ph idx="1"/>
            <p:extLst/>
          </p:nvPr>
        </p:nvGraphicFramePr>
        <p:xfrm>
          <a:off x="685800" y="2141538"/>
          <a:ext cx="10131426" cy="3657600"/>
        </p:xfrm>
        <a:graphic>
          <a:graphicData uri="http://schemas.openxmlformats.org/drawingml/2006/table">
            <a:tbl>
              <a:tblPr firstRow="1" bandRow="1">
                <a:tableStyleId>{5C22544A-7EE6-4342-B048-85BDC9FD1C3A}</a:tableStyleId>
              </a:tblPr>
              <a:tblGrid>
                <a:gridCol w="3377142">
                  <a:extLst>
                    <a:ext uri="{9D8B030D-6E8A-4147-A177-3AD203B41FA5}">
                      <a16:colId xmlns="" xmlns:a16="http://schemas.microsoft.com/office/drawing/2014/main" val="20000"/>
                    </a:ext>
                  </a:extLst>
                </a:gridCol>
                <a:gridCol w="3377142">
                  <a:extLst>
                    <a:ext uri="{9D8B030D-6E8A-4147-A177-3AD203B41FA5}">
                      <a16:colId xmlns="" xmlns:a16="http://schemas.microsoft.com/office/drawing/2014/main" val="20001"/>
                    </a:ext>
                  </a:extLst>
                </a:gridCol>
                <a:gridCol w="3377142">
                  <a:extLst>
                    <a:ext uri="{9D8B030D-6E8A-4147-A177-3AD203B41FA5}">
                      <a16:colId xmlns="" xmlns:a16="http://schemas.microsoft.com/office/drawing/2014/main" val="20002"/>
                    </a:ext>
                  </a:extLst>
                </a:gridCol>
              </a:tblGrid>
              <a:tr h="370840">
                <a:tc>
                  <a:txBody>
                    <a:bodyPr/>
                    <a:lstStyle/>
                    <a:p>
                      <a:pPr algn="ctr">
                        <a:spcAft>
                          <a:spcPts val="0"/>
                        </a:spcAft>
                      </a:pPr>
                      <a:r>
                        <a:rPr lang="en-US" sz="4800" b="1" dirty="0">
                          <a:effectLst/>
                          <a:latin typeface="Calibri" panose="020F0502020204030204" pitchFamily="34" charset="0"/>
                          <a:ea typeface="MS Mincho" panose="02020609040205080304" pitchFamily="49" charset="-128"/>
                          <a:cs typeface="Times New Roman" panose="02020603050405020304" pitchFamily="18" charset="0"/>
                        </a:rPr>
                        <a:t>Medan </a:t>
                      </a:r>
                      <a:r>
                        <a:rPr lang="en-US" sz="4800" b="1" dirty="0" err="1">
                          <a:effectLst/>
                          <a:latin typeface="Calibri" panose="020F0502020204030204" pitchFamily="34" charset="0"/>
                          <a:ea typeface="MS Mincho" panose="02020609040205080304" pitchFamily="49" charset="-128"/>
                          <a:cs typeface="Times New Roman" panose="02020603050405020304" pitchFamily="18" charset="0"/>
                        </a:rPr>
                        <a:t>Jalan</a:t>
                      </a:r>
                      <a:endParaRPr lang="en-US" sz="48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tc>
                  <a:txBody>
                    <a:bodyPr/>
                    <a:lstStyle/>
                    <a:p>
                      <a:pPr algn="ctr">
                        <a:spcAft>
                          <a:spcPts val="0"/>
                        </a:spcAft>
                      </a:pPr>
                      <a:r>
                        <a:rPr lang="en-US" sz="4800" b="1">
                          <a:effectLst/>
                          <a:latin typeface="Calibri" panose="020F0502020204030204" pitchFamily="34" charset="0"/>
                          <a:ea typeface="MS Mincho" panose="02020609040205080304" pitchFamily="49" charset="-128"/>
                          <a:cs typeface="Times New Roman" panose="02020603050405020304" pitchFamily="18" charset="0"/>
                        </a:rPr>
                        <a:t>Notasi</a:t>
                      </a:r>
                      <a:endParaRPr lang="en-US" sz="4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tc>
                  <a:txBody>
                    <a:bodyPr/>
                    <a:lstStyle/>
                    <a:p>
                      <a:pPr algn="ctr">
                        <a:spcAft>
                          <a:spcPts val="0"/>
                        </a:spcAft>
                      </a:pPr>
                      <a:r>
                        <a:rPr lang="en-US" sz="4800" b="1">
                          <a:effectLst/>
                          <a:latin typeface="Calibri" panose="020F0502020204030204" pitchFamily="34" charset="0"/>
                          <a:ea typeface="MS Mincho" panose="02020609040205080304" pitchFamily="49" charset="-128"/>
                          <a:cs typeface="Times New Roman" panose="02020603050405020304" pitchFamily="18" charset="0"/>
                        </a:rPr>
                        <a:t>Kemiringan medan (%)</a:t>
                      </a:r>
                      <a:endParaRPr lang="en-US" sz="4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 xmlns:a16="http://schemas.microsoft.com/office/drawing/2014/main" val="10000"/>
                  </a:ext>
                </a:extLst>
              </a:tr>
              <a:tr h="370840">
                <a:tc>
                  <a:txBody>
                    <a:bodyPr/>
                    <a:lstStyle/>
                    <a:p>
                      <a:pPr algn="just">
                        <a:spcAft>
                          <a:spcPts val="0"/>
                        </a:spcAft>
                      </a:pPr>
                      <a:r>
                        <a:rPr lang="en-US" sz="4800">
                          <a:effectLst/>
                          <a:latin typeface="Calibri" panose="020F0502020204030204" pitchFamily="34" charset="0"/>
                          <a:ea typeface="MS Mincho" panose="02020609040205080304" pitchFamily="49" charset="-128"/>
                          <a:cs typeface="Times New Roman" panose="02020603050405020304" pitchFamily="18" charset="0"/>
                        </a:rPr>
                        <a:t>Datar</a:t>
                      </a:r>
                    </a:p>
                  </a:txBody>
                  <a:tcPr marL="68580" marR="68580" marT="0" marB="0"/>
                </a:tc>
                <a:tc>
                  <a:txBody>
                    <a:bodyPr/>
                    <a:lstStyle/>
                    <a:p>
                      <a:pPr algn="ctr">
                        <a:spcAft>
                          <a:spcPts val="0"/>
                        </a:spcAft>
                      </a:pPr>
                      <a:r>
                        <a:rPr lang="en-US" sz="4800">
                          <a:effectLst/>
                          <a:latin typeface="Calibri" panose="020F0502020204030204" pitchFamily="34" charset="0"/>
                          <a:ea typeface="MS Mincho" panose="02020609040205080304" pitchFamily="49" charset="-128"/>
                          <a:cs typeface="Times New Roman" panose="02020603050405020304" pitchFamily="18" charset="0"/>
                        </a:rPr>
                        <a:t>D</a:t>
                      </a:r>
                    </a:p>
                  </a:txBody>
                  <a:tcPr marL="68580" marR="68580" marT="0" marB="0"/>
                </a:tc>
                <a:tc>
                  <a:txBody>
                    <a:bodyPr/>
                    <a:lstStyle/>
                    <a:p>
                      <a:pPr algn="ctr">
                        <a:spcAft>
                          <a:spcPts val="0"/>
                        </a:spcAft>
                      </a:pPr>
                      <a:r>
                        <a:rPr lang="en-US" sz="4800">
                          <a:effectLst/>
                          <a:latin typeface="Calibri" panose="020F0502020204030204" pitchFamily="34" charset="0"/>
                          <a:ea typeface="MS Mincho" panose="02020609040205080304" pitchFamily="49" charset="-128"/>
                          <a:cs typeface="Times New Roman" panose="02020603050405020304" pitchFamily="18" charset="0"/>
                        </a:rPr>
                        <a:t>&lt; 3%</a:t>
                      </a:r>
                    </a:p>
                  </a:txBody>
                  <a:tcPr marL="68580" marR="68580" marT="0" marB="0"/>
                </a:tc>
                <a:extLst>
                  <a:ext uri="{0D108BD9-81ED-4DB2-BD59-A6C34878D82A}">
                    <a16:rowId xmlns="" xmlns:a16="http://schemas.microsoft.com/office/drawing/2014/main" val="10001"/>
                  </a:ext>
                </a:extLst>
              </a:tr>
              <a:tr h="370840">
                <a:tc>
                  <a:txBody>
                    <a:bodyPr/>
                    <a:lstStyle/>
                    <a:p>
                      <a:pPr algn="just">
                        <a:spcAft>
                          <a:spcPts val="0"/>
                        </a:spcAft>
                      </a:pPr>
                      <a:r>
                        <a:rPr lang="en-US" sz="4800">
                          <a:effectLst/>
                          <a:latin typeface="Calibri" panose="020F0502020204030204" pitchFamily="34" charset="0"/>
                          <a:ea typeface="MS Mincho" panose="02020609040205080304" pitchFamily="49" charset="-128"/>
                          <a:cs typeface="Times New Roman" panose="02020603050405020304" pitchFamily="18" charset="0"/>
                        </a:rPr>
                        <a:t>Perbukitan</a:t>
                      </a:r>
                    </a:p>
                  </a:txBody>
                  <a:tcPr marL="68580" marR="68580" marT="0" marB="0"/>
                </a:tc>
                <a:tc>
                  <a:txBody>
                    <a:bodyPr/>
                    <a:lstStyle/>
                    <a:p>
                      <a:pPr algn="ctr">
                        <a:spcAft>
                          <a:spcPts val="0"/>
                        </a:spcAft>
                      </a:pPr>
                      <a:r>
                        <a:rPr lang="en-US" sz="4800">
                          <a:effectLst/>
                          <a:latin typeface="Calibri" panose="020F0502020204030204" pitchFamily="34" charset="0"/>
                          <a:ea typeface="MS Mincho" panose="02020609040205080304" pitchFamily="49" charset="-128"/>
                          <a:cs typeface="Times New Roman" panose="02020603050405020304" pitchFamily="18" charset="0"/>
                        </a:rPr>
                        <a:t>B</a:t>
                      </a:r>
                    </a:p>
                  </a:txBody>
                  <a:tcPr marL="68580" marR="68580" marT="0" marB="0"/>
                </a:tc>
                <a:tc>
                  <a:txBody>
                    <a:bodyPr/>
                    <a:lstStyle/>
                    <a:p>
                      <a:pPr algn="ctr">
                        <a:spcAft>
                          <a:spcPts val="0"/>
                        </a:spcAft>
                      </a:pPr>
                      <a:r>
                        <a:rPr lang="en-US" sz="4800">
                          <a:effectLst/>
                          <a:latin typeface="Calibri" panose="020F0502020204030204" pitchFamily="34" charset="0"/>
                          <a:ea typeface="MS Mincho" panose="02020609040205080304" pitchFamily="49" charset="-128"/>
                          <a:cs typeface="Times New Roman" panose="02020603050405020304" pitchFamily="18" charset="0"/>
                        </a:rPr>
                        <a:t>3 – 25%</a:t>
                      </a:r>
                    </a:p>
                  </a:txBody>
                  <a:tcPr marL="68580" marR="68580" marT="0" marB="0"/>
                </a:tc>
                <a:extLst>
                  <a:ext uri="{0D108BD9-81ED-4DB2-BD59-A6C34878D82A}">
                    <a16:rowId xmlns="" xmlns:a16="http://schemas.microsoft.com/office/drawing/2014/main" val="10002"/>
                  </a:ext>
                </a:extLst>
              </a:tr>
              <a:tr h="370840">
                <a:tc>
                  <a:txBody>
                    <a:bodyPr/>
                    <a:lstStyle/>
                    <a:p>
                      <a:pPr algn="just">
                        <a:spcAft>
                          <a:spcPts val="0"/>
                        </a:spcAft>
                      </a:pPr>
                      <a:r>
                        <a:rPr lang="en-US" sz="4800">
                          <a:effectLst/>
                          <a:latin typeface="Calibri" panose="020F0502020204030204" pitchFamily="34" charset="0"/>
                          <a:ea typeface="MS Mincho" panose="02020609040205080304" pitchFamily="49" charset="-128"/>
                          <a:cs typeface="Times New Roman" panose="02020603050405020304" pitchFamily="18" charset="0"/>
                        </a:rPr>
                        <a:t>Pegunungan</a:t>
                      </a:r>
                    </a:p>
                  </a:txBody>
                  <a:tcPr marL="68580" marR="68580" marT="0" marB="0"/>
                </a:tc>
                <a:tc>
                  <a:txBody>
                    <a:bodyPr/>
                    <a:lstStyle/>
                    <a:p>
                      <a:pPr algn="ctr">
                        <a:spcAft>
                          <a:spcPts val="0"/>
                        </a:spcAft>
                      </a:pPr>
                      <a:r>
                        <a:rPr lang="en-US" sz="4800">
                          <a:effectLst/>
                          <a:latin typeface="Calibri" panose="020F0502020204030204" pitchFamily="34" charset="0"/>
                          <a:ea typeface="MS Mincho" panose="02020609040205080304" pitchFamily="49" charset="-128"/>
                          <a:cs typeface="Times New Roman" panose="02020603050405020304" pitchFamily="18" charset="0"/>
                        </a:rPr>
                        <a:t>G</a:t>
                      </a:r>
                    </a:p>
                  </a:txBody>
                  <a:tcPr marL="68580" marR="68580" marT="0" marB="0"/>
                </a:tc>
                <a:tc>
                  <a:txBody>
                    <a:bodyPr/>
                    <a:lstStyle/>
                    <a:p>
                      <a:pPr algn="ctr">
                        <a:spcAft>
                          <a:spcPts val="0"/>
                        </a:spcAft>
                      </a:pPr>
                      <a:r>
                        <a:rPr lang="en-US" sz="4800" dirty="0">
                          <a:effectLst/>
                          <a:latin typeface="Calibri" panose="020F0502020204030204" pitchFamily="34" charset="0"/>
                          <a:ea typeface="MS Mincho" panose="02020609040205080304" pitchFamily="49" charset="-128"/>
                          <a:cs typeface="Times New Roman" panose="02020603050405020304" pitchFamily="18" charset="0"/>
                        </a:rPr>
                        <a:t>&gt; 25%</a:t>
                      </a:r>
                    </a:p>
                  </a:txBody>
                  <a:tcPr marL="68580" marR="68580" marT="0" marB="0"/>
                </a:tc>
                <a:extLst>
                  <a:ext uri="{0D108BD9-81ED-4DB2-BD59-A6C34878D82A}">
                    <a16:rowId xmlns="" xmlns:a16="http://schemas.microsoft.com/office/drawing/2014/main" val="10003"/>
                  </a:ext>
                </a:extLst>
              </a:tr>
            </a:tbl>
          </a:graphicData>
        </a:graphic>
      </p:graphicFrame>
    </p:spTree>
    <p:extLst>
      <p:ext uri="{BB962C8B-B14F-4D97-AF65-F5344CB8AC3E}">
        <p14:creationId xmlns:p14="http://schemas.microsoft.com/office/powerpoint/2010/main" val="250554792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029575" y="3686175"/>
            <a:ext cx="4162425" cy="3171825"/>
          </a:xfrm>
          <a:prstGeom prst="rect">
            <a:avLst/>
          </a:prstGeom>
        </p:spPr>
      </p:pic>
      <p:sp>
        <p:nvSpPr>
          <p:cNvPr id="2" name="Title 1"/>
          <p:cNvSpPr>
            <a:spLocks noGrp="1"/>
          </p:cNvSpPr>
          <p:nvPr>
            <p:ph type="title"/>
          </p:nvPr>
        </p:nvSpPr>
        <p:spPr/>
        <p:txBody>
          <a:bodyPr/>
          <a:lstStyle/>
          <a:p>
            <a:r>
              <a:rPr lang="en-US" dirty="0" err="1"/>
              <a:t>Roa</a:t>
            </a:r>
            <a:r>
              <a:rPr lang="id-ID" dirty="0"/>
              <a:t>d</a:t>
            </a:r>
            <a:r>
              <a:rPr lang="en-US" dirty="0"/>
              <a:t> </a:t>
            </a:r>
            <a:r>
              <a:rPr lang="id-ID" dirty="0"/>
              <a:t>G</a:t>
            </a:r>
            <a:r>
              <a:rPr lang="en-US" dirty="0" err="1"/>
              <a:t>eometry</a:t>
            </a:r>
            <a:endParaRPr lang="en-US" dirty="0"/>
          </a:p>
        </p:txBody>
      </p:sp>
      <p:pic>
        <p:nvPicPr>
          <p:cNvPr id="4" name="Content Placeholder 3"/>
          <p:cNvPicPr>
            <a:picLocks noGrp="1" noChangeAspect="1"/>
          </p:cNvPicPr>
          <p:nvPr>
            <p:ph idx="1"/>
          </p:nvPr>
        </p:nvPicPr>
        <p:blipFill>
          <a:blip r:embed="rId3"/>
          <a:stretch>
            <a:fillRect/>
          </a:stretch>
        </p:blipFill>
        <p:spPr>
          <a:xfrm>
            <a:off x="4053248" y="1100138"/>
            <a:ext cx="4115667" cy="3579812"/>
          </a:xfrm>
          <a:prstGeom prst="rect">
            <a:avLst/>
          </a:prstGeom>
        </p:spPr>
      </p:pic>
      <p:pic>
        <p:nvPicPr>
          <p:cNvPr id="5" name="Picture 4"/>
          <p:cNvPicPr>
            <a:picLocks noChangeAspect="1"/>
          </p:cNvPicPr>
          <p:nvPr/>
        </p:nvPicPr>
        <p:blipFill>
          <a:blip r:embed="rId4"/>
          <a:stretch>
            <a:fillRect/>
          </a:stretch>
        </p:blipFill>
        <p:spPr>
          <a:xfrm rot="5400000">
            <a:off x="1242907" y="662781"/>
            <a:ext cx="3819525" cy="5876925"/>
          </a:xfrm>
          <a:prstGeom prst="rect">
            <a:avLst/>
          </a:prstGeom>
        </p:spPr>
      </p:pic>
    </p:spTree>
    <p:extLst>
      <p:ext uri="{BB962C8B-B14F-4D97-AF65-F5344CB8AC3E}">
        <p14:creationId xmlns:p14="http://schemas.microsoft.com/office/powerpoint/2010/main" val="8390741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1" y="220133"/>
            <a:ext cx="10131425" cy="1456267"/>
          </a:xfrm>
        </p:spPr>
        <p:txBody>
          <a:bodyPr/>
          <a:lstStyle/>
          <a:p>
            <a:r>
              <a:rPr lang="en-US" dirty="0"/>
              <a:t>STEP OF PLANNING</a:t>
            </a:r>
          </a:p>
        </p:txBody>
      </p:sp>
      <p:sp>
        <p:nvSpPr>
          <p:cNvPr id="3" name="Content Placeholder 2"/>
          <p:cNvSpPr>
            <a:spLocks noGrp="1"/>
          </p:cNvSpPr>
          <p:nvPr>
            <p:ph idx="1"/>
          </p:nvPr>
        </p:nvSpPr>
        <p:spPr>
          <a:xfrm>
            <a:off x="685801" y="1270001"/>
            <a:ext cx="10930466" cy="5587999"/>
          </a:xfrm>
          <a:solidFill>
            <a:schemeClr val="tx1"/>
          </a:solidFill>
        </p:spPr>
        <p:txBody>
          <a:bodyPr>
            <a:noAutofit/>
          </a:bodyPr>
          <a:lstStyle/>
          <a:p>
            <a:pPr lvl="0"/>
            <a:r>
              <a:rPr lang="en-US" sz="2000" dirty="0" err="1">
                <a:solidFill>
                  <a:schemeClr val="bg1"/>
                </a:solidFill>
              </a:rPr>
              <a:t>Pekerjaan</a:t>
            </a:r>
            <a:r>
              <a:rPr lang="en-US" sz="2000" dirty="0">
                <a:solidFill>
                  <a:schemeClr val="bg1"/>
                </a:solidFill>
              </a:rPr>
              <a:t> </a:t>
            </a:r>
            <a:r>
              <a:rPr lang="en-US" sz="2000" dirty="0" err="1">
                <a:solidFill>
                  <a:schemeClr val="bg1"/>
                </a:solidFill>
              </a:rPr>
              <a:t>lapangan</a:t>
            </a:r>
            <a:r>
              <a:rPr lang="en-US" sz="2000" dirty="0">
                <a:solidFill>
                  <a:schemeClr val="bg1"/>
                </a:solidFill>
              </a:rPr>
              <a:t>, </a:t>
            </a:r>
            <a:r>
              <a:rPr lang="en-US" sz="2000" dirty="0" err="1">
                <a:solidFill>
                  <a:schemeClr val="bg1"/>
                </a:solidFill>
              </a:rPr>
              <a:t>meliputi</a:t>
            </a:r>
            <a:r>
              <a:rPr lang="en-US" sz="2000" dirty="0">
                <a:solidFill>
                  <a:schemeClr val="bg1"/>
                </a:solidFill>
              </a:rPr>
              <a:t> </a:t>
            </a:r>
            <a:r>
              <a:rPr lang="en-US" sz="2000" dirty="0" err="1">
                <a:solidFill>
                  <a:schemeClr val="bg1"/>
                </a:solidFill>
              </a:rPr>
              <a:t>semua</a:t>
            </a:r>
            <a:r>
              <a:rPr lang="en-US" sz="2000" dirty="0">
                <a:solidFill>
                  <a:schemeClr val="bg1"/>
                </a:solidFill>
              </a:rPr>
              <a:t> </a:t>
            </a:r>
            <a:r>
              <a:rPr lang="en-US" sz="2000" dirty="0" err="1">
                <a:solidFill>
                  <a:schemeClr val="bg1"/>
                </a:solidFill>
              </a:rPr>
              <a:t>survei</a:t>
            </a:r>
            <a:r>
              <a:rPr lang="en-US" sz="2000" dirty="0">
                <a:solidFill>
                  <a:schemeClr val="bg1"/>
                </a:solidFill>
              </a:rPr>
              <a:t>  yang </a:t>
            </a:r>
            <a:r>
              <a:rPr lang="en-US" sz="2000" dirty="0" err="1">
                <a:solidFill>
                  <a:schemeClr val="bg1"/>
                </a:solidFill>
              </a:rPr>
              <a:t>diperlukan</a:t>
            </a:r>
            <a:r>
              <a:rPr lang="en-US" sz="2000" dirty="0">
                <a:solidFill>
                  <a:schemeClr val="bg1"/>
                </a:solidFill>
              </a:rPr>
              <a:t> </a:t>
            </a:r>
          </a:p>
          <a:p>
            <a:pPr lvl="0"/>
            <a:r>
              <a:rPr lang="en-US" sz="2000" dirty="0" err="1">
                <a:solidFill>
                  <a:schemeClr val="bg1"/>
                </a:solidFill>
              </a:rPr>
              <a:t>Kriteria</a:t>
            </a:r>
            <a:r>
              <a:rPr lang="en-US" sz="2000" dirty="0">
                <a:solidFill>
                  <a:schemeClr val="bg1"/>
                </a:solidFill>
              </a:rPr>
              <a:t> </a:t>
            </a:r>
            <a:r>
              <a:rPr lang="en-US" sz="2000" dirty="0" err="1">
                <a:solidFill>
                  <a:schemeClr val="bg1"/>
                </a:solidFill>
              </a:rPr>
              <a:t>perencanaan</a:t>
            </a:r>
            <a:r>
              <a:rPr lang="en-US" sz="2000" dirty="0">
                <a:solidFill>
                  <a:schemeClr val="bg1"/>
                </a:solidFill>
              </a:rPr>
              <a:t>, </a:t>
            </a:r>
            <a:r>
              <a:rPr lang="en-US" sz="2000" dirty="0" err="1">
                <a:solidFill>
                  <a:schemeClr val="bg1"/>
                </a:solidFill>
              </a:rPr>
              <a:t>meliputi</a:t>
            </a:r>
            <a:r>
              <a:rPr lang="en-US" sz="2000" dirty="0">
                <a:solidFill>
                  <a:schemeClr val="bg1"/>
                </a:solidFill>
              </a:rPr>
              <a:t> </a:t>
            </a:r>
            <a:r>
              <a:rPr lang="en-US" sz="2000" dirty="0" err="1">
                <a:solidFill>
                  <a:schemeClr val="bg1"/>
                </a:solidFill>
              </a:rPr>
              <a:t>klasifikasi</a:t>
            </a:r>
            <a:r>
              <a:rPr lang="en-US" sz="2000" dirty="0">
                <a:solidFill>
                  <a:schemeClr val="bg1"/>
                </a:solidFill>
              </a:rPr>
              <a:t> </a:t>
            </a:r>
            <a:r>
              <a:rPr lang="en-US" sz="2000" dirty="0" err="1">
                <a:solidFill>
                  <a:schemeClr val="bg1"/>
                </a:solidFill>
              </a:rPr>
              <a:t>jalan</a:t>
            </a:r>
            <a:r>
              <a:rPr lang="en-US" sz="2000" dirty="0">
                <a:solidFill>
                  <a:schemeClr val="bg1"/>
                </a:solidFill>
              </a:rPr>
              <a:t>, </a:t>
            </a:r>
            <a:r>
              <a:rPr lang="en-US" sz="2000" dirty="0" err="1">
                <a:solidFill>
                  <a:schemeClr val="bg1"/>
                </a:solidFill>
              </a:rPr>
              <a:t>karakteristik</a:t>
            </a:r>
            <a:r>
              <a:rPr lang="en-US" sz="2000" dirty="0">
                <a:solidFill>
                  <a:schemeClr val="bg1"/>
                </a:solidFill>
              </a:rPr>
              <a:t> </a:t>
            </a:r>
            <a:r>
              <a:rPr lang="en-US" sz="2000" dirty="0" err="1">
                <a:solidFill>
                  <a:schemeClr val="bg1"/>
                </a:solidFill>
              </a:rPr>
              <a:t>lalu</a:t>
            </a:r>
            <a:r>
              <a:rPr lang="en-US" sz="2000" dirty="0">
                <a:solidFill>
                  <a:schemeClr val="bg1"/>
                </a:solidFill>
              </a:rPr>
              <a:t> </a:t>
            </a:r>
            <a:r>
              <a:rPr lang="en-US" sz="2000" dirty="0" err="1">
                <a:solidFill>
                  <a:schemeClr val="bg1"/>
                </a:solidFill>
              </a:rPr>
              <a:t>lintas</a:t>
            </a:r>
            <a:r>
              <a:rPr lang="en-US" sz="2000" dirty="0">
                <a:solidFill>
                  <a:schemeClr val="bg1"/>
                </a:solidFill>
              </a:rPr>
              <a:t>, </a:t>
            </a:r>
            <a:r>
              <a:rPr lang="en-US" sz="2000" dirty="0" err="1">
                <a:solidFill>
                  <a:schemeClr val="bg1"/>
                </a:solidFill>
              </a:rPr>
              <a:t>kondisi</a:t>
            </a:r>
            <a:r>
              <a:rPr lang="en-US" sz="2000" dirty="0">
                <a:solidFill>
                  <a:schemeClr val="bg1"/>
                </a:solidFill>
              </a:rPr>
              <a:t> </a:t>
            </a:r>
            <a:r>
              <a:rPr lang="en-US" sz="2000" dirty="0" err="1">
                <a:solidFill>
                  <a:schemeClr val="bg1"/>
                </a:solidFill>
              </a:rPr>
              <a:t>lapangan</a:t>
            </a:r>
            <a:r>
              <a:rPr lang="en-US" sz="2000" dirty="0">
                <a:solidFill>
                  <a:schemeClr val="bg1"/>
                </a:solidFill>
              </a:rPr>
              <a:t>, </a:t>
            </a:r>
            <a:r>
              <a:rPr lang="en-US" sz="2000" dirty="0" err="1">
                <a:solidFill>
                  <a:schemeClr val="bg1"/>
                </a:solidFill>
              </a:rPr>
              <a:t>pertimbangan</a:t>
            </a:r>
            <a:r>
              <a:rPr lang="en-US" sz="2000" dirty="0">
                <a:solidFill>
                  <a:schemeClr val="bg1"/>
                </a:solidFill>
              </a:rPr>
              <a:t> </a:t>
            </a:r>
            <a:r>
              <a:rPr lang="en-US" sz="2000" dirty="0" err="1">
                <a:solidFill>
                  <a:schemeClr val="bg1"/>
                </a:solidFill>
              </a:rPr>
              <a:t>ekonomi</a:t>
            </a:r>
            <a:r>
              <a:rPr lang="en-US" sz="2000" dirty="0">
                <a:solidFill>
                  <a:schemeClr val="bg1"/>
                </a:solidFill>
              </a:rPr>
              <a:t>, </a:t>
            </a:r>
            <a:r>
              <a:rPr lang="en-US" sz="2000" dirty="0" err="1">
                <a:solidFill>
                  <a:schemeClr val="bg1"/>
                </a:solidFill>
              </a:rPr>
              <a:t>dll</a:t>
            </a:r>
            <a:r>
              <a:rPr lang="en-US" sz="2000" dirty="0">
                <a:solidFill>
                  <a:schemeClr val="bg1"/>
                </a:solidFill>
              </a:rPr>
              <a:t>. </a:t>
            </a:r>
          </a:p>
          <a:p>
            <a:pPr lvl="0"/>
            <a:r>
              <a:rPr lang="en-US" sz="2000" dirty="0" err="1">
                <a:solidFill>
                  <a:schemeClr val="bg1"/>
                </a:solidFill>
              </a:rPr>
              <a:t>Penyiapan</a:t>
            </a:r>
            <a:r>
              <a:rPr lang="en-US" sz="2000" dirty="0">
                <a:solidFill>
                  <a:schemeClr val="bg1"/>
                </a:solidFill>
              </a:rPr>
              <a:t> </a:t>
            </a:r>
            <a:r>
              <a:rPr lang="en-US" sz="2000" dirty="0" err="1">
                <a:solidFill>
                  <a:schemeClr val="bg1"/>
                </a:solidFill>
              </a:rPr>
              <a:t>peta</a:t>
            </a:r>
            <a:r>
              <a:rPr lang="en-US" sz="2000" dirty="0">
                <a:solidFill>
                  <a:schemeClr val="bg1"/>
                </a:solidFill>
              </a:rPr>
              <a:t> </a:t>
            </a:r>
            <a:r>
              <a:rPr lang="en-US" sz="2000" dirty="0" err="1">
                <a:solidFill>
                  <a:schemeClr val="bg1"/>
                </a:solidFill>
              </a:rPr>
              <a:t>planimetri</a:t>
            </a:r>
            <a:r>
              <a:rPr lang="en-US" sz="2000" dirty="0">
                <a:solidFill>
                  <a:schemeClr val="bg1"/>
                </a:solidFill>
              </a:rPr>
              <a:t>, </a:t>
            </a:r>
            <a:r>
              <a:rPr lang="en-US" sz="2000" dirty="0" err="1">
                <a:solidFill>
                  <a:schemeClr val="bg1"/>
                </a:solidFill>
              </a:rPr>
              <a:t>merupakan</a:t>
            </a:r>
            <a:r>
              <a:rPr lang="en-US" sz="2000" dirty="0">
                <a:solidFill>
                  <a:schemeClr val="bg1"/>
                </a:solidFill>
              </a:rPr>
              <a:t> </a:t>
            </a:r>
            <a:r>
              <a:rPr lang="en-US" sz="2000" dirty="0" err="1">
                <a:solidFill>
                  <a:schemeClr val="bg1"/>
                </a:solidFill>
              </a:rPr>
              <a:t>peta</a:t>
            </a:r>
            <a:r>
              <a:rPr lang="en-US" sz="2000" dirty="0">
                <a:solidFill>
                  <a:schemeClr val="bg1"/>
                </a:solidFill>
              </a:rPr>
              <a:t> </a:t>
            </a:r>
            <a:r>
              <a:rPr lang="en-US" sz="2000" dirty="0" err="1">
                <a:solidFill>
                  <a:schemeClr val="bg1"/>
                </a:solidFill>
              </a:rPr>
              <a:t>hasil</a:t>
            </a:r>
            <a:r>
              <a:rPr lang="en-US" sz="2000" dirty="0">
                <a:solidFill>
                  <a:schemeClr val="bg1"/>
                </a:solidFill>
              </a:rPr>
              <a:t> </a:t>
            </a:r>
            <a:r>
              <a:rPr lang="en-US" sz="2000" dirty="0" err="1">
                <a:solidFill>
                  <a:schemeClr val="bg1"/>
                </a:solidFill>
              </a:rPr>
              <a:t>survei</a:t>
            </a:r>
            <a:r>
              <a:rPr lang="en-US" sz="2000" dirty="0">
                <a:solidFill>
                  <a:schemeClr val="bg1"/>
                </a:solidFill>
              </a:rPr>
              <a:t> </a:t>
            </a:r>
            <a:r>
              <a:rPr lang="en-US" sz="2000" dirty="0" err="1">
                <a:solidFill>
                  <a:schemeClr val="bg1"/>
                </a:solidFill>
              </a:rPr>
              <a:t>topografi</a:t>
            </a:r>
            <a:r>
              <a:rPr lang="en-US" sz="2000" dirty="0">
                <a:solidFill>
                  <a:schemeClr val="bg1"/>
                </a:solidFill>
              </a:rPr>
              <a:t> yang </a:t>
            </a:r>
            <a:r>
              <a:rPr lang="en-US" sz="2000" dirty="0" err="1">
                <a:solidFill>
                  <a:schemeClr val="bg1"/>
                </a:solidFill>
              </a:rPr>
              <a:t>diperlukan</a:t>
            </a:r>
            <a:r>
              <a:rPr lang="en-US" sz="2000" dirty="0">
                <a:solidFill>
                  <a:schemeClr val="bg1"/>
                </a:solidFill>
              </a:rPr>
              <a:t> </a:t>
            </a:r>
            <a:r>
              <a:rPr lang="en-US" sz="2000" dirty="0" err="1">
                <a:solidFill>
                  <a:schemeClr val="bg1"/>
                </a:solidFill>
              </a:rPr>
              <a:t>sebagai</a:t>
            </a:r>
            <a:r>
              <a:rPr lang="en-US" sz="2000" dirty="0">
                <a:solidFill>
                  <a:schemeClr val="bg1"/>
                </a:solidFill>
              </a:rPr>
              <a:t> </a:t>
            </a:r>
            <a:r>
              <a:rPr lang="en-US" sz="2000" dirty="0" err="1">
                <a:solidFill>
                  <a:schemeClr val="bg1"/>
                </a:solidFill>
              </a:rPr>
              <a:t>peta</a:t>
            </a:r>
            <a:r>
              <a:rPr lang="en-US" sz="2000" dirty="0">
                <a:solidFill>
                  <a:schemeClr val="bg1"/>
                </a:solidFill>
              </a:rPr>
              <a:t> </a:t>
            </a:r>
            <a:r>
              <a:rPr lang="en-US" sz="2000" dirty="0" err="1">
                <a:solidFill>
                  <a:schemeClr val="bg1"/>
                </a:solidFill>
              </a:rPr>
              <a:t>dasar</a:t>
            </a:r>
            <a:r>
              <a:rPr lang="en-US" sz="2000" dirty="0">
                <a:solidFill>
                  <a:schemeClr val="bg1"/>
                </a:solidFill>
              </a:rPr>
              <a:t> </a:t>
            </a:r>
            <a:r>
              <a:rPr lang="en-US" sz="2000" dirty="0" err="1">
                <a:solidFill>
                  <a:schemeClr val="bg1"/>
                </a:solidFill>
              </a:rPr>
              <a:t>perencanaan</a:t>
            </a:r>
            <a:r>
              <a:rPr lang="en-US" sz="2000" dirty="0">
                <a:solidFill>
                  <a:schemeClr val="bg1"/>
                </a:solidFill>
              </a:rPr>
              <a:t> </a:t>
            </a:r>
            <a:r>
              <a:rPr lang="en-US" sz="2000" dirty="0" err="1">
                <a:solidFill>
                  <a:schemeClr val="bg1"/>
                </a:solidFill>
              </a:rPr>
              <a:t>geometrik</a:t>
            </a:r>
            <a:r>
              <a:rPr lang="en-US" sz="2000" dirty="0">
                <a:solidFill>
                  <a:schemeClr val="bg1"/>
                </a:solidFill>
              </a:rPr>
              <a:t>. </a:t>
            </a:r>
          </a:p>
          <a:p>
            <a:pPr lvl="0"/>
            <a:r>
              <a:rPr lang="en-US" sz="2000" dirty="0" err="1">
                <a:solidFill>
                  <a:schemeClr val="bg1"/>
                </a:solidFill>
              </a:rPr>
              <a:t>Perencanaan</a:t>
            </a:r>
            <a:r>
              <a:rPr lang="en-US" sz="2000" dirty="0">
                <a:solidFill>
                  <a:schemeClr val="bg1"/>
                </a:solidFill>
              </a:rPr>
              <a:t> </a:t>
            </a:r>
            <a:r>
              <a:rPr lang="en-US" sz="2000" dirty="0" err="1">
                <a:solidFill>
                  <a:schemeClr val="bg1"/>
                </a:solidFill>
              </a:rPr>
              <a:t>geometrik</a:t>
            </a:r>
            <a:r>
              <a:rPr lang="en-US" sz="2000" dirty="0">
                <a:solidFill>
                  <a:schemeClr val="bg1"/>
                </a:solidFill>
              </a:rPr>
              <a:t>, </a:t>
            </a:r>
            <a:r>
              <a:rPr lang="en-US" sz="2000" dirty="0" err="1">
                <a:solidFill>
                  <a:schemeClr val="bg1"/>
                </a:solidFill>
              </a:rPr>
              <a:t>meliputi</a:t>
            </a:r>
            <a:r>
              <a:rPr lang="en-US" sz="2000" dirty="0">
                <a:solidFill>
                  <a:schemeClr val="bg1"/>
                </a:solidFill>
              </a:rPr>
              <a:t> </a:t>
            </a:r>
            <a:r>
              <a:rPr lang="en-US" sz="2000" dirty="0" err="1">
                <a:solidFill>
                  <a:schemeClr val="bg1"/>
                </a:solidFill>
              </a:rPr>
              <a:t>jarak</a:t>
            </a:r>
            <a:r>
              <a:rPr lang="en-US" sz="2000" dirty="0">
                <a:solidFill>
                  <a:schemeClr val="bg1"/>
                </a:solidFill>
              </a:rPr>
              <a:t> </a:t>
            </a:r>
            <a:r>
              <a:rPr lang="en-US" sz="2000" dirty="0" err="1">
                <a:solidFill>
                  <a:schemeClr val="bg1"/>
                </a:solidFill>
              </a:rPr>
              <a:t>pandang</a:t>
            </a:r>
            <a:r>
              <a:rPr lang="en-US" sz="2000" dirty="0">
                <a:solidFill>
                  <a:schemeClr val="bg1"/>
                </a:solidFill>
              </a:rPr>
              <a:t> </a:t>
            </a:r>
            <a:r>
              <a:rPr lang="en-US" sz="2000" dirty="0" err="1">
                <a:solidFill>
                  <a:schemeClr val="bg1"/>
                </a:solidFill>
              </a:rPr>
              <a:t>dan</a:t>
            </a:r>
            <a:r>
              <a:rPr lang="en-US" sz="2000" dirty="0">
                <a:solidFill>
                  <a:schemeClr val="bg1"/>
                </a:solidFill>
              </a:rPr>
              <a:t> </a:t>
            </a:r>
            <a:r>
              <a:rPr lang="en-US" sz="2000" dirty="0" err="1">
                <a:solidFill>
                  <a:schemeClr val="bg1"/>
                </a:solidFill>
              </a:rPr>
              <a:t>perencanaan</a:t>
            </a:r>
            <a:r>
              <a:rPr lang="en-US" sz="2000" dirty="0">
                <a:solidFill>
                  <a:schemeClr val="bg1"/>
                </a:solidFill>
              </a:rPr>
              <a:t> </a:t>
            </a:r>
            <a:r>
              <a:rPr lang="en-US" sz="2000" dirty="0" err="1">
                <a:solidFill>
                  <a:schemeClr val="bg1"/>
                </a:solidFill>
              </a:rPr>
              <a:t>alinemen</a:t>
            </a:r>
            <a:r>
              <a:rPr lang="en-US" sz="2000" dirty="0">
                <a:solidFill>
                  <a:schemeClr val="bg1"/>
                </a:solidFill>
              </a:rPr>
              <a:t> horizontal </a:t>
            </a:r>
            <a:r>
              <a:rPr lang="en-US" sz="2000" dirty="0" err="1">
                <a:solidFill>
                  <a:schemeClr val="bg1"/>
                </a:solidFill>
              </a:rPr>
              <a:t>dan</a:t>
            </a:r>
            <a:r>
              <a:rPr lang="en-US" sz="2000" dirty="0">
                <a:solidFill>
                  <a:schemeClr val="bg1"/>
                </a:solidFill>
              </a:rPr>
              <a:t> </a:t>
            </a:r>
            <a:r>
              <a:rPr lang="en-US" sz="2000" dirty="0" err="1">
                <a:solidFill>
                  <a:schemeClr val="bg1"/>
                </a:solidFill>
              </a:rPr>
              <a:t>vertikal</a:t>
            </a:r>
            <a:r>
              <a:rPr lang="en-US" sz="2000" dirty="0">
                <a:solidFill>
                  <a:schemeClr val="bg1"/>
                </a:solidFill>
              </a:rPr>
              <a:t> </a:t>
            </a:r>
          </a:p>
          <a:p>
            <a:pPr lvl="0"/>
            <a:r>
              <a:rPr lang="en-US" sz="2000" dirty="0" err="1">
                <a:solidFill>
                  <a:schemeClr val="bg1"/>
                </a:solidFill>
              </a:rPr>
              <a:t>Geoteknik</a:t>
            </a:r>
            <a:r>
              <a:rPr lang="en-US" sz="2000" dirty="0">
                <a:solidFill>
                  <a:schemeClr val="bg1"/>
                </a:solidFill>
              </a:rPr>
              <a:t> </a:t>
            </a:r>
            <a:r>
              <a:rPr lang="en-US" sz="2000" dirty="0" err="1">
                <a:solidFill>
                  <a:schemeClr val="bg1"/>
                </a:solidFill>
              </a:rPr>
              <a:t>dan</a:t>
            </a:r>
            <a:r>
              <a:rPr lang="en-US" sz="2000" dirty="0">
                <a:solidFill>
                  <a:schemeClr val="bg1"/>
                </a:solidFill>
              </a:rPr>
              <a:t> material </a:t>
            </a:r>
            <a:r>
              <a:rPr lang="en-US" sz="2000" dirty="0" err="1">
                <a:solidFill>
                  <a:schemeClr val="bg1"/>
                </a:solidFill>
              </a:rPr>
              <a:t>jalan</a:t>
            </a:r>
            <a:r>
              <a:rPr lang="en-US" sz="2000" dirty="0">
                <a:solidFill>
                  <a:schemeClr val="bg1"/>
                </a:solidFill>
              </a:rPr>
              <a:t>, </a:t>
            </a:r>
            <a:r>
              <a:rPr lang="en-US" sz="2000" dirty="0" err="1">
                <a:solidFill>
                  <a:schemeClr val="bg1"/>
                </a:solidFill>
              </a:rPr>
              <a:t>menguraikan</a:t>
            </a:r>
            <a:r>
              <a:rPr lang="en-US" sz="2000" dirty="0">
                <a:solidFill>
                  <a:schemeClr val="bg1"/>
                </a:solidFill>
              </a:rPr>
              <a:t> </a:t>
            </a:r>
            <a:r>
              <a:rPr lang="en-US" sz="2000" dirty="0" err="1">
                <a:solidFill>
                  <a:schemeClr val="bg1"/>
                </a:solidFill>
              </a:rPr>
              <a:t>pengolahan</a:t>
            </a:r>
            <a:r>
              <a:rPr lang="en-US" sz="2000" dirty="0">
                <a:solidFill>
                  <a:schemeClr val="bg1"/>
                </a:solidFill>
              </a:rPr>
              <a:t> data </a:t>
            </a:r>
            <a:r>
              <a:rPr lang="en-US" sz="2000" dirty="0" err="1">
                <a:solidFill>
                  <a:schemeClr val="bg1"/>
                </a:solidFill>
              </a:rPr>
              <a:t>geoteknik</a:t>
            </a:r>
            <a:r>
              <a:rPr lang="en-US" sz="2000" dirty="0">
                <a:solidFill>
                  <a:schemeClr val="bg1"/>
                </a:solidFill>
              </a:rPr>
              <a:t> </a:t>
            </a:r>
            <a:r>
              <a:rPr lang="en-US" sz="2000" dirty="0" err="1">
                <a:solidFill>
                  <a:schemeClr val="bg1"/>
                </a:solidFill>
              </a:rPr>
              <a:t>dan</a:t>
            </a:r>
            <a:r>
              <a:rPr lang="en-US" sz="2000" dirty="0">
                <a:solidFill>
                  <a:schemeClr val="bg1"/>
                </a:solidFill>
              </a:rPr>
              <a:t> material </a:t>
            </a:r>
            <a:r>
              <a:rPr lang="en-US" sz="2000" dirty="0" err="1">
                <a:solidFill>
                  <a:schemeClr val="bg1"/>
                </a:solidFill>
              </a:rPr>
              <a:t>untuk</a:t>
            </a:r>
            <a:r>
              <a:rPr lang="en-US" sz="2000" dirty="0">
                <a:solidFill>
                  <a:schemeClr val="bg1"/>
                </a:solidFill>
              </a:rPr>
              <a:t> </a:t>
            </a:r>
            <a:r>
              <a:rPr lang="en-US" sz="2000" dirty="0" err="1">
                <a:solidFill>
                  <a:schemeClr val="bg1"/>
                </a:solidFill>
              </a:rPr>
              <a:t>keperluan</a:t>
            </a:r>
            <a:r>
              <a:rPr lang="en-US" sz="2000" dirty="0">
                <a:solidFill>
                  <a:schemeClr val="bg1"/>
                </a:solidFill>
              </a:rPr>
              <a:t> </a:t>
            </a:r>
            <a:r>
              <a:rPr lang="en-US" sz="2000" dirty="0" err="1">
                <a:solidFill>
                  <a:schemeClr val="bg1"/>
                </a:solidFill>
              </a:rPr>
              <a:t>konstruksi</a:t>
            </a:r>
            <a:r>
              <a:rPr lang="en-US" sz="2000" dirty="0">
                <a:solidFill>
                  <a:schemeClr val="bg1"/>
                </a:solidFill>
              </a:rPr>
              <a:t> </a:t>
            </a:r>
            <a:r>
              <a:rPr lang="en-US" sz="2000" dirty="0" err="1">
                <a:solidFill>
                  <a:schemeClr val="bg1"/>
                </a:solidFill>
              </a:rPr>
              <a:t>perkerasan</a:t>
            </a:r>
            <a:r>
              <a:rPr lang="en-US" sz="2000" dirty="0">
                <a:solidFill>
                  <a:schemeClr val="bg1"/>
                </a:solidFill>
              </a:rPr>
              <a:t> </a:t>
            </a:r>
            <a:r>
              <a:rPr lang="en-US" sz="2000" dirty="0" err="1">
                <a:solidFill>
                  <a:schemeClr val="bg1"/>
                </a:solidFill>
              </a:rPr>
              <a:t>dan</a:t>
            </a:r>
            <a:r>
              <a:rPr lang="en-US" sz="2000" dirty="0">
                <a:solidFill>
                  <a:schemeClr val="bg1"/>
                </a:solidFill>
              </a:rPr>
              <a:t> </a:t>
            </a:r>
            <a:r>
              <a:rPr lang="en-US" sz="2000" dirty="0" err="1">
                <a:solidFill>
                  <a:schemeClr val="bg1"/>
                </a:solidFill>
              </a:rPr>
              <a:t>drainase</a:t>
            </a:r>
            <a:r>
              <a:rPr lang="en-US" sz="2000" dirty="0">
                <a:solidFill>
                  <a:schemeClr val="bg1"/>
                </a:solidFill>
              </a:rPr>
              <a:t> </a:t>
            </a:r>
            <a:r>
              <a:rPr lang="en-US" sz="2000" dirty="0" err="1">
                <a:solidFill>
                  <a:schemeClr val="bg1"/>
                </a:solidFill>
              </a:rPr>
              <a:t>jalan</a:t>
            </a:r>
            <a:r>
              <a:rPr lang="en-US" sz="2000" dirty="0">
                <a:solidFill>
                  <a:schemeClr val="bg1"/>
                </a:solidFill>
              </a:rPr>
              <a:t> </a:t>
            </a:r>
          </a:p>
          <a:p>
            <a:pPr lvl="0"/>
            <a:r>
              <a:rPr lang="en-US" sz="2000" dirty="0" err="1">
                <a:solidFill>
                  <a:schemeClr val="bg1"/>
                </a:solidFill>
              </a:rPr>
              <a:t>Perencanaan</a:t>
            </a:r>
            <a:r>
              <a:rPr lang="en-US" sz="2000" dirty="0">
                <a:solidFill>
                  <a:schemeClr val="bg1"/>
                </a:solidFill>
              </a:rPr>
              <a:t> </a:t>
            </a:r>
            <a:r>
              <a:rPr lang="en-US" sz="2000" dirty="0" err="1">
                <a:solidFill>
                  <a:schemeClr val="bg1"/>
                </a:solidFill>
              </a:rPr>
              <a:t>perkerasan</a:t>
            </a:r>
            <a:r>
              <a:rPr lang="en-US" sz="2000" dirty="0">
                <a:solidFill>
                  <a:schemeClr val="bg1"/>
                </a:solidFill>
              </a:rPr>
              <a:t> </a:t>
            </a:r>
            <a:r>
              <a:rPr lang="en-US" sz="2000" dirty="0" err="1">
                <a:solidFill>
                  <a:schemeClr val="bg1"/>
                </a:solidFill>
              </a:rPr>
              <a:t>jalan</a:t>
            </a:r>
            <a:r>
              <a:rPr lang="en-US" sz="2000" dirty="0">
                <a:solidFill>
                  <a:schemeClr val="bg1"/>
                </a:solidFill>
              </a:rPr>
              <a:t>, </a:t>
            </a:r>
            <a:r>
              <a:rPr lang="en-US" sz="2000" dirty="0" err="1">
                <a:solidFill>
                  <a:schemeClr val="bg1"/>
                </a:solidFill>
              </a:rPr>
              <a:t>meliputi</a:t>
            </a:r>
            <a:r>
              <a:rPr lang="en-US" sz="2000" dirty="0">
                <a:solidFill>
                  <a:schemeClr val="bg1"/>
                </a:solidFill>
              </a:rPr>
              <a:t> </a:t>
            </a:r>
            <a:r>
              <a:rPr lang="en-US" sz="2000" dirty="0" err="1">
                <a:solidFill>
                  <a:schemeClr val="bg1"/>
                </a:solidFill>
              </a:rPr>
              <a:t>perkerasan</a:t>
            </a:r>
            <a:r>
              <a:rPr lang="en-US" sz="2000" dirty="0">
                <a:solidFill>
                  <a:schemeClr val="bg1"/>
                </a:solidFill>
              </a:rPr>
              <a:t> </a:t>
            </a:r>
            <a:r>
              <a:rPr lang="en-US" sz="2000" dirty="0" err="1">
                <a:solidFill>
                  <a:schemeClr val="bg1"/>
                </a:solidFill>
              </a:rPr>
              <a:t>lentur</a:t>
            </a:r>
            <a:r>
              <a:rPr lang="en-US" sz="2000" dirty="0">
                <a:solidFill>
                  <a:schemeClr val="bg1"/>
                </a:solidFill>
              </a:rPr>
              <a:t> </a:t>
            </a:r>
            <a:r>
              <a:rPr lang="en-US" sz="2000" dirty="0" err="1">
                <a:solidFill>
                  <a:schemeClr val="bg1"/>
                </a:solidFill>
              </a:rPr>
              <a:t>dan</a:t>
            </a:r>
            <a:r>
              <a:rPr lang="en-US" sz="2000" dirty="0">
                <a:solidFill>
                  <a:schemeClr val="bg1"/>
                </a:solidFill>
              </a:rPr>
              <a:t> </a:t>
            </a:r>
            <a:r>
              <a:rPr lang="en-US" sz="2000" dirty="0" err="1">
                <a:solidFill>
                  <a:schemeClr val="bg1"/>
                </a:solidFill>
              </a:rPr>
              <a:t>kaku</a:t>
            </a:r>
            <a:r>
              <a:rPr lang="en-US" sz="2000" dirty="0">
                <a:solidFill>
                  <a:schemeClr val="bg1"/>
                </a:solidFill>
              </a:rPr>
              <a:t> </a:t>
            </a:r>
          </a:p>
          <a:p>
            <a:pPr lvl="0"/>
            <a:r>
              <a:rPr lang="en-US" sz="2000" dirty="0" err="1">
                <a:solidFill>
                  <a:schemeClr val="bg1"/>
                </a:solidFill>
              </a:rPr>
              <a:t>Drainase</a:t>
            </a:r>
            <a:r>
              <a:rPr lang="en-US" sz="2000" dirty="0">
                <a:solidFill>
                  <a:schemeClr val="bg1"/>
                </a:solidFill>
              </a:rPr>
              <a:t> </a:t>
            </a:r>
            <a:r>
              <a:rPr lang="en-US" sz="2000" dirty="0" err="1">
                <a:solidFill>
                  <a:schemeClr val="bg1"/>
                </a:solidFill>
              </a:rPr>
              <a:t>jalan</a:t>
            </a:r>
            <a:r>
              <a:rPr lang="en-US" sz="2000" dirty="0">
                <a:solidFill>
                  <a:schemeClr val="bg1"/>
                </a:solidFill>
              </a:rPr>
              <a:t>, </a:t>
            </a:r>
            <a:r>
              <a:rPr lang="en-US" sz="2000" dirty="0" err="1">
                <a:solidFill>
                  <a:schemeClr val="bg1"/>
                </a:solidFill>
              </a:rPr>
              <a:t>menguraikan</a:t>
            </a:r>
            <a:r>
              <a:rPr lang="en-US" sz="2000" dirty="0">
                <a:solidFill>
                  <a:schemeClr val="bg1"/>
                </a:solidFill>
              </a:rPr>
              <a:t> </a:t>
            </a:r>
            <a:r>
              <a:rPr lang="en-US" sz="2000" dirty="0" err="1">
                <a:solidFill>
                  <a:schemeClr val="bg1"/>
                </a:solidFill>
              </a:rPr>
              <a:t>analisis</a:t>
            </a:r>
            <a:r>
              <a:rPr lang="en-US" sz="2000" dirty="0">
                <a:solidFill>
                  <a:schemeClr val="bg1"/>
                </a:solidFill>
              </a:rPr>
              <a:t> </a:t>
            </a:r>
            <a:r>
              <a:rPr lang="en-US" sz="2000" dirty="0" err="1">
                <a:solidFill>
                  <a:schemeClr val="bg1"/>
                </a:solidFill>
              </a:rPr>
              <a:t>hidrologi</a:t>
            </a:r>
            <a:r>
              <a:rPr lang="en-US" sz="2000" dirty="0">
                <a:solidFill>
                  <a:schemeClr val="bg1"/>
                </a:solidFill>
              </a:rPr>
              <a:t> </a:t>
            </a:r>
            <a:r>
              <a:rPr lang="en-US" sz="2000" dirty="0" err="1">
                <a:solidFill>
                  <a:schemeClr val="bg1"/>
                </a:solidFill>
              </a:rPr>
              <a:t>dan</a:t>
            </a:r>
            <a:r>
              <a:rPr lang="en-US" sz="2000" dirty="0">
                <a:solidFill>
                  <a:schemeClr val="bg1"/>
                </a:solidFill>
              </a:rPr>
              <a:t> </a:t>
            </a:r>
            <a:r>
              <a:rPr lang="en-US" sz="2000" dirty="0" err="1">
                <a:solidFill>
                  <a:schemeClr val="bg1"/>
                </a:solidFill>
              </a:rPr>
              <a:t>sistem</a:t>
            </a:r>
            <a:r>
              <a:rPr lang="en-US" sz="2000" dirty="0">
                <a:solidFill>
                  <a:schemeClr val="bg1"/>
                </a:solidFill>
              </a:rPr>
              <a:t> </a:t>
            </a:r>
            <a:r>
              <a:rPr lang="en-US" sz="2000" dirty="0" err="1">
                <a:solidFill>
                  <a:schemeClr val="bg1"/>
                </a:solidFill>
              </a:rPr>
              <a:t>serta</a:t>
            </a:r>
            <a:r>
              <a:rPr lang="en-US" sz="2000" dirty="0">
                <a:solidFill>
                  <a:schemeClr val="bg1"/>
                </a:solidFill>
              </a:rPr>
              <a:t> </a:t>
            </a:r>
            <a:r>
              <a:rPr lang="en-US" sz="2000" dirty="0" err="1">
                <a:solidFill>
                  <a:schemeClr val="bg1"/>
                </a:solidFill>
              </a:rPr>
              <a:t>bangunan</a:t>
            </a:r>
            <a:r>
              <a:rPr lang="en-US" sz="2000" dirty="0">
                <a:solidFill>
                  <a:schemeClr val="bg1"/>
                </a:solidFill>
              </a:rPr>
              <a:t> </a:t>
            </a:r>
            <a:r>
              <a:rPr lang="en-US" sz="2000" dirty="0" err="1">
                <a:solidFill>
                  <a:schemeClr val="bg1"/>
                </a:solidFill>
              </a:rPr>
              <a:t>drainase</a:t>
            </a:r>
            <a:r>
              <a:rPr lang="en-US" sz="2000" dirty="0">
                <a:solidFill>
                  <a:schemeClr val="bg1"/>
                </a:solidFill>
              </a:rPr>
              <a:t>, </a:t>
            </a:r>
            <a:r>
              <a:rPr lang="en-US" sz="2000" dirty="0" err="1">
                <a:solidFill>
                  <a:schemeClr val="bg1"/>
                </a:solidFill>
              </a:rPr>
              <a:t>kebutuhan</a:t>
            </a:r>
            <a:r>
              <a:rPr lang="en-US" sz="2000" dirty="0">
                <a:solidFill>
                  <a:schemeClr val="bg1"/>
                </a:solidFill>
              </a:rPr>
              <a:t> material </a:t>
            </a:r>
            <a:r>
              <a:rPr lang="en-US" sz="2000" dirty="0" err="1">
                <a:solidFill>
                  <a:schemeClr val="bg1"/>
                </a:solidFill>
              </a:rPr>
              <a:t>dan</a:t>
            </a:r>
            <a:r>
              <a:rPr lang="en-US" sz="2000" dirty="0">
                <a:solidFill>
                  <a:schemeClr val="bg1"/>
                </a:solidFill>
              </a:rPr>
              <a:t> </a:t>
            </a:r>
            <a:r>
              <a:rPr lang="en-US" sz="2000" dirty="0" err="1">
                <a:solidFill>
                  <a:schemeClr val="bg1"/>
                </a:solidFill>
              </a:rPr>
              <a:t>sistem</a:t>
            </a:r>
            <a:r>
              <a:rPr lang="en-US" sz="2000" dirty="0">
                <a:solidFill>
                  <a:schemeClr val="bg1"/>
                </a:solidFill>
              </a:rPr>
              <a:t> </a:t>
            </a:r>
            <a:r>
              <a:rPr lang="en-US" sz="2000" dirty="0" err="1">
                <a:solidFill>
                  <a:schemeClr val="bg1"/>
                </a:solidFill>
              </a:rPr>
              <a:t>drainase</a:t>
            </a:r>
            <a:r>
              <a:rPr lang="en-US" sz="2000" dirty="0">
                <a:solidFill>
                  <a:schemeClr val="bg1"/>
                </a:solidFill>
              </a:rPr>
              <a:t> </a:t>
            </a:r>
            <a:r>
              <a:rPr lang="en-US" sz="2000" dirty="0" err="1">
                <a:solidFill>
                  <a:schemeClr val="bg1"/>
                </a:solidFill>
              </a:rPr>
              <a:t>bawah</a:t>
            </a:r>
            <a:r>
              <a:rPr lang="en-US" sz="2000" dirty="0">
                <a:solidFill>
                  <a:schemeClr val="bg1"/>
                </a:solidFill>
              </a:rPr>
              <a:t> </a:t>
            </a:r>
            <a:r>
              <a:rPr lang="en-US" sz="2000" dirty="0" err="1">
                <a:solidFill>
                  <a:schemeClr val="bg1"/>
                </a:solidFill>
              </a:rPr>
              <a:t>permukaan</a:t>
            </a:r>
            <a:r>
              <a:rPr lang="en-US" sz="2000" dirty="0">
                <a:solidFill>
                  <a:schemeClr val="bg1"/>
                </a:solidFill>
              </a:rPr>
              <a:t> (</a:t>
            </a:r>
            <a:r>
              <a:rPr lang="en-US" sz="2000" dirty="0" err="1">
                <a:solidFill>
                  <a:schemeClr val="bg1"/>
                </a:solidFill>
              </a:rPr>
              <a:t>subdrain</a:t>
            </a:r>
            <a:r>
              <a:rPr lang="en-US" sz="2000" dirty="0">
                <a:solidFill>
                  <a:schemeClr val="bg1"/>
                </a:solidFill>
              </a:rPr>
              <a:t>) </a:t>
            </a:r>
          </a:p>
          <a:p>
            <a:pPr lvl="0"/>
            <a:r>
              <a:rPr lang="en-US" sz="2000" dirty="0" err="1">
                <a:solidFill>
                  <a:schemeClr val="bg1"/>
                </a:solidFill>
              </a:rPr>
              <a:t>Bangunan</a:t>
            </a:r>
            <a:r>
              <a:rPr lang="en-US" sz="2000" dirty="0">
                <a:solidFill>
                  <a:schemeClr val="bg1"/>
                </a:solidFill>
              </a:rPr>
              <a:t> </a:t>
            </a:r>
            <a:r>
              <a:rPr lang="en-US" sz="2000" dirty="0" err="1">
                <a:solidFill>
                  <a:schemeClr val="bg1"/>
                </a:solidFill>
              </a:rPr>
              <a:t>pelengkap</a:t>
            </a:r>
            <a:r>
              <a:rPr lang="en-US" sz="2000" dirty="0">
                <a:solidFill>
                  <a:schemeClr val="bg1"/>
                </a:solidFill>
              </a:rPr>
              <a:t> </a:t>
            </a:r>
            <a:r>
              <a:rPr lang="en-US" sz="2000" dirty="0" err="1">
                <a:solidFill>
                  <a:schemeClr val="bg1"/>
                </a:solidFill>
              </a:rPr>
              <a:t>jalan</a:t>
            </a:r>
            <a:r>
              <a:rPr lang="en-US" sz="2000" dirty="0">
                <a:solidFill>
                  <a:schemeClr val="bg1"/>
                </a:solidFill>
              </a:rPr>
              <a:t>, </a:t>
            </a:r>
            <a:r>
              <a:rPr lang="en-US" sz="2000" dirty="0" err="1">
                <a:solidFill>
                  <a:schemeClr val="bg1"/>
                </a:solidFill>
              </a:rPr>
              <a:t>meliputi</a:t>
            </a:r>
            <a:r>
              <a:rPr lang="en-US" sz="2000" dirty="0">
                <a:solidFill>
                  <a:schemeClr val="bg1"/>
                </a:solidFill>
              </a:rPr>
              <a:t> </a:t>
            </a:r>
            <a:r>
              <a:rPr lang="en-US" sz="2000" dirty="0" err="1">
                <a:solidFill>
                  <a:schemeClr val="bg1"/>
                </a:solidFill>
              </a:rPr>
              <a:t>tembok</a:t>
            </a:r>
            <a:r>
              <a:rPr lang="en-US" sz="2000" dirty="0">
                <a:solidFill>
                  <a:schemeClr val="bg1"/>
                </a:solidFill>
              </a:rPr>
              <a:t> </a:t>
            </a:r>
            <a:r>
              <a:rPr lang="en-US" sz="2000" dirty="0" err="1">
                <a:solidFill>
                  <a:schemeClr val="bg1"/>
                </a:solidFill>
              </a:rPr>
              <a:t>penahan</a:t>
            </a:r>
            <a:r>
              <a:rPr lang="en-US" sz="2000" dirty="0">
                <a:solidFill>
                  <a:schemeClr val="bg1"/>
                </a:solidFill>
              </a:rPr>
              <a:t>, </a:t>
            </a:r>
            <a:r>
              <a:rPr lang="en-US" sz="2000" dirty="0" err="1">
                <a:solidFill>
                  <a:schemeClr val="bg1"/>
                </a:solidFill>
              </a:rPr>
              <a:t>rambu-rambu</a:t>
            </a:r>
            <a:r>
              <a:rPr lang="en-US" sz="2000" dirty="0">
                <a:solidFill>
                  <a:schemeClr val="bg1"/>
                </a:solidFill>
              </a:rPr>
              <a:t> </a:t>
            </a:r>
            <a:r>
              <a:rPr lang="en-US" sz="2000" dirty="0" err="1">
                <a:solidFill>
                  <a:schemeClr val="bg1"/>
                </a:solidFill>
              </a:rPr>
              <a:t>lalulintas</a:t>
            </a:r>
            <a:r>
              <a:rPr lang="en-US" sz="2000" dirty="0">
                <a:solidFill>
                  <a:schemeClr val="bg1"/>
                </a:solidFill>
              </a:rPr>
              <a:t>, </a:t>
            </a:r>
            <a:r>
              <a:rPr lang="en-US" sz="2000" dirty="0" err="1">
                <a:solidFill>
                  <a:schemeClr val="bg1"/>
                </a:solidFill>
              </a:rPr>
              <a:t>dll</a:t>
            </a:r>
            <a:r>
              <a:rPr lang="en-US" sz="2000" dirty="0">
                <a:solidFill>
                  <a:schemeClr val="bg1"/>
                </a:solidFill>
              </a:rPr>
              <a:t> </a:t>
            </a:r>
          </a:p>
          <a:p>
            <a:r>
              <a:rPr lang="en-US" sz="2000" dirty="0" err="1">
                <a:solidFill>
                  <a:schemeClr val="bg1"/>
                </a:solidFill>
              </a:rPr>
              <a:t>Perkiraan</a:t>
            </a:r>
            <a:r>
              <a:rPr lang="en-US" sz="2000" dirty="0">
                <a:solidFill>
                  <a:schemeClr val="bg1"/>
                </a:solidFill>
              </a:rPr>
              <a:t> </a:t>
            </a:r>
            <a:r>
              <a:rPr lang="en-US" sz="2000" dirty="0" err="1">
                <a:solidFill>
                  <a:schemeClr val="bg1"/>
                </a:solidFill>
              </a:rPr>
              <a:t>Biaya</a:t>
            </a:r>
            <a:r>
              <a:rPr lang="en-US" sz="2000" dirty="0">
                <a:solidFill>
                  <a:schemeClr val="bg1"/>
                </a:solidFill>
              </a:rPr>
              <a:t>, </a:t>
            </a:r>
            <a:r>
              <a:rPr lang="en-US" sz="2000" dirty="0" err="1">
                <a:solidFill>
                  <a:schemeClr val="bg1"/>
                </a:solidFill>
              </a:rPr>
              <a:t>meliputi</a:t>
            </a:r>
            <a:r>
              <a:rPr lang="en-US" sz="2000" dirty="0">
                <a:solidFill>
                  <a:schemeClr val="bg1"/>
                </a:solidFill>
              </a:rPr>
              <a:t> </a:t>
            </a:r>
            <a:r>
              <a:rPr lang="en-US" sz="2000" dirty="0" err="1">
                <a:solidFill>
                  <a:schemeClr val="bg1"/>
                </a:solidFill>
              </a:rPr>
              <a:t>harga</a:t>
            </a:r>
            <a:r>
              <a:rPr lang="en-US" sz="2000" dirty="0">
                <a:solidFill>
                  <a:schemeClr val="bg1"/>
                </a:solidFill>
              </a:rPr>
              <a:t> </a:t>
            </a:r>
            <a:r>
              <a:rPr lang="en-US" sz="2000" dirty="0" err="1">
                <a:solidFill>
                  <a:schemeClr val="bg1"/>
                </a:solidFill>
              </a:rPr>
              <a:t>bahan</a:t>
            </a:r>
            <a:r>
              <a:rPr lang="en-US" sz="2000" dirty="0">
                <a:solidFill>
                  <a:schemeClr val="bg1"/>
                </a:solidFill>
              </a:rPr>
              <a:t> </a:t>
            </a:r>
            <a:r>
              <a:rPr lang="en-US" sz="2000" dirty="0" err="1">
                <a:solidFill>
                  <a:schemeClr val="bg1"/>
                </a:solidFill>
              </a:rPr>
              <a:t>dan</a:t>
            </a:r>
            <a:r>
              <a:rPr lang="en-US" sz="2000" dirty="0">
                <a:solidFill>
                  <a:schemeClr val="bg1"/>
                </a:solidFill>
              </a:rPr>
              <a:t> </a:t>
            </a:r>
            <a:r>
              <a:rPr lang="en-US" sz="2000" dirty="0" err="1">
                <a:solidFill>
                  <a:schemeClr val="bg1"/>
                </a:solidFill>
              </a:rPr>
              <a:t>upah</a:t>
            </a:r>
            <a:r>
              <a:rPr lang="en-US" sz="2000" dirty="0">
                <a:solidFill>
                  <a:schemeClr val="bg1"/>
                </a:solidFill>
              </a:rPr>
              <a:t>, </a:t>
            </a:r>
            <a:r>
              <a:rPr lang="en-US" sz="2000" dirty="0" err="1">
                <a:solidFill>
                  <a:schemeClr val="bg1"/>
                </a:solidFill>
              </a:rPr>
              <a:t>harga</a:t>
            </a:r>
            <a:r>
              <a:rPr lang="en-US" sz="2000" dirty="0">
                <a:solidFill>
                  <a:schemeClr val="bg1"/>
                </a:solidFill>
              </a:rPr>
              <a:t> </a:t>
            </a:r>
            <a:r>
              <a:rPr lang="en-US" sz="2000" dirty="0" err="1">
                <a:solidFill>
                  <a:schemeClr val="bg1"/>
                </a:solidFill>
              </a:rPr>
              <a:t>satuan</a:t>
            </a:r>
            <a:r>
              <a:rPr lang="en-US" sz="2000" dirty="0">
                <a:solidFill>
                  <a:schemeClr val="bg1"/>
                </a:solidFill>
              </a:rPr>
              <a:t>, </a:t>
            </a:r>
            <a:r>
              <a:rPr lang="en-US" sz="2000" dirty="0" err="1">
                <a:solidFill>
                  <a:schemeClr val="bg1"/>
                </a:solidFill>
              </a:rPr>
              <a:t>dan</a:t>
            </a:r>
            <a:r>
              <a:rPr lang="en-US" sz="2000" dirty="0">
                <a:solidFill>
                  <a:schemeClr val="bg1"/>
                </a:solidFill>
              </a:rPr>
              <a:t> </a:t>
            </a:r>
            <a:r>
              <a:rPr lang="en-US" sz="2000" dirty="0" err="1">
                <a:solidFill>
                  <a:schemeClr val="bg1"/>
                </a:solidFill>
              </a:rPr>
              <a:t>dokumen</a:t>
            </a:r>
            <a:r>
              <a:rPr lang="en-US" sz="2000" dirty="0">
                <a:solidFill>
                  <a:schemeClr val="bg1"/>
                </a:solidFill>
              </a:rPr>
              <a:t> </a:t>
            </a:r>
            <a:r>
              <a:rPr lang="en-US" sz="2000" dirty="0" err="1">
                <a:solidFill>
                  <a:schemeClr val="bg1"/>
                </a:solidFill>
              </a:rPr>
              <a:t>pengadaan</a:t>
            </a:r>
            <a:endParaRPr lang="en-US" sz="2000" dirty="0">
              <a:solidFill>
                <a:schemeClr val="bg1"/>
              </a:solidFill>
            </a:endParaRPr>
          </a:p>
        </p:txBody>
      </p:sp>
    </p:spTree>
    <p:extLst>
      <p:ext uri="{BB962C8B-B14F-4D97-AF65-F5344CB8AC3E}">
        <p14:creationId xmlns:p14="http://schemas.microsoft.com/office/powerpoint/2010/main" val="282003001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FLOW CHART</a:t>
            </a:r>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445250" y="399437"/>
            <a:ext cx="5307962" cy="6223379"/>
          </a:xfrm>
          <a:prstGeom prst="rect">
            <a:avLst/>
          </a:prstGeom>
          <a:noFill/>
          <a:ln>
            <a:noFill/>
          </a:ln>
        </p:spPr>
      </p:pic>
    </p:spTree>
    <p:extLst>
      <p:ext uri="{BB962C8B-B14F-4D97-AF65-F5344CB8AC3E}">
        <p14:creationId xmlns:p14="http://schemas.microsoft.com/office/powerpoint/2010/main" val="15327036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CRITERIA</a:t>
            </a:r>
          </a:p>
        </p:txBody>
      </p:sp>
      <p:sp>
        <p:nvSpPr>
          <p:cNvPr id="3" name="Content Placeholder 2"/>
          <p:cNvSpPr>
            <a:spLocks noGrp="1"/>
          </p:cNvSpPr>
          <p:nvPr>
            <p:ph idx="1"/>
          </p:nvPr>
        </p:nvSpPr>
        <p:spPr/>
        <p:txBody>
          <a:bodyPr>
            <a:noAutofit/>
          </a:bodyPr>
          <a:lstStyle/>
          <a:p>
            <a:r>
              <a:rPr lang="en-US" sz="4000" dirty="0" err="1"/>
              <a:t>Kecepatan</a:t>
            </a:r>
            <a:endParaRPr lang="en-US" sz="4000" dirty="0"/>
          </a:p>
          <a:p>
            <a:pPr lvl="1"/>
            <a:r>
              <a:rPr lang="en-US" sz="3600" dirty="0" err="1"/>
              <a:t>Klasifikasi</a:t>
            </a:r>
            <a:r>
              <a:rPr lang="en-US" sz="3600" dirty="0"/>
              <a:t> </a:t>
            </a:r>
            <a:r>
              <a:rPr lang="en-US" sz="3600" dirty="0" err="1"/>
              <a:t>Kecepatan</a:t>
            </a:r>
            <a:endParaRPr lang="en-US" sz="3600" dirty="0"/>
          </a:p>
          <a:p>
            <a:pPr lvl="1"/>
            <a:r>
              <a:rPr lang="en-US" sz="3600" dirty="0" err="1"/>
              <a:t>Kecepatan</a:t>
            </a:r>
            <a:r>
              <a:rPr lang="en-US" sz="3600" dirty="0"/>
              <a:t> </a:t>
            </a:r>
            <a:r>
              <a:rPr lang="en-US" sz="3600" dirty="0" err="1"/>
              <a:t>Rencana</a:t>
            </a:r>
            <a:endParaRPr lang="en-US" sz="3600" dirty="0"/>
          </a:p>
          <a:p>
            <a:r>
              <a:rPr lang="en-US" sz="4000" dirty="0" err="1"/>
              <a:t>Kendaraan</a:t>
            </a:r>
            <a:r>
              <a:rPr lang="en-US" sz="4000" dirty="0"/>
              <a:t> </a:t>
            </a:r>
            <a:r>
              <a:rPr lang="en-US" sz="4000" dirty="0" err="1"/>
              <a:t>Rencana</a:t>
            </a:r>
            <a:endParaRPr lang="en-US" sz="4000" dirty="0"/>
          </a:p>
          <a:p>
            <a:r>
              <a:rPr lang="en-US" sz="4000" dirty="0" err="1"/>
              <a:t>Satuan</a:t>
            </a:r>
            <a:r>
              <a:rPr lang="en-US" sz="4000" dirty="0"/>
              <a:t> Mobil </a:t>
            </a:r>
            <a:r>
              <a:rPr lang="en-US" sz="4000" dirty="0" err="1"/>
              <a:t>Penumpang</a:t>
            </a:r>
            <a:r>
              <a:rPr lang="en-US" sz="4000" dirty="0"/>
              <a:t>	</a:t>
            </a:r>
          </a:p>
          <a:p>
            <a:r>
              <a:rPr lang="en-US" sz="4000" dirty="0"/>
              <a:t>Volume </a:t>
            </a:r>
            <a:r>
              <a:rPr lang="en-US" sz="4000" dirty="0" err="1"/>
              <a:t>Lalu</a:t>
            </a:r>
            <a:r>
              <a:rPr lang="en-US" sz="4000" dirty="0"/>
              <a:t> Lintas </a:t>
            </a:r>
            <a:r>
              <a:rPr lang="en-US" sz="4000" dirty="0" err="1"/>
              <a:t>Rencana</a:t>
            </a:r>
            <a:endParaRPr lang="en-US" sz="4000" dirty="0"/>
          </a:p>
          <a:p>
            <a:endParaRPr lang="en-US" sz="4000" dirty="0"/>
          </a:p>
        </p:txBody>
      </p:sp>
    </p:spTree>
    <p:extLst>
      <p:ext uri="{BB962C8B-B14F-4D97-AF65-F5344CB8AC3E}">
        <p14:creationId xmlns:p14="http://schemas.microsoft.com/office/powerpoint/2010/main" val="4925942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Kecepatan</a:t>
            </a:r>
            <a:endParaRPr lang="en-US" dirty="0"/>
          </a:p>
        </p:txBody>
      </p:sp>
      <p:sp>
        <p:nvSpPr>
          <p:cNvPr id="3" name="Content Placeholder 2"/>
          <p:cNvSpPr>
            <a:spLocks noGrp="1"/>
          </p:cNvSpPr>
          <p:nvPr>
            <p:ph idx="1"/>
          </p:nvPr>
        </p:nvSpPr>
        <p:spPr>
          <a:xfrm>
            <a:off x="699448" y="1364144"/>
            <a:ext cx="10655489" cy="5063951"/>
          </a:xfrm>
        </p:spPr>
        <p:txBody>
          <a:bodyPr>
            <a:noAutofit/>
          </a:bodyPr>
          <a:lstStyle/>
          <a:p>
            <a:r>
              <a:rPr lang="en-US" sz="3600" dirty="0" err="1"/>
              <a:t>Besaran</a:t>
            </a:r>
            <a:r>
              <a:rPr lang="en-US" sz="3600" dirty="0"/>
              <a:t> yang </a:t>
            </a:r>
            <a:r>
              <a:rPr lang="en-US" sz="3600" dirty="0" err="1"/>
              <a:t>menunjukan</a:t>
            </a:r>
            <a:r>
              <a:rPr lang="en-US" sz="3600" dirty="0"/>
              <a:t> </a:t>
            </a:r>
            <a:r>
              <a:rPr lang="en-US" sz="3600" dirty="0" err="1"/>
              <a:t>jarak</a:t>
            </a:r>
            <a:r>
              <a:rPr lang="en-US" sz="3600" dirty="0"/>
              <a:t> yang </a:t>
            </a:r>
            <a:r>
              <a:rPr lang="en-US" sz="3600" dirty="0" err="1"/>
              <a:t>ditempuh</a:t>
            </a:r>
            <a:r>
              <a:rPr lang="en-US" sz="3600" dirty="0"/>
              <a:t> </a:t>
            </a:r>
            <a:r>
              <a:rPr lang="en-US" sz="3600" dirty="0" err="1"/>
              <a:t>kendaraan</a:t>
            </a:r>
            <a:r>
              <a:rPr lang="en-US" sz="3600" dirty="0"/>
              <a:t> </a:t>
            </a:r>
            <a:r>
              <a:rPr lang="en-US" sz="3600" dirty="0" err="1"/>
              <a:t>dibagi</a:t>
            </a:r>
            <a:r>
              <a:rPr lang="en-US" sz="3600" dirty="0"/>
              <a:t> </a:t>
            </a:r>
            <a:r>
              <a:rPr lang="en-US" sz="3600" dirty="0" err="1"/>
              <a:t>waktu</a:t>
            </a:r>
            <a:r>
              <a:rPr lang="en-US" sz="3600" dirty="0"/>
              <a:t> </a:t>
            </a:r>
            <a:r>
              <a:rPr lang="en-US" sz="3600" dirty="0" err="1"/>
              <a:t>tempuh</a:t>
            </a:r>
            <a:r>
              <a:rPr lang="en-US" sz="3600" dirty="0"/>
              <a:t>. </a:t>
            </a:r>
            <a:r>
              <a:rPr lang="en-US" sz="3600" dirty="0" err="1"/>
              <a:t>Biasanya</a:t>
            </a:r>
            <a:r>
              <a:rPr lang="en-US" sz="3600" dirty="0"/>
              <a:t> </a:t>
            </a:r>
            <a:r>
              <a:rPr lang="en-US" sz="3600" dirty="0" err="1"/>
              <a:t>dinyatakan</a:t>
            </a:r>
            <a:r>
              <a:rPr lang="en-US" sz="3600" dirty="0"/>
              <a:t> </a:t>
            </a:r>
            <a:r>
              <a:rPr lang="en-US" sz="3600" dirty="0" err="1"/>
              <a:t>dalam</a:t>
            </a:r>
            <a:r>
              <a:rPr lang="en-US" sz="3600" dirty="0"/>
              <a:t> km/jam. </a:t>
            </a:r>
            <a:r>
              <a:rPr lang="en-US" sz="3600" dirty="0" err="1"/>
              <a:t>Kecepatan</a:t>
            </a:r>
            <a:r>
              <a:rPr lang="en-US" sz="3600" dirty="0"/>
              <a:t> </a:t>
            </a:r>
            <a:r>
              <a:rPr lang="en-US" sz="3600" dirty="0" err="1"/>
              <a:t>ini</a:t>
            </a:r>
            <a:r>
              <a:rPr lang="en-US" sz="3600" dirty="0"/>
              <a:t> </a:t>
            </a:r>
            <a:r>
              <a:rPr lang="en-US" sz="3600" dirty="0" err="1"/>
              <a:t>menggambarkan</a:t>
            </a:r>
            <a:r>
              <a:rPr lang="en-US" sz="3600" dirty="0"/>
              <a:t> </a:t>
            </a:r>
            <a:r>
              <a:rPr lang="en-US" sz="3600" dirty="0" err="1"/>
              <a:t>nilai</a:t>
            </a:r>
            <a:r>
              <a:rPr lang="en-US" sz="3600" dirty="0"/>
              <a:t> </a:t>
            </a:r>
            <a:r>
              <a:rPr lang="en-US" sz="3600" dirty="0" err="1"/>
              <a:t>gerak</a:t>
            </a:r>
            <a:r>
              <a:rPr lang="en-US" sz="3600" dirty="0"/>
              <a:t> </a:t>
            </a:r>
            <a:r>
              <a:rPr lang="en-US" sz="3600" dirty="0" err="1"/>
              <a:t>dari</a:t>
            </a:r>
            <a:r>
              <a:rPr lang="en-US" sz="3600" dirty="0"/>
              <a:t> </a:t>
            </a:r>
            <a:r>
              <a:rPr lang="en-US" sz="3600" dirty="0" err="1"/>
              <a:t>kendaraan</a:t>
            </a:r>
            <a:r>
              <a:rPr lang="en-US" sz="3600" dirty="0"/>
              <a:t> . </a:t>
            </a:r>
            <a:r>
              <a:rPr lang="en-US" sz="3600" dirty="0" err="1"/>
              <a:t>Perencanaan</a:t>
            </a:r>
            <a:r>
              <a:rPr lang="en-US" sz="3600" dirty="0"/>
              <a:t> </a:t>
            </a:r>
            <a:r>
              <a:rPr lang="en-US" sz="3600" dirty="0" err="1"/>
              <a:t>jalan</a:t>
            </a:r>
            <a:r>
              <a:rPr lang="en-US" sz="3600" dirty="0"/>
              <a:t> yang </a:t>
            </a:r>
            <a:r>
              <a:rPr lang="en-US" sz="3600" dirty="0" err="1"/>
              <a:t>baik</a:t>
            </a:r>
            <a:r>
              <a:rPr lang="en-US" sz="3600" dirty="0"/>
              <a:t> </a:t>
            </a:r>
            <a:r>
              <a:rPr lang="en-US" sz="3600" dirty="0" err="1"/>
              <a:t>tentu</a:t>
            </a:r>
            <a:r>
              <a:rPr lang="en-US" sz="3600" dirty="0"/>
              <a:t> </a:t>
            </a:r>
            <a:r>
              <a:rPr lang="en-US" sz="3600" dirty="0" err="1"/>
              <a:t>saja</a:t>
            </a:r>
            <a:r>
              <a:rPr lang="en-US" sz="3600" dirty="0"/>
              <a:t> </a:t>
            </a:r>
            <a:r>
              <a:rPr lang="en-US" sz="3600" dirty="0" err="1"/>
              <a:t>haruslah</a:t>
            </a:r>
            <a:r>
              <a:rPr lang="en-US" sz="3600" dirty="0"/>
              <a:t> </a:t>
            </a:r>
            <a:r>
              <a:rPr lang="en-US" sz="3600" dirty="0" err="1"/>
              <a:t>berdasarkan</a:t>
            </a:r>
            <a:r>
              <a:rPr lang="en-US" sz="3600" dirty="0"/>
              <a:t> </a:t>
            </a:r>
            <a:r>
              <a:rPr lang="en-US" sz="3600" dirty="0" err="1"/>
              <a:t>kecepatan</a:t>
            </a:r>
            <a:r>
              <a:rPr lang="en-US" sz="3600" dirty="0"/>
              <a:t> yang </a:t>
            </a:r>
            <a:r>
              <a:rPr lang="en-US" sz="3600" dirty="0" err="1"/>
              <a:t>dipilih</a:t>
            </a:r>
            <a:r>
              <a:rPr lang="en-US" sz="3600" dirty="0"/>
              <a:t> </a:t>
            </a:r>
            <a:r>
              <a:rPr lang="en-US" sz="3600" dirty="0" err="1"/>
              <a:t>dari</a:t>
            </a:r>
            <a:r>
              <a:rPr lang="en-US" sz="3600" dirty="0"/>
              <a:t> </a:t>
            </a:r>
            <a:r>
              <a:rPr lang="en-US" sz="3600" dirty="0" err="1"/>
              <a:t>keyakinan</a:t>
            </a:r>
            <a:r>
              <a:rPr lang="en-US" sz="3600" dirty="0"/>
              <a:t> </a:t>
            </a:r>
            <a:r>
              <a:rPr lang="en-US" sz="3600" dirty="0" err="1"/>
              <a:t>bahwa</a:t>
            </a:r>
            <a:r>
              <a:rPr lang="en-US" sz="3600" dirty="0"/>
              <a:t> </a:t>
            </a:r>
            <a:r>
              <a:rPr lang="en-US" sz="3600" dirty="0" err="1"/>
              <a:t>kecepatan</a:t>
            </a:r>
            <a:r>
              <a:rPr lang="en-US" sz="3600" dirty="0"/>
              <a:t> </a:t>
            </a:r>
            <a:r>
              <a:rPr lang="en-US" sz="3600" dirty="0" err="1"/>
              <a:t>tersebut</a:t>
            </a:r>
            <a:r>
              <a:rPr lang="en-US" sz="3600" dirty="0"/>
              <a:t> </a:t>
            </a:r>
            <a:r>
              <a:rPr lang="en-US" sz="3600" dirty="0" err="1"/>
              <a:t>sesuai</a:t>
            </a:r>
            <a:r>
              <a:rPr lang="en-US" sz="3600" dirty="0"/>
              <a:t> </a:t>
            </a:r>
            <a:r>
              <a:rPr lang="en-US" sz="3600" dirty="0" err="1"/>
              <a:t>dengan</a:t>
            </a:r>
            <a:r>
              <a:rPr lang="en-US" sz="3600" dirty="0"/>
              <a:t> </a:t>
            </a:r>
            <a:r>
              <a:rPr lang="en-US" sz="3600" dirty="0" err="1"/>
              <a:t>kondisi</a:t>
            </a:r>
            <a:r>
              <a:rPr lang="en-US" sz="3600" dirty="0"/>
              <a:t> </a:t>
            </a:r>
            <a:r>
              <a:rPr lang="en-US" sz="3600" dirty="0" err="1"/>
              <a:t>dan</a:t>
            </a:r>
            <a:r>
              <a:rPr lang="en-US" sz="3600" dirty="0"/>
              <a:t> </a:t>
            </a:r>
            <a:r>
              <a:rPr lang="en-US" sz="3600" dirty="0" err="1"/>
              <a:t>fungsi</a:t>
            </a:r>
            <a:r>
              <a:rPr lang="en-US" sz="3600" dirty="0"/>
              <a:t> </a:t>
            </a:r>
            <a:r>
              <a:rPr lang="en-US" sz="3600" dirty="0" err="1"/>
              <a:t>jalan</a:t>
            </a:r>
            <a:r>
              <a:rPr lang="en-US" sz="3600" dirty="0"/>
              <a:t> yang </a:t>
            </a:r>
            <a:r>
              <a:rPr lang="en-US" sz="3600" dirty="0" err="1"/>
              <a:t>diharapkan</a:t>
            </a:r>
            <a:r>
              <a:rPr lang="en-US" sz="3600" dirty="0"/>
              <a:t>.</a:t>
            </a:r>
          </a:p>
          <a:p>
            <a:endParaRPr lang="en-US" sz="3600" dirty="0"/>
          </a:p>
        </p:txBody>
      </p:sp>
    </p:spTree>
    <p:extLst>
      <p:ext uri="{BB962C8B-B14F-4D97-AF65-F5344CB8AC3E}">
        <p14:creationId xmlns:p14="http://schemas.microsoft.com/office/powerpoint/2010/main" val="26230548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3" algn="l" defTabSz="457200" rtl="0">
              <a:spcBef>
                <a:spcPct val="0"/>
              </a:spcBef>
            </a:pPr>
            <a:r>
              <a:rPr lang="en-US" sz="4400" b="1" i="1" dirty="0" err="1"/>
              <a:t>Klasifikasi</a:t>
            </a:r>
            <a:r>
              <a:rPr lang="en-US" sz="4400" b="1" i="1" dirty="0"/>
              <a:t> </a:t>
            </a:r>
            <a:r>
              <a:rPr lang="en-US" sz="4400" b="1" i="1" dirty="0" err="1"/>
              <a:t>Kecepatan</a:t>
            </a:r>
            <a:endParaRPr lang="en-US" sz="4400" dirty="0"/>
          </a:p>
        </p:txBody>
      </p:sp>
      <p:sp>
        <p:nvSpPr>
          <p:cNvPr id="3" name="Content Placeholder 2"/>
          <p:cNvSpPr>
            <a:spLocks noGrp="1"/>
          </p:cNvSpPr>
          <p:nvPr>
            <p:ph idx="1"/>
          </p:nvPr>
        </p:nvSpPr>
        <p:spPr>
          <a:xfrm>
            <a:off x="753029" y="1391188"/>
            <a:ext cx="10738386" cy="5350806"/>
          </a:xfrm>
        </p:spPr>
        <p:txBody>
          <a:bodyPr>
            <a:noAutofit/>
          </a:bodyPr>
          <a:lstStyle/>
          <a:p>
            <a:pPr marL="342900" indent="-342900">
              <a:buAutoNum type="alphaLcParenR"/>
            </a:pPr>
            <a:r>
              <a:rPr lang="nl-NL" sz="3200" dirty="0"/>
              <a:t>Kecepatan bintik (</a:t>
            </a:r>
            <a:r>
              <a:rPr lang="nl-NL" sz="3200" i="1" dirty="0"/>
              <a:t>Spot Speed</a:t>
            </a:r>
            <a:r>
              <a:rPr lang="nl-NL" sz="3200" dirty="0"/>
              <a:t>) adalah kecepatan sesaat kendaraan pada titik/lokasi jalan; </a:t>
            </a:r>
          </a:p>
          <a:p>
            <a:pPr marL="342900" indent="-342900">
              <a:buAutoNum type="alphaLcParenR"/>
            </a:pPr>
            <a:r>
              <a:rPr lang="nl-NL" sz="3200" dirty="0"/>
              <a:t>Kecepatan rata-rata ruang (</a:t>
            </a:r>
            <a:r>
              <a:rPr lang="nl-NL" sz="3200" i="1" dirty="0"/>
              <a:t>Space Mean Speed</a:t>
            </a:r>
            <a:r>
              <a:rPr lang="nl-NL" sz="3200" dirty="0"/>
              <a:t>) adalah kecepatan rata-rata kendaraan disepanjang jalan yang diamati; </a:t>
            </a:r>
          </a:p>
          <a:p>
            <a:pPr marL="342900" indent="-342900">
              <a:buAutoNum type="alphaLcParenR"/>
            </a:pPr>
            <a:r>
              <a:rPr lang="en-US" sz="3200" dirty="0" err="1"/>
              <a:t>Kecepatan</a:t>
            </a:r>
            <a:r>
              <a:rPr lang="en-US" sz="3200" dirty="0"/>
              <a:t> rata-rata </a:t>
            </a:r>
            <a:r>
              <a:rPr lang="en-US" sz="3200" dirty="0" err="1"/>
              <a:t>waktu</a:t>
            </a:r>
            <a:r>
              <a:rPr lang="en-US" sz="3200" dirty="0"/>
              <a:t> (</a:t>
            </a:r>
            <a:r>
              <a:rPr lang="en-US" sz="3200" i="1" dirty="0"/>
              <a:t>Time Mean Speed</a:t>
            </a:r>
            <a:r>
              <a:rPr lang="en-US" sz="3200" dirty="0"/>
              <a:t>); </a:t>
            </a:r>
            <a:r>
              <a:rPr lang="en-US" sz="3200" dirty="0" err="1"/>
              <a:t>dan</a:t>
            </a:r>
            <a:r>
              <a:rPr lang="en-US" sz="3200" dirty="0"/>
              <a:t> </a:t>
            </a:r>
          </a:p>
          <a:p>
            <a:pPr marL="342900" indent="-342900">
              <a:buAutoNum type="alphaLcParenR"/>
            </a:pPr>
            <a:r>
              <a:rPr lang="nl-NL" sz="3200" dirty="0"/>
              <a:t>50 </a:t>
            </a:r>
            <a:r>
              <a:rPr lang="nl-NL" sz="3200" i="1" dirty="0"/>
              <a:t>percentile speed, </a:t>
            </a:r>
            <a:r>
              <a:rPr lang="nl-NL" sz="3200" dirty="0"/>
              <a:t>serta </a:t>
            </a:r>
            <a:r>
              <a:rPr lang="en-US" sz="3200" dirty="0"/>
              <a:t>(e) </a:t>
            </a:r>
            <a:r>
              <a:rPr lang="en-US" sz="3200" dirty="0" err="1"/>
              <a:t>Kecepatan</a:t>
            </a:r>
            <a:r>
              <a:rPr lang="en-US" sz="3200" dirty="0"/>
              <a:t> rata-rata </a:t>
            </a:r>
            <a:r>
              <a:rPr lang="en-US" sz="3200" dirty="0" err="1"/>
              <a:t>perjalanan</a:t>
            </a:r>
            <a:r>
              <a:rPr lang="en-US" sz="3200" dirty="0"/>
              <a:t> (</a:t>
            </a:r>
            <a:r>
              <a:rPr lang="en-US" sz="3200" i="1" dirty="0"/>
              <a:t>Average Travel Speed</a:t>
            </a:r>
            <a:r>
              <a:rPr lang="en-US" sz="3200" dirty="0"/>
              <a:t>) </a:t>
            </a:r>
            <a:r>
              <a:rPr lang="en-US" sz="3200" dirty="0" err="1"/>
              <a:t>dan</a:t>
            </a:r>
            <a:r>
              <a:rPr lang="en-US" sz="3200" dirty="0"/>
              <a:t> </a:t>
            </a:r>
            <a:r>
              <a:rPr lang="en-US" sz="3200" dirty="0" err="1"/>
              <a:t>kecepatan</a:t>
            </a:r>
            <a:r>
              <a:rPr lang="en-US" sz="3200" dirty="0"/>
              <a:t> </a:t>
            </a:r>
            <a:r>
              <a:rPr lang="en-US" sz="3200" dirty="0" err="1"/>
              <a:t>jalan</a:t>
            </a:r>
            <a:r>
              <a:rPr lang="en-US" sz="3200" dirty="0"/>
              <a:t>.</a:t>
            </a:r>
          </a:p>
          <a:p>
            <a:endParaRPr lang="en-US" sz="3200" dirty="0"/>
          </a:p>
        </p:txBody>
      </p:sp>
    </p:spTree>
    <p:extLst>
      <p:ext uri="{BB962C8B-B14F-4D97-AF65-F5344CB8AC3E}">
        <p14:creationId xmlns:p14="http://schemas.microsoft.com/office/powerpoint/2010/main" val="19053629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10708826" cy="1400530"/>
          </a:xfrm>
        </p:spPr>
        <p:txBody>
          <a:bodyPr/>
          <a:lstStyle/>
          <a:p>
            <a:r>
              <a:rPr lang="nl-NL" altLang="en-US" cap="none" dirty="0">
                <a:ln>
                  <a:noFill/>
                </a:ln>
                <a:latin typeface="Calibri" panose="020F0502020204030204" pitchFamily="34" charset="0"/>
                <a:ea typeface="MS Mincho" panose="02020609040205080304" pitchFamily="49" charset="-128"/>
                <a:cs typeface="Times New Roman" panose="02020603050405020304" pitchFamily="18" charset="0"/>
              </a:rPr>
              <a:t>Kecepatan rata-rata ruang (</a:t>
            </a:r>
            <a:r>
              <a:rPr lang="nl-NL" altLang="en-US" i="1" cap="none" dirty="0">
                <a:ln>
                  <a:noFill/>
                </a:ln>
                <a:latin typeface="Calibri" panose="020F0502020204030204" pitchFamily="34" charset="0"/>
                <a:ea typeface="MS Mincho" panose="02020609040205080304" pitchFamily="49" charset="-128"/>
                <a:cs typeface="Times New Roman" panose="02020603050405020304" pitchFamily="18" charset="0"/>
              </a:rPr>
              <a:t>Space Mean Speed</a:t>
            </a:r>
            <a:r>
              <a:rPr lang="nl-NL" altLang="en-US" cap="none" dirty="0">
                <a:ln>
                  <a:noFill/>
                </a:ln>
                <a:latin typeface="Calibri" panose="020F0502020204030204" pitchFamily="34" charset="0"/>
                <a:ea typeface="MS Mincho" panose="02020609040205080304" pitchFamily="49" charset="-128"/>
                <a:cs typeface="Times New Roman" panose="02020603050405020304" pitchFamily="18" charset="0"/>
              </a:rPr>
              <a:t>)</a:t>
            </a:r>
            <a:endParaRPr lang="en-US" dirty="0"/>
          </a:p>
        </p:txBody>
      </p:sp>
      <mc:AlternateContent xmlns:mc="http://schemas.openxmlformats.org/markup-compatibility/2006" xmlns:a14="http://schemas.microsoft.com/office/drawing/2010/main">
        <mc:Choice Requires="a14">
          <p:graphicFrame>
            <p:nvGraphicFramePr>
              <p:cNvPr id="4" name="Content Placeholder 3"/>
              <p:cNvGraphicFramePr>
                <a:graphicFrameLocks noGrp="1"/>
              </p:cNvGraphicFramePr>
              <p:nvPr>
                <p:ph idx="1"/>
                <p:extLst>
                  <p:ext uri="{D42A27DB-BD31-4B8C-83A1-F6EECF244321}">
                    <p14:modId xmlns:p14="http://schemas.microsoft.com/office/powerpoint/2010/main" val="1033543219"/>
                  </p:ext>
                </p:extLst>
              </p:nvPr>
            </p:nvGraphicFramePr>
            <p:xfrm>
              <a:off x="5054599" y="4810668"/>
              <a:ext cx="6545998" cy="1275906"/>
            </p:xfrm>
            <a:graphic>
              <a:graphicData uri="http://schemas.openxmlformats.org/drawingml/2006/table">
                <a:tbl>
                  <a:tblPr firstRow="1" firstCol="1" bandRow="1">
                    <a:tableStyleId>{5C22544A-7EE6-4342-B048-85BDC9FD1C3A}</a:tableStyleId>
                  </a:tblPr>
                  <a:tblGrid>
                    <a:gridCol w="5723511">
                      <a:extLst>
                        <a:ext uri="{9D8B030D-6E8A-4147-A177-3AD203B41FA5}">
                          <a16:colId xmlns="" xmlns:a16="http://schemas.microsoft.com/office/drawing/2014/main" val="20000"/>
                        </a:ext>
                      </a:extLst>
                    </a:gridCol>
                    <a:gridCol w="822487">
                      <a:extLst>
                        <a:ext uri="{9D8B030D-6E8A-4147-A177-3AD203B41FA5}">
                          <a16:colId xmlns="" xmlns:a16="http://schemas.microsoft.com/office/drawing/2014/main" val="20001"/>
                        </a:ext>
                      </a:extLst>
                    </a:gridCol>
                  </a:tblGrid>
                  <a:tr h="1132932">
                    <a:tc>
                      <a:txBody>
                        <a:bodyPr/>
                        <a:lstStyle/>
                        <a:p>
                          <a:pPr algn="just">
                            <a:lnSpc>
                              <a:spcPct val="150000"/>
                            </a:lnSpc>
                            <a:spcBef>
                              <a:spcPts val="1200"/>
                            </a:spcBef>
                            <a:spcAft>
                              <a:spcPts val="600"/>
                            </a:spcAft>
                          </a:pPr>
                          <a14:m>
                            <m:oMathPara xmlns:m="http://schemas.openxmlformats.org/officeDocument/2006/math">
                              <m:oMathParaPr>
                                <m:jc m:val="centerGroup"/>
                              </m:oMathParaPr>
                              <m:oMath xmlns:m="http://schemas.openxmlformats.org/officeDocument/2006/math">
                                <m:sSub>
                                  <m:sSubPr>
                                    <m:ctrlPr>
                                      <a:rPr lang="en-US" sz="2400" i="1">
                                        <a:effectLst/>
                                        <a:latin typeface="Cambria Math"/>
                                      </a:rPr>
                                    </m:ctrlPr>
                                  </m:sSubPr>
                                  <m:e>
                                    <m:r>
                                      <a:rPr lang="en-US" sz="2400">
                                        <a:effectLst/>
                                        <a:latin typeface="Cambria Math"/>
                                      </a:rPr>
                                      <m:t>𝑈</m:t>
                                    </m:r>
                                  </m:e>
                                  <m:sub>
                                    <m:r>
                                      <a:rPr lang="en-US" sz="2400">
                                        <a:effectLst/>
                                        <a:latin typeface="Cambria Math"/>
                                      </a:rPr>
                                      <m:t>𝑠</m:t>
                                    </m:r>
                                  </m:sub>
                                </m:sSub>
                                <m:r>
                                  <a:rPr lang="en-US" sz="2400">
                                    <a:effectLst/>
                                    <a:latin typeface="Cambria Math"/>
                                  </a:rPr>
                                  <m:t>=</m:t>
                                </m:r>
                                <m:f>
                                  <m:fPr>
                                    <m:ctrlPr>
                                      <a:rPr lang="en-US" sz="2400" i="1">
                                        <a:effectLst/>
                                        <a:latin typeface="Cambria Math"/>
                                      </a:rPr>
                                    </m:ctrlPr>
                                  </m:fPr>
                                  <m:num>
                                    <m:r>
                                      <a:rPr lang="en-US" sz="2400">
                                        <a:effectLst/>
                                        <a:latin typeface="Cambria Math"/>
                                      </a:rPr>
                                      <m:t>3,6 </m:t>
                                    </m:r>
                                    <m:r>
                                      <a:rPr lang="en-US" sz="2400">
                                        <a:effectLst/>
                                        <a:latin typeface="Cambria Math"/>
                                      </a:rPr>
                                      <m:t>𝑛𝑑</m:t>
                                    </m:r>
                                  </m:num>
                                  <m:den>
                                    <m:nary>
                                      <m:naryPr>
                                        <m:chr m:val="∑"/>
                                        <m:limLoc m:val="undOvr"/>
                                        <m:ctrlPr>
                                          <a:rPr lang="en-US" sz="2400" i="1">
                                            <a:effectLst/>
                                            <a:latin typeface="Cambria Math"/>
                                          </a:rPr>
                                        </m:ctrlPr>
                                      </m:naryPr>
                                      <m:sub>
                                        <m:r>
                                          <a:rPr lang="en-US" sz="2400">
                                            <a:effectLst/>
                                            <a:latin typeface="Cambria Math"/>
                                          </a:rPr>
                                          <m:t>𝑛</m:t>
                                        </m:r>
                                        <m:r>
                                          <a:rPr lang="en-US" sz="2400">
                                            <a:effectLst/>
                                            <a:latin typeface="Cambria Math"/>
                                          </a:rPr>
                                          <m:t>=1</m:t>
                                        </m:r>
                                      </m:sub>
                                      <m:sup>
                                        <m:r>
                                          <a:rPr lang="en-US" sz="2400">
                                            <a:effectLst/>
                                            <a:latin typeface="Cambria Math"/>
                                          </a:rPr>
                                          <m:t>𝑖</m:t>
                                        </m:r>
                                      </m:sup>
                                      <m:e>
                                        <m:sSub>
                                          <m:sSubPr>
                                            <m:ctrlPr>
                                              <a:rPr lang="en-US" sz="2400" i="1">
                                                <a:effectLst/>
                                                <a:latin typeface="Cambria Math"/>
                                              </a:rPr>
                                            </m:ctrlPr>
                                          </m:sSubPr>
                                          <m:e>
                                            <m:r>
                                              <a:rPr lang="en-US" sz="2400">
                                                <a:effectLst/>
                                                <a:latin typeface="Cambria Math"/>
                                              </a:rPr>
                                              <m:t>𝑡</m:t>
                                            </m:r>
                                          </m:e>
                                          <m:sub>
                                            <m:r>
                                              <a:rPr lang="en-US" sz="2400">
                                                <a:effectLst/>
                                                <a:latin typeface="Cambria Math"/>
                                              </a:rPr>
                                              <m:t>𝑖</m:t>
                                            </m:r>
                                          </m:sub>
                                        </m:sSub>
                                      </m:e>
                                    </m:nary>
                                  </m:den>
                                </m:f>
                              </m:oMath>
                            </m:oMathPara>
                          </a14:m>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tc>
                      <a:txBody>
                        <a:bodyPr/>
                        <a:lstStyle/>
                        <a:p>
                          <a:pPr algn="r">
                            <a:lnSpc>
                              <a:spcPct val="150000"/>
                            </a:lnSpc>
                            <a:spcBef>
                              <a:spcPts val="1200"/>
                            </a:spcBef>
                            <a:spcAft>
                              <a:spcPts val="600"/>
                            </a:spcAft>
                          </a:pPr>
                          <a:r>
                            <a:rPr lang="en-US" sz="2400" dirty="0">
                              <a:effectLst/>
                            </a:rPr>
                            <a:t>(2.1)</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 xmlns:a16="http://schemas.microsoft.com/office/drawing/2014/main" val="10000"/>
                      </a:ext>
                    </a:extLst>
                  </a:tr>
                </a:tbl>
              </a:graphicData>
            </a:graphic>
          </p:graphicFrame>
        </mc:Choice>
        <mc:Fallback xmlns="">
          <p:graphicFrame>
            <p:nvGraphicFramePr>
              <p:cNvPr id="4" name="Content Placeholder 3"/>
              <p:cNvGraphicFramePr>
                <a:graphicFrameLocks noGrp="1"/>
              </p:cNvGraphicFramePr>
              <p:nvPr>
                <p:ph idx="1"/>
                <p:extLst>
                  <p:ext uri="{D42A27DB-BD31-4B8C-83A1-F6EECF244321}">
                    <p14:modId xmlns:p14="http://schemas.microsoft.com/office/powerpoint/2010/main" val="1033543219"/>
                  </p:ext>
                </p:extLst>
              </p:nvPr>
            </p:nvGraphicFramePr>
            <p:xfrm>
              <a:off x="5054599" y="4810668"/>
              <a:ext cx="6545998" cy="1275906"/>
            </p:xfrm>
            <a:graphic>
              <a:graphicData uri="http://schemas.openxmlformats.org/drawingml/2006/table">
                <a:tbl>
                  <a:tblPr firstRow="1" firstCol="1" bandRow="1">
                    <a:tableStyleId>{5C22544A-7EE6-4342-B048-85BDC9FD1C3A}</a:tableStyleId>
                  </a:tblPr>
                  <a:tblGrid>
                    <a:gridCol w="5723511">
                      <a:extLst>
                        <a:ext uri="{9D8B030D-6E8A-4147-A177-3AD203B41FA5}">
                          <a16:colId xmlns:a16="http://schemas.microsoft.com/office/drawing/2014/main" xmlns:a14="http://schemas.microsoft.com/office/drawing/2010/main" xmlns="" val="20000"/>
                        </a:ext>
                      </a:extLst>
                    </a:gridCol>
                    <a:gridCol w="822487">
                      <a:extLst>
                        <a:ext uri="{9D8B030D-6E8A-4147-A177-3AD203B41FA5}">
                          <a16:colId xmlns:a16="http://schemas.microsoft.com/office/drawing/2014/main" xmlns:a14="http://schemas.microsoft.com/office/drawing/2010/main" xmlns="" val="20001"/>
                        </a:ext>
                      </a:extLst>
                    </a:gridCol>
                  </a:tblGrid>
                  <a:tr h="1275906">
                    <a:tc>
                      <a:txBody>
                        <a:bodyPr/>
                        <a:lstStyle/>
                        <a:p>
                          <a:endParaRPr lang="id-ID"/>
                        </a:p>
                      </a:txBody>
                      <a:tcPr marL="68580" marR="68580" marT="0" marB="0">
                        <a:blipFill rotWithShape="1">
                          <a:blip r:embed="rId2"/>
                          <a:stretch>
                            <a:fillRect r="-14377" b="-478"/>
                          </a:stretch>
                        </a:blipFill>
                      </a:tcPr>
                    </a:tc>
                    <a:tc>
                      <a:txBody>
                        <a:bodyPr/>
                        <a:lstStyle/>
                        <a:p>
                          <a:pPr algn="r">
                            <a:lnSpc>
                              <a:spcPct val="150000"/>
                            </a:lnSpc>
                            <a:spcBef>
                              <a:spcPts val="1200"/>
                            </a:spcBef>
                            <a:spcAft>
                              <a:spcPts val="600"/>
                            </a:spcAft>
                          </a:pPr>
                          <a:r>
                            <a:rPr lang="en-US" sz="2400" dirty="0">
                              <a:effectLst/>
                            </a:rPr>
                            <a:t>(2.1)</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xmlns:a14="http://schemas.microsoft.com/office/drawing/2010/main" xmlns="" val="10000"/>
                      </a:ext>
                    </a:extLst>
                  </a:tr>
                </a:tbl>
              </a:graphicData>
            </a:graphic>
          </p:graphicFrame>
        </mc:Fallback>
      </mc:AlternateContent>
      <p:sp>
        <p:nvSpPr>
          <p:cNvPr id="5" name="Rectangle 1"/>
          <p:cNvSpPr>
            <a:spLocks noChangeArrowheads="1"/>
          </p:cNvSpPr>
          <p:nvPr/>
        </p:nvSpPr>
        <p:spPr bwMode="auto">
          <a:xfrm>
            <a:off x="863267" y="2160995"/>
            <a:ext cx="7941733"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nl-NL" altLang="en-US" sz="32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Dihitung dengan menggunakan </a:t>
            </a:r>
            <a:r>
              <a:rPr kumimoji="0" lang="en-US" altLang="en-US" sz="3200" b="0" i="0" u="none" strike="noStrike" cap="none" normalizeH="0" baseline="0" dirty="0" err="1">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Persamaan</a:t>
            </a:r>
            <a:r>
              <a:rPr kumimoji="0" lang="en-US" altLang="en-US" sz="32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2.1, </a:t>
            </a:r>
            <a:r>
              <a:rPr kumimoji="0" lang="sv-SE" altLang="en-US" sz="32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dengan : </a:t>
            </a:r>
            <a:r>
              <a:rPr kumimoji="0" lang="en-US" altLang="en-US" sz="3200" b="0" i="1" u="none" strike="noStrike" cap="none" normalizeH="0" baseline="0" dirty="0">
                <a:ln>
                  <a:noFill/>
                </a:ln>
                <a:solidFill>
                  <a:schemeClr val="tx1"/>
                </a:solidFill>
                <a:effectLst/>
                <a:latin typeface="Cambria Math" panose="02040503050406030204" pitchFamily="18" charset="0"/>
                <a:ea typeface="MS Mincho" panose="02020609040205080304" pitchFamily="49" charset="-128"/>
                <a:cs typeface="Times New Roman" panose="02020603050405020304" pitchFamily="18" charset="0"/>
              </a:rPr>
              <a:t>Us</a:t>
            </a:r>
            <a:r>
              <a:rPr kumimoji="0" lang="sv-SE" altLang="en-US" sz="32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kecepatan rata – rata ruang (km/jam); </a:t>
            </a:r>
            <a:r>
              <a:rPr kumimoji="0" lang="en-US" altLang="en-US" sz="3200" b="0" i="1" u="none" strike="noStrike" cap="none" normalizeH="0" baseline="0" dirty="0">
                <a:ln>
                  <a:noFill/>
                </a:ln>
                <a:solidFill>
                  <a:schemeClr val="tx1"/>
                </a:solidFill>
                <a:effectLst/>
                <a:latin typeface="Cambria Math" panose="02040503050406030204" pitchFamily="18" charset="0"/>
                <a:ea typeface="MS Mincho" panose="02020609040205080304" pitchFamily="49" charset="-128"/>
                <a:cs typeface="Times New Roman" panose="02020603050405020304" pitchFamily="18" charset="0"/>
              </a:rPr>
              <a:t>t</a:t>
            </a:r>
            <a:r>
              <a:rPr kumimoji="0" lang="sv-SE" altLang="en-US" sz="32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 waktu perjalanan (detik); </a:t>
            </a:r>
            <a:r>
              <a:rPr kumimoji="0" lang="en-US" altLang="en-US" sz="3200" b="0" i="1" u="none" strike="noStrike" cap="none" normalizeH="0" baseline="0" dirty="0">
                <a:ln>
                  <a:noFill/>
                </a:ln>
                <a:solidFill>
                  <a:schemeClr val="tx1"/>
                </a:solidFill>
                <a:effectLst/>
                <a:latin typeface="Cambria Math" panose="02040503050406030204" pitchFamily="18" charset="0"/>
                <a:ea typeface="MS Mincho" panose="02020609040205080304" pitchFamily="49" charset="-128"/>
                <a:cs typeface="Times New Roman" panose="02020603050405020304" pitchFamily="18" charset="0"/>
              </a:rPr>
              <a:t>d</a:t>
            </a:r>
            <a:r>
              <a:rPr kumimoji="0" lang="en-US" altLang="en-US" sz="32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a:t>
            </a:r>
            <a:r>
              <a:rPr kumimoji="0" lang="sv-SE" altLang="en-US" sz="32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jarak (meter) dan </a:t>
            </a:r>
            <a:r>
              <a:rPr kumimoji="0" lang="en-US" altLang="en-US" sz="3200" b="0" i="1" u="none" strike="noStrike" cap="none" normalizeH="0" baseline="0" dirty="0">
                <a:ln>
                  <a:noFill/>
                </a:ln>
                <a:solidFill>
                  <a:schemeClr val="tx1"/>
                </a:solidFill>
                <a:effectLst/>
                <a:latin typeface="Cambria Math" panose="02040503050406030204" pitchFamily="18" charset="0"/>
                <a:ea typeface="MS Mincho" panose="02020609040205080304" pitchFamily="49" charset="-128"/>
                <a:cs typeface="Times New Roman" panose="02020603050405020304" pitchFamily="18" charset="0"/>
              </a:rPr>
              <a:t>n</a:t>
            </a:r>
            <a:r>
              <a:rPr kumimoji="0" lang="sv-SE" altLang="en-US" sz="32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banyaknya kendaraan yang diamati.</a:t>
            </a:r>
            <a:endParaRPr kumimoji="0" lang="sv-SE" altLang="en-US" sz="4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9666949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11077316" cy="1400530"/>
          </a:xfrm>
        </p:spPr>
        <p:txBody>
          <a:bodyPr/>
          <a:lstStyle/>
          <a:p>
            <a:r>
              <a:rPr lang="en-US" dirty="0" err="1"/>
              <a:t>Kecepatan</a:t>
            </a:r>
            <a:r>
              <a:rPr lang="en-US" dirty="0"/>
              <a:t> rata-rata </a:t>
            </a:r>
            <a:r>
              <a:rPr lang="en-US" dirty="0" err="1"/>
              <a:t>waktu</a:t>
            </a:r>
            <a:r>
              <a:rPr lang="en-US" dirty="0"/>
              <a:t> (</a:t>
            </a:r>
            <a:r>
              <a:rPr lang="en-US" i="1" dirty="0"/>
              <a:t>Time Mean Speed</a:t>
            </a:r>
            <a:r>
              <a:rPr lang="en-US" dirty="0"/>
              <a:t>)</a:t>
            </a:r>
          </a:p>
        </p:txBody>
      </p:sp>
      <mc:AlternateContent xmlns:mc="http://schemas.openxmlformats.org/markup-compatibility/2006" xmlns:a14="http://schemas.microsoft.com/office/drawing/2010/main">
        <mc:Choice Requires="a14">
          <p:graphicFrame>
            <p:nvGraphicFramePr>
              <p:cNvPr id="4" name="Content Placeholder 3"/>
              <p:cNvGraphicFramePr>
                <a:graphicFrameLocks noGrp="1"/>
              </p:cNvGraphicFramePr>
              <p:nvPr>
                <p:ph idx="1"/>
                <p:extLst>
                  <p:ext uri="{D42A27DB-BD31-4B8C-83A1-F6EECF244321}">
                    <p14:modId xmlns:p14="http://schemas.microsoft.com/office/powerpoint/2010/main" val="2262588486"/>
                  </p:ext>
                </p:extLst>
              </p:nvPr>
            </p:nvGraphicFramePr>
            <p:xfrm>
              <a:off x="2859094" y="3996925"/>
              <a:ext cx="6093838" cy="1557938"/>
            </p:xfrm>
            <a:graphic>
              <a:graphicData uri="http://schemas.openxmlformats.org/drawingml/2006/table">
                <a:tbl>
                  <a:tblPr firstRow="1" firstCol="1" bandRow="1">
                    <a:tableStyleId>{5C22544A-7EE6-4342-B048-85BDC9FD1C3A}</a:tableStyleId>
                  </a:tblPr>
                  <a:tblGrid>
                    <a:gridCol w="4562769">
                      <a:extLst>
                        <a:ext uri="{9D8B030D-6E8A-4147-A177-3AD203B41FA5}">
                          <a16:colId xmlns="" xmlns:a16="http://schemas.microsoft.com/office/drawing/2014/main" val="20000"/>
                        </a:ext>
                      </a:extLst>
                    </a:gridCol>
                    <a:gridCol w="1531069">
                      <a:extLst>
                        <a:ext uri="{9D8B030D-6E8A-4147-A177-3AD203B41FA5}">
                          <a16:colId xmlns="" xmlns:a16="http://schemas.microsoft.com/office/drawing/2014/main" val="20001"/>
                        </a:ext>
                      </a:extLst>
                    </a:gridCol>
                  </a:tblGrid>
                  <a:tr h="1557938">
                    <a:tc>
                      <a:txBody>
                        <a:bodyPr/>
                        <a:lstStyle/>
                        <a:p>
                          <a:pPr algn="just">
                            <a:lnSpc>
                              <a:spcPct val="150000"/>
                            </a:lnSpc>
                            <a:spcBef>
                              <a:spcPts val="1200"/>
                            </a:spcBef>
                            <a:spcAft>
                              <a:spcPts val="600"/>
                            </a:spcAft>
                          </a:pPr>
                          <a14:m>
                            <m:oMathPara xmlns:m="http://schemas.openxmlformats.org/officeDocument/2006/math">
                              <m:oMathParaPr>
                                <m:jc m:val="centerGroup"/>
                              </m:oMathParaPr>
                              <m:oMath xmlns:m="http://schemas.openxmlformats.org/officeDocument/2006/math">
                                <m:sSub>
                                  <m:sSubPr>
                                    <m:ctrlPr>
                                      <a:rPr lang="en-US" sz="2800" i="1">
                                        <a:effectLst/>
                                        <a:latin typeface="Cambria Math"/>
                                      </a:rPr>
                                    </m:ctrlPr>
                                  </m:sSubPr>
                                  <m:e>
                                    <m:r>
                                      <a:rPr lang="en-US" sz="2800">
                                        <a:effectLst/>
                                        <a:latin typeface="Cambria Math"/>
                                      </a:rPr>
                                      <m:t>𝑈</m:t>
                                    </m:r>
                                  </m:e>
                                  <m:sub>
                                    <m:r>
                                      <a:rPr lang="en-US" sz="2800">
                                        <a:effectLst/>
                                        <a:latin typeface="Cambria Math"/>
                                      </a:rPr>
                                      <m:t>𝑡</m:t>
                                    </m:r>
                                  </m:sub>
                                </m:sSub>
                                <m:r>
                                  <a:rPr lang="en-US" sz="2800">
                                    <a:effectLst/>
                                    <a:latin typeface="Cambria Math"/>
                                  </a:rPr>
                                  <m:t>=</m:t>
                                </m:r>
                                <m:f>
                                  <m:fPr>
                                    <m:ctrlPr>
                                      <a:rPr lang="en-US" sz="2800" i="1">
                                        <a:effectLst/>
                                        <a:latin typeface="Cambria Math"/>
                                      </a:rPr>
                                    </m:ctrlPr>
                                  </m:fPr>
                                  <m:num>
                                    <m:nary>
                                      <m:naryPr>
                                        <m:chr m:val="∑"/>
                                        <m:limLoc m:val="undOvr"/>
                                        <m:ctrlPr>
                                          <a:rPr lang="en-US" sz="2800" i="1">
                                            <a:effectLst/>
                                            <a:latin typeface="Cambria Math"/>
                                          </a:rPr>
                                        </m:ctrlPr>
                                      </m:naryPr>
                                      <m:sub>
                                        <m:r>
                                          <a:rPr lang="en-US" sz="2800">
                                            <a:effectLst/>
                                            <a:latin typeface="Cambria Math"/>
                                          </a:rPr>
                                          <m:t>𝑛</m:t>
                                        </m:r>
                                        <m:r>
                                          <a:rPr lang="en-US" sz="2800">
                                            <a:effectLst/>
                                            <a:latin typeface="Cambria Math"/>
                                          </a:rPr>
                                          <m:t>=1</m:t>
                                        </m:r>
                                      </m:sub>
                                      <m:sup>
                                        <m:r>
                                          <a:rPr lang="en-US" sz="2800">
                                            <a:effectLst/>
                                            <a:latin typeface="Cambria Math"/>
                                          </a:rPr>
                                          <m:t>𝑖</m:t>
                                        </m:r>
                                      </m:sup>
                                      <m:e>
                                        <m:sSub>
                                          <m:sSubPr>
                                            <m:ctrlPr>
                                              <a:rPr lang="en-US" sz="2800" i="1">
                                                <a:effectLst/>
                                                <a:latin typeface="Cambria Math"/>
                                              </a:rPr>
                                            </m:ctrlPr>
                                          </m:sSubPr>
                                          <m:e>
                                            <m:r>
                                              <a:rPr lang="en-US" sz="2800">
                                                <a:effectLst/>
                                                <a:latin typeface="Cambria Math"/>
                                              </a:rPr>
                                              <m:t>𝑈</m:t>
                                            </m:r>
                                          </m:e>
                                          <m:sub>
                                            <m:r>
                                              <a:rPr lang="en-US" sz="2800">
                                                <a:effectLst/>
                                                <a:latin typeface="Cambria Math"/>
                                              </a:rPr>
                                              <m:t>𝑖</m:t>
                                            </m:r>
                                          </m:sub>
                                        </m:sSub>
                                      </m:e>
                                    </m:nary>
                                  </m:num>
                                  <m:den>
                                    <m:r>
                                      <a:rPr lang="en-US" sz="2800">
                                        <a:effectLst/>
                                        <a:latin typeface="Cambria Math"/>
                                      </a:rPr>
                                      <m:t>𝑛</m:t>
                                    </m:r>
                                  </m:den>
                                </m:f>
                              </m:oMath>
                            </m:oMathPara>
                          </a14:m>
                          <a:endParaRPr lang="en-US" sz="28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tc>
                      <a:txBody>
                        <a:bodyPr/>
                        <a:lstStyle/>
                        <a:p>
                          <a:pPr algn="r">
                            <a:lnSpc>
                              <a:spcPct val="150000"/>
                            </a:lnSpc>
                            <a:spcBef>
                              <a:spcPts val="1200"/>
                            </a:spcBef>
                            <a:spcAft>
                              <a:spcPts val="600"/>
                            </a:spcAft>
                          </a:pPr>
                          <a:r>
                            <a:rPr lang="en-US" sz="2800" dirty="0">
                              <a:effectLst/>
                            </a:rPr>
                            <a:t>(2.2)</a:t>
                          </a:r>
                          <a:endParaRPr lang="en-US" sz="28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 xmlns:a16="http://schemas.microsoft.com/office/drawing/2014/main" val="10000"/>
                      </a:ext>
                    </a:extLst>
                  </a:tr>
                </a:tbl>
              </a:graphicData>
            </a:graphic>
          </p:graphicFrame>
        </mc:Choice>
        <mc:Fallback xmlns="">
          <p:graphicFrame>
            <p:nvGraphicFramePr>
              <p:cNvPr id="4" name="Content Placeholder 3"/>
              <p:cNvGraphicFramePr>
                <a:graphicFrameLocks noGrp="1"/>
              </p:cNvGraphicFramePr>
              <p:nvPr>
                <p:ph idx="1"/>
                <p:extLst>
                  <p:ext uri="{D42A27DB-BD31-4B8C-83A1-F6EECF244321}">
                    <p14:modId xmlns:p14="http://schemas.microsoft.com/office/powerpoint/2010/main" val="2262588486"/>
                  </p:ext>
                </p:extLst>
              </p:nvPr>
            </p:nvGraphicFramePr>
            <p:xfrm>
              <a:off x="2859094" y="3996925"/>
              <a:ext cx="6093838" cy="1557938"/>
            </p:xfrm>
            <a:graphic>
              <a:graphicData uri="http://schemas.openxmlformats.org/drawingml/2006/table">
                <a:tbl>
                  <a:tblPr firstRow="1" firstCol="1" bandRow="1">
                    <a:tableStyleId>{5C22544A-7EE6-4342-B048-85BDC9FD1C3A}</a:tableStyleId>
                  </a:tblPr>
                  <a:tblGrid>
                    <a:gridCol w="4562769">
                      <a:extLst>
                        <a:ext uri="{9D8B030D-6E8A-4147-A177-3AD203B41FA5}">
                          <a16:colId xmlns:a16="http://schemas.microsoft.com/office/drawing/2014/main" xmlns:a14="http://schemas.microsoft.com/office/drawing/2010/main" xmlns="" val="20000"/>
                        </a:ext>
                      </a:extLst>
                    </a:gridCol>
                    <a:gridCol w="1531069">
                      <a:extLst>
                        <a:ext uri="{9D8B030D-6E8A-4147-A177-3AD203B41FA5}">
                          <a16:colId xmlns:a16="http://schemas.microsoft.com/office/drawing/2014/main" xmlns:a14="http://schemas.microsoft.com/office/drawing/2010/main" xmlns="" val="20001"/>
                        </a:ext>
                      </a:extLst>
                    </a:gridCol>
                  </a:tblGrid>
                  <a:tr h="1557938">
                    <a:tc>
                      <a:txBody>
                        <a:bodyPr/>
                        <a:lstStyle/>
                        <a:p>
                          <a:endParaRPr lang="id-ID"/>
                        </a:p>
                      </a:txBody>
                      <a:tcPr marL="68580" marR="68580" marT="0" marB="0">
                        <a:blipFill rotWithShape="1">
                          <a:blip r:embed="rId2"/>
                          <a:stretch>
                            <a:fillRect t="-392" r="-33511" b="-392"/>
                          </a:stretch>
                        </a:blipFill>
                      </a:tcPr>
                    </a:tc>
                    <a:tc>
                      <a:txBody>
                        <a:bodyPr/>
                        <a:lstStyle/>
                        <a:p>
                          <a:pPr algn="r">
                            <a:lnSpc>
                              <a:spcPct val="150000"/>
                            </a:lnSpc>
                            <a:spcBef>
                              <a:spcPts val="1200"/>
                            </a:spcBef>
                            <a:spcAft>
                              <a:spcPts val="600"/>
                            </a:spcAft>
                          </a:pPr>
                          <a:r>
                            <a:rPr lang="en-US" sz="2800" dirty="0">
                              <a:effectLst/>
                            </a:rPr>
                            <a:t>(2.2)</a:t>
                          </a:r>
                          <a:endParaRPr lang="en-US" sz="28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xmlns:a14="http://schemas.microsoft.com/office/drawing/2010/main" xmlns="" val="10000"/>
                      </a:ext>
                    </a:extLst>
                  </a:tr>
                </a:tbl>
              </a:graphicData>
            </a:graphic>
          </p:graphicFrame>
        </mc:Fallback>
      </mc:AlternateContent>
      <p:sp>
        <p:nvSpPr>
          <p:cNvPr id="5" name="Rectangle 1"/>
          <p:cNvSpPr>
            <a:spLocks noChangeArrowheads="1"/>
          </p:cNvSpPr>
          <p:nvPr/>
        </p:nvSpPr>
        <p:spPr bwMode="auto">
          <a:xfrm>
            <a:off x="638412" y="1978894"/>
            <a:ext cx="7806267"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3200" b="0" i="1" u="none" strike="noStrike" cap="none" normalizeH="0" baseline="0" dirty="0" err="1">
                <a:ln>
                  <a:noFill/>
                </a:ln>
                <a:solidFill>
                  <a:schemeClr val="tx1"/>
                </a:solidFill>
                <a:effectLst/>
                <a:latin typeface="Cambria Math" panose="02040503050406030204" pitchFamily="18" charset="0"/>
                <a:ea typeface="MS Mincho" panose="02020609040205080304" pitchFamily="49" charset="-128"/>
                <a:cs typeface="Times New Roman" panose="02020603050405020304" pitchFamily="18" charset="0"/>
              </a:rPr>
              <a:t>Ut</a:t>
            </a:r>
            <a:r>
              <a:rPr kumimoji="0" lang="sv-SE" altLang="en-US" sz="32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kecepatan rata – rata waktu (km/jam);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3200" b="0" i="1" u="none" strike="noStrike" cap="none" normalizeH="0" baseline="0" dirty="0">
                <a:ln>
                  <a:noFill/>
                </a:ln>
                <a:solidFill>
                  <a:schemeClr val="tx1"/>
                </a:solidFill>
                <a:effectLst/>
                <a:latin typeface="Cambria Math" panose="02040503050406030204" pitchFamily="18" charset="0"/>
                <a:ea typeface="MS Mincho" panose="02020609040205080304" pitchFamily="49" charset="-128"/>
                <a:cs typeface="Times New Roman" panose="02020603050405020304" pitchFamily="18" charset="0"/>
              </a:rPr>
              <a:t>U</a:t>
            </a:r>
            <a:r>
              <a:rPr kumimoji="0" lang="sv-SE" altLang="en-US" sz="32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 </a:t>
            </a:r>
            <a:r>
              <a:rPr kumimoji="0" lang="nl-NL" altLang="en-US" sz="32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kecepatan kendaraan (km/jam)</a:t>
            </a:r>
            <a:r>
              <a:rPr kumimoji="0" lang="sv-SE" altLang="en-US" sz="32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dan </a:t>
            </a:r>
            <a:r>
              <a:rPr kumimoji="0" lang="en-US" altLang="en-US" sz="3200" b="0" i="1" u="none" strike="noStrike" cap="none" normalizeH="0" baseline="0" dirty="0">
                <a:ln>
                  <a:noFill/>
                </a:ln>
                <a:solidFill>
                  <a:schemeClr val="tx1"/>
                </a:solidFill>
                <a:effectLst/>
                <a:latin typeface="Cambria Math" panose="02040503050406030204" pitchFamily="18" charset="0"/>
                <a:ea typeface="MS Mincho" panose="02020609040205080304" pitchFamily="49" charset="-128"/>
                <a:cs typeface="Times New Roman" panose="02020603050405020304" pitchFamily="18" charset="0"/>
              </a:rPr>
              <a:t>n</a:t>
            </a:r>
            <a:r>
              <a:rPr kumimoji="0" lang="sv-SE" altLang="en-US" sz="3200" b="0" i="0" u="none" strike="noStrike" cap="none" normalizeH="0" baseline="0" dirty="0">
                <a:ln>
                  <a:noFill/>
                </a:ln>
                <a:solidFill>
                  <a:schemeClr val="tx1"/>
                </a:solidFill>
                <a:effectLst/>
                <a:latin typeface="Calibri" panose="020F0502020204030204" pitchFamily="34" charset="0"/>
                <a:ea typeface="MS Mincho" panose="02020609040205080304" pitchFamily="49" charset="-128"/>
                <a:cs typeface="Times New Roman" panose="02020603050405020304" pitchFamily="18" charset="0"/>
              </a:rPr>
              <a:t>= banyaknya kendaraan yang diamati.</a:t>
            </a:r>
            <a:endParaRPr kumimoji="0" lang="sv-SE" altLang="en-US" sz="4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926292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Percentile</a:t>
            </a:r>
          </a:p>
        </p:txBody>
      </p:sp>
      <p:sp>
        <p:nvSpPr>
          <p:cNvPr id="3" name="Content Placeholder 2"/>
          <p:cNvSpPr>
            <a:spLocks noGrp="1"/>
          </p:cNvSpPr>
          <p:nvPr>
            <p:ph idx="1"/>
          </p:nvPr>
        </p:nvSpPr>
        <p:spPr>
          <a:xfrm>
            <a:off x="685801" y="1924335"/>
            <a:ext cx="10928444" cy="4578066"/>
          </a:xfrm>
        </p:spPr>
        <p:txBody>
          <a:bodyPr>
            <a:normAutofit/>
          </a:bodyPr>
          <a:lstStyle/>
          <a:p>
            <a:r>
              <a:rPr lang="nl-NL" sz="2800" dirty="0"/>
              <a:t>50 </a:t>
            </a:r>
            <a:r>
              <a:rPr lang="nl-NL" sz="2800" i="1" dirty="0"/>
              <a:t>percentile speed </a:t>
            </a:r>
            <a:r>
              <a:rPr lang="nl-NL" sz="2800" dirty="0"/>
              <a:t>adalah kecepatan dimana 50% kendaraan berjalan lebih cepat dan 50% kendaraan berjalan lebih lambat.</a:t>
            </a:r>
          </a:p>
          <a:p>
            <a:r>
              <a:rPr lang="nl-NL" sz="2800" dirty="0"/>
              <a:t>85 </a:t>
            </a:r>
            <a:r>
              <a:rPr lang="nl-NL" sz="2800" i="1" dirty="0"/>
              <a:t>percentile speed </a:t>
            </a:r>
            <a:r>
              <a:rPr lang="nl-NL" sz="2800" dirty="0"/>
              <a:t>adalah kecepatan kritis kendaraan dimana kendaraan yang melewati batas ini dianggap berada di luar batas aman. </a:t>
            </a:r>
          </a:p>
          <a:p>
            <a:r>
              <a:rPr lang="nl-NL" sz="2800" dirty="0"/>
              <a:t>15 </a:t>
            </a:r>
            <a:r>
              <a:rPr lang="nl-NL" sz="2800" i="1" dirty="0"/>
              <a:t>percentile speed </a:t>
            </a:r>
            <a:r>
              <a:rPr lang="nl-NL" sz="2800" dirty="0"/>
              <a:t>adalah batas kecepatan minimum suatu kendaraan dimana kendaraan yang berjalan dengan kecepatan lebih rendah dari ini cenderung menjadi hambatan pada arus lalu lintas dan dapat menyebabkan kecelakaan. </a:t>
            </a:r>
            <a:endParaRPr lang="en-US" sz="2800" dirty="0"/>
          </a:p>
          <a:p>
            <a:endParaRPr lang="en-US" sz="2800" dirty="0"/>
          </a:p>
        </p:txBody>
      </p:sp>
    </p:spTree>
    <p:extLst>
      <p:ext uri="{BB962C8B-B14F-4D97-AF65-F5344CB8AC3E}">
        <p14:creationId xmlns:p14="http://schemas.microsoft.com/office/powerpoint/2010/main" val="373248112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p:cNvSpPr>
                <a:spLocks noGrp="1"/>
              </p:cNvSpPr>
              <p:nvPr>
                <p:ph type="title"/>
              </p:nvPr>
            </p:nvSpPr>
            <p:spPr/>
            <p:txBody>
              <a:bodyPr/>
              <a:lstStyle/>
              <a:p>
                <a:r>
                  <a:rPr lang="en-US" dirty="0" err="1"/>
                  <a:t>Kecepatan</a:t>
                </a:r>
                <a:r>
                  <a:rPr lang="en-US" dirty="0"/>
                  <a:t> </a:t>
                </a:r>
                <a:r>
                  <a:rPr lang="en-US" dirty="0" err="1"/>
                  <a:t>rencana</a:t>
                </a:r>
                <a:r>
                  <a:rPr lang="en-US" dirty="0"/>
                  <a:t> (</a:t>
                </a:r>
                <a14:m>
                  <m:oMath xmlns:m="http://schemas.openxmlformats.org/officeDocument/2006/math">
                    <m:sSub>
                      <m:sSubPr>
                        <m:ctrlPr>
                          <a:rPr lang="en-US" i="1">
                            <a:latin typeface="Cambria Math"/>
                          </a:rPr>
                        </m:ctrlPr>
                      </m:sSubPr>
                      <m:e>
                        <m:r>
                          <a:rPr lang="en-US" i="1">
                            <a:latin typeface="Cambria Math"/>
                          </a:rPr>
                          <m:t>𝑉</m:t>
                        </m:r>
                      </m:e>
                      <m:sub>
                        <m:r>
                          <a:rPr lang="en-US" i="1">
                            <a:latin typeface="Cambria Math"/>
                          </a:rPr>
                          <m:t>𝑅</m:t>
                        </m:r>
                      </m:sub>
                    </m:sSub>
                  </m:oMath>
                </a14:m>
                <a:r>
                  <a:rPr lang="en-US" dirty="0"/>
                  <a:t>)</a:t>
                </a:r>
              </a:p>
            </p:txBody>
          </p:sp>
        </mc:Choice>
        <mc:Fallback xmlns="">
          <p:sp>
            <p:nvSpPr>
              <p:cNvPr id="2" name="Title 1"/>
              <p:cNvSpPr>
                <a:spLocks noGrp="1" noRot="1" noChangeAspect="1" noMove="1" noResize="1" noEditPoints="1" noAdjustHandles="1" noChangeArrowheads="1" noChangeShapeType="1" noTextEdit="1"/>
              </p:cNvSpPr>
              <p:nvPr>
                <p:ph type="title"/>
              </p:nvPr>
            </p:nvSpPr>
            <p:spPr>
              <a:blipFill rotWithShape="0">
                <a:blip r:embed="rId2"/>
                <a:stretch>
                  <a:fillRect l="-1866"/>
                </a:stretch>
              </a:blipFill>
            </p:spPr>
            <p:txBody>
              <a:bodyPr/>
              <a:lstStyle/>
              <a:p>
                <a:r>
                  <a:rPr lang="en-US">
                    <a:noFill/>
                  </a:rPr>
                  <a:t> </a:t>
                </a:r>
              </a:p>
            </p:txBody>
          </p:sp>
        </mc:Fallback>
      </mc:AlternateContent>
      <p:sp>
        <p:nvSpPr>
          <p:cNvPr id="3" name="Content Placeholder 2"/>
          <p:cNvSpPr>
            <a:spLocks noGrp="1"/>
          </p:cNvSpPr>
          <p:nvPr>
            <p:ph idx="1"/>
          </p:nvPr>
        </p:nvSpPr>
        <p:spPr>
          <a:xfrm>
            <a:off x="655093" y="1520655"/>
            <a:ext cx="10986447" cy="5071214"/>
          </a:xfrm>
        </p:spPr>
        <p:txBody>
          <a:bodyPr>
            <a:noAutofit/>
          </a:bodyPr>
          <a:lstStyle/>
          <a:p>
            <a:r>
              <a:rPr lang="en-US" sz="3200" dirty="0" err="1"/>
              <a:t>kecepatan</a:t>
            </a:r>
            <a:r>
              <a:rPr lang="en-US" sz="3200" dirty="0"/>
              <a:t> </a:t>
            </a:r>
            <a:r>
              <a:rPr lang="en-US" sz="3200" dirty="0" err="1"/>
              <a:t>maksimum</a:t>
            </a:r>
            <a:r>
              <a:rPr lang="en-US" sz="3200" dirty="0"/>
              <a:t> yang </a:t>
            </a:r>
            <a:r>
              <a:rPr lang="en-US" sz="3200" dirty="0" err="1"/>
              <a:t>diizinkan</a:t>
            </a:r>
            <a:r>
              <a:rPr lang="en-US" sz="3200" dirty="0"/>
              <a:t> di </a:t>
            </a:r>
            <a:r>
              <a:rPr lang="en-US" sz="3200" dirty="0" err="1"/>
              <a:t>sepanjang</a:t>
            </a:r>
            <a:r>
              <a:rPr lang="en-US" sz="3200" dirty="0"/>
              <a:t> </a:t>
            </a:r>
            <a:r>
              <a:rPr lang="en-US" sz="3200" dirty="0" err="1"/>
              <a:t>bagian</a:t>
            </a:r>
            <a:r>
              <a:rPr lang="en-US" sz="3200" dirty="0"/>
              <a:t> </a:t>
            </a:r>
            <a:r>
              <a:rPr lang="en-US" sz="3200" dirty="0" err="1"/>
              <a:t>tertentu</a:t>
            </a:r>
            <a:r>
              <a:rPr lang="en-US" sz="3200" dirty="0"/>
              <a:t> </a:t>
            </a:r>
            <a:r>
              <a:rPr lang="en-US" sz="3200" dirty="0" err="1"/>
              <a:t>pada</a:t>
            </a:r>
            <a:r>
              <a:rPr lang="en-US" sz="3200" dirty="0"/>
              <a:t> </a:t>
            </a:r>
            <a:r>
              <a:rPr lang="en-US" sz="3200" dirty="0" err="1"/>
              <a:t>jalan</a:t>
            </a:r>
            <a:r>
              <a:rPr lang="en-US" sz="3200" dirty="0"/>
              <a:t> </a:t>
            </a:r>
            <a:r>
              <a:rPr lang="en-US" sz="3200" dirty="0" err="1"/>
              <a:t>raya</a:t>
            </a:r>
            <a:r>
              <a:rPr lang="en-US" sz="3200" dirty="0"/>
              <a:t> </a:t>
            </a:r>
            <a:r>
              <a:rPr lang="en-US" sz="3200" dirty="0" err="1"/>
              <a:t>tersebut</a:t>
            </a:r>
            <a:r>
              <a:rPr lang="en-US" sz="3200" dirty="0"/>
              <a:t>, </a:t>
            </a:r>
            <a:r>
              <a:rPr lang="en-US" sz="3200" dirty="0" err="1"/>
              <a:t>jika</a:t>
            </a:r>
            <a:r>
              <a:rPr lang="en-US" sz="3200" dirty="0"/>
              <a:t> </a:t>
            </a:r>
            <a:r>
              <a:rPr lang="en-US" sz="3200" dirty="0" err="1"/>
              <a:t>kondisi</a:t>
            </a:r>
            <a:r>
              <a:rPr lang="en-US" sz="3200" dirty="0"/>
              <a:t> yang </a:t>
            </a:r>
            <a:r>
              <a:rPr lang="en-US" sz="3200" dirty="0" err="1"/>
              <a:t>beragam</a:t>
            </a:r>
            <a:r>
              <a:rPr lang="en-US" sz="3200" dirty="0"/>
              <a:t> </a:t>
            </a:r>
            <a:r>
              <a:rPr lang="en-US" sz="3200" dirty="0" err="1"/>
              <a:t>tersebut</a:t>
            </a:r>
            <a:r>
              <a:rPr lang="en-US" sz="3200" dirty="0"/>
              <a:t> </a:t>
            </a:r>
            <a:r>
              <a:rPr lang="en-US" sz="3200" dirty="0" err="1"/>
              <a:t>menguntungkan</a:t>
            </a:r>
            <a:r>
              <a:rPr lang="en-US" sz="3200" dirty="0"/>
              <a:t> </a:t>
            </a:r>
            <a:r>
              <a:rPr lang="en-US" sz="3200" dirty="0" err="1"/>
              <a:t>dan</a:t>
            </a:r>
            <a:r>
              <a:rPr lang="en-US" sz="3200" dirty="0"/>
              <a:t> </a:t>
            </a:r>
            <a:r>
              <a:rPr lang="en-US" sz="3200" dirty="0" err="1"/>
              <a:t>terjaga</a:t>
            </a:r>
            <a:r>
              <a:rPr lang="en-US" sz="3200" dirty="0"/>
              <a:t> </a:t>
            </a:r>
            <a:r>
              <a:rPr lang="en-US" sz="3200" dirty="0" err="1"/>
              <a:t>oleh</a:t>
            </a:r>
            <a:r>
              <a:rPr lang="en-US" sz="3200" dirty="0"/>
              <a:t> </a:t>
            </a:r>
            <a:r>
              <a:rPr lang="en-US" sz="3200" dirty="0" err="1"/>
              <a:t>keistimewaan</a:t>
            </a:r>
            <a:r>
              <a:rPr lang="en-US" sz="3200" dirty="0"/>
              <a:t> </a:t>
            </a:r>
            <a:r>
              <a:rPr lang="en-US" sz="3200" dirty="0" err="1"/>
              <a:t>perencanaan</a:t>
            </a:r>
            <a:r>
              <a:rPr lang="en-US" sz="3200" dirty="0"/>
              <a:t> </a:t>
            </a:r>
            <a:r>
              <a:rPr lang="en-US" sz="3200" dirty="0" err="1"/>
              <a:t>jalan</a:t>
            </a:r>
            <a:r>
              <a:rPr lang="en-US" sz="3200" dirty="0"/>
              <a:t>, </a:t>
            </a:r>
            <a:r>
              <a:rPr lang="en-US" sz="3200" dirty="0" err="1"/>
              <a:t>dalam</a:t>
            </a:r>
            <a:r>
              <a:rPr lang="en-US" sz="3200" dirty="0"/>
              <a:t> </a:t>
            </a:r>
            <a:r>
              <a:rPr lang="en-US" sz="3200" dirty="0" err="1"/>
              <a:t>arti</a:t>
            </a:r>
            <a:r>
              <a:rPr lang="en-US" sz="3200" dirty="0"/>
              <a:t> </a:t>
            </a:r>
            <a:r>
              <a:rPr lang="en-US" sz="3200" dirty="0" err="1"/>
              <a:t>tidak</a:t>
            </a:r>
            <a:r>
              <a:rPr lang="en-US" sz="3200" dirty="0"/>
              <a:t> </a:t>
            </a:r>
            <a:r>
              <a:rPr lang="en-US" sz="3200" dirty="0" err="1"/>
              <a:t>menimbulkan</a:t>
            </a:r>
            <a:r>
              <a:rPr lang="en-US" sz="3200" dirty="0"/>
              <a:t> </a:t>
            </a:r>
            <a:r>
              <a:rPr lang="en-US" sz="3200" dirty="0" err="1"/>
              <a:t>bahaya</a:t>
            </a:r>
            <a:r>
              <a:rPr lang="en-US" sz="3200" dirty="0"/>
              <a:t>, </a:t>
            </a:r>
            <a:r>
              <a:rPr lang="en-US" sz="3200" dirty="0" err="1"/>
              <a:t>inilah</a:t>
            </a:r>
            <a:r>
              <a:rPr lang="en-US" sz="3200" dirty="0"/>
              <a:t> yang </a:t>
            </a:r>
            <a:r>
              <a:rPr lang="en-US" sz="3200" dirty="0" err="1"/>
              <a:t>digunakan</a:t>
            </a:r>
            <a:r>
              <a:rPr lang="en-US" sz="3200" dirty="0"/>
              <a:t> </a:t>
            </a:r>
            <a:r>
              <a:rPr lang="en-US" sz="3200" dirty="0" err="1"/>
              <a:t>untuk</a:t>
            </a:r>
            <a:r>
              <a:rPr lang="en-US" sz="3200" dirty="0"/>
              <a:t> </a:t>
            </a:r>
            <a:r>
              <a:rPr lang="en-US" sz="3200" dirty="0" err="1"/>
              <a:t>perencanaan</a:t>
            </a:r>
            <a:r>
              <a:rPr lang="en-US" sz="3200" dirty="0"/>
              <a:t> </a:t>
            </a:r>
            <a:r>
              <a:rPr lang="en-US" sz="3200" dirty="0" err="1"/>
              <a:t>geometrik</a:t>
            </a:r>
            <a:r>
              <a:rPr lang="en-US" sz="3200" dirty="0"/>
              <a:t>. </a:t>
            </a:r>
            <a:r>
              <a:rPr lang="en-US" sz="3200" dirty="0" err="1"/>
              <a:t>Suatu</a:t>
            </a:r>
            <a:r>
              <a:rPr lang="en-US" sz="3200" dirty="0"/>
              <a:t> </a:t>
            </a:r>
            <a:r>
              <a:rPr lang="en-US" sz="3200" dirty="0" err="1"/>
              <a:t>kecepatan</a:t>
            </a:r>
            <a:r>
              <a:rPr lang="en-US" sz="3200" dirty="0"/>
              <a:t> </a:t>
            </a:r>
            <a:r>
              <a:rPr lang="en-US" sz="3200" dirty="0" err="1"/>
              <a:t>rencana</a:t>
            </a:r>
            <a:r>
              <a:rPr lang="en-US" sz="3200" dirty="0"/>
              <a:t> </a:t>
            </a:r>
            <a:r>
              <a:rPr lang="en-US" sz="3200" dirty="0" err="1"/>
              <a:t>haruslah</a:t>
            </a:r>
            <a:r>
              <a:rPr lang="en-US" sz="3200" dirty="0"/>
              <a:t> </a:t>
            </a:r>
            <a:r>
              <a:rPr lang="en-US" sz="3200" dirty="0" err="1"/>
              <a:t>sesuai</a:t>
            </a:r>
            <a:r>
              <a:rPr lang="en-US" sz="3200" dirty="0"/>
              <a:t> </a:t>
            </a:r>
            <a:r>
              <a:rPr lang="en-US" sz="3200" dirty="0" err="1"/>
              <a:t>dengan</a:t>
            </a:r>
            <a:r>
              <a:rPr lang="en-US" sz="3200" dirty="0"/>
              <a:t> </a:t>
            </a:r>
            <a:r>
              <a:rPr lang="en-US" sz="3200" dirty="0" err="1"/>
              <a:t>tipe</a:t>
            </a:r>
            <a:r>
              <a:rPr lang="en-US" sz="3200" dirty="0"/>
              <a:t> </a:t>
            </a:r>
            <a:r>
              <a:rPr lang="en-US" sz="3200" dirty="0" err="1"/>
              <a:t>jalan</a:t>
            </a:r>
            <a:r>
              <a:rPr lang="en-US" sz="3200" dirty="0"/>
              <a:t> </a:t>
            </a:r>
            <a:r>
              <a:rPr lang="en-US" sz="3200" dirty="0" err="1"/>
              <a:t>dan</a:t>
            </a:r>
            <a:r>
              <a:rPr lang="en-US" sz="3200" dirty="0"/>
              <a:t> </a:t>
            </a:r>
            <a:r>
              <a:rPr lang="en-US" sz="3200" dirty="0" err="1"/>
              <a:t>sifat</a:t>
            </a:r>
            <a:r>
              <a:rPr lang="en-US" sz="3200" dirty="0"/>
              <a:t> </a:t>
            </a:r>
            <a:r>
              <a:rPr lang="en-US" sz="3200" dirty="0" err="1"/>
              <a:t>lapangan</a:t>
            </a:r>
            <a:r>
              <a:rPr lang="en-US" sz="3200" dirty="0"/>
              <a:t>. </a:t>
            </a:r>
            <a:r>
              <a:rPr lang="en-US" sz="3200" dirty="0" err="1"/>
              <a:t>Kecepatan</a:t>
            </a:r>
            <a:r>
              <a:rPr lang="en-US" sz="3200" dirty="0"/>
              <a:t> </a:t>
            </a:r>
            <a:r>
              <a:rPr lang="en-US" sz="3200" dirty="0" err="1"/>
              <a:t>rencana</a:t>
            </a:r>
            <a:r>
              <a:rPr lang="en-US" sz="3200" dirty="0"/>
              <a:t> </a:t>
            </a:r>
            <a:r>
              <a:rPr lang="en-US" sz="3200" dirty="0" err="1"/>
              <a:t>merupakan</a:t>
            </a:r>
            <a:r>
              <a:rPr lang="en-US" sz="3200" dirty="0"/>
              <a:t> </a:t>
            </a:r>
            <a:r>
              <a:rPr lang="en-US" sz="3200" dirty="0" err="1"/>
              <a:t>faktor</a:t>
            </a:r>
            <a:r>
              <a:rPr lang="en-US" sz="3200" dirty="0"/>
              <a:t> </a:t>
            </a:r>
            <a:r>
              <a:rPr lang="en-US" sz="3200" dirty="0" err="1"/>
              <a:t>utama</a:t>
            </a:r>
            <a:r>
              <a:rPr lang="en-US" sz="3200" dirty="0"/>
              <a:t> </a:t>
            </a:r>
            <a:r>
              <a:rPr lang="en-US" sz="3200" dirty="0" err="1"/>
              <a:t>untuk</a:t>
            </a:r>
            <a:r>
              <a:rPr lang="en-US" sz="3200" dirty="0"/>
              <a:t> </a:t>
            </a:r>
            <a:r>
              <a:rPr lang="en-US" sz="3200" dirty="0" err="1"/>
              <a:t>menentukan</a:t>
            </a:r>
            <a:r>
              <a:rPr lang="en-US" sz="3200" dirty="0"/>
              <a:t> </a:t>
            </a:r>
            <a:r>
              <a:rPr lang="en-US" sz="3200" dirty="0" err="1"/>
              <a:t>elemen-elemen</a:t>
            </a:r>
            <a:r>
              <a:rPr lang="en-US" sz="3200" dirty="0"/>
              <a:t> </a:t>
            </a:r>
            <a:r>
              <a:rPr lang="en-US" sz="3200" dirty="0" err="1"/>
              <a:t>geometrik</a:t>
            </a:r>
            <a:r>
              <a:rPr lang="en-US" sz="3200" dirty="0"/>
              <a:t> </a:t>
            </a:r>
            <a:r>
              <a:rPr lang="en-US" sz="3200" dirty="0" err="1"/>
              <a:t>jalan</a:t>
            </a:r>
            <a:r>
              <a:rPr lang="en-US" sz="3200" dirty="0"/>
              <a:t> </a:t>
            </a:r>
            <a:r>
              <a:rPr lang="en-US" sz="3200" dirty="0" err="1"/>
              <a:t>raya</a:t>
            </a:r>
            <a:r>
              <a:rPr lang="en-US" sz="3200" dirty="0"/>
              <a:t>.</a:t>
            </a:r>
          </a:p>
        </p:txBody>
      </p:sp>
    </p:spTree>
    <p:extLst>
      <p:ext uri="{BB962C8B-B14F-4D97-AF65-F5344CB8AC3E}">
        <p14:creationId xmlns:p14="http://schemas.microsoft.com/office/powerpoint/2010/main" val="316276952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p:cNvSpPr>
                <a:spLocks noGrp="1"/>
              </p:cNvSpPr>
              <p:nvPr>
                <p:ph type="title"/>
              </p:nvPr>
            </p:nvSpPr>
            <p:spPr/>
            <p:txBody>
              <a:bodyPr/>
              <a:lstStyle/>
              <a:p>
                <a:r>
                  <a:rPr lang="en-US" dirty="0" err="1"/>
                  <a:t>Kecepatan</a:t>
                </a:r>
                <a:r>
                  <a:rPr lang="en-US" dirty="0"/>
                  <a:t> </a:t>
                </a:r>
                <a:r>
                  <a:rPr lang="en-US" dirty="0" err="1"/>
                  <a:t>rencana</a:t>
                </a:r>
                <a:r>
                  <a:rPr lang="en-US" dirty="0"/>
                  <a:t> (</a:t>
                </a:r>
                <a14:m>
                  <m:oMath xmlns:m="http://schemas.openxmlformats.org/officeDocument/2006/math">
                    <m:sSub>
                      <m:sSubPr>
                        <m:ctrlPr>
                          <a:rPr lang="en-US" i="1">
                            <a:latin typeface="Cambria Math"/>
                          </a:rPr>
                        </m:ctrlPr>
                      </m:sSubPr>
                      <m:e>
                        <m:r>
                          <a:rPr lang="en-US" i="1">
                            <a:latin typeface="Cambria Math"/>
                          </a:rPr>
                          <m:t>𝑉</m:t>
                        </m:r>
                      </m:e>
                      <m:sub>
                        <m:r>
                          <a:rPr lang="en-US" i="1">
                            <a:latin typeface="Cambria Math"/>
                          </a:rPr>
                          <m:t>𝑅</m:t>
                        </m:r>
                      </m:sub>
                    </m:sSub>
                  </m:oMath>
                </a14:m>
                <a:r>
                  <a:rPr lang="en-US" dirty="0"/>
                  <a:t>) </a:t>
                </a:r>
                <a:r>
                  <a:rPr lang="en-US" dirty="0" err="1"/>
                  <a:t>untuk</a:t>
                </a:r>
                <a:r>
                  <a:rPr lang="en-US" dirty="0"/>
                  <a:t> </a:t>
                </a:r>
                <a:r>
                  <a:rPr lang="en-US" dirty="0" err="1"/>
                  <a:t>masing</a:t>
                </a:r>
                <a:r>
                  <a:rPr lang="en-US" dirty="0"/>
                  <a:t> </a:t>
                </a:r>
                <a:r>
                  <a:rPr lang="en-US" dirty="0" err="1"/>
                  <a:t>masing</a:t>
                </a:r>
                <a:r>
                  <a:rPr lang="en-US" dirty="0"/>
                  <a:t> </a:t>
                </a:r>
                <a:r>
                  <a:rPr lang="en-US" dirty="0" err="1"/>
                  <a:t>fungsi</a:t>
                </a:r>
                <a:r>
                  <a:rPr lang="en-US" dirty="0"/>
                  <a:t> </a:t>
                </a:r>
                <a:r>
                  <a:rPr lang="en-US" dirty="0" err="1"/>
                  <a:t>jalan</a:t>
                </a:r>
                <a:endParaRPr lang="en-US" dirty="0"/>
              </a:p>
            </p:txBody>
          </p:sp>
        </mc:Choice>
        <mc:Fallback xmlns="">
          <p:sp>
            <p:nvSpPr>
              <p:cNvPr id="2" name="Title 1"/>
              <p:cNvSpPr>
                <a:spLocks noGrp="1" noRot="1" noChangeAspect="1" noMove="1" noResize="1" noEditPoints="1" noAdjustHandles="1" noChangeArrowheads="1" noChangeShapeType="1" noTextEdit="1"/>
              </p:cNvSpPr>
              <p:nvPr>
                <p:ph type="title"/>
              </p:nvPr>
            </p:nvSpPr>
            <p:spPr>
              <a:blipFill rotWithShape="0">
                <a:blip r:embed="rId2"/>
                <a:stretch>
                  <a:fillRect l="-1866" b="-6695"/>
                </a:stretch>
              </a:blipFill>
            </p:spPr>
            <p:txBody>
              <a:bodyPr/>
              <a:lstStyle/>
              <a:p>
                <a:r>
                  <a:rPr lang="en-US">
                    <a:noFill/>
                  </a:rPr>
                  <a:t> </a:t>
                </a:r>
              </a:p>
            </p:txBody>
          </p:sp>
        </mc:Fallback>
      </mc:AlternateContent>
      <p:graphicFrame>
        <p:nvGraphicFramePr>
          <p:cNvPr id="4" name="Content Placeholder 3"/>
          <p:cNvGraphicFramePr>
            <a:graphicFrameLocks noGrp="1"/>
          </p:cNvGraphicFramePr>
          <p:nvPr>
            <p:ph idx="1"/>
            <p:extLst>
              <p:ext uri="{D42A27DB-BD31-4B8C-83A1-F6EECF244321}">
                <p14:modId xmlns:p14="http://schemas.microsoft.com/office/powerpoint/2010/main" val="4028960628"/>
              </p:ext>
            </p:extLst>
          </p:nvPr>
        </p:nvGraphicFramePr>
        <p:xfrm>
          <a:off x="685800" y="2141538"/>
          <a:ext cx="10131424" cy="2865120"/>
        </p:xfrm>
        <a:graphic>
          <a:graphicData uri="http://schemas.openxmlformats.org/drawingml/2006/table">
            <a:tbl>
              <a:tblPr firstRow="1" bandRow="1">
                <a:tableStyleId>{5C22544A-7EE6-4342-B048-85BDC9FD1C3A}</a:tableStyleId>
              </a:tblPr>
              <a:tblGrid>
                <a:gridCol w="2532856">
                  <a:extLst>
                    <a:ext uri="{9D8B030D-6E8A-4147-A177-3AD203B41FA5}">
                      <a16:colId xmlns="" xmlns:a16="http://schemas.microsoft.com/office/drawing/2014/main" val="20000"/>
                    </a:ext>
                  </a:extLst>
                </a:gridCol>
                <a:gridCol w="2532856">
                  <a:extLst>
                    <a:ext uri="{9D8B030D-6E8A-4147-A177-3AD203B41FA5}">
                      <a16:colId xmlns="" xmlns:a16="http://schemas.microsoft.com/office/drawing/2014/main" val="20001"/>
                    </a:ext>
                  </a:extLst>
                </a:gridCol>
                <a:gridCol w="2532856">
                  <a:extLst>
                    <a:ext uri="{9D8B030D-6E8A-4147-A177-3AD203B41FA5}">
                      <a16:colId xmlns="" xmlns:a16="http://schemas.microsoft.com/office/drawing/2014/main" val="20002"/>
                    </a:ext>
                  </a:extLst>
                </a:gridCol>
                <a:gridCol w="2532856">
                  <a:extLst>
                    <a:ext uri="{9D8B030D-6E8A-4147-A177-3AD203B41FA5}">
                      <a16:colId xmlns="" xmlns:a16="http://schemas.microsoft.com/office/drawing/2014/main" val="20003"/>
                    </a:ext>
                  </a:extLst>
                </a:gridCol>
              </a:tblGrid>
              <a:tr h="370840">
                <a:tc rowSpan="2">
                  <a:txBody>
                    <a:bodyPr/>
                    <a:lstStyle/>
                    <a:p>
                      <a:pPr algn="ctr">
                        <a:spcAft>
                          <a:spcPts val="0"/>
                        </a:spcAft>
                      </a:pPr>
                      <a:r>
                        <a:rPr lang="en-US" sz="3600" dirty="0" err="1">
                          <a:effectLst/>
                          <a:latin typeface="Calibri" panose="020F0502020204030204" pitchFamily="34" charset="0"/>
                          <a:ea typeface="MS Mincho" panose="02020609040205080304" pitchFamily="49" charset="-128"/>
                          <a:cs typeface="Times New Roman" panose="02020603050405020304" pitchFamily="18" charset="0"/>
                        </a:rPr>
                        <a:t>Fungsi</a:t>
                      </a:r>
                      <a:r>
                        <a:rPr lang="en-US" sz="3600" dirty="0">
                          <a:effectLst/>
                          <a:latin typeface="Calibri" panose="020F0502020204030204" pitchFamily="34" charset="0"/>
                          <a:ea typeface="MS Mincho" panose="02020609040205080304" pitchFamily="49" charset="-128"/>
                          <a:cs typeface="Times New Roman" panose="02020603050405020304" pitchFamily="18" charset="0"/>
                        </a:rPr>
                        <a:t> </a:t>
                      </a:r>
                      <a:r>
                        <a:rPr lang="en-US" sz="3600" dirty="0" err="1">
                          <a:effectLst/>
                          <a:latin typeface="Calibri" panose="020F0502020204030204" pitchFamily="34" charset="0"/>
                          <a:ea typeface="MS Mincho" panose="02020609040205080304" pitchFamily="49" charset="-128"/>
                          <a:cs typeface="Times New Roman" panose="02020603050405020304" pitchFamily="18" charset="0"/>
                        </a:rPr>
                        <a:t>Jalan</a:t>
                      </a:r>
                      <a:endParaRPr lang="en-US" sz="36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gridSpan="3">
                  <a:txBody>
                    <a:bodyPr/>
                    <a:lstStyle/>
                    <a:p>
                      <a:pPr algn="ctr">
                        <a:spcAft>
                          <a:spcPts val="0"/>
                        </a:spcAft>
                      </a:pPr>
                      <a:r>
                        <a:rPr lang="en-US" sz="3600">
                          <a:effectLst/>
                          <a:latin typeface="Calibri" panose="020F0502020204030204" pitchFamily="34" charset="0"/>
                          <a:ea typeface="MS Mincho" panose="02020609040205080304" pitchFamily="49" charset="-128"/>
                          <a:cs typeface="Times New Roman" panose="02020603050405020304" pitchFamily="18" charset="0"/>
                        </a:rPr>
                        <a:t>Kecepatan Rencana</a:t>
                      </a:r>
                    </a:p>
                  </a:txBody>
                  <a:tcPr marL="68580" marR="68580" marT="0" marB="0" anchor="ct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0"/>
                  </a:ext>
                </a:extLst>
              </a:tr>
              <a:tr h="370840">
                <a:tc vMerge="1">
                  <a:txBody>
                    <a:bodyPr/>
                    <a:lstStyle/>
                    <a:p>
                      <a:endParaRPr lang="en-US"/>
                    </a:p>
                  </a:txBody>
                  <a:tcPr/>
                </a:tc>
                <a:tc>
                  <a:txBody>
                    <a:bodyPr/>
                    <a:lstStyle/>
                    <a:p>
                      <a:pPr algn="ctr">
                        <a:spcAft>
                          <a:spcPts val="0"/>
                        </a:spcAft>
                      </a:pPr>
                      <a:r>
                        <a:rPr lang="en-US" sz="4400">
                          <a:effectLst/>
                          <a:latin typeface="Calibri" panose="020F0502020204030204" pitchFamily="34" charset="0"/>
                          <a:ea typeface="MS Mincho" panose="02020609040205080304" pitchFamily="49" charset="-128"/>
                          <a:cs typeface="Times New Roman" panose="02020603050405020304" pitchFamily="18" charset="0"/>
                        </a:rPr>
                        <a:t>DATAR</a:t>
                      </a:r>
                      <a:endParaRPr lang="en-US" sz="36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spcAft>
                          <a:spcPts val="0"/>
                        </a:spcAft>
                      </a:pPr>
                      <a:r>
                        <a:rPr lang="en-US" sz="4400">
                          <a:effectLst/>
                          <a:latin typeface="Calibri" panose="020F0502020204030204" pitchFamily="34" charset="0"/>
                          <a:ea typeface="MS Mincho" panose="02020609040205080304" pitchFamily="49" charset="-128"/>
                          <a:cs typeface="Times New Roman" panose="02020603050405020304" pitchFamily="18" charset="0"/>
                        </a:rPr>
                        <a:t>BUKIT</a:t>
                      </a:r>
                      <a:endParaRPr lang="en-US" sz="36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spcAft>
                          <a:spcPts val="0"/>
                        </a:spcAft>
                      </a:pPr>
                      <a:r>
                        <a:rPr lang="en-US" sz="4400">
                          <a:effectLst/>
                          <a:latin typeface="Calibri" panose="020F0502020204030204" pitchFamily="34" charset="0"/>
                          <a:ea typeface="MS Mincho" panose="02020609040205080304" pitchFamily="49" charset="-128"/>
                          <a:cs typeface="Times New Roman" panose="02020603050405020304" pitchFamily="18" charset="0"/>
                        </a:rPr>
                        <a:t>GUNUNG</a:t>
                      </a:r>
                      <a:endParaRPr lang="en-US" sz="36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extLst>
                  <a:ext uri="{0D108BD9-81ED-4DB2-BD59-A6C34878D82A}">
                    <a16:rowId xmlns="" xmlns:a16="http://schemas.microsoft.com/office/drawing/2014/main" val="10001"/>
                  </a:ext>
                </a:extLst>
              </a:tr>
              <a:tr h="370840">
                <a:tc>
                  <a:txBody>
                    <a:bodyPr/>
                    <a:lstStyle/>
                    <a:p>
                      <a:pPr algn="just">
                        <a:spcAft>
                          <a:spcPts val="0"/>
                        </a:spcAft>
                      </a:pPr>
                      <a:r>
                        <a:rPr lang="en-US" sz="3600">
                          <a:effectLst/>
                          <a:latin typeface="Calibri" panose="020F0502020204030204" pitchFamily="34" charset="0"/>
                          <a:ea typeface="MS Mincho" panose="02020609040205080304" pitchFamily="49" charset="-128"/>
                          <a:cs typeface="Times New Roman" panose="02020603050405020304" pitchFamily="18" charset="0"/>
                        </a:rPr>
                        <a:t>Arteri </a:t>
                      </a:r>
                    </a:p>
                  </a:txBody>
                  <a:tcPr marL="68580" marR="68580" marT="0" marB="0" anchor="ctr"/>
                </a:tc>
                <a:tc>
                  <a:txBody>
                    <a:bodyPr/>
                    <a:lstStyle/>
                    <a:p>
                      <a:pPr algn="ctr">
                        <a:spcAft>
                          <a:spcPts val="0"/>
                        </a:spcAft>
                      </a:pPr>
                      <a:r>
                        <a:rPr lang="en-US" sz="3600" dirty="0">
                          <a:effectLst/>
                          <a:latin typeface="Calibri" panose="020F0502020204030204" pitchFamily="34" charset="0"/>
                          <a:ea typeface="MS Mincho" panose="02020609040205080304" pitchFamily="49" charset="-128"/>
                          <a:cs typeface="Times New Roman" panose="02020603050405020304" pitchFamily="18" charset="0"/>
                        </a:rPr>
                        <a:t>70 – 120 </a:t>
                      </a:r>
                    </a:p>
                  </a:txBody>
                  <a:tcPr marL="68580" marR="68580" marT="0" marB="0" anchor="ctr"/>
                </a:tc>
                <a:tc>
                  <a:txBody>
                    <a:bodyPr/>
                    <a:lstStyle/>
                    <a:p>
                      <a:pPr algn="ctr">
                        <a:spcAft>
                          <a:spcPts val="0"/>
                        </a:spcAft>
                      </a:pPr>
                      <a:r>
                        <a:rPr lang="en-US" sz="3600">
                          <a:effectLst/>
                          <a:latin typeface="Calibri" panose="020F0502020204030204" pitchFamily="34" charset="0"/>
                          <a:ea typeface="MS Mincho" panose="02020609040205080304" pitchFamily="49" charset="-128"/>
                          <a:cs typeface="Times New Roman" panose="02020603050405020304" pitchFamily="18" charset="0"/>
                        </a:rPr>
                        <a:t>60 - 80 </a:t>
                      </a:r>
                    </a:p>
                  </a:txBody>
                  <a:tcPr marL="68580" marR="68580" marT="0" marB="0" anchor="ctr"/>
                </a:tc>
                <a:tc>
                  <a:txBody>
                    <a:bodyPr/>
                    <a:lstStyle/>
                    <a:p>
                      <a:pPr algn="ctr">
                        <a:spcAft>
                          <a:spcPts val="0"/>
                        </a:spcAft>
                      </a:pPr>
                      <a:r>
                        <a:rPr lang="en-US" sz="3600">
                          <a:effectLst/>
                          <a:latin typeface="Calibri" panose="020F0502020204030204" pitchFamily="34" charset="0"/>
                          <a:ea typeface="MS Mincho" panose="02020609040205080304" pitchFamily="49" charset="-128"/>
                          <a:cs typeface="Times New Roman" panose="02020603050405020304" pitchFamily="18" charset="0"/>
                        </a:rPr>
                        <a:t>40 – 70 </a:t>
                      </a:r>
                    </a:p>
                  </a:txBody>
                  <a:tcPr marL="68580" marR="68580" marT="0" marB="0" anchor="ctr"/>
                </a:tc>
                <a:extLst>
                  <a:ext uri="{0D108BD9-81ED-4DB2-BD59-A6C34878D82A}">
                    <a16:rowId xmlns="" xmlns:a16="http://schemas.microsoft.com/office/drawing/2014/main" val="10002"/>
                  </a:ext>
                </a:extLst>
              </a:tr>
              <a:tr h="370840">
                <a:tc>
                  <a:txBody>
                    <a:bodyPr/>
                    <a:lstStyle/>
                    <a:p>
                      <a:pPr algn="just">
                        <a:spcAft>
                          <a:spcPts val="0"/>
                        </a:spcAft>
                      </a:pPr>
                      <a:r>
                        <a:rPr lang="en-US" sz="3600">
                          <a:effectLst/>
                          <a:latin typeface="Calibri" panose="020F0502020204030204" pitchFamily="34" charset="0"/>
                          <a:ea typeface="MS Mincho" panose="02020609040205080304" pitchFamily="49" charset="-128"/>
                          <a:cs typeface="Times New Roman" panose="02020603050405020304" pitchFamily="18" charset="0"/>
                        </a:rPr>
                        <a:t>Kolektor </a:t>
                      </a:r>
                    </a:p>
                  </a:txBody>
                  <a:tcPr marL="68580" marR="68580" marT="0" marB="0" anchor="ctr"/>
                </a:tc>
                <a:tc>
                  <a:txBody>
                    <a:bodyPr/>
                    <a:lstStyle/>
                    <a:p>
                      <a:pPr algn="ctr">
                        <a:spcAft>
                          <a:spcPts val="0"/>
                        </a:spcAft>
                      </a:pPr>
                      <a:r>
                        <a:rPr lang="en-US" sz="3600">
                          <a:effectLst/>
                          <a:latin typeface="Calibri" panose="020F0502020204030204" pitchFamily="34" charset="0"/>
                          <a:ea typeface="MS Mincho" panose="02020609040205080304" pitchFamily="49" charset="-128"/>
                          <a:cs typeface="Times New Roman" panose="02020603050405020304" pitchFamily="18" charset="0"/>
                        </a:rPr>
                        <a:t>60 – 90 </a:t>
                      </a:r>
                    </a:p>
                  </a:txBody>
                  <a:tcPr marL="68580" marR="68580" marT="0" marB="0" anchor="ctr"/>
                </a:tc>
                <a:tc>
                  <a:txBody>
                    <a:bodyPr/>
                    <a:lstStyle/>
                    <a:p>
                      <a:pPr algn="ctr">
                        <a:spcAft>
                          <a:spcPts val="0"/>
                        </a:spcAft>
                      </a:pPr>
                      <a:r>
                        <a:rPr lang="en-US" sz="3600">
                          <a:effectLst/>
                          <a:latin typeface="Calibri" panose="020F0502020204030204" pitchFamily="34" charset="0"/>
                          <a:ea typeface="MS Mincho" panose="02020609040205080304" pitchFamily="49" charset="-128"/>
                          <a:cs typeface="Times New Roman" panose="02020603050405020304" pitchFamily="18" charset="0"/>
                        </a:rPr>
                        <a:t>50 - 60 </a:t>
                      </a:r>
                    </a:p>
                  </a:txBody>
                  <a:tcPr marL="68580" marR="68580" marT="0" marB="0" anchor="ctr"/>
                </a:tc>
                <a:tc>
                  <a:txBody>
                    <a:bodyPr/>
                    <a:lstStyle/>
                    <a:p>
                      <a:pPr algn="ctr">
                        <a:spcAft>
                          <a:spcPts val="0"/>
                        </a:spcAft>
                      </a:pPr>
                      <a:r>
                        <a:rPr lang="en-US" sz="3600">
                          <a:effectLst/>
                          <a:latin typeface="Calibri" panose="020F0502020204030204" pitchFamily="34" charset="0"/>
                          <a:ea typeface="MS Mincho" panose="02020609040205080304" pitchFamily="49" charset="-128"/>
                          <a:cs typeface="Times New Roman" panose="02020603050405020304" pitchFamily="18" charset="0"/>
                        </a:rPr>
                        <a:t>30 – 50 </a:t>
                      </a:r>
                    </a:p>
                  </a:txBody>
                  <a:tcPr marL="68580" marR="68580" marT="0" marB="0" anchor="ctr"/>
                </a:tc>
                <a:extLst>
                  <a:ext uri="{0D108BD9-81ED-4DB2-BD59-A6C34878D82A}">
                    <a16:rowId xmlns="" xmlns:a16="http://schemas.microsoft.com/office/drawing/2014/main" val="10003"/>
                  </a:ext>
                </a:extLst>
              </a:tr>
              <a:tr h="370840">
                <a:tc>
                  <a:txBody>
                    <a:bodyPr/>
                    <a:lstStyle/>
                    <a:p>
                      <a:pPr algn="just">
                        <a:spcAft>
                          <a:spcPts val="0"/>
                        </a:spcAft>
                      </a:pPr>
                      <a:r>
                        <a:rPr lang="en-US" sz="3600">
                          <a:effectLst/>
                          <a:latin typeface="Calibri" panose="020F0502020204030204" pitchFamily="34" charset="0"/>
                          <a:ea typeface="MS Mincho" panose="02020609040205080304" pitchFamily="49" charset="-128"/>
                          <a:cs typeface="Times New Roman" panose="02020603050405020304" pitchFamily="18" charset="0"/>
                        </a:rPr>
                        <a:t>Lokal </a:t>
                      </a:r>
                    </a:p>
                  </a:txBody>
                  <a:tcPr marL="68580" marR="68580" marT="0" marB="0" anchor="ctr"/>
                </a:tc>
                <a:tc>
                  <a:txBody>
                    <a:bodyPr/>
                    <a:lstStyle/>
                    <a:p>
                      <a:pPr algn="ctr">
                        <a:spcAft>
                          <a:spcPts val="0"/>
                        </a:spcAft>
                      </a:pPr>
                      <a:r>
                        <a:rPr lang="en-US" sz="3600">
                          <a:effectLst/>
                          <a:latin typeface="Calibri" panose="020F0502020204030204" pitchFamily="34" charset="0"/>
                          <a:ea typeface="MS Mincho" panose="02020609040205080304" pitchFamily="49" charset="-128"/>
                          <a:cs typeface="Times New Roman" panose="02020603050405020304" pitchFamily="18" charset="0"/>
                        </a:rPr>
                        <a:t>40 – 70 </a:t>
                      </a:r>
                    </a:p>
                  </a:txBody>
                  <a:tcPr marL="68580" marR="68580" marT="0" marB="0" anchor="ctr"/>
                </a:tc>
                <a:tc>
                  <a:txBody>
                    <a:bodyPr/>
                    <a:lstStyle/>
                    <a:p>
                      <a:pPr algn="ctr">
                        <a:spcAft>
                          <a:spcPts val="0"/>
                        </a:spcAft>
                      </a:pPr>
                      <a:r>
                        <a:rPr lang="en-US" sz="3600">
                          <a:effectLst/>
                          <a:latin typeface="Calibri" panose="020F0502020204030204" pitchFamily="34" charset="0"/>
                          <a:ea typeface="MS Mincho" panose="02020609040205080304" pitchFamily="49" charset="-128"/>
                          <a:cs typeface="Times New Roman" panose="02020603050405020304" pitchFamily="18" charset="0"/>
                        </a:rPr>
                        <a:t>30 - 50 </a:t>
                      </a:r>
                    </a:p>
                  </a:txBody>
                  <a:tcPr marL="68580" marR="68580" marT="0" marB="0" anchor="ctr"/>
                </a:tc>
                <a:tc>
                  <a:txBody>
                    <a:bodyPr/>
                    <a:lstStyle/>
                    <a:p>
                      <a:pPr algn="ctr">
                        <a:spcAft>
                          <a:spcPts val="0"/>
                        </a:spcAft>
                      </a:pPr>
                      <a:r>
                        <a:rPr lang="en-US" sz="3600" dirty="0">
                          <a:effectLst/>
                          <a:latin typeface="Calibri" panose="020F0502020204030204" pitchFamily="34" charset="0"/>
                          <a:ea typeface="MS Mincho" panose="02020609040205080304" pitchFamily="49" charset="-128"/>
                          <a:cs typeface="Times New Roman" panose="02020603050405020304" pitchFamily="18" charset="0"/>
                        </a:rPr>
                        <a:t>20 – 30 </a:t>
                      </a:r>
                    </a:p>
                  </a:txBody>
                  <a:tcPr marL="68580" marR="68580" marT="0" marB="0" anchor="ctr"/>
                </a:tc>
                <a:extLst>
                  <a:ext uri="{0D108BD9-81ED-4DB2-BD59-A6C34878D82A}">
                    <a16:rowId xmlns="" xmlns:a16="http://schemas.microsoft.com/office/drawing/2014/main" val="10004"/>
                  </a:ext>
                </a:extLst>
              </a:tr>
            </a:tbl>
          </a:graphicData>
        </a:graphic>
      </p:graphicFrame>
    </p:spTree>
    <p:extLst>
      <p:ext uri="{BB962C8B-B14F-4D97-AF65-F5344CB8AC3E}">
        <p14:creationId xmlns:p14="http://schemas.microsoft.com/office/powerpoint/2010/main" val="280684279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2" algn="l" defTabSz="457200" rtl="0">
              <a:spcBef>
                <a:spcPct val="0"/>
              </a:spcBef>
            </a:pPr>
            <a:r>
              <a:rPr lang="en-US" sz="5400" b="1" dirty="0" err="1"/>
              <a:t>Kendaraan</a:t>
            </a:r>
            <a:r>
              <a:rPr lang="en-US" sz="5400" b="1" dirty="0"/>
              <a:t> </a:t>
            </a:r>
            <a:r>
              <a:rPr lang="en-US" sz="5400" b="1" dirty="0" err="1"/>
              <a:t>Rencana</a:t>
            </a:r>
            <a:endParaRPr lang="en-US" sz="5400" dirty="0"/>
          </a:p>
        </p:txBody>
      </p:sp>
      <p:sp>
        <p:nvSpPr>
          <p:cNvPr id="3" name="Content Placeholder 2"/>
          <p:cNvSpPr>
            <a:spLocks noGrp="1"/>
          </p:cNvSpPr>
          <p:nvPr>
            <p:ph idx="1"/>
          </p:nvPr>
        </p:nvSpPr>
        <p:spPr>
          <a:xfrm>
            <a:off x="685801" y="1705338"/>
            <a:ext cx="10983035" cy="4872883"/>
          </a:xfrm>
        </p:spPr>
        <p:txBody>
          <a:bodyPr>
            <a:noAutofit/>
          </a:bodyPr>
          <a:lstStyle/>
          <a:p>
            <a:pPr lvl="0"/>
            <a:r>
              <a:rPr lang="en-US" sz="3200" dirty="0" err="1"/>
              <a:t>Kendaraan</a:t>
            </a:r>
            <a:r>
              <a:rPr lang="en-US" sz="3200" dirty="0"/>
              <a:t> Kecil, </a:t>
            </a:r>
            <a:r>
              <a:rPr lang="en-US" sz="3200" dirty="0" err="1"/>
              <a:t>diwakili</a:t>
            </a:r>
            <a:r>
              <a:rPr lang="en-US" sz="3200" dirty="0"/>
              <a:t> </a:t>
            </a:r>
            <a:r>
              <a:rPr lang="en-US" sz="3200" dirty="0" err="1"/>
              <a:t>oleh</a:t>
            </a:r>
            <a:r>
              <a:rPr lang="en-US" sz="3200" dirty="0"/>
              <a:t> </a:t>
            </a:r>
            <a:r>
              <a:rPr lang="en-US" sz="3200" dirty="0" err="1"/>
              <a:t>mobil</a:t>
            </a:r>
            <a:r>
              <a:rPr lang="en-US" sz="3200" dirty="0"/>
              <a:t> </a:t>
            </a:r>
            <a:r>
              <a:rPr lang="en-US" sz="3200" dirty="0" err="1"/>
              <a:t>penumpang</a:t>
            </a:r>
            <a:r>
              <a:rPr lang="en-US" sz="3200" dirty="0"/>
              <a:t>, </a:t>
            </a:r>
            <a:r>
              <a:rPr lang="en-US" sz="3200" dirty="0" err="1"/>
              <a:t>dimensinya</a:t>
            </a:r>
            <a:r>
              <a:rPr lang="en-US" sz="3200" dirty="0"/>
              <a:t> </a:t>
            </a:r>
            <a:r>
              <a:rPr lang="en-US" sz="3200" dirty="0" err="1"/>
              <a:t>seperti</a:t>
            </a:r>
            <a:r>
              <a:rPr lang="en-US" sz="3200" dirty="0"/>
              <a:t> </a:t>
            </a:r>
            <a:r>
              <a:rPr lang="en-US" sz="3200" dirty="0" err="1"/>
              <a:t>Gambar</a:t>
            </a:r>
            <a:r>
              <a:rPr lang="en-US" sz="3200" dirty="0"/>
              <a:t> 2.2 </a:t>
            </a:r>
            <a:r>
              <a:rPr lang="en-US" sz="3200" dirty="0" err="1"/>
              <a:t>dan</a:t>
            </a:r>
            <a:r>
              <a:rPr lang="en-US" sz="3200" dirty="0"/>
              <a:t> </a:t>
            </a:r>
            <a:r>
              <a:rPr lang="en-US" sz="3200" dirty="0" err="1"/>
              <a:t>Jari-jari</a:t>
            </a:r>
            <a:r>
              <a:rPr lang="en-US" sz="3200" dirty="0"/>
              <a:t> </a:t>
            </a:r>
            <a:r>
              <a:rPr lang="en-US" sz="3200" dirty="0" err="1"/>
              <a:t>manuver</a:t>
            </a:r>
            <a:r>
              <a:rPr lang="en-US" sz="3200" dirty="0"/>
              <a:t> </a:t>
            </a:r>
            <a:r>
              <a:rPr lang="en-US" sz="3200" dirty="0" err="1"/>
              <a:t>Gambar</a:t>
            </a:r>
            <a:r>
              <a:rPr lang="en-US" sz="3200" dirty="0"/>
              <a:t> 2.3; </a:t>
            </a:r>
          </a:p>
          <a:p>
            <a:pPr lvl="0"/>
            <a:r>
              <a:rPr lang="en-US" sz="3200" dirty="0" err="1"/>
              <a:t>Kendaraan</a:t>
            </a:r>
            <a:r>
              <a:rPr lang="en-US" sz="3200" dirty="0"/>
              <a:t> </a:t>
            </a:r>
            <a:r>
              <a:rPr lang="en-US" sz="3200" dirty="0" err="1"/>
              <a:t>Sedang</a:t>
            </a:r>
            <a:r>
              <a:rPr lang="en-US" sz="3200" dirty="0"/>
              <a:t>, </a:t>
            </a:r>
            <a:r>
              <a:rPr lang="en-US" sz="3200" dirty="0" err="1"/>
              <a:t>diwakili</a:t>
            </a:r>
            <a:r>
              <a:rPr lang="en-US" sz="3200" dirty="0"/>
              <a:t> </a:t>
            </a:r>
            <a:r>
              <a:rPr lang="en-US" sz="3200" dirty="0" err="1"/>
              <a:t>oleh</a:t>
            </a:r>
            <a:r>
              <a:rPr lang="en-US" sz="3200" dirty="0"/>
              <a:t> </a:t>
            </a:r>
            <a:r>
              <a:rPr lang="en-US" sz="3200" dirty="0" err="1"/>
              <a:t>truk</a:t>
            </a:r>
            <a:r>
              <a:rPr lang="en-US" sz="3200" dirty="0"/>
              <a:t> 3 as tandem </a:t>
            </a:r>
            <a:r>
              <a:rPr lang="en-US" sz="3200" dirty="0" err="1"/>
              <a:t>atau</a:t>
            </a:r>
            <a:r>
              <a:rPr lang="en-US" sz="3200" dirty="0"/>
              <a:t> </a:t>
            </a:r>
            <a:r>
              <a:rPr lang="en-US" sz="3200" dirty="0" err="1"/>
              <a:t>oleh</a:t>
            </a:r>
            <a:r>
              <a:rPr lang="en-US" sz="3200" dirty="0"/>
              <a:t> bus </a:t>
            </a:r>
            <a:r>
              <a:rPr lang="en-US" sz="3200" dirty="0" err="1"/>
              <a:t>besar</a:t>
            </a:r>
            <a:r>
              <a:rPr lang="en-US" sz="3200" dirty="0"/>
              <a:t> 2 as </a:t>
            </a:r>
            <a:r>
              <a:rPr lang="en-US" sz="3200" dirty="0" err="1"/>
              <a:t>dimensinya</a:t>
            </a:r>
            <a:r>
              <a:rPr lang="en-US" sz="3200" dirty="0"/>
              <a:t> </a:t>
            </a:r>
            <a:r>
              <a:rPr lang="en-US" sz="3200" dirty="0" err="1"/>
              <a:t>sepert</a:t>
            </a:r>
            <a:r>
              <a:rPr lang="en-US" sz="3200" dirty="0"/>
              <a:t> </a:t>
            </a:r>
            <a:r>
              <a:rPr lang="en-US" sz="3200" dirty="0" err="1"/>
              <a:t>Gambar</a:t>
            </a:r>
            <a:r>
              <a:rPr lang="en-US" sz="3200" dirty="0"/>
              <a:t> 2.4 </a:t>
            </a:r>
            <a:r>
              <a:rPr lang="en-US" sz="3200" dirty="0" err="1"/>
              <a:t>dan</a:t>
            </a:r>
            <a:r>
              <a:rPr lang="en-US" sz="3200" dirty="0"/>
              <a:t> </a:t>
            </a:r>
            <a:r>
              <a:rPr lang="en-US" sz="3200" dirty="0" err="1"/>
              <a:t>Jari-jari</a:t>
            </a:r>
            <a:r>
              <a:rPr lang="en-US" sz="3200" dirty="0"/>
              <a:t> </a:t>
            </a:r>
            <a:r>
              <a:rPr lang="en-US" sz="3200" dirty="0" err="1"/>
              <a:t>manuver</a:t>
            </a:r>
            <a:r>
              <a:rPr lang="en-US" sz="3200" dirty="0"/>
              <a:t> </a:t>
            </a:r>
            <a:r>
              <a:rPr lang="en-US" sz="3200" dirty="0" err="1"/>
              <a:t>Gambar</a:t>
            </a:r>
            <a:r>
              <a:rPr lang="en-US" sz="3200" dirty="0"/>
              <a:t> 2.5; </a:t>
            </a:r>
          </a:p>
          <a:p>
            <a:pPr lvl="0"/>
            <a:r>
              <a:rPr lang="en-US" sz="3200" dirty="0"/>
              <a:t> </a:t>
            </a:r>
            <a:r>
              <a:rPr lang="en-US" sz="3200" dirty="0" err="1"/>
              <a:t>Kendaraan</a:t>
            </a:r>
            <a:r>
              <a:rPr lang="en-US" sz="3200" dirty="0"/>
              <a:t> </a:t>
            </a:r>
            <a:r>
              <a:rPr lang="en-US" sz="3200" dirty="0" err="1"/>
              <a:t>Besar</a:t>
            </a:r>
            <a:r>
              <a:rPr lang="en-US" sz="3200" dirty="0"/>
              <a:t>, </a:t>
            </a:r>
            <a:r>
              <a:rPr lang="en-US" sz="3200" dirty="0" err="1"/>
              <a:t>diwakili</a:t>
            </a:r>
            <a:r>
              <a:rPr lang="en-US" sz="3200" dirty="0"/>
              <a:t> </a:t>
            </a:r>
            <a:r>
              <a:rPr lang="en-US" sz="3200" dirty="0" err="1"/>
              <a:t>oleh</a:t>
            </a:r>
            <a:r>
              <a:rPr lang="en-US" sz="3200" dirty="0"/>
              <a:t> </a:t>
            </a:r>
            <a:r>
              <a:rPr lang="en-US" sz="3200" dirty="0" err="1"/>
              <a:t>truk</a:t>
            </a:r>
            <a:r>
              <a:rPr lang="en-US" sz="3200" dirty="0"/>
              <a:t>-semi-trailer </a:t>
            </a:r>
            <a:r>
              <a:rPr lang="en-US" sz="3200" dirty="0" err="1"/>
              <a:t>dimensinya</a:t>
            </a:r>
            <a:r>
              <a:rPr lang="en-US" sz="3200" dirty="0"/>
              <a:t> </a:t>
            </a:r>
            <a:r>
              <a:rPr lang="en-US" sz="3200" dirty="0" err="1"/>
              <a:t>sepert</a:t>
            </a:r>
            <a:r>
              <a:rPr lang="en-US" sz="3200" dirty="0"/>
              <a:t> </a:t>
            </a:r>
            <a:r>
              <a:rPr lang="en-US" sz="3200" dirty="0" err="1"/>
              <a:t>Gambar</a:t>
            </a:r>
            <a:r>
              <a:rPr lang="en-US" sz="3200" dirty="0"/>
              <a:t> 2.6 </a:t>
            </a:r>
            <a:r>
              <a:rPr lang="en-US" sz="3200" dirty="0" err="1"/>
              <a:t>dan</a:t>
            </a:r>
            <a:r>
              <a:rPr lang="en-US" sz="3200" dirty="0"/>
              <a:t> </a:t>
            </a:r>
            <a:r>
              <a:rPr lang="en-US" sz="3200" dirty="0" err="1"/>
              <a:t>Jari-jari</a:t>
            </a:r>
            <a:r>
              <a:rPr lang="en-US" sz="3200" dirty="0"/>
              <a:t> </a:t>
            </a:r>
            <a:r>
              <a:rPr lang="en-US" sz="3200" dirty="0" err="1"/>
              <a:t>manuver</a:t>
            </a:r>
            <a:r>
              <a:rPr lang="en-US" sz="3200" dirty="0"/>
              <a:t> </a:t>
            </a:r>
            <a:r>
              <a:rPr lang="en-US" sz="3200" dirty="0" err="1"/>
              <a:t>Gambar</a:t>
            </a:r>
            <a:r>
              <a:rPr lang="en-US" sz="3200" dirty="0"/>
              <a:t> 2.7; </a:t>
            </a:r>
          </a:p>
          <a:p>
            <a:endParaRPr lang="en-US" sz="3200" dirty="0"/>
          </a:p>
        </p:txBody>
      </p:sp>
    </p:spTree>
    <p:extLst>
      <p:ext uri="{BB962C8B-B14F-4D97-AF65-F5344CB8AC3E}">
        <p14:creationId xmlns:p14="http://schemas.microsoft.com/office/powerpoint/2010/main" val="368798805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Dimensi</a:t>
            </a:r>
            <a:r>
              <a:rPr lang="en-US" dirty="0"/>
              <a:t> </a:t>
            </a:r>
            <a:r>
              <a:rPr lang="en-US" dirty="0" err="1"/>
              <a:t>Kendaraan</a:t>
            </a:r>
            <a:r>
              <a:rPr lang="en-US" dirty="0"/>
              <a:t> </a:t>
            </a:r>
            <a:r>
              <a:rPr lang="en-US" dirty="0" err="1"/>
              <a:t>Rencana</a:t>
            </a:r>
            <a:endParaRPr lang="en-US" dirty="0"/>
          </a:p>
        </p:txBody>
      </p:sp>
      <p:graphicFrame>
        <p:nvGraphicFramePr>
          <p:cNvPr id="4" name="Content Placeholder 3"/>
          <p:cNvGraphicFramePr>
            <a:graphicFrameLocks noGrp="1"/>
          </p:cNvGraphicFramePr>
          <p:nvPr>
            <p:ph idx="1"/>
            <p:extLst/>
          </p:nvPr>
        </p:nvGraphicFramePr>
        <p:xfrm>
          <a:off x="406401" y="2141538"/>
          <a:ext cx="11159065" cy="2560320"/>
        </p:xfrm>
        <a:graphic>
          <a:graphicData uri="http://schemas.openxmlformats.org/drawingml/2006/table">
            <a:tbl>
              <a:tblPr firstRow="1" bandRow="1">
                <a:tableStyleId>{5C22544A-7EE6-4342-B048-85BDC9FD1C3A}</a:tableStyleId>
              </a:tblPr>
              <a:tblGrid>
                <a:gridCol w="1456266">
                  <a:extLst>
                    <a:ext uri="{9D8B030D-6E8A-4147-A177-3AD203B41FA5}">
                      <a16:colId xmlns="" xmlns:a16="http://schemas.microsoft.com/office/drawing/2014/main" val="20000"/>
                    </a:ext>
                  </a:extLst>
                </a:gridCol>
                <a:gridCol w="1023527">
                  <a:extLst>
                    <a:ext uri="{9D8B030D-6E8A-4147-A177-3AD203B41FA5}">
                      <a16:colId xmlns="" xmlns:a16="http://schemas.microsoft.com/office/drawing/2014/main" val="20001"/>
                    </a:ext>
                  </a:extLst>
                </a:gridCol>
                <a:gridCol w="1239896">
                  <a:extLst>
                    <a:ext uri="{9D8B030D-6E8A-4147-A177-3AD203B41FA5}">
                      <a16:colId xmlns="" xmlns:a16="http://schemas.microsoft.com/office/drawing/2014/main" val="20002"/>
                    </a:ext>
                  </a:extLst>
                </a:gridCol>
                <a:gridCol w="1239896">
                  <a:extLst>
                    <a:ext uri="{9D8B030D-6E8A-4147-A177-3AD203B41FA5}">
                      <a16:colId xmlns="" xmlns:a16="http://schemas.microsoft.com/office/drawing/2014/main" val="20003"/>
                    </a:ext>
                  </a:extLst>
                </a:gridCol>
                <a:gridCol w="1239896">
                  <a:extLst>
                    <a:ext uri="{9D8B030D-6E8A-4147-A177-3AD203B41FA5}">
                      <a16:colId xmlns="" xmlns:a16="http://schemas.microsoft.com/office/drawing/2014/main" val="20004"/>
                    </a:ext>
                  </a:extLst>
                </a:gridCol>
                <a:gridCol w="1239896">
                  <a:extLst>
                    <a:ext uri="{9D8B030D-6E8A-4147-A177-3AD203B41FA5}">
                      <a16:colId xmlns="" xmlns:a16="http://schemas.microsoft.com/office/drawing/2014/main" val="20005"/>
                    </a:ext>
                  </a:extLst>
                </a:gridCol>
                <a:gridCol w="1239896">
                  <a:extLst>
                    <a:ext uri="{9D8B030D-6E8A-4147-A177-3AD203B41FA5}">
                      <a16:colId xmlns="" xmlns:a16="http://schemas.microsoft.com/office/drawing/2014/main" val="20006"/>
                    </a:ext>
                  </a:extLst>
                </a:gridCol>
                <a:gridCol w="1038233">
                  <a:extLst>
                    <a:ext uri="{9D8B030D-6E8A-4147-A177-3AD203B41FA5}">
                      <a16:colId xmlns="" xmlns:a16="http://schemas.microsoft.com/office/drawing/2014/main" val="20007"/>
                    </a:ext>
                  </a:extLst>
                </a:gridCol>
                <a:gridCol w="1441559">
                  <a:extLst>
                    <a:ext uri="{9D8B030D-6E8A-4147-A177-3AD203B41FA5}">
                      <a16:colId xmlns="" xmlns:a16="http://schemas.microsoft.com/office/drawing/2014/main" val="20008"/>
                    </a:ext>
                  </a:extLst>
                </a:gridCol>
              </a:tblGrid>
              <a:tr h="370840">
                <a:tc rowSpan="2">
                  <a:txBody>
                    <a:bodyPr/>
                    <a:lstStyle/>
                    <a:p>
                      <a:pPr algn="ctr">
                        <a:spcAft>
                          <a:spcPts val="0"/>
                        </a:spcAft>
                      </a:pPr>
                      <a:r>
                        <a:rPr lang="en-US" sz="2000" dirty="0" err="1">
                          <a:effectLst/>
                          <a:latin typeface="Calibri" panose="020F0502020204030204" pitchFamily="34" charset="0"/>
                          <a:ea typeface="MS Mincho" panose="02020609040205080304" pitchFamily="49" charset="-128"/>
                          <a:cs typeface="Times New Roman" panose="02020603050405020304" pitchFamily="18" charset="0"/>
                        </a:rPr>
                        <a:t>Kategori</a:t>
                      </a:r>
                      <a:r>
                        <a:rPr lang="en-US" sz="2000" dirty="0">
                          <a:effectLst/>
                          <a:latin typeface="Calibri" panose="020F0502020204030204" pitchFamily="34" charset="0"/>
                          <a:ea typeface="MS Mincho" panose="02020609040205080304" pitchFamily="49" charset="-128"/>
                          <a:cs typeface="Times New Roman" panose="02020603050405020304" pitchFamily="18" charset="0"/>
                        </a:rPr>
                        <a:t> </a:t>
                      </a:r>
                      <a:r>
                        <a:rPr lang="en-US" sz="2000" dirty="0" err="1">
                          <a:effectLst/>
                          <a:latin typeface="Calibri" panose="020F0502020204030204" pitchFamily="34" charset="0"/>
                          <a:ea typeface="MS Mincho" panose="02020609040205080304" pitchFamily="49" charset="-128"/>
                          <a:cs typeface="Times New Roman" panose="02020603050405020304" pitchFamily="18" charset="0"/>
                        </a:rPr>
                        <a:t>Kendaraan</a:t>
                      </a:r>
                      <a:r>
                        <a:rPr lang="en-US" sz="2000" dirty="0">
                          <a:effectLst/>
                          <a:latin typeface="Calibri" panose="020F0502020204030204" pitchFamily="34" charset="0"/>
                          <a:ea typeface="MS Mincho" panose="02020609040205080304" pitchFamily="49" charset="-128"/>
                          <a:cs typeface="Times New Roman" panose="02020603050405020304" pitchFamily="18" charset="0"/>
                        </a:rPr>
                        <a:t> </a:t>
                      </a:r>
                      <a:r>
                        <a:rPr lang="en-US" sz="2800" dirty="0" err="1">
                          <a:effectLst/>
                          <a:latin typeface="Calibri" panose="020F0502020204030204" pitchFamily="34" charset="0"/>
                          <a:ea typeface="MS Mincho" panose="02020609040205080304" pitchFamily="49" charset="-128"/>
                          <a:cs typeface="Times New Roman" panose="02020603050405020304" pitchFamily="18" charset="0"/>
                        </a:rPr>
                        <a:t>Rencana</a:t>
                      </a:r>
                      <a:endParaRPr lang="en-US" sz="28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gridSpan="3">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Dimensi Kendaraan (cm)</a:t>
                      </a:r>
                    </a:p>
                  </a:txBody>
                  <a:tcPr marL="68580" marR="68580" marT="0" marB="0" anchor="ctr"/>
                </a:tc>
                <a:tc hMerge="1">
                  <a:txBody>
                    <a:bodyPr/>
                    <a:lstStyle/>
                    <a:p>
                      <a:endParaRPr lang="en-US"/>
                    </a:p>
                  </a:txBody>
                  <a:tcPr/>
                </a:tc>
                <a:tc hMerge="1">
                  <a:txBody>
                    <a:bodyPr/>
                    <a:lstStyle/>
                    <a:p>
                      <a:endParaRPr lang="en-US"/>
                    </a:p>
                  </a:txBody>
                  <a:tcPr/>
                </a:tc>
                <a:tc gridSpan="2">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Tonjolan</a:t>
                      </a:r>
                    </a:p>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(cm)</a:t>
                      </a:r>
                    </a:p>
                  </a:txBody>
                  <a:tcPr marL="68580" marR="68580" marT="0" marB="0" anchor="ctr"/>
                </a:tc>
                <a:tc hMerge="1">
                  <a:txBody>
                    <a:bodyPr/>
                    <a:lstStyle/>
                    <a:p>
                      <a:endParaRPr lang="en-US"/>
                    </a:p>
                  </a:txBody>
                  <a:tcPr/>
                </a:tc>
                <a:tc gridSpan="2">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Radius Putar (cm)</a:t>
                      </a:r>
                    </a:p>
                  </a:txBody>
                  <a:tcPr marL="68580" marR="68580" marT="0" marB="0" anchor="ctr"/>
                </a:tc>
                <a:tc hMerge="1">
                  <a:txBody>
                    <a:bodyPr/>
                    <a:lstStyle/>
                    <a:p>
                      <a:endParaRPr lang="en-US"/>
                    </a:p>
                  </a:txBody>
                  <a:tcPr/>
                </a:tc>
                <a:tc rowSpan="2">
                  <a:txBody>
                    <a:bodyPr/>
                    <a:lstStyle/>
                    <a:p>
                      <a:pPr algn="ctr">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Radius Tonjolan (cm)</a:t>
                      </a:r>
                    </a:p>
                  </a:txBody>
                  <a:tcPr marL="68580" marR="68580" marT="0" marB="0" anchor="ctr"/>
                </a:tc>
                <a:extLst>
                  <a:ext uri="{0D108BD9-81ED-4DB2-BD59-A6C34878D82A}">
                    <a16:rowId xmlns="" xmlns:a16="http://schemas.microsoft.com/office/drawing/2014/main" val="10000"/>
                  </a:ext>
                </a:extLst>
              </a:tr>
              <a:tr h="370840">
                <a:tc vMerge="1">
                  <a:txBody>
                    <a:bodyPr/>
                    <a:lstStyle/>
                    <a:p>
                      <a:endParaRPr lang="en-US"/>
                    </a:p>
                  </a:txBody>
                  <a:tcPr/>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Tinggi</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Lebar</a:t>
                      </a:r>
                    </a:p>
                  </a:txBody>
                  <a:tcPr marL="68580" marR="68580" marT="0" marB="0"/>
                </a:tc>
                <a:tc>
                  <a:txBody>
                    <a:bodyPr/>
                    <a:lstStyle/>
                    <a:p>
                      <a:pPr algn="just">
                        <a:spcAft>
                          <a:spcPts val="0"/>
                        </a:spcAft>
                      </a:pPr>
                      <a:r>
                        <a:rPr lang="en-US" sz="2000" dirty="0" err="1">
                          <a:effectLst/>
                          <a:latin typeface="Calibri" panose="020F0502020204030204" pitchFamily="34" charset="0"/>
                          <a:ea typeface="MS Mincho" panose="02020609040205080304" pitchFamily="49" charset="-128"/>
                          <a:cs typeface="Times New Roman" panose="02020603050405020304" pitchFamily="18" charset="0"/>
                        </a:rPr>
                        <a:t>Panjang</a:t>
                      </a:r>
                      <a:endParaRPr lang="en-US" sz="20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tc>
                  <a:txBody>
                    <a:bodyPr/>
                    <a:lstStyle/>
                    <a:p>
                      <a:pPr algn="just">
                        <a:spcAft>
                          <a:spcPts val="0"/>
                        </a:spcAft>
                      </a:pPr>
                      <a:r>
                        <a:rPr lang="en-US" sz="2000">
                          <a:effectLst/>
                          <a:latin typeface="Calibri" panose="020F0502020204030204" pitchFamily="34" charset="0"/>
                          <a:ea typeface="MS Mincho" panose="02020609040205080304" pitchFamily="49" charset="-128"/>
                          <a:cs typeface="Times New Roman" panose="02020603050405020304" pitchFamily="18" charset="0"/>
                        </a:rPr>
                        <a:t>Depan</a:t>
                      </a:r>
                    </a:p>
                  </a:txBody>
                  <a:tcPr marL="68580" marR="68580" marT="0" marB="0"/>
                </a:tc>
                <a:tc>
                  <a:txBody>
                    <a:bodyPr/>
                    <a:lstStyle/>
                    <a:p>
                      <a:pPr algn="just">
                        <a:spcAft>
                          <a:spcPts val="0"/>
                        </a:spcAft>
                      </a:pPr>
                      <a:r>
                        <a:rPr lang="en-US" sz="2000" dirty="0" err="1">
                          <a:effectLst/>
                          <a:latin typeface="Calibri" panose="020F0502020204030204" pitchFamily="34" charset="0"/>
                          <a:ea typeface="MS Mincho" panose="02020609040205080304" pitchFamily="49" charset="-128"/>
                          <a:cs typeface="Times New Roman" panose="02020603050405020304" pitchFamily="18" charset="0"/>
                        </a:rPr>
                        <a:t>Belakang</a:t>
                      </a:r>
                      <a:endParaRPr lang="en-US" sz="20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tc>
                  <a:txBody>
                    <a:bodyPr/>
                    <a:lstStyle/>
                    <a:p>
                      <a:pPr algn="just">
                        <a:spcAft>
                          <a:spcPts val="0"/>
                        </a:spcAft>
                      </a:pPr>
                      <a:r>
                        <a:rPr lang="en-US" sz="2800" dirty="0" err="1">
                          <a:effectLst/>
                          <a:latin typeface="Calibri" panose="020F0502020204030204" pitchFamily="34" charset="0"/>
                          <a:ea typeface="MS Mincho" panose="02020609040205080304" pitchFamily="49" charset="-128"/>
                          <a:cs typeface="Times New Roman" panose="02020603050405020304" pitchFamily="18" charset="0"/>
                        </a:rPr>
                        <a:t>Maks</a:t>
                      </a:r>
                      <a:r>
                        <a:rPr lang="en-US" sz="2800" dirty="0">
                          <a:effectLst/>
                          <a:latin typeface="Calibri" panose="020F0502020204030204" pitchFamily="34" charset="0"/>
                          <a:ea typeface="MS Mincho" panose="02020609040205080304" pitchFamily="49" charset="-128"/>
                          <a:cs typeface="Times New Roman" panose="02020603050405020304" pitchFamily="18" charset="0"/>
                        </a:rPr>
                        <a:t>.</a:t>
                      </a:r>
                    </a:p>
                  </a:txBody>
                  <a:tcPr marL="68580" marR="68580" marT="0" marB="0"/>
                </a:tc>
                <a:tc>
                  <a:txBody>
                    <a:bodyPr/>
                    <a:lstStyle/>
                    <a:p>
                      <a:pPr algn="just">
                        <a:spcAft>
                          <a:spcPts val="0"/>
                        </a:spcAft>
                      </a:pPr>
                      <a:r>
                        <a:rPr lang="en-US" sz="2800" dirty="0">
                          <a:effectLst/>
                          <a:latin typeface="Calibri" panose="020F0502020204030204" pitchFamily="34" charset="0"/>
                          <a:ea typeface="MS Mincho" panose="02020609040205080304" pitchFamily="49" charset="-128"/>
                          <a:cs typeface="Times New Roman" panose="02020603050405020304" pitchFamily="18" charset="0"/>
                        </a:rPr>
                        <a:t>Min.</a:t>
                      </a:r>
                    </a:p>
                  </a:txBody>
                  <a:tcPr marL="68580" marR="68580" marT="0" marB="0"/>
                </a:tc>
                <a:tc vMerge="1">
                  <a:txBody>
                    <a:bodyPr/>
                    <a:lstStyle/>
                    <a:p>
                      <a:endParaRPr lang="en-US"/>
                    </a:p>
                  </a:txBody>
                  <a:tcPr/>
                </a:tc>
                <a:extLst>
                  <a:ext uri="{0D108BD9-81ED-4DB2-BD59-A6C34878D82A}">
                    <a16:rowId xmlns="" xmlns:a16="http://schemas.microsoft.com/office/drawing/2014/main" val="10001"/>
                  </a:ext>
                </a:extLst>
              </a:tr>
              <a:tr h="370840">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Kecil</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130</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210</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580</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90</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150</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420</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730</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780</a:t>
                      </a:r>
                    </a:p>
                  </a:txBody>
                  <a:tcPr marL="68580" marR="68580" marT="0" marB="0"/>
                </a:tc>
                <a:extLst>
                  <a:ext uri="{0D108BD9-81ED-4DB2-BD59-A6C34878D82A}">
                    <a16:rowId xmlns="" xmlns:a16="http://schemas.microsoft.com/office/drawing/2014/main" val="10002"/>
                  </a:ext>
                </a:extLst>
              </a:tr>
              <a:tr h="370840">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Sedang</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410</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260</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1210</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210</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240</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740</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1280</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1410</a:t>
                      </a:r>
                    </a:p>
                  </a:txBody>
                  <a:tcPr marL="68580" marR="68580" marT="0" marB="0"/>
                </a:tc>
                <a:extLst>
                  <a:ext uri="{0D108BD9-81ED-4DB2-BD59-A6C34878D82A}">
                    <a16:rowId xmlns="" xmlns:a16="http://schemas.microsoft.com/office/drawing/2014/main" val="10003"/>
                  </a:ext>
                </a:extLst>
              </a:tr>
              <a:tr h="370840">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Besar</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410</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260</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2100</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120</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90</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290</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1400</a:t>
                      </a:r>
                    </a:p>
                  </a:txBody>
                  <a:tcPr marL="68580" marR="68580" marT="0" marB="0"/>
                </a:tc>
                <a:tc>
                  <a:txBody>
                    <a:bodyPr/>
                    <a:lstStyle/>
                    <a:p>
                      <a:pPr algn="just">
                        <a:spcAft>
                          <a:spcPts val="0"/>
                        </a:spcAft>
                      </a:pPr>
                      <a:r>
                        <a:rPr lang="en-US" sz="2800" dirty="0">
                          <a:effectLst/>
                          <a:latin typeface="Calibri" panose="020F0502020204030204" pitchFamily="34" charset="0"/>
                          <a:ea typeface="MS Mincho" panose="02020609040205080304" pitchFamily="49" charset="-128"/>
                          <a:cs typeface="Times New Roman" panose="02020603050405020304" pitchFamily="18" charset="0"/>
                        </a:rPr>
                        <a:t>1370</a:t>
                      </a:r>
                    </a:p>
                  </a:txBody>
                  <a:tcPr marL="68580" marR="68580" marT="0" marB="0"/>
                </a:tc>
                <a:extLst>
                  <a:ext uri="{0D108BD9-81ED-4DB2-BD59-A6C34878D82A}">
                    <a16:rowId xmlns="" xmlns:a16="http://schemas.microsoft.com/office/drawing/2014/main" val="10004"/>
                  </a:ext>
                </a:extLst>
              </a:tr>
            </a:tbl>
          </a:graphicData>
        </a:graphic>
      </p:graphicFrame>
    </p:spTree>
    <p:extLst>
      <p:ext uri="{BB962C8B-B14F-4D97-AF65-F5344CB8AC3E}">
        <p14:creationId xmlns:p14="http://schemas.microsoft.com/office/powerpoint/2010/main" val="32588778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KENDARAAN KECIL</a:t>
            </a:r>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43871" y="1645653"/>
            <a:ext cx="7627659" cy="5212347"/>
          </a:xfrm>
          <a:prstGeom prst="rect">
            <a:avLst/>
          </a:prstGeom>
          <a:noFill/>
          <a:ln>
            <a:noFill/>
          </a:ln>
        </p:spPr>
      </p:pic>
      <p:pic>
        <p:nvPicPr>
          <p:cNvPr id="5" name="Picture 4"/>
          <p:cNvPicPr/>
          <p:nvPr/>
        </p:nvPicPr>
        <p:blipFill>
          <a:blip r:embed="rId3">
            <a:extLst>
              <a:ext uri="{28A0092B-C50C-407E-A947-70E740481C1C}">
                <a14:useLocalDpi xmlns:a14="http://schemas.microsoft.com/office/drawing/2010/main" val="0"/>
              </a:ext>
            </a:extLst>
          </a:blip>
          <a:srcRect/>
          <a:stretch>
            <a:fillRect/>
          </a:stretch>
        </p:blipFill>
        <p:spPr bwMode="auto">
          <a:xfrm>
            <a:off x="8229600" y="1307465"/>
            <a:ext cx="3962400" cy="5550535"/>
          </a:xfrm>
          <a:prstGeom prst="rect">
            <a:avLst/>
          </a:prstGeom>
          <a:noFill/>
          <a:ln>
            <a:noFill/>
          </a:ln>
        </p:spPr>
      </p:pic>
    </p:spTree>
    <p:extLst>
      <p:ext uri="{BB962C8B-B14F-4D97-AF65-F5344CB8AC3E}">
        <p14:creationId xmlns:p14="http://schemas.microsoft.com/office/powerpoint/2010/main" val="7987465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KENDARAAN SEDANG</a:t>
            </a:r>
          </a:p>
        </p:txBody>
      </p:sp>
      <p:pic>
        <p:nvPicPr>
          <p:cNvPr id="6" name="Content Placeholder 5"/>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96132" y="1729846"/>
            <a:ext cx="6106268" cy="5128153"/>
          </a:xfrm>
          <a:prstGeom prst="rect">
            <a:avLst/>
          </a:prstGeom>
          <a:noFill/>
          <a:ln>
            <a:noFill/>
          </a:ln>
        </p:spPr>
      </p:pic>
      <p:pic>
        <p:nvPicPr>
          <p:cNvPr id="7" name="Picture 6"/>
          <p:cNvPicPr/>
          <p:nvPr/>
        </p:nvPicPr>
        <p:blipFill>
          <a:blip r:embed="rId3">
            <a:extLst>
              <a:ext uri="{28A0092B-C50C-407E-A947-70E740481C1C}">
                <a14:useLocalDpi xmlns:a14="http://schemas.microsoft.com/office/drawing/2010/main" val="0"/>
              </a:ext>
            </a:extLst>
          </a:blip>
          <a:srcRect/>
          <a:stretch>
            <a:fillRect/>
          </a:stretch>
        </p:blipFill>
        <p:spPr bwMode="auto">
          <a:xfrm>
            <a:off x="6942667" y="0"/>
            <a:ext cx="5249333" cy="6858000"/>
          </a:xfrm>
          <a:prstGeom prst="rect">
            <a:avLst/>
          </a:prstGeom>
          <a:noFill/>
          <a:ln>
            <a:noFill/>
          </a:ln>
        </p:spPr>
      </p:pic>
    </p:spTree>
    <p:extLst>
      <p:ext uri="{BB962C8B-B14F-4D97-AF65-F5344CB8AC3E}">
        <p14:creationId xmlns:p14="http://schemas.microsoft.com/office/powerpoint/2010/main" val="48015507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KENDARAAN BESAR</a:t>
            </a:r>
          </a:p>
        </p:txBody>
      </p:sp>
      <p:pic>
        <p:nvPicPr>
          <p:cNvPr id="5" name="Content Placeholder 4"/>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0" y="2412471"/>
            <a:ext cx="6796366" cy="3649662"/>
          </a:xfrm>
          <a:prstGeom prst="rect">
            <a:avLst/>
          </a:prstGeom>
          <a:noFill/>
          <a:ln>
            <a:noFill/>
          </a:ln>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7416800" y="609599"/>
            <a:ext cx="4518131" cy="6129867"/>
          </a:xfrm>
          <a:prstGeom prst="rect">
            <a:avLst/>
          </a:prstGeom>
          <a:noFill/>
          <a:ln>
            <a:noFill/>
          </a:ln>
        </p:spPr>
      </p:pic>
    </p:spTree>
    <p:extLst>
      <p:ext uri="{BB962C8B-B14F-4D97-AF65-F5344CB8AC3E}">
        <p14:creationId xmlns:p14="http://schemas.microsoft.com/office/powerpoint/2010/main" val="155823164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2" algn="l" defTabSz="457200" rtl="0">
              <a:spcBef>
                <a:spcPct val="0"/>
              </a:spcBef>
            </a:pPr>
            <a:r>
              <a:rPr lang="en-US" sz="4400" b="1" dirty="0" err="1"/>
              <a:t>Satuan</a:t>
            </a:r>
            <a:r>
              <a:rPr lang="en-US" sz="4400" b="1" dirty="0"/>
              <a:t> Mobil </a:t>
            </a:r>
            <a:r>
              <a:rPr lang="en-US" sz="4400" b="1" dirty="0" err="1"/>
              <a:t>Penumpang</a:t>
            </a:r>
            <a:endParaRPr lang="en-US" sz="4400" dirty="0"/>
          </a:p>
        </p:txBody>
      </p:sp>
      <p:graphicFrame>
        <p:nvGraphicFramePr>
          <p:cNvPr id="4" name="Content Placeholder 3"/>
          <p:cNvGraphicFramePr>
            <a:graphicFrameLocks noGrp="1"/>
          </p:cNvGraphicFramePr>
          <p:nvPr>
            <p:ph idx="1"/>
            <p:extLst/>
          </p:nvPr>
        </p:nvGraphicFramePr>
        <p:xfrm>
          <a:off x="685800" y="2141538"/>
          <a:ext cx="11150600" cy="1706880"/>
        </p:xfrm>
        <a:graphic>
          <a:graphicData uri="http://schemas.openxmlformats.org/drawingml/2006/table">
            <a:tbl>
              <a:tblPr firstRow="1" bandRow="1">
                <a:tableStyleId>{5C22544A-7EE6-4342-B048-85BDC9FD1C3A}</a:tableStyleId>
              </a:tblPr>
              <a:tblGrid>
                <a:gridCol w="1090250">
                  <a:extLst>
                    <a:ext uri="{9D8B030D-6E8A-4147-A177-3AD203B41FA5}">
                      <a16:colId xmlns="" xmlns:a16="http://schemas.microsoft.com/office/drawing/2014/main" val="20000"/>
                    </a:ext>
                  </a:extLst>
                </a:gridCol>
                <a:gridCol w="4485050">
                  <a:extLst>
                    <a:ext uri="{9D8B030D-6E8A-4147-A177-3AD203B41FA5}">
                      <a16:colId xmlns="" xmlns:a16="http://schemas.microsoft.com/office/drawing/2014/main" val="20001"/>
                    </a:ext>
                  </a:extLst>
                </a:gridCol>
                <a:gridCol w="2787650">
                  <a:extLst>
                    <a:ext uri="{9D8B030D-6E8A-4147-A177-3AD203B41FA5}">
                      <a16:colId xmlns="" xmlns:a16="http://schemas.microsoft.com/office/drawing/2014/main" val="20002"/>
                    </a:ext>
                  </a:extLst>
                </a:gridCol>
                <a:gridCol w="2787650">
                  <a:extLst>
                    <a:ext uri="{9D8B030D-6E8A-4147-A177-3AD203B41FA5}">
                      <a16:colId xmlns="" xmlns:a16="http://schemas.microsoft.com/office/drawing/2014/main" val="20003"/>
                    </a:ext>
                  </a:extLst>
                </a:gridCol>
              </a:tblGrid>
              <a:tr h="370840">
                <a:tc>
                  <a:txBody>
                    <a:bodyPr/>
                    <a:lstStyle/>
                    <a:p>
                      <a:pPr algn="just">
                        <a:spcAft>
                          <a:spcPts val="0"/>
                        </a:spcAft>
                      </a:pPr>
                      <a:r>
                        <a:rPr lang="en-US" sz="2800" dirty="0">
                          <a:effectLst/>
                          <a:latin typeface="Calibri" panose="020F0502020204030204" pitchFamily="34" charset="0"/>
                          <a:ea typeface="MS Mincho" panose="02020609040205080304" pitchFamily="49" charset="-128"/>
                          <a:cs typeface="Times New Roman" panose="02020603050405020304" pitchFamily="18" charset="0"/>
                        </a:rPr>
                        <a:t>No.</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Jenis Kendaraan</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Datar/Perbukitan</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Pegunungan</a:t>
                      </a:r>
                    </a:p>
                  </a:txBody>
                  <a:tcPr marL="68580" marR="68580" marT="0" marB="0"/>
                </a:tc>
                <a:extLst>
                  <a:ext uri="{0D108BD9-81ED-4DB2-BD59-A6C34878D82A}">
                    <a16:rowId xmlns="" xmlns:a16="http://schemas.microsoft.com/office/drawing/2014/main" val="10000"/>
                  </a:ext>
                </a:extLst>
              </a:tr>
              <a:tr h="370840">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1</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Sedan, Jeep, Station Wagon</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1,0</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1,0</a:t>
                      </a:r>
                    </a:p>
                  </a:txBody>
                  <a:tcPr marL="68580" marR="68580" marT="0" marB="0"/>
                </a:tc>
                <a:extLst>
                  <a:ext uri="{0D108BD9-81ED-4DB2-BD59-A6C34878D82A}">
                    <a16:rowId xmlns="" xmlns:a16="http://schemas.microsoft.com/office/drawing/2014/main" val="10001"/>
                  </a:ext>
                </a:extLst>
              </a:tr>
              <a:tr h="370840">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2</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Pick-Up, Bus Kecil, Truck Kecil</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1,2 – 2,4</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1,9 – 3,5</a:t>
                      </a:r>
                    </a:p>
                  </a:txBody>
                  <a:tcPr marL="68580" marR="68580" marT="0" marB="0"/>
                </a:tc>
                <a:extLst>
                  <a:ext uri="{0D108BD9-81ED-4DB2-BD59-A6C34878D82A}">
                    <a16:rowId xmlns="" xmlns:a16="http://schemas.microsoft.com/office/drawing/2014/main" val="10002"/>
                  </a:ext>
                </a:extLst>
              </a:tr>
              <a:tr h="370840">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3</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Busdan Truck Besar</a:t>
                      </a:r>
                    </a:p>
                  </a:txBody>
                  <a:tcPr marL="68580" marR="68580" marT="0" marB="0"/>
                </a:tc>
                <a:tc>
                  <a:txBody>
                    <a:bodyPr/>
                    <a:lstStyle/>
                    <a:p>
                      <a:pPr algn="just">
                        <a:spcAft>
                          <a:spcPts val="0"/>
                        </a:spcAft>
                      </a:pPr>
                      <a:r>
                        <a:rPr lang="en-US" sz="2800">
                          <a:effectLst/>
                          <a:latin typeface="Calibri" panose="020F0502020204030204" pitchFamily="34" charset="0"/>
                          <a:ea typeface="MS Mincho" panose="02020609040205080304" pitchFamily="49" charset="-128"/>
                          <a:cs typeface="Times New Roman" panose="02020603050405020304" pitchFamily="18" charset="0"/>
                        </a:rPr>
                        <a:t>1,2 – 5,0</a:t>
                      </a:r>
                    </a:p>
                  </a:txBody>
                  <a:tcPr marL="68580" marR="68580" marT="0" marB="0"/>
                </a:tc>
                <a:tc>
                  <a:txBody>
                    <a:bodyPr/>
                    <a:lstStyle/>
                    <a:p>
                      <a:pPr algn="just">
                        <a:spcAft>
                          <a:spcPts val="0"/>
                        </a:spcAft>
                      </a:pPr>
                      <a:r>
                        <a:rPr lang="en-US" sz="2800" dirty="0">
                          <a:effectLst/>
                          <a:latin typeface="Calibri" panose="020F0502020204030204" pitchFamily="34" charset="0"/>
                          <a:ea typeface="MS Mincho" panose="02020609040205080304" pitchFamily="49" charset="-128"/>
                          <a:cs typeface="Times New Roman" panose="02020603050405020304" pitchFamily="18" charset="0"/>
                        </a:rPr>
                        <a:t>2,2 – 6,0</a:t>
                      </a:r>
                    </a:p>
                  </a:txBody>
                  <a:tcPr marL="68580" marR="68580" marT="0" marB="0"/>
                </a:tc>
                <a:extLst>
                  <a:ext uri="{0D108BD9-81ED-4DB2-BD59-A6C34878D82A}">
                    <a16:rowId xmlns="" xmlns:a16="http://schemas.microsoft.com/office/drawing/2014/main" val="10003"/>
                  </a:ext>
                </a:extLst>
              </a:tr>
            </a:tbl>
          </a:graphicData>
        </a:graphic>
      </p:graphicFrame>
    </p:spTree>
    <p:extLst>
      <p:ext uri="{BB962C8B-B14F-4D97-AF65-F5344CB8AC3E}">
        <p14:creationId xmlns:p14="http://schemas.microsoft.com/office/powerpoint/2010/main" val="205433662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2" algn="l" defTabSz="457200" rtl="0">
              <a:spcBef>
                <a:spcPct val="0"/>
              </a:spcBef>
            </a:pPr>
            <a:r>
              <a:rPr lang="en-US" sz="4000" b="1" dirty="0"/>
              <a:t>Volume </a:t>
            </a:r>
            <a:r>
              <a:rPr lang="en-US" sz="4000" b="1" dirty="0" err="1"/>
              <a:t>Lalu</a:t>
            </a:r>
            <a:r>
              <a:rPr lang="en-US" sz="4000" b="1" dirty="0"/>
              <a:t> Lintas </a:t>
            </a:r>
            <a:r>
              <a:rPr lang="en-US" sz="4000" b="1" dirty="0" err="1"/>
              <a:t>Rencana</a:t>
            </a:r>
            <a:endParaRPr lang="en-US" sz="40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85801" y="1555845"/>
                <a:ext cx="10873853" cy="4235355"/>
              </a:xfrm>
            </p:spPr>
            <p:txBody>
              <a:bodyPr>
                <a:normAutofit/>
              </a:bodyPr>
              <a:lstStyle/>
              <a:p>
                <a:r>
                  <a:rPr lang="en-US" sz="2800" dirty="0"/>
                  <a:t>Volume </a:t>
                </a:r>
                <a:r>
                  <a:rPr lang="en-US" sz="2800" dirty="0" err="1"/>
                  <a:t>Lalu</a:t>
                </a:r>
                <a:r>
                  <a:rPr lang="en-US" sz="2800" dirty="0"/>
                  <a:t> Lintas </a:t>
                </a:r>
                <a:r>
                  <a:rPr lang="en-US" sz="2800" dirty="0" err="1"/>
                  <a:t>Harian</a:t>
                </a:r>
                <a:r>
                  <a:rPr lang="en-US" sz="2800" dirty="0"/>
                  <a:t> </a:t>
                </a:r>
                <a:r>
                  <a:rPr lang="en-US" sz="2800" dirty="0" err="1"/>
                  <a:t>Rencana</a:t>
                </a:r>
                <a:r>
                  <a:rPr lang="en-US" sz="2800" dirty="0"/>
                  <a:t> (</a:t>
                </a:r>
                <a14:m>
                  <m:oMath xmlns:m="http://schemas.openxmlformats.org/officeDocument/2006/math">
                    <m:r>
                      <a:rPr lang="en-US" sz="2800" i="1">
                        <a:latin typeface="Cambria Math"/>
                      </a:rPr>
                      <m:t>𝑉𝐿𝑅𝐻</m:t>
                    </m:r>
                  </m:oMath>
                </a14:m>
                <a:r>
                  <a:rPr lang="en-US" sz="2800" dirty="0"/>
                  <a:t>) </a:t>
                </a:r>
                <a:r>
                  <a:rPr lang="en-US" sz="2800" dirty="0" err="1"/>
                  <a:t>adalah</a:t>
                </a:r>
                <a:r>
                  <a:rPr lang="en-US" sz="2800" dirty="0"/>
                  <a:t> </a:t>
                </a:r>
                <a:r>
                  <a:rPr lang="en-US" sz="2800" dirty="0" err="1"/>
                  <a:t>prakiraan</a:t>
                </a:r>
                <a:r>
                  <a:rPr lang="en-US" sz="2800" dirty="0"/>
                  <a:t> volume </a:t>
                </a:r>
                <a:r>
                  <a:rPr lang="en-US" sz="2800" dirty="0" err="1"/>
                  <a:t>lalu</a:t>
                </a:r>
                <a:r>
                  <a:rPr lang="en-US" sz="2800" dirty="0"/>
                  <a:t> </a:t>
                </a:r>
                <a:r>
                  <a:rPr lang="en-US" sz="2800" dirty="0" err="1"/>
                  <a:t>lintas</a:t>
                </a:r>
                <a:r>
                  <a:rPr lang="en-US" sz="2800" dirty="0"/>
                  <a:t> </a:t>
                </a:r>
                <a:r>
                  <a:rPr lang="en-US" sz="2800" dirty="0" err="1"/>
                  <a:t>harian</a:t>
                </a:r>
                <a:r>
                  <a:rPr lang="en-US" sz="2800" dirty="0"/>
                  <a:t> </a:t>
                </a:r>
                <a:r>
                  <a:rPr lang="en-US" sz="2800" dirty="0" err="1"/>
                  <a:t>pada</a:t>
                </a:r>
                <a:r>
                  <a:rPr lang="en-US" sz="2800" dirty="0"/>
                  <a:t> </a:t>
                </a:r>
                <a:r>
                  <a:rPr lang="en-US" sz="2800" dirty="0" err="1"/>
                  <a:t>akhir</a:t>
                </a:r>
                <a:r>
                  <a:rPr lang="en-US" sz="2800" dirty="0"/>
                  <a:t> </a:t>
                </a:r>
                <a:r>
                  <a:rPr lang="en-US" sz="2800" dirty="0" err="1"/>
                  <a:t>tahun</a:t>
                </a:r>
                <a:r>
                  <a:rPr lang="en-US" sz="2800" dirty="0"/>
                  <a:t> </a:t>
                </a:r>
                <a:r>
                  <a:rPr lang="en-US" sz="2800" dirty="0" err="1"/>
                  <a:t>rencana</a:t>
                </a:r>
                <a:r>
                  <a:rPr lang="en-US" sz="2800" dirty="0"/>
                  <a:t> </a:t>
                </a:r>
                <a:r>
                  <a:rPr lang="en-US" sz="2800" dirty="0" err="1"/>
                  <a:t>lalu</a:t>
                </a:r>
                <a:r>
                  <a:rPr lang="en-US" sz="2800" dirty="0"/>
                  <a:t> </a:t>
                </a:r>
                <a:r>
                  <a:rPr lang="en-US" sz="2800" dirty="0" err="1"/>
                  <a:t>lintas</a:t>
                </a:r>
                <a:r>
                  <a:rPr lang="en-US" sz="2800" dirty="0"/>
                  <a:t> </a:t>
                </a:r>
                <a:r>
                  <a:rPr lang="en-US" sz="2800" dirty="0" err="1"/>
                  <a:t>dinyatakan</a:t>
                </a:r>
                <a:r>
                  <a:rPr lang="en-US" sz="2800" dirty="0"/>
                  <a:t> </a:t>
                </a:r>
                <a:r>
                  <a:rPr lang="en-US" sz="2800" dirty="0" err="1"/>
                  <a:t>dalam</a:t>
                </a:r>
                <a:r>
                  <a:rPr lang="en-US" sz="2800" dirty="0"/>
                  <a:t> SMP/</a:t>
                </a:r>
                <a:r>
                  <a:rPr lang="en-US" sz="2800" dirty="0" err="1"/>
                  <a:t>hari</a:t>
                </a:r>
                <a:r>
                  <a:rPr lang="en-US" sz="2800" dirty="0"/>
                  <a:t>. </a:t>
                </a:r>
              </a:p>
              <a:p>
                <a:r>
                  <a:rPr lang="en-US" sz="2800" dirty="0"/>
                  <a:t>Volume Jam </a:t>
                </a:r>
                <a:r>
                  <a:rPr lang="en-US" sz="2800" dirty="0" err="1"/>
                  <a:t>Rencana</a:t>
                </a:r>
                <a:r>
                  <a:rPr lang="en-US" sz="2800" dirty="0"/>
                  <a:t> (</a:t>
                </a:r>
                <a14:m>
                  <m:oMath xmlns:m="http://schemas.openxmlformats.org/officeDocument/2006/math">
                    <m:r>
                      <a:rPr lang="en-US" sz="2800" i="1">
                        <a:latin typeface="Cambria Math"/>
                      </a:rPr>
                      <m:t>𝑉𝐽𝑅</m:t>
                    </m:r>
                  </m:oMath>
                </a14:m>
                <a:r>
                  <a:rPr lang="en-US" sz="2800" dirty="0"/>
                  <a:t>) </a:t>
                </a:r>
                <a:r>
                  <a:rPr lang="en-US" sz="2800" dirty="0" err="1"/>
                  <a:t>adalah</a:t>
                </a:r>
                <a:r>
                  <a:rPr lang="en-US" sz="2800" dirty="0"/>
                  <a:t> </a:t>
                </a:r>
                <a:r>
                  <a:rPr lang="en-US" sz="2800" dirty="0" err="1"/>
                  <a:t>prakiraan</a:t>
                </a:r>
                <a:r>
                  <a:rPr lang="en-US" sz="2800" dirty="0"/>
                  <a:t> volume </a:t>
                </a:r>
                <a:r>
                  <a:rPr lang="en-US" sz="2800" dirty="0" err="1"/>
                  <a:t>lalu</a:t>
                </a:r>
                <a:r>
                  <a:rPr lang="en-US" sz="2800" dirty="0"/>
                  <a:t> </a:t>
                </a:r>
                <a:r>
                  <a:rPr lang="en-US" sz="2800" dirty="0" err="1"/>
                  <a:t>lintas</a:t>
                </a:r>
                <a:r>
                  <a:rPr lang="en-US" sz="2800" dirty="0"/>
                  <a:t> </a:t>
                </a:r>
                <a:r>
                  <a:rPr lang="en-US" sz="2800" dirty="0" err="1"/>
                  <a:t>pada</a:t>
                </a:r>
                <a:r>
                  <a:rPr lang="en-US" sz="2800" dirty="0"/>
                  <a:t> jam </a:t>
                </a:r>
                <a:r>
                  <a:rPr lang="en-US" sz="2800" dirty="0" err="1"/>
                  <a:t>sibuk</a:t>
                </a:r>
                <a:r>
                  <a:rPr lang="en-US" sz="2800" dirty="0"/>
                  <a:t> </a:t>
                </a:r>
                <a:r>
                  <a:rPr lang="en-US" sz="2800" dirty="0" err="1"/>
                  <a:t>tahun</a:t>
                </a:r>
                <a:r>
                  <a:rPr lang="en-US" sz="2800" dirty="0"/>
                  <a:t> </a:t>
                </a:r>
                <a:r>
                  <a:rPr lang="en-US" sz="2800" dirty="0" err="1"/>
                  <a:t>rencana</a:t>
                </a:r>
                <a:r>
                  <a:rPr lang="en-US" sz="2800" dirty="0"/>
                  <a:t> </a:t>
                </a:r>
                <a:r>
                  <a:rPr lang="en-US" sz="2800" dirty="0" err="1"/>
                  <a:t>lalu</a:t>
                </a:r>
                <a:r>
                  <a:rPr lang="en-US" sz="2800" dirty="0"/>
                  <a:t> </a:t>
                </a:r>
                <a:r>
                  <a:rPr lang="en-US" sz="2800" dirty="0" err="1"/>
                  <a:t>lintas</a:t>
                </a:r>
                <a:r>
                  <a:rPr lang="en-US" sz="2800" dirty="0"/>
                  <a:t>, </a:t>
                </a:r>
                <a:r>
                  <a:rPr lang="en-US" sz="2800" dirty="0" err="1"/>
                  <a:t>dinyatakan</a:t>
                </a:r>
                <a:r>
                  <a:rPr lang="en-US" sz="2800" dirty="0"/>
                  <a:t> </a:t>
                </a:r>
                <a:r>
                  <a:rPr lang="en-US" sz="2800" dirty="0" err="1"/>
                  <a:t>dalam</a:t>
                </a:r>
                <a:r>
                  <a:rPr lang="en-US" sz="2800" dirty="0"/>
                  <a:t> </a:t>
                </a:r>
                <a:r>
                  <a:rPr lang="en-US" sz="2800" dirty="0" err="1"/>
                  <a:t>satuan</a:t>
                </a:r>
                <a:r>
                  <a:rPr lang="en-US" sz="2800" dirty="0"/>
                  <a:t> SMP/jam, </a:t>
                </a:r>
                <a:r>
                  <a:rPr lang="en-US" sz="2800" dirty="0" err="1"/>
                  <a:t>dihitung</a:t>
                </a:r>
                <a:r>
                  <a:rPr lang="en-US" sz="2800" dirty="0"/>
                  <a:t> </a:t>
                </a:r>
                <a:r>
                  <a:rPr lang="en-US" sz="2800" dirty="0" err="1"/>
                  <a:t>dari</a:t>
                </a:r>
                <a:r>
                  <a:rPr lang="en-US" sz="2800" dirty="0"/>
                  <a:t> </a:t>
                </a:r>
                <a:r>
                  <a:rPr lang="en-US" sz="2800" dirty="0" err="1"/>
                  <a:t>perkalian</a:t>
                </a:r>
                <a:r>
                  <a:rPr lang="en-US" sz="2800" dirty="0"/>
                  <a:t> VLHR </a:t>
                </a:r>
                <a:r>
                  <a:rPr lang="en-US" sz="2800" dirty="0" err="1"/>
                  <a:t>dengan</a:t>
                </a:r>
                <a:r>
                  <a:rPr lang="en-US" sz="2800" dirty="0"/>
                  <a:t> </a:t>
                </a:r>
                <a:r>
                  <a:rPr lang="en-US" sz="2800" dirty="0" err="1"/>
                  <a:t>faktor</a:t>
                </a:r>
                <a:r>
                  <a:rPr lang="en-US" sz="2800" dirty="0"/>
                  <a:t> K, VJR </a:t>
                </a:r>
                <a:r>
                  <a:rPr lang="en-US" sz="2800" dirty="0" err="1"/>
                  <a:t>digunakan</a:t>
                </a:r>
                <a:r>
                  <a:rPr lang="en-US" sz="2800" dirty="0"/>
                  <a:t> </a:t>
                </a:r>
                <a:r>
                  <a:rPr lang="en-US" sz="2800" dirty="0" err="1"/>
                  <a:t>untuk</a:t>
                </a:r>
                <a:r>
                  <a:rPr lang="en-US" sz="2800" dirty="0"/>
                  <a:t> </a:t>
                </a:r>
                <a:r>
                  <a:rPr lang="en-US" sz="2800" dirty="0" err="1"/>
                  <a:t>menghitung</a:t>
                </a:r>
                <a:r>
                  <a:rPr lang="en-US" sz="2800" dirty="0"/>
                  <a:t> </a:t>
                </a:r>
                <a:r>
                  <a:rPr lang="en-US" sz="2800" dirty="0" err="1"/>
                  <a:t>jumlah</a:t>
                </a:r>
                <a:r>
                  <a:rPr lang="en-US" sz="2800" dirty="0"/>
                  <a:t> </a:t>
                </a:r>
                <a:r>
                  <a:rPr lang="en-US" sz="2800" dirty="0" err="1"/>
                  <a:t>lajur</a:t>
                </a:r>
                <a:r>
                  <a:rPr lang="en-US" sz="2800" dirty="0"/>
                  <a:t> </a:t>
                </a:r>
                <a:r>
                  <a:rPr lang="en-US" sz="2800" dirty="0" err="1"/>
                  <a:t>jalan</a:t>
                </a:r>
                <a:r>
                  <a:rPr lang="en-US" sz="2800" dirty="0"/>
                  <a:t> </a:t>
                </a:r>
                <a:r>
                  <a:rPr lang="en-US" sz="2800" dirty="0" err="1"/>
                  <a:t>dan</a:t>
                </a:r>
                <a:r>
                  <a:rPr lang="en-US" sz="2800" dirty="0"/>
                  <a:t> </a:t>
                </a:r>
                <a:r>
                  <a:rPr lang="en-US" sz="2800" dirty="0" err="1"/>
                  <a:t>fasilitas</a:t>
                </a:r>
                <a:r>
                  <a:rPr lang="en-US" sz="2800" dirty="0"/>
                  <a:t> </a:t>
                </a:r>
                <a:r>
                  <a:rPr lang="en-US" sz="2800" dirty="0" err="1"/>
                  <a:t>lalu</a:t>
                </a:r>
                <a:r>
                  <a:rPr lang="en-US" sz="2800" dirty="0"/>
                  <a:t> </a:t>
                </a:r>
                <a:r>
                  <a:rPr lang="en-US" sz="2800" dirty="0" err="1"/>
                  <a:t>lintas</a:t>
                </a:r>
                <a:r>
                  <a:rPr lang="en-US" sz="2800" dirty="0"/>
                  <a:t> </a:t>
                </a:r>
                <a:r>
                  <a:rPr lang="en-US" sz="2800" dirty="0" err="1"/>
                  <a:t>lainnya</a:t>
                </a:r>
                <a:r>
                  <a:rPr lang="en-US" sz="2800" dirty="0"/>
                  <a:t> yang </a:t>
                </a:r>
                <a:r>
                  <a:rPr lang="en-US" sz="2800" dirty="0" err="1"/>
                  <a:t>diperlukan</a:t>
                </a:r>
                <a:r>
                  <a:rPr lang="en-US" sz="2800" dirty="0"/>
                  <a:t> yang </a:t>
                </a:r>
                <a:r>
                  <a:rPr lang="en-US" sz="2800" dirty="0" err="1"/>
                  <a:t>dihitung</a:t>
                </a:r>
                <a:r>
                  <a:rPr lang="en-US" sz="2800" dirty="0"/>
                  <a:t> </a:t>
                </a:r>
                <a:r>
                  <a:rPr lang="en-US" sz="2800" dirty="0" err="1"/>
                  <a:t>dengan</a:t>
                </a:r>
                <a:r>
                  <a:rPr lang="en-US" sz="2800" dirty="0"/>
                  <a:t> </a:t>
                </a:r>
                <a:r>
                  <a:rPr lang="en-US" sz="2800" dirty="0" err="1"/>
                  <a:t>Persamaan</a:t>
                </a:r>
                <a:r>
                  <a:rPr lang="en-US" sz="2800" dirty="0"/>
                  <a:t> 2.3</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85801" y="1555845"/>
                <a:ext cx="10873853" cy="4235355"/>
              </a:xfrm>
              <a:blipFill rotWithShape="1">
                <a:blip r:embed="rId2"/>
                <a:stretch>
                  <a:fillRect l="-729" t="-1439"/>
                </a:stretch>
              </a:blipFill>
            </p:spPr>
            <p:txBody>
              <a:bodyPr/>
              <a:lstStyle/>
              <a:p>
                <a:r>
                  <a:rPr lang="id-ID">
                    <a:noFill/>
                  </a:rPr>
                  <a:t> </a:t>
                </a:r>
              </a:p>
            </p:txBody>
          </p:sp>
        </mc:Fallback>
      </mc:AlternateContent>
      <mc:AlternateContent xmlns:mc="http://schemas.openxmlformats.org/markup-compatibility/2006" xmlns:a14="http://schemas.microsoft.com/office/drawing/2010/main">
        <mc:Choice Requires="a14">
          <p:graphicFrame>
            <p:nvGraphicFramePr>
              <p:cNvPr id="4" name="Table 3"/>
              <p:cNvGraphicFramePr>
                <a:graphicFrameLocks noGrp="1"/>
              </p:cNvGraphicFramePr>
              <p:nvPr>
                <p:extLst/>
              </p:nvPr>
            </p:nvGraphicFramePr>
            <p:xfrm>
              <a:off x="4549140" y="5791200"/>
              <a:ext cx="5757545" cy="929196"/>
            </p:xfrm>
            <a:graphic>
              <a:graphicData uri="http://schemas.openxmlformats.org/drawingml/2006/table">
                <a:tbl>
                  <a:tblPr firstRow="1" firstCol="1" bandRow="1">
                    <a:tableStyleId>{5C22544A-7EE6-4342-B048-85BDC9FD1C3A}</a:tableStyleId>
                  </a:tblPr>
                  <a:tblGrid>
                    <a:gridCol w="5034124">
                      <a:extLst>
                        <a:ext uri="{9D8B030D-6E8A-4147-A177-3AD203B41FA5}">
                          <a16:colId xmlns="" xmlns:a16="http://schemas.microsoft.com/office/drawing/2014/main" val="20000"/>
                        </a:ext>
                      </a:extLst>
                    </a:gridCol>
                    <a:gridCol w="723421">
                      <a:extLst>
                        <a:ext uri="{9D8B030D-6E8A-4147-A177-3AD203B41FA5}">
                          <a16:colId xmlns="" xmlns:a16="http://schemas.microsoft.com/office/drawing/2014/main" val="20001"/>
                        </a:ext>
                      </a:extLst>
                    </a:gridCol>
                  </a:tblGrid>
                  <a:tr h="0">
                    <a:tc>
                      <a:txBody>
                        <a:bodyPr/>
                        <a:lstStyle/>
                        <a:p>
                          <a:pPr algn="just">
                            <a:lnSpc>
                              <a:spcPct val="150000"/>
                            </a:lnSpc>
                            <a:spcBef>
                              <a:spcPts val="1200"/>
                            </a:spcBef>
                            <a:spcAft>
                              <a:spcPts val="600"/>
                            </a:spcAft>
                          </a:pPr>
                          <a14:m>
                            <m:oMathPara xmlns:m="http://schemas.openxmlformats.org/officeDocument/2006/math">
                              <m:oMathParaPr>
                                <m:jc m:val="centerGroup"/>
                              </m:oMathParaPr>
                              <m:oMath xmlns:m="http://schemas.openxmlformats.org/officeDocument/2006/math">
                                <m:r>
                                  <a:rPr lang="en-US" sz="2000">
                                    <a:effectLst/>
                                    <a:latin typeface="Cambria Math"/>
                                  </a:rPr>
                                  <m:t>𝑉𝐽𝑅</m:t>
                                </m:r>
                                <m:r>
                                  <a:rPr lang="en-US" sz="2000">
                                    <a:effectLst/>
                                    <a:latin typeface="Cambria Math"/>
                                  </a:rPr>
                                  <m:t>=</m:t>
                                </m:r>
                                <m:r>
                                  <a:rPr lang="en-US" sz="2000">
                                    <a:effectLst/>
                                    <a:latin typeface="Cambria Math"/>
                                  </a:rPr>
                                  <m:t>𝑉𝐿𝑅𝐻</m:t>
                                </m:r>
                                <m:f>
                                  <m:fPr>
                                    <m:ctrlPr>
                                      <a:rPr lang="en-US" sz="2000" i="1">
                                        <a:effectLst/>
                                        <a:latin typeface="Cambria Math"/>
                                      </a:rPr>
                                    </m:ctrlPr>
                                  </m:fPr>
                                  <m:num>
                                    <m:r>
                                      <a:rPr lang="en-US" sz="2000">
                                        <a:effectLst/>
                                        <a:latin typeface="Cambria Math"/>
                                      </a:rPr>
                                      <m:t>𝐾</m:t>
                                    </m:r>
                                  </m:num>
                                  <m:den>
                                    <m:r>
                                      <a:rPr lang="en-US" sz="2000">
                                        <a:effectLst/>
                                        <a:latin typeface="Cambria Math"/>
                                      </a:rPr>
                                      <m:t>𝐹</m:t>
                                    </m:r>
                                  </m:den>
                                </m:f>
                              </m:oMath>
                            </m:oMathPara>
                          </a14:m>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tc>
                      <a:txBody>
                        <a:bodyPr/>
                        <a:lstStyle/>
                        <a:p>
                          <a:pPr algn="r">
                            <a:lnSpc>
                              <a:spcPct val="150000"/>
                            </a:lnSpc>
                            <a:spcBef>
                              <a:spcPts val="1200"/>
                            </a:spcBef>
                            <a:spcAft>
                              <a:spcPts val="600"/>
                            </a:spcAft>
                          </a:pPr>
                          <a:r>
                            <a:rPr lang="en-US" sz="2000" dirty="0">
                              <a:effectLst/>
                            </a:rPr>
                            <a:t>(2.3)</a:t>
                          </a:r>
                          <a:endParaRPr lang="en-US" sz="20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 xmlns:a16="http://schemas.microsoft.com/office/drawing/2014/main" val="10000"/>
                      </a:ext>
                    </a:extLst>
                  </a:tr>
                </a:tbl>
              </a:graphicData>
            </a:graphic>
          </p:graphicFrame>
        </mc:Choice>
        <mc:Fallback xmlns="">
          <p:graphicFrame>
            <p:nvGraphicFramePr>
              <p:cNvPr id="4" name="Table 3"/>
              <p:cNvGraphicFramePr>
                <a:graphicFrameLocks noGrp="1"/>
              </p:cNvGraphicFramePr>
              <p:nvPr>
                <p:extLst>
                  <p:ext uri="{D42A27DB-BD31-4B8C-83A1-F6EECF244321}">
                    <p14:modId xmlns:p14="http://schemas.microsoft.com/office/powerpoint/2010/main" val="4186112617"/>
                  </p:ext>
                </p:extLst>
              </p:nvPr>
            </p:nvGraphicFramePr>
            <p:xfrm>
              <a:off x="4549140" y="5791200"/>
              <a:ext cx="5757545" cy="929196"/>
            </p:xfrm>
            <a:graphic>
              <a:graphicData uri="http://schemas.openxmlformats.org/drawingml/2006/table">
                <a:tbl>
                  <a:tblPr firstRow="1" firstCol="1" bandRow="1">
                    <a:tableStyleId>{5C22544A-7EE6-4342-B048-85BDC9FD1C3A}</a:tableStyleId>
                  </a:tblPr>
                  <a:tblGrid>
                    <a:gridCol w="5034124"/>
                    <a:gridCol w="723421"/>
                  </a:tblGrid>
                  <a:tr h="929196">
                    <a:tc>
                      <a:txBody>
                        <a:bodyPr/>
                        <a:lstStyle/>
                        <a:p>
                          <a:endParaRPr lang="en-US"/>
                        </a:p>
                      </a:txBody>
                      <a:tcPr marL="68580" marR="68580" marT="0" marB="0">
                        <a:blipFill rotWithShape="0">
                          <a:blip r:embed="rId3"/>
                          <a:stretch>
                            <a:fillRect l="-121" t="-1307" r="-14891" b="-2614"/>
                          </a:stretch>
                        </a:blipFill>
                      </a:tcPr>
                    </a:tc>
                    <a:tc>
                      <a:txBody>
                        <a:bodyPr/>
                        <a:lstStyle/>
                        <a:p>
                          <a:pPr algn="r">
                            <a:lnSpc>
                              <a:spcPct val="150000"/>
                            </a:lnSpc>
                            <a:spcBef>
                              <a:spcPts val="1200"/>
                            </a:spcBef>
                            <a:spcAft>
                              <a:spcPts val="600"/>
                            </a:spcAft>
                          </a:pPr>
                          <a:r>
                            <a:rPr lang="en-US" sz="2000" dirty="0">
                              <a:effectLst/>
                            </a:rPr>
                            <a:t>(2.3)</a:t>
                          </a:r>
                          <a:endParaRPr lang="en-US" sz="20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tr>
                </a:tbl>
              </a:graphicData>
            </a:graphic>
          </p:graphicFrame>
        </mc:Fallback>
      </mc:AlternateContent>
    </p:spTree>
    <p:extLst>
      <p:ext uri="{BB962C8B-B14F-4D97-AF65-F5344CB8AC3E}">
        <p14:creationId xmlns:p14="http://schemas.microsoft.com/office/powerpoint/2010/main" val="371373329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11090964" cy="1400530"/>
          </a:xfrm>
        </p:spPr>
        <p:txBody>
          <a:bodyPr/>
          <a:lstStyle/>
          <a:p>
            <a:r>
              <a:rPr lang="en-US" sz="3600" dirty="0" err="1"/>
              <a:t>Penentuan</a:t>
            </a:r>
            <a:r>
              <a:rPr lang="en-US" sz="3600" dirty="0"/>
              <a:t> </a:t>
            </a:r>
            <a:r>
              <a:rPr lang="en-US" sz="3600" dirty="0" err="1"/>
              <a:t>Faktor</a:t>
            </a:r>
            <a:r>
              <a:rPr lang="en-US" sz="3600" dirty="0"/>
              <a:t> K </a:t>
            </a:r>
            <a:r>
              <a:rPr lang="en-US" sz="3600" dirty="0" err="1"/>
              <a:t>dan</a:t>
            </a:r>
            <a:r>
              <a:rPr lang="en-US" sz="3600" dirty="0"/>
              <a:t> </a:t>
            </a:r>
            <a:r>
              <a:rPr lang="en-US" sz="3600" dirty="0" err="1"/>
              <a:t>Faktor</a:t>
            </a:r>
            <a:r>
              <a:rPr lang="en-US" sz="3600" dirty="0"/>
              <a:t> F </a:t>
            </a:r>
            <a:r>
              <a:rPr lang="en-US" sz="3600" dirty="0" err="1"/>
              <a:t>berdasarkan</a:t>
            </a:r>
            <a:r>
              <a:rPr lang="en-US" sz="3600" dirty="0"/>
              <a:t> Volume </a:t>
            </a:r>
            <a:r>
              <a:rPr lang="en-US" sz="3600" dirty="0" err="1"/>
              <a:t>Lalu</a:t>
            </a:r>
            <a:r>
              <a:rPr lang="en-US" sz="3600" dirty="0"/>
              <a:t> </a:t>
            </a:r>
            <a:r>
              <a:rPr lang="en-US" sz="3600" dirty="0" err="1"/>
              <a:t>lintas</a:t>
            </a:r>
            <a:r>
              <a:rPr lang="en-US" sz="3600" dirty="0"/>
              <a:t> </a:t>
            </a:r>
            <a:r>
              <a:rPr lang="en-US" sz="3600" dirty="0" err="1"/>
              <a:t>Harian</a:t>
            </a:r>
            <a:r>
              <a:rPr lang="en-US" sz="3600" dirty="0"/>
              <a:t> Rata – rata.</a:t>
            </a:r>
          </a:p>
        </p:txBody>
      </p:sp>
      <p:graphicFrame>
        <p:nvGraphicFramePr>
          <p:cNvPr id="4" name="Content Placeholder 3"/>
          <p:cNvGraphicFramePr>
            <a:graphicFrameLocks noGrp="1"/>
          </p:cNvGraphicFramePr>
          <p:nvPr>
            <p:ph idx="1"/>
            <p:extLst/>
          </p:nvPr>
        </p:nvGraphicFramePr>
        <p:xfrm>
          <a:off x="685800" y="2141538"/>
          <a:ext cx="10131426" cy="3741801"/>
        </p:xfrm>
        <a:graphic>
          <a:graphicData uri="http://schemas.openxmlformats.org/drawingml/2006/table">
            <a:tbl>
              <a:tblPr firstRow="1" bandRow="1">
                <a:tableStyleId>{5C22544A-7EE6-4342-B048-85BDC9FD1C3A}</a:tableStyleId>
              </a:tblPr>
              <a:tblGrid>
                <a:gridCol w="3377142">
                  <a:extLst>
                    <a:ext uri="{9D8B030D-6E8A-4147-A177-3AD203B41FA5}">
                      <a16:colId xmlns="" xmlns:a16="http://schemas.microsoft.com/office/drawing/2014/main" val="20000"/>
                    </a:ext>
                  </a:extLst>
                </a:gridCol>
                <a:gridCol w="3377142">
                  <a:extLst>
                    <a:ext uri="{9D8B030D-6E8A-4147-A177-3AD203B41FA5}">
                      <a16:colId xmlns="" xmlns:a16="http://schemas.microsoft.com/office/drawing/2014/main" val="20001"/>
                    </a:ext>
                  </a:extLst>
                </a:gridCol>
                <a:gridCol w="3377142">
                  <a:extLst>
                    <a:ext uri="{9D8B030D-6E8A-4147-A177-3AD203B41FA5}">
                      <a16:colId xmlns="" xmlns:a16="http://schemas.microsoft.com/office/drawing/2014/main" val="20002"/>
                    </a:ext>
                  </a:extLst>
                </a:gridCol>
              </a:tblGrid>
              <a:tr h="370840">
                <a:tc>
                  <a:txBody>
                    <a:bodyPr/>
                    <a:lstStyle/>
                    <a:p>
                      <a:pPr algn="ctr">
                        <a:lnSpc>
                          <a:spcPct val="107000"/>
                        </a:lnSpc>
                        <a:spcAft>
                          <a:spcPts val="0"/>
                        </a:spcAft>
                      </a:pPr>
                      <a:r>
                        <a:rPr lang="en-US" sz="3200" dirty="0">
                          <a:effectLst/>
                          <a:latin typeface="Calibri" panose="020F0502020204030204" pitchFamily="34" charset="0"/>
                          <a:ea typeface="MS Mincho" panose="02020609040205080304" pitchFamily="49" charset="-128"/>
                          <a:cs typeface="Times New Roman" panose="02020603050405020304" pitchFamily="18" charset="0"/>
                        </a:rPr>
                        <a:t>VLHR</a:t>
                      </a:r>
                    </a:p>
                  </a:txBody>
                  <a:tcPr marL="12700" marR="12700" marT="12700" marB="0" anchor="b"/>
                </a:tc>
                <a:tc>
                  <a:txBody>
                    <a:bodyPr/>
                    <a:lstStyle/>
                    <a:p>
                      <a:pPr algn="ctr">
                        <a:lnSpc>
                          <a:spcPct val="107000"/>
                        </a:lnSpc>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FAKTOR - K (%)</a:t>
                      </a:r>
                    </a:p>
                  </a:txBody>
                  <a:tcPr marL="12700" marR="12700" marT="12700" marB="0" anchor="b"/>
                </a:tc>
                <a:tc>
                  <a:txBody>
                    <a:bodyPr/>
                    <a:lstStyle/>
                    <a:p>
                      <a:pPr algn="ctr">
                        <a:lnSpc>
                          <a:spcPct val="107000"/>
                        </a:lnSpc>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FAKTOR - F (%)</a:t>
                      </a:r>
                    </a:p>
                  </a:txBody>
                  <a:tcPr marL="12700" marR="12700" marT="12700" marB="0" anchor="b"/>
                </a:tc>
                <a:extLst>
                  <a:ext uri="{0D108BD9-81ED-4DB2-BD59-A6C34878D82A}">
                    <a16:rowId xmlns="" xmlns:a16="http://schemas.microsoft.com/office/drawing/2014/main" val="10000"/>
                  </a:ext>
                </a:extLst>
              </a:tr>
              <a:tr h="370840">
                <a:tc>
                  <a:txBody>
                    <a:bodyPr/>
                    <a:lstStyle/>
                    <a:p>
                      <a:pPr algn="ctr">
                        <a:lnSpc>
                          <a:spcPct val="107000"/>
                        </a:lnSpc>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&gt; 50.000</a:t>
                      </a:r>
                    </a:p>
                  </a:txBody>
                  <a:tcPr marL="12700" marR="12700" marT="12700" marB="0" anchor="b"/>
                </a:tc>
                <a:tc>
                  <a:txBody>
                    <a:bodyPr/>
                    <a:lstStyle/>
                    <a:p>
                      <a:pPr algn="ctr">
                        <a:lnSpc>
                          <a:spcPct val="107000"/>
                        </a:lnSpc>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4 -  6</a:t>
                      </a:r>
                    </a:p>
                  </a:txBody>
                  <a:tcPr marL="12700" marR="12700" marT="12700" marB="0" anchor="b"/>
                </a:tc>
                <a:tc>
                  <a:txBody>
                    <a:bodyPr/>
                    <a:lstStyle/>
                    <a:p>
                      <a:pPr algn="ctr">
                        <a:lnSpc>
                          <a:spcPct val="107000"/>
                        </a:lnSpc>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0,9 -  1</a:t>
                      </a:r>
                    </a:p>
                  </a:txBody>
                  <a:tcPr marL="12700" marR="12700" marT="12700" marB="0" anchor="b"/>
                </a:tc>
                <a:extLst>
                  <a:ext uri="{0D108BD9-81ED-4DB2-BD59-A6C34878D82A}">
                    <a16:rowId xmlns="" xmlns:a16="http://schemas.microsoft.com/office/drawing/2014/main" val="10001"/>
                  </a:ext>
                </a:extLst>
              </a:tr>
              <a:tr h="370840">
                <a:tc>
                  <a:txBody>
                    <a:bodyPr/>
                    <a:lstStyle/>
                    <a:p>
                      <a:pPr algn="ctr">
                        <a:lnSpc>
                          <a:spcPct val="107000"/>
                        </a:lnSpc>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30.000 - 50.000</a:t>
                      </a:r>
                    </a:p>
                  </a:txBody>
                  <a:tcPr marL="12700" marR="12700" marT="12700" marB="0" anchor="b"/>
                </a:tc>
                <a:tc>
                  <a:txBody>
                    <a:bodyPr/>
                    <a:lstStyle/>
                    <a:p>
                      <a:pPr algn="ctr">
                        <a:lnSpc>
                          <a:spcPct val="107000"/>
                        </a:lnSpc>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6 -  8</a:t>
                      </a:r>
                    </a:p>
                  </a:txBody>
                  <a:tcPr marL="12700" marR="12700" marT="12700" marB="0" anchor="b"/>
                </a:tc>
                <a:tc>
                  <a:txBody>
                    <a:bodyPr/>
                    <a:lstStyle/>
                    <a:p>
                      <a:pPr algn="ctr">
                        <a:lnSpc>
                          <a:spcPct val="107000"/>
                        </a:lnSpc>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0,8  - 1</a:t>
                      </a:r>
                    </a:p>
                  </a:txBody>
                  <a:tcPr marL="12700" marR="12700" marT="12700" marB="0" anchor="b"/>
                </a:tc>
                <a:extLst>
                  <a:ext uri="{0D108BD9-81ED-4DB2-BD59-A6C34878D82A}">
                    <a16:rowId xmlns="" xmlns:a16="http://schemas.microsoft.com/office/drawing/2014/main" val="10002"/>
                  </a:ext>
                </a:extLst>
              </a:tr>
              <a:tr h="370840">
                <a:tc>
                  <a:txBody>
                    <a:bodyPr/>
                    <a:lstStyle/>
                    <a:p>
                      <a:pPr algn="ctr">
                        <a:lnSpc>
                          <a:spcPct val="107000"/>
                        </a:lnSpc>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10.000 - 30.000</a:t>
                      </a:r>
                    </a:p>
                  </a:txBody>
                  <a:tcPr marL="12700" marR="12700" marT="12700" marB="0" anchor="b"/>
                </a:tc>
                <a:tc>
                  <a:txBody>
                    <a:bodyPr/>
                    <a:lstStyle/>
                    <a:p>
                      <a:pPr algn="ctr">
                        <a:lnSpc>
                          <a:spcPct val="107000"/>
                        </a:lnSpc>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6 -  8</a:t>
                      </a:r>
                    </a:p>
                  </a:txBody>
                  <a:tcPr marL="12700" marR="12700" marT="12700" marB="0" anchor="b"/>
                </a:tc>
                <a:tc>
                  <a:txBody>
                    <a:bodyPr/>
                    <a:lstStyle/>
                    <a:p>
                      <a:pPr algn="ctr">
                        <a:lnSpc>
                          <a:spcPct val="107000"/>
                        </a:lnSpc>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0,8  - 1</a:t>
                      </a:r>
                    </a:p>
                  </a:txBody>
                  <a:tcPr marL="12700" marR="12700" marT="12700" marB="0" anchor="b"/>
                </a:tc>
                <a:extLst>
                  <a:ext uri="{0D108BD9-81ED-4DB2-BD59-A6C34878D82A}">
                    <a16:rowId xmlns="" xmlns:a16="http://schemas.microsoft.com/office/drawing/2014/main" val="10003"/>
                  </a:ext>
                </a:extLst>
              </a:tr>
              <a:tr h="370840">
                <a:tc>
                  <a:txBody>
                    <a:bodyPr/>
                    <a:lstStyle/>
                    <a:p>
                      <a:pPr algn="ctr">
                        <a:lnSpc>
                          <a:spcPct val="107000"/>
                        </a:lnSpc>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5.000 - 10.000</a:t>
                      </a:r>
                    </a:p>
                  </a:txBody>
                  <a:tcPr marL="12700" marR="12700" marT="12700" marB="0" anchor="b"/>
                </a:tc>
                <a:tc>
                  <a:txBody>
                    <a:bodyPr/>
                    <a:lstStyle/>
                    <a:p>
                      <a:pPr algn="ctr">
                        <a:lnSpc>
                          <a:spcPct val="107000"/>
                        </a:lnSpc>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8  - 10</a:t>
                      </a:r>
                    </a:p>
                  </a:txBody>
                  <a:tcPr marL="12700" marR="12700" marT="12700" marB="0" anchor="b"/>
                </a:tc>
                <a:tc>
                  <a:txBody>
                    <a:bodyPr/>
                    <a:lstStyle/>
                    <a:p>
                      <a:pPr algn="ctr">
                        <a:lnSpc>
                          <a:spcPct val="107000"/>
                        </a:lnSpc>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0,6 -  0,8</a:t>
                      </a:r>
                    </a:p>
                  </a:txBody>
                  <a:tcPr marL="12700" marR="12700" marT="12700" marB="0" anchor="b"/>
                </a:tc>
                <a:extLst>
                  <a:ext uri="{0D108BD9-81ED-4DB2-BD59-A6C34878D82A}">
                    <a16:rowId xmlns="" xmlns:a16="http://schemas.microsoft.com/office/drawing/2014/main" val="10004"/>
                  </a:ext>
                </a:extLst>
              </a:tr>
              <a:tr h="370840">
                <a:tc>
                  <a:txBody>
                    <a:bodyPr/>
                    <a:lstStyle/>
                    <a:p>
                      <a:pPr algn="ctr">
                        <a:lnSpc>
                          <a:spcPct val="107000"/>
                        </a:lnSpc>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1.000 - 5.000</a:t>
                      </a:r>
                    </a:p>
                  </a:txBody>
                  <a:tcPr marL="12700" marR="12700" marT="12700" marB="0" anchor="b"/>
                </a:tc>
                <a:tc>
                  <a:txBody>
                    <a:bodyPr/>
                    <a:lstStyle/>
                    <a:p>
                      <a:pPr algn="ctr">
                        <a:lnSpc>
                          <a:spcPct val="107000"/>
                        </a:lnSpc>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10 - 12</a:t>
                      </a:r>
                    </a:p>
                  </a:txBody>
                  <a:tcPr marL="12700" marR="12700" marT="12700" marB="0" anchor="b"/>
                </a:tc>
                <a:tc>
                  <a:txBody>
                    <a:bodyPr/>
                    <a:lstStyle/>
                    <a:p>
                      <a:pPr algn="ctr">
                        <a:lnSpc>
                          <a:spcPct val="107000"/>
                        </a:lnSpc>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0,6  - 0,8</a:t>
                      </a:r>
                    </a:p>
                  </a:txBody>
                  <a:tcPr marL="12700" marR="12700" marT="12700" marB="0" anchor="b"/>
                </a:tc>
                <a:extLst>
                  <a:ext uri="{0D108BD9-81ED-4DB2-BD59-A6C34878D82A}">
                    <a16:rowId xmlns="" xmlns:a16="http://schemas.microsoft.com/office/drawing/2014/main" val="10005"/>
                  </a:ext>
                </a:extLst>
              </a:tr>
              <a:tr h="370840">
                <a:tc>
                  <a:txBody>
                    <a:bodyPr/>
                    <a:lstStyle/>
                    <a:p>
                      <a:pPr algn="ctr">
                        <a:lnSpc>
                          <a:spcPct val="107000"/>
                        </a:lnSpc>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&lt; 1.000</a:t>
                      </a:r>
                    </a:p>
                  </a:txBody>
                  <a:tcPr marL="12700" marR="12700" marT="12700" marB="0" anchor="b"/>
                </a:tc>
                <a:tc>
                  <a:txBody>
                    <a:bodyPr/>
                    <a:lstStyle/>
                    <a:p>
                      <a:pPr algn="ctr">
                        <a:lnSpc>
                          <a:spcPct val="107000"/>
                        </a:lnSpc>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12 - 16</a:t>
                      </a:r>
                    </a:p>
                  </a:txBody>
                  <a:tcPr marL="12700" marR="12700" marT="12700" marB="0" anchor="b"/>
                </a:tc>
                <a:tc>
                  <a:txBody>
                    <a:bodyPr/>
                    <a:lstStyle/>
                    <a:p>
                      <a:pPr algn="ctr">
                        <a:lnSpc>
                          <a:spcPct val="107000"/>
                        </a:lnSpc>
                        <a:spcAft>
                          <a:spcPts val="0"/>
                        </a:spcAft>
                      </a:pPr>
                      <a:r>
                        <a:rPr lang="en-US" sz="3200" dirty="0">
                          <a:effectLst/>
                          <a:latin typeface="Calibri" panose="020F0502020204030204" pitchFamily="34" charset="0"/>
                          <a:ea typeface="MS Mincho" panose="02020609040205080304" pitchFamily="49" charset="-128"/>
                          <a:cs typeface="Times New Roman" panose="02020603050405020304" pitchFamily="18" charset="0"/>
                        </a:rPr>
                        <a:t>&lt; 0,6</a:t>
                      </a:r>
                    </a:p>
                  </a:txBody>
                  <a:tcPr marL="12700" marR="12700" marT="12700" marB="0" anchor="b"/>
                </a:tc>
                <a:extLst>
                  <a:ext uri="{0D108BD9-81ED-4DB2-BD59-A6C34878D82A}">
                    <a16:rowId xmlns="" xmlns:a16="http://schemas.microsoft.com/office/drawing/2014/main" val="10006"/>
                  </a:ext>
                </a:extLst>
              </a:tr>
            </a:tbl>
          </a:graphicData>
        </a:graphic>
      </p:graphicFrame>
    </p:spTree>
    <p:extLst>
      <p:ext uri="{BB962C8B-B14F-4D97-AF65-F5344CB8AC3E}">
        <p14:creationId xmlns:p14="http://schemas.microsoft.com/office/powerpoint/2010/main" val="423059574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1" algn="l" defTabSz="457200" rtl="0">
              <a:spcBef>
                <a:spcPct val="0"/>
              </a:spcBef>
            </a:pPr>
            <a:r>
              <a:rPr lang="en-US" sz="4400" b="1" dirty="0" err="1"/>
              <a:t>Bagian-Bagian</a:t>
            </a:r>
            <a:r>
              <a:rPr lang="en-US" sz="4400" b="1" dirty="0"/>
              <a:t> </a:t>
            </a:r>
            <a:r>
              <a:rPr lang="en-US" sz="4400" b="1" dirty="0" err="1"/>
              <a:t>Jalan</a:t>
            </a:r>
            <a:endParaRPr lang="en-US" sz="4400" dirty="0"/>
          </a:p>
        </p:txBody>
      </p:sp>
      <p:sp>
        <p:nvSpPr>
          <p:cNvPr id="3" name="Content Placeholder 2"/>
          <p:cNvSpPr>
            <a:spLocks noGrp="1"/>
          </p:cNvSpPr>
          <p:nvPr>
            <p:ph idx="1"/>
          </p:nvPr>
        </p:nvSpPr>
        <p:spPr/>
        <p:txBody>
          <a:bodyPr>
            <a:normAutofit/>
          </a:bodyPr>
          <a:lstStyle/>
          <a:p>
            <a:r>
              <a:rPr lang="en-US" sz="7200" dirty="0"/>
              <a:t>HORIZONTAL</a:t>
            </a:r>
          </a:p>
          <a:p>
            <a:r>
              <a:rPr lang="en-US" sz="7200" dirty="0"/>
              <a:t>VERTIKAL</a:t>
            </a:r>
          </a:p>
        </p:txBody>
      </p:sp>
    </p:spTree>
    <p:extLst>
      <p:ext uri="{BB962C8B-B14F-4D97-AF65-F5344CB8AC3E}">
        <p14:creationId xmlns:p14="http://schemas.microsoft.com/office/powerpoint/2010/main" val="127996130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r>
              <a:rPr lang="id-ID" altLang="en-US" sz="3200" b="1"/>
              <a:t>Elemen dari perencanaan geometrik</a:t>
            </a:r>
            <a:endParaRPr lang="en-GB" altLang="en-US" sz="3200" b="1"/>
          </a:p>
        </p:txBody>
      </p:sp>
      <p:sp>
        <p:nvSpPr>
          <p:cNvPr id="3075" name="Rectangle 3"/>
          <p:cNvSpPr>
            <a:spLocks noGrp="1" noChangeArrowheads="1"/>
          </p:cNvSpPr>
          <p:nvPr>
            <p:ph idx="1"/>
          </p:nvPr>
        </p:nvSpPr>
        <p:spPr>
          <a:xfrm>
            <a:off x="586854" y="1323834"/>
            <a:ext cx="10740788" cy="4924566"/>
          </a:xfrm>
        </p:spPr>
        <p:txBody>
          <a:bodyPr>
            <a:normAutofit/>
          </a:bodyPr>
          <a:lstStyle/>
          <a:p>
            <a:pPr eaLnBrk="1" hangingPunct="1">
              <a:lnSpc>
                <a:spcPct val="90000"/>
              </a:lnSpc>
            </a:pPr>
            <a:r>
              <a:rPr lang="id-ID" altLang="en-US" sz="2400" dirty="0"/>
              <a:t>Alinyemen horizontal/trase jalan, terutama dititik beratkan kepada perencanaan sumbu jalan, dari gambar ini dapat dilihat bagian-bagian jalan yang merupakan jalan lurus, menikung ke kiri atau menikung ke kanan  </a:t>
            </a:r>
          </a:p>
          <a:p>
            <a:pPr eaLnBrk="1" hangingPunct="1">
              <a:lnSpc>
                <a:spcPct val="90000"/>
              </a:lnSpc>
            </a:pPr>
            <a:r>
              <a:rPr lang="id-ID" altLang="en-US" sz="2400" dirty="0"/>
              <a:t>Alinyemen vertikal/penampang memanjang jalan. Dari gambar tersebut dapat dilihat bagian-bagian jalan yang merupakan jalan datar, mendaki atau menurun</a:t>
            </a:r>
          </a:p>
          <a:p>
            <a:pPr eaLnBrk="1" hangingPunct="1">
              <a:lnSpc>
                <a:spcPct val="90000"/>
              </a:lnSpc>
            </a:pPr>
            <a:r>
              <a:rPr lang="id-ID" altLang="en-US" sz="2400" dirty="0"/>
              <a:t>Penampang melintang jalan. Dari gambar ini dapat dilihat bagian-bagian jalan seperti lebar dan jumlah lajur, median, drainase permukaan, kelandaian lereng tebing galian dan timbunan, serta bangunan pelengkap lainnya </a:t>
            </a:r>
            <a:endParaRPr lang="en-GB" altLang="en-US" sz="2400" dirty="0"/>
          </a:p>
        </p:txBody>
      </p:sp>
    </p:spTree>
    <p:extLst>
      <p:ext uri="{BB962C8B-B14F-4D97-AF65-F5344CB8AC3E}">
        <p14:creationId xmlns:p14="http://schemas.microsoft.com/office/powerpoint/2010/main" val="120881620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524000" y="0"/>
            <a:ext cx="9144000" cy="1052736"/>
          </a:xfrm>
          <a:prstGeom prst="rect">
            <a:avLst/>
          </a:prstGeom>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id-ID"/>
          </a:p>
        </p:txBody>
      </p:sp>
      <p:sp>
        <p:nvSpPr>
          <p:cNvPr id="9219" name="Content Placeholder 2"/>
          <p:cNvSpPr>
            <a:spLocks noGrp="1"/>
          </p:cNvSpPr>
          <p:nvPr>
            <p:ph idx="1"/>
          </p:nvPr>
        </p:nvSpPr>
        <p:spPr>
          <a:xfrm>
            <a:off x="1740281" y="1492780"/>
            <a:ext cx="8319269" cy="1944216"/>
          </a:xfrm>
        </p:spPr>
        <p:txBody>
          <a:bodyPr>
            <a:normAutofit/>
          </a:bodyPr>
          <a:lstStyle/>
          <a:p>
            <a:pPr algn="just" eaLnBrk="1" hangingPunct="1">
              <a:lnSpc>
                <a:spcPct val="150000"/>
              </a:lnSpc>
              <a:buClr>
                <a:schemeClr val="accent2"/>
              </a:buClr>
              <a:buFont typeface="Wingdings 2" pitchFamily="18" charset="2"/>
              <a:buNone/>
              <a:defRPr/>
            </a:pPr>
            <a:r>
              <a:rPr lang="id-ID" sz="1200" dirty="0">
                <a:latin typeface="Arial" panose="020B0604020202020204" pitchFamily="34" charset="0"/>
                <a:cs typeface="Arial" panose="020B0604020202020204" pitchFamily="34" charset="0"/>
              </a:rPr>
              <a:t>		</a:t>
            </a:r>
            <a:r>
              <a:rPr lang="id-ID" b="1" dirty="0">
                <a:latin typeface="Arial" panose="020B0604020202020204" pitchFamily="34" charset="0"/>
                <a:cs typeface="Arial" panose="020B0604020202020204" pitchFamily="34" charset="0"/>
              </a:rPr>
              <a:t>ALINYEMEN HORIZONTAL </a:t>
            </a:r>
            <a:r>
              <a:rPr lang="id-ID" dirty="0">
                <a:latin typeface="Arial" panose="020B0604020202020204" pitchFamily="34" charset="0"/>
                <a:cs typeface="Arial" panose="020B0604020202020204" pitchFamily="34" charset="0"/>
              </a:rPr>
              <a:t>LAZIM DISEBUT SEBAGAI “TRACE JALAN ATAU GARIS SUMBU JALAN”, YAITU MERUPAKAN GARIS PROYEKSI DARI SUMBU JALAN TEGAK LURUS TERHADAP BIDANG DATAR. </a:t>
            </a:r>
            <a:endParaRPr lang="id-ID" sz="1200" dirty="0">
              <a:latin typeface="Arial" panose="020B0604020202020204" pitchFamily="34" charset="0"/>
              <a:cs typeface="Arial" panose="020B0604020202020204" pitchFamily="34" charset="0"/>
            </a:endParaRPr>
          </a:p>
        </p:txBody>
      </p:sp>
      <p:pic>
        <p:nvPicPr>
          <p:cNvPr id="1026" name="Picture 2" descr="D:\KULIAH\SEMESTER 5\GEOMETRIK JALAN RAYA\Tugas jANGKI\poyek.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31504" y="3573017"/>
            <a:ext cx="4464496" cy="25758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9" name="Rounded Rectangle 8"/>
          <p:cNvSpPr/>
          <p:nvPr/>
        </p:nvSpPr>
        <p:spPr>
          <a:xfrm>
            <a:off x="2527469" y="130324"/>
            <a:ext cx="7128792" cy="792088"/>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id-ID" sz="3600" spc="50" dirty="0">
                <a:ln w="11430"/>
                <a:gradFill>
                  <a:gsLst>
                    <a:gs pos="25000">
                      <a:schemeClr val="accent2">
                        <a:satMod val="155000"/>
                      </a:schemeClr>
                    </a:gs>
                    <a:gs pos="100000">
                      <a:schemeClr val="accent2">
                        <a:shade val="45000"/>
                        <a:satMod val="165000"/>
                      </a:schemeClr>
                    </a:gs>
                  </a:gsLst>
                  <a:lin ang="5400000"/>
                </a:gradFill>
                <a:effectLst>
                  <a:glow rad="228600">
                    <a:schemeClr val="accent6">
                      <a:satMod val="175000"/>
                      <a:alpha val="40000"/>
                    </a:schemeClr>
                  </a:glow>
                </a:effectLst>
                <a:latin typeface="Cambria" panose="02040503050406030204" pitchFamily="18" charset="0"/>
                <a:cs typeface="Arial" pitchFamily="34" charset="0"/>
              </a:rPr>
              <a:t>ALINYEMEN HORIZONTAL</a:t>
            </a:r>
            <a:endParaRPr lang="id-ID" sz="3600" spc="50" dirty="0">
              <a:ln w="11430"/>
              <a:gradFill>
                <a:gsLst>
                  <a:gs pos="25000">
                    <a:schemeClr val="accent2">
                      <a:satMod val="155000"/>
                    </a:schemeClr>
                  </a:gs>
                  <a:gs pos="100000">
                    <a:schemeClr val="accent2">
                      <a:shade val="45000"/>
                      <a:satMod val="165000"/>
                    </a:schemeClr>
                  </a:gs>
                </a:gsLst>
                <a:lin ang="5400000"/>
              </a:gradFill>
              <a:effectLst>
                <a:glow rad="228600">
                  <a:schemeClr val="accent6">
                    <a:satMod val="175000"/>
                    <a:alpha val="40000"/>
                  </a:schemeClr>
                </a:glow>
              </a:effectLst>
              <a:latin typeface="Cambria" panose="020405030504060302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20574" y="3178364"/>
            <a:ext cx="4683431" cy="3418988"/>
          </a:xfrm>
          <a:prstGeom prst="rect">
            <a:avLst/>
          </a:prstGeom>
          <a:ln>
            <a:noFill/>
          </a:ln>
          <a:effectLst>
            <a:softEdge rad="112500"/>
          </a:effectLst>
        </p:spPr>
      </p:pic>
    </p:spTree>
    <p:extLst>
      <p:ext uri="{BB962C8B-B14F-4D97-AF65-F5344CB8AC3E}">
        <p14:creationId xmlns:p14="http://schemas.microsoft.com/office/powerpoint/2010/main" val="2616705702"/>
      </p:ext>
    </p:extLst>
  </p:cSld>
  <p:clrMapOvr>
    <a:masterClrMapping/>
  </p:clrMapOvr>
  <p:transition spd="slow">
    <p:wipe dir="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03512" y="1196752"/>
            <a:ext cx="8712968" cy="5688632"/>
          </a:xfrm>
        </p:spPr>
        <p:txBody>
          <a:bodyPr>
            <a:noAutofit/>
          </a:bodyPr>
          <a:lstStyle/>
          <a:p>
            <a:pPr algn="just">
              <a:lnSpc>
                <a:spcPct val="150000"/>
              </a:lnSpc>
              <a:buClr>
                <a:schemeClr val="accent2"/>
              </a:buClr>
              <a:buNone/>
              <a:defRPr/>
            </a:pPr>
            <a:r>
              <a:rPr lang="id-ID" sz="2400" dirty="0">
                <a:latin typeface="Arial" panose="020B0604020202020204" pitchFamily="34" charset="0"/>
                <a:cs typeface="Arial" panose="020B0604020202020204" pitchFamily="34" charset="0"/>
              </a:rPr>
              <a:t>Pada umumnya Alinyemen Horizontal terdiri dari :</a:t>
            </a:r>
          </a:p>
          <a:p>
            <a:pPr marL="717550" algn="just" defTabSz="179388">
              <a:lnSpc>
                <a:spcPct val="150000"/>
              </a:lnSpc>
              <a:buClr>
                <a:schemeClr val="accent2"/>
              </a:buClr>
              <a:buFont typeface="Wingdings" pitchFamily="2" charset="2"/>
              <a:buChar char="v"/>
              <a:defRPr/>
            </a:pPr>
            <a:r>
              <a:rPr lang="id-ID" sz="2400" dirty="0">
                <a:latin typeface="Arial" panose="020B0604020202020204" pitchFamily="34" charset="0"/>
                <a:cs typeface="Arial" panose="020B0604020202020204" pitchFamily="34" charset="0"/>
              </a:rPr>
              <a:t>	Serangkaian garis lurus yang menggambarkan bagian jalan dengan titik patah atau titik belok.</a:t>
            </a:r>
          </a:p>
          <a:p>
            <a:pPr marL="717550" algn="just" defTabSz="179388">
              <a:lnSpc>
                <a:spcPct val="150000"/>
              </a:lnSpc>
              <a:buClr>
                <a:schemeClr val="accent2"/>
              </a:buClr>
              <a:buFont typeface="Wingdings" pitchFamily="2" charset="2"/>
              <a:buChar char="v"/>
              <a:defRPr/>
            </a:pPr>
            <a:r>
              <a:rPr lang="id-ID" sz="2400" dirty="0">
                <a:latin typeface="Arial" panose="020B0604020202020204" pitchFamily="34" charset="0"/>
                <a:cs typeface="Arial" panose="020B0604020202020204" pitchFamily="34" charset="0"/>
              </a:rPr>
              <a:t>Lengkungan horizontal yang menggambarkan potongan garis lurus antara yang satu dengan yang lain.</a:t>
            </a:r>
          </a:p>
          <a:p>
            <a:pPr marL="0" indent="0" algn="just" defTabSz="179388">
              <a:lnSpc>
                <a:spcPct val="150000"/>
              </a:lnSpc>
              <a:buClr>
                <a:schemeClr val="accent2"/>
              </a:buClr>
              <a:buNone/>
              <a:defRPr/>
            </a:pPr>
            <a:r>
              <a:rPr lang="id-ID" sz="2400" dirty="0">
                <a:latin typeface="Arial" panose="020B0604020202020204" pitchFamily="34" charset="0"/>
                <a:cs typeface="Arial" panose="020B0604020202020204" pitchFamily="34" charset="0"/>
              </a:rPr>
              <a:t>Garis lengkung horizontal tersebut lazim disebut “Tikungan jalan”. Pada alinyemen horizontal tikungan merupakan bagian jalan yang paling kritis bila ditinjau dari faktor keamanan dan kenyamanan bagi penumpang.</a:t>
            </a:r>
          </a:p>
        </p:txBody>
      </p:sp>
      <p:sp>
        <p:nvSpPr>
          <p:cNvPr id="5" name="Rectangle 4"/>
          <p:cNvSpPr/>
          <p:nvPr/>
        </p:nvSpPr>
        <p:spPr>
          <a:xfrm>
            <a:off x="1524000" y="0"/>
            <a:ext cx="9144000" cy="1052736"/>
          </a:xfrm>
          <a:prstGeom prst="rect">
            <a:avLst/>
          </a:prstGeom>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id-ID"/>
          </a:p>
        </p:txBody>
      </p:sp>
      <p:sp>
        <p:nvSpPr>
          <p:cNvPr id="6" name="Rounded Rectangle 5"/>
          <p:cNvSpPr/>
          <p:nvPr/>
        </p:nvSpPr>
        <p:spPr>
          <a:xfrm>
            <a:off x="2527469" y="130324"/>
            <a:ext cx="7128792" cy="792088"/>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id-ID" sz="3600" b="1" spc="50" dirty="0">
                <a:ln w="11430"/>
                <a:gradFill>
                  <a:gsLst>
                    <a:gs pos="25000">
                      <a:schemeClr val="accent2">
                        <a:satMod val="155000"/>
                      </a:schemeClr>
                    </a:gs>
                    <a:gs pos="100000">
                      <a:schemeClr val="accent2">
                        <a:shade val="45000"/>
                        <a:satMod val="165000"/>
                      </a:schemeClr>
                    </a:gs>
                  </a:gsLst>
                  <a:lin ang="5400000"/>
                </a:gradFill>
                <a:effectLst>
                  <a:glow rad="228600">
                    <a:schemeClr val="accent6">
                      <a:satMod val="175000"/>
                      <a:alpha val="40000"/>
                    </a:schemeClr>
                  </a:glow>
                  <a:outerShdw blurRad="76200" dist="50800" dir="5400000" algn="tl" rotWithShape="0">
                    <a:srgbClr val="000000">
                      <a:alpha val="65000"/>
                    </a:srgbClr>
                  </a:outerShdw>
                </a:effectLst>
                <a:latin typeface="Cambria" panose="02040503050406030204" pitchFamily="18" charset="0"/>
                <a:cs typeface="Arial" pitchFamily="34" charset="0"/>
              </a:rPr>
              <a:t>ALINYEMEN HORIZONTAL</a:t>
            </a:r>
            <a:endParaRPr lang="id-ID" sz="3600" b="1" spc="50" dirty="0">
              <a:ln w="11430"/>
              <a:gradFill>
                <a:gsLst>
                  <a:gs pos="25000">
                    <a:schemeClr val="accent2">
                      <a:satMod val="155000"/>
                    </a:schemeClr>
                  </a:gs>
                  <a:gs pos="100000">
                    <a:schemeClr val="accent2">
                      <a:shade val="45000"/>
                      <a:satMod val="165000"/>
                    </a:schemeClr>
                  </a:gs>
                </a:gsLst>
                <a:lin ang="5400000"/>
              </a:gradFill>
              <a:effectLst>
                <a:glow rad="228600">
                  <a:schemeClr val="accent6">
                    <a:satMod val="175000"/>
                    <a:alpha val="40000"/>
                  </a:schemeClr>
                </a:glow>
                <a:outerShdw blurRad="76200" dist="50800" dir="5400000" algn="tl" rotWithShape="0">
                  <a:srgbClr val="000000">
                    <a:alpha val="65000"/>
                  </a:srgbClr>
                </a:outerShdw>
              </a:effectLst>
              <a:latin typeface="Cambria" panose="02040503050406030204" pitchFamily="18" charset="0"/>
            </a:endParaRPr>
          </a:p>
        </p:txBody>
      </p:sp>
    </p:spTree>
    <p:extLst>
      <p:ext uri="{BB962C8B-B14F-4D97-AF65-F5344CB8AC3E}">
        <p14:creationId xmlns:p14="http://schemas.microsoft.com/office/powerpoint/2010/main" val="3672050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www.globalsecurity.org/military/library/policy/army/fm/5-430-00-1/fig9-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72668" y="1168398"/>
            <a:ext cx="6392332" cy="511386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US" dirty="0" err="1"/>
              <a:t>Alynemen</a:t>
            </a:r>
            <a:r>
              <a:rPr lang="en-US" dirty="0"/>
              <a:t> </a:t>
            </a:r>
            <a:r>
              <a:rPr lang="en-US" dirty="0" err="1"/>
              <a:t>Vertikal</a:t>
            </a:r>
            <a:endParaRPr lang="en-US" dirty="0"/>
          </a:p>
        </p:txBody>
      </p:sp>
      <p:sp>
        <p:nvSpPr>
          <p:cNvPr id="3" name="Content Placeholder 2"/>
          <p:cNvSpPr>
            <a:spLocks noGrp="1"/>
          </p:cNvSpPr>
          <p:nvPr>
            <p:ph idx="1"/>
          </p:nvPr>
        </p:nvSpPr>
        <p:spPr>
          <a:xfrm>
            <a:off x="685802" y="2142067"/>
            <a:ext cx="4986866" cy="3649133"/>
          </a:xfrm>
        </p:spPr>
        <p:txBody>
          <a:bodyPr>
            <a:normAutofit fontScale="92500"/>
          </a:bodyPr>
          <a:lstStyle/>
          <a:p>
            <a:r>
              <a:rPr lang="en-US" sz="4000" b="1" dirty="0" err="1"/>
              <a:t>Alinemen</a:t>
            </a:r>
            <a:r>
              <a:rPr lang="en-US" sz="4000" dirty="0"/>
              <a:t> </a:t>
            </a:r>
            <a:r>
              <a:rPr lang="en-US" sz="4000" b="1" dirty="0" err="1"/>
              <a:t>vertikal</a:t>
            </a:r>
            <a:r>
              <a:rPr lang="en-US" sz="4000" dirty="0"/>
              <a:t> </a:t>
            </a:r>
            <a:r>
              <a:rPr lang="en-US" sz="4000" dirty="0" err="1"/>
              <a:t>adalah</a:t>
            </a:r>
            <a:r>
              <a:rPr lang="en-US" sz="4000" dirty="0"/>
              <a:t> </a:t>
            </a:r>
            <a:r>
              <a:rPr lang="en-US" sz="4000" dirty="0" err="1"/>
              <a:t>proyeksi</a:t>
            </a:r>
            <a:r>
              <a:rPr lang="en-US" sz="4000" dirty="0"/>
              <a:t> </a:t>
            </a:r>
            <a:r>
              <a:rPr lang="en-US" sz="4000" dirty="0" err="1"/>
              <a:t>dari</a:t>
            </a:r>
            <a:r>
              <a:rPr lang="en-US" sz="4000" dirty="0"/>
              <a:t> </a:t>
            </a:r>
            <a:r>
              <a:rPr lang="en-US" sz="4000" dirty="0" err="1"/>
              <a:t>sumbu</a:t>
            </a:r>
            <a:r>
              <a:rPr lang="en-US" sz="4000" dirty="0"/>
              <a:t> </a:t>
            </a:r>
            <a:r>
              <a:rPr lang="en-US" sz="4000" b="1" dirty="0" err="1"/>
              <a:t>jalan</a:t>
            </a:r>
            <a:r>
              <a:rPr lang="en-US" sz="4000" dirty="0"/>
              <a:t> </a:t>
            </a:r>
            <a:r>
              <a:rPr lang="en-US" sz="4000" dirty="0" err="1"/>
              <a:t>pada</a:t>
            </a:r>
            <a:r>
              <a:rPr lang="en-US" sz="4000" dirty="0"/>
              <a:t> </a:t>
            </a:r>
            <a:r>
              <a:rPr lang="en-US" sz="4000" dirty="0" err="1"/>
              <a:t>suatu</a:t>
            </a:r>
            <a:r>
              <a:rPr lang="en-US" sz="4000" dirty="0"/>
              <a:t> </a:t>
            </a:r>
            <a:r>
              <a:rPr lang="en-US" sz="4000" dirty="0" err="1"/>
              <a:t>bidang</a:t>
            </a:r>
            <a:r>
              <a:rPr lang="en-US" sz="4000" dirty="0"/>
              <a:t> </a:t>
            </a:r>
            <a:r>
              <a:rPr lang="en-US" sz="4000" b="1" dirty="0" err="1"/>
              <a:t>vertikal</a:t>
            </a:r>
            <a:r>
              <a:rPr lang="en-US" sz="4000" dirty="0"/>
              <a:t> yang </a:t>
            </a:r>
            <a:r>
              <a:rPr lang="en-US" sz="4000" dirty="0" err="1"/>
              <a:t>melalui</a:t>
            </a:r>
            <a:r>
              <a:rPr lang="en-US" sz="4000" dirty="0"/>
              <a:t> </a:t>
            </a:r>
            <a:r>
              <a:rPr lang="en-US" sz="4000" dirty="0" err="1"/>
              <a:t>sumbu</a:t>
            </a:r>
            <a:r>
              <a:rPr lang="en-US" sz="4000" dirty="0"/>
              <a:t> </a:t>
            </a:r>
            <a:r>
              <a:rPr lang="en-US" sz="4000" b="1" dirty="0" err="1"/>
              <a:t>jalan</a:t>
            </a:r>
            <a:r>
              <a:rPr lang="en-US" sz="4000" dirty="0"/>
              <a:t> </a:t>
            </a:r>
            <a:r>
              <a:rPr lang="en-US" sz="4000" dirty="0" err="1"/>
              <a:t>tersebut</a:t>
            </a:r>
            <a:r>
              <a:rPr lang="en-US" sz="4000" dirty="0"/>
              <a:t>,</a:t>
            </a:r>
          </a:p>
        </p:txBody>
      </p:sp>
    </p:spTree>
    <p:extLst>
      <p:ext uri="{BB962C8B-B14F-4D97-AF65-F5344CB8AC3E}">
        <p14:creationId xmlns:p14="http://schemas.microsoft.com/office/powerpoint/2010/main" val="291660777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BAGIAN JALAN</a:t>
            </a:r>
          </a:p>
        </p:txBody>
      </p:sp>
      <p:sp>
        <p:nvSpPr>
          <p:cNvPr id="3" name="Content Placeholder 2"/>
          <p:cNvSpPr>
            <a:spLocks noGrp="1"/>
          </p:cNvSpPr>
          <p:nvPr>
            <p:ph idx="1"/>
          </p:nvPr>
        </p:nvSpPr>
        <p:spPr>
          <a:xfrm>
            <a:off x="646111" y="1078133"/>
            <a:ext cx="10927190" cy="5383052"/>
          </a:xfrm>
        </p:spPr>
        <p:txBody>
          <a:bodyPr>
            <a:noAutofit/>
          </a:bodyPr>
          <a:lstStyle/>
          <a:p>
            <a:pPr algn="just"/>
            <a:r>
              <a:rPr lang="en-US" b="1" dirty="0"/>
              <a:t>Daerah </a:t>
            </a:r>
            <a:r>
              <a:rPr lang="en-US" b="1" dirty="0" err="1"/>
              <a:t>Manfaat</a:t>
            </a:r>
            <a:r>
              <a:rPr lang="en-US" b="1" dirty="0"/>
              <a:t> </a:t>
            </a:r>
            <a:r>
              <a:rPr lang="en-US" b="1" dirty="0" err="1"/>
              <a:t>Jalan</a:t>
            </a:r>
            <a:r>
              <a:rPr lang="en-US" b="1" dirty="0"/>
              <a:t> (</a:t>
            </a:r>
            <a:r>
              <a:rPr lang="en-US" b="1" dirty="0" err="1"/>
              <a:t>Damaja</a:t>
            </a:r>
            <a:r>
              <a:rPr lang="en-US" b="1" dirty="0"/>
              <a:t>)</a:t>
            </a:r>
            <a:r>
              <a:rPr lang="en-US" dirty="0"/>
              <a:t> </a:t>
            </a:r>
            <a:r>
              <a:rPr lang="en-US" dirty="0" err="1"/>
              <a:t>adalah</a:t>
            </a:r>
            <a:r>
              <a:rPr lang="en-US" dirty="0"/>
              <a:t> </a:t>
            </a:r>
            <a:r>
              <a:rPr lang="en-US" dirty="0" err="1"/>
              <a:t>daerah</a:t>
            </a:r>
            <a:r>
              <a:rPr lang="en-US" dirty="0"/>
              <a:t> yang </a:t>
            </a:r>
            <a:r>
              <a:rPr lang="en-US" dirty="0" err="1"/>
              <a:t>meliputi</a:t>
            </a:r>
            <a:r>
              <a:rPr lang="en-US" dirty="0"/>
              <a:t> </a:t>
            </a:r>
            <a:r>
              <a:rPr lang="en-US" dirty="0" err="1"/>
              <a:t>seluruh</a:t>
            </a:r>
            <a:r>
              <a:rPr lang="en-US" dirty="0"/>
              <a:t> </a:t>
            </a:r>
            <a:r>
              <a:rPr lang="en-US" dirty="0" err="1"/>
              <a:t>badan</a:t>
            </a:r>
            <a:r>
              <a:rPr lang="en-US" dirty="0"/>
              <a:t> </a:t>
            </a:r>
            <a:r>
              <a:rPr lang="en-US" dirty="0" err="1"/>
              <a:t>jalan</a:t>
            </a:r>
            <a:r>
              <a:rPr lang="en-US" dirty="0"/>
              <a:t>, </a:t>
            </a:r>
            <a:r>
              <a:rPr lang="en-US" dirty="0" err="1"/>
              <a:t>saluran</a:t>
            </a:r>
            <a:r>
              <a:rPr lang="en-US" dirty="0"/>
              <a:t> </a:t>
            </a:r>
            <a:r>
              <a:rPr lang="en-US" dirty="0" err="1"/>
              <a:t>tepi</a:t>
            </a:r>
            <a:r>
              <a:rPr lang="en-US" dirty="0"/>
              <a:t> </a:t>
            </a:r>
            <a:r>
              <a:rPr lang="en-US" dirty="0" err="1"/>
              <a:t>jalan</a:t>
            </a:r>
            <a:r>
              <a:rPr lang="en-US" dirty="0"/>
              <a:t> </a:t>
            </a:r>
            <a:r>
              <a:rPr lang="en-US" dirty="0" err="1"/>
              <a:t>dan</a:t>
            </a:r>
            <a:r>
              <a:rPr lang="en-US" dirty="0"/>
              <a:t> </a:t>
            </a:r>
            <a:r>
              <a:rPr lang="en-US" dirty="0" err="1"/>
              <a:t>ambang</a:t>
            </a:r>
            <a:r>
              <a:rPr lang="en-US" dirty="0"/>
              <a:t> </a:t>
            </a:r>
            <a:r>
              <a:rPr lang="en-US" dirty="0" err="1"/>
              <a:t>pengaman</a:t>
            </a:r>
            <a:r>
              <a:rPr lang="en-US" dirty="0"/>
              <a:t>. </a:t>
            </a:r>
            <a:r>
              <a:rPr lang="en-US" dirty="0" err="1"/>
              <a:t>Damaja</a:t>
            </a:r>
            <a:r>
              <a:rPr lang="en-US" dirty="0"/>
              <a:t> </a:t>
            </a:r>
            <a:r>
              <a:rPr lang="en-US" dirty="0" err="1"/>
              <a:t>dibatasi</a:t>
            </a:r>
            <a:r>
              <a:rPr lang="en-US" dirty="0"/>
              <a:t> (1) </a:t>
            </a:r>
            <a:r>
              <a:rPr lang="en-US" dirty="0" err="1"/>
              <a:t>lebar</a:t>
            </a:r>
            <a:r>
              <a:rPr lang="en-US" dirty="0"/>
              <a:t> </a:t>
            </a:r>
            <a:r>
              <a:rPr lang="en-US" dirty="0" err="1"/>
              <a:t>antara</a:t>
            </a:r>
            <a:r>
              <a:rPr lang="en-US" dirty="0"/>
              <a:t> </a:t>
            </a:r>
            <a:r>
              <a:rPr lang="en-US" dirty="0" err="1"/>
              <a:t>batas</a:t>
            </a:r>
            <a:r>
              <a:rPr lang="en-US" dirty="0"/>
              <a:t> </a:t>
            </a:r>
            <a:r>
              <a:rPr lang="en-US" dirty="0" err="1"/>
              <a:t>ambang</a:t>
            </a:r>
            <a:r>
              <a:rPr lang="en-US" dirty="0"/>
              <a:t> </a:t>
            </a:r>
            <a:r>
              <a:rPr lang="en-US" dirty="0" err="1"/>
              <a:t>pengaman</a:t>
            </a:r>
            <a:r>
              <a:rPr lang="en-US" dirty="0"/>
              <a:t> </a:t>
            </a:r>
            <a:r>
              <a:rPr lang="en-US" dirty="0" err="1"/>
              <a:t>konstruksi</a:t>
            </a:r>
            <a:r>
              <a:rPr lang="en-US" dirty="0"/>
              <a:t> </a:t>
            </a:r>
            <a:r>
              <a:rPr lang="en-US" dirty="0" err="1"/>
              <a:t>jalan</a:t>
            </a:r>
            <a:r>
              <a:rPr lang="en-US" dirty="0"/>
              <a:t> di </a:t>
            </a:r>
            <a:r>
              <a:rPr lang="en-US" dirty="0" err="1"/>
              <a:t>kedua</a:t>
            </a:r>
            <a:r>
              <a:rPr lang="en-US" dirty="0"/>
              <a:t> </a:t>
            </a:r>
            <a:r>
              <a:rPr lang="en-US" dirty="0" err="1"/>
              <a:t>sisi</a:t>
            </a:r>
            <a:r>
              <a:rPr lang="en-US" dirty="0"/>
              <a:t> </a:t>
            </a:r>
            <a:r>
              <a:rPr lang="en-US" dirty="0" err="1"/>
              <a:t>jalan</a:t>
            </a:r>
            <a:r>
              <a:rPr lang="en-US" dirty="0"/>
              <a:t>, (2) </a:t>
            </a:r>
            <a:r>
              <a:rPr lang="en-US" dirty="0" err="1"/>
              <a:t>tinggi</a:t>
            </a:r>
            <a:r>
              <a:rPr lang="en-US" dirty="0"/>
              <a:t> 5 meter di </a:t>
            </a:r>
            <a:r>
              <a:rPr lang="en-US" dirty="0" err="1"/>
              <a:t>atas</a:t>
            </a:r>
            <a:r>
              <a:rPr lang="en-US" dirty="0"/>
              <a:t> </a:t>
            </a:r>
            <a:r>
              <a:rPr lang="en-US" dirty="0" err="1"/>
              <a:t>permukaan</a:t>
            </a:r>
            <a:r>
              <a:rPr lang="en-US" dirty="0"/>
              <a:t> </a:t>
            </a:r>
            <a:r>
              <a:rPr lang="en-US" dirty="0" err="1"/>
              <a:t>perkerasan</a:t>
            </a:r>
            <a:r>
              <a:rPr lang="en-US" dirty="0"/>
              <a:t> </a:t>
            </a:r>
            <a:r>
              <a:rPr lang="en-US" dirty="0" err="1"/>
              <a:t>pada</a:t>
            </a:r>
            <a:r>
              <a:rPr lang="en-US" dirty="0"/>
              <a:t> </a:t>
            </a:r>
            <a:r>
              <a:rPr lang="en-US" dirty="0" err="1"/>
              <a:t>sumbu</a:t>
            </a:r>
            <a:r>
              <a:rPr lang="en-US" dirty="0"/>
              <a:t> </a:t>
            </a:r>
            <a:r>
              <a:rPr lang="en-US" dirty="0" err="1"/>
              <a:t>jalan</a:t>
            </a:r>
            <a:r>
              <a:rPr lang="en-US" dirty="0"/>
              <a:t>, </a:t>
            </a:r>
            <a:r>
              <a:rPr lang="en-US" dirty="0" err="1"/>
              <a:t>dan</a:t>
            </a:r>
            <a:r>
              <a:rPr lang="en-US" dirty="0"/>
              <a:t> (3) </a:t>
            </a:r>
            <a:r>
              <a:rPr lang="en-US" dirty="0" err="1"/>
              <a:t>kedalaman</a:t>
            </a:r>
            <a:r>
              <a:rPr lang="en-US" dirty="0"/>
              <a:t> </a:t>
            </a:r>
            <a:r>
              <a:rPr lang="en-US" dirty="0" err="1"/>
              <a:t>ruang</a:t>
            </a:r>
            <a:r>
              <a:rPr lang="en-US" dirty="0"/>
              <a:t> </a:t>
            </a:r>
            <a:r>
              <a:rPr lang="en-US" dirty="0" err="1"/>
              <a:t>bebas</a:t>
            </a:r>
            <a:r>
              <a:rPr lang="en-US" dirty="0"/>
              <a:t> 1,5 meter di </a:t>
            </a:r>
            <a:r>
              <a:rPr lang="en-US" dirty="0" err="1"/>
              <a:t>bawah</a:t>
            </a:r>
            <a:r>
              <a:rPr lang="en-US" dirty="0"/>
              <a:t> </a:t>
            </a:r>
            <a:r>
              <a:rPr lang="en-US" dirty="0" err="1"/>
              <a:t>muka</a:t>
            </a:r>
            <a:r>
              <a:rPr lang="en-US" dirty="0"/>
              <a:t> </a:t>
            </a:r>
            <a:r>
              <a:rPr lang="en-US" dirty="0" err="1"/>
              <a:t>jalan</a:t>
            </a:r>
            <a:r>
              <a:rPr lang="en-US" dirty="0"/>
              <a:t>.</a:t>
            </a:r>
          </a:p>
          <a:p>
            <a:pPr algn="just"/>
            <a:r>
              <a:rPr lang="en-US" b="1" dirty="0"/>
              <a:t>Daerah </a:t>
            </a:r>
            <a:r>
              <a:rPr lang="en-US" b="1" dirty="0" err="1"/>
              <a:t>Milik</a:t>
            </a:r>
            <a:r>
              <a:rPr lang="en-US" b="1" dirty="0"/>
              <a:t> </a:t>
            </a:r>
            <a:r>
              <a:rPr lang="en-US" b="1" dirty="0" err="1"/>
              <a:t>Jalan</a:t>
            </a:r>
            <a:r>
              <a:rPr lang="en-US" b="1" dirty="0"/>
              <a:t> (</a:t>
            </a:r>
            <a:r>
              <a:rPr lang="en-US" b="1" dirty="0" err="1"/>
              <a:t>Damija</a:t>
            </a:r>
            <a:r>
              <a:rPr lang="en-US" b="1" dirty="0"/>
              <a:t>)</a:t>
            </a:r>
            <a:r>
              <a:rPr lang="en-US" dirty="0"/>
              <a:t> </a:t>
            </a:r>
            <a:r>
              <a:rPr lang="en-US" dirty="0" err="1"/>
              <a:t>adalah</a:t>
            </a:r>
            <a:r>
              <a:rPr lang="en-US" dirty="0"/>
              <a:t> </a:t>
            </a:r>
            <a:r>
              <a:rPr lang="en-US" dirty="0" err="1"/>
              <a:t>daerah</a:t>
            </a:r>
            <a:r>
              <a:rPr lang="en-US" dirty="0"/>
              <a:t> yang </a:t>
            </a:r>
            <a:r>
              <a:rPr lang="en-US" dirty="0" err="1"/>
              <a:t>meliputi</a:t>
            </a:r>
            <a:r>
              <a:rPr lang="en-US" dirty="0"/>
              <a:t> </a:t>
            </a:r>
            <a:r>
              <a:rPr lang="en-US" dirty="0" err="1"/>
              <a:t>seluruh</a:t>
            </a:r>
            <a:r>
              <a:rPr lang="en-US" dirty="0"/>
              <a:t> </a:t>
            </a:r>
            <a:r>
              <a:rPr lang="en-US" dirty="0" err="1"/>
              <a:t>daerah</a:t>
            </a:r>
            <a:r>
              <a:rPr lang="en-US" dirty="0"/>
              <a:t> </a:t>
            </a:r>
            <a:r>
              <a:rPr lang="en-US" dirty="0" err="1"/>
              <a:t>manfaat</a:t>
            </a:r>
            <a:r>
              <a:rPr lang="en-US" dirty="0"/>
              <a:t> </a:t>
            </a:r>
            <a:r>
              <a:rPr lang="en-US" dirty="0" err="1"/>
              <a:t>jalan</a:t>
            </a:r>
            <a:r>
              <a:rPr lang="en-US" dirty="0"/>
              <a:t> </a:t>
            </a:r>
            <a:r>
              <a:rPr lang="en-US" dirty="0" err="1"/>
              <a:t>dan</a:t>
            </a:r>
            <a:r>
              <a:rPr lang="en-US" dirty="0"/>
              <a:t> </a:t>
            </a:r>
            <a:r>
              <a:rPr lang="en-US" dirty="0" err="1"/>
              <a:t>daerah</a:t>
            </a:r>
            <a:r>
              <a:rPr lang="en-US" dirty="0"/>
              <a:t> yang </a:t>
            </a:r>
            <a:r>
              <a:rPr lang="en-US" dirty="0" err="1"/>
              <a:t>diperuntukkan</a:t>
            </a:r>
            <a:r>
              <a:rPr lang="en-US" dirty="0"/>
              <a:t> </a:t>
            </a:r>
            <a:r>
              <a:rPr lang="en-US" dirty="0" err="1"/>
              <a:t>bagi</a:t>
            </a:r>
            <a:r>
              <a:rPr lang="en-US" dirty="0"/>
              <a:t> </a:t>
            </a:r>
            <a:r>
              <a:rPr lang="en-US" dirty="0" err="1"/>
              <a:t>pelebaran</a:t>
            </a:r>
            <a:r>
              <a:rPr lang="en-US" dirty="0"/>
              <a:t> </a:t>
            </a:r>
            <a:r>
              <a:rPr lang="en-US" dirty="0" err="1"/>
              <a:t>jalan</a:t>
            </a:r>
            <a:r>
              <a:rPr lang="en-US" dirty="0"/>
              <a:t> </a:t>
            </a:r>
            <a:r>
              <a:rPr lang="en-US" dirty="0" err="1"/>
              <a:t>dan</a:t>
            </a:r>
            <a:r>
              <a:rPr lang="en-US" dirty="0"/>
              <a:t> </a:t>
            </a:r>
            <a:r>
              <a:rPr lang="en-US" dirty="0" err="1"/>
              <a:t>penambahan</a:t>
            </a:r>
            <a:r>
              <a:rPr lang="en-US" dirty="0"/>
              <a:t> </a:t>
            </a:r>
            <a:r>
              <a:rPr lang="en-US" dirty="0" err="1"/>
              <a:t>jalur</a:t>
            </a:r>
            <a:r>
              <a:rPr lang="en-US" dirty="0"/>
              <a:t> </a:t>
            </a:r>
            <a:r>
              <a:rPr lang="en-US" dirty="0" err="1"/>
              <a:t>lalu</a:t>
            </a:r>
            <a:r>
              <a:rPr lang="en-US" dirty="0"/>
              <a:t> </a:t>
            </a:r>
            <a:r>
              <a:rPr lang="en-US" dirty="0" err="1"/>
              <a:t>lintas</a:t>
            </a:r>
            <a:r>
              <a:rPr lang="en-US" dirty="0"/>
              <a:t> di </a:t>
            </a:r>
            <a:r>
              <a:rPr lang="en-US" dirty="0" err="1"/>
              <a:t>kemudian</a:t>
            </a:r>
            <a:r>
              <a:rPr lang="en-US" dirty="0"/>
              <a:t> </a:t>
            </a:r>
            <a:r>
              <a:rPr lang="en-US" dirty="0" err="1"/>
              <a:t>hari</a:t>
            </a:r>
            <a:r>
              <a:rPr lang="en-US" dirty="0"/>
              <a:t> </a:t>
            </a:r>
            <a:r>
              <a:rPr lang="en-US" dirty="0" err="1"/>
              <a:t>serta</a:t>
            </a:r>
            <a:r>
              <a:rPr lang="en-US" dirty="0"/>
              <a:t> </a:t>
            </a:r>
            <a:r>
              <a:rPr lang="en-US" dirty="0" err="1"/>
              <a:t>kebutuhan</a:t>
            </a:r>
            <a:r>
              <a:rPr lang="en-US" dirty="0"/>
              <a:t> </a:t>
            </a:r>
            <a:r>
              <a:rPr lang="en-US" dirty="0" err="1"/>
              <a:t>ruangan</a:t>
            </a:r>
            <a:r>
              <a:rPr lang="en-US" dirty="0"/>
              <a:t> </a:t>
            </a:r>
            <a:r>
              <a:rPr lang="en-US" dirty="0" err="1"/>
              <a:t>untuk</a:t>
            </a:r>
            <a:r>
              <a:rPr lang="en-US" dirty="0"/>
              <a:t> </a:t>
            </a:r>
            <a:r>
              <a:rPr lang="en-US" dirty="0" err="1"/>
              <a:t>pengaman</a:t>
            </a:r>
            <a:r>
              <a:rPr lang="en-US" dirty="0"/>
              <a:t> </a:t>
            </a:r>
            <a:r>
              <a:rPr lang="en-US" dirty="0" err="1"/>
              <a:t>jalan</a:t>
            </a:r>
            <a:r>
              <a:rPr lang="en-US" dirty="0"/>
              <a:t>. </a:t>
            </a:r>
            <a:r>
              <a:rPr lang="en-US" dirty="0" err="1"/>
              <a:t>Ruang</a:t>
            </a:r>
            <a:r>
              <a:rPr lang="en-US" dirty="0"/>
              <a:t> Daerah </a:t>
            </a:r>
            <a:r>
              <a:rPr lang="en-US" dirty="0" err="1"/>
              <a:t>Milik</a:t>
            </a:r>
            <a:r>
              <a:rPr lang="en-US" dirty="0"/>
              <a:t> </a:t>
            </a:r>
            <a:r>
              <a:rPr lang="en-US" dirty="0" err="1"/>
              <a:t>Jalan</a:t>
            </a:r>
            <a:r>
              <a:rPr lang="en-US" dirty="0"/>
              <a:t> (</a:t>
            </a:r>
            <a:r>
              <a:rPr lang="en-US" dirty="0" err="1"/>
              <a:t>Damija</a:t>
            </a:r>
            <a:r>
              <a:rPr lang="en-US" dirty="0"/>
              <a:t>) </a:t>
            </a:r>
            <a:r>
              <a:rPr lang="en-US" dirty="0" err="1"/>
              <a:t>dibatasi</a:t>
            </a:r>
            <a:r>
              <a:rPr lang="en-US" dirty="0"/>
              <a:t> </a:t>
            </a:r>
            <a:r>
              <a:rPr lang="en-US" dirty="0" err="1"/>
              <a:t>oleh</a:t>
            </a:r>
            <a:r>
              <a:rPr lang="en-US" dirty="0"/>
              <a:t> </a:t>
            </a:r>
            <a:r>
              <a:rPr lang="en-US" dirty="0" err="1"/>
              <a:t>lebar</a:t>
            </a:r>
            <a:r>
              <a:rPr lang="en-US" dirty="0"/>
              <a:t> yang </a:t>
            </a:r>
            <a:r>
              <a:rPr lang="en-US" dirty="0" err="1"/>
              <a:t>sama</a:t>
            </a:r>
            <a:r>
              <a:rPr lang="en-US" dirty="0"/>
              <a:t> </a:t>
            </a:r>
            <a:r>
              <a:rPr lang="en-US" dirty="0" err="1"/>
              <a:t>dengan</a:t>
            </a:r>
            <a:r>
              <a:rPr lang="en-US" dirty="0"/>
              <a:t> </a:t>
            </a:r>
            <a:r>
              <a:rPr lang="en-US" dirty="0" err="1"/>
              <a:t>Damaja</a:t>
            </a:r>
            <a:r>
              <a:rPr lang="en-US" dirty="0"/>
              <a:t> </a:t>
            </a:r>
            <a:r>
              <a:rPr lang="en-US" dirty="0" err="1"/>
              <a:t>ditambah</a:t>
            </a:r>
            <a:r>
              <a:rPr lang="en-US" dirty="0"/>
              <a:t> </a:t>
            </a:r>
            <a:r>
              <a:rPr lang="en-US" dirty="0" err="1"/>
              <a:t>ambang</a:t>
            </a:r>
            <a:r>
              <a:rPr lang="en-US" dirty="0"/>
              <a:t> </a:t>
            </a:r>
            <a:r>
              <a:rPr lang="en-US" dirty="0" err="1"/>
              <a:t>pengaman</a:t>
            </a:r>
            <a:r>
              <a:rPr lang="en-US" dirty="0"/>
              <a:t> </a:t>
            </a:r>
            <a:r>
              <a:rPr lang="en-US" dirty="0" err="1"/>
              <a:t>konstruksi</a:t>
            </a:r>
            <a:r>
              <a:rPr lang="en-US" dirty="0"/>
              <a:t> </a:t>
            </a:r>
            <a:r>
              <a:rPr lang="en-US" dirty="0" err="1"/>
              <a:t>jalan</a:t>
            </a:r>
            <a:r>
              <a:rPr lang="en-US" dirty="0"/>
              <a:t> </a:t>
            </a:r>
            <a:r>
              <a:rPr lang="en-US" dirty="0" err="1"/>
              <a:t>dengan</a:t>
            </a:r>
            <a:r>
              <a:rPr lang="en-US" dirty="0"/>
              <a:t> </a:t>
            </a:r>
            <a:r>
              <a:rPr lang="en-US" dirty="0" err="1"/>
              <a:t>tinggi</a:t>
            </a:r>
            <a:r>
              <a:rPr lang="en-US" dirty="0"/>
              <a:t> 5 meter </a:t>
            </a:r>
            <a:r>
              <a:rPr lang="en-US" dirty="0" err="1"/>
              <a:t>dan</a:t>
            </a:r>
            <a:r>
              <a:rPr lang="en-US" dirty="0"/>
              <a:t> </a:t>
            </a:r>
            <a:r>
              <a:rPr lang="en-US" dirty="0" err="1"/>
              <a:t>kedalaman</a:t>
            </a:r>
            <a:r>
              <a:rPr lang="en-US" dirty="0"/>
              <a:t> 1.5 meter.</a:t>
            </a:r>
          </a:p>
          <a:p>
            <a:pPr algn="just"/>
            <a:r>
              <a:rPr lang="en-US" b="1" dirty="0"/>
              <a:t>Daerah </a:t>
            </a:r>
            <a:r>
              <a:rPr lang="en-US" b="1" dirty="0" err="1"/>
              <a:t>Pengawasan</a:t>
            </a:r>
            <a:r>
              <a:rPr lang="en-US" b="1" dirty="0"/>
              <a:t> </a:t>
            </a:r>
            <a:r>
              <a:rPr lang="en-US" b="1" dirty="0" err="1"/>
              <a:t>Jalan</a:t>
            </a:r>
            <a:r>
              <a:rPr lang="en-US" b="1" dirty="0"/>
              <a:t> (</a:t>
            </a:r>
            <a:r>
              <a:rPr lang="en-US" b="1" dirty="0" err="1"/>
              <a:t>Dawasja</a:t>
            </a:r>
            <a:r>
              <a:rPr lang="en-US" b="1" dirty="0"/>
              <a:t>)</a:t>
            </a:r>
            <a:r>
              <a:rPr lang="en-US" dirty="0"/>
              <a:t> </a:t>
            </a:r>
            <a:r>
              <a:rPr lang="en-US" dirty="0" err="1"/>
              <a:t>adalah</a:t>
            </a:r>
            <a:r>
              <a:rPr lang="en-US" dirty="0"/>
              <a:t> </a:t>
            </a:r>
            <a:r>
              <a:rPr lang="en-US" dirty="0" err="1"/>
              <a:t>lajur</a:t>
            </a:r>
            <a:r>
              <a:rPr lang="en-US" dirty="0"/>
              <a:t> </a:t>
            </a:r>
            <a:r>
              <a:rPr lang="en-US" dirty="0" err="1"/>
              <a:t>lahan</a:t>
            </a:r>
            <a:r>
              <a:rPr lang="en-US" dirty="0"/>
              <a:t> yang </a:t>
            </a:r>
            <a:r>
              <a:rPr lang="en-US" dirty="0" err="1"/>
              <a:t>berada</a:t>
            </a:r>
            <a:r>
              <a:rPr lang="en-US" dirty="0"/>
              <a:t> di </a:t>
            </a:r>
            <a:r>
              <a:rPr lang="en-US" dirty="0" err="1"/>
              <a:t>bawah</a:t>
            </a:r>
            <a:r>
              <a:rPr lang="en-US" dirty="0"/>
              <a:t> </a:t>
            </a:r>
            <a:r>
              <a:rPr lang="en-US" dirty="0" err="1"/>
              <a:t>pengawasan</a:t>
            </a:r>
            <a:r>
              <a:rPr lang="en-US" dirty="0"/>
              <a:t> </a:t>
            </a:r>
            <a:r>
              <a:rPr lang="en-US" dirty="0" err="1"/>
              <a:t>penguasa</a:t>
            </a:r>
            <a:r>
              <a:rPr lang="en-US" dirty="0"/>
              <a:t> </a:t>
            </a:r>
            <a:r>
              <a:rPr lang="en-US" dirty="0" err="1"/>
              <a:t>jalan</a:t>
            </a:r>
            <a:r>
              <a:rPr lang="en-US" dirty="0"/>
              <a:t>, </a:t>
            </a:r>
            <a:r>
              <a:rPr lang="en-US" dirty="0" err="1"/>
              <a:t>ditujukan</a:t>
            </a:r>
            <a:r>
              <a:rPr lang="en-US" dirty="0"/>
              <a:t> </a:t>
            </a:r>
            <a:r>
              <a:rPr lang="en-US" dirty="0" err="1"/>
              <a:t>untuk</a:t>
            </a:r>
            <a:r>
              <a:rPr lang="en-US" dirty="0"/>
              <a:t> </a:t>
            </a:r>
            <a:r>
              <a:rPr lang="en-US" dirty="0" err="1"/>
              <a:t>penjagaan</a:t>
            </a:r>
            <a:r>
              <a:rPr lang="en-US" dirty="0"/>
              <a:t> </a:t>
            </a:r>
            <a:r>
              <a:rPr lang="en-US" dirty="0" err="1"/>
              <a:t>terhadap</a:t>
            </a:r>
            <a:r>
              <a:rPr lang="en-US" dirty="0"/>
              <a:t> </a:t>
            </a:r>
            <a:r>
              <a:rPr lang="en-US" dirty="0" err="1"/>
              <a:t>terhalangnya</a:t>
            </a:r>
            <a:r>
              <a:rPr lang="en-US" dirty="0"/>
              <a:t> </a:t>
            </a:r>
            <a:r>
              <a:rPr lang="en-US" dirty="0" err="1"/>
              <a:t>pandangan</a:t>
            </a:r>
            <a:r>
              <a:rPr lang="en-US" dirty="0"/>
              <a:t> </a:t>
            </a:r>
            <a:r>
              <a:rPr lang="en-US" dirty="0" err="1"/>
              <a:t>bebas</a:t>
            </a:r>
            <a:r>
              <a:rPr lang="en-US" dirty="0"/>
              <a:t> </a:t>
            </a:r>
            <a:r>
              <a:rPr lang="en-US" dirty="0" err="1"/>
              <a:t>pengemudi</a:t>
            </a:r>
            <a:r>
              <a:rPr lang="en-US" dirty="0"/>
              <a:t> </a:t>
            </a:r>
            <a:r>
              <a:rPr lang="en-US" dirty="0" err="1"/>
              <a:t>kendaraan</a:t>
            </a:r>
            <a:r>
              <a:rPr lang="en-US" dirty="0"/>
              <a:t> </a:t>
            </a:r>
            <a:r>
              <a:rPr lang="en-US" dirty="0" err="1"/>
              <a:t>bermotor</a:t>
            </a:r>
            <a:r>
              <a:rPr lang="en-US" dirty="0"/>
              <a:t> </a:t>
            </a:r>
            <a:r>
              <a:rPr lang="en-US" dirty="0" err="1"/>
              <a:t>dan</a:t>
            </a:r>
            <a:r>
              <a:rPr lang="en-US" dirty="0"/>
              <a:t> </a:t>
            </a:r>
            <a:r>
              <a:rPr lang="en-US" dirty="0" err="1"/>
              <a:t>untuk</a:t>
            </a:r>
            <a:r>
              <a:rPr lang="en-US" dirty="0"/>
              <a:t> </a:t>
            </a:r>
            <a:r>
              <a:rPr lang="en-US" dirty="0" err="1"/>
              <a:t>pengamanan</a:t>
            </a:r>
            <a:r>
              <a:rPr lang="en-US" dirty="0"/>
              <a:t> </a:t>
            </a:r>
            <a:r>
              <a:rPr lang="en-US" dirty="0" err="1"/>
              <a:t>konstruksi</a:t>
            </a:r>
            <a:r>
              <a:rPr lang="en-US" dirty="0"/>
              <a:t> </a:t>
            </a:r>
            <a:r>
              <a:rPr lang="en-US" dirty="0" err="1"/>
              <a:t>jalan</a:t>
            </a:r>
            <a:r>
              <a:rPr lang="en-US" dirty="0"/>
              <a:t> </a:t>
            </a:r>
            <a:r>
              <a:rPr lang="en-US" dirty="0" err="1"/>
              <a:t>dalam</a:t>
            </a:r>
            <a:r>
              <a:rPr lang="en-US" dirty="0"/>
              <a:t> </a:t>
            </a:r>
            <a:r>
              <a:rPr lang="en-US" dirty="0" err="1"/>
              <a:t>hal</a:t>
            </a:r>
            <a:r>
              <a:rPr lang="en-US" dirty="0"/>
              <a:t> </a:t>
            </a:r>
            <a:r>
              <a:rPr lang="en-US" dirty="0" err="1"/>
              <a:t>ruang</a:t>
            </a:r>
            <a:r>
              <a:rPr lang="en-US" dirty="0"/>
              <a:t> </a:t>
            </a:r>
            <a:r>
              <a:rPr lang="en-US" dirty="0" err="1"/>
              <a:t>daerah</a:t>
            </a:r>
            <a:r>
              <a:rPr lang="en-US" dirty="0"/>
              <a:t> </a:t>
            </a:r>
            <a:r>
              <a:rPr lang="en-US" dirty="0" err="1"/>
              <a:t>milik</a:t>
            </a:r>
            <a:r>
              <a:rPr lang="en-US" dirty="0"/>
              <a:t> </a:t>
            </a:r>
            <a:r>
              <a:rPr lang="en-US" dirty="0" err="1"/>
              <a:t>jalan</a:t>
            </a:r>
            <a:r>
              <a:rPr lang="en-US" dirty="0"/>
              <a:t> </a:t>
            </a:r>
            <a:r>
              <a:rPr lang="en-US" dirty="0" err="1"/>
              <a:t>tidak</a:t>
            </a:r>
            <a:r>
              <a:rPr lang="en-US" dirty="0"/>
              <a:t> </a:t>
            </a:r>
            <a:r>
              <a:rPr lang="en-US" dirty="0" err="1"/>
              <a:t>mencukupi</a:t>
            </a:r>
            <a:r>
              <a:rPr lang="en-US" dirty="0"/>
              <a:t>.</a:t>
            </a:r>
          </a:p>
        </p:txBody>
      </p:sp>
    </p:spTree>
    <p:extLst>
      <p:ext uri="{BB962C8B-B14F-4D97-AF65-F5344CB8AC3E}">
        <p14:creationId xmlns:p14="http://schemas.microsoft.com/office/powerpoint/2010/main" val="12717180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Damaja</a:t>
            </a:r>
            <a:r>
              <a:rPr lang="en-US" dirty="0"/>
              <a:t> </a:t>
            </a:r>
            <a:r>
              <a:rPr lang="en-US" dirty="0" err="1"/>
              <a:t>dan</a:t>
            </a:r>
            <a:r>
              <a:rPr lang="en-US" dirty="0"/>
              <a:t> </a:t>
            </a:r>
            <a:r>
              <a:rPr lang="en-US" dirty="0" err="1"/>
              <a:t>Damija</a:t>
            </a:r>
            <a:r>
              <a:rPr lang="en-US" dirty="0"/>
              <a:t> </a:t>
            </a:r>
            <a:r>
              <a:rPr lang="en-US" dirty="0" err="1"/>
              <a:t>serta</a:t>
            </a:r>
            <a:r>
              <a:rPr lang="en-US" dirty="0"/>
              <a:t> </a:t>
            </a:r>
            <a:r>
              <a:rPr lang="en-US" dirty="0" err="1"/>
              <a:t>Dawasja</a:t>
            </a:r>
            <a:r>
              <a:rPr lang="en-US" dirty="0"/>
              <a:t> di </a:t>
            </a:r>
            <a:r>
              <a:rPr lang="en-US" dirty="0" err="1"/>
              <a:t>lingkungan</a:t>
            </a:r>
            <a:r>
              <a:rPr lang="en-US" dirty="0"/>
              <a:t> </a:t>
            </a:r>
            <a:r>
              <a:rPr lang="en-US" dirty="0" err="1"/>
              <a:t>Jalan</a:t>
            </a:r>
            <a:r>
              <a:rPr lang="en-US" dirty="0"/>
              <a:t> </a:t>
            </a:r>
            <a:r>
              <a:rPr lang="en-US" dirty="0" err="1"/>
              <a:t>antar</a:t>
            </a:r>
            <a:r>
              <a:rPr lang="en-US" dirty="0"/>
              <a:t> </a:t>
            </a:r>
            <a:r>
              <a:rPr lang="en-US" dirty="0" err="1"/>
              <a:t>kota</a:t>
            </a:r>
            <a:endParaRPr lang="en-US" dirty="0"/>
          </a:p>
        </p:txBody>
      </p:sp>
      <p:pic>
        <p:nvPicPr>
          <p:cNvPr id="4" name="Content Placeholder 3"/>
          <p:cNvPicPr>
            <a:picLocks noGrp="1"/>
          </p:cNvPicPr>
          <p:nvPr>
            <p:ph idx="1"/>
          </p:nvPr>
        </p:nvPicPr>
        <p:blipFill rotWithShape="1">
          <a:blip r:embed="rId2">
            <a:extLst>
              <a:ext uri="{28A0092B-C50C-407E-A947-70E740481C1C}">
                <a14:useLocalDpi xmlns:a14="http://schemas.microsoft.com/office/drawing/2010/main" val="0"/>
              </a:ext>
            </a:extLst>
          </a:blip>
          <a:stretch/>
        </p:blipFill>
        <p:spPr bwMode="auto">
          <a:xfrm>
            <a:off x="4011589" y="1880520"/>
            <a:ext cx="4198984" cy="201904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228145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sz="3600" dirty="0"/>
              <a:t>Daerah Pengawasan Jalan yang diukur dari as jalan </a:t>
            </a:r>
            <a:r>
              <a:rPr lang="en-US" sz="3600" dirty="0"/>
              <a:t>(PP, No.26 </a:t>
            </a:r>
            <a:r>
              <a:rPr lang="en-US" sz="3600" dirty="0" err="1"/>
              <a:t>Tahun</a:t>
            </a:r>
            <a:r>
              <a:rPr lang="en-US" sz="3600" dirty="0"/>
              <a:t> 1985)</a:t>
            </a:r>
          </a:p>
        </p:txBody>
      </p:sp>
      <p:graphicFrame>
        <p:nvGraphicFramePr>
          <p:cNvPr id="4" name="Content Placeholder 3"/>
          <p:cNvGraphicFramePr>
            <a:graphicFrameLocks noGrp="1"/>
          </p:cNvGraphicFramePr>
          <p:nvPr>
            <p:ph idx="1"/>
            <p:extLst/>
          </p:nvPr>
        </p:nvGraphicFramePr>
        <p:xfrm>
          <a:off x="685800" y="2141538"/>
          <a:ext cx="10131426" cy="3413760"/>
        </p:xfrm>
        <a:graphic>
          <a:graphicData uri="http://schemas.openxmlformats.org/drawingml/2006/table">
            <a:tbl>
              <a:tblPr firstRow="1" bandRow="1">
                <a:tableStyleId>{5C22544A-7EE6-4342-B048-85BDC9FD1C3A}</a:tableStyleId>
              </a:tblPr>
              <a:tblGrid>
                <a:gridCol w="3377142">
                  <a:extLst>
                    <a:ext uri="{9D8B030D-6E8A-4147-A177-3AD203B41FA5}">
                      <a16:colId xmlns="" xmlns:a16="http://schemas.microsoft.com/office/drawing/2014/main" val="20000"/>
                    </a:ext>
                  </a:extLst>
                </a:gridCol>
                <a:gridCol w="3377142">
                  <a:extLst>
                    <a:ext uri="{9D8B030D-6E8A-4147-A177-3AD203B41FA5}">
                      <a16:colId xmlns="" xmlns:a16="http://schemas.microsoft.com/office/drawing/2014/main" val="20001"/>
                    </a:ext>
                  </a:extLst>
                </a:gridCol>
                <a:gridCol w="3377142">
                  <a:extLst>
                    <a:ext uri="{9D8B030D-6E8A-4147-A177-3AD203B41FA5}">
                      <a16:colId xmlns="" xmlns:a16="http://schemas.microsoft.com/office/drawing/2014/main" val="20002"/>
                    </a:ext>
                  </a:extLst>
                </a:gridCol>
              </a:tblGrid>
              <a:tr h="370840">
                <a:tc rowSpan="2">
                  <a:txBody>
                    <a:bodyPr/>
                    <a:lstStyle/>
                    <a:p>
                      <a:pPr algn="ctr">
                        <a:spcAft>
                          <a:spcPts val="0"/>
                        </a:spcAft>
                      </a:pPr>
                      <a:r>
                        <a:rPr lang="en-US" sz="3200" dirty="0" err="1">
                          <a:effectLst/>
                          <a:latin typeface="Calibri" panose="020F0502020204030204" pitchFamily="34" charset="0"/>
                          <a:ea typeface="MS Mincho" panose="02020609040205080304" pitchFamily="49" charset="-128"/>
                          <a:cs typeface="Times New Roman" panose="02020603050405020304" pitchFamily="18" charset="0"/>
                        </a:rPr>
                        <a:t>Jalan</a:t>
                      </a:r>
                      <a:endParaRPr lang="en-US" sz="32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tc gridSpan="2">
                  <a:txBody>
                    <a:bodyPr/>
                    <a:lstStyle/>
                    <a:p>
                      <a:pPr algn="ctr">
                        <a:spcAft>
                          <a:spcPts val="0"/>
                        </a:spcAft>
                      </a:pPr>
                      <a:r>
                        <a:rPr lang="id-ID" sz="3200">
                          <a:effectLst/>
                          <a:latin typeface="Calibri" panose="020F0502020204030204" pitchFamily="34" charset="0"/>
                          <a:ea typeface="MS Mincho" panose="02020609040205080304" pitchFamily="49" charset="-128"/>
                          <a:cs typeface="Times New Roman" panose="02020603050405020304" pitchFamily="18" charset="0"/>
                        </a:rPr>
                        <a:t>Daerah Pengawasan Jalan</a:t>
                      </a:r>
                      <a:r>
                        <a:rPr lang="en-US" sz="3200">
                          <a:effectLst/>
                          <a:latin typeface="Calibri" panose="020F0502020204030204" pitchFamily="34" charset="0"/>
                          <a:ea typeface="MS Mincho" panose="02020609040205080304" pitchFamily="49" charset="-128"/>
                          <a:cs typeface="Times New Roman" panose="02020603050405020304" pitchFamily="18" charset="0"/>
                        </a:rPr>
                        <a:t> (m)</a:t>
                      </a:r>
                    </a:p>
                  </a:txBody>
                  <a:tcPr marL="68580" marR="68580" marT="0" marB="0"/>
                </a:tc>
                <a:tc hMerge="1">
                  <a:txBody>
                    <a:bodyPr/>
                    <a:lstStyle/>
                    <a:p>
                      <a:endParaRPr lang="en-US"/>
                    </a:p>
                  </a:txBody>
                  <a:tcPr/>
                </a:tc>
                <a:extLst>
                  <a:ext uri="{0D108BD9-81ED-4DB2-BD59-A6C34878D82A}">
                    <a16:rowId xmlns="" xmlns:a16="http://schemas.microsoft.com/office/drawing/2014/main" val="10000"/>
                  </a:ext>
                </a:extLst>
              </a:tr>
              <a:tr h="370840">
                <a:tc vMerge="1">
                  <a:txBody>
                    <a:bodyPr/>
                    <a:lstStyle/>
                    <a:p>
                      <a:endParaRPr lang="en-US"/>
                    </a:p>
                  </a:txBody>
                  <a:tcPr/>
                </a:tc>
                <a:tc>
                  <a:txBody>
                    <a:bodyPr/>
                    <a:lstStyle/>
                    <a:p>
                      <a:pPr algn="ctr">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Primer</a:t>
                      </a:r>
                    </a:p>
                  </a:txBody>
                  <a:tcPr marL="68580" marR="68580" marT="0" marB="0"/>
                </a:tc>
                <a:tc>
                  <a:txBody>
                    <a:bodyPr/>
                    <a:lstStyle/>
                    <a:p>
                      <a:pPr algn="ctr">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Kolektor</a:t>
                      </a:r>
                    </a:p>
                  </a:txBody>
                  <a:tcPr marL="68580" marR="68580" marT="0" marB="0"/>
                </a:tc>
                <a:extLst>
                  <a:ext uri="{0D108BD9-81ED-4DB2-BD59-A6C34878D82A}">
                    <a16:rowId xmlns="" xmlns:a16="http://schemas.microsoft.com/office/drawing/2014/main" val="10001"/>
                  </a:ext>
                </a:extLst>
              </a:tr>
              <a:tr h="370840">
                <a:tc>
                  <a:txBody>
                    <a:bodyPr/>
                    <a:lstStyle/>
                    <a:p>
                      <a:pPr algn="just">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Arteri</a:t>
                      </a:r>
                    </a:p>
                  </a:txBody>
                  <a:tcPr marL="68580" marR="68580" marT="0" marB="0"/>
                </a:tc>
                <a:tc>
                  <a:txBody>
                    <a:bodyPr/>
                    <a:lstStyle/>
                    <a:p>
                      <a:pPr algn="ctr">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20</a:t>
                      </a:r>
                    </a:p>
                  </a:txBody>
                  <a:tcPr marL="68580" marR="68580" marT="0" marB="0"/>
                </a:tc>
                <a:tc>
                  <a:txBody>
                    <a:bodyPr/>
                    <a:lstStyle/>
                    <a:p>
                      <a:pPr algn="ctr">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20</a:t>
                      </a:r>
                    </a:p>
                  </a:txBody>
                  <a:tcPr marL="68580" marR="68580" marT="0" marB="0"/>
                </a:tc>
                <a:extLst>
                  <a:ext uri="{0D108BD9-81ED-4DB2-BD59-A6C34878D82A}">
                    <a16:rowId xmlns="" xmlns:a16="http://schemas.microsoft.com/office/drawing/2014/main" val="10002"/>
                  </a:ext>
                </a:extLst>
              </a:tr>
              <a:tr h="370840">
                <a:tc>
                  <a:txBody>
                    <a:bodyPr/>
                    <a:lstStyle/>
                    <a:p>
                      <a:pPr algn="just">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Kolektor</a:t>
                      </a:r>
                    </a:p>
                  </a:txBody>
                  <a:tcPr marL="68580" marR="68580" marT="0" marB="0"/>
                </a:tc>
                <a:tc>
                  <a:txBody>
                    <a:bodyPr/>
                    <a:lstStyle/>
                    <a:p>
                      <a:pPr algn="ctr">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15</a:t>
                      </a:r>
                    </a:p>
                  </a:txBody>
                  <a:tcPr marL="68580" marR="68580" marT="0" marB="0"/>
                </a:tc>
                <a:tc>
                  <a:txBody>
                    <a:bodyPr/>
                    <a:lstStyle/>
                    <a:p>
                      <a:pPr algn="ctr">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7</a:t>
                      </a:r>
                    </a:p>
                  </a:txBody>
                  <a:tcPr marL="68580" marR="68580" marT="0" marB="0"/>
                </a:tc>
                <a:extLst>
                  <a:ext uri="{0D108BD9-81ED-4DB2-BD59-A6C34878D82A}">
                    <a16:rowId xmlns="" xmlns:a16="http://schemas.microsoft.com/office/drawing/2014/main" val="10003"/>
                  </a:ext>
                </a:extLst>
              </a:tr>
              <a:tr h="370840">
                <a:tc>
                  <a:txBody>
                    <a:bodyPr/>
                    <a:lstStyle/>
                    <a:p>
                      <a:pPr algn="just">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Lokal</a:t>
                      </a:r>
                    </a:p>
                  </a:txBody>
                  <a:tcPr marL="68580" marR="68580" marT="0" marB="0"/>
                </a:tc>
                <a:tc>
                  <a:txBody>
                    <a:bodyPr/>
                    <a:lstStyle/>
                    <a:p>
                      <a:pPr algn="ctr">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10</a:t>
                      </a:r>
                    </a:p>
                  </a:txBody>
                  <a:tcPr marL="68580" marR="68580" marT="0" marB="0"/>
                </a:tc>
                <a:tc>
                  <a:txBody>
                    <a:bodyPr/>
                    <a:lstStyle/>
                    <a:p>
                      <a:pPr algn="ctr">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4</a:t>
                      </a:r>
                    </a:p>
                  </a:txBody>
                  <a:tcPr marL="68580" marR="68580" marT="0" marB="0"/>
                </a:tc>
                <a:extLst>
                  <a:ext uri="{0D108BD9-81ED-4DB2-BD59-A6C34878D82A}">
                    <a16:rowId xmlns="" xmlns:a16="http://schemas.microsoft.com/office/drawing/2014/main" val="10004"/>
                  </a:ext>
                </a:extLst>
              </a:tr>
              <a:tr h="370840">
                <a:tc>
                  <a:txBody>
                    <a:bodyPr/>
                    <a:lstStyle/>
                    <a:p>
                      <a:pPr algn="just">
                        <a:spcAft>
                          <a:spcPts val="0"/>
                        </a:spcAft>
                      </a:pPr>
                      <a:r>
                        <a:rPr lang="en-US" sz="3200">
                          <a:effectLst/>
                          <a:latin typeface="Calibri" panose="020F0502020204030204" pitchFamily="34" charset="0"/>
                          <a:ea typeface="MS Mincho" panose="02020609040205080304" pitchFamily="49" charset="-128"/>
                          <a:cs typeface="Times New Roman" panose="02020603050405020304" pitchFamily="18" charset="0"/>
                        </a:rPr>
                        <a:t>Jembatan</a:t>
                      </a:r>
                    </a:p>
                  </a:txBody>
                  <a:tcPr marL="68580" marR="68580" marT="0" marB="0"/>
                </a:tc>
                <a:tc gridSpan="2">
                  <a:txBody>
                    <a:bodyPr/>
                    <a:lstStyle/>
                    <a:p>
                      <a:pPr algn="just">
                        <a:spcAft>
                          <a:spcPts val="0"/>
                        </a:spcAft>
                      </a:pPr>
                      <a:r>
                        <a:rPr lang="id-ID" sz="3200" dirty="0">
                          <a:effectLst/>
                          <a:latin typeface="Calibri" panose="020F0502020204030204" pitchFamily="34" charset="0"/>
                          <a:ea typeface="MS Mincho" panose="02020609040205080304" pitchFamily="49" charset="-128"/>
                          <a:cs typeface="Times New Roman" panose="02020603050405020304" pitchFamily="18" charset="0"/>
                        </a:rPr>
                        <a:t>tidak kurang dari 100 (seratus) meter ke arah hilir atau hulu</a:t>
                      </a:r>
                      <a:endParaRPr lang="en-US" sz="32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tc hMerge="1">
                  <a:txBody>
                    <a:bodyPr/>
                    <a:lstStyle/>
                    <a:p>
                      <a:endParaRPr lang="en-US"/>
                    </a:p>
                  </a:txBody>
                  <a:tcPr/>
                </a:tc>
                <a:extLst>
                  <a:ext uri="{0D108BD9-81ED-4DB2-BD59-A6C34878D82A}">
                    <a16:rowId xmlns="" xmlns:a16="http://schemas.microsoft.com/office/drawing/2014/main" val="10005"/>
                  </a:ext>
                </a:extLst>
              </a:tr>
            </a:tbl>
          </a:graphicData>
        </a:graphic>
      </p:graphicFrame>
    </p:spTree>
    <p:extLst>
      <p:ext uri="{BB962C8B-B14F-4D97-AF65-F5344CB8AC3E}">
        <p14:creationId xmlns:p14="http://schemas.microsoft.com/office/powerpoint/2010/main" val="22485608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981200" y="274638"/>
            <a:ext cx="8229600" cy="539750"/>
          </a:xfrm>
        </p:spPr>
        <p:txBody>
          <a:bodyPr/>
          <a:lstStyle/>
          <a:p>
            <a:pPr eaLnBrk="1" hangingPunct="1"/>
            <a:r>
              <a:rPr lang="id-ID" altLang="en-US" sz="2800" b="1"/>
              <a:t>Penampang melintang jalan #1</a:t>
            </a:r>
            <a:endParaRPr lang="en-GB" altLang="en-US" sz="2800" b="1"/>
          </a:p>
        </p:txBody>
      </p:sp>
      <p:sp>
        <p:nvSpPr>
          <p:cNvPr id="4099" name="Rectangle 3"/>
          <p:cNvSpPr>
            <a:spLocks noGrp="1" noChangeArrowheads="1"/>
          </p:cNvSpPr>
          <p:nvPr>
            <p:ph idx="1"/>
          </p:nvPr>
        </p:nvSpPr>
        <p:spPr>
          <a:xfrm>
            <a:off x="0" y="1281643"/>
            <a:ext cx="4176713" cy="4752975"/>
          </a:xfrm>
        </p:spPr>
        <p:txBody>
          <a:bodyPr>
            <a:normAutofit lnSpcReduction="10000"/>
          </a:bodyPr>
          <a:lstStyle/>
          <a:p>
            <a:pPr eaLnBrk="1" hangingPunct="1">
              <a:lnSpc>
                <a:spcPct val="80000"/>
              </a:lnSpc>
            </a:pPr>
            <a:r>
              <a:rPr lang="id-ID" altLang="en-US" sz="2400" dirty="0"/>
              <a:t>Bagian yang berhubungan dengan lalu lintas:</a:t>
            </a:r>
          </a:p>
          <a:p>
            <a:pPr lvl="1" eaLnBrk="1" hangingPunct="1">
              <a:lnSpc>
                <a:spcPct val="80000"/>
              </a:lnSpc>
            </a:pPr>
            <a:r>
              <a:rPr lang="id-ID" altLang="en-US" sz="2000" dirty="0"/>
              <a:t>Lajur jalan</a:t>
            </a:r>
          </a:p>
          <a:p>
            <a:pPr lvl="1" eaLnBrk="1" hangingPunct="1">
              <a:lnSpc>
                <a:spcPct val="80000"/>
              </a:lnSpc>
            </a:pPr>
            <a:r>
              <a:rPr lang="id-ID" altLang="en-US" sz="2000" dirty="0"/>
              <a:t>Jalur jalan</a:t>
            </a:r>
          </a:p>
          <a:p>
            <a:pPr lvl="1" eaLnBrk="1" hangingPunct="1">
              <a:lnSpc>
                <a:spcPct val="80000"/>
              </a:lnSpc>
            </a:pPr>
            <a:r>
              <a:rPr lang="id-ID" altLang="en-US" sz="2000" dirty="0"/>
              <a:t>bahu jalan</a:t>
            </a:r>
          </a:p>
          <a:p>
            <a:pPr lvl="1" eaLnBrk="1" hangingPunct="1">
              <a:lnSpc>
                <a:spcPct val="80000"/>
              </a:lnSpc>
            </a:pPr>
            <a:r>
              <a:rPr lang="id-ID" altLang="en-US" sz="2000" dirty="0"/>
              <a:t>trotoar </a:t>
            </a:r>
          </a:p>
          <a:p>
            <a:pPr lvl="1" eaLnBrk="1" hangingPunct="1">
              <a:lnSpc>
                <a:spcPct val="80000"/>
              </a:lnSpc>
            </a:pPr>
            <a:r>
              <a:rPr lang="id-ID" altLang="en-US" sz="2000" dirty="0"/>
              <a:t>median</a:t>
            </a:r>
          </a:p>
          <a:p>
            <a:pPr eaLnBrk="1" hangingPunct="1">
              <a:lnSpc>
                <a:spcPct val="80000"/>
              </a:lnSpc>
            </a:pPr>
            <a:r>
              <a:rPr lang="id-ID" altLang="en-US" sz="2400" dirty="0"/>
              <a:t>Bagian drainase</a:t>
            </a:r>
          </a:p>
          <a:p>
            <a:pPr lvl="1" eaLnBrk="1" hangingPunct="1">
              <a:lnSpc>
                <a:spcPct val="80000"/>
              </a:lnSpc>
            </a:pPr>
            <a:r>
              <a:rPr lang="id-ID" altLang="en-US" sz="2000" dirty="0"/>
              <a:t>Saluran samping</a:t>
            </a:r>
          </a:p>
          <a:p>
            <a:pPr lvl="1" eaLnBrk="1" hangingPunct="1">
              <a:lnSpc>
                <a:spcPct val="80000"/>
              </a:lnSpc>
            </a:pPr>
            <a:r>
              <a:rPr lang="id-ID" altLang="en-US" sz="2000" dirty="0"/>
              <a:t>Kemiringan melintang jalur lalu lintas</a:t>
            </a:r>
          </a:p>
          <a:p>
            <a:pPr lvl="1" eaLnBrk="1" hangingPunct="1">
              <a:lnSpc>
                <a:spcPct val="80000"/>
              </a:lnSpc>
            </a:pPr>
            <a:r>
              <a:rPr lang="id-ID" altLang="en-US" sz="2000" dirty="0"/>
              <a:t>Kemiringan melintang bahu</a:t>
            </a:r>
          </a:p>
          <a:p>
            <a:pPr lvl="1" eaLnBrk="1" hangingPunct="1">
              <a:lnSpc>
                <a:spcPct val="80000"/>
              </a:lnSpc>
            </a:pPr>
            <a:r>
              <a:rPr lang="id-ID" altLang="en-US" sz="2000" dirty="0"/>
              <a:t>Kemiringan lereng</a:t>
            </a:r>
          </a:p>
          <a:p>
            <a:pPr eaLnBrk="1" hangingPunct="1">
              <a:lnSpc>
                <a:spcPct val="80000"/>
              </a:lnSpc>
            </a:pPr>
            <a:r>
              <a:rPr lang="id-ID" altLang="en-US" sz="2400" dirty="0"/>
              <a:t>Bagian pengaman jalan</a:t>
            </a:r>
          </a:p>
          <a:p>
            <a:pPr lvl="1" eaLnBrk="1" hangingPunct="1">
              <a:lnSpc>
                <a:spcPct val="80000"/>
              </a:lnSpc>
            </a:pPr>
            <a:r>
              <a:rPr lang="id-ID" altLang="en-US" sz="2000" dirty="0"/>
              <a:t>Kereb</a:t>
            </a:r>
          </a:p>
          <a:p>
            <a:pPr lvl="1" eaLnBrk="1" hangingPunct="1">
              <a:lnSpc>
                <a:spcPct val="80000"/>
              </a:lnSpc>
            </a:pPr>
            <a:r>
              <a:rPr lang="id-ID" altLang="en-US" sz="2000" dirty="0"/>
              <a:t>Pengaman tepi</a:t>
            </a:r>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4165600" y="1044363"/>
            <a:ext cx="7856643" cy="4088354"/>
          </a:xfrm>
          <a:prstGeom prst="rect">
            <a:avLst/>
          </a:prstGeom>
          <a:noFill/>
          <a:ln>
            <a:noFill/>
          </a:ln>
        </p:spPr>
      </p:pic>
    </p:spTree>
    <p:extLst>
      <p:ext uri="{BB962C8B-B14F-4D97-AF65-F5344CB8AC3E}">
        <p14:creationId xmlns:p14="http://schemas.microsoft.com/office/powerpoint/2010/main" val="33986730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259307"/>
            <a:ext cx="10886247" cy="1593941"/>
          </a:xfrm>
        </p:spPr>
        <p:txBody>
          <a:bodyPr/>
          <a:lstStyle/>
          <a:p>
            <a:r>
              <a:rPr lang="en-US" sz="3800" dirty="0" err="1"/>
              <a:t>Penampang</a:t>
            </a:r>
            <a:r>
              <a:rPr lang="en-US" sz="3800" dirty="0"/>
              <a:t> </a:t>
            </a:r>
            <a:r>
              <a:rPr lang="en-US" sz="3800" dirty="0" err="1"/>
              <a:t>melintang</a:t>
            </a:r>
            <a:r>
              <a:rPr lang="en-US" sz="3800" dirty="0"/>
              <a:t> </a:t>
            </a:r>
            <a:r>
              <a:rPr lang="en-US" sz="3800" dirty="0" err="1"/>
              <a:t>jalan</a:t>
            </a:r>
            <a:r>
              <a:rPr lang="en-US" sz="3800" dirty="0"/>
              <a:t> di </a:t>
            </a:r>
            <a:r>
              <a:rPr lang="en-US" sz="3800" dirty="0" err="1"/>
              <a:t>perkotaan</a:t>
            </a:r>
            <a:r>
              <a:rPr lang="en-US" sz="3800" dirty="0"/>
              <a:t> (</a:t>
            </a:r>
            <a:r>
              <a:rPr lang="en-US" sz="3800" dirty="0" err="1"/>
              <a:t>Direktorat</a:t>
            </a:r>
            <a:r>
              <a:rPr lang="en-US" sz="3800" dirty="0"/>
              <a:t> </a:t>
            </a:r>
            <a:r>
              <a:rPr lang="en-US" sz="3800" dirty="0" err="1"/>
              <a:t>Jenderal</a:t>
            </a:r>
            <a:r>
              <a:rPr lang="en-US" sz="3800" dirty="0"/>
              <a:t> Bina </a:t>
            </a:r>
            <a:r>
              <a:rPr lang="en-US" sz="3800" dirty="0" err="1"/>
              <a:t>Marga</a:t>
            </a:r>
            <a:r>
              <a:rPr lang="en-US" sz="3800" dirty="0"/>
              <a:t>, 1997)</a:t>
            </a:r>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54040" y="1738320"/>
            <a:ext cx="9999132" cy="4588933"/>
          </a:xfrm>
          <a:prstGeom prst="rect">
            <a:avLst/>
          </a:prstGeom>
          <a:noFill/>
          <a:ln>
            <a:noFill/>
          </a:ln>
        </p:spPr>
      </p:pic>
    </p:spTree>
    <p:extLst>
      <p:ext uri="{BB962C8B-B14F-4D97-AF65-F5344CB8AC3E}">
        <p14:creationId xmlns:p14="http://schemas.microsoft.com/office/powerpoint/2010/main" val="36101825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10558701" cy="1949288"/>
          </a:xfrm>
        </p:spPr>
        <p:txBody>
          <a:bodyPr>
            <a:normAutofit fontScale="90000"/>
          </a:bodyPr>
          <a:lstStyle/>
          <a:p>
            <a:r>
              <a:rPr lang="en-US" dirty="0" err="1"/>
              <a:t>Penampang</a:t>
            </a:r>
            <a:r>
              <a:rPr lang="en-US" dirty="0"/>
              <a:t> </a:t>
            </a:r>
            <a:r>
              <a:rPr lang="en-US" dirty="0" err="1"/>
              <a:t>melintang</a:t>
            </a:r>
            <a:r>
              <a:rPr lang="en-US" dirty="0"/>
              <a:t> </a:t>
            </a:r>
            <a:r>
              <a:rPr lang="en-US" dirty="0" err="1"/>
              <a:t>jalan</a:t>
            </a:r>
            <a:r>
              <a:rPr lang="en-US" dirty="0"/>
              <a:t> di </a:t>
            </a:r>
            <a:r>
              <a:rPr lang="en-US" dirty="0" err="1"/>
              <a:t>perkotaan</a:t>
            </a:r>
            <a:r>
              <a:rPr lang="en-US" dirty="0"/>
              <a:t> yang </a:t>
            </a:r>
            <a:r>
              <a:rPr lang="en-US" dirty="0" err="1"/>
              <a:t>dilengkapi</a:t>
            </a:r>
            <a:r>
              <a:rPr lang="en-US" dirty="0"/>
              <a:t> </a:t>
            </a:r>
            <a:r>
              <a:rPr lang="en-US" dirty="0" err="1"/>
              <a:t>trotoar</a:t>
            </a:r>
            <a:r>
              <a:rPr lang="en-US" dirty="0"/>
              <a:t>/</a:t>
            </a:r>
            <a:r>
              <a:rPr lang="en-US" dirty="0" err="1"/>
              <a:t>jalur</a:t>
            </a:r>
            <a:r>
              <a:rPr lang="en-US" dirty="0"/>
              <a:t> </a:t>
            </a:r>
            <a:r>
              <a:rPr lang="en-US" dirty="0" err="1"/>
              <a:t>pejalan</a:t>
            </a:r>
            <a:r>
              <a:rPr lang="en-US" dirty="0"/>
              <a:t> kaki (</a:t>
            </a:r>
            <a:r>
              <a:rPr lang="en-US" dirty="0" err="1"/>
              <a:t>Direktorat</a:t>
            </a:r>
            <a:r>
              <a:rPr lang="en-US" dirty="0"/>
              <a:t> </a:t>
            </a:r>
            <a:r>
              <a:rPr lang="en-US" dirty="0" err="1"/>
              <a:t>Jenderal</a:t>
            </a:r>
            <a:r>
              <a:rPr lang="en-US" dirty="0"/>
              <a:t> Bina </a:t>
            </a:r>
            <a:r>
              <a:rPr lang="en-US" dirty="0" err="1"/>
              <a:t>Marga</a:t>
            </a:r>
            <a:r>
              <a:rPr lang="en-US" dirty="0"/>
              <a:t>, 1997)</a:t>
            </a:r>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99448" y="3028034"/>
            <a:ext cx="8683906" cy="3151503"/>
          </a:xfrm>
          <a:prstGeom prst="rect">
            <a:avLst/>
          </a:prstGeom>
          <a:noFill/>
          <a:ln>
            <a:noFill/>
          </a:ln>
        </p:spPr>
      </p:pic>
    </p:spTree>
    <p:extLst>
      <p:ext uri="{BB962C8B-B14F-4D97-AF65-F5344CB8AC3E}">
        <p14:creationId xmlns:p14="http://schemas.microsoft.com/office/powerpoint/2010/main" val="30431995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2" algn="l" defTabSz="457200" rtl="0">
              <a:spcBef>
                <a:spcPct val="0"/>
              </a:spcBef>
            </a:pPr>
            <a:r>
              <a:rPr lang="en-US" sz="4400" b="1" dirty="0" err="1"/>
              <a:t>Jalur</a:t>
            </a:r>
            <a:r>
              <a:rPr lang="en-US" sz="4400" b="1" dirty="0"/>
              <a:t> </a:t>
            </a:r>
            <a:r>
              <a:rPr lang="en-US" sz="4400" b="1" dirty="0" err="1"/>
              <a:t>dan</a:t>
            </a:r>
            <a:r>
              <a:rPr lang="en-US" sz="4400" b="1" dirty="0"/>
              <a:t> </a:t>
            </a:r>
            <a:r>
              <a:rPr lang="en-US" sz="4400" b="1" dirty="0" err="1"/>
              <a:t>Lajur</a:t>
            </a:r>
            <a:r>
              <a:rPr lang="en-US" sz="4400" b="1" dirty="0"/>
              <a:t> </a:t>
            </a:r>
            <a:r>
              <a:rPr lang="en-US" sz="4400" b="1" dirty="0" err="1"/>
              <a:t>lalu</a:t>
            </a:r>
            <a:r>
              <a:rPr lang="en-US" sz="4400" b="1" dirty="0"/>
              <a:t> </a:t>
            </a:r>
            <a:r>
              <a:rPr lang="en-US" sz="4400" b="1" dirty="0" err="1"/>
              <a:t>lintas</a:t>
            </a:r>
            <a:endParaRPr lang="en-US" sz="4400" dirty="0"/>
          </a:p>
        </p:txBody>
      </p:sp>
      <p:sp>
        <p:nvSpPr>
          <p:cNvPr id="3" name="Content Placeholder 2"/>
          <p:cNvSpPr>
            <a:spLocks noGrp="1"/>
          </p:cNvSpPr>
          <p:nvPr>
            <p:ph idx="1"/>
          </p:nvPr>
        </p:nvSpPr>
        <p:spPr/>
        <p:txBody>
          <a:bodyPr>
            <a:normAutofit/>
          </a:bodyPr>
          <a:lstStyle/>
          <a:p>
            <a:pPr lvl="0"/>
            <a:r>
              <a:rPr lang="en-US" sz="4000" dirty="0"/>
              <a:t>1 </a:t>
            </a:r>
            <a:r>
              <a:rPr lang="en-US" sz="4000" dirty="0" err="1"/>
              <a:t>jalur</a:t>
            </a:r>
            <a:r>
              <a:rPr lang="en-US" sz="4000" dirty="0"/>
              <a:t> </a:t>
            </a:r>
            <a:r>
              <a:rPr lang="en-US" sz="4000" dirty="0" err="1"/>
              <a:t>dengan</a:t>
            </a:r>
            <a:r>
              <a:rPr lang="en-US" sz="4000" dirty="0"/>
              <a:t> 2 </a:t>
            </a:r>
            <a:r>
              <a:rPr lang="en-US" sz="4000" dirty="0" err="1"/>
              <a:t>lajur</a:t>
            </a:r>
            <a:r>
              <a:rPr lang="en-US" sz="4000" dirty="0"/>
              <a:t> </a:t>
            </a:r>
            <a:r>
              <a:rPr lang="en-US" sz="4000" dirty="0" err="1"/>
              <a:t>dan</a:t>
            </a:r>
            <a:r>
              <a:rPr lang="en-US" sz="4000" dirty="0"/>
              <a:t> 2 </a:t>
            </a:r>
            <a:r>
              <a:rPr lang="en-US" sz="4000" dirty="0" err="1"/>
              <a:t>arah</a:t>
            </a:r>
            <a:endParaRPr lang="en-US" sz="4000" dirty="0"/>
          </a:p>
          <a:p>
            <a:pPr lvl="0"/>
            <a:r>
              <a:rPr lang="en-US" sz="4000" dirty="0"/>
              <a:t>1 </a:t>
            </a:r>
            <a:r>
              <a:rPr lang="en-US" sz="4000" dirty="0" err="1"/>
              <a:t>jalur</a:t>
            </a:r>
            <a:r>
              <a:rPr lang="en-US" sz="4000" dirty="0"/>
              <a:t> </a:t>
            </a:r>
            <a:r>
              <a:rPr lang="en-US" sz="4000" dirty="0" err="1"/>
              <a:t>dengan</a:t>
            </a:r>
            <a:r>
              <a:rPr lang="en-US" sz="4000" dirty="0"/>
              <a:t> 2 </a:t>
            </a:r>
            <a:r>
              <a:rPr lang="en-US" sz="4000" dirty="0" err="1"/>
              <a:t>lajur</a:t>
            </a:r>
            <a:r>
              <a:rPr lang="en-US" sz="4000" dirty="0"/>
              <a:t> </a:t>
            </a:r>
            <a:r>
              <a:rPr lang="en-US" sz="4000" dirty="0" err="1"/>
              <a:t>dan</a:t>
            </a:r>
            <a:r>
              <a:rPr lang="en-US" sz="4000" dirty="0"/>
              <a:t> 1 </a:t>
            </a:r>
            <a:r>
              <a:rPr lang="en-US" sz="4000" dirty="0" err="1"/>
              <a:t>arah</a:t>
            </a:r>
            <a:endParaRPr lang="en-US" sz="4000" dirty="0"/>
          </a:p>
          <a:p>
            <a:pPr lvl="0"/>
            <a:r>
              <a:rPr lang="en-US" sz="4000" dirty="0"/>
              <a:t>2 </a:t>
            </a:r>
            <a:r>
              <a:rPr lang="en-US" sz="4000" dirty="0" err="1"/>
              <a:t>jalur</a:t>
            </a:r>
            <a:r>
              <a:rPr lang="en-US" sz="4000" dirty="0"/>
              <a:t> </a:t>
            </a:r>
            <a:r>
              <a:rPr lang="en-US" sz="4000" dirty="0" err="1"/>
              <a:t>dengan</a:t>
            </a:r>
            <a:r>
              <a:rPr lang="en-US" sz="4000" dirty="0"/>
              <a:t> 4 </a:t>
            </a:r>
            <a:r>
              <a:rPr lang="en-US" sz="4000" dirty="0" err="1"/>
              <a:t>lajur</a:t>
            </a:r>
            <a:r>
              <a:rPr lang="en-US" sz="4000" dirty="0"/>
              <a:t> </a:t>
            </a:r>
            <a:r>
              <a:rPr lang="en-US" sz="4000" dirty="0" err="1"/>
              <a:t>dan</a:t>
            </a:r>
            <a:r>
              <a:rPr lang="en-US" sz="4000" dirty="0"/>
              <a:t> 2 </a:t>
            </a:r>
            <a:r>
              <a:rPr lang="en-US" sz="4000" dirty="0" err="1"/>
              <a:t>arah</a:t>
            </a:r>
            <a:endParaRPr lang="en-US" sz="4000" dirty="0"/>
          </a:p>
          <a:p>
            <a:r>
              <a:rPr lang="en-US" sz="4000" dirty="0"/>
              <a:t>2 </a:t>
            </a:r>
            <a:r>
              <a:rPr lang="en-US" sz="4000" dirty="0" err="1"/>
              <a:t>jalur</a:t>
            </a:r>
            <a:r>
              <a:rPr lang="en-US" sz="4000" dirty="0"/>
              <a:t> </a:t>
            </a:r>
            <a:r>
              <a:rPr lang="en-US" sz="4000" dirty="0" err="1"/>
              <a:t>dengan</a:t>
            </a:r>
            <a:r>
              <a:rPr lang="en-US" sz="4000" dirty="0"/>
              <a:t> n </a:t>
            </a:r>
            <a:r>
              <a:rPr lang="en-US" sz="4000" dirty="0" err="1"/>
              <a:t>lajur</a:t>
            </a:r>
            <a:r>
              <a:rPr lang="en-US" sz="4000" dirty="0"/>
              <a:t> </a:t>
            </a:r>
            <a:r>
              <a:rPr lang="en-US" sz="4000" dirty="0" err="1"/>
              <a:t>dan</a:t>
            </a:r>
            <a:r>
              <a:rPr lang="en-US" sz="4000" dirty="0"/>
              <a:t> 2 </a:t>
            </a:r>
            <a:r>
              <a:rPr lang="en-US" sz="4000" dirty="0" err="1"/>
              <a:t>arah</a:t>
            </a:r>
            <a:r>
              <a:rPr lang="en-US" sz="4000" dirty="0"/>
              <a:t>, </a:t>
            </a:r>
            <a:r>
              <a:rPr lang="en-US" sz="4000" dirty="0" err="1"/>
              <a:t>dengan</a:t>
            </a:r>
            <a:r>
              <a:rPr lang="en-US" sz="4000" dirty="0"/>
              <a:t> n= </a:t>
            </a:r>
            <a:r>
              <a:rPr lang="en-US" sz="4000" dirty="0" err="1"/>
              <a:t>jumlah</a:t>
            </a:r>
            <a:r>
              <a:rPr lang="en-US" sz="4000" dirty="0"/>
              <a:t> </a:t>
            </a:r>
            <a:r>
              <a:rPr lang="en-US" sz="4000" dirty="0" err="1"/>
              <a:t>lajur</a:t>
            </a:r>
            <a:endParaRPr lang="en-US" sz="4000" dirty="0"/>
          </a:p>
        </p:txBody>
      </p:sp>
    </p:spTree>
    <p:extLst>
      <p:ext uri="{BB962C8B-B14F-4D97-AF65-F5344CB8AC3E}">
        <p14:creationId xmlns:p14="http://schemas.microsoft.com/office/powerpoint/2010/main" val="284574191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10476814" cy="1400530"/>
          </a:xfrm>
        </p:spPr>
        <p:txBody>
          <a:bodyPr/>
          <a:lstStyle/>
          <a:p>
            <a:r>
              <a:rPr lang="en-US" dirty="0" err="1"/>
              <a:t>Penentuan</a:t>
            </a:r>
            <a:r>
              <a:rPr lang="en-US" dirty="0"/>
              <a:t> </a:t>
            </a:r>
            <a:r>
              <a:rPr lang="en-US" dirty="0" err="1"/>
              <a:t>Lebar</a:t>
            </a:r>
            <a:r>
              <a:rPr lang="en-US" dirty="0"/>
              <a:t> </a:t>
            </a:r>
            <a:r>
              <a:rPr lang="en-US" dirty="0" err="1"/>
              <a:t>Jalur</a:t>
            </a:r>
            <a:r>
              <a:rPr lang="en-US" dirty="0"/>
              <a:t> </a:t>
            </a:r>
            <a:r>
              <a:rPr lang="en-US" dirty="0" err="1"/>
              <a:t>dan</a:t>
            </a:r>
            <a:r>
              <a:rPr lang="en-US" dirty="0"/>
              <a:t> </a:t>
            </a:r>
            <a:r>
              <a:rPr lang="en-US" dirty="0" err="1"/>
              <a:t>Bahu</a:t>
            </a:r>
            <a:r>
              <a:rPr lang="en-US" dirty="0"/>
              <a:t> </a:t>
            </a:r>
            <a:r>
              <a:rPr lang="en-US" dirty="0" err="1"/>
              <a:t>jalan</a:t>
            </a:r>
            <a:endParaRPr lang="en-US" dirty="0"/>
          </a:p>
        </p:txBody>
      </p:sp>
      <p:graphicFrame>
        <p:nvGraphicFramePr>
          <p:cNvPr id="4" name="Content Placeholder 3"/>
          <p:cNvGraphicFramePr>
            <a:graphicFrameLocks noGrp="1"/>
          </p:cNvGraphicFramePr>
          <p:nvPr>
            <p:ph idx="1"/>
            <p:extLst/>
          </p:nvPr>
        </p:nvGraphicFramePr>
        <p:xfrm>
          <a:off x="1109134" y="1998134"/>
          <a:ext cx="10131420" cy="4714177"/>
        </p:xfrm>
        <a:graphic>
          <a:graphicData uri="http://schemas.openxmlformats.org/drawingml/2006/table">
            <a:tbl>
              <a:tblPr firstRow="1" bandRow="1">
                <a:tableStyleId>{5C22544A-7EE6-4342-B048-85BDC9FD1C3A}</a:tableStyleId>
              </a:tblPr>
              <a:tblGrid>
                <a:gridCol w="779340">
                  <a:extLst>
                    <a:ext uri="{9D8B030D-6E8A-4147-A177-3AD203B41FA5}">
                      <a16:colId xmlns="" xmlns:a16="http://schemas.microsoft.com/office/drawing/2014/main" val="20000"/>
                    </a:ext>
                  </a:extLst>
                </a:gridCol>
                <a:gridCol w="779340">
                  <a:extLst>
                    <a:ext uri="{9D8B030D-6E8A-4147-A177-3AD203B41FA5}">
                      <a16:colId xmlns="" xmlns:a16="http://schemas.microsoft.com/office/drawing/2014/main" val="20001"/>
                    </a:ext>
                  </a:extLst>
                </a:gridCol>
                <a:gridCol w="779340">
                  <a:extLst>
                    <a:ext uri="{9D8B030D-6E8A-4147-A177-3AD203B41FA5}">
                      <a16:colId xmlns="" xmlns:a16="http://schemas.microsoft.com/office/drawing/2014/main" val="20002"/>
                    </a:ext>
                  </a:extLst>
                </a:gridCol>
                <a:gridCol w="779340">
                  <a:extLst>
                    <a:ext uri="{9D8B030D-6E8A-4147-A177-3AD203B41FA5}">
                      <a16:colId xmlns="" xmlns:a16="http://schemas.microsoft.com/office/drawing/2014/main" val="20003"/>
                    </a:ext>
                  </a:extLst>
                </a:gridCol>
                <a:gridCol w="779340">
                  <a:extLst>
                    <a:ext uri="{9D8B030D-6E8A-4147-A177-3AD203B41FA5}">
                      <a16:colId xmlns="" xmlns:a16="http://schemas.microsoft.com/office/drawing/2014/main" val="20004"/>
                    </a:ext>
                  </a:extLst>
                </a:gridCol>
                <a:gridCol w="779340">
                  <a:extLst>
                    <a:ext uri="{9D8B030D-6E8A-4147-A177-3AD203B41FA5}">
                      <a16:colId xmlns="" xmlns:a16="http://schemas.microsoft.com/office/drawing/2014/main" val="20005"/>
                    </a:ext>
                  </a:extLst>
                </a:gridCol>
                <a:gridCol w="779340">
                  <a:extLst>
                    <a:ext uri="{9D8B030D-6E8A-4147-A177-3AD203B41FA5}">
                      <a16:colId xmlns="" xmlns:a16="http://schemas.microsoft.com/office/drawing/2014/main" val="20006"/>
                    </a:ext>
                  </a:extLst>
                </a:gridCol>
                <a:gridCol w="779340">
                  <a:extLst>
                    <a:ext uri="{9D8B030D-6E8A-4147-A177-3AD203B41FA5}">
                      <a16:colId xmlns="" xmlns:a16="http://schemas.microsoft.com/office/drawing/2014/main" val="20007"/>
                    </a:ext>
                  </a:extLst>
                </a:gridCol>
                <a:gridCol w="779340">
                  <a:extLst>
                    <a:ext uri="{9D8B030D-6E8A-4147-A177-3AD203B41FA5}">
                      <a16:colId xmlns="" xmlns:a16="http://schemas.microsoft.com/office/drawing/2014/main" val="20008"/>
                    </a:ext>
                  </a:extLst>
                </a:gridCol>
                <a:gridCol w="779340">
                  <a:extLst>
                    <a:ext uri="{9D8B030D-6E8A-4147-A177-3AD203B41FA5}">
                      <a16:colId xmlns="" xmlns:a16="http://schemas.microsoft.com/office/drawing/2014/main" val="20009"/>
                    </a:ext>
                  </a:extLst>
                </a:gridCol>
                <a:gridCol w="779340">
                  <a:extLst>
                    <a:ext uri="{9D8B030D-6E8A-4147-A177-3AD203B41FA5}">
                      <a16:colId xmlns="" xmlns:a16="http://schemas.microsoft.com/office/drawing/2014/main" val="20010"/>
                    </a:ext>
                  </a:extLst>
                </a:gridCol>
                <a:gridCol w="779340">
                  <a:extLst>
                    <a:ext uri="{9D8B030D-6E8A-4147-A177-3AD203B41FA5}">
                      <a16:colId xmlns="" xmlns:a16="http://schemas.microsoft.com/office/drawing/2014/main" val="20011"/>
                    </a:ext>
                  </a:extLst>
                </a:gridCol>
                <a:gridCol w="779340">
                  <a:extLst>
                    <a:ext uri="{9D8B030D-6E8A-4147-A177-3AD203B41FA5}">
                      <a16:colId xmlns="" xmlns:a16="http://schemas.microsoft.com/office/drawing/2014/main" val="20012"/>
                    </a:ext>
                  </a:extLst>
                </a:gridCol>
              </a:tblGrid>
              <a:tr h="370840">
                <a:tc rowSpan="3">
                  <a:txBody>
                    <a:bodyPr/>
                    <a:lstStyle/>
                    <a:p>
                      <a:pPr algn="ctr">
                        <a:lnSpc>
                          <a:spcPct val="107000"/>
                        </a:lnSpc>
                        <a:spcAft>
                          <a:spcPts val="0"/>
                        </a:spcAft>
                      </a:pPr>
                      <a:r>
                        <a:rPr lang="en-US" sz="2000" dirty="0">
                          <a:effectLst/>
                          <a:latin typeface="Arial" panose="020B0604020202020204" pitchFamily="34" charset="0"/>
                          <a:ea typeface="MS Mincho" panose="02020609040205080304" pitchFamily="49" charset="-128"/>
                          <a:cs typeface="Times New Roman" panose="02020603050405020304" pitchFamily="18" charset="0"/>
                        </a:rPr>
                        <a:t>VLHR</a:t>
                      </a:r>
                      <a:endParaRPr lang="en-US" sz="2800" dirty="0">
                        <a:effectLst/>
                        <a:latin typeface="Calibri" panose="020F0502020204030204" pitchFamily="34" charset="0"/>
                        <a:ea typeface="MS Mincho" panose="02020609040205080304" pitchFamily="49" charset="-128"/>
                        <a:cs typeface="Times New Roman" panose="02020603050405020304" pitchFamily="18" charset="0"/>
                      </a:endParaRPr>
                    </a:p>
                    <a:p>
                      <a:pPr algn="ctr">
                        <a:lnSpc>
                          <a:spcPct val="107000"/>
                        </a:lnSpc>
                        <a:spcAft>
                          <a:spcPts val="0"/>
                        </a:spcAft>
                      </a:pPr>
                      <a:r>
                        <a:rPr lang="en-US" sz="1800" dirty="0">
                          <a:effectLst/>
                          <a:latin typeface="Arial" panose="020B0604020202020204" pitchFamily="34" charset="0"/>
                          <a:ea typeface="MS Mincho" panose="02020609040205080304" pitchFamily="49" charset="-128"/>
                          <a:cs typeface="Times New Roman" panose="02020603050405020304" pitchFamily="18" charset="0"/>
                        </a:rPr>
                        <a:t>(</a:t>
                      </a:r>
                      <a:r>
                        <a:rPr lang="en-US" sz="1800" dirty="0" err="1">
                          <a:effectLst/>
                          <a:latin typeface="Arial" panose="020B0604020202020204" pitchFamily="34" charset="0"/>
                          <a:ea typeface="MS Mincho" panose="02020609040205080304" pitchFamily="49" charset="-128"/>
                          <a:cs typeface="Times New Roman" panose="02020603050405020304" pitchFamily="18" charset="0"/>
                        </a:rPr>
                        <a:t>smp</a:t>
                      </a:r>
                      <a:r>
                        <a:rPr lang="en-US" sz="1800" dirty="0">
                          <a:effectLst/>
                          <a:latin typeface="Arial" panose="020B0604020202020204" pitchFamily="34" charset="0"/>
                          <a:ea typeface="MS Mincho" panose="02020609040205080304" pitchFamily="49" charset="-128"/>
                          <a:cs typeface="Times New Roman" panose="02020603050405020304" pitchFamily="18" charset="0"/>
                        </a:rPr>
                        <a:t>/</a:t>
                      </a:r>
                      <a:r>
                        <a:rPr lang="en-US" sz="1800" dirty="0" err="1">
                          <a:effectLst/>
                          <a:latin typeface="Arial" panose="020B0604020202020204" pitchFamily="34" charset="0"/>
                          <a:ea typeface="MS Mincho" panose="02020609040205080304" pitchFamily="49" charset="-128"/>
                          <a:cs typeface="Times New Roman" panose="02020603050405020304" pitchFamily="18" charset="0"/>
                        </a:rPr>
                        <a:t>hari</a:t>
                      </a:r>
                      <a:r>
                        <a:rPr lang="en-US" sz="1800" dirty="0">
                          <a:effectLst/>
                          <a:latin typeface="Arial" panose="020B0604020202020204" pitchFamily="34" charset="0"/>
                          <a:ea typeface="MS Mincho" panose="02020609040205080304" pitchFamily="49" charset="-128"/>
                          <a:cs typeface="Times New Roman" panose="02020603050405020304" pitchFamily="18" charset="0"/>
                        </a:rPr>
                        <a:t>)</a:t>
                      </a:r>
                      <a:endParaRPr lang="en-US" sz="28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gridSpan="4">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Jalan Arteri</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Jalan Kolektor</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Jalan Lokal</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0"/>
                  </a:ext>
                </a:extLst>
              </a:tr>
              <a:tr h="370840">
                <a:tc vMerge="1">
                  <a:txBody>
                    <a:bodyPr/>
                    <a:lstStyle/>
                    <a:p>
                      <a:endParaRPr lang="en-US"/>
                    </a:p>
                  </a:txBody>
                  <a:tcPr/>
                </a:tc>
                <a:tc gridSpan="2">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Ideal</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hMerge="1">
                  <a:txBody>
                    <a:bodyPr/>
                    <a:lstStyle/>
                    <a:p>
                      <a:endParaRPr lang="en-US"/>
                    </a:p>
                  </a:txBody>
                  <a:tcPr/>
                </a:tc>
                <a:tc gridSpan="2">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Minimum</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hMerge="1">
                  <a:txBody>
                    <a:bodyPr/>
                    <a:lstStyle/>
                    <a:p>
                      <a:endParaRPr lang="en-US"/>
                    </a:p>
                  </a:txBody>
                  <a:tcPr/>
                </a:tc>
                <a:tc gridSpan="2">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Ideal</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hMerge="1">
                  <a:txBody>
                    <a:bodyPr/>
                    <a:lstStyle/>
                    <a:p>
                      <a:endParaRPr lang="en-US"/>
                    </a:p>
                  </a:txBody>
                  <a:tcPr/>
                </a:tc>
                <a:tc gridSpan="2">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Minimum</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hMerge="1">
                  <a:txBody>
                    <a:bodyPr/>
                    <a:lstStyle/>
                    <a:p>
                      <a:endParaRPr lang="en-US"/>
                    </a:p>
                  </a:txBody>
                  <a:tcPr/>
                </a:tc>
                <a:tc gridSpan="2">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Ideal</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hMerge="1">
                  <a:txBody>
                    <a:bodyPr/>
                    <a:lstStyle/>
                    <a:p>
                      <a:endParaRPr lang="en-US"/>
                    </a:p>
                  </a:txBody>
                  <a:tcPr/>
                </a:tc>
                <a:tc gridSpan="2">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Minimum</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hMerge="1">
                  <a:txBody>
                    <a:bodyPr/>
                    <a:lstStyle/>
                    <a:p>
                      <a:endParaRPr lang="en-US"/>
                    </a:p>
                  </a:txBody>
                  <a:tcPr/>
                </a:tc>
                <a:extLst>
                  <a:ext uri="{0D108BD9-81ED-4DB2-BD59-A6C34878D82A}">
                    <a16:rowId xmlns="" xmlns:a16="http://schemas.microsoft.com/office/drawing/2014/main" val="10001"/>
                  </a:ext>
                </a:extLst>
              </a:tr>
              <a:tr h="370840">
                <a:tc vMerge="1">
                  <a:txBody>
                    <a:bodyPr/>
                    <a:lstStyle/>
                    <a:p>
                      <a:endParaRPr lang="en-US"/>
                    </a:p>
                  </a:txBody>
                  <a:tcP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Lebar Jalur (m)</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Lebar Bahu (m)</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Lebar Jalur (m)</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Lebar Bahu (m)</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Lebar Jalur (m)</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Lebar Bahu (m)</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Lebar Jalur (m)</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Lebar Bahu (m)</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Lebar Jalur (m)</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Lebar Bahu (m)</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Lebar Jalur (m)</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Lebar Bahu (m)</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extLst>
                  <a:ext uri="{0D108BD9-81ED-4DB2-BD59-A6C34878D82A}">
                    <a16:rowId xmlns="" xmlns:a16="http://schemas.microsoft.com/office/drawing/2014/main" val="10002"/>
                  </a:ext>
                </a:extLst>
              </a:tr>
              <a:tr h="370840">
                <a:tc>
                  <a:txBody>
                    <a:bodyPr/>
                    <a:lstStyle/>
                    <a:p>
                      <a:pPr algn="just">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&lt;3.000 </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6,0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1,5</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4,5</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1,0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6,0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1,5</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4,5</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1,0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6,0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1,0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4,5</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1,0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extLst>
                  <a:ext uri="{0D108BD9-81ED-4DB2-BD59-A6C34878D82A}">
                    <a16:rowId xmlns="" xmlns:a16="http://schemas.microsoft.com/office/drawing/2014/main" val="10003"/>
                  </a:ext>
                </a:extLst>
              </a:tr>
              <a:tr h="370840">
                <a:tc>
                  <a:txBody>
                    <a:bodyPr/>
                    <a:lstStyle/>
                    <a:p>
                      <a:pPr algn="just">
                        <a:lnSpc>
                          <a:spcPct val="150000"/>
                        </a:lnSpc>
                        <a:spcBef>
                          <a:spcPts val="1200"/>
                        </a:spcBef>
                        <a:spcAft>
                          <a:spcPts val="600"/>
                        </a:spcAft>
                      </a:pPr>
                      <a:r>
                        <a:rPr lang="en-US" sz="1600">
                          <a:effectLst/>
                          <a:latin typeface="Calibri" panose="020F0502020204030204" pitchFamily="34" charset="0"/>
                          <a:ea typeface="MS Mincho" panose="02020609040205080304" pitchFamily="49" charset="-128"/>
                          <a:cs typeface="Times New Roman" panose="02020603050405020304" pitchFamily="18" charset="0"/>
                        </a:rPr>
                        <a:t>3.000- 10.000 </a:t>
                      </a:r>
                      <a:endParaRPr lang="en-US" sz="36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7,0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2,0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6,0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1,5</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7,0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1,5</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6,0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1,5</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7,0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1,5</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6,0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1,0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extLst>
                  <a:ext uri="{0D108BD9-81ED-4DB2-BD59-A6C34878D82A}">
                    <a16:rowId xmlns="" xmlns:a16="http://schemas.microsoft.com/office/drawing/2014/main" val="10004"/>
                  </a:ext>
                </a:extLst>
              </a:tr>
              <a:tr h="370840">
                <a:tc>
                  <a:txBody>
                    <a:bodyPr/>
                    <a:lstStyle/>
                    <a:p>
                      <a:pPr algn="just">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10.001­25.000 </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7,0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2,0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7,0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2,0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7,0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2,0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extLst>
                  <a:ext uri="{0D108BD9-81ED-4DB2-BD59-A6C34878D82A}">
                    <a16:rowId xmlns="" xmlns:a16="http://schemas.microsoft.com/office/drawing/2014/main" val="10005"/>
                  </a:ext>
                </a:extLst>
              </a:tr>
              <a:tr h="370840">
                <a:tc>
                  <a:txBody>
                    <a:bodyPr/>
                    <a:lstStyle/>
                    <a:p>
                      <a:pPr algn="just">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&gt;25.000 </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2nx3,5</a:t>
                      </a:r>
                      <a:r>
                        <a:rPr lang="en-US" sz="1600" baseline="30000">
                          <a:effectLst/>
                          <a:latin typeface="Arial" panose="020B0604020202020204" pitchFamily="34" charset="0"/>
                          <a:ea typeface="MS Mincho" panose="02020609040205080304" pitchFamily="49" charset="-128"/>
                          <a:cs typeface="Times New Roman" panose="02020603050405020304" pitchFamily="18" charset="0"/>
                        </a:rPr>
                        <a:t>*)</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2,5</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2×7,0</a:t>
                      </a:r>
                      <a:r>
                        <a:rPr lang="en-US" sz="1600" baseline="30000">
                          <a:effectLst/>
                          <a:latin typeface="Arial" panose="020B0604020202020204" pitchFamily="34" charset="0"/>
                          <a:ea typeface="MS Mincho" panose="02020609040205080304" pitchFamily="49" charset="-128"/>
                          <a:cs typeface="Times New Roman" panose="02020603050405020304" pitchFamily="18" charset="0"/>
                        </a:rPr>
                        <a:t>*)</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2 0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2nx3,5</a:t>
                      </a:r>
                      <a:r>
                        <a:rPr lang="en-US" sz="1600" baseline="30000">
                          <a:effectLst/>
                          <a:latin typeface="Arial" panose="020B0604020202020204" pitchFamily="34" charset="0"/>
                          <a:ea typeface="MS Mincho" panose="02020609040205080304" pitchFamily="49" charset="-128"/>
                          <a:cs typeface="Times New Roman" panose="02020603050405020304" pitchFamily="18" charset="0"/>
                        </a:rPr>
                        <a:t>*)</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2,0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US" sz="1600">
                          <a:effectLst/>
                          <a:latin typeface="Arial" panose="020B0604020202020204" pitchFamily="34" charset="0"/>
                          <a:ea typeface="MS Mincho" panose="02020609040205080304" pitchFamily="49" charset="-128"/>
                          <a:cs typeface="Times New Roman" panose="02020603050405020304" pitchFamily="18" charset="0"/>
                        </a:rPr>
                        <a:t>***)</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extLst>
                  <a:ext uri="{0D108BD9-81ED-4DB2-BD59-A6C34878D82A}">
                    <a16:rowId xmlns="" xmlns:a16="http://schemas.microsoft.com/office/drawing/2014/main" val="10006"/>
                  </a:ext>
                </a:extLst>
              </a:tr>
              <a:tr h="370840">
                <a:tc gridSpan="13">
                  <a:txBody>
                    <a:bodyPr/>
                    <a:lstStyle/>
                    <a:p>
                      <a:pPr algn="just">
                        <a:lnSpc>
                          <a:spcPct val="107000"/>
                        </a:lnSpc>
                        <a:spcAft>
                          <a:spcPts val="0"/>
                        </a:spcAft>
                      </a:pPr>
                      <a:r>
                        <a:rPr lang="en-US" sz="1600" dirty="0">
                          <a:effectLst/>
                          <a:latin typeface="Arial" panose="020B0604020202020204" pitchFamily="34" charset="0"/>
                          <a:ea typeface="MS Mincho" panose="02020609040205080304" pitchFamily="49" charset="-128"/>
                          <a:cs typeface="Times New Roman" panose="02020603050405020304" pitchFamily="18" charset="0"/>
                        </a:rPr>
                        <a:t>KETERANGAN:</a:t>
                      </a:r>
                      <a:endParaRPr lang="en-US" sz="2800" dirty="0">
                        <a:effectLst/>
                        <a:latin typeface="Calibri" panose="020F0502020204030204" pitchFamily="34" charset="0"/>
                        <a:ea typeface="MS Mincho" panose="02020609040205080304" pitchFamily="49" charset="-128"/>
                        <a:cs typeface="Times New Roman" panose="02020603050405020304" pitchFamily="18" charset="0"/>
                      </a:endParaRPr>
                    </a:p>
                    <a:p>
                      <a:pPr algn="just">
                        <a:lnSpc>
                          <a:spcPct val="107000"/>
                        </a:lnSpc>
                        <a:spcAft>
                          <a:spcPts val="0"/>
                        </a:spcAft>
                      </a:pPr>
                      <a:r>
                        <a:rPr lang="en-US" sz="1600" dirty="0">
                          <a:effectLst/>
                          <a:latin typeface="Arial" panose="020B0604020202020204" pitchFamily="34" charset="0"/>
                          <a:ea typeface="MS Mincho" panose="02020609040205080304" pitchFamily="49" charset="-128"/>
                          <a:cs typeface="Times New Roman" panose="02020603050405020304" pitchFamily="18" charset="0"/>
                        </a:rPr>
                        <a:t>*)  = 2 </a:t>
                      </a:r>
                      <a:r>
                        <a:rPr lang="en-US" sz="1600" dirty="0" err="1">
                          <a:effectLst/>
                          <a:latin typeface="Arial" panose="020B0604020202020204" pitchFamily="34" charset="0"/>
                          <a:ea typeface="MS Mincho" panose="02020609040205080304" pitchFamily="49" charset="-128"/>
                          <a:cs typeface="Times New Roman" panose="02020603050405020304" pitchFamily="18" charset="0"/>
                        </a:rPr>
                        <a:t>jalur</a:t>
                      </a:r>
                      <a:r>
                        <a:rPr lang="en-US" sz="1600" dirty="0">
                          <a:effectLst/>
                          <a:latin typeface="Arial" panose="020B0604020202020204" pitchFamily="34" charset="0"/>
                          <a:ea typeface="MS Mincho" panose="02020609040205080304" pitchFamily="49" charset="-128"/>
                          <a:cs typeface="Times New Roman" panose="02020603050405020304" pitchFamily="18" charset="0"/>
                        </a:rPr>
                        <a:t> </a:t>
                      </a:r>
                      <a:r>
                        <a:rPr lang="en-US" sz="1600" dirty="0" err="1">
                          <a:effectLst/>
                          <a:latin typeface="Arial" panose="020B0604020202020204" pitchFamily="34" charset="0"/>
                          <a:ea typeface="MS Mincho" panose="02020609040205080304" pitchFamily="49" charset="-128"/>
                          <a:cs typeface="Times New Roman" panose="02020603050405020304" pitchFamily="18" charset="0"/>
                        </a:rPr>
                        <a:t>terbagi</a:t>
                      </a:r>
                      <a:r>
                        <a:rPr lang="en-US" sz="1600" dirty="0">
                          <a:effectLst/>
                          <a:latin typeface="Arial" panose="020B0604020202020204" pitchFamily="34" charset="0"/>
                          <a:ea typeface="MS Mincho" panose="02020609040205080304" pitchFamily="49" charset="-128"/>
                          <a:cs typeface="Times New Roman" panose="02020603050405020304" pitchFamily="18" charset="0"/>
                        </a:rPr>
                        <a:t>, </a:t>
                      </a:r>
                      <a:r>
                        <a:rPr lang="en-US" sz="1600" dirty="0" err="1">
                          <a:effectLst/>
                          <a:latin typeface="Arial" panose="020B0604020202020204" pitchFamily="34" charset="0"/>
                          <a:ea typeface="MS Mincho" panose="02020609040205080304" pitchFamily="49" charset="-128"/>
                          <a:cs typeface="Times New Roman" panose="02020603050405020304" pitchFamily="18" charset="0"/>
                        </a:rPr>
                        <a:t>masing</a:t>
                      </a:r>
                      <a:r>
                        <a:rPr lang="en-US" sz="1600" dirty="0">
                          <a:effectLst/>
                          <a:latin typeface="Arial" panose="020B0604020202020204" pitchFamily="34" charset="0"/>
                          <a:ea typeface="MS Mincho" panose="02020609040205080304" pitchFamily="49" charset="-128"/>
                          <a:cs typeface="Times New Roman" panose="02020603050405020304" pitchFamily="18" charset="0"/>
                        </a:rPr>
                        <a:t> – </a:t>
                      </a:r>
                      <a:r>
                        <a:rPr lang="en-US" sz="1600" dirty="0" err="1">
                          <a:effectLst/>
                          <a:latin typeface="Arial" panose="020B0604020202020204" pitchFamily="34" charset="0"/>
                          <a:ea typeface="MS Mincho" panose="02020609040205080304" pitchFamily="49" charset="-128"/>
                          <a:cs typeface="Times New Roman" panose="02020603050405020304" pitchFamily="18" charset="0"/>
                        </a:rPr>
                        <a:t>masing</a:t>
                      </a:r>
                      <a:r>
                        <a:rPr lang="en-US" sz="1600" dirty="0">
                          <a:effectLst/>
                          <a:latin typeface="Arial" panose="020B0604020202020204" pitchFamily="34" charset="0"/>
                          <a:ea typeface="MS Mincho" panose="02020609040205080304" pitchFamily="49" charset="-128"/>
                          <a:cs typeface="Times New Roman" panose="02020603050405020304" pitchFamily="18" charset="0"/>
                        </a:rPr>
                        <a:t> n × 3, 5m, di mana n= </a:t>
                      </a:r>
                      <a:r>
                        <a:rPr lang="en-US" sz="1600" dirty="0" err="1">
                          <a:effectLst/>
                          <a:latin typeface="Arial" panose="020B0604020202020204" pitchFamily="34" charset="0"/>
                          <a:ea typeface="MS Mincho" panose="02020609040205080304" pitchFamily="49" charset="-128"/>
                          <a:cs typeface="Times New Roman" panose="02020603050405020304" pitchFamily="18" charset="0"/>
                        </a:rPr>
                        <a:t>Jumlah</a:t>
                      </a:r>
                      <a:r>
                        <a:rPr lang="en-US" sz="1600" dirty="0">
                          <a:effectLst/>
                          <a:latin typeface="Arial" panose="020B0604020202020204" pitchFamily="34" charset="0"/>
                          <a:ea typeface="MS Mincho" panose="02020609040205080304" pitchFamily="49" charset="-128"/>
                          <a:cs typeface="Times New Roman" panose="02020603050405020304" pitchFamily="18" charset="0"/>
                        </a:rPr>
                        <a:t> </a:t>
                      </a:r>
                      <a:r>
                        <a:rPr lang="en-US" sz="1600" dirty="0" err="1">
                          <a:effectLst/>
                          <a:latin typeface="Arial" panose="020B0604020202020204" pitchFamily="34" charset="0"/>
                          <a:ea typeface="MS Mincho" panose="02020609040205080304" pitchFamily="49" charset="-128"/>
                          <a:cs typeface="Times New Roman" panose="02020603050405020304" pitchFamily="18" charset="0"/>
                        </a:rPr>
                        <a:t>lajur</a:t>
                      </a:r>
                      <a:r>
                        <a:rPr lang="en-US" sz="1600" dirty="0">
                          <a:effectLst/>
                          <a:latin typeface="Arial" panose="020B0604020202020204" pitchFamily="34" charset="0"/>
                          <a:ea typeface="MS Mincho" panose="02020609040205080304" pitchFamily="49" charset="-128"/>
                          <a:cs typeface="Times New Roman" panose="02020603050405020304" pitchFamily="18" charset="0"/>
                        </a:rPr>
                        <a:t> per </a:t>
                      </a:r>
                      <a:r>
                        <a:rPr lang="en-US" sz="1600" dirty="0" err="1">
                          <a:effectLst/>
                          <a:latin typeface="Arial" panose="020B0604020202020204" pitchFamily="34" charset="0"/>
                          <a:ea typeface="MS Mincho" panose="02020609040205080304" pitchFamily="49" charset="-128"/>
                          <a:cs typeface="Times New Roman" panose="02020603050405020304" pitchFamily="18" charset="0"/>
                        </a:rPr>
                        <a:t>jalur</a:t>
                      </a:r>
                      <a:r>
                        <a:rPr lang="en-US" sz="1600" dirty="0">
                          <a:effectLst/>
                          <a:latin typeface="Arial" panose="020B0604020202020204" pitchFamily="34" charset="0"/>
                          <a:ea typeface="MS Mincho" panose="02020609040205080304" pitchFamily="49" charset="-128"/>
                          <a:cs typeface="Times New Roman" panose="02020603050405020304" pitchFamily="18" charset="0"/>
                        </a:rPr>
                        <a:t> </a:t>
                      </a:r>
                      <a:endParaRPr lang="en-US" sz="2800" dirty="0">
                        <a:effectLst/>
                        <a:latin typeface="Calibri" panose="020F0502020204030204" pitchFamily="34" charset="0"/>
                        <a:ea typeface="MS Mincho" panose="02020609040205080304" pitchFamily="49" charset="-128"/>
                        <a:cs typeface="Times New Roman" panose="02020603050405020304" pitchFamily="18" charset="0"/>
                      </a:endParaRPr>
                    </a:p>
                    <a:p>
                      <a:pPr algn="just">
                        <a:lnSpc>
                          <a:spcPct val="107000"/>
                        </a:lnSpc>
                        <a:spcAft>
                          <a:spcPts val="0"/>
                        </a:spcAft>
                      </a:pPr>
                      <a:r>
                        <a:rPr lang="en-US" sz="1600" dirty="0">
                          <a:effectLst/>
                          <a:latin typeface="Arial" panose="020B0604020202020204" pitchFamily="34" charset="0"/>
                          <a:ea typeface="MS Mincho" panose="02020609040205080304" pitchFamily="49" charset="-128"/>
                          <a:cs typeface="Times New Roman" panose="02020603050405020304" pitchFamily="18" charset="0"/>
                        </a:rPr>
                        <a:t>**) = </a:t>
                      </a:r>
                      <a:r>
                        <a:rPr lang="en-US" sz="1600" dirty="0" err="1">
                          <a:effectLst/>
                          <a:latin typeface="Arial" panose="020B0604020202020204" pitchFamily="34" charset="0"/>
                          <a:ea typeface="MS Mincho" panose="02020609040205080304" pitchFamily="49" charset="-128"/>
                          <a:cs typeface="Times New Roman" panose="02020603050405020304" pitchFamily="18" charset="0"/>
                        </a:rPr>
                        <a:t>Mengacu</a:t>
                      </a:r>
                      <a:r>
                        <a:rPr lang="en-US" sz="1600" dirty="0">
                          <a:effectLst/>
                          <a:latin typeface="Arial" panose="020B0604020202020204" pitchFamily="34" charset="0"/>
                          <a:ea typeface="MS Mincho" panose="02020609040205080304" pitchFamily="49" charset="-128"/>
                          <a:cs typeface="Times New Roman" panose="02020603050405020304" pitchFamily="18" charset="0"/>
                        </a:rPr>
                        <a:t> </a:t>
                      </a:r>
                      <a:r>
                        <a:rPr lang="en-US" sz="1600" dirty="0" err="1">
                          <a:effectLst/>
                          <a:latin typeface="Arial" panose="020B0604020202020204" pitchFamily="34" charset="0"/>
                          <a:ea typeface="MS Mincho" panose="02020609040205080304" pitchFamily="49" charset="-128"/>
                          <a:cs typeface="Times New Roman" panose="02020603050405020304" pitchFamily="18" charset="0"/>
                        </a:rPr>
                        <a:t>pada</a:t>
                      </a:r>
                      <a:r>
                        <a:rPr lang="en-US" sz="1600" dirty="0">
                          <a:effectLst/>
                          <a:latin typeface="Arial" panose="020B0604020202020204" pitchFamily="34" charset="0"/>
                          <a:ea typeface="MS Mincho" panose="02020609040205080304" pitchFamily="49" charset="-128"/>
                          <a:cs typeface="Times New Roman" panose="02020603050405020304" pitchFamily="18" charset="0"/>
                        </a:rPr>
                        <a:t> </a:t>
                      </a:r>
                      <a:r>
                        <a:rPr lang="en-US" sz="1600" dirty="0" err="1">
                          <a:effectLst/>
                          <a:latin typeface="Arial" panose="020B0604020202020204" pitchFamily="34" charset="0"/>
                          <a:ea typeface="MS Mincho" panose="02020609040205080304" pitchFamily="49" charset="-128"/>
                          <a:cs typeface="Times New Roman" panose="02020603050405020304" pitchFamily="18" charset="0"/>
                        </a:rPr>
                        <a:t>persyaratan</a:t>
                      </a:r>
                      <a:r>
                        <a:rPr lang="en-US" sz="1600" dirty="0">
                          <a:effectLst/>
                          <a:latin typeface="Arial" panose="020B0604020202020204" pitchFamily="34" charset="0"/>
                          <a:ea typeface="MS Mincho" panose="02020609040205080304" pitchFamily="49" charset="-128"/>
                          <a:cs typeface="Times New Roman" panose="02020603050405020304" pitchFamily="18" charset="0"/>
                        </a:rPr>
                        <a:t> ideal </a:t>
                      </a:r>
                      <a:endParaRPr lang="en-US" sz="2800" dirty="0">
                        <a:effectLst/>
                        <a:latin typeface="Calibri" panose="020F0502020204030204" pitchFamily="34" charset="0"/>
                        <a:ea typeface="MS Mincho" panose="02020609040205080304" pitchFamily="49" charset="-128"/>
                        <a:cs typeface="Times New Roman" panose="02020603050405020304" pitchFamily="18" charset="0"/>
                      </a:endParaRPr>
                    </a:p>
                    <a:p>
                      <a:pPr algn="just">
                        <a:lnSpc>
                          <a:spcPct val="107000"/>
                        </a:lnSpc>
                        <a:spcAft>
                          <a:spcPts val="0"/>
                        </a:spcAft>
                      </a:pPr>
                      <a:r>
                        <a:rPr lang="en-US" sz="1600" dirty="0">
                          <a:effectLst/>
                          <a:latin typeface="Arial" panose="020B0604020202020204" pitchFamily="34" charset="0"/>
                          <a:ea typeface="MS Mincho" panose="02020609040205080304" pitchFamily="49" charset="-128"/>
                          <a:cs typeface="Times New Roman" panose="02020603050405020304" pitchFamily="18" charset="0"/>
                        </a:rPr>
                        <a:t>***)    = </a:t>
                      </a:r>
                      <a:r>
                        <a:rPr lang="en-US" sz="1600" dirty="0" err="1">
                          <a:effectLst/>
                          <a:latin typeface="Arial" panose="020B0604020202020204" pitchFamily="34" charset="0"/>
                          <a:ea typeface="MS Mincho" panose="02020609040205080304" pitchFamily="49" charset="-128"/>
                          <a:cs typeface="Times New Roman" panose="02020603050405020304" pitchFamily="18" charset="0"/>
                        </a:rPr>
                        <a:t>Tidak</a:t>
                      </a:r>
                      <a:r>
                        <a:rPr lang="en-US" sz="1600" dirty="0">
                          <a:effectLst/>
                          <a:latin typeface="Arial" panose="020B0604020202020204" pitchFamily="34" charset="0"/>
                          <a:ea typeface="MS Mincho" panose="02020609040205080304" pitchFamily="49" charset="-128"/>
                          <a:cs typeface="Times New Roman" panose="02020603050405020304" pitchFamily="18" charset="0"/>
                        </a:rPr>
                        <a:t> </a:t>
                      </a:r>
                      <a:r>
                        <a:rPr lang="en-US" sz="1600" dirty="0" err="1">
                          <a:effectLst/>
                          <a:latin typeface="Arial" panose="020B0604020202020204" pitchFamily="34" charset="0"/>
                          <a:ea typeface="MS Mincho" panose="02020609040205080304" pitchFamily="49" charset="-128"/>
                          <a:cs typeface="Times New Roman" panose="02020603050405020304" pitchFamily="18" charset="0"/>
                        </a:rPr>
                        <a:t>ditentukan</a:t>
                      </a:r>
                      <a:endParaRPr lang="en-US" sz="28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7"/>
                  </a:ext>
                </a:extLst>
              </a:tr>
            </a:tbl>
          </a:graphicData>
        </a:graphic>
      </p:graphicFrame>
    </p:spTree>
    <p:extLst>
      <p:ext uri="{BB962C8B-B14F-4D97-AF65-F5344CB8AC3E}">
        <p14:creationId xmlns:p14="http://schemas.microsoft.com/office/powerpoint/2010/main" val="14445259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Pengertian</a:t>
            </a:r>
            <a:endParaRPr lang="en-US" dirty="0"/>
          </a:p>
        </p:txBody>
      </p:sp>
      <p:sp>
        <p:nvSpPr>
          <p:cNvPr id="3" name="Content Placeholder 2"/>
          <p:cNvSpPr>
            <a:spLocks noGrp="1"/>
          </p:cNvSpPr>
          <p:nvPr>
            <p:ph idx="1"/>
          </p:nvPr>
        </p:nvSpPr>
        <p:spPr>
          <a:xfrm>
            <a:off x="1048721" y="1302291"/>
            <a:ext cx="10347160" cy="4579894"/>
          </a:xfrm>
        </p:spPr>
        <p:txBody>
          <a:bodyPr>
            <a:noAutofit/>
          </a:bodyPr>
          <a:lstStyle/>
          <a:p>
            <a:pPr algn="just"/>
            <a:r>
              <a:rPr lang="en-US" sz="2600" dirty="0" err="1"/>
              <a:t>Jalur</a:t>
            </a:r>
            <a:r>
              <a:rPr lang="en-US" sz="2600" dirty="0"/>
              <a:t> </a:t>
            </a:r>
            <a:r>
              <a:rPr lang="en-US" sz="2600" dirty="0" err="1"/>
              <a:t>lalu</a:t>
            </a:r>
            <a:r>
              <a:rPr lang="en-US" sz="2600" dirty="0"/>
              <a:t> </a:t>
            </a:r>
            <a:r>
              <a:rPr lang="en-US" sz="2600" dirty="0" err="1"/>
              <a:t>lintas</a:t>
            </a:r>
            <a:r>
              <a:rPr lang="en-US" sz="2600" dirty="0"/>
              <a:t> </a:t>
            </a:r>
            <a:r>
              <a:rPr lang="en-US" sz="2600" dirty="0" err="1"/>
              <a:t>merupakan</a:t>
            </a:r>
            <a:r>
              <a:rPr lang="en-US" sz="2600" dirty="0"/>
              <a:t> </a:t>
            </a:r>
            <a:r>
              <a:rPr lang="en-US" sz="2600" dirty="0" err="1"/>
              <a:t>bagian</a:t>
            </a:r>
            <a:r>
              <a:rPr lang="en-US" sz="2600" dirty="0"/>
              <a:t> </a:t>
            </a:r>
            <a:r>
              <a:rPr lang="en-US" sz="2600" dirty="0" err="1"/>
              <a:t>dari</a:t>
            </a:r>
            <a:r>
              <a:rPr lang="en-US" sz="2600" dirty="0"/>
              <a:t> </a:t>
            </a:r>
            <a:r>
              <a:rPr lang="en-US" sz="2600" dirty="0" err="1"/>
              <a:t>badan</a:t>
            </a:r>
            <a:r>
              <a:rPr lang="en-US" sz="2600" dirty="0"/>
              <a:t> </a:t>
            </a:r>
            <a:r>
              <a:rPr lang="en-US" sz="2600" dirty="0" err="1"/>
              <a:t>jalan</a:t>
            </a:r>
            <a:r>
              <a:rPr lang="en-US" sz="2600" dirty="0"/>
              <a:t>. </a:t>
            </a:r>
          </a:p>
          <a:p>
            <a:pPr algn="just"/>
            <a:r>
              <a:rPr lang="en-US" sz="2600" b="1" dirty="0" err="1"/>
              <a:t>Badan</a:t>
            </a:r>
            <a:r>
              <a:rPr lang="en-US" sz="2600" b="1" dirty="0"/>
              <a:t> </a:t>
            </a:r>
            <a:r>
              <a:rPr lang="en-US" sz="2600" b="1" dirty="0" err="1"/>
              <a:t>Jalan</a:t>
            </a:r>
            <a:r>
              <a:rPr lang="en-US" sz="2600" dirty="0"/>
              <a:t> </a:t>
            </a:r>
            <a:r>
              <a:rPr lang="en-US" sz="2600" dirty="0" err="1"/>
              <a:t>adalah</a:t>
            </a:r>
            <a:r>
              <a:rPr lang="en-US" sz="2600" dirty="0"/>
              <a:t> </a:t>
            </a:r>
            <a:r>
              <a:rPr lang="en-US" sz="2600" dirty="0" err="1"/>
              <a:t>bagian</a:t>
            </a:r>
            <a:r>
              <a:rPr lang="en-US" sz="2600" dirty="0"/>
              <a:t> </a:t>
            </a:r>
            <a:r>
              <a:rPr lang="en-US" sz="2600" dirty="0" err="1"/>
              <a:t>jalan</a:t>
            </a:r>
            <a:r>
              <a:rPr lang="en-US" sz="2600" dirty="0"/>
              <a:t> yang </a:t>
            </a:r>
            <a:r>
              <a:rPr lang="en-US" sz="2600" dirty="0" err="1"/>
              <a:t>meliputi</a:t>
            </a:r>
            <a:r>
              <a:rPr lang="en-US" sz="2600" dirty="0"/>
              <a:t> </a:t>
            </a:r>
            <a:r>
              <a:rPr lang="en-US" sz="2600" dirty="0" err="1"/>
              <a:t>seluruh</a:t>
            </a:r>
            <a:r>
              <a:rPr lang="en-US" sz="2600" dirty="0"/>
              <a:t> </a:t>
            </a:r>
            <a:r>
              <a:rPr lang="en-US" sz="2600" dirty="0" err="1"/>
              <a:t>jalur</a:t>
            </a:r>
            <a:r>
              <a:rPr lang="en-US" sz="2600" dirty="0"/>
              <a:t> </a:t>
            </a:r>
            <a:r>
              <a:rPr lang="en-US" sz="2600" dirty="0" err="1"/>
              <a:t>lalu</a:t>
            </a:r>
            <a:r>
              <a:rPr lang="en-US" sz="2600" dirty="0"/>
              <a:t> </a:t>
            </a:r>
            <a:r>
              <a:rPr lang="en-US" sz="2600" dirty="0" err="1"/>
              <a:t>lintas</a:t>
            </a:r>
            <a:r>
              <a:rPr lang="en-US" sz="2600" dirty="0"/>
              <a:t>, median, </a:t>
            </a:r>
            <a:r>
              <a:rPr lang="en-US" sz="2600" dirty="0" err="1"/>
              <a:t>dan</a:t>
            </a:r>
            <a:r>
              <a:rPr lang="en-US" sz="2600" dirty="0"/>
              <a:t> </a:t>
            </a:r>
            <a:r>
              <a:rPr lang="en-US" sz="2600" dirty="0" err="1"/>
              <a:t>bahu</a:t>
            </a:r>
            <a:r>
              <a:rPr lang="en-US" sz="2600" dirty="0"/>
              <a:t> </a:t>
            </a:r>
            <a:r>
              <a:rPr lang="en-US" sz="2600" dirty="0" err="1"/>
              <a:t>jalan</a:t>
            </a:r>
            <a:r>
              <a:rPr lang="en-US" sz="2600" dirty="0"/>
              <a:t>.</a:t>
            </a:r>
          </a:p>
          <a:p>
            <a:pPr algn="just"/>
            <a:r>
              <a:rPr lang="en-US" sz="2600" b="1" dirty="0" err="1"/>
              <a:t>Jalur</a:t>
            </a:r>
            <a:r>
              <a:rPr lang="en-US" sz="2600" b="1" dirty="0"/>
              <a:t> </a:t>
            </a:r>
            <a:r>
              <a:rPr lang="en-US" sz="2600" b="1" dirty="0" err="1"/>
              <a:t>lalu</a:t>
            </a:r>
            <a:r>
              <a:rPr lang="en-US" sz="2600" b="1" dirty="0"/>
              <a:t> </a:t>
            </a:r>
            <a:r>
              <a:rPr lang="en-US" sz="2600" b="1" dirty="0" err="1"/>
              <a:t>lintas</a:t>
            </a:r>
            <a:r>
              <a:rPr lang="en-US" sz="2600" dirty="0"/>
              <a:t> </a:t>
            </a:r>
            <a:r>
              <a:rPr lang="en-US" sz="2600" dirty="0" err="1"/>
              <a:t>adalah</a:t>
            </a:r>
            <a:r>
              <a:rPr lang="en-US" sz="2600" dirty="0"/>
              <a:t> </a:t>
            </a:r>
            <a:r>
              <a:rPr lang="en-US" sz="2600" dirty="0" err="1"/>
              <a:t>bagian</a:t>
            </a:r>
            <a:r>
              <a:rPr lang="en-US" sz="2600" dirty="0"/>
              <a:t> </a:t>
            </a:r>
            <a:r>
              <a:rPr lang="en-US" sz="2600" dirty="0" err="1"/>
              <a:t>jalan</a:t>
            </a:r>
            <a:r>
              <a:rPr lang="en-US" sz="2600" dirty="0"/>
              <a:t> yang </a:t>
            </a:r>
            <a:r>
              <a:rPr lang="en-US" sz="2600" dirty="0" err="1"/>
              <a:t>dipergunakan</a:t>
            </a:r>
            <a:r>
              <a:rPr lang="en-US" sz="2600" dirty="0"/>
              <a:t> </a:t>
            </a:r>
            <a:r>
              <a:rPr lang="en-US" sz="2600" dirty="0" err="1"/>
              <a:t>untuk</a:t>
            </a:r>
            <a:r>
              <a:rPr lang="en-US" sz="2600" dirty="0"/>
              <a:t> </a:t>
            </a:r>
            <a:r>
              <a:rPr lang="en-US" sz="2600" dirty="0" err="1"/>
              <a:t>lalu</a:t>
            </a:r>
            <a:r>
              <a:rPr lang="en-US" sz="2600" dirty="0"/>
              <a:t> </a:t>
            </a:r>
            <a:r>
              <a:rPr lang="en-US" sz="2600" dirty="0" err="1"/>
              <a:t>lintas</a:t>
            </a:r>
            <a:r>
              <a:rPr lang="en-US" sz="2600" dirty="0"/>
              <a:t> </a:t>
            </a:r>
            <a:r>
              <a:rPr lang="en-US" sz="2600" dirty="0" err="1"/>
              <a:t>kendaraan</a:t>
            </a:r>
            <a:r>
              <a:rPr lang="en-US" sz="2600" dirty="0"/>
              <a:t> yang </a:t>
            </a:r>
            <a:r>
              <a:rPr lang="en-US" sz="2600" dirty="0" err="1"/>
              <a:t>secara</a:t>
            </a:r>
            <a:r>
              <a:rPr lang="en-US" sz="2600" dirty="0"/>
              <a:t> </a:t>
            </a:r>
            <a:r>
              <a:rPr lang="en-US" sz="2600" dirty="0" err="1"/>
              <a:t>fisik</a:t>
            </a:r>
            <a:r>
              <a:rPr lang="en-US" sz="2600" dirty="0"/>
              <a:t> </a:t>
            </a:r>
            <a:r>
              <a:rPr lang="en-US" sz="2600" dirty="0" err="1"/>
              <a:t>berupa</a:t>
            </a:r>
            <a:r>
              <a:rPr lang="en-US" sz="2600" dirty="0"/>
              <a:t> </a:t>
            </a:r>
            <a:r>
              <a:rPr lang="en-US" sz="2600" dirty="0" err="1"/>
              <a:t>perkerasan</a:t>
            </a:r>
            <a:r>
              <a:rPr lang="en-US" sz="2600" dirty="0"/>
              <a:t> </a:t>
            </a:r>
            <a:r>
              <a:rPr lang="en-US" sz="2600" dirty="0" err="1"/>
              <a:t>jalan</a:t>
            </a:r>
            <a:r>
              <a:rPr lang="en-US" sz="2600" dirty="0"/>
              <a:t>. </a:t>
            </a:r>
          </a:p>
          <a:p>
            <a:pPr algn="just"/>
            <a:r>
              <a:rPr lang="en-US" sz="2600" dirty="0" err="1"/>
              <a:t>Lajur</a:t>
            </a:r>
            <a:r>
              <a:rPr lang="en-US" sz="2600" dirty="0"/>
              <a:t> </a:t>
            </a:r>
            <a:r>
              <a:rPr lang="en-US" sz="2600" dirty="0" err="1"/>
              <a:t>adalah</a:t>
            </a:r>
            <a:r>
              <a:rPr lang="en-US" sz="2600" dirty="0"/>
              <a:t> </a:t>
            </a:r>
            <a:r>
              <a:rPr lang="en-US" sz="2600" dirty="0" err="1"/>
              <a:t>bagian</a:t>
            </a:r>
            <a:r>
              <a:rPr lang="en-US" sz="2600" dirty="0"/>
              <a:t> </a:t>
            </a:r>
            <a:r>
              <a:rPr lang="en-US" sz="2600" dirty="0" err="1"/>
              <a:t>jalur</a:t>
            </a:r>
            <a:r>
              <a:rPr lang="en-US" sz="2600" dirty="0"/>
              <a:t> </a:t>
            </a:r>
            <a:r>
              <a:rPr lang="en-US" sz="2600" dirty="0" err="1"/>
              <a:t>lalu</a:t>
            </a:r>
            <a:r>
              <a:rPr lang="en-US" sz="2600" dirty="0"/>
              <a:t> </a:t>
            </a:r>
            <a:r>
              <a:rPr lang="en-US" sz="2600" dirty="0" err="1"/>
              <a:t>lintas</a:t>
            </a:r>
            <a:r>
              <a:rPr lang="en-US" sz="2600" dirty="0"/>
              <a:t> yang </a:t>
            </a:r>
            <a:r>
              <a:rPr lang="en-US" sz="2600" dirty="0" err="1"/>
              <a:t>memanjang</a:t>
            </a:r>
            <a:r>
              <a:rPr lang="en-US" sz="2600" dirty="0"/>
              <a:t>, </a:t>
            </a:r>
            <a:r>
              <a:rPr lang="en-US" sz="2600" dirty="0" err="1"/>
              <a:t>dibatasi</a:t>
            </a:r>
            <a:r>
              <a:rPr lang="en-US" sz="2600" dirty="0"/>
              <a:t> </a:t>
            </a:r>
            <a:r>
              <a:rPr lang="en-US" sz="2600" dirty="0" err="1"/>
              <a:t>oleh</a:t>
            </a:r>
            <a:r>
              <a:rPr lang="en-US" sz="2600" dirty="0"/>
              <a:t> </a:t>
            </a:r>
            <a:r>
              <a:rPr lang="en-US" sz="2600" dirty="0" err="1"/>
              <a:t>marka</a:t>
            </a:r>
            <a:r>
              <a:rPr lang="en-US" sz="2600" dirty="0"/>
              <a:t> </a:t>
            </a:r>
            <a:r>
              <a:rPr lang="en-US" sz="2600" dirty="0" err="1"/>
              <a:t>lajur</a:t>
            </a:r>
            <a:r>
              <a:rPr lang="en-US" sz="2600" dirty="0"/>
              <a:t> </a:t>
            </a:r>
            <a:r>
              <a:rPr lang="en-US" sz="2600" dirty="0" err="1"/>
              <a:t>jalan</a:t>
            </a:r>
            <a:r>
              <a:rPr lang="en-US" sz="2600" dirty="0"/>
              <a:t>, </a:t>
            </a:r>
            <a:r>
              <a:rPr lang="en-US" sz="2600" dirty="0" err="1"/>
              <a:t>memiliki</a:t>
            </a:r>
            <a:r>
              <a:rPr lang="en-US" sz="2600" dirty="0"/>
              <a:t> </a:t>
            </a:r>
            <a:r>
              <a:rPr lang="en-US" sz="2600" dirty="0" err="1"/>
              <a:t>lebar</a:t>
            </a:r>
            <a:r>
              <a:rPr lang="en-US" sz="2600" dirty="0"/>
              <a:t> yang </a:t>
            </a:r>
            <a:r>
              <a:rPr lang="en-US" sz="2600" dirty="0" err="1"/>
              <a:t>cukup</a:t>
            </a:r>
            <a:r>
              <a:rPr lang="en-US" sz="2600" dirty="0"/>
              <a:t> </a:t>
            </a:r>
            <a:r>
              <a:rPr lang="en-US" sz="2600" dirty="0" err="1"/>
              <a:t>untuk</a:t>
            </a:r>
            <a:r>
              <a:rPr lang="en-US" sz="2600" dirty="0"/>
              <a:t> </a:t>
            </a:r>
            <a:r>
              <a:rPr lang="en-US" sz="2600" dirty="0" err="1"/>
              <a:t>dilewati</a:t>
            </a:r>
            <a:r>
              <a:rPr lang="en-US" sz="2600" dirty="0"/>
              <a:t> </a:t>
            </a:r>
            <a:r>
              <a:rPr lang="en-US" sz="2600" dirty="0" err="1"/>
              <a:t>suatu</a:t>
            </a:r>
            <a:r>
              <a:rPr lang="en-US" sz="2600" dirty="0"/>
              <a:t> </a:t>
            </a:r>
            <a:r>
              <a:rPr lang="en-US" sz="2600" dirty="0" err="1"/>
              <a:t>kendaraan</a:t>
            </a:r>
            <a:r>
              <a:rPr lang="en-US" sz="2600" dirty="0"/>
              <a:t> </a:t>
            </a:r>
            <a:r>
              <a:rPr lang="en-US" sz="2600" dirty="0" err="1"/>
              <a:t>bermotor</a:t>
            </a:r>
            <a:r>
              <a:rPr lang="en-US" sz="2600" dirty="0"/>
              <a:t> </a:t>
            </a:r>
            <a:r>
              <a:rPr lang="en-US" sz="2600" dirty="0" err="1"/>
              <a:t>sesuai</a:t>
            </a:r>
            <a:r>
              <a:rPr lang="en-US" sz="2600" dirty="0"/>
              <a:t> </a:t>
            </a:r>
            <a:r>
              <a:rPr lang="en-US" sz="2600" dirty="0" err="1"/>
              <a:t>kendaraan</a:t>
            </a:r>
            <a:r>
              <a:rPr lang="en-US" sz="2600" dirty="0"/>
              <a:t> </a:t>
            </a:r>
            <a:r>
              <a:rPr lang="en-US" sz="2600" dirty="0" err="1"/>
              <a:t>rencana</a:t>
            </a:r>
            <a:endParaRPr lang="en-US" sz="2600" dirty="0"/>
          </a:p>
        </p:txBody>
      </p:sp>
    </p:spTree>
    <p:extLst>
      <p:ext uri="{BB962C8B-B14F-4D97-AF65-F5344CB8AC3E}">
        <p14:creationId xmlns:p14="http://schemas.microsoft.com/office/powerpoint/2010/main" val="6120119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Kemiringan</a:t>
            </a:r>
            <a:r>
              <a:rPr lang="en-US" dirty="0"/>
              <a:t> </a:t>
            </a:r>
            <a:r>
              <a:rPr lang="en-US" dirty="0" err="1"/>
              <a:t>melintang</a:t>
            </a:r>
            <a:r>
              <a:rPr lang="en-US" dirty="0"/>
              <a:t> </a:t>
            </a:r>
            <a:r>
              <a:rPr lang="en-US" dirty="0" err="1"/>
              <a:t>jalan</a:t>
            </a:r>
            <a:r>
              <a:rPr lang="en-US" dirty="0"/>
              <a:t> normal</a:t>
            </a:r>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5801" y="2065867"/>
            <a:ext cx="9945552" cy="3418026"/>
          </a:xfrm>
          <a:prstGeom prst="rect">
            <a:avLst/>
          </a:prstGeom>
          <a:noFill/>
          <a:ln>
            <a:noFill/>
          </a:ln>
        </p:spPr>
      </p:pic>
    </p:spTree>
    <p:extLst>
      <p:ext uri="{BB962C8B-B14F-4D97-AF65-F5344CB8AC3E}">
        <p14:creationId xmlns:p14="http://schemas.microsoft.com/office/powerpoint/2010/main" val="152242454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Lebar</a:t>
            </a:r>
            <a:r>
              <a:rPr lang="en-US" dirty="0"/>
              <a:t> </a:t>
            </a:r>
            <a:r>
              <a:rPr lang="en-US" dirty="0" err="1"/>
              <a:t>Lajur</a:t>
            </a:r>
            <a:r>
              <a:rPr lang="en-US" dirty="0"/>
              <a:t> </a:t>
            </a:r>
            <a:r>
              <a:rPr lang="en-US" dirty="0" err="1"/>
              <a:t>Jalan</a:t>
            </a:r>
            <a:r>
              <a:rPr lang="en-US" dirty="0"/>
              <a:t> Ideal</a:t>
            </a:r>
          </a:p>
        </p:txBody>
      </p:sp>
      <p:graphicFrame>
        <p:nvGraphicFramePr>
          <p:cNvPr id="4" name="Content Placeholder 3"/>
          <p:cNvGraphicFramePr>
            <a:graphicFrameLocks noGrp="1"/>
          </p:cNvGraphicFramePr>
          <p:nvPr>
            <p:ph idx="1"/>
            <p:extLst/>
          </p:nvPr>
        </p:nvGraphicFramePr>
        <p:xfrm>
          <a:off x="685800" y="2141538"/>
          <a:ext cx="10131426" cy="3291840"/>
        </p:xfrm>
        <a:graphic>
          <a:graphicData uri="http://schemas.openxmlformats.org/drawingml/2006/table">
            <a:tbl>
              <a:tblPr firstRow="1" bandRow="1">
                <a:tableStyleId>{5C22544A-7EE6-4342-B048-85BDC9FD1C3A}</a:tableStyleId>
              </a:tblPr>
              <a:tblGrid>
                <a:gridCol w="3377142">
                  <a:extLst>
                    <a:ext uri="{9D8B030D-6E8A-4147-A177-3AD203B41FA5}">
                      <a16:colId xmlns="" xmlns:a16="http://schemas.microsoft.com/office/drawing/2014/main" val="20000"/>
                    </a:ext>
                  </a:extLst>
                </a:gridCol>
                <a:gridCol w="3377142">
                  <a:extLst>
                    <a:ext uri="{9D8B030D-6E8A-4147-A177-3AD203B41FA5}">
                      <a16:colId xmlns="" xmlns:a16="http://schemas.microsoft.com/office/drawing/2014/main" val="20001"/>
                    </a:ext>
                  </a:extLst>
                </a:gridCol>
                <a:gridCol w="3377142">
                  <a:extLst>
                    <a:ext uri="{9D8B030D-6E8A-4147-A177-3AD203B41FA5}">
                      <a16:colId xmlns="" xmlns:a16="http://schemas.microsoft.com/office/drawing/2014/main" val="20002"/>
                    </a:ext>
                  </a:extLst>
                </a:gridCol>
              </a:tblGrid>
              <a:tr h="370840">
                <a:tc>
                  <a:txBody>
                    <a:bodyPr/>
                    <a:lstStyle/>
                    <a:p>
                      <a:pPr algn="just">
                        <a:spcAft>
                          <a:spcPts val="0"/>
                        </a:spcAft>
                      </a:pPr>
                      <a:r>
                        <a:rPr lang="en-US" sz="3600" dirty="0" err="1">
                          <a:effectLst/>
                          <a:latin typeface="Calibri" panose="020F0502020204030204" pitchFamily="34" charset="0"/>
                          <a:ea typeface="MS Mincho" panose="02020609040205080304" pitchFamily="49" charset="-128"/>
                          <a:cs typeface="Times New Roman" panose="02020603050405020304" pitchFamily="18" charset="0"/>
                        </a:rPr>
                        <a:t>Fungsi</a:t>
                      </a:r>
                      <a:endParaRPr lang="en-US" sz="36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tc>
                  <a:txBody>
                    <a:bodyPr/>
                    <a:lstStyle/>
                    <a:p>
                      <a:pPr algn="just">
                        <a:spcAft>
                          <a:spcPts val="0"/>
                        </a:spcAft>
                      </a:pPr>
                      <a:r>
                        <a:rPr lang="en-US" sz="3600">
                          <a:effectLst/>
                          <a:latin typeface="Calibri" panose="020F0502020204030204" pitchFamily="34" charset="0"/>
                          <a:ea typeface="MS Mincho" panose="02020609040205080304" pitchFamily="49" charset="-128"/>
                          <a:cs typeface="Times New Roman" panose="02020603050405020304" pitchFamily="18" charset="0"/>
                        </a:rPr>
                        <a:t>Kelas</a:t>
                      </a:r>
                    </a:p>
                  </a:txBody>
                  <a:tcPr marL="68580" marR="68580" marT="0" marB="0"/>
                </a:tc>
                <a:tc>
                  <a:txBody>
                    <a:bodyPr/>
                    <a:lstStyle/>
                    <a:p>
                      <a:pPr algn="just">
                        <a:spcAft>
                          <a:spcPts val="0"/>
                        </a:spcAft>
                      </a:pPr>
                      <a:r>
                        <a:rPr lang="en-US" sz="3600">
                          <a:effectLst/>
                          <a:latin typeface="Calibri" panose="020F0502020204030204" pitchFamily="34" charset="0"/>
                          <a:ea typeface="MS Mincho" panose="02020609040205080304" pitchFamily="49" charset="-128"/>
                          <a:cs typeface="Times New Roman" panose="02020603050405020304" pitchFamily="18" charset="0"/>
                        </a:rPr>
                        <a:t>Lebar Lajur Jalan Ideal (m)</a:t>
                      </a:r>
                    </a:p>
                  </a:txBody>
                  <a:tcPr marL="68580" marR="68580" marT="0" marB="0"/>
                </a:tc>
                <a:extLst>
                  <a:ext uri="{0D108BD9-81ED-4DB2-BD59-A6C34878D82A}">
                    <a16:rowId xmlns="" xmlns:a16="http://schemas.microsoft.com/office/drawing/2014/main" val="10000"/>
                  </a:ext>
                </a:extLst>
              </a:tr>
              <a:tr h="370840">
                <a:tc>
                  <a:txBody>
                    <a:bodyPr/>
                    <a:lstStyle/>
                    <a:p>
                      <a:pPr algn="just">
                        <a:spcAft>
                          <a:spcPts val="0"/>
                        </a:spcAft>
                      </a:pPr>
                      <a:r>
                        <a:rPr lang="en-US" sz="3600">
                          <a:effectLst/>
                          <a:latin typeface="Calibri" panose="020F0502020204030204" pitchFamily="34" charset="0"/>
                          <a:ea typeface="MS Mincho" panose="02020609040205080304" pitchFamily="49" charset="-128"/>
                          <a:cs typeface="Times New Roman" panose="02020603050405020304" pitchFamily="18" charset="0"/>
                        </a:rPr>
                        <a:t>Arteri </a:t>
                      </a:r>
                    </a:p>
                  </a:txBody>
                  <a:tcPr marL="68580" marR="68580" marT="0" marB="0"/>
                </a:tc>
                <a:tc>
                  <a:txBody>
                    <a:bodyPr/>
                    <a:lstStyle/>
                    <a:p>
                      <a:pPr algn="just">
                        <a:spcAft>
                          <a:spcPts val="0"/>
                        </a:spcAft>
                      </a:pPr>
                      <a:r>
                        <a:rPr lang="en-US" sz="3600">
                          <a:effectLst/>
                          <a:latin typeface="Calibri" panose="020F0502020204030204" pitchFamily="34" charset="0"/>
                          <a:ea typeface="MS Mincho" panose="02020609040205080304" pitchFamily="49" charset="-128"/>
                          <a:cs typeface="Times New Roman" panose="02020603050405020304" pitchFamily="18" charset="0"/>
                        </a:rPr>
                        <a:t>I</a:t>
                      </a:r>
                    </a:p>
                    <a:p>
                      <a:pPr algn="just">
                        <a:spcAft>
                          <a:spcPts val="0"/>
                        </a:spcAft>
                      </a:pPr>
                      <a:r>
                        <a:rPr lang="en-US" sz="3600">
                          <a:effectLst/>
                          <a:latin typeface="Calibri" panose="020F0502020204030204" pitchFamily="34" charset="0"/>
                          <a:ea typeface="MS Mincho" panose="02020609040205080304" pitchFamily="49" charset="-128"/>
                          <a:cs typeface="Times New Roman" panose="02020603050405020304" pitchFamily="18" charset="0"/>
                        </a:rPr>
                        <a:t>II dan IIIA</a:t>
                      </a:r>
                    </a:p>
                  </a:txBody>
                  <a:tcPr marL="68580" marR="68580" marT="0" marB="0"/>
                </a:tc>
                <a:tc>
                  <a:txBody>
                    <a:bodyPr/>
                    <a:lstStyle/>
                    <a:p>
                      <a:pPr algn="ctr">
                        <a:spcAft>
                          <a:spcPts val="0"/>
                        </a:spcAft>
                      </a:pPr>
                      <a:r>
                        <a:rPr lang="en-US" sz="3600">
                          <a:effectLst/>
                          <a:latin typeface="Calibri" panose="020F0502020204030204" pitchFamily="34" charset="0"/>
                          <a:ea typeface="MS Mincho" panose="02020609040205080304" pitchFamily="49" charset="-128"/>
                          <a:cs typeface="Times New Roman" panose="02020603050405020304" pitchFamily="18" charset="0"/>
                        </a:rPr>
                        <a:t>3,75</a:t>
                      </a:r>
                    </a:p>
                    <a:p>
                      <a:pPr algn="ctr">
                        <a:spcAft>
                          <a:spcPts val="0"/>
                        </a:spcAft>
                      </a:pPr>
                      <a:r>
                        <a:rPr lang="en-US" sz="3600">
                          <a:effectLst/>
                          <a:latin typeface="Calibri" panose="020F0502020204030204" pitchFamily="34" charset="0"/>
                          <a:ea typeface="MS Mincho" panose="02020609040205080304" pitchFamily="49" charset="-128"/>
                          <a:cs typeface="Times New Roman" panose="02020603050405020304" pitchFamily="18" charset="0"/>
                        </a:rPr>
                        <a:t>3,50</a:t>
                      </a:r>
                    </a:p>
                  </a:txBody>
                  <a:tcPr marL="68580" marR="68580" marT="0" marB="0"/>
                </a:tc>
                <a:extLst>
                  <a:ext uri="{0D108BD9-81ED-4DB2-BD59-A6C34878D82A}">
                    <a16:rowId xmlns="" xmlns:a16="http://schemas.microsoft.com/office/drawing/2014/main" val="10001"/>
                  </a:ext>
                </a:extLst>
              </a:tr>
              <a:tr h="370840">
                <a:tc>
                  <a:txBody>
                    <a:bodyPr/>
                    <a:lstStyle/>
                    <a:p>
                      <a:pPr algn="just">
                        <a:spcAft>
                          <a:spcPts val="0"/>
                        </a:spcAft>
                      </a:pPr>
                      <a:r>
                        <a:rPr lang="en-US" sz="3600">
                          <a:effectLst/>
                          <a:latin typeface="Calibri" panose="020F0502020204030204" pitchFamily="34" charset="0"/>
                          <a:ea typeface="MS Mincho" panose="02020609040205080304" pitchFamily="49" charset="-128"/>
                          <a:cs typeface="Times New Roman" panose="02020603050405020304" pitchFamily="18" charset="0"/>
                        </a:rPr>
                        <a:t>Kolektor</a:t>
                      </a:r>
                    </a:p>
                  </a:txBody>
                  <a:tcPr marL="68580" marR="68580" marT="0" marB="0"/>
                </a:tc>
                <a:tc>
                  <a:txBody>
                    <a:bodyPr/>
                    <a:lstStyle/>
                    <a:p>
                      <a:pPr algn="just">
                        <a:spcAft>
                          <a:spcPts val="0"/>
                        </a:spcAft>
                      </a:pPr>
                      <a:r>
                        <a:rPr lang="en-US" sz="3600">
                          <a:effectLst/>
                          <a:latin typeface="Calibri" panose="020F0502020204030204" pitchFamily="34" charset="0"/>
                          <a:ea typeface="MS Mincho" panose="02020609040205080304" pitchFamily="49" charset="-128"/>
                          <a:cs typeface="Times New Roman" panose="02020603050405020304" pitchFamily="18" charset="0"/>
                        </a:rPr>
                        <a:t>IIIA dan IIIB</a:t>
                      </a:r>
                    </a:p>
                  </a:txBody>
                  <a:tcPr marL="68580" marR="68580" marT="0" marB="0"/>
                </a:tc>
                <a:tc>
                  <a:txBody>
                    <a:bodyPr/>
                    <a:lstStyle/>
                    <a:p>
                      <a:pPr algn="ctr">
                        <a:spcAft>
                          <a:spcPts val="0"/>
                        </a:spcAft>
                      </a:pPr>
                      <a:r>
                        <a:rPr lang="en-US" sz="3600">
                          <a:effectLst/>
                          <a:latin typeface="Calibri" panose="020F0502020204030204" pitchFamily="34" charset="0"/>
                          <a:ea typeface="MS Mincho" panose="02020609040205080304" pitchFamily="49" charset="-128"/>
                          <a:cs typeface="Times New Roman" panose="02020603050405020304" pitchFamily="18" charset="0"/>
                        </a:rPr>
                        <a:t>3,00</a:t>
                      </a:r>
                    </a:p>
                  </a:txBody>
                  <a:tcPr marL="68580" marR="68580" marT="0" marB="0"/>
                </a:tc>
                <a:extLst>
                  <a:ext uri="{0D108BD9-81ED-4DB2-BD59-A6C34878D82A}">
                    <a16:rowId xmlns="" xmlns:a16="http://schemas.microsoft.com/office/drawing/2014/main" val="10002"/>
                  </a:ext>
                </a:extLst>
              </a:tr>
              <a:tr h="370840">
                <a:tc>
                  <a:txBody>
                    <a:bodyPr/>
                    <a:lstStyle/>
                    <a:p>
                      <a:pPr algn="just">
                        <a:spcAft>
                          <a:spcPts val="0"/>
                        </a:spcAft>
                      </a:pPr>
                      <a:r>
                        <a:rPr lang="en-US" sz="3600">
                          <a:effectLst/>
                          <a:latin typeface="Calibri" panose="020F0502020204030204" pitchFamily="34" charset="0"/>
                          <a:ea typeface="MS Mincho" panose="02020609040205080304" pitchFamily="49" charset="-128"/>
                          <a:cs typeface="Times New Roman" panose="02020603050405020304" pitchFamily="18" charset="0"/>
                        </a:rPr>
                        <a:t>Lokal</a:t>
                      </a:r>
                    </a:p>
                  </a:txBody>
                  <a:tcPr marL="68580" marR="68580" marT="0" marB="0"/>
                </a:tc>
                <a:tc>
                  <a:txBody>
                    <a:bodyPr/>
                    <a:lstStyle/>
                    <a:p>
                      <a:pPr algn="just">
                        <a:spcAft>
                          <a:spcPts val="0"/>
                        </a:spcAft>
                      </a:pPr>
                      <a:r>
                        <a:rPr lang="en-US" sz="3600">
                          <a:effectLst/>
                          <a:latin typeface="Calibri" panose="020F0502020204030204" pitchFamily="34" charset="0"/>
                          <a:ea typeface="MS Mincho" panose="02020609040205080304" pitchFamily="49" charset="-128"/>
                          <a:cs typeface="Times New Roman" panose="02020603050405020304" pitchFamily="18" charset="0"/>
                        </a:rPr>
                        <a:t>IIIC</a:t>
                      </a:r>
                    </a:p>
                  </a:txBody>
                  <a:tcPr marL="68580" marR="68580" marT="0" marB="0"/>
                </a:tc>
                <a:tc>
                  <a:txBody>
                    <a:bodyPr/>
                    <a:lstStyle/>
                    <a:p>
                      <a:pPr algn="ctr">
                        <a:spcAft>
                          <a:spcPts val="0"/>
                        </a:spcAft>
                      </a:pPr>
                      <a:r>
                        <a:rPr lang="en-US" sz="3600" dirty="0">
                          <a:effectLst/>
                          <a:latin typeface="Calibri" panose="020F0502020204030204" pitchFamily="34" charset="0"/>
                          <a:ea typeface="MS Mincho" panose="02020609040205080304" pitchFamily="49" charset="-128"/>
                          <a:cs typeface="Times New Roman" panose="02020603050405020304" pitchFamily="18" charset="0"/>
                        </a:rPr>
                        <a:t>3,000</a:t>
                      </a:r>
                    </a:p>
                  </a:txBody>
                  <a:tcPr marL="68580" marR="68580" marT="0" marB="0"/>
                </a:tc>
                <a:extLst>
                  <a:ext uri="{0D108BD9-81ED-4DB2-BD59-A6C34878D82A}">
                    <a16:rowId xmlns="" xmlns:a16="http://schemas.microsoft.com/office/drawing/2014/main" val="10003"/>
                  </a:ext>
                </a:extLst>
              </a:tr>
            </a:tbl>
          </a:graphicData>
        </a:graphic>
      </p:graphicFrame>
    </p:spTree>
    <p:extLst>
      <p:ext uri="{BB962C8B-B14F-4D97-AF65-F5344CB8AC3E}">
        <p14:creationId xmlns:p14="http://schemas.microsoft.com/office/powerpoint/2010/main" val="283231738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Bahu</a:t>
            </a:r>
            <a:r>
              <a:rPr lang="en-US" b="1" dirty="0"/>
              <a:t> </a:t>
            </a:r>
            <a:r>
              <a:rPr lang="en-US" b="1" dirty="0" err="1"/>
              <a:t>Jalan</a:t>
            </a:r>
            <a:r>
              <a:rPr lang="en-US" dirty="0"/>
              <a:t> </a:t>
            </a:r>
          </a:p>
        </p:txBody>
      </p:sp>
      <p:sp>
        <p:nvSpPr>
          <p:cNvPr id="3" name="Content Placeholder 2"/>
          <p:cNvSpPr>
            <a:spLocks noGrp="1"/>
          </p:cNvSpPr>
          <p:nvPr>
            <p:ph idx="1"/>
          </p:nvPr>
        </p:nvSpPr>
        <p:spPr>
          <a:xfrm>
            <a:off x="685801" y="1274296"/>
            <a:ext cx="10942092" cy="2260473"/>
          </a:xfrm>
        </p:spPr>
        <p:txBody>
          <a:bodyPr>
            <a:noAutofit/>
          </a:bodyPr>
          <a:lstStyle/>
          <a:p>
            <a:r>
              <a:rPr lang="en-US" sz="2800" b="1" dirty="0" err="1"/>
              <a:t>Bahu</a:t>
            </a:r>
            <a:r>
              <a:rPr lang="en-US" sz="2800" b="1" dirty="0"/>
              <a:t> </a:t>
            </a:r>
            <a:r>
              <a:rPr lang="en-US" sz="2800" b="1" dirty="0" err="1"/>
              <a:t>Jalan</a:t>
            </a:r>
            <a:r>
              <a:rPr lang="en-US" sz="2800" dirty="0"/>
              <a:t> </a:t>
            </a:r>
            <a:r>
              <a:rPr lang="en-US" sz="2800" dirty="0" err="1"/>
              <a:t>adalah</a:t>
            </a:r>
            <a:r>
              <a:rPr lang="en-US" sz="2800" dirty="0"/>
              <a:t> </a:t>
            </a:r>
            <a:r>
              <a:rPr lang="en-US" sz="2800" dirty="0" err="1"/>
              <a:t>bagian</a:t>
            </a:r>
            <a:r>
              <a:rPr lang="en-US" sz="2800" dirty="0"/>
              <a:t> </a:t>
            </a:r>
            <a:r>
              <a:rPr lang="en-US" sz="2800" dirty="0" err="1"/>
              <a:t>daerah</a:t>
            </a:r>
            <a:r>
              <a:rPr lang="en-US" sz="2800" dirty="0"/>
              <a:t> </a:t>
            </a:r>
            <a:r>
              <a:rPr lang="en-US" sz="2800" dirty="0" err="1"/>
              <a:t>manfaat</a:t>
            </a:r>
            <a:r>
              <a:rPr lang="en-US" sz="2800" dirty="0"/>
              <a:t> </a:t>
            </a:r>
            <a:r>
              <a:rPr lang="en-US" sz="2800" dirty="0" err="1"/>
              <a:t>jalan</a:t>
            </a:r>
            <a:r>
              <a:rPr lang="en-US" sz="2800" dirty="0"/>
              <a:t> yang </a:t>
            </a:r>
            <a:r>
              <a:rPr lang="en-US" sz="2800" dirty="0" err="1"/>
              <a:t>berdampingan</a:t>
            </a:r>
            <a:r>
              <a:rPr lang="en-US" sz="2800" dirty="0"/>
              <a:t> </a:t>
            </a:r>
            <a:r>
              <a:rPr lang="en-US" sz="2800" dirty="0" err="1"/>
              <a:t>dengan</a:t>
            </a:r>
            <a:r>
              <a:rPr lang="en-US" sz="2800" dirty="0"/>
              <a:t> </a:t>
            </a:r>
            <a:r>
              <a:rPr lang="en-US" sz="2800" dirty="0" err="1"/>
              <a:t>jalur</a:t>
            </a:r>
            <a:r>
              <a:rPr lang="en-US" sz="2800" dirty="0"/>
              <a:t> </a:t>
            </a:r>
            <a:r>
              <a:rPr lang="en-US" sz="2800" dirty="0" err="1"/>
              <a:t>lalu</a:t>
            </a:r>
            <a:r>
              <a:rPr lang="en-US" sz="2800" dirty="0"/>
              <a:t> </a:t>
            </a:r>
            <a:r>
              <a:rPr lang="en-US" sz="2800" dirty="0" err="1"/>
              <a:t>lintas</a:t>
            </a:r>
            <a:r>
              <a:rPr lang="en-US" sz="2800" dirty="0"/>
              <a:t> </a:t>
            </a:r>
            <a:r>
              <a:rPr lang="en-US" sz="2800" dirty="0" err="1"/>
              <a:t>untuk</a:t>
            </a:r>
            <a:r>
              <a:rPr lang="en-US" sz="2800" dirty="0"/>
              <a:t> </a:t>
            </a:r>
            <a:r>
              <a:rPr lang="en-US" sz="2800" dirty="0" err="1"/>
              <a:t>menampung</a:t>
            </a:r>
            <a:r>
              <a:rPr lang="en-US" sz="2800" dirty="0"/>
              <a:t> </a:t>
            </a:r>
            <a:r>
              <a:rPr lang="en-US" sz="2800" dirty="0" err="1"/>
              <a:t>kendaraan</a:t>
            </a:r>
            <a:r>
              <a:rPr lang="en-US" sz="2800" dirty="0"/>
              <a:t> yang </a:t>
            </a:r>
            <a:r>
              <a:rPr lang="en-US" sz="2800" dirty="0" err="1"/>
              <a:t>berhenti</a:t>
            </a:r>
            <a:r>
              <a:rPr lang="en-US" sz="2800" dirty="0"/>
              <a:t>, </a:t>
            </a:r>
            <a:r>
              <a:rPr lang="en-US" sz="2800" dirty="0" err="1"/>
              <a:t>keperluan</a:t>
            </a:r>
            <a:r>
              <a:rPr lang="en-US" sz="2800" dirty="0"/>
              <a:t> </a:t>
            </a:r>
            <a:r>
              <a:rPr lang="en-US" sz="2800" dirty="0" err="1"/>
              <a:t>darurat</a:t>
            </a:r>
            <a:r>
              <a:rPr lang="en-US" sz="2800" dirty="0"/>
              <a:t>, </a:t>
            </a:r>
            <a:r>
              <a:rPr lang="en-US" sz="2800" dirty="0" err="1"/>
              <a:t>dan</a:t>
            </a:r>
            <a:r>
              <a:rPr lang="en-US" sz="2800" dirty="0"/>
              <a:t> </a:t>
            </a:r>
            <a:r>
              <a:rPr lang="en-US" sz="2800" dirty="0" err="1"/>
              <a:t>untuk</a:t>
            </a:r>
            <a:r>
              <a:rPr lang="en-US" sz="2800" dirty="0"/>
              <a:t> </a:t>
            </a:r>
            <a:r>
              <a:rPr lang="en-US" sz="2800" dirty="0" err="1"/>
              <a:t>pendukung</a:t>
            </a:r>
            <a:r>
              <a:rPr lang="en-US" sz="2800" dirty="0"/>
              <a:t> </a:t>
            </a:r>
            <a:r>
              <a:rPr lang="en-US" sz="2800" dirty="0" err="1"/>
              <a:t>samping</a:t>
            </a:r>
            <a:r>
              <a:rPr lang="en-US" sz="2800" dirty="0"/>
              <a:t> </a:t>
            </a:r>
            <a:r>
              <a:rPr lang="en-US" sz="2800" dirty="0" err="1"/>
              <a:t>bagi</a:t>
            </a:r>
            <a:r>
              <a:rPr lang="en-US" sz="2800" dirty="0"/>
              <a:t> lapis </a:t>
            </a:r>
            <a:r>
              <a:rPr lang="en-US" sz="2800" dirty="0" err="1"/>
              <a:t>pondasi</a:t>
            </a:r>
            <a:r>
              <a:rPr lang="en-US" sz="2800" dirty="0"/>
              <a:t> </a:t>
            </a:r>
            <a:r>
              <a:rPr lang="en-US" sz="2800" dirty="0" err="1"/>
              <a:t>bawah</a:t>
            </a:r>
            <a:r>
              <a:rPr lang="en-US" sz="2800" dirty="0"/>
              <a:t>, lapis </a:t>
            </a:r>
            <a:r>
              <a:rPr lang="en-US" sz="2800" dirty="0" err="1"/>
              <a:t>pondasi</a:t>
            </a:r>
            <a:r>
              <a:rPr lang="en-US" sz="2800" dirty="0"/>
              <a:t>, </a:t>
            </a:r>
            <a:r>
              <a:rPr lang="en-US" sz="2800" dirty="0" err="1"/>
              <a:t>dan</a:t>
            </a:r>
            <a:r>
              <a:rPr lang="en-US" sz="2800" dirty="0"/>
              <a:t> lapis </a:t>
            </a:r>
            <a:r>
              <a:rPr lang="en-US" sz="2800" dirty="0" err="1"/>
              <a:t>permukaan</a:t>
            </a:r>
            <a:endParaRPr lang="en-US" sz="2800" dirty="0"/>
          </a:p>
        </p:txBody>
      </p:sp>
      <p:graphicFrame>
        <p:nvGraphicFramePr>
          <p:cNvPr id="4" name="Table 3"/>
          <p:cNvGraphicFramePr>
            <a:graphicFrameLocks noGrp="1"/>
          </p:cNvGraphicFramePr>
          <p:nvPr>
            <p:extLst/>
          </p:nvPr>
        </p:nvGraphicFramePr>
        <p:xfrm>
          <a:off x="193676" y="5461000"/>
          <a:ext cx="11862858" cy="1356360"/>
        </p:xfrm>
        <a:graphic>
          <a:graphicData uri="http://schemas.openxmlformats.org/drawingml/2006/table">
            <a:tbl>
              <a:tblPr firstRow="1" firstCol="1" bandRow="1">
                <a:tableStyleId>{5C22544A-7EE6-4342-B048-85BDC9FD1C3A}</a:tableStyleId>
              </a:tblPr>
              <a:tblGrid>
                <a:gridCol w="5824325">
                  <a:extLst>
                    <a:ext uri="{9D8B030D-6E8A-4147-A177-3AD203B41FA5}">
                      <a16:colId xmlns="" xmlns:a16="http://schemas.microsoft.com/office/drawing/2014/main" val="20000"/>
                    </a:ext>
                  </a:extLst>
                </a:gridCol>
                <a:gridCol w="6038533">
                  <a:extLst>
                    <a:ext uri="{9D8B030D-6E8A-4147-A177-3AD203B41FA5}">
                      <a16:colId xmlns="" xmlns:a16="http://schemas.microsoft.com/office/drawing/2014/main" val="20001"/>
                    </a:ext>
                  </a:extLst>
                </a:gridCol>
              </a:tblGrid>
              <a:tr h="457994">
                <a:tc>
                  <a:txBody>
                    <a:bodyPr/>
                    <a:lstStyle/>
                    <a:p>
                      <a:pPr algn="just">
                        <a:lnSpc>
                          <a:spcPct val="150000"/>
                        </a:lnSpc>
                        <a:spcBef>
                          <a:spcPts val="1200"/>
                        </a:spcBef>
                        <a:spcAft>
                          <a:spcPts val="600"/>
                        </a:spcAft>
                      </a:pPr>
                      <a:endParaRPr lang="en-US" sz="2400" dirty="0">
                        <a:effectLst/>
                      </a:endParaRPr>
                    </a:p>
                    <a:p>
                      <a:pPr algn="ctr">
                        <a:spcAft>
                          <a:spcPts val="0"/>
                        </a:spcAft>
                      </a:pPr>
                      <a:r>
                        <a:rPr lang="en-US" sz="2400" dirty="0" err="1">
                          <a:effectLst/>
                        </a:rPr>
                        <a:t>Gambar</a:t>
                      </a:r>
                      <a:r>
                        <a:rPr lang="en-US" sz="2400" dirty="0">
                          <a:effectLst/>
                        </a:rPr>
                        <a:t> 2.13: </a:t>
                      </a:r>
                      <a:r>
                        <a:rPr lang="en-US" sz="2400" dirty="0" err="1">
                          <a:effectLst/>
                        </a:rPr>
                        <a:t>Bahu</a:t>
                      </a:r>
                      <a:r>
                        <a:rPr lang="en-US" sz="2400" dirty="0">
                          <a:effectLst/>
                        </a:rPr>
                        <a:t> </a:t>
                      </a:r>
                      <a:r>
                        <a:rPr lang="en-US" sz="2400" dirty="0" err="1">
                          <a:effectLst/>
                        </a:rPr>
                        <a:t>Jalan</a:t>
                      </a:r>
                      <a:endParaRPr lang="en-US" sz="2400"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tc>
                <a:tc>
                  <a:txBody>
                    <a:bodyPr/>
                    <a:lstStyle/>
                    <a:p>
                      <a:pPr algn="just">
                        <a:lnSpc>
                          <a:spcPct val="150000"/>
                        </a:lnSpc>
                        <a:spcBef>
                          <a:spcPts val="1200"/>
                        </a:spcBef>
                        <a:spcAft>
                          <a:spcPts val="600"/>
                        </a:spcAft>
                      </a:pPr>
                      <a:endParaRPr lang="en-US" sz="2400" dirty="0">
                        <a:effectLst/>
                      </a:endParaRPr>
                    </a:p>
                    <a:p>
                      <a:pPr algn="ctr">
                        <a:spcAft>
                          <a:spcPts val="0"/>
                        </a:spcAft>
                      </a:pPr>
                      <a:r>
                        <a:rPr lang="en-US" sz="2400" dirty="0" err="1">
                          <a:effectLst/>
                        </a:rPr>
                        <a:t>Gambar</a:t>
                      </a:r>
                      <a:r>
                        <a:rPr lang="en-US" sz="2400" dirty="0">
                          <a:effectLst/>
                        </a:rPr>
                        <a:t> 2.14: </a:t>
                      </a:r>
                      <a:r>
                        <a:rPr lang="en-US" sz="2400" dirty="0" err="1">
                          <a:effectLst/>
                        </a:rPr>
                        <a:t>Bahu</a:t>
                      </a:r>
                      <a:r>
                        <a:rPr lang="en-US" sz="2400" dirty="0">
                          <a:effectLst/>
                        </a:rPr>
                        <a:t> </a:t>
                      </a:r>
                      <a:r>
                        <a:rPr lang="en-US" sz="2400" dirty="0" err="1">
                          <a:effectLst/>
                        </a:rPr>
                        <a:t>jalan</a:t>
                      </a:r>
                      <a:r>
                        <a:rPr lang="en-US" sz="2400" dirty="0">
                          <a:effectLst/>
                        </a:rPr>
                        <a:t> </a:t>
                      </a:r>
                      <a:r>
                        <a:rPr lang="en-US" sz="2400" dirty="0" err="1">
                          <a:effectLst/>
                        </a:rPr>
                        <a:t>dengan</a:t>
                      </a:r>
                      <a:r>
                        <a:rPr lang="en-US" sz="2400" dirty="0">
                          <a:effectLst/>
                        </a:rPr>
                        <a:t> </a:t>
                      </a:r>
                      <a:r>
                        <a:rPr lang="en-US" sz="2400" dirty="0" err="1">
                          <a:effectLst/>
                        </a:rPr>
                        <a:t>trotoar</a:t>
                      </a:r>
                      <a:endParaRPr lang="en-US" sz="2400"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tc>
                <a:extLst>
                  <a:ext uri="{0D108BD9-81ED-4DB2-BD59-A6C34878D82A}">
                    <a16:rowId xmlns="" xmlns:a16="http://schemas.microsoft.com/office/drawing/2014/main" val="10000"/>
                  </a:ext>
                </a:extLst>
              </a:tr>
            </a:tbl>
          </a:graphicData>
        </a:graphic>
      </p:graphicFrame>
      <p:pic>
        <p:nvPicPr>
          <p:cNvPr id="21506" name="Picture 6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676" y="3763434"/>
            <a:ext cx="5989701" cy="2310608"/>
          </a:xfrm>
          <a:prstGeom prst="rect">
            <a:avLst/>
          </a:prstGeom>
          <a:noFill/>
          <a:extLst>
            <a:ext uri="{909E8E84-426E-40DD-AFC4-6F175D3DCCD1}">
              <a14:hiddenFill xmlns:a14="http://schemas.microsoft.com/office/drawing/2010/main">
                <a:solidFill>
                  <a:srgbClr val="FFFFFF"/>
                </a:solidFill>
              </a14:hiddenFill>
            </a:ext>
          </a:extLst>
        </p:spPr>
      </p:pic>
      <p:pic>
        <p:nvPicPr>
          <p:cNvPr id="21505" name="Picture 6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5163" y="3763433"/>
            <a:ext cx="6051371" cy="2310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749773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2" algn="l" defTabSz="457200" rtl="0">
              <a:spcBef>
                <a:spcPct val="0"/>
              </a:spcBef>
            </a:pPr>
            <a:r>
              <a:rPr lang="en-US" sz="4000" b="1" dirty="0"/>
              <a:t>Median </a:t>
            </a:r>
            <a:r>
              <a:rPr lang="en-US" sz="4000" b="1" dirty="0" err="1"/>
              <a:t>Jalan</a:t>
            </a:r>
            <a:endParaRPr lang="en-US" sz="4000" dirty="0"/>
          </a:p>
        </p:txBody>
      </p:sp>
      <p:sp>
        <p:nvSpPr>
          <p:cNvPr id="3" name="Content Placeholder 2"/>
          <p:cNvSpPr>
            <a:spLocks noGrp="1"/>
          </p:cNvSpPr>
          <p:nvPr>
            <p:ph idx="1"/>
          </p:nvPr>
        </p:nvSpPr>
        <p:spPr>
          <a:xfrm>
            <a:off x="1007778" y="1193108"/>
            <a:ext cx="10783888" cy="5562533"/>
          </a:xfrm>
        </p:spPr>
        <p:txBody>
          <a:bodyPr>
            <a:noAutofit/>
          </a:bodyPr>
          <a:lstStyle/>
          <a:p>
            <a:pPr algn="just"/>
            <a:r>
              <a:rPr lang="en-US" sz="2200" b="1" dirty="0"/>
              <a:t>Batas Median </a:t>
            </a:r>
            <a:r>
              <a:rPr lang="en-US" sz="2200" b="1" dirty="0" err="1"/>
              <a:t>Jalan</a:t>
            </a:r>
            <a:r>
              <a:rPr lang="en-US" sz="2200" dirty="0"/>
              <a:t> </a:t>
            </a:r>
            <a:r>
              <a:rPr lang="en-US" sz="2200" dirty="0" err="1"/>
              <a:t>adalah</a:t>
            </a:r>
            <a:r>
              <a:rPr lang="en-US" sz="2200" dirty="0"/>
              <a:t> </a:t>
            </a:r>
            <a:r>
              <a:rPr lang="en-US" sz="2200" dirty="0" err="1"/>
              <a:t>bagian</a:t>
            </a:r>
            <a:r>
              <a:rPr lang="en-US" sz="2200" dirty="0"/>
              <a:t> median </a:t>
            </a:r>
            <a:r>
              <a:rPr lang="en-US" sz="2200" dirty="0" err="1"/>
              <a:t>selain</a:t>
            </a:r>
            <a:r>
              <a:rPr lang="en-US" sz="2200" dirty="0"/>
              <a:t> </a:t>
            </a:r>
            <a:r>
              <a:rPr lang="en-US" sz="2200" dirty="0" err="1"/>
              <a:t>jalur</a:t>
            </a:r>
            <a:r>
              <a:rPr lang="en-US" sz="2200" dirty="0"/>
              <a:t> </a:t>
            </a:r>
            <a:r>
              <a:rPr lang="en-US" sz="2200" dirty="0" err="1"/>
              <a:t>tepian</a:t>
            </a:r>
            <a:r>
              <a:rPr lang="en-US" sz="2200" dirty="0"/>
              <a:t>, yang </a:t>
            </a:r>
            <a:r>
              <a:rPr lang="en-US" sz="2200" dirty="0" err="1"/>
              <a:t>biasanya</a:t>
            </a:r>
            <a:r>
              <a:rPr lang="en-US" sz="2200" dirty="0"/>
              <a:t> </a:t>
            </a:r>
            <a:r>
              <a:rPr lang="en-US" sz="2200" dirty="0" err="1"/>
              <a:t>ditinggikan</a:t>
            </a:r>
            <a:r>
              <a:rPr lang="en-US" sz="2200" dirty="0"/>
              <a:t> </a:t>
            </a:r>
            <a:r>
              <a:rPr lang="en-US" sz="2200" dirty="0" err="1"/>
              <a:t>dengan</a:t>
            </a:r>
            <a:r>
              <a:rPr lang="en-US" sz="2200" dirty="0"/>
              <a:t> </a:t>
            </a:r>
            <a:r>
              <a:rPr lang="en-US" sz="2200" dirty="0" err="1"/>
              <a:t>batu</a:t>
            </a:r>
            <a:r>
              <a:rPr lang="en-US" sz="2200" dirty="0"/>
              <a:t> </a:t>
            </a:r>
            <a:r>
              <a:rPr lang="en-US" sz="2200" dirty="0" err="1"/>
              <a:t>tepi</a:t>
            </a:r>
            <a:r>
              <a:rPr lang="en-US" sz="2200" dirty="0"/>
              <a:t> </a:t>
            </a:r>
            <a:r>
              <a:rPr lang="en-US" sz="2200" dirty="0" err="1"/>
              <a:t>jalan</a:t>
            </a:r>
            <a:r>
              <a:rPr lang="en-US" sz="2200" dirty="0"/>
              <a:t>. Daerah di </a:t>
            </a:r>
            <a:r>
              <a:rPr lang="en-US" sz="2200" dirty="0" err="1"/>
              <a:t>Luar</a:t>
            </a:r>
            <a:r>
              <a:rPr lang="en-US" sz="2200" dirty="0"/>
              <a:t> Kota </a:t>
            </a:r>
            <a:r>
              <a:rPr lang="en-US" sz="2200" dirty="0" err="1"/>
              <a:t>adalah</a:t>
            </a:r>
            <a:r>
              <a:rPr lang="en-US" sz="2200" dirty="0"/>
              <a:t>, </a:t>
            </a:r>
            <a:r>
              <a:rPr lang="en-US" sz="2200" dirty="0" err="1"/>
              <a:t>daerah</a:t>
            </a:r>
            <a:r>
              <a:rPr lang="en-US" sz="2200" dirty="0"/>
              <a:t> lain </a:t>
            </a:r>
            <a:r>
              <a:rPr lang="en-US" sz="2200" dirty="0" err="1"/>
              <a:t>selain</a:t>
            </a:r>
            <a:r>
              <a:rPr lang="en-US" sz="2200" dirty="0"/>
              <a:t> </a:t>
            </a:r>
            <a:r>
              <a:rPr lang="en-US" sz="2200" dirty="0" err="1"/>
              <a:t>daerah</a:t>
            </a:r>
            <a:r>
              <a:rPr lang="en-US" sz="2200" dirty="0"/>
              <a:t> </a:t>
            </a:r>
            <a:r>
              <a:rPr lang="en-US" sz="2200" dirty="0" err="1"/>
              <a:t>perkotaan</a:t>
            </a:r>
            <a:r>
              <a:rPr lang="en-US" sz="2200" dirty="0"/>
              <a:t>.  Median </a:t>
            </a:r>
            <a:r>
              <a:rPr lang="en-US" sz="2200" dirty="0" err="1"/>
              <a:t>merupakan</a:t>
            </a:r>
            <a:r>
              <a:rPr lang="en-US" sz="2200" dirty="0"/>
              <a:t> </a:t>
            </a:r>
            <a:r>
              <a:rPr lang="en-US" sz="2200" dirty="0" err="1"/>
              <a:t>bagian</a:t>
            </a:r>
            <a:r>
              <a:rPr lang="en-US" sz="2200" dirty="0"/>
              <a:t> </a:t>
            </a:r>
            <a:r>
              <a:rPr lang="en-US" sz="2200" dirty="0" err="1"/>
              <a:t>bangunan</a:t>
            </a:r>
            <a:r>
              <a:rPr lang="en-US" sz="2200" dirty="0"/>
              <a:t> </a:t>
            </a:r>
            <a:r>
              <a:rPr lang="en-US" sz="2200" dirty="0" err="1"/>
              <a:t>jalan</a:t>
            </a:r>
            <a:r>
              <a:rPr lang="en-US" sz="2200" dirty="0"/>
              <a:t> yang </a:t>
            </a:r>
            <a:r>
              <a:rPr lang="en-US" sz="2200" dirty="0" err="1"/>
              <a:t>secara</a:t>
            </a:r>
            <a:r>
              <a:rPr lang="en-US" sz="2200" dirty="0"/>
              <a:t> </a:t>
            </a:r>
            <a:r>
              <a:rPr lang="en-US" sz="2200" dirty="0" err="1"/>
              <a:t>fisik</a:t>
            </a:r>
            <a:r>
              <a:rPr lang="en-US" sz="2200" dirty="0"/>
              <a:t> </a:t>
            </a:r>
            <a:r>
              <a:rPr lang="en-US" sz="2200" dirty="0" err="1"/>
              <a:t>memisahkan</a:t>
            </a:r>
            <a:r>
              <a:rPr lang="en-US" sz="2200" dirty="0"/>
              <a:t> </a:t>
            </a:r>
            <a:r>
              <a:rPr lang="en-US" sz="2200" dirty="0" err="1"/>
              <a:t>dua</a:t>
            </a:r>
            <a:r>
              <a:rPr lang="en-US" sz="2200" dirty="0"/>
              <a:t> </a:t>
            </a:r>
            <a:r>
              <a:rPr lang="en-US" sz="2200" dirty="0" err="1"/>
              <a:t>jalur</a:t>
            </a:r>
            <a:r>
              <a:rPr lang="en-US" sz="2200" dirty="0"/>
              <a:t> </a:t>
            </a:r>
            <a:r>
              <a:rPr lang="en-US" sz="2200" dirty="0" err="1"/>
              <a:t>lalu</a:t>
            </a:r>
            <a:r>
              <a:rPr lang="en-US" sz="2200" dirty="0"/>
              <a:t> </a:t>
            </a:r>
            <a:r>
              <a:rPr lang="en-US" sz="2200" dirty="0" err="1"/>
              <a:t>lintas</a:t>
            </a:r>
            <a:r>
              <a:rPr lang="en-US" sz="2200" dirty="0"/>
              <a:t> yang </a:t>
            </a:r>
            <a:r>
              <a:rPr lang="en-US" sz="2200" dirty="0" err="1"/>
              <a:t>berlawanan</a:t>
            </a:r>
            <a:r>
              <a:rPr lang="en-US" sz="2200" dirty="0"/>
              <a:t> </a:t>
            </a:r>
            <a:r>
              <a:rPr lang="en-US" sz="2200" dirty="0" err="1"/>
              <a:t>arah</a:t>
            </a:r>
            <a:r>
              <a:rPr lang="en-US" sz="2200" dirty="0"/>
              <a:t>. </a:t>
            </a:r>
            <a:r>
              <a:rPr lang="en-US" sz="2200" dirty="0" err="1"/>
              <a:t>Fungsi</a:t>
            </a:r>
            <a:r>
              <a:rPr lang="en-US" sz="2200" dirty="0"/>
              <a:t> median </a:t>
            </a:r>
            <a:r>
              <a:rPr lang="en-US" sz="2200" dirty="0" err="1"/>
              <a:t>adalah</a:t>
            </a:r>
            <a:r>
              <a:rPr lang="en-US" sz="2200" dirty="0"/>
              <a:t> </a:t>
            </a:r>
            <a:r>
              <a:rPr lang="en-US" sz="2200" dirty="0" err="1"/>
              <a:t>untuk</a:t>
            </a:r>
            <a:r>
              <a:rPr lang="en-US" sz="2200" dirty="0"/>
              <a:t> </a:t>
            </a:r>
            <a:r>
              <a:rPr lang="en-US" sz="2200" dirty="0" err="1"/>
              <a:t>memisahkan</a:t>
            </a:r>
            <a:r>
              <a:rPr lang="en-US" sz="2200" dirty="0"/>
              <a:t> </a:t>
            </a:r>
            <a:r>
              <a:rPr lang="en-US" sz="2200" dirty="0" err="1"/>
              <a:t>dua</a:t>
            </a:r>
            <a:r>
              <a:rPr lang="en-US" sz="2200" dirty="0"/>
              <a:t> </a:t>
            </a:r>
            <a:r>
              <a:rPr lang="en-US" sz="2200" dirty="0" err="1"/>
              <a:t>aliran</a:t>
            </a:r>
            <a:r>
              <a:rPr lang="en-US" sz="2200" dirty="0"/>
              <a:t> </a:t>
            </a:r>
            <a:r>
              <a:rPr lang="en-US" sz="2200" dirty="0" err="1"/>
              <a:t>lalu</a:t>
            </a:r>
            <a:r>
              <a:rPr lang="en-US" sz="2200" dirty="0"/>
              <a:t> </a:t>
            </a:r>
            <a:r>
              <a:rPr lang="en-US" sz="2200" dirty="0" err="1"/>
              <a:t>lintas</a:t>
            </a:r>
            <a:r>
              <a:rPr lang="en-US" sz="2200" dirty="0"/>
              <a:t> yang </a:t>
            </a:r>
            <a:r>
              <a:rPr lang="en-US" sz="2200" dirty="0" err="1"/>
              <a:t>berlawanan</a:t>
            </a:r>
            <a:r>
              <a:rPr lang="en-US" sz="2200" dirty="0"/>
              <a:t> </a:t>
            </a:r>
            <a:r>
              <a:rPr lang="en-US" sz="2200" dirty="0" err="1"/>
              <a:t>arah</a:t>
            </a:r>
            <a:r>
              <a:rPr lang="en-US" sz="2200" dirty="0"/>
              <a:t>; </a:t>
            </a:r>
            <a:r>
              <a:rPr lang="en-US" sz="2200" dirty="0" err="1"/>
              <a:t>ruang</a:t>
            </a:r>
            <a:r>
              <a:rPr lang="en-US" sz="2200" dirty="0"/>
              <a:t> </a:t>
            </a:r>
            <a:r>
              <a:rPr lang="en-US" sz="2200" dirty="0" err="1"/>
              <a:t>lapak</a:t>
            </a:r>
            <a:r>
              <a:rPr lang="en-US" sz="2200" dirty="0"/>
              <a:t> </a:t>
            </a:r>
            <a:r>
              <a:rPr lang="en-US" sz="2200" dirty="0" err="1"/>
              <a:t>tunggu</a:t>
            </a:r>
            <a:r>
              <a:rPr lang="en-US" sz="2200" dirty="0"/>
              <a:t> </a:t>
            </a:r>
            <a:r>
              <a:rPr lang="en-US" sz="2200" dirty="0" err="1"/>
              <a:t>penyeberang</a:t>
            </a:r>
            <a:r>
              <a:rPr lang="en-US" sz="2200" dirty="0"/>
              <a:t> </a:t>
            </a:r>
            <a:r>
              <a:rPr lang="en-US" sz="2200" dirty="0" err="1"/>
              <a:t>jalan</a:t>
            </a:r>
            <a:r>
              <a:rPr lang="en-US" sz="2200" dirty="0"/>
              <a:t>; </a:t>
            </a:r>
            <a:r>
              <a:rPr lang="en-US" sz="2200" dirty="0" err="1"/>
              <a:t>penempatan</a:t>
            </a:r>
            <a:r>
              <a:rPr lang="en-US" sz="2200" dirty="0"/>
              <a:t> </a:t>
            </a:r>
            <a:r>
              <a:rPr lang="en-US" sz="2200" dirty="0" err="1"/>
              <a:t>fasilitas</a:t>
            </a:r>
            <a:r>
              <a:rPr lang="en-US" sz="2200" dirty="0"/>
              <a:t> </a:t>
            </a:r>
            <a:r>
              <a:rPr lang="en-US" sz="2200" dirty="0" err="1"/>
              <a:t>jalan</a:t>
            </a:r>
            <a:r>
              <a:rPr lang="en-US" sz="2200" dirty="0"/>
              <a:t>; </a:t>
            </a:r>
            <a:r>
              <a:rPr lang="en-US" sz="2200" dirty="0" err="1"/>
              <a:t>tempat</a:t>
            </a:r>
            <a:r>
              <a:rPr lang="en-US" sz="2200" dirty="0"/>
              <a:t> </a:t>
            </a:r>
            <a:r>
              <a:rPr lang="en-US" sz="2200" dirty="0" err="1"/>
              <a:t>prasarana</a:t>
            </a:r>
            <a:r>
              <a:rPr lang="en-US" sz="2200" dirty="0"/>
              <a:t> </a:t>
            </a:r>
            <a:r>
              <a:rPr lang="en-US" sz="2200" dirty="0" err="1"/>
              <a:t>kerja</a:t>
            </a:r>
            <a:r>
              <a:rPr lang="en-US" sz="2200" dirty="0"/>
              <a:t> </a:t>
            </a:r>
            <a:r>
              <a:rPr lang="en-US" sz="2200" dirty="0" err="1"/>
              <a:t>sementara</a:t>
            </a:r>
            <a:r>
              <a:rPr lang="en-US" sz="2200" dirty="0"/>
              <a:t>; </a:t>
            </a:r>
            <a:r>
              <a:rPr lang="en-US" sz="2200" dirty="0" err="1"/>
              <a:t>penghijauan</a:t>
            </a:r>
            <a:r>
              <a:rPr lang="en-US" sz="2200" dirty="0"/>
              <a:t>; </a:t>
            </a:r>
            <a:r>
              <a:rPr lang="en-US" sz="2200" dirty="0" err="1"/>
              <a:t>tempat</a:t>
            </a:r>
            <a:r>
              <a:rPr lang="en-US" sz="2200" dirty="0"/>
              <a:t> </a:t>
            </a:r>
            <a:r>
              <a:rPr lang="en-US" sz="2200" dirty="0" err="1"/>
              <a:t>berhenti</a:t>
            </a:r>
            <a:r>
              <a:rPr lang="en-US" sz="2200" dirty="0"/>
              <a:t> </a:t>
            </a:r>
            <a:r>
              <a:rPr lang="en-US" sz="2200" dirty="0" err="1"/>
              <a:t>darurat</a:t>
            </a:r>
            <a:r>
              <a:rPr lang="en-US" sz="2200" dirty="0"/>
              <a:t> (</a:t>
            </a:r>
            <a:r>
              <a:rPr lang="en-US" sz="2200" dirty="0" err="1"/>
              <a:t>jika</a:t>
            </a:r>
            <a:r>
              <a:rPr lang="en-US" sz="2200" dirty="0"/>
              <a:t> </a:t>
            </a:r>
            <a:r>
              <a:rPr lang="en-US" sz="2200" dirty="0" err="1"/>
              <a:t>cukup</a:t>
            </a:r>
            <a:r>
              <a:rPr lang="en-US" sz="2200" dirty="0"/>
              <a:t> </a:t>
            </a:r>
            <a:r>
              <a:rPr lang="en-US" sz="2200" dirty="0" err="1"/>
              <a:t>luas</a:t>
            </a:r>
            <a:r>
              <a:rPr lang="en-US" sz="2200" dirty="0"/>
              <a:t>); </a:t>
            </a:r>
            <a:r>
              <a:rPr lang="en-US" sz="2200" dirty="0" err="1"/>
              <a:t>cadangan</a:t>
            </a:r>
            <a:r>
              <a:rPr lang="en-US" sz="2200" dirty="0"/>
              <a:t> </a:t>
            </a:r>
            <a:r>
              <a:rPr lang="en-US" sz="2200" dirty="0" err="1"/>
              <a:t>lajur</a:t>
            </a:r>
            <a:r>
              <a:rPr lang="en-US" sz="2200" dirty="0"/>
              <a:t> (</a:t>
            </a:r>
            <a:r>
              <a:rPr lang="en-US" sz="2200" dirty="0" err="1"/>
              <a:t>jika</a:t>
            </a:r>
            <a:r>
              <a:rPr lang="en-US" sz="2200" dirty="0"/>
              <a:t> </a:t>
            </a:r>
            <a:r>
              <a:rPr lang="en-US" sz="2200" dirty="0" err="1"/>
              <a:t>cukup</a:t>
            </a:r>
            <a:r>
              <a:rPr lang="en-US" sz="2200" dirty="0"/>
              <a:t> </a:t>
            </a:r>
            <a:r>
              <a:rPr lang="en-US" sz="2200" dirty="0" err="1"/>
              <a:t>luas</a:t>
            </a:r>
            <a:r>
              <a:rPr lang="en-US" sz="2200" dirty="0"/>
              <a:t>); </a:t>
            </a:r>
            <a:r>
              <a:rPr lang="en-US" sz="2200" dirty="0" err="1"/>
              <a:t>dan</a:t>
            </a:r>
            <a:r>
              <a:rPr lang="en-US" sz="2200" dirty="0"/>
              <a:t> </a:t>
            </a:r>
            <a:r>
              <a:rPr lang="en-US" sz="2200" dirty="0" err="1"/>
              <a:t>mengurangi</a:t>
            </a:r>
            <a:r>
              <a:rPr lang="en-US" sz="2200" dirty="0"/>
              <a:t> </a:t>
            </a:r>
            <a:r>
              <a:rPr lang="en-US" sz="2200" dirty="0" err="1"/>
              <a:t>silau</a:t>
            </a:r>
            <a:r>
              <a:rPr lang="en-US" sz="2200" dirty="0"/>
              <a:t> </a:t>
            </a:r>
            <a:r>
              <a:rPr lang="en-US" sz="2200" dirty="0" err="1"/>
              <a:t>dari</a:t>
            </a:r>
            <a:r>
              <a:rPr lang="en-US" sz="2200" dirty="0"/>
              <a:t> </a:t>
            </a:r>
            <a:r>
              <a:rPr lang="en-US" sz="2200" dirty="0" err="1"/>
              <a:t>sinar</a:t>
            </a:r>
            <a:r>
              <a:rPr lang="en-US" sz="2200" dirty="0"/>
              <a:t> </a:t>
            </a:r>
            <a:r>
              <a:rPr lang="en-US" sz="2200" dirty="0" err="1"/>
              <a:t>lampu</a:t>
            </a:r>
            <a:r>
              <a:rPr lang="en-US" sz="2200" dirty="0"/>
              <a:t> </a:t>
            </a:r>
            <a:r>
              <a:rPr lang="en-US" sz="2200" dirty="0" err="1"/>
              <a:t>kendaraan</a:t>
            </a:r>
            <a:r>
              <a:rPr lang="en-US" sz="2200" dirty="0"/>
              <a:t> </a:t>
            </a:r>
            <a:r>
              <a:rPr lang="en-US" sz="2200" dirty="0" err="1"/>
              <a:t>dari</a:t>
            </a:r>
            <a:r>
              <a:rPr lang="en-US" sz="2200" dirty="0"/>
              <a:t> </a:t>
            </a:r>
            <a:r>
              <a:rPr lang="en-US" sz="2200" dirty="0" err="1"/>
              <a:t>arah</a:t>
            </a:r>
            <a:r>
              <a:rPr lang="en-US" sz="2200" dirty="0"/>
              <a:t> yang </a:t>
            </a:r>
            <a:r>
              <a:rPr lang="en-US" sz="2200" dirty="0" err="1"/>
              <a:t>berlawanan</a:t>
            </a:r>
            <a:r>
              <a:rPr lang="en-US" sz="2200" dirty="0"/>
              <a:t>. </a:t>
            </a:r>
            <a:r>
              <a:rPr lang="en-US" sz="2200" dirty="0" err="1"/>
              <a:t>Jalan</a:t>
            </a:r>
            <a:r>
              <a:rPr lang="en-US" sz="2200" dirty="0"/>
              <a:t> </a:t>
            </a:r>
            <a:r>
              <a:rPr lang="en-US" sz="2200" dirty="0" err="1"/>
              <a:t>perlu</a:t>
            </a:r>
            <a:r>
              <a:rPr lang="en-US" sz="2200" dirty="0"/>
              <a:t> </a:t>
            </a:r>
            <a:r>
              <a:rPr lang="en-US" sz="2200" dirty="0" err="1"/>
              <a:t>dilengkapi</a:t>
            </a:r>
            <a:r>
              <a:rPr lang="en-US" sz="2200" dirty="0"/>
              <a:t> median </a:t>
            </a:r>
            <a:r>
              <a:rPr lang="en-US" sz="2200" dirty="0" err="1"/>
              <a:t>jika</a:t>
            </a:r>
            <a:r>
              <a:rPr lang="en-US" sz="2200" dirty="0"/>
              <a:t> </a:t>
            </a:r>
            <a:r>
              <a:rPr lang="en-US" sz="2200" dirty="0" err="1"/>
              <a:t>jalan</a:t>
            </a:r>
            <a:r>
              <a:rPr lang="en-US" sz="2200" dirty="0"/>
              <a:t> </a:t>
            </a:r>
            <a:r>
              <a:rPr lang="en-US" sz="2200" dirty="0" err="1"/>
              <a:t>dengan</a:t>
            </a:r>
            <a:r>
              <a:rPr lang="en-US" sz="2200" dirty="0"/>
              <a:t> 2 </a:t>
            </a:r>
            <a:r>
              <a:rPr lang="en-US" sz="2200" dirty="0" err="1"/>
              <a:t>arah</a:t>
            </a:r>
            <a:r>
              <a:rPr lang="en-US" sz="2200" dirty="0"/>
              <a:t> 4 </a:t>
            </a:r>
            <a:r>
              <a:rPr lang="en-US" sz="2200" dirty="0" err="1"/>
              <a:t>lajur</a:t>
            </a:r>
            <a:r>
              <a:rPr lang="en-US" sz="2200" dirty="0"/>
              <a:t> </a:t>
            </a:r>
            <a:r>
              <a:rPr lang="en-US" sz="2200" dirty="0" err="1"/>
              <a:t>atau</a:t>
            </a:r>
            <a:r>
              <a:rPr lang="en-US" sz="2200" dirty="0"/>
              <a:t> </a:t>
            </a:r>
            <a:r>
              <a:rPr lang="en-US" sz="2200" dirty="0" err="1"/>
              <a:t>lebih</a:t>
            </a:r>
            <a:r>
              <a:rPr lang="en-US" sz="2200" dirty="0"/>
              <a:t>.</a:t>
            </a:r>
          </a:p>
          <a:p>
            <a:pPr algn="just"/>
            <a:r>
              <a:rPr lang="en-US" sz="2200" dirty="0"/>
              <a:t>Median </a:t>
            </a:r>
            <a:r>
              <a:rPr lang="en-US" sz="2200" dirty="0" err="1"/>
              <a:t>dapat</a:t>
            </a:r>
            <a:r>
              <a:rPr lang="en-US" sz="2200" dirty="0"/>
              <a:t> </a:t>
            </a:r>
            <a:r>
              <a:rPr lang="en-US" sz="2200" dirty="0" err="1"/>
              <a:t>dibedakan</a:t>
            </a:r>
            <a:r>
              <a:rPr lang="en-US" sz="2200" dirty="0"/>
              <a:t> </a:t>
            </a:r>
            <a:r>
              <a:rPr lang="en-US" sz="2200" dirty="0" err="1"/>
              <a:t>atas</a:t>
            </a:r>
            <a:r>
              <a:rPr lang="en-US" sz="2200" dirty="0"/>
              <a:t>  median </a:t>
            </a:r>
            <a:r>
              <a:rPr lang="en-US" sz="2200" dirty="0" err="1"/>
              <a:t>direndahkan</a:t>
            </a:r>
            <a:r>
              <a:rPr lang="en-US" sz="2200" dirty="0"/>
              <a:t>, </a:t>
            </a:r>
            <a:r>
              <a:rPr lang="en-US" sz="2200" dirty="0" err="1"/>
              <a:t>terdiri</a:t>
            </a:r>
            <a:r>
              <a:rPr lang="en-US" sz="2200" dirty="0"/>
              <a:t> </a:t>
            </a:r>
            <a:r>
              <a:rPr lang="en-US" sz="2200" dirty="0" err="1"/>
              <a:t>atas</a:t>
            </a:r>
            <a:r>
              <a:rPr lang="en-US" sz="2200" dirty="0"/>
              <a:t> </a:t>
            </a:r>
            <a:r>
              <a:rPr lang="en-US" sz="2200" dirty="0" err="1"/>
              <a:t>jalur</a:t>
            </a:r>
            <a:r>
              <a:rPr lang="en-US" sz="2200" dirty="0"/>
              <a:t> </a:t>
            </a:r>
            <a:r>
              <a:rPr lang="en-US" sz="2200" dirty="0" err="1"/>
              <a:t>tepian</a:t>
            </a:r>
            <a:r>
              <a:rPr lang="en-US" sz="2200" dirty="0"/>
              <a:t> </a:t>
            </a:r>
            <a:r>
              <a:rPr lang="en-US" sz="2200" dirty="0" err="1"/>
              <a:t>dan</a:t>
            </a:r>
            <a:r>
              <a:rPr lang="en-US" sz="2200" dirty="0"/>
              <a:t> </a:t>
            </a:r>
            <a:r>
              <a:rPr lang="en-US" sz="2200" dirty="0" err="1"/>
              <a:t>bangunan</a:t>
            </a:r>
            <a:r>
              <a:rPr lang="en-US" sz="2200" dirty="0"/>
              <a:t> </a:t>
            </a:r>
            <a:r>
              <a:rPr lang="en-US" sz="2200" dirty="0" err="1"/>
              <a:t>pemisah</a:t>
            </a:r>
            <a:r>
              <a:rPr lang="en-US" sz="2200" dirty="0"/>
              <a:t> </a:t>
            </a:r>
            <a:r>
              <a:rPr lang="en-US" sz="2200" dirty="0" err="1"/>
              <a:t>jalur</a:t>
            </a:r>
            <a:r>
              <a:rPr lang="en-US" sz="2200" dirty="0"/>
              <a:t> yang </a:t>
            </a:r>
            <a:r>
              <a:rPr lang="en-US" sz="2200" dirty="0" err="1"/>
              <a:t>direndahkan</a:t>
            </a:r>
            <a:r>
              <a:rPr lang="en-US" sz="2200" dirty="0"/>
              <a:t> </a:t>
            </a:r>
            <a:r>
              <a:rPr lang="en-US" sz="2200" dirty="0" err="1"/>
              <a:t>dengan</a:t>
            </a:r>
            <a:r>
              <a:rPr lang="en-US" sz="2200" dirty="0"/>
              <a:t> </a:t>
            </a:r>
            <a:r>
              <a:rPr lang="en-US" sz="2200" dirty="0" err="1"/>
              <a:t>lebar</a:t>
            </a:r>
            <a:r>
              <a:rPr lang="en-US" sz="2200" dirty="0"/>
              <a:t> minimum 7,0 meter </a:t>
            </a:r>
            <a:r>
              <a:rPr lang="en-US" sz="2200" dirty="0" err="1"/>
              <a:t>dan</a:t>
            </a:r>
            <a:r>
              <a:rPr lang="en-US" sz="2200" dirty="0"/>
              <a:t> median </a:t>
            </a:r>
            <a:r>
              <a:rPr lang="en-US" sz="2200" dirty="0" err="1"/>
              <a:t>ditinggikan</a:t>
            </a:r>
            <a:r>
              <a:rPr lang="en-US" sz="2200" dirty="0"/>
              <a:t>, </a:t>
            </a:r>
            <a:r>
              <a:rPr lang="en-US" sz="2200" dirty="0" err="1"/>
              <a:t>terdiri</a:t>
            </a:r>
            <a:r>
              <a:rPr lang="en-US" sz="2200" dirty="0"/>
              <a:t> </a:t>
            </a:r>
            <a:r>
              <a:rPr lang="en-US" sz="2200" dirty="0" err="1"/>
              <a:t>atas</a:t>
            </a:r>
            <a:r>
              <a:rPr lang="en-US" sz="2200" dirty="0"/>
              <a:t> </a:t>
            </a:r>
            <a:r>
              <a:rPr lang="en-US" sz="2200" dirty="0" err="1"/>
              <a:t>jalur</a:t>
            </a:r>
            <a:r>
              <a:rPr lang="en-US" sz="2200" dirty="0"/>
              <a:t> </a:t>
            </a:r>
            <a:r>
              <a:rPr lang="en-US" sz="2200" dirty="0" err="1"/>
              <a:t>tepian</a:t>
            </a:r>
            <a:r>
              <a:rPr lang="en-US" sz="2200" dirty="0"/>
              <a:t> </a:t>
            </a:r>
            <a:r>
              <a:rPr lang="en-US" sz="2200" dirty="0" err="1"/>
              <a:t>dan</a:t>
            </a:r>
            <a:r>
              <a:rPr lang="en-US" sz="2200" dirty="0"/>
              <a:t> </a:t>
            </a:r>
            <a:r>
              <a:rPr lang="en-US" sz="2200" dirty="0" err="1"/>
              <a:t>bangunan</a:t>
            </a:r>
            <a:r>
              <a:rPr lang="en-US" sz="2200" dirty="0"/>
              <a:t> </a:t>
            </a:r>
            <a:r>
              <a:rPr lang="en-US" sz="2200" dirty="0" err="1"/>
              <a:t>pemisah</a:t>
            </a:r>
            <a:r>
              <a:rPr lang="en-US" sz="2200" dirty="0"/>
              <a:t> </a:t>
            </a:r>
            <a:r>
              <a:rPr lang="en-US" sz="2200" dirty="0" err="1"/>
              <a:t>jalur</a:t>
            </a:r>
            <a:r>
              <a:rPr lang="en-US" sz="2200" dirty="0"/>
              <a:t> yang </a:t>
            </a:r>
            <a:r>
              <a:rPr lang="en-US" sz="2200" dirty="0" err="1"/>
              <a:t>ditinggikan</a:t>
            </a:r>
            <a:r>
              <a:rPr lang="en-US" sz="2200" dirty="0"/>
              <a:t> </a:t>
            </a:r>
            <a:r>
              <a:rPr lang="en-US" sz="2200" dirty="0" err="1"/>
              <a:t>dengan</a:t>
            </a:r>
            <a:r>
              <a:rPr lang="en-US" sz="2200" dirty="0"/>
              <a:t> </a:t>
            </a:r>
            <a:r>
              <a:rPr lang="en-US" sz="2200" dirty="0" err="1"/>
              <a:t>lebar</a:t>
            </a:r>
            <a:r>
              <a:rPr lang="en-US" sz="2200" dirty="0"/>
              <a:t> minimum 2,0 meter </a:t>
            </a:r>
          </a:p>
        </p:txBody>
      </p:sp>
    </p:spTree>
    <p:extLst>
      <p:ext uri="{BB962C8B-B14F-4D97-AF65-F5344CB8AC3E}">
        <p14:creationId xmlns:p14="http://schemas.microsoft.com/office/powerpoint/2010/main" val="298596013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0933" y="609600"/>
            <a:ext cx="2226607" cy="1456267"/>
          </a:xfrm>
        </p:spPr>
        <p:txBody>
          <a:bodyPr>
            <a:normAutofit fontScale="90000"/>
          </a:bodyPr>
          <a:lstStyle/>
          <a:p>
            <a:r>
              <a:rPr lang="en-US" dirty="0"/>
              <a:t>MEDIAN JALAN</a:t>
            </a:r>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27960" y="609600"/>
            <a:ext cx="9135907" cy="5791200"/>
          </a:xfrm>
          <a:prstGeom prst="rect">
            <a:avLst/>
          </a:prstGeom>
          <a:noFill/>
          <a:ln>
            <a:noFill/>
          </a:ln>
        </p:spPr>
      </p:pic>
    </p:spTree>
    <p:extLst>
      <p:ext uri="{BB962C8B-B14F-4D97-AF65-F5344CB8AC3E}">
        <p14:creationId xmlns:p14="http://schemas.microsoft.com/office/powerpoint/2010/main" val="229073169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2" algn="l" defTabSz="457200" rtl="0">
              <a:spcBef>
                <a:spcPct val="0"/>
              </a:spcBef>
            </a:pPr>
            <a:r>
              <a:rPr lang="en-US" sz="4000" b="1" dirty="0" err="1"/>
              <a:t>Fasilitas</a:t>
            </a:r>
            <a:r>
              <a:rPr lang="en-US" sz="4000" b="1" dirty="0"/>
              <a:t> </a:t>
            </a:r>
            <a:r>
              <a:rPr lang="en-US" sz="4000" b="1" dirty="0" err="1"/>
              <a:t>Pejalan</a:t>
            </a:r>
            <a:r>
              <a:rPr lang="en-US" sz="4000" b="1" dirty="0"/>
              <a:t> Kaki</a:t>
            </a:r>
            <a:endParaRPr lang="en-US" sz="4000" dirty="0"/>
          </a:p>
        </p:txBody>
      </p:sp>
      <p:sp>
        <p:nvSpPr>
          <p:cNvPr id="3" name="Content Placeholder 2"/>
          <p:cNvSpPr>
            <a:spLocks noGrp="1"/>
          </p:cNvSpPr>
          <p:nvPr>
            <p:ph idx="1"/>
          </p:nvPr>
        </p:nvSpPr>
        <p:spPr>
          <a:xfrm>
            <a:off x="1103312" y="2052918"/>
            <a:ext cx="10292569" cy="4195481"/>
          </a:xfrm>
        </p:spPr>
        <p:txBody>
          <a:bodyPr>
            <a:noAutofit/>
          </a:bodyPr>
          <a:lstStyle/>
          <a:p>
            <a:r>
              <a:rPr lang="en-US" sz="2800" dirty="0" err="1"/>
              <a:t>Fasilitas</a:t>
            </a:r>
            <a:r>
              <a:rPr lang="en-US" sz="2800" dirty="0"/>
              <a:t> </a:t>
            </a:r>
            <a:r>
              <a:rPr lang="en-US" sz="2800" dirty="0" err="1"/>
              <a:t>pejalan</a:t>
            </a:r>
            <a:r>
              <a:rPr lang="en-US" sz="2800" dirty="0"/>
              <a:t> kaki </a:t>
            </a:r>
            <a:r>
              <a:rPr lang="en-US" sz="2800" dirty="0" err="1"/>
              <a:t>berfungsi</a:t>
            </a:r>
            <a:r>
              <a:rPr lang="en-US" sz="2800" dirty="0"/>
              <a:t> </a:t>
            </a:r>
            <a:r>
              <a:rPr lang="en-US" sz="2800" dirty="0" err="1"/>
              <a:t>memisahkan</a:t>
            </a:r>
            <a:r>
              <a:rPr lang="en-US" sz="2800" dirty="0"/>
              <a:t> </a:t>
            </a:r>
            <a:r>
              <a:rPr lang="en-US" sz="2800" dirty="0" err="1"/>
              <a:t>pejalan</a:t>
            </a:r>
            <a:r>
              <a:rPr lang="en-US" sz="2800" dirty="0"/>
              <a:t> kaki </a:t>
            </a:r>
            <a:r>
              <a:rPr lang="en-US" sz="2800" dirty="0" err="1"/>
              <a:t>dari</a:t>
            </a:r>
            <a:r>
              <a:rPr lang="en-US" sz="2800" dirty="0"/>
              <a:t> </a:t>
            </a:r>
            <a:r>
              <a:rPr lang="en-US" sz="2800" dirty="0" err="1"/>
              <a:t>jalur</a:t>
            </a:r>
            <a:r>
              <a:rPr lang="en-US" sz="2800" dirty="0"/>
              <a:t> </a:t>
            </a:r>
            <a:r>
              <a:rPr lang="en-US" sz="2800" dirty="0" err="1"/>
              <a:t>lalu</a:t>
            </a:r>
            <a:r>
              <a:rPr lang="en-US" sz="2800" dirty="0"/>
              <a:t> </a:t>
            </a:r>
            <a:r>
              <a:rPr lang="en-US" sz="2800" dirty="0" err="1"/>
              <a:t>lintas</a:t>
            </a:r>
            <a:r>
              <a:rPr lang="en-US" sz="2800" dirty="0"/>
              <a:t> </a:t>
            </a:r>
            <a:r>
              <a:rPr lang="en-US" sz="2800" dirty="0" err="1"/>
              <a:t>kendaraan</a:t>
            </a:r>
            <a:r>
              <a:rPr lang="en-US" sz="2800" dirty="0"/>
              <a:t> </a:t>
            </a:r>
            <a:r>
              <a:rPr lang="en-US" sz="2800" dirty="0" err="1"/>
              <a:t>guna</a:t>
            </a:r>
            <a:r>
              <a:rPr lang="en-US" sz="2800" dirty="0"/>
              <a:t> </a:t>
            </a:r>
            <a:r>
              <a:rPr lang="en-US" sz="2800" dirty="0" err="1"/>
              <a:t>menjamin</a:t>
            </a:r>
            <a:r>
              <a:rPr lang="en-US" sz="2800" dirty="0"/>
              <a:t> </a:t>
            </a:r>
            <a:r>
              <a:rPr lang="en-US" sz="2800" dirty="0" err="1"/>
              <a:t>keselamatan</a:t>
            </a:r>
            <a:r>
              <a:rPr lang="en-US" sz="2800" dirty="0"/>
              <a:t> </a:t>
            </a:r>
            <a:r>
              <a:rPr lang="en-US" sz="2800" dirty="0" err="1"/>
              <a:t>pejalan</a:t>
            </a:r>
            <a:r>
              <a:rPr lang="en-US" sz="2800" dirty="0"/>
              <a:t> kaki </a:t>
            </a:r>
            <a:r>
              <a:rPr lang="en-US" sz="2800" dirty="0" err="1"/>
              <a:t>dan</a:t>
            </a:r>
            <a:r>
              <a:rPr lang="en-US" sz="2800" dirty="0"/>
              <a:t> </a:t>
            </a:r>
            <a:r>
              <a:rPr lang="en-US" sz="2800" dirty="0" err="1"/>
              <a:t>kelancaran</a:t>
            </a:r>
            <a:r>
              <a:rPr lang="en-US" sz="2800" dirty="0"/>
              <a:t> </a:t>
            </a:r>
            <a:r>
              <a:rPr lang="en-US" sz="2800" dirty="0" err="1"/>
              <a:t>lalu</a:t>
            </a:r>
            <a:r>
              <a:rPr lang="en-US" sz="2800" dirty="0"/>
              <a:t> </a:t>
            </a:r>
            <a:r>
              <a:rPr lang="en-US" sz="2800" dirty="0" err="1"/>
              <a:t>lintas</a:t>
            </a:r>
            <a:r>
              <a:rPr lang="en-US" sz="2800" dirty="0"/>
              <a:t>. </a:t>
            </a:r>
            <a:r>
              <a:rPr lang="en-US" sz="2800" dirty="0" err="1"/>
              <a:t>Jika</a:t>
            </a:r>
            <a:r>
              <a:rPr lang="en-US" sz="2800" dirty="0"/>
              <a:t> </a:t>
            </a:r>
            <a:r>
              <a:rPr lang="en-US" sz="2800" dirty="0" err="1"/>
              <a:t>fasilitas</a:t>
            </a:r>
            <a:r>
              <a:rPr lang="en-US" sz="2800" dirty="0"/>
              <a:t> </a:t>
            </a:r>
            <a:r>
              <a:rPr lang="en-US" sz="2800" dirty="0" err="1"/>
              <a:t>pejalan</a:t>
            </a:r>
            <a:r>
              <a:rPr lang="en-US" sz="2800" dirty="0"/>
              <a:t> kaki </a:t>
            </a:r>
            <a:r>
              <a:rPr lang="en-US" sz="2800" dirty="0" err="1"/>
              <a:t>diperlukan</a:t>
            </a:r>
            <a:r>
              <a:rPr lang="en-US" sz="2800" dirty="0"/>
              <a:t> </a:t>
            </a:r>
            <a:r>
              <a:rPr lang="en-US" sz="2800" dirty="0" err="1"/>
              <a:t>maka</a:t>
            </a:r>
            <a:r>
              <a:rPr lang="en-US" sz="2800" dirty="0"/>
              <a:t> </a:t>
            </a:r>
            <a:r>
              <a:rPr lang="en-US" sz="2800" dirty="0" err="1"/>
              <a:t>perencanaannya</a:t>
            </a:r>
            <a:r>
              <a:rPr lang="en-US" sz="2800" dirty="0"/>
              <a:t> </a:t>
            </a:r>
            <a:r>
              <a:rPr lang="en-US" sz="2800" dirty="0" err="1"/>
              <a:t>mengacu</a:t>
            </a:r>
            <a:r>
              <a:rPr lang="en-US" sz="2800" dirty="0"/>
              <a:t> </a:t>
            </a:r>
            <a:r>
              <a:rPr lang="en-US" sz="2800" dirty="0" err="1"/>
              <a:t>kepada</a:t>
            </a:r>
            <a:r>
              <a:rPr lang="en-US" sz="2800" dirty="0"/>
              <a:t> </a:t>
            </a:r>
            <a:r>
              <a:rPr lang="en-US" sz="2800" dirty="0" err="1"/>
              <a:t>Standar</a:t>
            </a:r>
            <a:r>
              <a:rPr lang="en-US" sz="2800" dirty="0"/>
              <a:t> </a:t>
            </a:r>
            <a:r>
              <a:rPr lang="en-US" sz="2800" dirty="0" err="1"/>
              <a:t>Perencanaan</a:t>
            </a:r>
            <a:r>
              <a:rPr lang="en-US" sz="2800" dirty="0"/>
              <a:t> </a:t>
            </a:r>
            <a:r>
              <a:rPr lang="en-US" sz="2800" dirty="0" err="1"/>
              <a:t>Geometrik</a:t>
            </a:r>
            <a:r>
              <a:rPr lang="en-US" sz="2800" dirty="0"/>
              <a:t> </a:t>
            </a:r>
            <a:r>
              <a:rPr lang="en-US" sz="2800" dirty="0" err="1"/>
              <a:t>untuk</a:t>
            </a:r>
            <a:r>
              <a:rPr lang="en-US" sz="2800" dirty="0"/>
              <a:t> </a:t>
            </a:r>
            <a:r>
              <a:rPr lang="en-US" sz="2800" dirty="0" err="1"/>
              <a:t>Jalan</a:t>
            </a:r>
            <a:r>
              <a:rPr lang="en-US" sz="2800" dirty="0"/>
              <a:t> </a:t>
            </a:r>
            <a:r>
              <a:rPr lang="en-US" sz="2800" dirty="0" err="1"/>
              <a:t>Perkotaan</a:t>
            </a:r>
            <a:r>
              <a:rPr lang="en-US" sz="2800" dirty="0"/>
              <a:t>, </a:t>
            </a:r>
            <a:r>
              <a:rPr lang="en-US" sz="2800" dirty="0" err="1"/>
              <a:t>Direktorat</a:t>
            </a:r>
            <a:r>
              <a:rPr lang="en-US" sz="2800" dirty="0"/>
              <a:t> </a:t>
            </a:r>
            <a:r>
              <a:rPr lang="en-US" sz="2800" dirty="0" err="1"/>
              <a:t>Jenderal</a:t>
            </a:r>
            <a:r>
              <a:rPr lang="en-US" sz="2800" dirty="0"/>
              <a:t> Bina </a:t>
            </a:r>
            <a:r>
              <a:rPr lang="en-US" sz="2800" dirty="0" err="1"/>
              <a:t>Marga</a:t>
            </a:r>
            <a:r>
              <a:rPr lang="en-US" sz="2800" dirty="0"/>
              <a:t>, </a:t>
            </a:r>
            <a:r>
              <a:rPr lang="en-US" sz="2800" dirty="0" err="1"/>
              <a:t>Maret</a:t>
            </a:r>
            <a:r>
              <a:rPr lang="en-US" sz="2800" dirty="0"/>
              <a:t> 1992</a:t>
            </a:r>
          </a:p>
        </p:txBody>
      </p:sp>
    </p:spTree>
    <p:extLst>
      <p:ext uri="{BB962C8B-B14F-4D97-AF65-F5344CB8AC3E}">
        <p14:creationId xmlns:p14="http://schemas.microsoft.com/office/powerpoint/2010/main" val="353512627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Jarak</a:t>
            </a:r>
            <a:r>
              <a:rPr lang="en-US" dirty="0"/>
              <a:t> Pandang</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103312" y="2052918"/>
                <a:ext cx="10442694" cy="4195481"/>
              </a:xfrm>
            </p:spPr>
            <p:txBody>
              <a:bodyPr>
                <a:noAutofit/>
              </a:bodyPr>
              <a:lstStyle/>
              <a:p>
                <a:r>
                  <a:rPr lang="en-US" sz="2800" dirty="0" err="1"/>
                  <a:t>Suatu</a:t>
                </a:r>
                <a:r>
                  <a:rPr lang="en-US" sz="2800" dirty="0"/>
                  <a:t> </a:t>
                </a:r>
                <a:r>
                  <a:rPr lang="en-US" sz="2800" dirty="0" err="1"/>
                  <a:t>jarak</a:t>
                </a:r>
                <a:r>
                  <a:rPr lang="en-US" sz="2800" dirty="0"/>
                  <a:t> yang </a:t>
                </a:r>
                <a:r>
                  <a:rPr lang="en-US" sz="2800" dirty="0" err="1"/>
                  <a:t>diperlukan</a:t>
                </a:r>
                <a:r>
                  <a:rPr lang="en-US" sz="2800" dirty="0"/>
                  <a:t> </a:t>
                </a:r>
                <a:r>
                  <a:rPr lang="en-US" sz="2800" dirty="0" err="1"/>
                  <a:t>oleh</a:t>
                </a:r>
                <a:r>
                  <a:rPr lang="en-US" sz="2800" dirty="0"/>
                  <a:t> </a:t>
                </a:r>
                <a:r>
                  <a:rPr lang="en-US" sz="2800" dirty="0" err="1"/>
                  <a:t>seorang</a:t>
                </a:r>
                <a:r>
                  <a:rPr lang="en-US" sz="2800" dirty="0"/>
                  <a:t> </a:t>
                </a:r>
                <a:r>
                  <a:rPr lang="en-US" sz="2800" dirty="0" err="1"/>
                  <a:t>pengemudi</a:t>
                </a:r>
                <a:r>
                  <a:rPr lang="en-US" sz="2800" dirty="0"/>
                  <a:t> </a:t>
                </a:r>
                <a:r>
                  <a:rPr lang="en-US" sz="2800" dirty="0" err="1"/>
                  <a:t>pada</a:t>
                </a:r>
                <a:r>
                  <a:rPr lang="en-US" sz="2800" dirty="0"/>
                  <a:t> </a:t>
                </a:r>
                <a:r>
                  <a:rPr lang="en-US" sz="2800" dirty="0" err="1"/>
                  <a:t>saat</a:t>
                </a:r>
                <a:r>
                  <a:rPr lang="en-US" sz="2800" dirty="0"/>
                  <a:t> </a:t>
                </a:r>
                <a:r>
                  <a:rPr lang="en-US" sz="2800" dirty="0" err="1"/>
                  <a:t>mengemudi</a:t>
                </a:r>
                <a:r>
                  <a:rPr lang="en-US" sz="2800" dirty="0"/>
                  <a:t> </a:t>
                </a:r>
                <a:r>
                  <a:rPr lang="en-US" sz="2800" dirty="0" err="1"/>
                  <a:t>sedemikian</a:t>
                </a:r>
                <a:r>
                  <a:rPr lang="en-US" sz="2800" dirty="0"/>
                  <a:t> </a:t>
                </a:r>
                <a:r>
                  <a:rPr lang="en-US" sz="2800" dirty="0" err="1"/>
                  <a:t>sehingga</a:t>
                </a:r>
                <a:r>
                  <a:rPr lang="en-US" sz="2800" dirty="0"/>
                  <a:t> </a:t>
                </a:r>
                <a:r>
                  <a:rPr lang="en-US" sz="2800" dirty="0" err="1"/>
                  <a:t>jika</a:t>
                </a:r>
                <a:r>
                  <a:rPr lang="en-US" sz="2800" dirty="0"/>
                  <a:t> </a:t>
                </a:r>
                <a:r>
                  <a:rPr lang="en-US" sz="2800" dirty="0" err="1"/>
                  <a:t>pengemudi</a:t>
                </a:r>
                <a:r>
                  <a:rPr lang="en-US" sz="2800" dirty="0"/>
                  <a:t> </a:t>
                </a:r>
                <a:r>
                  <a:rPr lang="en-US" sz="2800" dirty="0" err="1"/>
                  <a:t>melihat</a:t>
                </a:r>
                <a:r>
                  <a:rPr lang="en-US" sz="2800" dirty="0"/>
                  <a:t> </a:t>
                </a:r>
                <a:r>
                  <a:rPr lang="en-US" sz="2800" dirty="0" err="1"/>
                  <a:t>suatu</a:t>
                </a:r>
                <a:r>
                  <a:rPr lang="en-US" sz="2800" dirty="0"/>
                  <a:t> </a:t>
                </a:r>
                <a:r>
                  <a:rPr lang="en-US" sz="2800" dirty="0" err="1"/>
                  <a:t>halangan</a:t>
                </a:r>
                <a:r>
                  <a:rPr lang="en-US" sz="2800" dirty="0"/>
                  <a:t> yang </a:t>
                </a:r>
                <a:r>
                  <a:rPr lang="en-US" sz="2800" dirty="0" err="1"/>
                  <a:t>membahayakan</a:t>
                </a:r>
                <a:r>
                  <a:rPr lang="en-US" sz="2800" dirty="0"/>
                  <a:t>, </a:t>
                </a:r>
                <a:r>
                  <a:rPr lang="en-US" sz="2800" dirty="0" err="1"/>
                  <a:t>pengemudi</a:t>
                </a:r>
                <a:r>
                  <a:rPr lang="en-US" sz="2800" dirty="0"/>
                  <a:t> </a:t>
                </a:r>
                <a:r>
                  <a:rPr lang="en-US" sz="2800" dirty="0" err="1"/>
                  <a:t>dapat</a:t>
                </a:r>
                <a:r>
                  <a:rPr lang="en-US" sz="2800" dirty="0"/>
                  <a:t> </a:t>
                </a:r>
                <a:r>
                  <a:rPr lang="en-US" sz="2800" dirty="0" err="1"/>
                  <a:t>melakukan</a:t>
                </a:r>
                <a:r>
                  <a:rPr lang="en-US" sz="2800" dirty="0"/>
                  <a:t> </a:t>
                </a:r>
                <a:r>
                  <a:rPr lang="en-US" sz="2800" dirty="0" err="1"/>
                  <a:t>sesuatu</a:t>
                </a:r>
                <a:r>
                  <a:rPr lang="en-US" sz="2800" dirty="0"/>
                  <a:t> </a:t>
                </a:r>
                <a:r>
                  <a:rPr lang="en-US" sz="2800" dirty="0" err="1"/>
                  <a:t>untuk</a:t>
                </a:r>
                <a:r>
                  <a:rPr lang="en-US" sz="2800" dirty="0"/>
                  <a:t> </a:t>
                </a:r>
                <a:r>
                  <a:rPr lang="en-US" sz="2800" dirty="0" err="1"/>
                  <a:t>menghidari</a:t>
                </a:r>
                <a:r>
                  <a:rPr lang="en-US" sz="2800" dirty="0"/>
                  <a:t> </a:t>
                </a:r>
                <a:r>
                  <a:rPr lang="en-US" sz="2800" dirty="0" err="1"/>
                  <a:t>bahaya</a:t>
                </a:r>
                <a:r>
                  <a:rPr lang="en-US" sz="2800" dirty="0"/>
                  <a:t> </a:t>
                </a:r>
                <a:r>
                  <a:rPr lang="en-US" sz="2800" dirty="0" err="1"/>
                  <a:t>tersebut</a:t>
                </a:r>
                <a:r>
                  <a:rPr lang="en-US" sz="2800" dirty="0"/>
                  <a:t> </a:t>
                </a:r>
                <a:r>
                  <a:rPr lang="en-US" sz="2800" dirty="0" err="1"/>
                  <a:t>dengan</a:t>
                </a:r>
                <a:r>
                  <a:rPr lang="en-US" sz="2800" dirty="0"/>
                  <a:t> </a:t>
                </a:r>
                <a:r>
                  <a:rPr lang="en-US" sz="2800" dirty="0" err="1"/>
                  <a:t>aman</a:t>
                </a:r>
                <a:r>
                  <a:rPr lang="en-US" sz="2800" dirty="0"/>
                  <a:t>. </a:t>
                </a:r>
                <a:r>
                  <a:rPr lang="en-US" sz="2800" dirty="0" err="1"/>
                  <a:t>Dibedakan</a:t>
                </a:r>
                <a:r>
                  <a:rPr lang="en-US" sz="2800" dirty="0"/>
                  <a:t> </a:t>
                </a:r>
                <a:r>
                  <a:rPr lang="en-US" sz="2800" dirty="0" err="1"/>
                  <a:t>dua</a:t>
                </a:r>
                <a:r>
                  <a:rPr lang="en-US" sz="2800" dirty="0"/>
                  <a:t> </a:t>
                </a:r>
                <a:r>
                  <a:rPr lang="en-US" sz="2800" dirty="0" err="1"/>
                  <a:t>Jarak</a:t>
                </a:r>
                <a:r>
                  <a:rPr lang="en-US" sz="2800" dirty="0"/>
                  <a:t> Pandang, </a:t>
                </a:r>
                <a:r>
                  <a:rPr lang="en-US" sz="2800" dirty="0" err="1"/>
                  <a:t>yaitu</a:t>
                </a:r>
                <a:r>
                  <a:rPr lang="en-US" sz="2800" dirty="0"/>
                  <a:t> </a:t>
                </a:r>
                <a:r>
                  <a:rPr lang="en-US" sz="2800" dirty="0" err="1"/>
                  <a:t>Jarak</a:t>
                </a:r>
                <a:r>
                  <a:rPr lang="en-US" sz="2800" dirty="0"/>
                  <a:t> Pandang </a:t>
                </a:r>
                <a:r>
                  <a:rPr lang="en-US" sz="2800" dirty="0" err="1"/>
                  <a:t>Henti</a:t>
                </a:r>
                <a:r>
                  <a:rPr lang="en-US" sz="2800" dirty="0"/>
                  <a:t> (</a:t>
                </a:r>
                <a14:m>
                  <m:oMath xmlns:m="http://schemas.openxmlformats.org/officeDocument/2006/math">
                    <m:sSub>
                      <m:sSubPr>
                        <m:ctrlPr>
                          <a:rPr lang="en-US" sz="2800" i="1">
                            <a:latin typeface="Cambria Math"/>
                          </a:rPr>
                        </m:ctrlPr>
                      </m:sSubPr>
                      <m:e>
                        <m:r>
                          <a:rPr lang="en-US" sz="2800" i="1">
                            <a:latin typeface="Cambria Math"/>
                          </a:rPr>
                          <m:t>𝐽</m:t>
                        </m:r>
                      </m:e>
                      <m:sub>
                        <m:r>
                          <a:rPr lang="en-US" sz="2800" i="1">
                            <a:latin typeface="Cambria Math"/>
                          </a:rPr>
                          <m:t>h</m:t>
                        </m:r>
                      </m:sub>
                    </m:sSub>
                  </m:oMath>
                </a14:m>
                <a:r>
                  <a:rPr lang="en-US" sz="2800" dirty="0"/>
                  <a:t>) </a:t>
                </a:r>
                <a:r>
                  <a:rPr lang="en-US" sz="2800" dirty="0" err="1"/>
                  <a:t>dan</a:t>
                </a:r>
                <a:r>
                  <a:rPr lang="en-US" sz="2800" dirty="0"/>
                  <a:t> </a:t>
                </a:r>
                <a:r>
                  <a:rPr lang="en-US" sz="2800" dirty="0" err="1"/>
                  <a:t>Jarak</a:t>
                </a:r>
                <a:r>
                  <a:rPr lang="en-US" sz="2800" dirty="0"/>
                  <a:t> Pandang </a:t>
                </a:r>
                <a:r>
                  <a:rPr lang="en-US" sz="2800" dirty="0" err="1"/>
                  <a:t>Mendahului</a:t>
                </a:r>
                <a:r>
                  <a:rPr lang="en-US" sz="2800" dirty="0"/>
                  <a:t> (</a:t>
                </a:r>
                <a14:m>
                  <m:oMath xmlns:m="http://schemas.openxmlformats.org/officeDocument/2006/math">
                    <m:sSub>
                      <m:sSubPr>
                        <m:ctrlPr>
                          <a:rPr lang="en-US" sz="2800" i="1">
                            <a:latin typeface="Cambria Math"/>
                          </a:rPr>
                        </m:ctrlPr>
                      </m:sSubPr>
                      <m:e>
                        <m:r>
                          <a:rPr lang="en-US" sz="2800" i="1">
                            <a:latin typeface="Cambria Math"/>
                          </a:rPr>
                          <m:t>𝐽</m:t>
                        </m:r>
                      </m:e>
                      <m:sub>
                        <m:r>
                          <a:rPr lang="en-US" sz="2800" i="1">
                            <a:latin typeface="Cambria Math"/>
                          </a:rPr>
                          <m:t>𝑑</m:t>
                        </m:r>
                      </m:sub>
                    </m:sSub>
                  </m:oMath>
                </a14:m>
                <a:r>
                  <a:rPr lang="en-US" sz="2800" dirty="0"/>
                  <a:t>). </a:t>
                </a:r>
              </a:p>
              <a:p>
                <a:endParaRPr lang="en-US" sz="28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103312" y="2052918"/>
                <a:ext cx="10442694" cy="4195481"/>
              </a:xfrm>
              <a:blipFill rotWithShape="1">
                <a:blip r:embed="rId2"/>
                <a:stretch>
                  <a:fillRect l="-759" t="-1453"/>
                </a:stretch>
              </a:blipFill>
            </p:spPr>
            <p:txBody>
              <a:bodyPr/>
              <a:lstStyle/>
              <a:p>
                <a:r>
                  <a:rPr lang="id-ID">
                    <a:noFill/>
                  </a:rPr>
                  <a:t> </a:t>
                </a:r>
              </a:p>
            </p:txBody>
          </p:sp>
        </mc:Fallback>
      </mc:AlternateContent>
    </p:spTree>
    <p:extLst>
      <p:ext uri="{BB962C8B-B14F-4D97-AF65-F5344CB8AC3E}">
        <p14:creationId xmlns:p14="http://schemas.microsoft.com/office/powerpoint/2010/main" val="163770939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p:cNvSpPr>
                <a:spLocks noGrp="1"/>
              </p:cNvSpPr>
              <p:nvPr>
                <p:ph type="title"/>
              </p:nvPr>
            </p:nvSpPr>
            <p:spPr>
              <a:xfrm>
                <a:off x="685801" y="609600"/>
                <a:ext cx="10131425" cy="643467"/>
              </a:xfrm>
            </p:spPr>
            <p:txBody>
              <a:bodyPr/>
              <a:lstStyle/>
              <a:p>
                <a:r>
                  <a:rPr lang="en-US" dirty="0"/>
                  <a:t>Jarak Pandang </a:t>
                </a:r>
                <a:r>
                  <a:rPr lang="en-US" dirty="0" err="1"/>
                  <a:t>Henti</a:t>
                </a:r>
                <a:r>
                  <a:rPr lang="en-US" dirty="0"/>
                  <a:t> (</a:t>
                </a:r>
                <a14:m>
                  <m:oMath xmlns:m="http://schemas.openxmlformats.org/officeDocument/2006/math">
                    <m:sSub>
                      <m:sSubPr>
                        <m:ctrlPr>
                          <a:rPr lang="en-US" i="1">
                            <a:latin typeface="Cambria Math"/>
                          </a:rPr>
                        </m:ctrlPr>
                      </m:sSubPr>
                      <m:e>
                        <m:r>
                          <a:rPr lang="en-US" i="1">
                            <a:latin typeface="Cambria Math" panose="02040503050406030204" pitchFamily="18" charset="0"/>
                          </a:rPr>
                          <m:t>𝐽</m:t>
                        </m:r>
                      </m:e>
                      <m:sub>
                        <m:r>
                          <a:rPr lang="en-US" i="1">
                            <a:latin typeface="Cambria Math" panose="02040503050406030204" pitchFamily="18" charset="0"/>
                          </a:rPr>
                          <m:t>h</m:t>
                        </m:r>
                      </m:sub>
                    </m:sSub>
                  </m:oMath>
                </a14:m>
                <a:r>
                  <a:rPr lang="en-US" dirty="0"/>
                  <a:t>)</a:t>
                </a:r>
              </a:p>
            </p:txBody>
          </p:sp>
        </mc:Choice>
        <mc:Fallback xmlns="">
          <p:sp>
            <p:nvSpPr>
              <p:cNvPr id="2" name="Title 1"/>
              <p:cNvSpPr>
                <a:spLocks noGrp="1" noRot="1" noChangeAspect="1" noMove="1" noResize="1" noEditPoints="1" noAdjustHandles="1" noChangeArrowheads="1" noChangeShapeType="1" noTextEdit="1"/>
              </p:cNvSpPr>
              <p:nvPr>
                <p:ph type="title"/>
              </p:nvPr>
            </p:nvSpPr>
            <p:spPr>
              <a:xfrm>
                <a:off x="685801" y="609600"/>
                <a:ext cx="10131425" cy="643467"/>
              </a:xfrm>
              <a:blipFill rotWithShape="0">
                <a:blip r:embed="rId2"/>
                <a:stretch>
                  <a:fillRect l="-1866" t="-14151" b="-3490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103312" y="1583140"/>
                <a:ext cx="10115148" cy="4665259"/>
              </a:xfrm>
            </p:spPr>
            <p:txBody>
              <a:bodyPr>
                <a:noAutofit/>
              </a:bodyPr>
              <a:lstStyle/>
              <a:p>
                <a:pPr algn="just"/>
                <a:r>
                  <a:rPr lang="en-US" dirty="0" err="1"/>
                  <a:t>Jarak</a:t>
                </a:r>
                <a:r>
                  <a:rPr lang="en-US" dirty="0"/>
                  <a:t> minimum yang </a:t>
                </a:r>
                <a:r>
                  <a:rPr lang="en-US" dirty="0" err="1"/>
                  <a:t>diperlukan</a:t>
                </a:r>
                <a:r>
                  <a:rPr lang="en-US" dirty="0"/>
                  <a:t> </a:t>
                </a:r>
                <a:r>
                  <a:rPr lang="en-US" dirty="0" err="1"/>
                  <a:t>oleh</a:t>
                </a:r>
                <a:r>
                  <a:rPr lang="en-US" dirty="0"/>
                  <a:t> </a:t>
                </a:r>
                <a:r>
                  <a:rPr lang="en-US" dirty="0" err="1"/>
                  <a:t>setiap</a:t>
                </a:r>
                <a:r>
                  <a:rPr lang="en-US" dirty="0"/>
                  <a:t> </a:t>
                </a:r>
                <a:r>
                  <a:rPr lang="en-US" dirty="0" err="1"/>
                  <a:t>pengemudi</a:t>
                </a:r>
                <a:r>
                  <a:rPr lang="en-US" dirty="0"/>
                  <a:t> </a:t>
                </a:r>
                <a:r>
                  <a:rPr lang="en-US" dirty="0" err="1"/>
                  <a:t>untuk</a:t>
                </a:r>
                <a:r>
                  <a:rPr lang="en-US" dirty="0"/>
                  <a:t> </a:t>
                </a:r>
                <a:r>
                  <a:rPr lang="en-US" dirty="0" err="1"/>
                  <a:t>menghentikan</a:t>
                </a:r>
                <a:r>
                  <a:rPr lang="en-US" dirty="0"/>
                  <a:t> </a:t>
                </a:r>
                <a:r>
                  <a:rPr lang="en-US" dirty="0" err="1"/>
                  <a:t>kendaraannya</a:t>
                </a:r>
                <a:r>
                  <a:rPr lang="en-US" dirty="0"/>
                  <a:t> </a:t>
                </a:r>
                <a:r>
                  <a:rPr lang="en-US" dirty="0" err="1"/>
                  <a:t>dengan</a:t>
                </a:r>
                <a:r>
                  <a:rPr lang="en-US" dirty="0"/>
                  <a:t> </a:t>
                </a:r>
                <a:r>
                  <a:rPr lang="en-US" dirty="0" err="1"/>
                  <a:t>aman</a:t>
                </a:r>
                <a:r>
                  <a:rPr lang="en-US" dirty="0"/>
                  <a:t> </a:t>
                </a:r>
                <a:r>
                  <a:rPr lang="en-US" dirty="0" err="1"/>
                  <a:t>begitu</a:t>
                </a:r>
                <a:r>
                  <a:rPr lang="en-US" dirty="0"/>
                  <a:t> </a:t>
                </a:r>
                <a:r>
                  <a:rPr lang="en-US" dirty="0" err="1"/>
                  <a:t>melihat</a:t>
                </a:r>
                <a:r>
                  <a:rPr lang="en-US" dirty="0"/>
                  <a:t> </a:t>
                </a:r>
                <a:r>
                  <a:rPr lang="en-US" dirty="0" err="1"/>
                  <a:t>adanya</a:t>
                </a:r>
                <a:r>
                  <a:rPr lang="en-US" dirty="0"/>
                  <a:t> </a:t>
                </a:r>
                <a:r>
                  <a:rPr lang="en-US" dirty="0" err="1"/>
                  <a:t>halangan</a:t>
                </a:r>
                <a:r>
                  <a:rPr lang="en-US" dirty="0"/>
                  <a:t> di </a:t>
                </a:r>
                <a:r>
                  <a:rPr lang="en-US" dirty="0" err="1"/>
                  <a:t>depan</a:t>
                </a:r>
                <a:r>
                  <a:rPr lang="en-US" dirty="0"/>
                  <a:t>. </a:t>
                </a:r>
                <a:r>
                  <a:rPr lang="en-US" dirty="0" err="1"/>
                  <a:t>Setiap</a:t>
                </a:r>
                <a:r>
                  <a:rPr lang="en-US" dirty="0"/>
                  <a:t> </a:t>
                </a:r>
                <a:r>
                  <a:rPr lang="en-US" dirty="0" err="1"/>
                  <a:t>titik</a:t>
                </a:r>
                <a:r>
                  <a:rPr lang="en-US" dirty="0"/>
                  <a:t> di </a:t>
                </a:r>
                <a:r>
                  <a:rPr lang="en-US" dirty="0" err="1"/>
                  <a:t>sepanjang</a:t>
                </a:r>
                <a:r>
                  <a:rPr lang="en-US" dirty="0"/>
                  <a:t> </a:t>
                </a:r>
                <a:r>
                  <a:rPr lang="en-US" dirty="0" err="1"/>
                  <a:t>jalan</a:t>
                </a:r>
                <a:r>
                  <a:rPr lang="en-US" dirty="0"/>
                  <a:t> </a:t>
                </a:r>
                <a:r>
                  <a:rPr lang="en-US" dirty="0" err="1"/>
                  <a:t>harus</a:t>
                </a:r>
                <a:r>
                  <a:rPr lang="en-US" dirty="0"/>
                  <a:t> </a:t>
                </a:r>
                <a:r>
                  <a:rPr lang="en-US" dirty="0" err="1"/>
                  <a:t>memenuhi</a:t>
                </a:r>
                <a:r>
                  <a:rPr lang="en-US" dirty="0"/>
                  <a:t> (</a:t>
                </a:r>
                <a14:m>
                  <m:oMath xmlns:m="http://schemas.openxmlformats.org/officeDocument/2006/math">
                    <m:sSub>
                      <m:sSubPr>
                        <m:ctrlPr>
                          <a:rPr lang="en-US" i="1">
                            <a:latin typeface="Cambria Math"/>
                          </a:rPr>
                        </m:ctrlPr>
                      </m:sSubPr>
                      <m:e>
                        <m:r>
                          <a:rPr lang="en-US" i="1">
                            <a:latin typeface="Cambria Math"/>
                          </a:rPr>
                          <m:t>𝐽</m:t>
                        </m:r>
                      </m:e>
                      <m:sub>
                        <m:r>
                          <a:rPr lang="en-US" i="1">
                            <a:latin typeface="Cambria Math"/>
                          </a:rPr>
                          <m:t>h</m:t>
                        </m:r>
                      </m:sub>
                    </m:sSub>
                  </m:oMath>
                </a14:m>
                <a:r>
                  <a:rPr lang="en-US" dirty="0"/>
                  <a:t>). </a:t>
                </a:r>
              </a:p>
              <a:p>
                <a:pPr algn="just"/>
                <a:r>
                  <a:rPr lang="en-US" dirty="0" err="1"/>
                  <a:t>Jarak</a:t>
                </a:r>
                <a:r>
                  <a:rPr lang="en-US" dirty="0"/>
                  <a:t> Pandang </a:t>
                </a:r>
                <a:r>
                  <a:rPr lang="en-US" dirty="0" err="1"/>
                  <a:t>Henti</a:t>
                </a:r>
                <a:r>
                  <a:rPr lang="en-US" dirty="0"/>
                  <a:t> (</a:t>
                </a:r>
                <a14:m>
                  <m:oMath xmlns:m="http://schemas.openxmlformats.org/officeDocument/2006/math">
                    <m:sSub>
                      <m:sSubPr>
                        <m:ctrlPr>
                          <a:rPr lang="en-US" i="1">
                            <a:latin typeface="Cambria Math"/>
                          </a:rPr>
                        </m:ctrlPr>
                      </m:sSubPr>
                      <m:e>
                        <m:r>
                          <a:rPr lang="en-US" i="1">
                            <a:latin typeface="Cambria Math"/>
                          </a:rPr>
                          <m:t>𝐽</m:t>
                        </m:r>
                      </m:e>
                      <m:sub>
                        <m:r>
                          <a:rPr lang="en-US" i="1">
                            <a:latin typeface="Cambria Math"/>
                          </a:rPr>
                          <m:t>h</m:t>
                        </m:r>
                      </m:sub>
                    </m:sSub>
                  </m:oMath>
                </a14:m>
                <a:r>
                  <a:rPr lang="en-US" dirty="0"/>
                  <a:t>) </a:t>
                </a:r>
                <a:r>
                  <a:rPr lang="en-US" dirty="0" err="1"/>
                  <a:t>diukur</a:t>
                </a:r>
                <a:r>
                  <a:rPr lang="en-US" dirty="0"/>
                  <a:t> </a:t>
                </a:r>
                <a:r>
                  <a:rPr lang="en-US" dirty="0" err="1"/>
                  <a:t>berdasarkan</a:t>
                </a:r>
                <a:r>
                  <a:rPr lang="en-US" dirty="0"/>
                  <a:t> </a:t>
                </a:r>
                <a:r>
                  <a:rPr lang="en-US" dirty="0" err="1"/>
                  <a:t>asumsi</a:t>
                </a:r>
                <a:r>
                  <a:rPr lang="en-US" dirty="0"/>
                  <a:t> </a:t>
                </a:r>
                <a:r>
                  <a:rPr lang="en-US" dirty="0" err="1"/>
                  <a:t>bahwa</a:t>
                </a:r>
                <a:r>
                  <a:rPr lang="en-US" dirty="0"/>
                  <a:t> </a:t>
                </a:r>
                <a:r>
                  <a:rPr lang="en-US" dirty="0" err="1"/>
                  <a:t>tinggi</a:t>
                </a:r>
                <a:r>
                  <a:rPr lang="en-US" dirty="0"/>
                  <a:t> </a:t>
                </a:r>
                <a:r>
                  <a:rPr lang="en-US" dirty="0" err="1"/>
                  <a:t>mata</a:t>
                </a:r>
                <a:r>
                  <a:rPr lang="en-US" dirty="0"/>
                  <a:t> </a:t>
                </a:r>
                <a:r>
                  <a:rPr lang="en-US" dirty="0" err="1"/>
                  <a:t>pengemudi</a:t>
                </a:r>
                <a:r>
                  <a:rPr lang="en-US" dirty="0"/>
                  <a:t> </a:t>
                </a:r>
                <a:r>
                  <a:rPr lang="en-US" dirty="0" err="1"/>
                  <a:t>adalah</a:t>
                </a:r>
                <a:r>
                  <a:rPr lang="en-US" dirty="0"/>
                  <a:t> 105 cm </a:t>
                </a:r>
                <a:r>
                  <a:rPr lang="en-US" dirty="0" err="1"/>
                  <a:t>dan</a:t>
                </a:r>
                <a:r>
                  <a:rPr lang="en-US" dirty="0"/>
                  <a:t> </a:t>
                </a:r>
                <a:r>
                  <a:rPr lang="en-US" dirty="0" err="1"/>
                  <a:t>tinggi</a:t>
                </a:r>
                <a:r>
                  <a:rPr lang="en-US" dirty="0"/>
                  <a:t> </a:t>
                </a:r>
                <a:r>
                  <a:rPr lang="en-US" dirty="0" err="1"/>
                  <a:t>halangan</a:t>
                </a:r>
                <a:r>
                  <a:rPr lang="en-US" dirty="0"/>
                  <a:t> 15 cm </a:t>
                </a:r>
                <a:r>
                  <a:rPr lang="en-US" dirty="0" err="1"/>
                  <a:t>diukur</a:t>
                </a:r>
                <a:r>
                  <a:rPr lang="en-US" dirty="0"/>
                  <a:t> </a:t>
                </a:r>
                <a:r>
                  <a:rPr lang="en-US" dirty="0" err="1"/>
                  <a:t>dari</a:t>
                </a:r>
                <a:r>
                  <a:rPr lang="en-US" dirty="0"/>
                  <a:t> </a:t>
                </a:r>
                <a:r>
                  <a:rPr lang="en-US" dirty="0" err="1"/>
                  <a:t>permukaan</a:t>
                </a:r>
                <a:r>
                  <a:rPr lang="en-US" dirty="0"/>
                  <a:t> </a:t>
                </a:r>
                <a:r>
                  <a:rPr lang="en-US" dirty="0" err="1"/>
                  <a:t>jalan</a:t>
                </a:r>
                <a:r>
                  <a:rPr lang="en-US" dirty="0"/>
                  <a:t>.</a:t>
                </a:r>
              </a:p>
              <a:p>
                <a:pPr algn="just"/>
                <a:r>
                  <a:rPr lang="en-US" dirty="0" err="1"/>
                  <a:t>Jarak</a:t>
                </a:r>
                <a:r>
                  <a:rPr lang="en-US" dirty="0"/>
                  <a:t> Pandang </a:t>
                </a:r>
                <a:r>
                  <a:rPr lang="en-US" dirty="0" err="1"/>
                  <a:t>Henti</a:t>
                </a:r>
                <a:r>
                  <a:rPr lang="en-US" dirty="0"/>
                  <a:t> (</a:t>
                </a:r>
                <a14:m>
                  <m:oMath xmlns:m="http://schemas.openxmlformats.org/officeDocument/2006/math">
                    <m:sSub>
                      <m:sSubPr>
                        <m:ctrlPr>
                          <a:rPr lang="en-US" i="1">
                            <a:latin typeface="Cambria Math"/>
                          </a:rPr>
                        </m:ctrlPr>
                      </m:sSubPr>
                      <m:e>
                        <m:r>
                          <a:rPr lang="en-US" i="1">
                            <a:latin typeface="Cambria Math"/>
                          </a:rPr>
                          <m:t>𝐽</m:t>
                        </m:r>
                      </m:e>
                      <m:sub>
                        <m:r>
                          <a:rPr lang="en-US" i="1">
                            <a:latin typeface="Cambria Math"/>
                          </a:rPr>
                          <m:t>h</m:t>
                        </m:r>
                      </m:sub>
                    </m:sSub>
                  </m:oMath>
                </a14:m>
                <a:r>
                  <a:rPr lang="en-US" dirty="0"/>
                  <a:t>) </a:t>
                </a:r>
                <a:r>
                  <a:rPr lang="en-US" dirty="0" err="1"/>
                  <a:t>terdiri</a:t>
                </a:r>
                <a:r>
                  <a:rPr lang="en-US" dirty="0"/>
                  <a:t> </a:t>
                </a:r>
                <a:r>
                  <a:rPr lang="en-US" dirty="0" err="1"/>
                  <a:t>atas</a:t>
                </a:r>
                <a:r>
                  <a:rPr lang="en-US" dirty="0"/>
                  <a:t> 2 </a:t>
                </a:r>
                <a:r>
                  <a:rPr lang="en-US" dirty="0" err="1"/>
                  <a:t>elemen</a:t>
                </a:r>
                <a:r>
                  <a:rPr lang="en-US" dirty="0"/>
                  <a:t> </a:t>
                </a:r>
                <a:r>
                  <a:rPr lang="en-US" dirty="0" err="1"/>
                  <a:t>jarak</a:t>
                </a:r>
                <a:r>
                  <a:rPr lang="en-US" dirty="0"/>
                  <a:t>, </a:t>
                </a:r>
                <a:r>
                  <a:rPr lang="en-US" dirty="0" err="1"/>
                  <a:t>yaitu</a:t>
                </a:r>
                <a:r>
                  <a:rPr lang="en-US" dirty="0"/>
                  <a:t>: </a:t>
                </a:r>
              </a:p>
              <a:p>
                <a:pPr lvl="1" algn="just"/>
                <a:r>
                  <a:rPr lang="en-US" sz="2000" dirty="0" err="1"/>
                  <a:t>jarak</a:t>
                </a:r>
                <a:r>
                  <a:rPr lang="en-US" sz="2000" dirty="0"/>
                  <a:t> </a:t>
                </a:r>
                <a:r>
                  <a:rPr lang="en-US" sz="2000" dirty="0" err="1"/>
                  <a:t>tanggap</a:t>
                </a:r>
                <a:r>
                  <a:rPr lang="en-US" sz="2000" dirty="0"/>
                  <a:t> (</a:t>
                </a:r>
                <a14:m>
                  <m:oMath xmlns:m="http://schemas.openxmlformats.org/officeDocument/2006/math">
                    <m:sSub>
                      <m:sSubPr>
                        <m:ctrlPr>
                          <a:rPr lang="en-US" sz="2000" i="1">
                            <a:latin typeface="Cambria Math"/>
                          </a:rPr>
                        </m:ctrlPr>
                      </m:sSubPr>
                      <m:e>
                        <m:r>
                          <a:rPr lang="en-US" sz="2000" i="1">
                            <a:latin typeface="Cambria Math"/>
                          </a:rPr>
                          <m:t>𝐽</m:t>
                        </m:r>
                      </m:e>
                      <m:sub>
                        <m:r>
                          <a:rPr lang="en-US" sz="2000" i="1">
                            <a:latin typeface="Cambria Math"/>
                          </a:rPr>
                          <m:t>h𝑡</m:t>
                        </m:r>
                      </m:sub>
                    </m:sSub>
                  </m:oMath>
                </a14:m>
                <a:r>
                  <a:rPr lang="en-US" sz="2000" dirty="0"/>
                  <a:t>) </a:t>
                </a:r>
                <a:r>
                  <a:rPr lang="en-US" sz="2000" dirty="0" err="1"/>
                  <a:t>adalah</a:t>
                </a:r>
                <a:r>
                  <a:rPr lang="en-US" sz="2000" dirty="0"/>
                  <a:t> </a:t>
                </a:r>
                <a:r>
                  <a:rPr lang="en-US" sz="2000" dirty="0" err="1"/>
                  <a:t>jarak</a:t>
                </a:r>
                <a:r>
                  <a:rPr lang="en-US" sz="2000" dirty="0"/>
                  <a:t> yang </a:t>
                </a:r>
                <a:r>
                  <a:rPr lang="en-US" sz="2000" dirty="0" err="1"/>
                  <a:t>ditempuh</a:t>
                </a:r>
                <a:r>
                  <a:rPr lang="en-US" sz="2000" dirty="0"/>
                  <a:t> </a:t>
                </a:r>
                <a:r>
                  <a:rPr lang="en-US" sz="2000" dirty="0" err="1"/>
                  <a:t>oleh</a:t>
                </a:r>
                <a:r>
                  <a:rPr lang="en-US" sz="2000" dirty="0"/>
                  <a:t> </a:t>
                </a:r>
                <a:r>
                  <a:rPr lang="en-US" sz="2000" dirty="0" err="1"/>
                  <a:t>kendaraan</a:t>
                </a:r>
                <a:r>
                  <a:rPr lang="en-US" sz="2000" dirty="0"/>
                  <a:t> </a:t>
                </a:r>
                <a:r>
                  <a:rPr lang="en-US" sz="2000" dirty="0" err="1"/>
                  <a:t>sejak</a:t>
                </a:r>
                <a:r>
                  <a:rPr lang="en-US" sz="2000" dirty="0"/>
                  <a:t> </a:t>
                </a:r>
                <a:r>
                  <a:rPr lang="en-US" sz="2000" dirty="0" err="1"/>
                  <a:t>pengemudi</a:t>
                </a:r>
                <a:r>
                  <a:rPr lang="en-US" sz="2000" dirty="0"/>
                  <a:t> </a:t>
                </a:r>
                <a:r>
                  <a:rPr lang="en-US" sz="2000" dirty="0" err="1"/>
                  <a:t>melihat</a:t>
                </a:r>
                <a:r>
                  <a:rPr lang="en-US" sz="2000" dirty="0"/>
                  <a:t> </a:t>
                </a:r>
                <a:r>
                  <a:rPr lang="en-US" sz="2000" dirty="0" err="1"/>
                  <a:t>suatu</a:t>
                </a:r>
                <a:r>
                  <a:rPr lang="en-US" sz="2000" dirty="0"/>
                  <a:t> </a:t>
                </a:r>
                <a:r>
                  <a:rPr lang="en-US" sz="2000" dirty="0" err="1"/>
                  <a:t>halangan</a:t>
                </a:r>
                <a:r>
                  <a:rPr lang="en-US" sz="2000" dirty="0"/>
                  <a:t> yang </a:t>
                </a:r>
                <a:r>
                  <a:rPr lang="en-US" sz="2000" dirty="0" err="1"/>
                  <a:t>menyebabkan</a:t>
                </a:r>
                <a:r>
                  <a:rPr lang="en-US" sz="2000" dirty="0"/>
                  <a:t> </a:t>
                </a:r>
                <a:r>
                  <a:rPr lang="en-US" sz="2000" dirty="0" err="1"/>
                  <a:t>ia</a:t>
                </a:r>
                <a:r>
                  <a:rPr lang="en-US" sz="2000" dirty="0"/>
                  <a:t> </a:t>
                </a:r>
                <a:r>
                  <a:rPr lang="en-US" sz="2000" dirty="0" err="1"/>
                  <a:t>harus</a:t>
                </a:r>
                <a:r>
                  <a:rPr lang="en-US" sz="2000" dirty="0"/>
                  <a:t> </a:t>
                </a:r>
                <a:r>
                  <a:rPr lang="en-US" sz="2000" dirty="0" err="1"/>
                  <a:t>berhenti</a:t>
                </a:r>
                <a:r>
                  <a:rPr lang="en-US" sz="2000" dirty="0"/>
                  <a:t> </a:t>
                </a:r>
                <a:r>
                  <a:rPr lang="en-US" sz="2000" dirty="0" err="1"/>
                  <a:t>sampai</a:t>
                </a:r>
                <a:r>
                  <a:rPr lang="en-US" sz="2000" dirty="0"/>
                  <a:t> </a:t>
                </a:r>
                <a:r>
                  <a:rPr lang="en-US" sz="2000" dirty="0" err="1"/>
                  <a:t>saat</a:t>
                </a:r>
                <a:r>
                  <a:rPr lang="en-US" sz="2000" dirty="0"/>
                  <a:t> </a:t>
                </a:r>
                <a:r>
                  <a:rPr lang="en-US" sz="2000" dirty="0" err="1"/>
                  <a:t>pengemudi</a:t>
                </a:r>
                <a:r>
                  <a:rPr lang="en-US" sz="2000" dirty="0"/>
                  <a:t> </a:t>
                </a:r>
                <a:r>
                  <a:rPr lang="en-US" sz="2000" dirty="0" err="1"/>
                  <a:t>menginjak</a:t>
                </a:r>
                <a:r>
                  <a:rPr lang="en-US" sz="2000" dirty="0"/>
                  <a:t> rem; </a:t>
                </a:r>
                <a:r>
                  <a:rPr lang="en-US" sz="2000" dirty="0" err="1"/>
                  <a:t>dan</a:t>
                </a:r>
                <a:r>
                  <a:rPr lang="en-US" sz="2000" dirty="0"/>
                  <a:t> </a:t>
                </a:r>
              </a:p>
              <a:p>
                <a:pPr lvl="1" algn="just"/>
                <a:r>
                  <a:rPr lang="en-US" sz="2000" dirty="0" err="1"/>
                  <a:t>jarak</a:t>
                </a:r>
                <a:r>
                  <a:rPr lang="en-US" sz="2000" dirty="0"/>
                  <a:t> </a:t>
                </a:r>
                <a:r>
                  <a:rPr lang="en-US" sz="2000" dirty="0" err="1"/>
                  <a:t>pengereman</a:t>
                </a:r>
                <a:r>
                  <a:rPr lang="en-US" sz="2000" dirty="0"/>
                  <a:t> (</a:t>
                </a:r>
                <a14:m>
                  <m:oMath xmlns:m="http://schemas.openxmlformats.org/officeDocument/2006/math">
                    <m:sSub>
                      <m:sSubPr>
                        <m:ctrlPr>
                          <a:rPr lang="en-US" sz="2000" i="1">
                            <a:latin typeface="Cambria Math"/>
                          </a:rPr>
                        </m:ctrlPr>
                      </m:sSubPr>
                      <m:e>
                        <m:r>
                          <a:rPr lang="en-US" sz="2000" i="1">
                            <a:latin typeface="Cambria Math"/>
                          </a:rPr>
                          <m:t>𝐽</m:t>
                        </m:r>
                      </m:e>
                      <m:sub>
                        <m:r>
                          <a:rPr lang="en-US" sz="2000" i="1">
                            <a:latin typeface="Cambria Math"/>
                          </a:rPr>
                          <m:t>h</m:t>
                        </m:r>
                      </m:sub>
                    </m:sSub>
                  </m:oMath>
                </a14:m>
                <a:r>
                  <a:rPr lang="en-US" sz="2000" dirty="0"/>
                  <a:t>) </a:t>
                </a:r>
                <a:r>
                  <a:rPr lang="en-US" sz="2000" dirty="0" err="1"/>
                  <a:t>adalah</a:t>
                </a:r>
                <a:r>
                  <a:rPr lang="en-US" sz="2000" dirty="0"/>
                  <a:t> </a:t>
                </a:r>
                <a:r>
                  <a:rPr lang="en-US" sz="2000" dirty="0" err="1"/>
                  <a:t>jarak</a:t>
                </a:r>
                <a:r>
                  <a:rPr lang="en-US" sz="2000" dirty="0"/>
                  <a:t> yang </a:t>
                </a:r>
                <a:r>
                  <a:rPr lang="en-US" sz="2000" dirty="0" err="1"/>
                  <a:t>dibutuhkan</a:t>
                </a:r>
                <a:r>
                  <a:rPr lang="en-US" sz="2000" dirty="0"/>
                  <a:t> </a:t>
                </a:r>
                <a:r>
                  <a:rPr lang="en-US" sz="2000" dirty="0" err="1"/>
                  <a:t>untuk</a:t>
                </a:r>
                <a:r>
                  <a:rPr lang="en-US" sz="2000" dirty="0"/>
                  <a:t> </a:t>
                </a:r>
                <a:r>
                  <a:rPr lang="en-US" sz="2000" dirty="0" err="1"/>
                  <a:t>menghentikan</a:t>
                </a:r>
                <a:r>
                  <a:rPr lang="en-US" sz="2000" dirty="0"/>
                  <a:t> </a:t>
                </a:r>
                <a:r>
                  <a:rPr lang="en-US" sz="2000" dirty="0" err="1"/>
                  <a:t>kendaraan</a:t>
                </a:r>
                <a:r>
                  <a:rPr lang="en-US" sz="2000" dirty="0"/>
                  <a:t> </a:t>
                </a:r>
                <a:r>
                  <a:rPr lang="en-US" sz="2000" dirty="0" err="1"/>
                  <a:t>sejak</a:t>
                </a:r>
                <a:r>
                  <a:rPr lang="en-US" sz="2000" dirty="0"/>
                  <a:t> </a:t>
                </a:r>
                <a:r>
                  <a:rPr lang="en-US" sz="2000" dirty="0" err="1"/>
                  <a:t>pengemudi</a:t>
                </a:r>
                <a:r>
                  <a:rPr lang="en-US" sz="2000" dirty="0"/>
                  <a:t> </a:t>
                </a:r>
                <a:r>
                  <a:rPr lang="en-US" sz="2000" dirty="0" err="1"/>
                  <a:t>menginjak</a:t>
                </a:r>
                <a:r>
                  <a:rPr lang="en-US" sz="2000" dirty="0"/>
                  <a:t> rem </a:t>
                </a:r>
                <a:r>
                  <a:rPr lang="en-US" sz="2000" dirty="0" err="1"/>
                  <a:t>sampai</a:t>
                </a:r>
                <a:r>
                  <a:rPr lang="en-US" sz="2000" dirty="0"/>
                  <a:t> </a:t>
                </a:r>
                <a:r>
                  <a:rPr lang="en-US" sz="2000" dirty="0" err="1"/>
                  <a:t>kendaraan</a:t>
                </a:r>
                <a:r>
                  <a:rPr lang="en-US" sz="2000" dirty="0"/>
                  <a:t> </a:t>
                </a:r>
                <a:r>
                  <a:rPr lang="en-US" sz="2000" dirty="0" err="1"/>
                  <a:t>berhenti</a:t>
                </a:r>
                <a:r>
                  <a:rPr lang="en-US" sz="2000" dirty="0"/>
                  <a:t>. </a:t>
                </a:r>
              </a:p>
              <a:p>
                <a:endParaRPr lang="en-US" sz="18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103312" y="1583140"/>
                <a:ext cx="10115148" cy="4665259"/>
              </a:xfrm>
              <a:blipFill rotWithShape="1">
                <a:blip r:embed="rId3"/>
                <a:stretch>
                  <a:fillRect l="-301" t="-654" r="-603" b="-131"/>
                </a:stretch>
              </a:blipFill>
            </p:spPr>
            <p:txBody>
              <a:bodyPr/>
              <a:lstStyle/>
              <a:p>
                <a:r>
                  <a:rPr lang="id-ID">
                    <a:noFill/>
                  </a:rPr>
                  <a:t> </a:t>
                </a:r>
              </a:p>
            </p:txBody>
          </p:sp>
        </mc:Fallback>
      </mc:AlternateContent>
    </p:spTree>
    <p:extLst>
      <p:ext uri="{BB962C8B-B14F-4D97-AF65-F5344CB8AC3E}">
        <p14:creationId xmlns:p14="http://schemas.microsoft.com/office/powerpoint/2010/main" val="263208142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PIEV</a:t>
            </a:r>
          </a:p>
        </p:txBody>
      </p:sp>
      <p:sp>
        <p:nvSpPr>
          <p:cNvPr id="3" name="Content Placeholder 2"/>
          <p:cNvSpPr>
            <a:spLocks noGrp="1"/>
          </p:cNvSpPr>
          <p:nvPr>
            <p:ph idx="1"/>
          </p:nvPr>
        </p:nvSpPr>
        <p:spPr>
          <a:xfrm>
            <a:off x="1103312" y="1665028"/>
            <a:ext cx="9937727" cy="4583372"/>
          </a:xfrm>
        </p:spPr>
        <p:txBody>
          <a:bodyPr>
            <a:normAutofit fontScale="70000" lnSpcReduction="20000"/>
          </a:bodyPr>
          <a:lstStyle/>
          <a:p>
            <a:pPr algn="just"/>
            <a:r>
              <a:rPr lang="en-US" sz="4000" dirty="0" err="1"/>
              <a:t>Waktu</a:t>
            </a:r>
            <a:r>
              <a:rPr lang="en-US" sz="4000" dirty="0"/>
              <a:t> yang </a:t>
            </a:r>
            <a:r>
              <a:rPr lang="en-US" sz="4000" dirty="0" err="1"/>
              <a:t>dibutuhkan</a:t>
            </a:r>
            <a:r>
              <a:rPr lang="en-US" sz="4000" dirty="0"/>
              <a:t> </a:t>
            </a:r>
            <a:r>
              <a:rPr lang="en-US" sz="4000" dirty="0" err="1"/>
              <a:t>untuk</a:t>
            </a:r>
            <a:r>
              <a:rPr lang="en-US" sz="4000" dirty="0"/>
              <a:t> </a:t>
            </a:r>
            <a:r>
              <a:rPr lang="en-US" sz="4000" dirty="0" err="1"/>
              <a:t>pengemudi</a:t>
            </a:r>
            <a:r>
              <a:rPr lang="en-US" sz="4000" dirty="0"/>
              <a:t> </a:t>
            </a:r>
            <a:r>
              <a:rPr lang="en-US" sz="4000" dirty="0" err="1"/>
              <a:t>dari</a:t>
            </a:r>
            <a:r>
              <a:rPr lang="en-US" sz="4000" dirty="0"/>
              <a:t> </a:t>
            </a:r>
            <a:r>
              <a:rPr lang="en-US" sz="4000" dirty="0" err="1"/>
              <a:t>saat</a:t>
            </a:r>
            <a:r>
              <a:rPr lang="en-US" sz="4000" dirty="0"/>
              <a:t> </a:t>
            </a:r>
            <a:r>
              <a:rPr lang="en-US" sz="4000" dirty="0" err="1"/>
              <a:t>dia</a:t>
            </a:r>
            <a:r>
              <a:rPr lang="en-US" sz="4000" dirty="0"/>
              <a:t> </a:t>
            </a:r>
            <a:r>
              <a:rPr lang="en-US" sz="4000" dirty="0" err="1"/>
              <a:t>menyadari</a:t>
            </a:r>
            <a:r>
              <a:rPr lang="en-US" sz="4000" dirty="0"/>
              <a:t> </a:t>
            </a:r>
            <a:r>
              <a:rPr lang="en-US" sz="4000" dirty="0" err="1"/>
              <a:t>adanya</a:t>
            </a:r>
            <a:r>
              <a:rPr lang="en-US" sz="4000" dirty="0"/>
              <a:t> </a:t>
            </a:r>
            <a:r>
              <a:rPr lang="en-US" sz="4000" dirty="0" err="1"/>
              <a:t>rintanagan</a:t>
            </a:r>
            <a:r>
              <a:rPr lang="en-US" sz="4000" dirty="0"/>
              <a:t> </a:t>
            </a:r>
            <a:r>
              <a:rPr lang="en-US" sz="4000" dirty="0" err="1"/>
              <a:t>dampai</a:t>
            </a:r>
            <a:r>
              <a:rPr lang="en-US" sz="4000" dirty="0"/>
              <a:t> </a:t>
            </a:r>
            <a:r>
              <a:rPr lang="en-US" sz="4000" dirty="0" err="1"/>
              <a:t>dia</a:t>
            </a:r>
            <a:r>
              <a:rPr lang="en-US" sz="4000" dirty="0"/>
              <a:t> </a:t>
            </a:r>
            <a:r>
              <a:rPr lang="en-US" sz="4000" dirty="0" err="1"/>
              <a:t>mengambil</a:t>
            </a:r>
            <a:r>
              <a:rPr lang="en-US" sz="4000" dirty="0"/>
              <a:t> </a:t>
            </a:r>
            <a:r>
              <a:rPr lang="en-US" sz="4000" dirty="0" err="1"/>
              <a:t>keputusan</a:t>
            </a:r>
            <a:r>
              <a:rPr lang="en-US" sz="4000" dirty="0"/>
              <a:t> </a:t>
            </a:r>
            <a:r>
              <a:rPr lang="en-US" sz="4000" dirty="0" err="1"/>
              <a:t>disebut</a:t>
            </a:r>
            <a:r>
              <a:rPr lang="en-US" sz="4000" dirty="0"/>
              <a:t> </a:t>
            </a:r>
            <a:r>
              <a:rPr lang="en-US" sz="4000" dirty="0" err="1"/>
              <a:t>waktu</a:t>
            </a:r>
            <a:r>
              <a:rPr lang="en-US" sz="4000" dirty="0"/>
              <a:t> </a:t>
            </a:r>
            <a:r>
              <a:rPr lang="en-US" sz="4000" b="1" dirty="0"/>
              <a:t>PIEV (</a:t>
            </a:r>
            <a:r>
              <a:rPr lang="en-US" sz="4000" b="1" i="1" dirty="0"/>
              <a:t>Perception-Identification-Emotion-Volition</a:t>
            </a:r>
            <a:r>
              <a:rPr lang="en-US" sz="4000" b="1" dirty="0"/>
              <a:t>)</a:t>
            </a:r>
            <a:r>
              <a:rPr lang="en-US" sz="4000" dirty="0"/>
              <a:t> </a:t>
            </a:r>
            <a:r>
              <a:rPr lang="en-US" sz="4000" dirty="0" err="1"/>
              <a:t>atau</a:t>
            </a:r>
            <a:r>
              <a:rPr lang="en-US" sz="4000" dirty="0"/>
              <a:t> </a:t>
            </a:r>
            <a:r>
              <a:rPr lang="en-US" sz="4000" dirty="0" err="1"/>
              <a:t>waktu</a:t>
            </a:r>
            <a:r>
              <a:rPr lang="en-US" sz="4000" dirty="0"/>
              <a:t> </a:t>
            </a:r>
            <a:r>
              <a:rPr lang="en-US" sz="4000" dirty="0" err="1"/>
              <a:t>tanggap</a:t>
            </a:r>
            <a:r>
              <a:rPr lang="en-US" sz="4000" b="1" dirty="0"/>
              <a:t>.</a:t>
            </a:r>
          </a:p>
          <a:p>
            <a:pPr algn="just"/>
            <a:r>
              <a:rPr lang="en-US" sz="4000" dirty="0" err="1"/>
              <a:t>waktu</a:t>
            </a:r>
            <a:r>
              <a:rPr lang="en-US" sz="4000" dirty="0"/>
              <a:t> PIEV </a:t>
            </a:r>
            <a:r>
              <a:rPr lang="en-US" sz="4000" dirty="0" err="1"/>
              <a:t>sebesar</a:t>
            </a:r>
            <a:r>
              <a:rPr lang="en-US" sz="4000" dirty="0"/>
              <a:t> 1,5 </a:t>
            </a:r>
            <a:r>
              <a:rPr lang="en-US" sz="4000" dirty="0" err="1"/>
              <a:t>detik</a:t>
            </a:r>
            <a:endParaRPr lang="en-US" sz="4000" dirty="0"/>
          </a:p>
          <a:p>
            <a:pPr algn="just"/>
            <a:r>
              <a:rPr lang="en-US" sz="4000" dirty="0"/>
              <a:t>Rata </a:t>
            </a:r>
            <a:r>
              <a:rPr lang="en-US" sz="4000" dirty="0" err="1"/>
              <a:t>rata</a:t>
            </a:r>
            <a:r>
              <a:rPr lang="en-US" sz="4000" dirty="0"/>
              <a:t> </a:t>
            </a:r>
            <a:r>
              <a:rPr lang="en-US" sz="4000" dirty="0" err="1"/>
              <a:t>pengemudi</a:t>
            </a:r>
            <a:r>
              <a:rPr lang="en-US" sz="4000" dirty="0"/>
              <a:t> </a:t>
            </a:r>
            <a:r>
              <a:rPr lang="en-US" sz="4000" dirty="0" err="1"/>
              <a:t>membutuhkan</a:t>
            </a:r>
            <a:r>
              <a:rPr lang="en-US" sz="4000" dirty="0"/>
              <a:t> </a:t>
            </a:r>
            <a:r>
              <a:rPr lang="en-US" sz="4000" dirty="0" err="1"/>
              <a:t>waktu</a:t>
            </a:r>
            <a:r>
              <a:rPr lang="en-US" sz="4000" dirty="0"/>
              <a:t> 0,5 </a:t>
            </a:r>
            <a:r>
              <a:rPr lang="en-US" sz="4000" dirty="0" err="1"/>
              <a:t>sampai</a:t>
            </a:r>
            <a:r>
              <a:rPr lang="en-US" sz="4000" dirty="0"/>
              <a:t> 1 </a:t>
            </a:r>
            <a:r>
              <a:rPr lang="en-US" sz="4000" dirty="0" err="1"/>
              <a:t>detik</a:t>
            </a:r>
            <a:endParaRPr lang="en-US" sz="4000" dirty="0"/>
          </a:p>
          <a:p>
            <a:pPr algn="just"/>
            <a:r>
              <a:rPr lang="en-US" sz="3600" dirty="0" err="1"/>
              <a:t>Sehingga</a:t>
            </a:r>
            <a:r>
              <a:rPr lang="en-US" sz="3600" dirty="0"/>
              <a:t> total </a:t>
            </a:r>
            <a:r>
              <a:rPr lang="en-US" sz="3600" dirty="0" err="1"/>
              <a:t>waktu</a:t>
            </a:r>
            <a:r>
              <a:rPr lang="en-US" sz="3600" dirty="0"/>
              <a:t> yang </a:t>
            </a:r>
            <a:r>
              <a:rPr lang="en-US" sz="3600" dirty="0" err="1"/>
              <a:t>dibutuhkan</a:t>
            </a:r>
            <a:r>
              <a:rPr lang="en-US" sz="3600" dirty="0"/>
              <a:t> </a:t>
            </a:r>
            <a:r>
              <a:rPr lang="en-US" sz="3600" dirty="0" err="1"/>
              <a:t>dari</a:t>
            </a:r>
            <a:r>
              <a:rPr lang="en-US" sz="3600" dirty="0"/>
              <a:t> </a:t>
            </a:r>
            <a:r>
              <a:rPr lang="en-US" sz="3600" dirty="0" err="1"/>
              <a:t>saat</a:t>
            </a:r>
            <a:r>
              <a:rPr lang="en-US" sz="3600" dirty="0"/>
              <a:t> </a:t>
            </a:r>
            <a:r>
              <a:rPr lang="en-US" sz="3600" dirty="0" err="1"/>
              <a:t>dia</a:t>
            </a:r>
            <a:r>
              <a:rPr lang="en-US" sz="3600" dirty="0"/>
              <a:t> </a:t>
            </a:r>
            <a:r>
              <a:rPr lang="en-US" sz="3600" dirty="0" err="1"/>
              <a:t>melihat</a:t>
            </a:r>
            <a:r>
              <a:rPr lang="en-US" sz="3600" dirty="0"/>
              <a:t> </a:t>
            </a:r>
            <a:r>
              <a:rPr lang="en-US" sz="3600" dirty="0" err="1"/>
              <a:t>rintangan</a:t>
            </a:r>
            <a:r>
              <a:rPr lang="en-US" sz="3600" dirty="0"/>
              <a:t> </a:t>
            </a:r>
            <a:r>
              <a:rPr lang="en-US" sz="3600" dirty="0" err="1"/>
              <a:t>sampai</a:t>
            </a:r>
            <a:r>
              <a:rPr lang="en-US" sz="3600" dirty="0"/>
              <a:t> </a:t>
            </a:r>
            <a:r>
              <a:rPr lang="en-US" sz="3600" dirty="0" err="1"/>
              <a:t>menginjak</a:t>
            </a:r>
            <a:r>
              <a:rPr lang="en-US" sz="3600" dirty="0"/>
              <a:t> pedal rem, </a:t>
            </a:r>
            <a:r>
              <a:rPr lang="en-US" sz="3600" dirty="0" err="1"/>
              <a:t>disebut</a:t>
            </a:r>
            <a:r>
              <a:rPr lang="en-US" sz="3600" dirty="0"/>
              <a:t> </a:t>
            </a:r>
            <a:r>
              <a:rPr lang="en-US" sz="3600" dirty="0" err="1"/>
              <a:t>sebagai</a:t>
            </a:r>
            <a:r>
              <a:rPr lang="en-US" sz="3600" dirty="0"/>
              <a:t> </a:t>
            </a:r>
            <a:r>
              <a:rPr lang="en-US" sz="3600" dirty="0" err="1"/>
              <a:t>waktu</a:t>
            </a:r>
            <a:r>
              <a:rPr lang="en-US" sz="3600" dirty="0"/>
              <a:t> </a:t>
            </a:r>
            <a:r>
              <a:rPr lang="en-US" sz="3600" dirty="0" err="1"/>
              <a:t>reaksi</a:t>
            </a:r>
            <a:r>
              <a:rPr lang="en-US" sz="3600" dirty="0"/>
              <a:t> </a:t>
            </a:r>
            <a:r>
              <a:rPr lang="en-US" sz="3600" dirty="0" err="1"/>
              <a:t>atau</a:t>
            </a:r>
            <a:r>
              <a:rPr lang="en-US" sz="3600" dirty="0"/>
              <a:t> </a:t>
            </a:r>
            <a:r>
              <a:rPr lang="en-US" sz="3600" dirty="0" err="1"/>
              <a:t>waktu</a:t>
            </a:r>
            <a:r>
              <a:rPr lang="en-US" sz="3600" dirty="0"/>
              <a:t> </a:t>
            </a:r>
            <a:r>
              <a:rPr lang="en-US" sz="3600" dirty="0" err="1"/>
              <a:t>tanggap</a:t>
            </a:r>
            <a:r>
              <a:rPr lang="en-US" sz="3600" dirty="0"/>
              <a:t> 2,5 </a:t>
            </a:r>
            <a:r>
              <a:rPr lang="en-US" sz="3600" dirty="0" err="1"/>
              <a:t>detik</a:t>
            </a:r>
            <a:r>
              <a:rPr lang="en-US" sz="3600" dirty="0"/>
              <a:t> (</a:t>
            </a:r>
            <a:r>
              <a:rPr lang="en-US" sz="3600" dirty="0" err="1"/>
              <a:t>Direktorat</a:t>
            </a:r>
            <a:r>
              <a:rPr lang="en-US" sz="3600" dirty="0"/>
              <a:t> </a:t>
            </a:r>
            <a:r>
              <a:rPr lang="en-US" sz="3600" dirty="0" err="1"/>
              <a:t>Jenderal</a:t>
            </a:r>
            <a:r>
              <a:rPr lang="en-US" sz="3600" dirty="0"/>
              <a:t> Bina </a:t>
            </a:r>
            <a:r>
              <a:rPr lang="en-US" sz="3600" dirty="0" err="1"/>
              <a:t>Marga</a:t>
            </a:r>
            <a:r>
              <a:rPr lang="en-US" sz="3600" dirty="0"/>
              <a:t>, 1997)</a:t>
            </a:r>
            <a:endParaRPr lang="en-US" sz="4000" dirty="0"/>
          </a:p>
        </p:txBody>
      </p:sp>
    </p:spTree>
    <p:extLst>
      <p:ext uri="{BB962C8B-B14F-4D97-AF65-F5344CB8AC3E}">
        <p14:creationId xmlns:p14="http://schemas.microsoft.com/office/powerpoint/2010/main" val="87728018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316240"/>
            <a:ext cx="9404723" cy="1400530"/>
          </a:xfrm>
        </p:spPr>
        <p:txBody>
          <a:bodyPr/>
          <a:lstStyle/>
          <a:p>
            <a:r>
              <a:rPr lang="en-US" dirty="0" err="1"/>
              <a:t>Jarak</a:t>
            </a:r>
            <a:r>
              <a:rPr lang="en-US" dirty="0"/>
              <a:t> Pandang </a:t>
            </a:r>
            <a:r>
              <a:rPr lang="en-US" dirty="0" err="1"/>
              <a:t>Henti</a:t>
            </a:r>
            <a:r>
              <a:rPr lang="en-US" dirty="0"/>
              <a:t> </a:t>
            </a:r>
            <a:r>
              <a:rPr lang="en-US" dirty="0" err="1"/>
              <a:t>Pada</a:t>
            </a:r>
            <a:r>
              <a:rPr lang="en-US" dirty="0"/>
              <a:t> </a:t>
            </a:r>
            <a:r>
              <a:rPr lang="en-US" dirty="0" err="1"/>
              <a:t>lengkung</a:t>
            </a:r>
            <a:r>
              <a:rPr lang="en-US" dirty="0"/>
              <a:t> vertical </a:t>
            </a:r>
            <a:r>
              <a:rPr lang="en-US" dirty="0" err="1"/>
              <a:t>cembung</a:t>
            </a:r>
            <a:endParaRPr lang="en-US" dirty="0"/>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bwMode="auto">
          <a:xfrm>
            <a:off x="4278312" y="1712652"/>
            <a:ext cx="3665538" cy="2354784"/>
          </a:xfrm>
          <a:prstGeom prst="rect">
            <a:avLst/>
          </a:prstGeom>
          <a:noFill/>
          <a:ln>
            <a:noFill/>
          </a:ln>
        </p:spPr>
      </p:pic>
    </p:spTree>
    <p:extLst>
      <p:ext uri="{BB962C8B-B14F-4D97-AF65-F5344CB8AC3E}">
        <p14:creationId xmlns:p14="http://schemas.microsoft.com/office/powerpoint/2010/main" val="57469265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Jarak</a:t>
            </a:r>
            <a:r>
              <a:rPr lang="en-US" dirty="0"/>
              <a:t> Pandang </a:t>
            </a:r>
            <a:r>
              <a:rPr lang="en-US" dirty="0" err="1"/>
              <a:t>Henti</a:t>
            </a:r>
            <a:r>
              <a:rPr lang="en-US" dirty="0"/>
              <a:t> </a:t>
            </a:r>
            <a:r>
              <a:rPr lang="en-US" dirty="0" err="1"/>
              <a:t>Pada</a:t>
            </a:r>
            <a:r>
              <a:rPr lang="en-US" dirty="0"/>
              <a:t> </a:t>
            </a:r>
            <a:r>
              <a:rPr lang="en-US" dirty="0" err="1"/>
              <a:t>lengkung</a:t>
            </a:r>
            <a:r>
              <a:rPr lang="en-US" dirty="0"/>
              <a:t> vertical </a:t>
            </a:r>
            <a:r>
              <a:rPr lang="en-US" dirty="0" err="1"/>
              <a:t>cekung</a:t>
            </a:r>
            <a:endParaRPr lang="en-US" dirty="0"/>
          </a:p>
        </p:txBody>
      </p:sp>
      <p:pic>
        <p:nvPicPr>
          <p:cNvPr id="4" name="Content Placeholder 3"/>
          <p:cNvPicPr>
            <a:picLocks noGrp="1"/>
          </p:cNvPicPr>
          <p:nvPr>
            <p:ph idx="1"/>
          </p:nvPr>
        </p:nvPicPr>
        <p:blipFill rotWithShape="1">
          <a:blip r:embed="rId2">
            <a:extLst>
              <a:ext uri="{28A0092B-C50C-407E-A947-70E740481C1C}">
                <a14:useLocalDpi xmlns:a14="http://schemas.microsoft.com/office/drawing/2010/main" val="0"/>
              </a:ext>
            </a:extLst>
          </a:blip>
          <a:stretch/>
        </p:blipFill>
        <p:spPr bwMode="auto">
          <a:xfrm>
            <a:off x="4465019" y="2375649"/>
            <a:ext cx="3292125" cy="1028789"/>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9964288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p:cNvSpPr>
                <a:spLocks noGrp="1"/>
              </p:cNvSpPr>
              <p:nvPr>
                <p:ph type="title"/>
              </p:nvPr>
            </p:nvSpPr>
            <p:spPr/>
            <p:txBody>
              <a:bodyPr/>
              <a:lstStyle/>
              <a:p>
                <a:r>
                  <a:rPr lang="en-US" dirty="0" err="1"/>
                  <a:t>Jarak</a:t>
                </a:r>
                <a:r>
                  <a:rPr lang="en-US" dirty="0"/>
                  <a:t> Pandang </a:t>
                </a:r>
                <a:r>
                  <a:rPr lang="en-US" dirty="0" err="1"/>
                  <a:t>Henti</a:t>
                </a:r>
                <a:r>
                  <a:rPr lang="en-US" dirty="0"/>
                  <a:t> (</a:t>
                </a:r>
                <a14:m>
                  <m:oMath xmlns:m="http://schemas.openxmlformats.org/officeDocument/2006/math">
                    <m:sSub>
                      <m:sSubPr>
                        <m:ctrlPr>
                          <a:rPr lang="en-US" i="1">
                            <a:latin typeface="Cambria Math"/>
                          </a:rPr>
                        </m:ctrlPr>
                      </m:sSubPr>
                      <m:e>
                        <m:r>
                          <a:rPr lang="en-US" i="1">
                            <a:latin typeface="Cambria Math"/>
                          </a:rPr>
                          <m:t>𝐽</m:t>
                        </m:r>
                      </m:e>
                      <m:sub>
                        <m:r>
                          <a:rPr lang="en-US" i="1">
                            <a:latin typeface="Cambria Math"/>
                          </a:rPr>
                          <m:t>h</m:t>
                        </m:r>
                      </m:sub>
                    </m:sSub>
                  </m:oMath>
                </a14:m>
                <a:r>
                  <a:rPr lang="en-US" dirty="0"/>
                  <a:t>), </a:t>
                </a:r>
                <a:r>
                  <a:rPr lang="en-US" dirty="0" err="1"/>
                  <a:t>Pers</a:t>
                </a:r>
                <a:endParaRPr lang="en-US" dirty="0"/>
              </a:p>
            </p:txBody>
          </p:sp>
        </mc:Choice>
        <mc:Fallback xmlns="">
          <p:sp>
            <p:nvSpPr>
              <p:cNvPr id="2" name="Title 1"/>
              <p:cNvSpPr>
                <a:spLocks noGrp="1" noRot="1" noChangeAspect="1" noMove="1" noResize="1" noEditPoints="1" noAdjustHandles="1" noChangeArrowheads="1" noChangeShapeType="1" noTextEdit="1"/>
              </p:cNvSpPr>
              <p:nvPr>
                <p:ph type="title"/>
              </p:nvPr>
            </p:nvSpPr>
            <p:spPr>
              <a:blipFill rotWithShape="0">
                <a:blip r:embed="rId2"/>
                <a:stretch>
                  <a:fillRect l="-186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971779" y="1487253"/>
                <a:ext cx="8946541" cy="4195481"/>
              </a:xfrm>
            </p:spPr>
            <p:txBody>
              <a:bodyPr>
                <a:normAutofit fontScale="92500" lnSpcReduction="20000"/>
              </a:bodyPr>
              <a:lstStyle/>
              <a:p>
                <a:pPr/>
                <a14:m>
                  <m:oMathPara xmlns:m="http://schemas.openxmlformats.org/officeDocument/2006/math">
                    <m:oMathParaPr>
                      <m:jc m:val="centerGroup"/>
                    </m:oMathParaPr>
                    <m:oMath xmlns:m="http://schemas.openxmlformats.org/officeDocument/2006/math">
                      <m:sSub>
                        <m:sSubPr>
                          <m:ctrlPr>
                            <a:rPr lang="en-US" sz="3600" i="1">
                              <a:latin typeface="Cambria Math"/>
                            </a:rPr>
                          </m:ctrlPr>
                        </m:sSubPr>
                        <m:e>
                          <m:r>
                            <a:rPr lang="en-US" sz="3600" i="1">
                              <a:latin typeface="Cambria Math"/>
                            </a:rPr>
                            <m:t>𝐽</m:t>
                          </m:r>
                        </m:e>
                        <m:sub>
                          <m:r>
                            <a:rPr lang="en-US" sz="3600" i="1">
                              <a:latin typeface="Cambria Math"/>
                            </a:rPr>
                            <m:t>h</m:t>
                          </m:r>
                        </m:sub>
                      </m:sSub>
                      <m:r>
                        <a:rPr lang="en-US" sz="3600" i="1">
                          <a:latin typeface="Cambria Math"/>
                        </a:rPr>
                        <m:t>=</m:t>
                      </m:r>
                      <m:f>
                        <m:fPr>
                          <m:ctrlPr>
                            <a:rPr lang="en-US" sz="3600" i="1">
                              <a:latin typeface="Cambria Math"/>
                            </a:rPr>
                          </m:ctrlPr>
                        </m:fPr>
                        <m:num>
                          <m:sSub>
                            <m:sSubPr>
                              <m:ctrlPr>
                                <a:rPr lang="en-US" sz="3600" i="1">
                                  <a:latin typeface="Cambria Math"/>
                                </a:rPr>
                              </m:ctrlPr>
                            </m:sSubPr>
                            <m:e>
                              <m:r>
                                <a:rPr lang="en-US" sz="3600" i="1">
                                  <a:latin typeface="Cambria Math"/>
                                </a:rPr>
                                <m:t>𝑉</m:t>
                              </m:r>
                            </m:e>
                            <m:sub>
                              <m:r>
                                <a:rPr lang="en-US" sz="3600" i="1">
                                  <a:latin typeface="Cambria Math"/>
                                </a:rPr>
                                <m:t>𝑅</m:t>
                              </m:r>
                            </m:sub>
                          </m:sSub>
                        </m:num>
                        <m:den>
                          <m:r>
                            <a:rPr lang="en-US" sz="3600" i="1">
                              <a:latin typeface="Cambria Math"/>
                            </a:rPr>
                            <m:t>3,6</m:t>
                          </m:r>
                        </m:den>
                      </m:f>
                      <m:r>
                        <a:rPr lang="en-US" sz="3600" i="1">
                          <a:latin typeface="Cambria Math"/>
                        </a:rPr>
                        <m:t>𝑇</m:t>
                      </m:r>
                      <m:r>
                        <a:rPr lang="en-US" sz="3600" i="1">
                          <a:latin typeface="Cambria Math"/>
                        </a:rPr>
                        <m:t>+</m:t>
                      </m:r>
                      <m:f>
                        <m:fPr>
                          <m:ctrlPr>
                            <a:rPr lang="en-US" sz="3600" i="1">
                              <a:latin typeface="Cambria Math"/>
                            </a:rPr>
                          </m:ctrlPr>
                        </m:fPr>
                        <m:num>
                          <m:sSup>
                            <m:sSupPr>
                              <m:ctrlPr>
                                <a:rPr lang="en-US" sz="3600" i="1">
                                  <a:latin typeface="Cambria Math"/>
                                </a:rPr>
                              </m:ctrlPr>
                            </m:sSupPr>
                            <m:e>
                              <m:d>
                                <m:dPr>
                                  <m:ctrlPr>
                                    <a:rPr lang="en-US" sz="3600" i="1">
                                      <a:latin typeface="Cambria Math"/>
                                    </a:rPr>
                                  </m:ctrlPr>
                                </m:dPr>
                                <m:e>
                                  <m:f>
                                    <m:fPr>
                                      <m:ctrlPr>
                                        <a:rPr lang="en-US" sz="3600" i="1">
                                          <a:latin typeface="Cambria Math"/>
                                        </a:rPr>
                                      </m:ctrlPr>
                                    </m:fPr>
                                    <m:num>
                                      <m:sSub>
                                        <m:sSubPr>
                                          <m:ctrlPr>
                                            <a:rPr lang="en-US" sz="3600" i="1">
                                              <a:latin typeface="Cambria Math"/>
                                            </a:rPr>
                                          </m:ctrlPr>
                                        </m:sSubPr>
                                        <m:e>
                                          <m:r>
                                            <a:rPr lang="en-US" sz="3600" i="1">
                                              <a:latin typeface="Cambria Math"/>
                                            </a:rPr>
                                            <m:t>𝑉</m:t>
                                          </m:r>
                                        </m:e>
                                        <m:sub>
                                          <m:r>
                                            <a:rPr lang="en-US" sz="3600" i="1">
                                              <a:latin typeface="Cambria Math"/>
                                            </a:rPr>
                                            <m:t>𝑅</m:t>
                                          </m:r>
                                        </m:sub>
                                      </m:sSub>
                                    </m:num>
                                    <m:den>
                                      <m:r>
                                        <a:rPr lang="en-US" sz="3600" i="1">
                                          <a:latin typeface="Cambria Math"/>
                                        </a:rPr>
                                        <m:t>3,6</m:t>
                                      </m:r>
                                    </m:den>
                                  </m:f>
                                </m:e>
                              </m:d>
                            </m:e>
                            <m:sup>
                              <m:r>
                                <a:rPr lang="en-US" sz="3600" i="1">
                                  <a:latin typeface="Cambria Math"/>
                                </a:rPr>
                                <m:t>2</m:t>
                              </m:r>
                            </m:sup>
                          </m:sSup>
                        </m:num>
                        <m:den>
                          <m:r>
                            <a:rPr lang="en-US" sz="3600" i="1">
                              <a:latin typeface="Cambria Math"/>
                            </a:rPr>
                            <m:t>2</m:t>
                          </m:r>
                          <m:r>
                            <a:rPr lang="en-US" sz="3600" i="1">
                              <a:latin typeface="Cambria Math"/>
                            </a:rPr>
                            <m:t>𝑔𝑓</m:t>
                          </m:r>
                        </m:den>
                      </m:f>
                    </m:oMath>
                  </m:oMathPara>
                </a14:m>
                <a:endParaRPr lang="en-US" sz="3600" dirty="0"/>
              </a:p>
              <a:p>
                <a14:m>
                  <m:oMath xmlns:m="http://schemas.openxmlformats.org/officeDocument/2006/math">
                    <m:sSub>
                      <m:sSubPr>
                        <m:ctrlPr>
                          <a:rPr lang="en-US" sz="3600" i="1">
                            <a:latin typeface="Cambria Math"/>
                          </a:rPr>
                        </m:ctrlPr>
                      </m:sSubPr>
                      <m:e>
                        <m:r>
                          <a:rPr lang="en-US" sz="3600" i="1">
                            <a:latin typeface="Cambria Math"/>
                          </a:rPr>
                          <m:t>𝑉</m:t>
                        </m:r>
                      </m:e>
                      <m:sub>
                        <m:r>
                          <a:rPr lang="en-US" sz="3600" i="1">
                            <a:latin typeface="Cambria Math"/>
                          </a:rPr>
                          <m:t>𝑅</m:t>
                        </m:r>
                      </m:sub>
                    </m:sSub>
                  </m:oMath>
                </a14:m>
                <a:r>
                  <a:rPr lang="en-US" sz="3600" dirty="0"/>
                  <a:t> = </a:t>
                </a:r>
                <a:r>
                  <a:rPr lang="en-US" sz="3600" dirty="0" err="1"/>
                  <a:t>kecepatan</a:t>
                </a:r>
                <a:r>
                  <a:rPr lang="en-US" sz="3600" dirty="0"/>
                  <a:t> </a:t>
                </a:r>
                <a:r>
                  <a:rPr lang="en-US" sz="3600" dirty="0" err="1"/>
                  <a:t>rencana</a:t>
                </a:r>
                <a:r>
                  <a:rPr lang="en-US" sz="3600" dirty="0"/>
                  <a:t> (km/jam);</a:t>
                </a:r>
              </a:p>
              <a:p>
                <a14:m>
                  <m:oMath xmlns:m="http://schemas.openxmlformats.org/officeDocument/2006/math">
                    <m:r>
                      <a:rPr lang="en-US" sz="3600" i="1">
                        <a:latin typeface="Cambria Math"/>
                      </a:rPr>
                      <m:t>𝑇</m:t>
                    </m:r>
                  </m:oMath>
                </a14:m>
                <a:r>
                  <a:rPr lang="en-US" sz="3600" dirty="0"/>
                  <a:t> = </a:t>
                </a:r>
                <a:r>
                  <a:rPr lang="en-US" sz="3600" dirty="0" err="1"/>
                  <a:t>waktu</a:t>
                </a:r>
                <a:r>
                  <a:rPr lang="en-US" sz="3600" dirty="0"/>
                  <a:t> </a:t>
                </a:r>
                <a:r>
                  <a:rPr lang="en-US" sz="3600" dirty="0" err="1"/>
                  <a:t>tanggap</a:t>
                </a:r>
                <a:r>
                  <a:rPr lang="en-US" sz="3600" dirty="0"/>
                  <a:t>, </a:t>
                </a:r>
                <a:r>
                  <a:rPr lang="en-US" sz="3600" dirty="0" err="1"/>
                  <a:t>ditetapkan</a:t>
                </a:r>
                <a:r>
                  <a:rPr lang="en-US" sz="3600" dirty="0"/>
                  <a:t> 2,5 </a:t>
                </a:r>
                <a:r>
                  <a:rPr lang="en-US" sz="3600" dirty="0" err="1"/>
                  <a:t>detik</a:t>
                </a:r>
                <a:r>
                  <a:rPr lang="en-US" sz="3600" dirty="0"/>
                  <a:t>;</a:t>
                </a:r>
                <a:endParaRPr lang="en-US" sz="3600" i="1" dirty="0"/>
              </a:p>
              <a:p>
                <a14:m>
                  <m:oMath xmlns:m="http://schemas.openxmlformats.org/officeDocument/2006/math">
                    <m:r>
                      <a:rPr lang="en-US" sz="3600" i="1">
                        <a:latin typeface="Cambria Math"/>
                      </a:rPr>
                      <m:t>𝑞</m:t>
                    </m:r>
                  </m:oMath>
                </a14:m>
                <a:r>
                  <a:rPr lang="en-US" sz="3600" dirty="0"/>
                  <a:t> = </a:t>
                </a:r>
                <a:r>
                  <a:rPr lang="en-US" sz="3600" dirty="0" err="1"/>
                  <a:t>percepatan</a:t>
                </a:r>
                <a:r>
                  <a:rPr lang="en-US" sz="3600" dirty="0"/>
                  <a:t> </a:t>
                </a:r>
                <a:r>
                  <a:rPr lang="en-US" sz="3600" dirty="0" err="1"/>
                  <a:t>gravitasi</a:t>
                </a:r>
                <a:r>
                  <a:rPr lang="en-US" sz="3600" dirty="0"/>
                  <a:t> </a:t>
                </a:r>
                <a:r>
                  <a:rPr lang="en-US" sz="3600" dirty="0" err="1"/>
                  <a:t>dengan</a:t>
                </a:r>
                <a:r>
                  <a:rPr lang="en-US" sz="3600" dirty="0"/>
                  <a:t> </a:t>
                </a:r>
                <a14:m>
                  <m:oMath xmlns:m="http://schemas.openxmlformats.org/officeDocument/2006/math">
                    <m:r>
                      <a:rPr lang="en-US" sz="3600" i="1">
                        <a:latin typeface="Cambria Math"/>
                      </a:rPr>
                      <m:t>𝑔</m:t>
                    </m:r>
                    <m:r>
                      <a:rPr lang="en-US" sz="3600" i="1">
                        <a:latin typeface="Cambria Math"/>
                      </a:rPr>
                      <m:t>=9,8 </m:t>
                    </m:r>
                    <m:r>
                      <a:rPr lang="en-US" sz="3600" i="1">
                        <a:latin typeface="Cambria Math"/>
                      </a:rPr>
                      <m:t>𝑚</m:t>
                    </m:r>
                    <m:r>
                      <a:rPr lang="en-US" sz="3600" i="1">
                        <a:latin typeface="Cambria Math"/>
                      </a:rPr>
                      <m:t>/</m:t>
                    </m:r>
                    <m:sSup>
                      <m:sSupPr>
                        <m:ctrlPr>
                          <a:rPr lang="en-US" sz="3600" i="1">
                            <a:latin typeface="Cambria Math"/>
                          </a:rPr>
                        </m:ctrlPr>
                      </m:sSupPr>
                      <m:e>
                        <m:r>
                          <a:rPr lang="en-US" sz="3600" i="1">
                            <a:latin typeface="Cambria Math"/>
                          </a:rPr>
                          <m:t>𝑑𝑡</m:t>
                        </m:r>
                      </m:e>
                      <m:sup>
                        <m:r>
                          <a:rPr lang="en-US" sz="3600" i="1">
                            <a:latin typeface="Cambria Math"/>
                          </a:rPr>
                          <m:t>2</m:t>
                        </m:r>
                      </m:sup>
                    </m:sSup>
                  </m:oMath>
                </a14:m>
                <a:r>
                  <a:rPr lang="en-US" sz="3600" dirty="0"/>
                  <a:t>, </a:t>
                </a:r>
              </a:p>
              <a:p>
                <a14:m>
                  <m:oMath xmlns:m="http://schemas.openxmlformats.org/officeDocument/2006/math">
                    <m:r>
                      <a:rPr lang="en-US" sz="3600" i="1">
                        <a:latin typeface="Cambria Math"/>
                      </a:rPr>
                      <m:t>𝑓</m:t>
                    </m:r>
                  </m:oMath>
                </a14:m>
                <a:r>
                  <a:rPr lang="en-US" sz="3600" dirty="0"/>
                  <a:t> = </a:t>
                </a:r>
                <a:r>
                  <a:rPr lang="en-US" sz="3600" dirty="0" err="1"/>
                  <a:t>koefisien</a:t>
                </a:r>
                <a:r>
                  <a:rPr lang="en-US" sz="3600" dirty="0"/>
                  <a:t> </a:t>
                </a:r>
                <a:r>
                  <a:rPr lang="en-US" sz="3600" dirty="0" err="1"/>
                  <a:t>gesek</a:t>
                </a:r>
                <a:r>
                  <a:rPr lang="en-US" sz="3600" dirty="0"/>
                  <a:t> </a:t>
                </a:r>
                <a:r>
                  <a:rPr lang="en-US" sz="3600" dirty="0" err="1"/>
                  <a:t>memanjang</a:t>
                </a:r>
                <a:r>
                  <a:rPr lang="en-US" sz="3600" dirty="0"/>
                  <a:t> </a:t>
                </a:r>
                <a:r>
                  <a:rPr lang="en-US" sz="3600" dirty="0" err="1"/>
                  <a:t>perkerasan</a:t>
                </a:r>
                <a:r>
                  <a:rPr lang="en-US" sz="3600" dirty="0"/>
                  <a:t> </a:t>
                </a:r>
                <a:r>
                  <a:rPr lang="en-US" sz="3600" dirty="0" err="1"/>
                  <a:t>jalan</a:t>
                </a:r>
                <a:r>
                  <a:rPr lang="en-US" sz="3600" dirty="0"/>
                  <a:t> </a:t>
                </a:r>
                <a:r>
                  <a:rPr lang="en-US" sz="3600" dirty="0" err="1"/>
                  <a:t>aspal</a:t>
                </a:r>
                <a:r>
                  <a:rPr lang="en-US" sz="3600" dirty="0"/>
                  <a:t>, </a:t>
                </a:r>
                <a:r>
                  <a:rPr lang="en-US" sz="3600" dirty="0" err="1"/>
                  <a:t>ditetapkan</a:t>
                </a:r>
                <a:r>
                  <a:rPr lang="en-US" sz="3600" dirty="0"/>
                  <a:t> </a:t>
                </a:r>
                <a14:m>
                  <m:oMath xmlns:m="http://schemas.openxmlformats.org/officeDocument/2006/math">
                    <m:r>
                      <a:rPr lang="en-US" sz="3600" i="1">
                        <a:latin typeface="Cambria Math"/>
                      </a:rPr>
                      <m:t>𝑓</m:t>
                    </m:r>
                    <m:r>
                      <a:rPr lang="en-US" sz="3600" i="1">
                        <a:latin typeface="Cambria Math"/>
                      </a:rPr>
                      <m:t>=0,35−0,55</m:t>
                    </m:r>
                  </m:oMath>
                </a14:m>
                <a:r>
                  <a:rPr lang="en-US" sz="3600" dirty="0"/>
                  <a:t>.</a:t>
                </a:r>
              </a:p>
              <a:p>
                <a:endParaRPr lang="en-US" sz="36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971779" y="1487253"/>
                <a:ext cx="8946541" cy="4195481"/>
              </a:xfrm>
              <a:blipFill rotWithShape="1">
                <a:blip r:embed="rId3"/>
                <a:stretch>
                  <a:fillRect r="-204"/>
                </a:stretch>
              </a:blipFill>
            </p:spPr>
            <p:txBody>
              <a:bodyPr/>
              <a:lstStyle/>
              <a:p>
                <a:r>
                  <a:rPr lang="id-ID">
                    <a:noFill/>
                  </a:rPr>
                  <a:t> </a:t>
                </a:r>
              </a:p>
            </p:txBody>
          </p:sp>
        </mc:Fallback>
      </mc:AlternateContent>
      <mc:AlternateContent xmlns:mc="http://schemas.openxmlformats.org/markup-compatibility/2006" xmlns:a14="http://schemas.microsoft.com/office/drawing/2010/main">
        <mc:Choice Requires="a14">
          <p:sp>
            <p:nvSpPr>
              <p:cNvPr id="4" name="Rectangle 3"/>
              <p:cNvSpPr/>
              <p:nvPr/>
            </p:nvSpPr>
            <p:spPr>
              <a:xfrm>
                <a:off x="1452278" y="5682734"/>
                <a:ext cx="1091709"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𝐹</m:t>
                      </m:r>
                      <m:r>
                        <a:rPr lang="en-US" i="0">
                          <a:latin typeface="Cambria Math" panose="02040503050406030204" pitchFamily="18" charset="0"/>
                        </a:rPr>
                        <m:t>=2</m:t>
                      </m:r>
                      <m:r>
                        <a:rPr lang="en-US" i="1">
                          <a:latin typeface="Cambria Math" panose="02040503050406030204" pitchFamily="18" charset="0"/>
                        </a:rPr>
                        <m:t>𝑔𝑓</m:t>
                      </m:r>
                    </m:oMath>
                  </m:oMathPara>
                </a14:m>
                <a:endParaRPr lang="en-US" dirty="0"/>
              </a:p>
            </p:txBody>
          </p:sp>
        </mc:Choice>
        <mc:Fallback xmlns="">
          <p:sp>
            <p:nvSpPr>
              <p:cNvPr id="4" name="Rectangle 3"/>
              <p:cNvSpPr>
                <a:spLocks noRot="1" noChangeAspect="1" noMove="1" noResize="1" noEditPoints="1" noAdjustHandles="1" noChangeArrowheads="1" noChangeShapeType="1" noTextEdit="1"/>
              </p:cNvSpPr>
              <p:nvPr/>
            </p:nvSpPr>
            <p:spPr>
              <a:xfrm>
                <a:off x="1452278" y="5682734"/>
                <a:ext cx="1091709" cy="369332"/>
              </a:xfrm>
              <a:prstGeom prst="rect">
                <a:avLst/>
              </a:prstGeom>
              <a:blipFill rotWithShape="0">
                <a:blip r:embed="rId4"/>
                <a:stretch>
                  <a:fillRect b="-1311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Rectangle 4"/>
              <p:cNvSpPr/>
              <p:nvPr/>
            </p:nvSpPr>
            <p:spPr>
              <a:xfrm>
                <a:off x="4331341" y="5544234"/>
                <a:ext cx="5586979" cy="95410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800" i="1">
                              <a:latin typeface="Cambria Math"/>
                            </a:rPr>
                          </m:ctrlPr>
                        </m:sSubPr>
                        <m:e>
                          <m:r>
                            <a:rPr lang="en-US" sz="2800" i="1">
                              <a:latin typeface="Cambria Math" panose="02040503050406030204" pitchFamily="18" charset="0"/>
                            </a:rPr>
                            <m:t>𝐽𝐵</m:t>
                          </m:r>
                        </m:e>
                        <m:sub>
                          <m:r>
                            <a:rPr lang="en-US" sz="2800" i="1">
                              <a:latin typeface="Cambria Math" panose="02040503050406030204" pitchFamily="18" charset="0"/>
                            </a:rPr>
                            <m:t>h𝐵</m:t>
                          </m:r>
                        </m:sub>
                      </m:sSub>
                      <m:r>
                        <a:rPr lang="en-US" sz="2800" i="0">
                          <a:latin typeface="Cambria Math" panose="02040503050406030204" pitchFamily="18" charset="0"/>
                        </a:rPr>
                        <m:t>=0,694</m:t>
                      </m:r>
                      <m:sSub>
                        <m:sSubPr>
                          <m:ctrlPr>
                            <a:rPr lang="en-US" sz="2800" i="1">
                              <a:latin typeface="Cambria Math"/>
                            </a:rPr>
                          </m:ctrlPr>
                        </m:sSubPr>
                        <m:e>
                          <m:r>
                            <a:rPr lang="en-US" sz="2800" i="0">
                              <a:latin typeface="Cambria Math" panose="02040503050406030204" pitchFamily="18" charset="0"/>
                            </a:rPr>
                            <m:t> </m:t>
                          </m:r>
                          <m:r>
                            <a:rPr lang="en-US" sz="2800" i="1">
                              <a:latin typeface="Cambria Math" panose="02040503050406030204" pitchFamily="18" charset="0"/>
                            </a:rPr>
                            <m:t>𝑉𝐵</m:t>
                          </m:r>
                        </m:e>
                        <m:sub>
                          <m:r>
                            <a:rPr lang="en-US" sz="2800" i="1">
                              <a:latin typeface="Cambria Math" panose="02040503050406030204" pitchFamily="18" charset="0"/>
                            </a:rPr>
                            <m:t>𝑅𝐵</m:t>
                          </m:r>
                        </m:sub>
                      </m:sSub>
                      <m:r>
                        <a:rPr lang="en-US" sz="2800" i="0">
                          <a:latin typeface="Cambria Math" panose="02040503050406030204" pitchFamily="18" charset="0"/>
                        </a:rPr>
                        <m:t>+0,004</m:t>
                      </m:r>
                      <m:f>
                        <m:fPr>
                          <m:ctrlPr>
                            <a:rPr lang="en-US" sz="2800" i="1">
                              <a:latin typeface="Cambria Math"/>
                            </a:rPr>
                          </m:ctrlPr>
                        </m:fPr>
                        <m:num>
                          <m:sSup>
                            <m:sSupPr>
                              <m:ctrlPr>
                                <a:rPr lang="en-US" sz="2800" i="1">
                                  <a:latin typeface="Cambria Math"/>
                                </a:rPr>
                              </m:ctrlPr>
                            </m:sSupPr>
                            <m:e>
                              <m:d>
                                <m:dPr>
                                  <m:ctrlPr>
                                    <a:rPr lang="en-US" sz="2800" i="1">
                                      <a:latin typeface="Cambria Math"/>
                                    </a:rPr>
                                  </m:ctrlPr>
                                </m:dPr>
                                <m:e>
                                  <m:sSub>
                                    <m:sSubPr>
                                      <m:ctrlPr>
                                        <a:rPr lang="en-US" sz="2800" i="1">
                                          <a:latin typeface="Cambria Math"/>
                                        </a:rPr>
                                      </m:ctrlPr>
                                    </m:sSubPr>
                                    <m:e>
                                      <m:r>
                                        <a:rPr lang="en-US" sz="2800" i="1">
                                          <a:latin typeface="Cambria Math" panose="02040503050406030204" pitchFamily="18" charset="0"/>
                                        </a:rPr>
                                        <m:t>𝑉</m:t>
                                      </m:r>
                                    </m:e>
                                    <m:sub>
                                      <m:r>
                                        <a:rPr lang="en-US" sz="2800" i="1">
                                          <a:latin typeface="Cambria Math" panose="02040503050406030204" pitchFamily="18" charset="0"/>
                                        </a:rPr>
                                        <m:t>𝑅𝐵</m:t>
                                      </m:r>
                                    </m:sub>
                                  </m:sSub>
                                </m:e>
                              </m:d>
                            </m:e>
                            <m:sup>
                              <m:r>
                                <a:rPr lang="en-US" sz="2800" i="0">
                                  <a:latin typeface="Cambria Math" panose="02040503050406030204" pitchFamily="18" charset="0"/>
                                </a:rPr>
                                <m:t>2</m:t>
                              </m:r>
                            </m:sup>
                          </m:sSup>
                        </m:num>
                        <m:den>
                          <m:r>
                            <a:rPr lang="en-US" sz="2800" i="1">
                              <a:latin typeface="Cambria Math" panose="02040503050406030204" pitchFamily="18" charset="0"/>
                            </a:rPr>
                            <m:t>𝐹</m:t>
                          </m:r>
                        </m:den>
                      </m:f>
                    </m:oMath>
                  </m:oMathPara>
                </a14:m>
                <a:endParaRPr lang="en-US" sz="2800" dirty="0"/>
              </a:p>
            </p:txBody>
          </p:sp>
        </mc:Choice>
        <mc:Fallback xmlns="">
          <p:sp>
            <p:nvSpPr>
              <p:cNvPr id="5" name="Rectangle 4"/>
              <p:cNvSpPr>
                <a:spLocks noRot="1" noChangeAspect="1" noMove="1" noResize="1" noEditPoints="1" noAdjustHandles="1" noChangeArrowheads="1" noChangeShapeType="1" noTextEdit="1"/>
              </p:cNvSpPr>
              <p:nvPr/>
            </p:nvSpPr>
            <p:spPr>
              <a:xfrm>
                <a:off x="4331341" y="5544234"/>
                <a:ext cx="5586979" cy="954107"/>
              </a:xfrm>
              <a:prstGeom prst="rect">
                <a:avLst/>
              </a:prstGeom>
              <a:blipFill rotWithShape="0">
                <a:blip r:embed="rId5"/>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401992046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p:cNvSpPr>
                <a:spLocks noGrp="1"/>
              </p:cNvSpPr>
              <p:nvPr>
                <p:ph type="title"/>
              </p:nvPr>
            </p:nvSpPr>
            <p:spPr/>
            <p:txBody>
              <a:bodyPr/>
              <a:lstStyle/>
              <a:p>
                <a:r>
                  <a:rPr lang="en-US" dirty="0" err="1"/>
                  <a:t>Jarak</a:t>
                </a:r>
                <a:r>
                  <a:rPr lang="en-US" dirty="0"/>
                  <a:t> Pandang </a:t>
                </a:r>
                <a:r>
                  <a:rPr lang="en-US" dirty="0" err="1"/>
                  <a:t>Henti</a:t>
                </a:r>
                <a:r>
                  <a:rPr lang="en-US" dirty="0"/>
                  <a:t> (</a:t>
                </a:r>
                <a14:m>
                  <m:oMath xmlns:m="http://schemas.openxmlformats.org/officeDocument/2006/math">
                    <m:sSub>
                      <m:sSubPr>
                        <m:ctrlPr>
                          <a:rPr lang="en-US" i="1">
                            <a:latin typeface="Cambria Math"/>
                          </a:rPr>
                        </m:ctrlPr>
                      </m:sSubPr>
                      <m:e>
                        <m:r>
                          <a:rPr lang="en-US" i="1">
                            <a:latin typeface="Cambria Math"/>
                          </a:rPr>
                          <m:t>𝐽</m:t>
                        </m:r>
                      </m:e>
                      <m:sub>
                        <m:r>
                          <a:rPr lang="en-US" i="1">
                            <a:latin typeface="Cambria Math"/>
                          </a:rPr>
                          <m:t>h</m:t>
                        </m:r>
                      </m:sub>
                    </m:sSub>
                  </m:oMath>
                </a14:m>
                <a:r>
                  <a:rPr lang="en-US" dirty="0"/>
                  <a:t>), minimum</a:t>
                </a:r>
              </a:p>
            </p:txBody>
          </p:sp>
        </mc:Choice>
        <mc:Fallback xmlns="">
          <p:sp>
            <p:nvSpPr>
              <p:cNvPr id="2" name="Title 1"/>
              <p:cNvSpPr>
                <a:spLocks noGrp="1" noRot="1" noChangeAspect="1" noMove="1" noResize="1" noEditPoints="1" noAdjustHandles="1" noChangeArrowheads="1" noChangeShapeType="1" noTextEdit="1"/>
              </p:cNvSpPr>
              <p:nvPr>
                <p:ph type="title"/>
              </p:nvPr>
            </p:nvSpPr>
            <p:spPr>
              <a:blipFill rotWithShape="0">
                <a:blip r:embed="rId2"/>
                <a:stretch>
                  <a:fillRect l="-186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graphicFrame>
            <p:nvGraphicFramePr>
              <p:cNvPr id="4" name="Content Placeholder 3"/>
              <p:cNvGraphicFramePr>
                <a:graphicFrameLocks noGrp="1"/>
              </p:cNvGraphicFramePr>
              <p:nvPr>
                <p:ph idx="1"/>
                <p:extLst/>
              </p:nvPr>
            </p:nvGraphicFramePr>
            <p:xfrm>
              <a:off x="685800" y="2141538"/>
              <a:ext cx="10131426" cy="1826260"/>
            </p:xfrm>
            <a:graphic>
              <a:graphicData uri="http://schemas.openxmlformats.org/drawingml/2006/table">
                <a:tbl>
                  <a:tblPr firstRow="1" bandRow="1">
                    <a:tableStyleId>{5C22544A-7EE6-4342-B048-85BDC9FD1C3A}</a:tableStyleId>
                  </a:tblPr>
                  <a:tblGrid>
                    <a:gridCol w="1125714">
                      <a:extLst>
                        <a:ext uri="{9D8B030D-6E8A-4147-A177-3AD203B41FA5}">
                          <a16:colId xmlns="" xmlns:a16="http://schemas.microsoft.com/office/drawing/2014/main" val="20000"/>
                        </a:ext>
                      </a:extLst>
                    </a:gridCol>
                    <a:gridCol w="1125714">
                      <a:extLst>
                        <a:ext uri="{9D8B030D-6E8A-4147-A177-3AD203B41FA5}">
                          <a16:colId xmlns="" xmlns:a16="http://schemas.microsoft.com/office/drawing/2014/main" val="20001"/>
                        </a:ext>
                      </a:extLst>
                    </a:gridCol>
                    <a:gridCol w="1125714">
                      <a:extLst>
                        <a:ext uri="{9D8B030D-6E8A-4147-A177-3AD203B41FA5}">
                          <a16:colId xmlns="" xmlns:a16="http://schemas.microsoft.com/office/drawing/2014/main" val="20002"/>
                        </a:ext>
                      </a:extLst>
                    </a:gridCol>
                    <a:gridCol w="1125714">
                      <a:extLst>
                        <a:ext uri="{9D8B030D-6E8A-4147-A177-3AD203B41FA5}">
                          <a16:colId xmlns="" xmlns:a16="http://schemas.microsoft.com/office/drawing/2014/main" val="20003"/>
                        </a:ext>
                      </a:extLst>
                    </a:gridCol>
                    <a:gridCol w="1125714">
                      <a:extLst>
                        <a:ext uri="{9D8B030D-6E8A-4147-A177-3AD203B41FA5}">
                          <a16:colId xmlns="" xmlns:a16="http://schemas.microsoft.com/office/drawing/2014/main" val="20004"/>
                        </a:ext>
                      </a:extLst>
                    </a:gridCol>
                    <a:gridCol w="1125714">
                      <a:extLst>
                        <a:ext uri="{9D8B030D-6E8A-4147-A177-3AD203B41FA5}">
                          <a16:colId xmlns="" xmlns:a16="http://schemas.microsoft.com/office/drawing/2014/main" val="20005"/>
                        </a:ext>
                      </a:extLst>
                    </a:gridCol>
                    <a:gridCol w="1125714">
                      <a:extLst>
                        <a:ext uri="{9D8B030D-6E8A-4147-A177-3AD203B41FA5}">
                          <a16:colId xmlns="" xmlns:a16="http://schemas.microsoft.com/office/drawing/2014/main" val="20006"/>
                        </a:ext>
                      </a:extLst>
                    </a:gridCol>
                    <a:gridCol w="1125714">
                      <a:extLst>
                        <a:ext uri="{9D8B030D-6E8A-4147-A177-3AD203B41FA5}">
                          <a16:colId xmlns="" xmlns:a16="http://schemas.microsoft.com/office/drawing/2014/main" val="20007"/>
                        </a:ext>
                      </a:extLst>
                    </a:gridCol>
                    <a:gridCol w="1125714">
                      <a:extLst>
                        <a:ext uri="{9D8B030D-6E8A-4147-A177-3AD203B41FA5}">
                          <a16:colId xmlns="" xmlns:a16="http://schemas.microsoft.com/office/drawing/2014/main" val="20008"/>
                        </a:ext>
                      </a:extLst>
                    </a:gridCol>
                  </a:tblGrid>
                  <a:tr h="370840">
                    <a:tc>
                      <a:txBody>
                        <a:bodyPr/>
                        <a:lstStyle/>
                        <a:p>
                          <a:pPr algn="just">
                            <a:lnSpc>
                              <a:spcPct val="107000"/>
                            </a:lnSpc>
                            <a:spcAft>
                              <a:spcPts val="600"/>
                            </a:spcAft>
                          </a:pPr>
                          <a14:m>
                            <m:oMath xmlns:m="http://schemas.openxmlformats.org/officeDocument/2006/math">
                              <m:sSub>
                                <m:sSubPr>
                                  <m:ctrlPr>
                                    <a:rPr lang="en-US" sz="2800" i="1">
                                      <a:effectLst/>
                                      <a:latin typeface="Cambria Math"/>
                                      <a:ea typeface="MS Mincho" panose="02020609040205080304" pitchFamily="49" charset="-128"/>
                                      <a:cs typeface="Times New Roman" panose="02020603050405020304" pitchFamily="18" charset="0"/>
                                    </a:rPr>
                                  </m:ctrlPr>
                                </m:sSubPr>
                                <m:e>
                                  <m:r>
                                    <a:rPr lang="en-US" sz="2800" i="1">
                                      <a:effectLst/>
                                      <a:latin typeface="Cambria Math" panose="02040503050406030204" pitchFamily="18" charset="0"/>
                                      <a:ea typeface="MS Mincho" panose="02020609040205080304" pitchFamily="49" charset="-128"/>
                                      <a:cs typeface="Times New Roman" panose="02020603050405020304" pitchFamily="18" charset="0"/>
                                    </a:rPr>
                                    <m:t>𝑉</m:t>
                                  </m:r>
                                </m:e>
                                <m:sub>
                                  <m:r>
                                    <a:rPr lang="en-US" sz="2800" i="1">
                                      <a:effectLst/>
                                      <a:latin typeface="Cambria Math" panose="02040503050406030204" pitchFamily="18" charset="0"/>
                                      <a:ea typeface="MS Mincho" panose="02020609040205080304" pitchFamily="49" charset="-128"/>
                                      <a:cs typeface="Times New Roman" panose="02020603050405020304" pitchFamily="18" charset="0"/>
                                    </a:rPr>
                                    <m:t>𝑅</m:t>
                                  </m:r>
                                </m:sub>
                              </m:sSub>
                            </m:oMath>
                          </a14:m>
                          <a:r>
                            <a:rPr lang="en-US" sz="2800" dirty="0">
                              <a:effectLst/>
                              <a:latin typeface="Calibri" panose="020F0502020204030204" pitchFamily="34" charset="0"/>
                              <a:ea typeface="Times New Roman" panose="02020603050405020304" pitchFamily="18" charset="0"/>
                              <a:cs typeface="Times New Roman" panose="02020603050405020304" pitchFamily="18" charset="0"/>
                            </a:rPr>
                            <a:t> (km/jam)</a:t>
                          </a:r>
                          <a:endParaRPr lang="en-US" sz="28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120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100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80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60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50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40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30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20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extLst>
                      <a:ext uri="{0D108BD9-81ED-4DB2-BD59-A6C34878D82A}">
                        <a16:rowId xmlns="" xmlns:a16="http://schemas.microsoft.com/office/drawing/2014/main" val="10000"/>
                      </a:ext>
                    </a:extLst>
                  </a:tr>
                  <a:tr h="370840">
                    <a:tc>
                      <a:txBody>
                        <a:bodyPr/>
                        <a:lstStyle/>
                        <a:p>
                          <a:pPr algn="just">
                            <a:lnSpc>
                              <a:spcPct val="107000"/>
                            </a:lnSpc>
                            <a:spcAft>
                              <a:spcPts val="600"/>
                            </a:spcAft>
                          </a:pPr>
                          <a14:m>
                            <m:oMath xmlns:m="http://schemas.openxmlformats.org/officeDocument/2006/math">
                              <m:sSub>
                                <m:sSubPr>
                                  <m:ctrlPr>
                                    <a:rPr lang="en-US" sz="2800" i="1">
                                      <a:effectLst/>
                                      <a:latin typeface="Cambria Math"/>
                                      <a:ea typeface="MS Mincho" panose="02020609040205080304" pitchFamily="49" charset="-128"/>
                                      <a:cs typeface="Times New Roman" panose="02020603050405020304" pitchFamily="18" charset="0"/>
                                    </a:rPr>
                                  </m:ctrlPr>
                                </m:sSubPr>
                                <m:e>
                                  <m:r>
                                    <a:rPr lang="en-US" sz="2800" i="1">
                                      <a:effectLst/>
                                      <a:latin typeface="Cambria Math" panose="02040503050406030204" pitchFamily="18" charset="0"/>
                                      <a:ea typeface="MS Mincho" panose="02020609040205080304" pitchFamily="49" charset="-128"/>
                                      <a:cs typeface="Times New Roman" panose="02020603050405020304" pitchFamily="18" charset="0"/>
                                    </a:rPr>
                                    <m:t>𝐽</m:t>
                                  </m:r>
                                </m:e>
                                <m:sub>
                                  <m:r>
                                    <a:rPr lang="en-US" sz="2800" i="1">
                                      <a:effectLst/>
                                      <a:latin typeface="Cambria Math" panose="02040503050406030204" pitchFamily="18" charset="0"/>
                                      <a:ea typeface="MS Mincho" panose="02020609040205080304" pitchFamily="49" charset="-128"/>
                                      <a:cs typeface="Times New Roman" panose="02020603050405020304" pitchFamily="18" charset="0"/>
                                    </a:rPr>
                                    <m:t>h</m:t>
                                  </m:r>
                                </m:sub>
                              </m:sSub>
                            </m:oMath>
                          </a14:m>
                          <a:r>
                            <a:rPr lang="en-US" sz="2800">
                              <a:effectLst/>
                              <a:latin typeface="Calibri" panose="020F0502020204030204" pitchFamily="34" charset="0"/>
                              <a:ea typeface="Times New Roman" panose="02020603050405020304" pitchFamily="18" charset="0"/>
                              <a:cs typeface="Times New Roman" panose="02020603050405020304" pitchFamily="18" charset="0"/>
                            </a:rPr>
                            <a:t> (m)</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250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175</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dirty="0">
                              <a:effectLst/>
                              <a:latin typeface="Calibri" panose="020F0502020204030204" pitchFamily="34" charset="0"/>
                              <a:ea typeface="Times New Roman" panose="02020603050405020304" pitchFamily="18" charset="0"/>
                              <a:cs typeface="Times New Roman" panose="02020603050405020304" pitchFamily="18" charset="0"/>
                            </a:rPr>
                            <a:t>120</a:t>
                          </a:r>
                          <a:endParaRPr lang="en-US" sz="28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75</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55</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40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27</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dirty="0">
                              <a:effectLst/>
                              <a:latin typeface="Calibri" panose="020F0502020204030204" pitchFamily="34" charset="0"/>
                              <a:ea typeface="Times New Roman" panose="02020603050405020304" pitchFamily="18" charset="0"/>
                              <a:cs typeface="Times New Roman" panose="02020603050405020304" pitchFamily="18" charset="0"/>
                            </a:rPr>
                            <a:t>16</a:t>
                          </a:r>
                          <a:endParaRPr lang="en-US" sz="28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extLst>
                      <a:ext uri="{0D108BD9-81ED-4DB2-BD59-A6C34878D82A}">
                        <a16:rowId xmlns="" xmlns:a16="http://schemas.microsoft.com/office/drawing/2014/main" val="10001"/>
                      </a:ext>
                    </a:extLst>
                  </a:tr>
                </a:tbl>
              </a:graphicData>
            </a:graphic>
          </p:graphicFrame>
        </mc:Choice>
        <mc:Fallback xmlns="">
          <p:graphicFrame>
            <p:nvGraphicFramePr>
              <p:cNvPr id="4" name="Content Placeholder 3"/>
              <p:cNvGraphicFramePr>
                <a:graphicFrameLocks noGrp="1"/>
              </p:cNvGraphicFramePr>
              <p:nvPr>
                <p:ph idx="1"/>
                <p:extLst>
                  <p:ext uri="{D42A27DB-BD31-4B8C-83A1-F6EECF244321}">
                    <p14:modId xmlns:p14="http://schemas.microsoft.com/office/powerpoint/2010/main" val="9162277"/>
                  </p:ext>
                </p:extLst>
              </p:nvPr>
            </p:nvGraphicFramePr>
            <p:xfrm>
              <a:off x="685800" y="2141538"/>
              <a:ext cx="10131426" cy="1785748"/>
            </p:xfrm>
            <a:graphic>
              <a:graphicData uri="http://schemas.openxmlformats.org/drawingml/2006/table">
                <a:tbl>
                  <a:tblPr firstRow="1" bandRow="1">
                    <a:tableStyleId>{5C22544A-7EE6-4342-B048-85BDC9FD1C3A}</a:tableStyleId>
                  </a:tblPr>
                  <a:tblGrid>
                    <a:gridCol w="1125714"/>
                    <a:gridCol w="1125714"/>
                    <a:gridCol w="1125714"/>
                    <a:gridCol w="1125714"/>
                    <a:gridCol w="1125714"/>
                    <a:gridCol w="1125714"/>
                    <a:gridCol w="1125714"/>
                    <a:gridCol w="1125714"/>
                    <a:gridCol w="1125714"/>
                  </a:tblGrid>
                  <a:tr h="1349439">
                    <a:tc>
                      <a:txBody>
                        <a:bodyPr/>
                        <a:lstStyle/>
                        <a:p>
                          <a:endParaRPr lang="en-US"/>
                        </a:p>
                      </a:txBody>
                      <a:tcPr marL="68580" marR="68580" marT="0" marB="0" anchor="b">
                        <a:blipFill rotWithShape="0">
                          <a:blip r:embed="rId3"/>
                          <a:stretch>
                            <a:fillRect l="-541" t="-450" r="-801081" b="-48198"/>
                          </a:stretch>
                        </a:blipFill>
                      </a:tcPr>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120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100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80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60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50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40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30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20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r>
                  <a:tr h="436309">
                    <a:tc>
                      <a:txBody>
                        <a:bodyPr/>
                        <a:lstStyle/>
                        <a:p>
                          <a:endParaRPr lang="en-US"/>
                        </a:p>
                      </a:txBody>
                      <a:tcPr marL="68580" marR="68580" marT="0" marB="0" anchor="b">
                        <a:blipFill rotWithShape="0">
                          <a:blip r:embed="rId3"/>
                          <a:stretch>
                            <a:fillRect l="-541" t="-309722" r="-801081" b="-48611"/>
                          </a:stretch>
                        </a:blipFill>
                      </a:tcPr>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250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175</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120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75</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55</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40</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a:effectLst/>
                              <a:latin typeface="Calibri" panose="020F0502020204030204" pitchFamily="34" charset="0"/>
                              <a:ea typeface="Times New Roman" panose="02020603050405020304" pitchFamily="18" charset="0"/>
                              <a:cs typeface="Times New Roman" panose="02020603050405020304" pitchFamily="18" charset="0"/>
                            </a:rPr>
                            <a:t>27</a:t>
                          </a:r>
                          <a:endParaRPr lang="en-US" sz="28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800" dirty="0">
                              <a:effectLst/>
                              <a:latin typeface="Calibri" panose="020F0502020204030204" pitchFamily="34" charset="0"/>
                              <a:ea typeface="Times New Roman" panose="02020603050405020304" pitchFamily="18" charset="0"/>
                              <a:cs typeface="Times New Roman" panose="02020603050405020304" pitchFamily="18" charset="0"/>
                            </a:rPr>
                            <a:t>16</a:t>
                          </a:r>
                          <a:endParaRPr lang="en-US" sz="28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r>
                </a:tbl>
              </a:graphicData>
            </a:graphic>
          </p:graphicFrame>
        </mc:Fallback>
      </mc:AlternateContent>
      <p:sp>
        <p:nvSpPr>
          <p:cNvPr id="5" name="Rectangle 4"/>
          <p:cNvSpPr/>
          <p:nvPr/>
        </p:nvSpPr>
        <p:spPr>
          <a:xfrm>
            <a:off x="685800" y="4152668"/>
            <a:ext cx="6096000" cy="1318181"/>
          </a:xfrm>
          <a:prstGeom prst="rect">
            <a:avLst/>
          </a:prstGeom>
        </p:spPr>
        <p:txBody>
          <a:bodyPr>
            <a:spAutoFit/>
          </a:bodyPr>
          <a:lstStyle/>
          <a:p>
            <a:pPr algn="just">
              <a:lnSpc>
                <a:spcPct val="150000"/>
              </a:lnSpc>
              <a:spcBef>
                <a:spcPts val="1200"/>
              </a:spcBef>
              <a:spcAft>
                <a:spcPts val="600"/>
              </a:spcAft>
            </a:pPr>
            <a:r>
              <a:rPr lang="en-US" sz="2800" dirty="0" err="1">
                <a:latin typeface="Calibri" panose="020F0502020204030204" pitchFamily="34" charset="0"/>
                <a:ea typeface="MS Mincho" panose="02020609040205080304" pitchFamily="49" charset="-128"/>
                <a:cs typeface="Times New Roman" panose="02020603050405020304" pitchFamily="18" charset="0"/>
              </a:rPr>
              <a:t>Jarak</a:t>
            </a:r>
            <a:r>
              <a:rPr lang="en-US" sz="2800" dirty="0">
                <a:latin typeface="Calibri" panose="020F0502020204030204" pitchFamily="34" charset="0"/>
                <a:ea typeface="MS Mincho" panose="02020609040205080304" pitchFamily="49" charset="-128"/>
                <a:cs typeface="Times New Roman" panose="02020603050405020304" pitchFamily="18" charset="0"/>
              </a:rPr>
              <a:t> </a:t>
            </a:r>
            <a:r>
              <a:rPr lang="en-US" sz="2800" dirty="0" err="1">
                <a:latin typeface="Calibri" panose="020F0502020204030204" pitchFamily="34" charset="0"/>
                <a:ea typeface="MS Mincho" panose="02020609040205080304" pitchFamily="49" charset="-128"/>
                <a:cs typeface="Times New Roman" panose="02020603050405020304" pitchFamily="18" charset="0"/>
              </a:rPr>
              <a:t>pandang</a:t>
            </a:r>
            <a:r>
              <a:rPr lang="en-US" sz="2800" dirty="0">
                <a:latin typeface="Calibri" panose="020F0502020204030204" pitchFamily="34" charset="0"/>
                <a:ea typeface="MS Mincho" panose="02020609040205080304" pitchFamily="49" charset="-128"/>
                <a:cs typeface="Times New Roman" panose="02020603050405020304" pitchFamily="18" charset="0"/>
              </a:rPr>
              <a:t> </a:t>
            </a:r>
            <a:r>
              <a:rPr lang="en-US" sz="2800" dirty="0" err="1">
                <a:latin typeface="Calibri" panose="020F0502020204030204" pitchFamily="34" charset="0"/>
                <a:ea typeface="MS Mincho" panose="02020609040205080304" pitchFamily="49" charset="-128"/>
                <a:cs typeface="Times New Roman" panose="02020603050405020304" pitchFamily="18" charset="0"/>
              </a:rPr>
              <a:t>henti</a:t>
            </a:r>
            <a:r>
              <a:rPr lang="en-US" sz="2800" dirty="0">
                <a:latin typeface="Calibri" panose="020F0502020204030204" pitchFamily="34" charset="0"/>
                <a:ea typeface="MS Mincho" panose="02020609040205080304" pitchFamily="49" charset="-128"/>
                <a:cs typeface="Times New Roman" panose="02020603050405020304" pitchFamily="18" charset="0"/>
              </a:rPr>
              <a:t> </a:t>
            </a:r>
            <a:r>
              <a:rPr lang="en-US" sz="2800" dirty="0" err="1">
                <a:latin typeface="Calibri" panose="020F0502020204030204" pitchFamily="34" charset="0"/>
                <a:ea typeface="MS Mincho" panose="02020609040205080304" pitchFamily="49" charset="-128"/>
                <a:cs typeface="Times New Roman" panose="02020603050405020304" pitchFamily="18" charset="0"/>
              </a:rPr>
              <a:t>dapat</a:t>
            </a:r>
            <a:r>
              <a:rPr lang="en-US" sz="2800" dirty="0">
                <a:latin typeface="Calibri" panose="020F0502020204030204" pitchFamily="34" charset="0"/>
                <a:ea typeface="MS Mincho" panose="02020609040205080304" pitchFamily="49" charset="-128"/>
                <a:cs typeface="Times New Roman" panose="02020603050405020304" pitchFamily="18" charset="0"/>
              </a:rPr>
              <a:t> juga </a:t>
            </a:r>
            <a:r>
              <a:rPr lang="en-US" sz="2800" dirty="0" err="1">
                <a:latin typeface="Calibri" panose="020F0502020204030204" pitchFamily="34" charset="0"/>
                <a:ea typeface="MS Mincho" panose="02020609040205080304" pitchFamily="49" charset="-128"/>
                <a:cs typeface="Times New Roman" panose="02020603050405020304" pitchFamily="18" charset="0"/>
              </a:rPr>
              <a:t>dihitung</a:t>
            </a:r>
            <a:r>
              <a:rPr lang="en-US" sz="2800" dirty="0">
                <a:latin typeface="Calibri" panose="020F0502020204030204" pitchFamily="34" charset="0"/>
                <a:ea typeface="MS Mincho" panose="02020609040205080304" pitchFamily="49" charset="-128"/>
                <a:cs typeface="Times New Roman" panose="02020603050405020304" pitchFamily="18" charset="0"/>
              </a:rPr>
              <a:t> </a:t>
            </a:r>
            <a:r>
              <a:rPr lang="en-US" sz="2800" dirty="0" err="1">
                <a:latin typeface="Calibri" panose="020F0502020204030204" pitchFamily="34" charset="0"/>
                <a:ea typeface="MS Mincho" panose="02020609040205080304" pitchFamily="49" charset="-128"/>
                <a:cs typeface="Times New Roman" panose="02020603050405020304" pitchFamily="18" charset="0"/>
              </a:rPr>
              <a:t>persamaan</a:t>
            </a:r>
            <a:r>
              <a:rPr lang="en-US" sz="2800" dirty="0">
                <a:latin typeface="Calibri" panose="020F0502020204030204" pitchFamily="34" charset="0"/>
                <a:ea typeface="MS Mincho" panose="02020609040205080304" pitchFamily="49" charset="-128"/>
                <a:cs typeface="Times New Roman" panose="02020603050405020304" pitchFamily="18" charset="0"/>
              </a:rPr>
              <a:t>, (AASHTO, 2001),</a:t>
            </a:r>
            <a:endParaRPr lang="en-US" sz="2800" dirty="0">
              <a:effectLst/>
              <a:latin typeface="Calibri" panose="020F0502020204030204" pitchFamily="34" charset="0"/>
              <a:ea typeface="MS Mincho" panose="02020609040205080304" pitchFamily="49" charset="-128"/>
              <a:cs typeface="Times New Roman" panose="02020603050405020304" pitchFamily="18" charset="0"/>
            </a:endParaRPr>
          </a:p>
        </p:txBody>
      </p:sp>
      <mc:AlternateContent xmlns:mc="http://schemas.openxmlformats.org/markup-compatibility/2006" xmlns:a14="http://schemas.microsoft.com/office/drawing/2010/main">
        <mc:Choice Requires="a14">
          <p:sp>
            <p:nvSpPr>
              <p:cNvPr id="6" name="Rectangle 5"/>
              <p:cNvSpPr/>
              <p:nvPr/>
            </p:nvSpPr>
            <p:spPr>
              <a:xfrm>
                <a:off x="6781800" y="4513984"/>
                <a:ext cx="5186420" cy="95686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800" i="1">
                              <a:latin typeface="Cambria Math"/>
                            </a:rPr>
                          </m:ctrlPr>
                        </m:sSubPr>
                        <m:e>
                          <m:r>
                            <a:rPr lang="en-US" sz="2800" i="1">
                              <a:latin typeface="Cambria Math" panose="02040503050406030204" pitchFamily="18" charset="0"/>
                            </a:rPr>
                            <m:t>𝐽𝐵</m:t>
                          </m:r>
                        </m:e>
                        <m:sub>
                          <m:r>
                            <a:rPr lang="en-US" sz="2800" i="1">
                              <a:latin typeface="Cambria Math" panose="02040503050406030204" pitchFamily="18" charset="0"/>
                            </a:rPr>
                            <m:t>h𝐵</m:t>
                          </m:r>
                        </m:sub>
                      </m:sSub>
                      <m:r>
                        <a:rPr lang="en-US" sz="2800" i="0">
                          <a:latin typeface="Cambria Math" panose="02040503050406030204" pitchFamily="18" charset="0"/>
                        </a:rPr>
                        <m:t>=0,278</m:t>
                      </m:r>
                      <m:sSub>
                        <m:sSubPr>
                          <m:ctrlPr>
                            <a:rPr lang="en-US" sz="2800" i="1">
                              <a:latin typeface="Cambria Math"/>
                            </a:rPr>
                          </m:ctrlPr>
                        </m:sSubPr>
                        <m:e>
                          <m:r>
                            <a:rPr lang="en-US" sz="2800" i="0">
                              <a:latin typeface="Cambria Math" panose="02040503050406030204" pitchFamily="18" charset="0"/>
                            </a:rPr>
                            <m:t> </m:t>
                          </m:r>
                          <m:r>
                            <a:rPr lang="en-US" sz="2800" i="1">
                              <a:latin typeface="Cambria Math" panose="02040503050406030204" pitchFamily="18" charset="0"/>
                            </a:rPr>
                            <m:t>𝑉</m:t>
                          </m:r>
                        </m:e>
                        <m:sub>
                          <m:r>
                            <a:rPr lang="en-US" sz="2800" i="1">
                              <a:latin typeface="Cambria Math" panose="02040503050406030204" pitchFamily="18" charset="0"/>
                            </a:rPr>
                            <m:t>𝑅</m:t>
                          </m:r>
                        </m:sub>
                      </m:sSub>
                      <m:r>
                        <a:rPr lang="en-US" sz="2800" i="1">
                          <a:latin typeface="Cambria Math" panose="02040503050406030204" pitchFamily="18" charset="0"/>
                        </a:rPr>
                        <m:t>𝑇</m:t>
                      </m:r>
                      <m:r>
                        <a:rPr lang="en-US" sz="2800" i="0">
                          <a:latin typeface="Cambria Math" panose="02040503050406030204" pitchFamily="18" charset="0"/>
                        </a:rPr>
                        <m:t>+0,039</m:t>
                      </m:r>
                      <m:f>
                        <m:fPr>
                          <m:ctrlPr>
                            <a:rPr lang="en-US" sz="2800" i="1">
                              <a:latin typeface="Cambria Math"/>
                            </a:rPr>
                          </m:ctrlPr>
                        </m:fPr>
                        <m:num>
                          <m:sSup>
                            <m:sSupPr>
                              <m:ctrlPr>
                                <a:rPr lang="en-US" sz="2800" i="1">
                                  <a:latin typeface="Cambria Math"/>
                                </a:rPr>
                              </m:ctrlPr>
                            </m:sSupPr>
                            <m:e>
                              <m:d>
                                <m:dPr>
                                  <m:ctrlPr>
                                    <a:rPr lang="en-US" sz="2800" i="1">
                                      <a:latin typeface="Cambria Math"/>
                                    </a:rPr>
                                  </m:ctrlPr>
                                </m:dPr>
                                <m:e>
                                  <m:sSub>
                                    <m:sSubPr>
                                      <m:ctrlPr>
                                        <a:rPr lang="en-US" sz="2800" i="1">
                                          <a:latin typeface="Cambria Math"/>
                                        </a:rPr>
                                      </m:ctrlPr>
                                    </m:sSubPr>
                                    <m:e>
                                      <m:r>
                                        <a:rPr lang="en-US" sz="2800" i="1">
                                          <a:latin typeface="Cambria Math" panose="02040503050406030204" pitchFamily="18" charset="0"/>
                                        </a:rPr>
                                        <m:t>𝑉</m:t>
                                      </m:r>
                                    </m:e>
                                    <m:sub>
                                      <m:r>
                                        <a:rPr lang="en-US" sz="2800" i="1">
                                          <a:latin typeface="Cambria Math" panose="02040503050406030204" pitchFamily="18" charset="0"/>
                                        </a:rPr>
                                        <m:t>𝑅</m:t>
                                      </m:r>
                                    </m:sub>
                                  </m:sSub>
                                </m:e>
                              </m:d>
                            </m:e>
                            <m:sup>
                              <m:r>
                                <a:rPr lang="en-US" sz="2800" i="0">
                                  <a:latin typeface="Cambria Math" panose="02040503050406030204" pitchFamily="18" charset="0"/>
                                </a:rPr>
                                <m:t>2</m:t>
                              </m:r>
                            </m:sup>
                          </m:sSup>
                        </m:num>
                        <m:den>
                          <m:r>
                            <a:rPr lang="en-US" sz="2800" i="1">
                              <a:latin typeface="Cambria Math" panose="02040503050406030204" pitchFamily="18" charset="0"/>
                            </a:rPr>
                            <m:t>𝑎</m:t>
                          </m:r>
                        </m:den>
                      </m:f>
                    </m:oMath>
                  </m:oMathPara>
                </a14:m>
                <a:endParaRPr lang="en-US" sz="2800" dirty="0"/>
              </a:p>
            </p:txBody>
          </p:sp>
        </mc:Choice>
        <mc:Fallback xmlns="">
          <p:sp>
            <p:nvSpPr>
              <p:cNvPr id="6" name="Rectangle 5"/>
              <p:cNvSpPr>
                <a:spLocks noRot="1" noChangeAspect="1" noMove="1" noResize="1" noEditPoints="1" noAdjustHandles="1" noChangeArrowheads="1" noChangeShapeType="1" noTextEdit="1"/>
              </p:cNvSpPr>
              <p:nvPr/>
            </p:nvSpPr>
            <p:spPr>
              <a:xfrm>
                <a:off x="6781800" y="4513984"/>
                <a:ext cx="5186420" cy="956865"/>
              </a:xfrm>
              <a:prstGeom prst="rect">
                <a:avLst/>
              </a:prstGeom>
              <a:blipFill rotWithShape="0">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Rectangle 6"/>
              <p:cNvSpPr/>
              <p:nvPr/>
            </p:nvSpPr>
            <p:spPr>
              <a:xfrm>
                <a:off x="5020726" y="5606978"/>
                <a:ext cx="6947494" cy="1200329"/>
              </a:xfrm>
              <a:prstGeom prst="rect">
                <a:avLst/>
              </a:prstGeom>
            </p:spPr>
            <p:txBody>
              <a:bodyPr wrap="square">
                <a:spAutoFit/>
              </a:bodyPr>
              <a:lstStyle/>
              <a:p>
                <a14:m>
                  <m:oMath xmlns:m="http://schemas.openxmlformats.org/officeDocument/2006/math">
                    <m:sSub>
                      <m:sSubPr>
                        <m:ctrlPr>
                          <a:rPr lang="en-US" i="1">
                            <a:latin typeface="Cambria Math"/>
                          </a:rPr>
                        </m:ctrlPr>
                      </m:sSubPr>
                      <m:e>
                        <m:r>
                          <a:rPr lang="en-US" i="1">
                            <a:effectLst/>
                            <a:latin typeface="Cambria Math" panose="02040503050406030204" pitchFamily="18" charset="0"/>
                            <a:ea typeface="MS Mincho" panose="02020609040205080304" pitchFamily="49" charset="-128"/>
                            <a:cs typeface="Times New Roman" panose="02020603050405020304" pitchFamily="18" charset="0"/>
                          </a:rPr>
                          <m:t>𝑉</m:t>
                        </m:r>
                      </m:e>
                      <m:sub>
                        <m:r>
                          <a:rPr lang="en-US" i="1">
                            <a:effectLst/>
                            <a:latin typeface="Cambria Math" panose="02040503050406030204" pitchFamily="18" charset="0"/>
                            <a:ea typeface="MS Mincho" panose="02020609040205080304" pitchFamily="49" charset="-128"/>
                            <a:cs typeface="Times New Roman" panose="02020603050405020304" pitchFamily="18" charset="0"/>
                          </a:rPr>
                          <m:t>𝑅</m:t>
                        </m:r>
                      </m:sub>
                    </m:sSub>
                  </m:oMath>
                </a14:m>
                <a:r>
                  <a:rPr lang="en-US" dirty="0">
                    <a:effectLst/>
                    <a:latin typeface="Calibri" panose="020F0502020204030204" pitchFamily="34" charset="0"/>
                    <a:ea typeface="MS Mincho" panose="02020609040205080304" pitchFamily="49" charset="-128"/>
                    <a:cs typeface="Times New Roman" panose="02020603050405020304" pitchFamily="18" charset="0"/>
                  </a:rPr>
                  <a:t> </a:t>
                </a:r>
                <a:r>
                  <a:rPr lang="en-US" dirty="0" err="1">
                    <a:effectLst/>
                    <a:latin typeface="Calibri" panose="020F0502020204030204" pitchFamily="34" charset="0"/>
                    <a:ea typeface="MS Mincho" panose="02020609040205080304" pitchFamily="49" charset="-128"/>
                    <a:cs typeface="Times New Roman" panose="02020603050405020304" pitchFamily="18" charset="0"/>
                  </a:rPr>
                  <a:t>adalah</a:t>
                </a:r>
                <a:r>
                  <a:rPr lang="en-US" dirty="0">
                    <a:effectLst/>
                    <a:latin typeface="Calibri" panose="020F0502020204030204" pitchFamily="34" charset="0"/>
                    <a:ea typeface="MS Mincho" panose="02020609040205080304" pitchFamily="49" charset="-128"/>
                    <a:cs typeface="Times New Roman" panose="02020603050405020304" pitchFamily="18" charset="0"/>
                  </a:rPr>
                  <a:t> </a:t>
                </a:r>
                <a:r>
                  <a:rPr lang="en-US" dirty="0" err="1">
                    <a:effectLst/>
                    <a:latin typeface="Calibri" panose="020F0502020204030204" pitchFamily="34" charset="0"/>
                    <a:ea typeface="MS Mincho" panose="02020609040205080304" pitchFamily="49" charset="-128"/>
                    <a:cs typeface="Times New Roman" panose="02020603050405020304" pitchFamily="18" charset="0"/>
                  </a:rPr>
                  <a:t>kecepatan</a:t>
                </a:r>
                <a:r>
                  <a:rPr lang="en-US" dirty="0">
                    <a:effectLst/>
                    <a:latin typeface="Calibri" panose="020F0502020204030204" pitchFamily="34" charset="0"/>
                    <a:ea typeface="MS Mincho" panose="02020609040205080304" pitchFamily="49" charset="-128"/>
                    <a:cs typeface="Times New Roman" panose="02020603050405020304" pitchFamily="18" charset="0"/>
                  </a:rPr>
                  <a:t> </a:t>
                </a:r>
                <a:r>
                  <a:rPr lang="en-US" dirty="0" err="1">
                    <a:effectLst/>
                    <a:latin typeface="Calibri" panose="020F0502020204030204" pitchFamily="34" charset="0"/>
                    <a:ea typeface="MS Mincho" panose="02020609040205080304" pitchFamily="49" charset="-128"/>
                    <a:cs typeface="Times New Roman" panose="02020603050405020304" pitchFamily="18" charset="0"/>
                  </a:rPr>
                  <a:t>rencana</a:t>
                </a:r>
                <a:r>
                  <a:rPr lang="en-US" dirty="0">
                    <a:effectLst/>
                    <a:latin typeface="Calibri" panose="020F0502020204030204" pitchFamily="34" charset="0"/>
                    <a:ea typeface="MS Mincho" panose="02020609040205080304" pitchFamily="49" charset="-128"/>
                    <a:cs typeface="Times New Roman" panose="02020603050405020304" pitchFamily="18" charset="0"/>
                  </a:rPr>
                  <a:t> (km/jam); </a:t>
                </a:r>
              </a:p>
              <a:p>
                <a14:m>
                  <m:oMath xmlns:m="http://schemas.openxmlformats.org/officeDocument/2006/math">
                    <m:r>
                      <a:rPr lang="en-US" i="1">
                        <a:effectLst/>
                        <a:latin typeface="Cambria Math" panose="02040503050406030204" pitchFamily="18" charset="0"/>
                        <a:ea typeface="MS Mincho" panose="02020609040205080304" pitchFamily="49" charset="-128"/>
                        <a:cs typeface="Times New Roman" panose="02020603050405020304" pitchFamily="18" charset="0"/>
                      </a:rPr>
                      <m:t>𝑇</m:t>
                    </m:r>
                  </m:oMath>
                </a14:m>
                <a:r>
                  <a:rPr lang="en-US" dirty="0">
                    <a:effectLst/>
                    <a:latin typeface="Calibri" panose="020F0502020204030204" pitchFamily="34" charset="0"/>
                    <a:ea typeface="MS Mincho" panose="02020609040205080304" pitchFamily="49" charset="-128"/>
                    <a:cs typeface="Times New Roman" panose="02020603050405020304" pitchFamily="18" charset="0"/>
                  </a:rPr>
                  <a:t> </a:t>
                </a:r>
                <a:r>
                  <a:rPr lang="en-US" dirty="0" err="1">
                    <a:effectLst/>
                    <a:latin typeface="Calibri" panose="020F0502020204030204" pitchFamily="34" charset="0"/>
                    <a:ea typeface="MS Mincho" panose="02020609040205080304" pitchFamily="49" charset="-128"/>
                    <a:cs typeface="Times New Roman" panose="02020603050405020304" pitchFamily="18" charset="0"/>
                  </a:rPr>
                  <a:t>adalah</a:t>
                </a:r>
                <a:r>
                  <a:rPr lang="en-US" dirty="0">
                    <a:effectLst/>
                    <a:latin typeface="Calibri" panose="020F0502020204030204" pitchFamily="34" charset="0"/>
                    <a:ea typeface="MS Mincho" panose="02020609040205080304" pitchFamily="49" charset="-128"/>
                    <a:cs typeface="Times New Roman" panose="02020603050405020304" pitchFamily="18" charset="0"/>
                  </a:rPr>
                  <a:t> </a:t>
                </a:r>
                <a:r>
                  <a:rPr lang="en-US" dirty="0" err="1">
                    <a:effectLst/>
                    <a:latin typeface="Calibri" panose="020F0502020204030204" pitchFamily="34" charset="0"/>
                    <a:ea typeface="MS Mincho" panose="02020609040205080304" pitchFamily="49" charset="-128"/>
                    <a:cs typeface="Times New Roman" panose="02020603050405020304" pitchFamily="18" charset="0"/>
                  </a:rPr>
                  <a:t>waktu</a:t>
                </a:r>
                <a:r>
                  <a:rPr lang="en-US" dirty="0">
                    <a:effectLst/>
                    <a:latin typeface="Calibri" panose="020F0502020204030204" pitchFamily="34" charset="0"/>
                    <a:ea typeface="MS Mincho" panose="02020609040205080304" pitchFamily="49" charset="-128"/>
                    <a:cs typeface="Times New Roman" panose="02020603050405020304" pitchFamily="18" charset="0"/>
                  </a:rPr>
                  <a:t> </a:t>
                </a:r>
                <a:r>
                  <a:rPr lang="en-US" dirty="0" err="1">
                    <a:effectLst/>
                    <a:latin typeface="Calibri" panose="020F0502020204030204" pitchFamily="34" charset="0"/>
                    <a:ea typeface="MS Mincho" panose="02020609040205080304" pitchFamily="49" charset="-128"/>
                    <a:cs typeface="Times New Roman" panose="02020603050405020304" pitchFamily="18" charset="0"/>
                  </a:rPr>
                  <a:t>reaksi</a:t>
                </a:r>
                <a:r>
                  <a:rPr lang="en-US" dirty="0">
                    <a:effectLst/>
                    <a:latin typeface="Calibri" panose="020F0502020204030204" pitchFamily="34" charset="0"/>
                    <a:ea typeface="MS Mincho" panose="02020609040205080304" pitchFamily="49" charset="-128"/>
                    <a:cs typeface="Times New Roman" panose="02020603050405020304" pitchFamily="18" charset="0"/>
                  </a:rPr>
                  <a:t> </a:t>
                </a:r>
                <a:r>
                  <a:rPr lang="en-US" dirty="0" err="1">
                    <a:effectLst/>
                    <a:latin typeface="Calibri" panose="020F0502020204030204" pitchFamily="34" charset="0"/>
                    <a:ea typeface="MS Mincho" panose="02020609040205080304" pitchFamily="49" charset="-128"/>
                    <a:cs typeface="Times New Roman" panose="02020603050405020304" pitchFamily="18" charset="0"/>
                  </a:rPr>
                  <a:t>ditetapkan</a:t>
                </a:r>
                <a:r>
                  <a:rPr lang="en-US" dirty="0">
                    <a:effectLst/>
                    <a:latin typeface="Calibri" panose="020F0502020204030204" pitchFamily="34" charset="0"/>
                    <a:ea typeface="MS Mincho" panose="02020609040205080304" pitchFamily="49" charset="-128"/>
                    <a:cs typeface="Times New Roman" panose="02020603050405020304" pitchFamily="18" charset="0"/>
                  </a:rPr>
                  <a:t> 2,5 </a:t>
                </a:r>
                <a:r>
                  <a:rPr lang="en-US" dirty="0" err="1">
                    <a:effectLst/>
                    <a:latin typeface="Calibri" panose="020F0502020204030204" pitchFamily="34" charset="0"/>
                    <a:ea typeface="MS Mincho" panose="02020609040205080304" pitchFamily="49" charset="-128"/>
                    <a:cs typeface="Times New Roman" panose="02020603050405020304" pitchFamily="18" charset="0"/>
                  </a:rPr>
                  <a:t>detik</a:t>
                </a:r>
                <a:r>
                  <a:rPr lang="en-US" dirty="0">
                    <a:effectLst/>
                    <a:latin typeface="Calibri" panose="020F0502020204030204" pitchFamily="34" charset="0"/>
                    <a:ea typeface="MS Mincho" panose="02020609040205080304" pitchFamily="49" charset="-128"/>
                    <a:cs typeface="Times New Roman" panose="02020603050405020304" pitchFamily="18" charset="0"/>
                  </a:rPr>
                  <a:t>, </a:t>
                </a:r>
                <a:r>
                  <a:rPr lang="en-US" dirty="0" err="1">
                    <a:effectLst/>
                    <a:latin typeface="Calibri" panose="020F0502020204030204" pitchFamily="34" charset="0"/>
                    <a:ea typeface="MS Mincho" panose="02020609040205080304" pitchFamily="49" charset="-128"/>
                    <a:cs typeface="Times New Roman" panose="02020603050405020304" pitchFamily="18" charset="0"/>
                  </a:rPr>
                  <a:t>dan</a:t>
                </a:r>
                <a:r>
                  <a:rPr lang="en-US" dirty="0">
                    <a:effectLst/>
                    <a:latin typeface="Calibri" panose="020F0502020204030204" pitchFamily="34" charset="0"/>
                    <a:ea typeface="MS Mincho" panose="02020609040205080304" pitchFamily="49" charset="-128"/>
                    <a:cs typeface="Times New Roman" panose="02020603050405020304" pitchFamily="18" charset="0"/>
                  </a:rPr>
                  <a:t> </a:t>
                </a:r>
              </a:p>
              <a:p>
                <a14:m>
                  <m:oMath xmlns:m="http://schemas.openxmlformats.org/officeDocument/2006/math">
                    <m:r>
                      <a:rPr lang="en-US" i="1">
                        <a:effectLst/>
                        <a:latin typeface="Cambria Math" panose="02040503050406030204" pitchFamily="18" charset="0"/>
                        <a:ea typeface="MS Mincho" panose="02020609040205080304" pitchFamily="49" charset="-128"/>
                        <a:cs typeface="Times New Roman" panose="02020603050405020304" pitchFamily="18" charset="0"/>
                      </a:rPr>
                      <m:t>𝑎</m:t>
                    </m:r>
                  </m:oMath>
                </a14:m>
                <a:r>
                  <a:rPr lang="en-US" dirty="0">
                    <a:effectLst/>
                    <a:latin typeface="Calibri" panose="020F0502020204030204" pitchFamily="34" charset="0"/>
                    <a:ea typeface="MS Mincho" panose="02020609040205080304" pitchFamily="49" charset="-128"/>
                    <a:cs typeface="Times New Roman" panose="02020603050405020304" pitchFamily="18" charset="0"/>
                  </a:rPr>
                  <a:t> </a:t>
                </a:r>
                <a:r>
                  <a:rPr lang="en-US" dirty="0" err="1">
                    <a:effectLst/>
                    <a:latin typeface="Calibri" panose="020F0502020204030204" pitchFamily="34" charset="0"/>
                    <a:ea typeface="MS Mincho" panose="02020609040205080304" pitchFamily="49" charset="-128"/>
                    <a:cs typeface="Times New Roman" panose="02020603050405020304" pitchFamily="18" charset="0"/>
                  </a:rPr>
                  <a:t>adalah</a:t>
                </a:r>
                <a:r>
                  <a:rPr lang="en-US" dirty="0">
                    <a:effectLst/>
                    <a:latin typeface="Calibri" panose="020F0502020204030204" pitchFamily="34" charset="0"/>
                    <a:ea typeface="MS Mincho" panose="02020609040205080304" pitchFamily="49" charset="-128"/>
                    <a:cs typeface="Times New Roman" panose="02020603050405020304" pitchFamily="18" charset="0"/>
                  </a:rPr>
                  <a:t> </a:t>
                </a:r>
                <a:r>
                  <a:rPr lang="en-US" dirty="0" err="1">
                    <a:effectLst/>
                    <a:latin typeface="Calibri" panose="020F0502020204030204" pitchFamily="34" charset="0"/>
                    <a:ea typeface="MS Mincho" panose="02020609040205080304" pitchFamily="49" charset="-128"/>
                    <a:cs typeface="Times New Roman" panose="02020603050405020304" pitchFamily="18" charset="0"/>
                  </a:rPr>
                  <a:t>tingkat</a:t>
                </a:r>
                <a:r>
                  <a:rPr lang="en-US" dirty="0">
                    <a:effectLst/>
                    <a:latin typeface="Calibri" panose="020F0502020204030204" pitchFamily="34" charset="0"/>
                    <a:ea typeface="MS Mincho" panose="02020609040205080304" pitchFamily="49" charset="-128"/>
                    <a:cs typeface="Times New Roman" panose="02020603050405020304" pitchFamily="18" charset="0"/>
                  </a:rPr>
                  <a:t> </a:t>
                </a:r>
                <a:r>
                  <a:rPr lang="en-US" dirty="0" err="1">
                    <a:effectLst/>
                    <a:latin typeface="Calibri" panose="020F0502020204030204" pitchFamily="34" charset="0"/>
                    <a:ea typeface="MS Mincho" panose="02020609040205080304" pitchFamily="49" charset="-128"/>
                    <a:cs typeface="Times New Roman" panose="02020603050405020304" pitchFamily="18" charset="0"/>
                  </a:rPr>
                  <a:t>perlambatan</a:t>
                </a:r>
                <a:r>
                  <a:rPr lang="en-US" dirty="0">
                    <a:effectLst/>
                    <a:latin typeface="Calibri" panose="020F0502020204030204" pitchFamily="34" charset="0"/>
                    <a:ea typeface="MS Mincho" panose="02020609040205080304" pitchFamily="49" charset="-128"/>
                    <a:cs typeface="Times New Roman" panose="02020603050405020304" pitchFamily="18" charset="0"/>
                  </a:rPr>
                  <a:t> (meter/detik</a:t>
                </a:r>
                <a:r>
                  <a:rPr lang="en-US" baseline="30000" dirty="0">
                    <a:effectLst/>
                    <a:latin typeface="Calibri" panose="020F0502020204030204" pitchFamily="34" charset="0"/>
                    <a:ea typeface="MS Mincho" panose="02020609040205080304" pitchFamily="49" charset="-128"/>
                    <a:cs typeface="Times New Roman" panose="02020603050405020304" pitchFamily="18" charset="0"/>
                  </a:rPr>
                  <a:t>2</a:t>
                </a:r>
                <a:r>
                  <a:rPr lang="en-US" dirty="0">
                    <a:effectLst/>
                    <a:latin typeface="Calibri" panose="020F0502020204030204" pitchFamily="34" charset="0"/>
                    <a:ea typeface="MS Mincho" panose="02020609040205080304" pitchFamily="49" charset="-128"/>
                    <a:cs typeface="Times New Roman" panose="02020603050405020304" pitchFamily="18" charset="0"/>
                  </a:rPr>
                  <a:t>) </a:t>
                </a:r>
                <a:r>
                  <a:rPr lang="en-US" dirty="0" err="1">
                    <a:effectLst/>
                    <a:latin typeface="Calibri" panose="020F0502020204030204" pitchFamily="34" charset="0"/>
                    <a:ea typeface="MS Mincho" panose="02020609040205080304" pitchFamily="49" charset="-128"/>
                    <a:cs typeface="Times New Roman" panose="02020603050405020304" pitchFamily="18" charset="0"/>
                  </a:rPr>
                  <a:t>dalam</a:t>
                </a:r>
                <a:r>
                  <a:rPr lang="en-US" dirty="0">
                    <a:effectLst/>
                    <a:latin typeface="Calibri" panose="020F0502020204030204" pitchFamily="34" charset="0"/>
                    <a:ea typeface="MS Mincho" panose="02020609040205080304" pitchFamily="49" charset="-128"/>
                    <a:cs typeface="Times New Roman" panose="02020603050405020304" pitchFamily="18" charset="0"/>
                  </a:rPr>
                  <a:t> </a:t>
                </a:r>
                <a:r>
                  <a:rPr lang="en-US" dirty="0" err="1">
                    <a:effectLst/>
                    <a:latin typeface="Calibri" panose="020F0502020204030204" pitchFamily="34" charset="0"/>
                    <a:ea typeface="MS Mincho" panose="02020609040205080304" pitchFamily="49" charset="-128"/>
                    <a:cs typeface="Times New Roman" panose="02020603050405020304" pitchFamily="18" charset="0"/>
                  </a:rPr>
                  <a:t>hal</a:t>
                </a:r>
                <a:r>
                  <a:rPr lang="en-US" dirty="0">
                    <a:effectLst/>
                    <a:latin typeface="Calibri" panose="020F0502020204030204" pitchFamily="34" charset="0"/>
                    <a:ea typeface="MS Mincho" panose="02020609040205080304" pitchFamily="49" charset="-128"/>
                    <a:cs typeface="Times New Roman" panose="02020603050405020304" pitchFamily="18" charset="0"/>
                  </a:rPr>
                  <a:t> </a:t>
                </a:r>
                <a:r>
                  <a:rPr lang="en-US" dirty="0" err="1">
                    <a:effectLst/>
                    <a:latin typeface="Calibri" panose="020F0502020204030204" pitchFamily="34" charset="0"/>
                    <a:ea typeface="MS Mincho" panose="02020609040205080304" pitchFamily="49" charset="-128"/>
                    <a:cs typeface="Times New Roman" panose="02020603050405020304" pitchFamily="18" charset="0"/>
                  </a:rPr>
                  <a:t>ini</a:t>
                </a:r>
                <a:r>
                  <a:rPr lang="en-US" dirty="0">
                    <a:effectLst/>
                    <a:latin typeface="Calibri" panose="020F0502020204030204" pitchFamily="34" charset="0"/>
                    <a:ea typeface="MS Mincho" panose="02020609040205080304" pitchFamily="49" charset="-128"/>
                    <a:cs typeface="Times New Roman" panose="02020603050405020304" pitchFamily="18" charset="0"/>
                  </a:rPr>
                  <a:t> </a:t>
                </a:r>
                <a:r>
                  <a:rPr lang="en-US" dirty="0" err="1">
                    <a:effectLst/>
                    <a:latin typeface="Calibri" panose="020F0502020204030204" pitchFamily="34" charset="0"/>
                    <a:ea typeface="MS Mincho" panose="02020609040205080304" pitchFamily="49" charset="-128"/>
                    <a:cs typeface="Times New Roman" panose="02020603050405020304" pitchFamily="18" charset="0"/>
                  </a:rPr>
                  <a:t>ditetapkan</a:t>
                </a:r>
                <a:r>
                  <a:rPr lang="en-US" dirty="0">
                    <a:effectLst/>
                    <a:latin typeface="Calibri" panose="020F0502020204030204" pitchFamily="34" charset="0"/>
                    <a:ea typeface="MS Mincho" panose="02020609040205080304" pitchFamily="49" charset="-128"/>
                    <a:cs typeface="Times New Roman" panose="02020603050405020304" pitchFamily="18" charset="0"/>
                  </a:rPr>
                  <a:t> </a:t>
                </a:r>
                <a14:m>
                  <m:oMath xmlns:m="http://schemas.openxmlformats.org/officeDocument/2006/math">
                    <m:r>
                      <a:rPr lang="en-US" i="1">
                        <a:effectLst/>
                        <a:latin typeface="Cambria Math" panose="02040503050406030204" pitchFamily="18" charset="0"/>
                        <a:ea typeface="MS Mincho" panose="02020609040205080304" pitchFamily="49" charset="-128"/>
                        <a:cs typeface="Times New Roman" panose="02020603050405020304" pitchFamily="18" charset="0"/>
                      </a:rPr>
                      <m:t>𝑎</m:t>
                    </m:r>
                    <m:r>
                      <a:rPr lang="en-US" i="1">
                        <a:effectLst/>
                        <a:latin typeface="Cambria Math" panose="02040503050406030204" pitchFamily="18" charset="0"/>
                        <a:ea typeface="MS Mincho" panose="02020609040205080304" pitchFamily="49" charset="-128"/>
                        <a:cs typeface="Times New Roman" panose="02020603050405020304" pitchFamily="18" charset="0"/>
                      </a:rPr>
                      <m:t>=3,4 </m:t>
                    </m:r>
                    <m:r>
                      <a:rPr lang="en-US" i="1">
                        <a:effectLst/>
                        <a:latin typeface="Cambria Math" panose="02040503050406030204" pitchFamily="18" charset="0"/>
                        <a:ea typeface="MS Mincho" panose="02020609040205080304" pitchFamily="49" charset="-128"/>
                        <a:cs typeface="Times New Roman" panose="02020603050405020304" pitchFamily="18" charset="0"/>
                      </a:rPr>
                      <m:t>𝑚</m:t>
                    </m:r>
                    <m:r>
                      <a:rPr lang="en-US" i="1">
                        <a:effectLst/>
                        <a:latin typeface="Cambria Math" panose="02040503050406030204" pitchFamily="18" charset="0"/>
                        <a:ea typeface="MS Mincho" panose="02020609040205080304" pitchFamily="49" charset="-128"/>
                        <a:cs typeface="Times New Roman" panose="02020603050405020304" pitchFamily="18" charset="0"/>
                      </a:rPr>
                      <m:t>/</m:t>
                    </m:r>
                    <m:sSup>
                      <m:sSupPr>
                        <m:ctrlPr>
                          <a:rPr lang="en-US" i="1">
                            <a:effectLst/>
                            <a:latin typeface="Cambria Math"/>
                          </a:rPr>
                        </m:ctrlPr>
                      </m:sSupPr>
                      <m:e>
                        <m:r>
                          <a:rPr lang="en-US" i="1">
                            <a:effectLst/>
                            <a:latin typeface="Cambria Math" panose="02040503050406030204" pitchFamily="18" charset="0"/>
                            <a:ea typeface="MS Mincho" panose="02020609040205080304" pitchFamily="49" charset="-128"/>
                            <a:cs typeface="Times New Roman" panose="02020603050405020304" pitchFamily="18" charset="0"/>
                          </a:rPr>
                          <m:t>𝑑𝑡</m:t>
                        </m:r>
                      </m:e>
                      <m:sup>
                        <m:r>
                          <a:rPr lang="en-US" i="1">
                            <a:effectLst/>
                            <a:latin typeface="Cambria Math" panose="02040503050406030204" pitchFamily="18" charset="0"/>
                            <a:ea typeface="MS Mincho" panose="02020609040205080304" pitchFamily="49" charset="-128"/>
                            <a:cs typeface="Times New Roman" panose="02020603050405020304" pitchFamily="18" charset="0"/>
                          </a:rPr>
                          <m:t>2</m:t>
                        </m:r>
                      </m:sup>
                    </m:sSup>
                  </m:oMath>
                </a14:m>
                <a:endParaRPr lang="en-US" dirty="0"/>
              </a:p>
            </p:txBody>
          </p:sp>
        </mc:Choice>
        <mc:Fallback xmlns="">
          <p:sp>
            <p:nvSpPr>
              <p:cNvPr id="7" name="Rectangle 6"/>
              <p:cNvSpPr>
                <a:spLocks noRot="1" noChangeAspect="1" noMove="1" noResize="1" noEditPoints="1" noAdjustHandles="1" noChangeArrowheads="1" noChangeShapeType="1" noTextEdit="1"/>
              </p:cNvSpPr>
              <p:nvPr/>
            </p:nvSpPr>
            <p:spPr>
              <a:xfrm>
                <a:off x="5020726" y="5606978"/>
                <a:ext cx="6947494" cy="1200329"/>
              </a:xfrm>
              <a:prstGeom prst="rect">
                <a:avLst/>
              </a:prstGeom>
              <a:blipFill rotWithShape="0">
                <a:blip r:embed="rId5"/>
                <a:stretch>
                  <a:fillRect t="-3046" b="-3046"/>
                </a:stretch>
              </a:blipFill>
            </p:spPr>
            <p:txBody>
              <a:bodyPr/>
              <a:lstStyle/>
              <a:p>
                <a:r>
                  <a:rPr lang="en-US">
                    <a:noFill/>
                  </a:rPr>
                  <a:t> </a:t>
                </a:r>
              </a:p>
            </p:txBody>
          </p:sp>
        </mc:Fallback>
      </mc:AlternateContent>
    </p:spTree>
    <p:extLst>
      <p:ext uri="{BB962C8B-B14F-4D97-AF65-F5344CB8AC3E}">
        <p14:creationId xmlns:p14="http://schemas.microsoft.com/office/powerpoint/2010/main" val="48401008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p:cNvSpPr>
                <a:spLocks noGrp="1"/>
              </p:cNvSpPr>
              <p:nvPr>
                <p:ph type="title"/>
              </p:nvPr>
            </p:nvSpPr>
            <p:spPr>
              <a:xfrm>
                <a:off x="646111" y="452718"/>
                <a:ext cx="10681531" cy="1400530"/>
              </a:xfrm>
            </p:spPr>
            <p:txBody>
              <a:bodyPr/>
              <a:lstStyle/>
              <a:p>
                <a:r>
                  <a:rPr lang="en-US" dirty="0" err="1"/>
                  <a:t>Jarak</a:t>
                </a:r>
                <a:r>
                  <a:rPr lang="en-US" dirty="0"/>
                  <a:t> Pandang </a:t>
                </a:r>
                <a:r>
                  <a:rPr lang="en-US" dirty="0" err="1"/>
                  <a:t>Henti</a:t>
                </a:r>
                <a:r>
                  <a:rPr lang="en-US" dirty="0"/>
                  <a:t> (</a:t>
                </a:r>
                <a14:m>
                  <m:oMath xmlns:m="http://schemas.openxmlformats.org/officeDocument/2006/math">
                    <m:sSub>
                      <m:sSubPr>
                        <m:ctrlPr>
                          <a:rPr lang="en-US" i="1">
                            <a:latin typeface="Cambria Math"/>
                          </a:rPr>
                        </m:ctrlPr>
                      </m:sSubPr>
                      <m:e>
                        <m:r>
                          <a:rPr lang="en-US" i="1">
                            <a:latin typeface="Cambria Math"/>
                          </a:rPr>
                          <m:t>𝐽</m:t>
                        </m:r>
                      </m:e>
                      <m:sub>
                        <m:r>
                          <a:rPr lang="en-US" i="1">
                            <a:latin typeface="Cambria Math"/>
                          </a:rPr>
                          <m:t>h</m:t>
                        </m:r>
                      </m:sub>
                    </m:sSub>
                  </m:oMath>
                </a14:m>
                <a:r>
                  <a:rPr lang="en-US" dirty="0"/>
                  <a:t>), minimum (AASHTO, 2001; R.SNI T-14-2004, 2004)</a:t>
                </a:r>
              </a:p>
            </p:txBody>
          </p:sp>
        </mc:Choice>
        <mc:Fallback xmlns="">
          <p:sp>
            <p:nvSpPr>
              <p:cNvPr id="2" name="Title 1"/>
              <p:cNvSpPr>
                <a:spLocks noGrp="1" noRot="1" noChangeAspect="1" noMove="1" noResize="1" noEditPoints="1" noAdjustHandles="1" noChangeArrowheads="1" noChangeShapeType="1" noTextEdit="1"/>
              </p:cNvSpPr>
              <p:nvPr>
                <p:ph type="title"/>
              </p:nvPr>
            </p:nvSpPr>
            <p:spPr>
              <a:xfrm>
                <a:off x="646111" y="452718"/>
                <a:ext cx="10681531" cy="1400530"/>
              </a:xfrm>
              <a:blipFill rotWithShape="1">
                <a:blip r:embed="rId2"/>
                <a:stretch>
                  <a:fillRect l="-2226" t="-8696" b="-17826"/>
                </a:stretch>
              </a:blipFill>
            </p:spPr>
            <p:txBody>
              <a:bodyPr/>
              <a:lstStyle/>
              <a:p>
                <a:r>
                  <a:rPr lang="id-ID">
                    <a:noFill/>
                  </a:rPr>
                  <a:t> </a:t>
                </a:r>
              </a:p>
            </p:txBody>
          </p:sp>
        </mc:Fallback>
      </mc:AlternateContent>
      <mc:AlternateContent xmlns:mc="http://schemas.openxmlformats.org/markup-compatibility/2006" xmlns:a14="http://schemas.microsoft.com/office/drawing/2010/main">
        <mc:Choice Requires="a14">
          <p:graphicFrame>
            <p:nvGraphicFramePr>
              <p:cNvPr id="4" name="Content Placeholder 3"/>
              <p:cNvGraphicFramePr>
                <a:graphicFrameLocks noGrp="1"/>
              </p:cNvGraphicFramePr>
              <p:nvPr>
                <p:ph idx="1"/>
                <p:extLst/>
              </p:nvPr>
            </p:nvGraphicFramePr>
            <p:xfrm>
              <a:off x="220132" y="2141538"/>
              <a:ext cx="11599335" cy="1023112"/>
            </p:xfrm>
            <a:graphic>
              <a:graphicData uri="http://schemas.openxmlformats.org/drawingml/2006/table">
                <a:tbl>
                  <a:tblPr firstRow="1" bandRow="1">
                    <a:tableStyleId>{5C22544A-7EE6-4342-B048-85BDC9FD1C3A}</a:tableStyleId>
                  </a:tblPr>
                  <a:tblGrid>
                    <a:gridCol w="1288815">
                      <a:extLst>
                        <a:ext uri="{9D8B030D-6E8A-4147-A177-3AD203B41FA5}">
                          <a16:colId xmlns="" xmlns:a16="http://schemas.microsoft.com/office/drawing/2014/main" val="20000"/>
                        </a:ext>
                      </a:extLst>
                    </a:gridCol>
                    <a:gridCol w="1288815">
                      <a:extLst>
                        <a:ext uri="{9D8B030D-6E8A-4147-A177-3AD203B41FA5}">
                          <a16:colId xmlns="" xmlns:a16="http://schemas.microsoft.com/office/drawing/2014/main" val="20001"/>
                        </a:ext>
                      </a:extLst>
                    </a:gridCol>
                    <a:gridCol w="1288815">
                      <a:extLst>
                        <a:ext uri="{9D8B030D-6E8A-4147-A177-3AD203B41FA5}">
                          <a16:colId xmlns="" xmlns:a16="http://schemas.microsoft.com/office/drawing/2014/main" val="20002"/>
                        </a:ext>
                      </a:extLst>
                    </a:gridCol>
                    <a:gridCol w="1288815">
                      <a:extLst>
                        <a:ext uri="{9D8B030D-6E8A-4147-A177-3AD203B41FA5}">
                          <a16:colId xmlns="" xmlns:a16="http://schemas.microsoft.com/office/drawing/2014/main" val="20003"/>
                        </a:ext>
                      </a:extLst>
                    </a:gridCol>
                    <a:gridCol w="1288815">
                      <a:extLst>
                        <a:ext uri="{9D8B030D-6E8A-4147-A177-3AD203B41FA5}">
                          <a16:colId xmlns="" xmlns:a16="http://schemas.microsoft.com/office/drawing/2014/main" val="20004"/>
                        </a:ext>
                      </a:extLst>
                    </a:gridCol>
                    <a:gridCol w="1288815">
                      <a:extLst>
                        <a:ext uri="{9D8B030D-6E8A-4147-A177-3AD203B41FA5}">
                          <a16:colId xmlns="" xmlns:a16="http://schemas.microsoft.com/office/drawing/2014/main" val="20005"/>
                        </a:ext>
                      </a:extLst>
                    </a:gridCol>
                    <a:gridCol w="1288815">
                      <a:extLst>
                        <a:ext uri="{9D8B030D-6E8A-4147-A177-3AD203B41FA5}">
                          <a16:colId xmlns="" xmlns:a16="http://schemas.microsoft.com/office/drawing/2014/main" val="20006"/>
                        </a:ext>
                      </a:extLst>
                    </a:gridCol>
                    <a:gridCol w="1288815">
                      <a:extLst>
                        <a:ext uri="{9D8B030D-6E8A-4147-A177-3AD203B41FA5}">
                          <a16:colId xmlns="" xmlns:a16="http://schemas.microsoft.com/office/drawing/2014/main" val="20007"/>
                        </a:ext>
                      </a:extLst>
                    </a:gridCol>
                    <a:gridCol w="1288815">
                      <a:extLst>
                        <a:ext uri="{9D8B030D-6E8A-4147-A177-3AD203B41FA5}">
                          <a16:colId xmlns="" xmlns:a16="http://schemas.microsoft.com/office/drawing/2014/main" val="20008"/>
                        </a:ext>
                      </a:extLst>
                    </a:gridCol>
                  </a:tblGrid>
                  <a:tr h="370840">
                    <a:tc>
                      <a:txBody>
                        <a:bodyPr/>
                        <a:lstStyle/>
                        <a:p>
                          <a:pPr algn="just">
                            <a:lnSpc>
                              <a:spcPct val="107000"/>
                            </a:lnSpc>
                            <a:spcAft>
                              <a:spcPts val="600"/>
                            </a:spcAft>
                          </a:pPr>
                          <a14:m>
                            <m:oMath xmlns:m="http://schemas.openxmlformats.org/officeDocument/2006/math">
                              <m:sSub>
                                <m:sSubPr>
                                  <m:ctrlPr>
                                    <a:rPr lang="en-US" sz="2000" i="1">
                                      <a:effectLst/>
                                      <a:latin typeface="Cambria Math"/>
                                      <a:ea typeface="MS Mincho" panose="02020609040205080304" pitchFamily="49" charset="-128"/>
                                      <a:cs typeface="Times New Roman" panose="02020603050405020304" pitchFamily="18" charset="0"/>
                                    </a:rPr>
                                  </m:ctrlPr>
                                </m:sSubPr>
                                <m:e>
                                  <m:r>
                                    <a:rPr lang="en-US" sz="2000" i="1">
                                      <a:effectLst/>
                                      <a:latin typeface="Cambria Math" panose="02040503050406030204" pitchFamily="18" charset="0"/>
                                      <a:ea typeface="MS Mincho" panose="02020609040205080304" pitchFamily="49" charset="-128"/>
                                      <a:cs typeface="Times New Roman" panose="02020603050405020304" pitchFamily="18" charset="0"/>
                                    </a:rPr>
                                    <m:t>𝑉</m:t>
                                  </m:r>
                                </m:e>
                                <m:sub>
                                  <m:r>
                                    <a:rPr lang="en-US" sz="2000" i="1">
                                      <a:effectLst/>
                                      <a:latin typeface="Cambria Math" panose="02040503050406030204" pitchFamily="18" charset="0"/>
                                      <a:ea typeface="MS Mincho" panose="02020609040205080304" pitchFamily="49" charset="-128"/>
                                      <a:cs typeface="Times New Roman" panose="02020603050405020304" pitchFamily="18" charset="0"/>
                                    </a:rPr>
                                    <m:t>𝑅</m:t>
                                  </m:r>
                                </m:sub>
                              </m:sSub>
                            </m:oMath>
                          </a14:m>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(km/jam)</a:t>
                          </a:r>
                          <a:endParaRPr lang="en-US" sz="20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100</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90</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80</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70</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60</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50</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40</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30</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extLst>
                      <a:ext uri="{0D108BD9-81ED-4DB2-BD59-A6C34878D82A}">
                        <a16:rowId xmlns="" xmlns:a16="http://schemas.microsoft.com/office/drawing/2014/main" val="10000"/>
                      </a:ext>
                    </a:extLst>
                  </a:tr>
                  <a:tr h="370840">
                    <a:tc>
                      <a:txBody>
                        <a:bodyPr/>
                        <a:lstStyle/>
                        <a:p>
                          <a:pPr algn="just">
                            <a:lnSpc>
                              <a:spcPct val="107000"/>
                            </a:lnSpc>
                            <a:spcAft>
                              <a:spcPts val="600"/>
                            </a:spcAft>
                          </a:pPr>
                          <a14:m>
                            <m:oMath xmlns:m="http://schemas.openxmlformats.org/officeDocument/2006/math">
                              <m:sSub>
                                <m:sSubPr>
                                  <m:ctrlPr>
                                    <a:rPr lang="en-US" sz="2000" i="1">
                                      <a:effectLst/>
                                      <a:latin typeface="Cambria Math"/>
                                      <a:ea typeface="MS Mincho" panose="02020609040205080304" pitchFamily="49" charset="-128"/>
                                      <a:cs typeface="Times New Roman" panose="02020603050405020304" pitchFamily="18" charset="0"/>
                                    </a:rPr>
                                  </m:ctrlPr>
                                </m:sSubPr>
                                <m:e>
                                  <m:r>
                                    <a:rPr lang="en-US" sz="2000" i="1">
                                      <a:effectLst/>
                                      <a:latin typeface="Cambria Math" panose="02040503050406030204" pitchFamily="18" charset="0"/>
                                      <a:ea typeface="MS Mincho" panose="02020609040205080304" pitchFamily="49" charset="-128"/>
                                      <a:cs typeface="Times New Roman" panose="02020603050405020304" pitchFamily="18" charset="0"/>
                                    </a:rPr>
                                    <m:t>𝐽</m:t>
                                  </m:r>
                                </m:e>
                                <m:sub>
                                  <m:r>
                                    <a:rPr lang="en-US" sz="2000" i="1">
                                      <a:effectLst/>
                                      <a:latin typeface="Cambria Math" panose="02040503050406030204" pitchFamily="18" charset="0"/>
                                      <a:ea typeface="MS Mincho" panose="02020609040205080304" pitchFamily="49" charset="-128"/>
                                      <a:cs typeface="Times New Roman" panose="02020603050405020304" pitchFamily="18" charset="0"/>
                                    </a:rPr>
                                    <m:t>h</m:t>
                                  </m:r>
                                </m:sub>
                              </m:sSub>
                            </m:oMath>
                          </a14:m>
                          <a:r>
                            <a:rPr lang="en-US" sz="2000">
                              <a:effectLst/>
                              <a:latin typeface="Calibri" panose="020F0502020204030204" pitchFamily="34" charset="0"/>
                              <a:ea typeface="Times New Roman" panose="02020603050405020304" pitchFamily="18" charset="0"/>
                              <a:cs typeface="Times New Roman" panose="02020603050405020304" pitchFamily="18" charset="0"/>
                            </a:rPr>
                            <a:t> (m)</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185</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160</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130</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105</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85</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65</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50</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35</a:t>
                          </a:r>
                          <a:endParaRPr lang="en-US" sz="20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extLst>
                      <a:ext uri="{0D108BD9-81ED-4DB2-BD59-A6C34878D82A}">
                        <a16:rowId xmlns="" xmlns:a16="http://schemas.microsoft.com/office/drawing/2014/main" val="10001"/>
                      </a:ext>
                    </a:extLst>
                  </a:tr>
                </a:tbl>
              </a:graphicData>
            </a:graphic>
          </p:graphicFrame>
        </mc:Choice>
        <mc:Fallback xmlns="">
          <p:graphicFrame>
            <p:nvGraphicFramePr>
              <p:cNvPr id="4" name="Content Placeholder 3"/>
              <p:cNvGraphicFramePr>
                <a:graphicFrameLocks noGrp="1"/>
              </p:cNvGraphicFramePr>
              <p:nvPr>
                <p:ph idx="1"/>
                <p:extLst>
                  <p:ext uri="{D42A27DB-BD31-4B8C-83A1-F6EECF244321}">
                    <p14:modId xmlns:p14="http://schemas.microsoft.com/office/powerpoint/2010/main" val="2076912505"/>
                  </p:ext>
                </p:extLst>
              </p:nvPr>
            </p:nvGraphicFramePr>
            <p:xfrm>
              <a:off x="220132" y="2141538"/>
              <a:ext cx="11599335" cy="1008634"/>
            </p:xfrm>
            <a:graphic>
              <a:graphicData uri="http://schemas.openxmlformats.org/drawingml/2006/table">
                <a:tbl>
                  <a:tblPr firstRow="1" bandRow="1">
                    <a:tableStyleId>{5C22544A-7EE6-4342-B048-85BDC9FD1C3A}</a:tableStyleId>
                  </a:tblPr>
                  <a:tblGrid>
                    <a:gridCol w="1288815"/>
                    <a:gridCol w="1288815"/>
                    <a:gridCol w="1288815"/>
                    <a:gridCol w="1288815"/>
                    <a:gridCol w="1288815"/>
                    <a:gridCol w="1288815"/>
                    <a:gridCol w="1288815"/>
                    <a:gridCol w="1288815"/>
                    <a:gridCol w="1288815"/>
                  </a:tblGrid>
                  <a:tr h="637794">
                    <a:tc>
                      <a:txBody>
                        <a:bodyPr/>
                        <a:lstStyle/>
                        <a:p>
                          <a:endParaRPr lang="en-US"/>
                        </a:p>
                      </a:txBody>
                      <a:tcPr marL="68580" marR="68580" marT="0" marB="0" anchor="b">
                        <a:blipFill rotWithShape="0">
                          <a:blip r:embed="rId3"/>
                          <a:stretch>
                            <a:fillRect l="-474" t="-11429" r="-804265" b="-81905"/>
                          </a:stretch>
                        </a:blipFill>
                      </a:tcPr>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100</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90</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80</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70</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60</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50</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40</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30</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r>
                  <a:tr h="370840">
                    <a:tc>
                      <a:txBody>
                        <a:bodyPr/>
                        <a:lstStyle/>
                        <a:p>
                          <a:endParaRPr lang="en-US"/>
                        </a:p>
                      </a:txBody>
                      <a:tcPr marL="68580" marR="68580" marT="0" marB="0" anchor="b">
                        <a:blipFill rotWithShape="0">
                          <a:blip r:embed="rId3"/>
                          <a:stretch>
                            <a:fillRect l="-474" t="-191803" r="-804265" b="-40984"/>
                          </a:stretch>
                        </a:blipFill>
                      </a:tcPr>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185</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160</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130</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105</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85</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65</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000">
                              <a:effectLst/>
                              <a:latin typeface="Calibri" panose="020F0502020204030204" pitchFamily="34" charset="0"/>
                              <a:ea typeface="Times New Roman" panose="02020603050405020304" pitchFamily="18" charset="0"/>
                              <a:cs typeface="Times New Roman" panose="02020603050405020304" pitchFamily="18" charset="0"/>
                            </a:rPr>
                            <a:t>50</a:t>
                          </a:r>
                          <a:endParaRPr lang="en-US" sz="20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35</a:t>
                          </a:r>
                          <a:endParaRPr lang="en-US" sz="20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r>
                </a:tbl>
              </a:graphicData>
            </a:graphic>
          </p:graphicFrame>
        </mc:Fallback>
      </mc:AlternateContent>
      <mc:AlternateContent xmlns:mc="http://schemas.openxmlformats.org/markup-compatibility/2006" xmlns:a14="http://schemas.microsoft.com/office/drawing/2010/main">
        <mc:Choice Requires="a14">
          <p:sp>
            <p:nvSpPr>
              <p:cNvPr id="5" name="Rectangle 4"/>
              <p:cNvSpPr/>
              <p:nvPr/>
            </p:nvSpPr>
            <p:spPr>
              <a:xfrm>
                <a:off x="220132" y="3579969"/>
                <a:ext cx="9144000" cy="461665"/>
              </a:xfrm>
              <a:prstGeom prst="rect">
                <a:avLst/>
              </a:prstGeom>
            </p:spPr>
            <p:txBody>
              <a:bodyPr wrap="square">
                <a:spAutoFit/>
              </a:bodyPr>
              <a:lstStyle/>
              <a:p>
                <a:r>
                  <a:rPr lang="en-US" sz="2400" dirty="0" err="1">
                    <a:latin typeface="Calibri" panose="020F0502020204030204" pitchFamily="34" charset="0"/>
                    <a:ea typeface="MS Mincho" panose="02020609040205080304" pitchFamily="49" charset="-128"/>
                    <a:cs typeface="Times New Roman" panose="02020603050405020304" pitchFamily="18" charset="0"/>
                  </a:rPr>
                  <a:t>Jarak</a:t>
                </a:r>
                <a:r>
                  <a:rPr lang="en-US" sz="2400" dirty="0">
                    <a:latin typeface="Calibri" panose="020F0502020204030204" pitchFamily="34" charset="0"/>
                    <a:ea typeface="MS Mincho" panose="02020609040205080304" pitchFamily="49" charset="-128"/>
                    <a:cs typeface="Times New Roman" panose="02020603050405020304" pitchFamily="18" charset="0"/>
                  </a:rPr>
                  <a:t> Pandang </a:t>
                </a:r>
                <a:r>
                  <a:rPr lang="en-US" sz="2400" dirty="0" err="1">
                    <a:latin typeface="Calibri" panose="020F0502020204030204" pitchFamily="34" charset="0"/>
                    <a:ea typeface="MS Mincho" panose="02020609040205080304" pitchFamily="49" charset="-128"/>
                    <a:cs typeface="Times New Roman" panose="02020603050405020304" pitchFamily="18" charset="0"/>
                  </a:rPr>
                  <a:t>Henti</a:t>
                </a:r>
                <a:r>
                  <a:rPr lang="en-US" sz="2400" dirty="0">
                    <a:latin typeface="Calibri" panose="020F0502020204030204" pitchFamily="34" charset="0"/>
                    <a:ea typeface="MS Mincho" panose="02020609040205080304" pitchFamily="49" charset="-128"/>
                    <a:cs typeface="Times New Roman" panose="02020603050405020304" pitchFamily="18" charset="0"/>
                  </a:rPr>
                  <a:t> (</a:t>
                </a:r>
                <a14:m>
                  <m:oMath xmlns:m="http://schemas.openxmlformats.org/officeDocument/2006/math">
                    <m:sSub>
                      <m:sSubPr>
                        <m:ctrlPr>
                          <a:rPr lang="en-US" sz="2400" i="1">
                            <a:effectLst/>
                            <a:latin typeface="Cambria Math"/>
                          </a:rPr>
                        </m:ctrlPr>
                      </m:sSubPr>
                      <m:e>
                        <m:r>
                          <a:rPr lang="en-US" sz="2400" i="1">
                            <a:effectLst/>
                            <a:latin typeface="Cambria Math" panose="02040503050406030204" pitchFamily="18" charset="0"/>
                            <a:ea typeface="MS Mincho" panose="02020609040205080304" pitchFamily="49" charset="-128"/>
                            <a:cs typeface="Times New Roman" panose="02020603050405020304" pitchFamily="18" charset="0"/>
                          </a:rPr>
                          <m:t>𝐽</m:t>
                        </m:r>
                      </m:e>
                      <m:sub>
                        <m:r>
                          <a:rPr lang="en-US" sz="2400" i="1">
                            <a:effectLst/>
                            <a:latin typeface="Cambria Math" panose="02040503050406030204" pitchFamily="18" charset="0"/>
                            <a:ea typeface="MS Mincho" panose="02020609040205080304" pitchFamily="49" charset="-128"/>
                            <a:cs typeface="Times New Roman" panose="02020603050405020304" pitchFamily="18" charset="0"/>
                          </a:rPr>
                          <m:t>h</m:t>
                        </m:r>
                      </m:sub>
                    </m:sSub>
                  </m:oMath>
                </a14:m>
                <a:r>
                  <a:rPr lang="en-US" sz="2400" dirty="0">
                    <a:effectLst/>
                    <a:latin typeface="Calibri" panose="020F0502020204030204" pitchFamily="34" charset="0"/>
                    <a:ea typeface="MS Mincho" panose="02020609040205080304" pitchFamily="49" charset="-128"/>
                    <a:cs typeface="Times New Roman" panose="02020603050405020304" pitchFamily="18" charset="0"/>
                  </a:rPr>
                  <a:t>), minimum </a:t>
                </a:r>
                <a:r>
                  <a:rPr lang="en-US" sz="2400" dirty="0" err="1">
                    <a:effectLst/>
                    <a:latin typeface="Calibri" panose="020F0502020204030204" pitchFamily="34" charset="0"/>
                    <a:ea typeface="MS Mincho" panose="02020609040205080304" pitchFamily="49" charset="-128"/>
                    <a:cs typeface="Times New Roman" panose="02020603050405020304" pitchFamily="18" charset="0"/>
                  </a:rPr>
                  <a:t>dengan</a:t>
                </a:r>
                <a:r>
                  <a:rPr lang="en-US" sz="2400" dirty="0">
                    <a:effectLst/>
                    <a:latin typeface="Calibri" panose="020F0502020204030204" pitchFamily="34" charset="0"/>
                    <a:ea typeface="MS Mincho" panose="02020609040205080304" pitchFamily="49" charset="-128"/>
                    <a:cs typeface="Times New Roman" panose="02020603050405020304" pitchFamily="18" charset="0"/>
                  </a:rPr>
                  <a:t> </a:t>
                </a:r>
                <a:r>
                  <a:rPr lang="en-US" sz="2400" dirty="0" err="1">
                    <a:effectLst/>
                    <a:latin typeface="Calibri" panose="020F0502020204030204" pitchFamily="34" charset="0"/>
                    <a:ea typeface="MS Mincho" panose="02020609040205080304" pitchFamily="49" charset="-128"/>
                    <a:cs typeface="Times New Roman" panose="02020603050405020304" pitchFamily="18" charset="0"/>
                  </a:rPr>
                  <a:t>kelandaian</a:t>
                </a:r>
                <a:r>
                  <a:rPr lang="en-US" sz="2400" dirty="0">
                    <a:effectLst/>
                    <a:latin typeface="Calibri" panose="020F0502020204030204" pitchFamily="34" charset="0"/>
                    <a:ea typeface="MS Mincho" panose="02020609040205080304" pitchFamily="49" charset="-128"/>
                    <a:cs typeface="Times New Roman" panose="02020603050405020304" pitchFamily="18" charset="0"/>
                  </a:rPr>
                  <a:t> (DPU, 2009)</a:t>
                </a:r>
                <a:endParaRPr lang="en-US" sz="2400" dirty="0"/>
              </a:p>
            </p:txBody>
          </p:sp>
        </mc:Choice>
        <mc:Fallback xmlns="">
          <p:sp>
            <p:nvSpPr>
              <p:cNvPr id="5" name="Rectangle 4"/>
              <p:cNvSpPr>
                <a:spLocks noRot="1" noChangeAspect="1" noMove="1" noResize="1" noEditPoints="1" noAdjustHandles="1" noChangeArrowheads="1" noChangeShapeType="1" noTextEdit="1"/>
              </p:cNvSpPr>
              <p:nvPr/>
            </p:nvSpPr>
            <p:spPr>
              <a:xfrm>
                <a:off x="220132" y="3579969"/>
                <a:ext cx="9144000" cy="461665"/>
              </a:xfrm>
              <a:prstGeom prst="rect">
                <a:avLst/>
              </a:prstGeom>
              <a:blipFill rotWithShape="0">
                <a:blip r:embed="rId4"/>
                <a:stretch>
                  <a:fillRect l="-1000" t="-10526" b="-28947"/>
                </a:stretch>
              </a:blipFill>
            </p:spPr>
            <p:txBody>
              <a:bodyPr/>
              <a:lstStyle/>
              <a:p>
                <a:r>
                  <a:rPr lang="en-US">
                    <a:noFill/>
                  </a:rPr>
                  <a:t> </a:t>
                </a:r>
              </a:p>
            </p:txBody>
          </p:sp>
        </mc:Fallback>
      </mc:AlternateContent>
      <p:pic>
        <p:nvPicPr>
          <p:cNvPr id="6" name="Picture 5"/>
          <p:cNvPicPr/>
          <p:nvPr/>
        </p:nvPicPr>
        <p:blipFill>
          <a:blip r:embed="rId5">
            <a:extLst>
              <a:ext uri="{28A0092B-C50C-407E-A947-70E740481C1C}">
                <a14:useLocalDpi xmlns:a14="http://schemas.microsoft.com/office/drawing/2010/main" val="0"/>
              </a:ext>
            </a:extLst>
          </a:blip>
          <a:srcRect/>
          <a:stretch>
            <a:fillRect/>
          </a:stretch>
        </p:blipFill>
        <p:spPr bwMode="auto">
          <a:xfrm>
            <a:off x="685801" y="4239684"/>
            <a:ext cx="11133666" cy="2313516"/>
          </a:xfrm>
          <a:prstGeom prst="rect">
            <a:avLst/>
          </a:prstGeom>
          <a:noFill/>
          <a:ln>
            <a:noFill/>
          </a:ln>
        </p:spPr>
      </p:pic>
    </p:spTree>
    <p:extLst>
      <p:ext uri="{BB962C8B-B14F-4D97-AF65-F5344CB8AC3E}">
        <p14:creationId xmlns:p14="http://schemas.microsoft.com/office/powerpoint/2010/main" val="137438392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2" algn="l" defTabSz="457200" rtl="0">
              <a:spcBef>
                <a:spcPct val="0"/>
              </a:spcBef>
            </a:pPr>
            <a:r>
              <a:rPr lang="en-US" sz="3600" b="1" dirty="0" err="1"/>
              <a:t>Jarak</a:t>
            </a:r>
            <a:r>
              <a:rPr lang="en-US" sz="3600" b="1" dirty="0"/>
              <a:t> Pandang </a:t>
            </a:r>
            <a:r>
              <a:rPr lang="en-US" sz="3600" b="1" dirty="0" err="1"/>
              <a:t>Mendahului</a:t>
            </a:r>
            <a:r>
              <a:rPr lang="en-US" sz="3600" b="1" dirty="0"/>
              <a:t> </a:t>
            </a:r>
            <a:r>
              <a:rPr lang="en-US" sz="3600" b="1" dirty="0" err="1"/>
              <a:t>atau</a:t>
            </a:r>
            <a:r>
              <a:rPr lang="en-US" sz="3600" b="1" dirty="0"/>
              <a:t> </a:t>
            </a:r>
            <a:r>
              <a:rPr lang="en-US" sz="3600" b="1" dirty="0" err="1"/>
              <a:t>Menyiap</a:t>
            </a:r>
            <a:endParaRPr lang="en-US" sz="36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130608" y="1507007"/>
                <a:ext cx="10401750" cy="4538951"/>
              </a:xfrm>
            </p:spPr>
            <p:txBody>
              <a:bodyPr>
                <a:noAutofit/>
              </a:bodyPr>
              <a:lstStyle/>
              <a:p>
                <a:r>
                  <a:rPr lang="en-US" sz="2200" dirty="0" err="1"/>
                  <a:t>Jarak</a:t>
                </a:r>
                <a:r>
                  <a:rPr lang="en-US" sz="2200" dirty="0"/>
                  <a:t> Pandang </a:t>
                </a:r>
                <a:r>
                  <a:rPr lang="en-US" sz="2200" dirty="0" err="1"/>
                  <a:t>Mendahului</a:t>
                </a:r>
                <a:r>
                  <a:rPr lang="en-US" sz="2200" dirty="0"/>
                  <a:t> (</a:t>
                </a:r>
                <a14:m>
                  <m:oMath xmlns:m="http://schemas.openxmlformats.org/officeDocument/2006/math">
                    <m:sSub>
                      <m:sSubPr>
                        <m:ctrlPr>
                          <a:rPr lang="en-US" sz="2200" i="1">
                            <a:latin typeface="Cambria Math"/>
                          </a:rPr>
                        </m:ctrlPr>
                      </m:sSubPr>
                      <m:e>
                        <m:r>
                          <a:rPr lang="en-US" sz="2200" i="1">
                            <a:latin typeface="Cambria Math"/>
                          </a:rPr>
                          <m:t>𝐽</m:t>
                        </m:r>
                      </m:e>
                      <m:sub>
                        <m:r>
                          <a:rPr lang="en-US" sz="2200" i="1">
                            <a:latin typeface="Cambria Math"/>
                          </a:rPr>
                          <m:t>𝑑</m:t>
                        </m:r>
                      </m:sub>
                    </m:sSub>
                  </m:oMath>
                </a14:m>
                <a:r>
                  <a:rPr lang="en-US" sz="2200" dirty="0"/>
                  <a:t>), </a:t>
                </a:r>
                <a:r>
                  <a:rPr lang="en-US" sz="2200" dirty="0" err="1"/>
                  <a:t>adalah</a:t>
                </a:r>
                <a:r>
                  <a:rPr lang="en-US" sz="2200" dirty="0"/>
                  <a:t> </a:t>
                </a:r>
                <a:r>
                  <a:rPr lang="en-US" sz="2200" dirty="0" err="1"/>
                  <a:t>jarak</a:t>
                </a:r>
                <a:r>
                  <a:rPr lang="en-US" sz="2200" dirty="0"/>
                  <a:t> yang </a:t>
                </a:r>
                <a:r>
                  <a:rPr lang="en-US" sz="2200" dirty="0" err="1"/>
                  <a:t>memungkinkan</a:t>
                </a:r>
                <a:r>
                  <a:rPr lang="en-US" sz="2200" dirty="0"/>
                  <a:t> </a:t>
                </a:r>
                <a:r>
                  <a:rPr lang="en-US" sz="2200" dirty="0" err="1"/>
                  <a:t>suatu</a:t>
                </a:r>
                <a:r>
                  <a:rPr lang="en-US" sz="2200" dirty="0"/>
                  <a:t> </a:t>
                </a:r>
                <a:r>
                  <a:rPr lang="en-US" sz="2200" dirty="0" err="1"/>
                  <a:t>kendaraan</a:t>
                </a:r>
                <a:r>
                  <a:rPr lang="en-US" sz="2200" dirty="0"/>
                  <a:t> </a:t>
                </a:r>
                <a:r>
                  <a:rPr lang="en-US" sz="2200" dirty="0" err="1"/>
                  <a:t>mendahului</a:t>
                </a:r>
                <a:r>
                  <a:rPr lang="en-US" sz="2200" dirty="0"/>
                  <a:t> </a:t>
                </a:r>
                <a:r>
                  <a:rPr lang="en-US" sz="2200" dirty="0" err="1"/>
                  <a:t>kendaraan</a:t>
                </a:r>
                <a:r>
                  <a:rPr lang="en-US" sz="2200" dirty="0"/>
                  <a:t> lain di </a:t>
                </a:r>
                <a:r>
                  <a:rPr lang="en-US" sz="2200" dirty="0" err="1"/>
                  <a:t>depannya</a:t>
                </a:r>
                <a:r>
                  <a:rPr lang="en-US" sz="2200" dirty="0"/>
                  <a:t> </a:t>
                </a:r>
                <a:r>
                  <a:rPr lang="en-US" sz="2200" dirty="0" err="1"/>
                  <a:t>dengan</a:t>
                </a:r>
                <a:r>
                  <a:rPr lang="en-US" sz="2200" dirty="0"/>
                  <a:t> </a:t>
                </a:r>
                <a:r>
                  <a:rPr lang="en-US" sz="2200" dirty="0" err="1"/>
                  <a:t>aman</a:t>
                </a:r>
                <a:r>
                  <a:rPr lang="en-US" sz="2200" dirty="0"/>
                  <a:t> </a:t>
                </a:r>
                <a:r>
                  <a:rPr lang="en-US" sz="2200" dirty="0" err="1"/>
                  <a:t>sampai</a:t>
                </a:r>
                <a:r>
                  <a:rPr lang="en-US" sz="2200" dirty="0"/>
                  <a:t> </a:t>
                </a:r>
                <a:r>
                  <a:rPr lang="en-US" sz="2200" dirty="0" err="1"/>
                  <a:t>kendaraan</a:t>
                </a:r>
                <a:r>
                  <a:rPr lang="en-US" sz="2200" dirty="0"/>
                  <a:t> </a:t>
                </a:r>
                <a:r>
                  <a:rPr lang="en-US" sz="2200" dirty="0" err="1"/>
                  <a:t>tersebut</a:t>
                </a:r>
                <a:r>
                  <a:rPr lang="en-US" sz="2200" dirty="0"/>
                  <a:t> </a:t>
                </a:r>
                <a:r>
                  <a:rPr lang="en-US" sz="2200" dirty="0" err="1"/>
                  <a:t>kembali</a:t>
                </a:r>
                <a:r>
                  <a:rPr lang="en-US" sz="2200" dirty="0"/>
                  <a:t> </a:t>
                </a:r>
                <a:r>
                  <a:rPr lang="en-US" sz="2200" dirty="0" err="1"/>
                  <a:t>ke</a:t>
                </a:r>
                <a:r>
                  <a:rPr lang="en-US" sz="2200" dirty="0"/>
                  <a:t> </a:t>
                </a:r>
                <a:r>
                  <a:rPr lang="en-US" sz="2200" dirty="0" err="1"/>
                  <a:t>lajur</a:t>
                </a:r>
                <a:r>
                  <a:rPr lang="en-US" sz="2200" dirty="0"/>
                  <a:t> </a:t>
                </a:r>
                <a:r>
                  <a:rPr lang="en-US" sz="2200" dirty="0" err="1"/>
                  <a:t>semula</a:t>
                </a:r>
                <a:r>
                  <a:rPr lang="en-US" sz="2200" dirty="0"/>
                  <a:t>.</a:t>
                </a:r>
              </a:p>
              <a:p>
                <a:r>
                  <a:rPr lang="en-US" sz="2200" dirty="0" err="1"/>
                  <a:t>Jarak</a:t>
                </a:r>
                <a:r>
                  <a:rPr lang="en-US" sz="2200" dirty="0"/>
                  <a:t> Pandang </a:t>
                </a:r>
                <a:r>
                  <a:rPr lang="en-US" sz="2200" dirty="0" err="1"/>
                  <a:t>Mendahului</a:t>
                </a:r>
                <a:r>
                  <a:rPr lang="en-US" sz="2200" dirty="0"/>
                  <a:t> (</a:t>
                </a:r>
                <a14:m>
                  <m:oMath xmlns:m="http://schemas.openxmlformats.org/officeDocument/2006/math">
                    <m:sSub>
                      <m:sSubPr>
                        <m:ctrlPr>
                          <a:rPr lang="en-US" sz="2200" i="1">
                            <a:latin typeface="Cambria Math"/>
                          </a:rPr>
                        </m:ctrlPr>
                      </m:sSubPr>
                      <m:e>
                        <m:r>
                          <a:rPr lang="en-US" sz="2200" i="1">
                            <a:latin typeface="Cambria Math"/>
                          </a:rPr>
                          <m:t>𝐽</m:t>
                        </m:r>
                      </m:e>
                      <m:sub>
                        <m:r>
                          <a:rPr lang="en-US" sz="2200" i="1">
                            <a:latin typeface="Cambria Math"/>
                          </a:rPr>
                          <m:t>𝑑</m:t>
                        </m:r>
                      </m:sub>
                    </m:sSub>
                  </m:oMath>
                </a14:m>
                <a:r>
                  <a:rPr lang="en-US" sz="2200" dirty="0"/>
                  <a:t>) </a:t>
                </a:r>
                <a:r>
                  <a:rPr lang="en-US" sz="2200" dirty="0" err="1"/>
                  <a:t>diukur</a:t>
                </a:r>
                <a:r>
                  <a:rPr lang="en-US" sz="2200" dirty="0"/>
                  <a:t> </a:t>
                </a:r>
                <a:r>
                  <a:rPr lang="en-US" sz="2200" dirty="0" err="1"/>
                  <a:t>berdasarkan</a:t>
                </a:r>
                <a:r>
                  <a:rPr lang="en-US" sz="2200" dirty="0"/>
                  <a:t> </a:t>
                </a:r>
                <a:r>
                  <a:rPr lang="en-US" sz="2200" dirty="0" err="1"/>
                  <a:t>asumsi</a:t>
                </a:r>
                <a:r>
                  <a:rPr lang="en-US" sz="2200" dirty="0"/>
                  <a:t> </a:t>
                </a:r>
                <a:r>
                  <a:rPr lang="en-US" sz="2200" dirty="0" err="1"/>
                  <a:t>bahwa</a:t>
                </a:r>
                <a:r>
                  <a:rPr lang="en-US" sz="2200" dirty="0"/>
                  <a:t> </a:t>
                </a:r>
                <a:r>
                  <a:rPr lang="en-US" sz="2200" dirty="0" err="1"/>
                  <a:t>tinggi</a:t>
                </a:r>
                <a:r>
                  <a:rPr lang="en-US" sz="2200" dirty="0"/>
                  <a:t> </a:t>
                </a:r>
                <a:r>
                  <a:rPr lang="en-US" sz="2200" dirty="0" err="1"/>
                  <a:t>mata</a:t>
                </a:r>
                <a:r>
                  <a:rPr lang="en-US" sz="2200" dirty="0"/>
                  <a:t> </a:t>
                </a:r>
                <a:r>
                  <a:rPr lang="en-US" sz="2200" dirty="0" err="1"/>
                  <a:t>pengemudi</a:t>
                </a:r>
                <a:r>
                  <a:rPr lang="en-US" sz="2200" dirty="0"/>
                  <a:t> </a:t>
                </a:r>
                <a:r>
                  <a:rPr lang="en-US" sz="2200" dirty="0" err="1"/>
                  <a:t>adalah</a:t>
                </a:r>
                <a:r>
                  <a:rPr lang="en-US" sz="2200" dirty="0"/>
                  <a:t> 105 cm </a:t>
                </a:r>
                <a:r>
                  <a:rPr lang="en-US" sz="2200" dirty="0" err="1"/>
                  <a:t>dan</a:t>
                </a:r>
                <a:r>
                  <a:rPr lang="en-US" sz="2200" dirty="0"/>
                  <a:t> </a:t>
                </a:r>
                <a:r>
                  <a:rPr lang="en-US" sz="2200" dirty="0" err="1"/>
                  <a:t>tinggi</a:t>
                </a:r>
                <a:r>
                  <a:rPr lang="en-US" sz="2200" dirty="0"/>
                  <a:t> </a:t>
                </a:r>
                <a:r>
                  <a:rPr lang="en-US" sz="2200" dirty="0" err="1"/>
                  <a:t>halangan</a:t>
                </a:r>
                <a:r>
                  <a:rPr lang="en-US" sz="2200" dirty="0"/>
                  <a:t> </a:t>
                </a:r>
                <a:r>
                  <a:rPr lang="en-US" sz="2200" dirty="0" err="1"/>
                  <a:t>adalah</a:t>
                </a:r>
                <a:r>
                  <a:rPr lang="en-US" sz="2200" dirty="0"/>
                  <a:t> 105 cm</a:t>
                </a:r>
              </a:p>
              <a:p>
                <a:r>
                  <a:rPr lang="id-ID" sz="2200" dirty="0"/>
                  <a:t>Jarak pandang m</a:t>
                </a:r>
                <a:r>
                  <a:rPr lang="en-US" sz="2200" dirty="0" err="1"/>
                  <a:t>endahului</a:t>
                </a:r>
                <a:r>
                  <a:rPr lang="id-ID" sz="2200" dirty="0"/>
                  <a:t> adalah panjang bagian suatu jalan yang diperlukan oleh pengemudi suatu kendaraan untuk melakukan gerakan menyiap kendaraan lain yang lebih lambat dan aman. </a:t>
                </a:r>
                <a:endParaRPr lang="en-US" sz="2200" dirty="0"/>
              </a:p>
              <a:p>
                <a:r>
                  <a:rPr lang="id-ID" sz="2200" dirty="0"/>
                  <a:t>Faktor – faktor yang mempengaruhi adalah: Kecepatan kendaraan yang bersangkutan</a:t>
                </a:r>
                <a:r>
                  <a:rPr lang="en-US" sz="2200" dirty="0"/>
                  <a:t>; </a:t>
                </a:r>
                <a:r>
                  <a:rPr lang="id-ID" sz="2200" dirty="0"/>
                  <a:t>Kebebasan; Reaksi</a:t>
                </a:r>
                <a:r>
                  <a:rPr lang="en-US" sz="2200" dirty="0"/>
                  <a:t>; </a:t>
                </a:r>
                <a:r>
                  <a:rPr lang="id-ID" sz="2200" dirty="0"/>
                  <a:t>Kecepatan pengemudi</a:t>
                </a:r>
                <a:r>
                  <a:rPr lang="en-US" sz="2200" dirty="0"/>
                  <a:t>; </a:t>
                </a:r>
                <a:r>
                  <a:rPr lang="en-US" sz="2200" dirty="0" err="1"/>
                  <a:t>dan</a:t>
                </a:r>
                <a:r>
                  <a:rPr lang="en-US" sz="2200" dirty="0"/>
                  <a:t> </a:t>
                </a:r>
                <a:r>
                  <a:rPr lang="id-ID" sz="2200" dirty="0"/>
                  <a:t>Besar kecepatan maksimum kendaraan</a:t>
                </a:r>
                <a:r>
                  <a:rPr lang="en-US" sz="2200" dirty="0"/>
                  <a:t>.</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130608" y="1507007"/>
                <a:ext cx="10401750" cy="4538951"/>
              </a:xfrm>
              <a:blipFill rotWithShape="1">
                <a:blip r:embed="rId2"/>
                <a:stretch>
                  <a:fillRect l="-351" t="-805" r="-586"/>
                </a:stretch>
              </a:blipFill>
            </p:spPr>
            <p:txBody>
              <a:bodyPr/>
              <a:lstStyle/>
              <a:p>
                <a:r>
                  <a:rPr lang="id-ID">
                    <a:noFill/>
                  </a:rPr>
                  <a:t> </a:t>
                </a:r>
              </a:p>
            </p:txBody>
          </p:sp>
        </mc:Fallback>
      </mc:AlternateContent>
    </p:spTree>
    <p:extLst>
      <p:ext uri="{BB962C8B-B14F-4D97-AF65-F5344CB8AC3E}">
        <p14:creationId xmlns:p14="http://schemas.microsoft.com/office/powerpoint/2010/main" val="347588277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JARAK PANDANG MENYIAP DGN </a:t>
            </a:r>
            <a:r>
              <a:rPr lang="en-US" dirty="0" err="1"/>
              <a:t>asumsi</a:t>
            </a:r>
            <a:r>
              <a:rPr lang="en-US" dirty="0"/>
              <a:t> </a:t>
            </a:r>
            <a:r>
              <a:rPr lang="en-US" dirty="0" err="1"/>
              <a:t>terhadap</a:t>
            </a:r>
            <a:r>
              <a:rPr lang="en-US" dirty="0"/>
              <a:t> </a:t>
            </a:r>
            <a:r>
              <a:rPr lang="en-US" dirty="0" err="1"/>
              <a:t>sifat</a:t>
            </a:r>
            <a:r>
              <a:rPr lang="en-US" dirty="0"/>
              <a:t> </a:t>
            </a:r>
            <a:r>
              <a:rPr lang="en-US" dirty="0" err="1"/>
              <a:t>arus</a:t>
            </a:r>
            <a:r>
              <a:rPr lang="en-US" dirty="0"/>
              <a:t> </a:t>
            </a:r>
            <a:r>
              <a:rPr lang="en-US" dirty="0" err="1"/>
              <a:t>lalu</a:t>
            </a:r>
            <a:r>
              <a:rPr lang="en-US" dirty="0"/>
              <a:t> </a:t>
            </a:r>
            <a:r>
              <a:rPr lang="en-US" dirty="0" err="1"/>
              <a:t>lintas</a:t>
            </a:r>
            <a:endParaRPr lang="en-US" dirty="0"/>
          </a:p>
        </p:txBody>
      </p:sp>
      <p:sp>
        <p:nvSpPr>
          <p:cNvPr id="3" name="Content Placeholder 2"/>
          <p:cNvSpPr>
            <a:spLocks noGrp="1"/>
          </p:cNvSpPr>
          <p:nvPr>
            <p:ph idx="1"/>
          </p:nvPr>
        </p:nvSpPr>
        <p:spPr>
          <a:xfrm>
            <a:off x="696036" y="2052918"/>
            <a:ext cx="10972800" cy="4195481"/>
          </a:xfrm>
        </p:spPr>
        <p:txBody>
          <a:bodyPr>
            <a:noAutofit/>
          </a:bodyPr>
          <a:lstStyle/>
          <a:p>
            <a:pPr lvl="0" algn="just"/>
            <a:r>
              <a:rPr lang="en-US" sz="1900" dirty="0" err="1"/>
              <a:t>Kendaraan</a:t>
            </a:r>
            <a:r>
              <a:rPr lang="en-US" sz="1900" dirty="0"/>
              <a:t> yang </a:t>
            </a:r>
            <a:r>
              <a:rPr lang="en-US" sz="1900" dirty="0" err="1"/>
              <a:t>akan</a:t>
            </a:r>
            <a:r>
              <a:rPr lang="en-US" sz="1900" dirty="0"/>
              <a:t> </a:t>
            </a:r>
            <a:r>
              <a:rPr lang="en-US" sz="1900" dirty="0" err="1"/>
              <a:t>disiap</a:t>
            </a:r>
            <a:r>
              <a:rPr lang="en-US" sz="1900" dirty="0"/>
              <a:t> </a:t>
            </a:r>
            <a:r>
              <a:rPr lang="en-US" sz="1900" dirty="0" err="1"/>
              <a:t>harus</a:t>
            </a:r>
            <a:r>
              <a:rPr lang="en-US" sz="1900" dirty="0"/>
              <a:t> </a:t>
            </a:r>
            <a:r>
              <a:rPr lang="en-US" sz="1900" dirty="0" err="1"/>
              <a:t>mempunyai</a:t>
            </a:r>
            <a:r>
              <a:rPr lang="en-US" sz="1900" dirty="0"/>
              <a:t> </a:t>
            </a:r>
            <a:r>
              <a:rPr lang="en-US" sz="1900" dirty="0" err="1"/>
              <a:t>kecepatan</a:t>
            </a:r>
            <a:r>
              <a:rPr lang="en-US" sz="1900" dirty="0"/>
              <a:t> yang </a:t>
            </a:r>
            <a:r>
              <a:rPr lang="en-US" sz="1900" dirty="0" err="1"/>
              <a:t>tetap</a:t>
            </a:r>
            <a:r>
              <a:rPr lang="en-US" sz="1900" dirty="0"/>
              <a:t>.</a:t>
            </a:r>
          </a:p>
          <a:p>
            <a:pPr lvl="0" algn="just"/>
            <a:r>
              <a:rPr lang="en-US" sz="1900" dirty="0" err="1"/>
              <a:t>Sebelum</a:t>
            </a:r>
            <a:r>
              <a:rPr lang="en-US" sz="1900" dirty="0"/>
              <a:t> </a:t>
            </a:r>
            <a:r>
              <a:rPr lang="en-US" sz="1900" dirty="0" err="1"/>
              <a:t>melakukan</a:t>
            </a:r>
            <a:r>
              <a:rPr lang="en-US" sz="1900" dirty="0"/>
              <a:t> </a:t>
            </a:r>
            <a:r>
              <a:rPr lang="en-US" sz="1900" dirty="0" err="1"/>
              <a:t>gerakan</a:t>
            </a:r>
            <a:r>
              <a:rPr lang="en-US" sz="1900" dirty="0"/>
              <a:t> </a:t>
            </a:r>
            <a:r>
              <a:rPr lang="en-US" sz="1900" dirty="0" err="1"/>
              <a:t>menyiap</a:t>
            </a:r>
            <a:r>
              <a:rPr lang="en-US" sz="1900" dirty="0"/>
              <a:t>, </a:t>
            </a:r>
            <a:r>
              <a:rPr lang="en-US" sz="1900" dirty="0" err="1"/>
              <a:t>kendaraan</a:t>
            </a:r>
            <a:r>
              <a:rPr lang="en-US" sz="1900" dirty="0"/>
              <a:t> </a:t>
            </a:r>
            <a:r>
              <a:rPr lang="en-US" sz="1900" dirty="0" err="1"/>
              <a:t>harus</a:t>
            </a:r>
            <a:r>
              <a:rPr lang="en-US" sz="1900" dirty="0"/>
              <a:t> </a:t>
            </a:r>
            <a:r>
              <a:rPr lang="en-US" sz="1900" dirty="0" err="1"/>
              <a:t>mengurangi</a:t>
            </a:r>
            <a:r>
              <a:rPr lang="en-US" sz="1900" dirty="0"/>
              <a:t> </a:t>
            </a:r>
            <a:r>
              <a:rPr lang="en-US" sz="1900" dirty="0" err="1"/>
              <a:t>kecepatannya</a:t>
            </a:r>
            <a:r>
              <a:rPr lang="en-US" sz="1900" dirty="0"/>
              <a:t> </a:t>
            </a:r>
            <a:r>
              <a:rPr lang="en-US" sz="1900" dirty="0" err="1"/>
              <a:t>dan</a:t>
            </a:r>
            <a:r>
              <a:rPr lang="en-US" sz="1900" dirty="0"/>
              <a:t> </a:t>
            </a:r>
            <a:r>
              <a:rPr lang="en-US" sz="1900" dirty="0" err="1"/>
              <a:t>mengikuti</a:t>
            </a:r>
            <a:r>
              <a:rPr lang="en-US" sz="1900" dirty="0"/>
              <a:t> </a:t>
            </a:r>
            <a:r>
              <a:rPr lang="en-US" sz="1900" dirty="0" err="1"/>
              <a:t>kendaraan</a:t>
            </a:r>
            <a:r>
              <a:rPr lang="en-US" sz="1900" dirty="0"/>
              <a:t> yang </a:t>
            </a:r>
            <a:r>
              <a:rPr lang="en-US" sz="1900" dirty="0" err="1"/>
              <a:t>akan</a:t>
            </a:r>
            <a:r>
              <a:rPr lang="en-US" sz="1900" dirty="0"/>
              <a:t> </a:t>
            </a:r>
            <a:r>
              <a:rPr lang="en-US" sz="1900" dirty="0" err="1"/>
              <a:t>disiap</a:t>
            </a:r>
            <a:r>
              <a:rPr lang="en-US" sz="1900" dirty="0"/>
              <a:t> </a:t>
            </a:r>
            <a:r>
              <a:rPr lang="en-US" sz="1900" dirty="0" err="1"/>
              <a:t>dengan</a:t>
            </a:r>
            <a:r>
              <a:rPr lang="en-US" sz="1900" dirty="0"/>
              <a:t> </a:t>
            </a:r>
            <a:r>
              <a:rPr lang="en-US" sz="1900" dirty="0" err="1"/>
              <a:t>kecepatan</a:t>
            </a:r>
            <a:r>
              <a:rPr lang="en-US" sz="1900" dirty="0"/>
              <a:t> yang </a:t>
            </a:r>
            <a:r>
              <a:rPr lang="en-US" sz="1900" dirty="0" err="1"/>
              <a:t>sama</a:t>
            </a:r>
            <a:r>
              <a:rPr lang="en-US" sz="1900" dirty="0"/>
              <a:t>.</a:t>
            </a:r>
          </a:p>
          <a:p>
            <a:pPr lvl="0" algn="just"/>
            <a:r>
              <a:rPr lang="en-US" sz="1900" dirty="0" err="1"/>
              <a:t>Apabila</a:t>
            </a:r>
            <a:r>
              <a:rPr lang="en-US" sz="1900" dirty="0"/>
              <a:t> </a:t>
            </a:r>
            <a:r>
              <a:rPr lang="en-US" sz="1900" dirty="0" err="1"/>
              <a:t>kendaraan</a:t>
            </a:r>
            <a:r>
              <a:rPr lang="en-US" sz="1900" dirty="0"/>
              <a:t> </a:t>
            </a:r>
            <a:r>
              <a:rPr lang="en-US" sz="1900" dirty="0" err="1"/>
              <a:t>sudah</a:t>
            </a:r>
            <a:r>
              <a:rPr lang="en-US" sz="1900" dirty="0"/>
              <a:t> </a:t>
            </a:r>
            <a:r>
              <a:rPr lang="en-US" sz="1900" dirty="0" err="1"/>
              <a:t>berada</a:t>
            </a:r>
            <a:r>
              <a:rPr lang="en-US" sz="1900" dirty="0"/>
              <a:t> </a:t>
            </a:r>
            <a:r>
              <a:rPr lang="en-US" sz="1900" dirty="0" err="1"/>
              <a:t>pada</a:t>
            </a:r>
            <a:r>
              <a:rPr lang="en-US" sz="1900" dirty="0"/>
              <a:t> </a:t>
            </a:r>
            <a:r>
              <a:rPr lang="en-US" sz="1900" dirty="0" err="1"/>
              <a:t>lajur</a:t>
            </a:r>
            <a:r>
              <a:rPr lang="en-US" sz="1900" dirty="0"/>
              <a:t> </a:t>
            </a:r>
            <a:r>
              <a:rPr lang="en-US" sz="1900" dirty="0" err="1"/>
              <a:t>untuk</a:t>
            </a:r>
            <a:r>
              <a:rPr lang="en-US" sz="1900" dirty="0"/>
              <a:t> </a:t>
            </a:r>
            <a:r>
              <a:rPr lang="en-US" sz="1900" dirty="0" err="1"/>
              <a:t>menyiap</a:t>
            </a:r>
            <a:r>
              <a:rPr lang="en-US" sz="1900" dirty="0"/>
              <a:t>, </a:t>
            </a:r>
            <a:r>
              <a:rPr lang="en-US" sz="1900" dirty="0" err="1"/>
              <a:t>maka</a:t>
            </a:r>
            <a:r>
              <a:rPr lang="en-US" sz="1900" dirty="0"/>
              <a:t> </a:t>
            </a:r>
            <a:r>
              <a:rPr lang="en-US" sz="1900" dirty="0" err="1"/>
              <a:t>pengemudi</a:t>
            </a:r>
            <a:r>
              <a:rPr lang="en-US" sz="1900" dirty="0"/>
              <a:t> </a:t>
            </a:r>
            <a:r>
              <a:rPr lang="en-US" sz="1900" dirty="0" err="1"/>
              <a:t>harus</a:t>
            </a:r>
            <a:r>
              <a:rPr lang="en-US" sz="1900" dirty="0"/>
              <a:t> </a:t>
            </a:r>
            <a:r>
              <a:rPr lang="en-US" sz="1900" dirty="0" err="1"/>
              <a:t>mempunyai</a:t>
            </a:r>
            <a:r>
              <a:rPr lang="en-US" sz="1900" dirty="0"/>
              <a:t> </a:t>
            </a:r>
            <a:r>
              <a:rPr lang="en-US" sz="1900" dirty="0" err="1"/>
              <a:t>waktu</a:t>
            </a:r>
            <a:r>
              <a:rPr lang="en-US" sz="1900" dirty="0"/>
              <a:t> </a:t>
            </a:r>
            <a:r>
              <a:rPr lang="en-US" sz="1900" dirty="0" err="1"/>
              <a:t>untuk</a:t>
            </a:r>
            <a:r>
              <a:rPr lang="en-US" sz="1900" dirty="0"/>
              <a:t> </a:t>
            </a:r>
            <a:r>
              <a:rPr lang="en-US" sz="1900" dirty="0" err="1"/>
              <a:t>menentukan</a:t>
            </a:r>
            <a:r>
              <a:rPr lang="en-US" sz="1900" dirty="0"/>
              <a:t> </a:t>
            </a:r>
            <a:r>
              <a:rPr lang="en-US" sz="1900" dirty="0" err="1"/>
              <a:t>apakah</a:t>
            </a:r>
            <a:r>
              <a:rPr lang="en-US" sz="1900" dirty="0"/>
              <a:t> </a:t>
            </a:r>
            <a:r>
              <a:rPr lang="en-US" sz="1900" dirty="0" err="1"/>
              <a:t>gerakan</a:t>
            </a:r>
            <a:r>
              <a:rPr lang="en-US" sz="1900" dirty="0"/>
              <a:t> </a:t>
            </a:r>
            <a:r>
              <a:rPr lang="en-US" sz="1900" dirty="0" err="1"/>
              <a:t>menyiap</a:t>
            </a:r>
            <a:r>
              <a:rPr lang="en-US" sz="1900" dirty="0"/>
              <a:t> </a:t>
            </a:r>
            <a:r>
              <a:rPr lang="en-US" sz="1900" dirty="0" err="1"/>
              <a:t>dapat</a:t>
            </a:r>
            <a:r>
              <a:rPr lang="en-US" sz="1900" dirty="0"/>
              <a:t> </a:t>
            </a:r>
            <a:r>
              <a:rPr lang="en-US" sz="1900" dirty="0" err="1"/>
              <a:t>diteruskan</a:t>
            </a:r>
            <a:r>
              <a:rPr lang="en-US" sz="1900" dirty="0"/>
              <a:t> </a:t>
            </a:r>
            <a:r>
              <a:rPr lang="en-US" sz="1900" dirty="0" err="1"/>
              <a:t>atau</a:t>
            </a:r>
            <a:r>
              <a:rPr lang="en-US" sz="1900" dirty="0"/>
              <a:t> </a:t>
            </a:r>
            <a:r>
              <a:rPr lang="en-US" sz="1900" dirty="0" err="1"/>
              <a:t>tidak</a:t>
            </a:r>
            <a:r>
              <a:rPr lang="en-US" sz="1900" dirty="0"/>
              <a:t>.</a:t>
            </a:r>
          </a:p>
          <a:p>
            <a:pPr lvl="0" algn="just"/>
            <a:r>
              <a:rPr lang="en-US" sz="1900" dirty="0" err="1"/>
              <a:t>Kecepatan</a:t>
            </a:r>
            <a:r>
              <a:rPr lang="en-US" sz="1900" dirty="0"/>
              <a:t> </a:t>
            </a:r>
            <a:r>
              <a:rPr lang="en-US" sz="1900" dirty="0" err="1"/>
              <a:t>kendaraan</a:t>
            </a:r>
            <a:r>
              <a:rPr lang="en-US" sz="1900" dirty="0"/>
              <a:t> yang </a:t>
            </a:r>
            <a:r>
              <a:rPr lang="en-US" sz="1900" dirty="0" err="1"/>
              <a:t>menyiap</a:t>
            </a:r>
            <a:r>
              <a:rPr lang="en-US" sz="1900" dirty="0"/>
              <a:t> </a:t>
            </a:r>
            <a:r>
              <a:rPr lang="en-US" sz="1900" dirty="0" err="1"/>
              <a:t>perbedaan</a:t>
            </a:r>
            <a:r>
              <a:rPr lang="en-US" sz="1900" dirty="0"/>
              <a:t> </a:t>
            </a:r>
            <a:r>
              <a:rPr lang="en-US" sz="1900" dirty="0" err="1"/>
              <a:t>sekitar</a:t>
            </a:r>
            <a:r>
              <a:rPr lang="en-US" sz="1900" dirty="0"/>
              <a:t> 15 km/jam </a:t>
            </a:r>
            <a:r>
              <a:rPr lang="en-US" sz="1900" dirty="0" err="1"/>
              <a:t>dengan</a:t>
            </a:r>
            <a:r>
              <a:rPr lang="en-US" sz="1900" dirty="0"/>
              <a:t> </a:t>
            </a:r>
            <a:r>
              <a:rPr lang="en-US" sz="1900" dirty="0" err="1"/>
              <a:t>kecepatan</a:t>
            </a:r>
            <a:r>
              <a:rPr lang="en-US" sz="1900" dirty="0"/>
              <a:t> </a:t>
            </a:r>
            <a:r>
              <a:rPr lang="en-US" sz="1900" dirty="0" err="1"/>
              <a:t>kendaraan</a:t>
            </a:r>
            <a:r>
              <a:rPr lang="en-US" sz="1900" dirty="0"/>
              <a:t> yang </a:t>
            </a:r>
            <a:r>
              <a:rPr lang="en-US" sz="1900" dirty="0" err="1"/>
              <a:t>disiap</a:t>
            </a:r>
            <a:r>
              <a:rPr lang="en-US" sz="1900" dirty="0"/>
              <a:t> </a:t>
            </a:r>
            <a:r>
              <a:rPr lang="en-US" sz="1900" dirty="0" err="1"/>
              <a:t>pada</a:t>
            </a:r>
            <a:r>
              <a:rPr lang="en-US" sz="1900" dirty="0"/>
              <a:t> </a:t>
            </a:r>
            <a:r>
              <a:rPr lang="en-US" sz="1900" dirty="0" err="1"/>
              <a:t>waktu</a:t>
            </a:r>
            <a:r>
              <a:rPr lang="en-US" sz="1900" dirty="0"/>
              <a:t> </a:t>
            </a:r>
            <a:r>
              <a:rPr lang="en-US" sz="1900" dirty="0" err="1"/>
              <a:t>melakukan</a:t>
            </a:r>
            <a:r>
              <a:rPr lang="en-US" sz="1900" dirty="0"/>
              <a:t> </a:t>
            </a:r>
            <a:r>
              <a:rPr lang="en-US" sz="1900" dirty="0" err="1"/>
              <a:t>gerakan</a:t>
            </a:r>
            <a:r>
              <a:rPr lang="en-US" sz="1900" dirty="0"/>
              <a:t> </a:t>
            </a:r>
            <a:r>
              <a:rPr lang="en-US" sz="1900" dirty="0" err="1"/>
              <a:t>menyiap</a:t>
            </a:r>
            <a:r>
              <a:rPr lang="en-US" sz="1900" dirty="0"/>
              <a:t>.</a:t>
            </a:r>
          </a:p>
          <a:p>
            <a:pPr lvl="0" algn="just"/>
            <a:r>
              <a:rPr lang="en-US" sz="1900" dirty="0" err="1"/>
              <a:t>Pada</a:t>
            </a:r>
            <a:r>
              <a:rPr lang="en-US" sz="1900" dirty="0"/>
              <a:t> </a:t>
            </a:r>
            <a:r>
              <a:rPr lang="en-US" sz="1900" dirty="0" err="1"/>
              <a:t>saat</a:t>
            </a:r>
            <a:r>
              <a:rPr lang="en-US" sz="1900" dirty="0"/>
              <a:t> </a:t>
            </a:r>
            <a:r>
              <a:rPr lang="en-US" sz="1900" dirty="0" err="1"/>
              <a:t>kendaraan</a:t>
            </a:r>
            <a:r>
              <a:rPr lang="en-US" sz="1900" dirty="0"/>
              <a:t> yang </a:t>
            </a:r>
            <a:r>
              <a:rPr lang="en-US" sz="1900" dirty="0" err="1"/>
              <a:t>menyiap</a:t>
            </a:r>
            <a:r>
              <a:rPr lang="en-US" sz="1900" dirty="0"/>
              <a:t> </a:t>
            </a:r>
            <a:r>
              <a:rPr lang="en-US" sz="1900" dirty="0" err="1"/>
              <a:t>telah</a:t>
            </a:r>
            <a:r>
              <a:rPr lang="en-US" sz="1900" dirty="0"/>
              <a:t> </a:t>
            </a:r>
            <a:r>
              <a:rPr lang="en-US" sz="1900" dirty="0" err="1"/>
              <a:t>berada</a:t>
            </a:r>
            <a:r>
              <a:rPr lang="en-US" sz="1900" dirty="0"/>
              <a:t> </a:t>
            </a:r>
            <a:r>
              <a:rPr lang="en-US" sz="1900" dirty="0" err="1"/>
              <a:t>kembali</a:t>
            </a:r>
            <a:r>
              <a:rPr lang="en-US" sz="1900" dirty="0"/>
              <a:t> </a:t>
            </a:r>
            <a:r>
              <a:rPr lang="en-US" sz="1900" dirty="0" err="1"/>
              <a:t>pada</a:t>
            </a:r>
            <a:r>
              <a:rPr lang="en-US" sz="1900" dirty="0"/>
              <a:t> </a:t>
            </a:r>
            <a:r>
              <a:rPr lang="en-US" sz="1900" dirty="0" err="1"/>
              <a:t>lajur</a:t>
            </a:r>
            <a:r>
              <a:rPr lang="en-US" sz="1900" dirty="0"/>
              <a:t> </a:t>
            </a:r>
            <a:r>
              <a:rPr lang="en-US" sz="1900" dirty="0" err="1"/>
              <a:t>jalannya</a:t>
            </a:r>
            <a:r>
              <a:rPr lang="en-US" sz="1900" dirty="0"/>
              <a:t>, </a:t>
            </a:r>
            <a:r>
              <a:rPr lang="en-US" sz="1900" dirty="0" err="1"/>
              <a:t>maka</a:t>
            </a:r>
            <a:r>
              <a:rPr lang="en-US" sz="1900" dirty="0"/>
              <a:t> </a:t>
            </a:r>
            <a:r>
              <a:rPr lang="en-US" sz="1900" dirty="0" err="1"/>
              <a:t>harus</a:t>
            </a:r>
            <a:r>
              <a:rPr lang="en-US" sz="1900" dirty="0"/>
              <a:t> </a:t>
            </a:r>
            <a:r>
              <a:rPr lang="en-US" sz="1900" dirty="0" err="1"/>
              <a:t>tersedia</a:t>
            </a:r>
            <a:r>
              <a:rPr lang="en-US" sz="1900" dirty="0"/>
              <a:t> </a:t>
            </a:r>
            <a:r>
              <a:rPr lang="en-US" sz="1900" dirty="0" err="1"/>
              <a:t>cukup</a:t>
            </a:r>
            <a:r>
              <a:rPr lang="en-US" sz="1900" dirty="0"/>
              <a:t> </a:t>
            </a:r>
            <a:r>
              <a:rPr lang="en-US" sz="1900" dirty="0" err="1"/>
              <a:t>jarak</a:t>
            </a:r>
            <a:r>
              <a:rPr lang="en-US" sz="1900" dirty="0"/>
              <a:t> </a:t>
            </a:r>
            <a:r>
              <a:rPr lang="en-US" sz="1900" dirty="0" err="1"/>
              <a:t>dengan</a:t>
            </a:r>
            <a:r>
              <a:rPr lang="en-US" sz="1900" dirty="0"/>
              <a:t> </a:t>
            </a:r>
            <a:r>
              <a:rPr lang="en-US" sz="1900" dirty="0" err="1"/>
              <a:t>kendaraan</a:t>
            </a:r>
            <a:r>
              <a:rPr lang="en-US" sz="1900" dirty="0"/>
              <a:t> yang </a:t>
            </a:r>
            <a:r>
              <a:rPr lang="en-US" sz="1900" dirty="0" err="1"/>
              <a:t>bergerak</a:t>
            </a:r>
            <a:r>
              <a:rPr lang="en-US" sz="1900" dirty="0"/>
              <a:t> </a:t>
            </a:r>
            <a:r>
              <a:rPr lang="en-US" sz="1900" dirty="0" err="1"/>
              <a:t>dari</a:t>
            </a:r>
            <a:r>
              <a:rPr lang="en-US" sz="1900" dirty="0"/>
              <a:t> </a:t>
            </a:r>
            <a:r>
              <a:rPr lang="en-US" sz="1900" dirty="0" err="1"/>
              <a:t>arah</a:t>
            </a:r>
            <a:r>
              <a:rPr lang="en-US" sz="1900" dirty="0"/>
              <a:t> yang </a:t>
            </a:r>
            <a:r>
              <a:rPr lang="en-US" sz="1900" dirty="0" err="1"/>
              <a:t>berlawanan</a:t>
            </a:r>
            <a:r>
              <a:rPr lang="en-US" sz="1900" dirty="0"/>
              <a:t>.</a:t>
            </a:r>
          </a:p>
          <a:p>
            <a:pPr lvl="0" algn="just"/>
            <a:r>
              <a:rPr lang="en-US" sz="1900" dirty="0" err="1"/>
              <a:t>kendaraan</a:t>
            </a:r>
            <a:r>
              <a:rPr lang="en-US" sz="1900" dirty="0"/>
              <a:t> yang </a:t>
            </a:r>
            <a:r>
              <a:rPr lang="en-US" sz="1900" dirty="0" err="1"/>
              <a:t>bergerak</a:t>
            </a:r>
            <a:r>
              <a:rPr lang="en-US" sz="1900" dirty="0"/>
              <a:t> </a:t>
            </a:r>
            <a:r>
              <a:rPr lang="en-US" sz="1900" dirty="0" err="1"/>
              <a:t>dari</a:t>
            </a:r>
            <a:r>
              <a:rPr lang="en-US" sz="1900" dirty="0"/>
              <a:t> </a:t>
            </a:r>
            <a:r>
              <a:rPr lang="en-US" sz="1900" dirty="0" err="1"/>
              <a:t>arah</a:t>
            </a:r>
            <a:r>
              <a:rPr lang="en-US" sz="1900" dirty="0"/>
              <a:t> yang </a:t>
            </a:r>
            <a:r>
              <a:rPr lang="en-US" sz="1900" dirty="0" err="1"/>
              <a:t>berlawanan</a:t>
            </a:r>
            <a:r>
              <a:rPr lang="en-US" sz="1900" dirty="0"/>
              <a:t> </a:t>
            </a:r>
            <a:r>
              <a:rPr lang="en-US" sz="1900" dirty="0" err="1"/>
              <a:t>mempunyai</a:t>
            </a:r>
            <a:r>
              <a:rPr lang="en-US" sz="1900" dirty="0"/>
              <a:t> </a:t>
            </a:r>
            <a:r>
              <a:rPr lang="en-US" sz="1900" dirty="0" err="1"/>
              <a:t>kecepatan</a:t>
            </a:r>
            <a:r>
              <a:rPr lang="en-US" sz="1900" dirty="0"/>
              <a:t> yang </a:t>
            </a:r>
            <a:r>
              <a:rPr lang="en-US" sz="1900" dirty="0" err="1"/>
              <a:t>sama</a:t>
            </a:r>
            <a:r>
              <a:rPr lang="en-US" sz="1900" dirty="0"/>
              <a:t> </a:t>
            </a:r>
            <a:r>
              <a:rPr lang="en-US" sz="1900" dirty="0" err="1"/>
              <a:t>dengan</a:t>
            </a:r>
            <a:r>
              <a:rPr lang="en-US" sz="1900" dirty="0"/>
              <a:t> </a:t>
            </a:r>
            <a:r>
              <a:rPr lang="en-US" sz="1900" dirty="0" err="1"/>
              <a:t>kendaraan</a:t>
            </a:r>
            <a:r>
              <a:rPr lang="en-US" sz="1900" dirty="0"/>
              <a:t> yang </a:t>
            </a:r>
            <a:r>
              <a:rPr lang="en-US" sz="1900" dirty="0" err="1"/>
              <a:t>menyiap</a:t>
            </a:r>
            <a:endParaRPr lang="en-US" sz="1900" dirty="0"/>
          </a:p>
        </p:txBody>
      </p:sp>
    </p:spTree>
    <p:extLst>
      <p:ext uri="{BB962C8B-B14F-4D97-AF65-F5344CB8AC3E}">
        <p14:creationId xmlns:p14="http://schemas.microsoft.com/office/powerpoint/2010/main" val="257655784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1" y="609600"/>
            <a:ext cx="10131425" cy="999067"/>
          </a:xfrm>
        </p:spPr>
        <p:txBody>
          <a:bodyPr/>
          <a:lstStyle/>
          <a:p>
            <a:r>
              <a:rPr lang="en-US" dirty="0"/>
              <a:t>ILUSTRASI MENDAHULUI</a:t>
            </a:r>
          </a:p>
        </p:txBody>
      </p:sp>
      <p:pic>
        <p:nvPicPr>
          <p:cNvPr id="4" name="Content Placeholder 3"/>
          <p:cNvPicPr>
            <a:picLocks noGrp="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3249287" y="1441481"/>
            <a:ext cx="5723589" cy="2897125"/>
          </a:xfrm>
          <a:prstGeom prst="rect">
            <a:avLst/>
          </a:prstGeom>
          <a:noFill/>
          <a:ln>
            <a:noFill/>
          </a:ln>
        </p:spPr>
      </p:pic>
    </p:spTree>
    <p:extLst>
      <p:ext uri="{BB962C8B-B14F-4D97-AF65-F5344CB8AC3E}">
        <p14:creationId xmlns:p14="http://schemas.microsoft.com/office/powerpoint/2010/main" val="10668868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p:cNvSpPr>
                <a:spLocks noGrp="1"/>
              </p:cNvSpPr>
              <p:nvPr>
                <p:ph type="title"/>
              </p:nvPr>
            </p:nvSpPr>
            <p:spPr>
              <a:xfrm>
                <a:off x="685801" y="609601"/>
                <a:ext cx="10131425" cy="762000"/>
              </a:xfrm>
            </p:spPr>
            <p:txBody>
              <a:bodyPr/>
              <a:lstStyle/>
              <a:p>
                <a:r>
                  <a:rPr lang="en-US" dirty="0"/>
                  <a:t>PERS. </a:t>
                </a:r>
                <a:r>
                  <a:rPr lang="en-US" dirty="0" err="1"/>
                  <a:t>Jarak</a:t>
                </a:r>
                <a:r>
                  <a:rPr lang="en-US" dirty="0"/>
                  <a:t> Pandang </a:t>
                </a:r>
                <a:r>
                  <a:rPr lang="en-US" dirty="0" err="1"/>
                  <a:t>Mendahului</a:t>
                </a:r>
                <a:r>
                  <a:rPr lang="en-US" dirty="0"/>
                  <a:t> (</a:t>
                </a:r>
                <a14:m>
                  <m:oMath xmlns:m="http://schemas.openxmlformats.org/officeDocument/2006/math">
                    <m:sSub>
                      <m:sSubPr>
                        <m:ctrlPr>
                          <a:rPr lang="en-US" i="1">
                            <a:latin typeface="Cambria Math"/>
                          </a:rPr>
                        </m:ctrlPr>
                      </m:sSubPr>
                      <m:e>
                        <m:r>
                          <a:rPr lang="en-US" i="1">
                            <a:latin typeface="Cambria Math"/>
                          </a:rPr>
                          <m:t>𝐽</m:t>
                        </m:r>
                      </m:e>
                      <m:sub>
                        <m:r>
                          <a:rPr lang="en-US" i="1">
                            <a:latin typeface="Cambria Math"/>
                          </a:rPr>
                          <m:t>𝑑</m:t>
                        </m:r>
                      </m:sub>
                    </m:sSub>
                  </m:oMath>
                </a14:m>
                <a:r>
                  <a:rPr lang="en-US" dirty="0"/>
                  <a:t>), </a:t>
                </a:r>
              </a:p>
            </p:txBody>
          </p:sp>
        </mc:Choice>
        <mc:Fallback xmlns="">
          <p:sp>
            <p:nvSpPr>
              <p:cNvPr id="2" name="Title 1"/>
              <p:cNvSpPr>
                <a:spLocks noGrp="1" noRot="1" noChangeAspect="1" noMove="1" noResize="1" noEditPoints="1" noAdjustHandles="1" noChangeArrowheads="1" noChangeShapeType="1" noTextEdit="1"/>
              </p:cNvSpPr>
              <p:nvPr>
                <p:ph type="title"/>
              </p:nvPr>
            </p:nvSpPr>
            <p:spPr>
              <a:xfrm>
                <a:off x="685801" y="609601"/>
                <a:ext cx="10131425" cy="762000"/>
              </a:xfrm>
              <a:blipFill rotWithShape="0">
                <a:blip r:embed="rId2"/>
                <a:stretch>
                  <a:fillRect l="-1866" t="-6400" b="-2000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076017" y="1493360"/>
                <a:ext cx="9842192" cy="4962031"/>
              </a:xfrm>
            </p:spPr>
            <p:txBody>
              <a:bodyPr>
                <a:noAutofit/>
              </a:bodyPr>
              <a:lstStyle/>
              <a:p>
                <a:pPr marL="0" indent="0">
                  <a:buNone/>
                </a:pPr>
                <a14:m>
                  <m:oMathPara xmlns:m="http://schemas.openxmlformats.org/officeDocument/2006/math">
                    <m:oMathParaPr>
                      <m:jc m:val="centerGroup"/>
                    </m:oMathParaPr>
                    <m:oMath xmlns:m="http://schemas.openxmlformats.org/officeDocument/2006/math">
                      <m:sSub>
                        <m:sSubPr>
                          <m:ctrlPr>
                            <a:rPr lang="en-US" sz="1600" i="1">
                              <a:latin typeface="Cambria Math"/>
                            </a:rPr>
                          </m:ctrlPr>
                        </m:sSubPr>
                        <m:e>
                          <m:r>
                            <a:rPr lang="en-US" sz="1600" i="1">
                              <a:latin typeface="Cambria Math"/>
                            </a:rPr>
                            <m:t>𝐽</m:t>
                          </m:r>
                        </m:e>
                        <m:sub>
                          <m:r>
                            <a:rPr lang="en-US" sz="1600" i="1">
                              <a:latin typeface="Cambria Math"/>
                            </a:rPr>
                            <m:t>𝑑</m:t>
                          </m:r>
                        </m:sub>
                      </m:sSub>
                      <m:r>
                        <a:rPr lang="en-US" sz="1600" i="1">
                          <a:latin typeface="Cambria Math"/>
                        </a:rPr>
                        <m:t>=</m:t>
                      </m:r>
                      <m:sSub>
                        <m:sSubPr>
                          <m:ctrlPr>
                            <a:rPr lang="en-US" sz="1600" i="1">
                              <a:latin typeface="Cambria Math"/>
                            </a:rPr>
                          </m:ctrlPr>
                        </m:sSubPr>
                        <m:e>
                          <m:r>
                            <a:rPr lang="en-US" sz="1600" i="1">
                              <a:latin typeface="Cambria Math"/>
                            </a:rPr>
                            <m:t> </m:t>
                          </m:r>
                          <m:r>
                            <a:rPr lang="en-US" sz="1600" i="1">
                              <a:latin typeface="Cambria Math"/>
                            </a:rPr>
                            <m:t>𝑑</m:t>
                          </m:r>
                        </m:e>
                        <m:sub>
                          <m:r>
                            <a:rPr lang="en-US" sz="1600" i="1">
                              <a:latin typeface="Cambria Math"/>
                            </a:rPr>
                            <m:t>1</m:t>
                          </m:r>
                        </m:sub>
                      </m:sSub>
                      <m:r>
                        <a:rPr lang="en-US" sz="1600" i="1">
                          <a:latin typeface="Cambria Math"/>
                        </a:rPr>
                        <m:t>+</m:t>
                      </m:r>
                      <m:sSub>
                        <m:sSubPr>
                          <m:ctrlPr>
                            <a:rPr lang="en-US" sz="1600" i="1">
                              <a:latin typeface="Cambria Math"/>
                            </a:rPr>
                          </m:ctrlPr>
                        </m:sSubPr>
                        <m:e>
                          <m:r>
                            <a:rPr lang="en-US" sz="1600" i="1">
                              <a:latin typeface="Cambria Math"/>
                            </a:rPr>
                            <m:t> </m:t>
                          </m:r>
                          <m:r>
                            <a:rPr lang="en-US" sz="1600" i="1">
                              <a:latin typeface="Cambria Math"/>
                            </a:rPr>
                            <m:t>𝑑</m:t>
                          </m:r>
                        </m:e>
                        <m:sub>
                          <m:r>
                            <a:rPr lang="en-US" sz="1600" i="1">
                              <a:latin typeface="Cambria Math"/>
                            </a:rPr>
                            <m:t>2</m:t>
                          </m:r>
                        </m:sub>
                      </m:sSub>
                      <m:r>
                        <a:rPr lang="en-US" sz="1600" i="1">
                          <a:latin typeface="Cambria Math"/>
                        </a:rPr>
                        <m:t>+</m:t>
                      </m:r>
                      <m:sSub>
                        <m:sSubPr>
                          <m:ctrlPr>
                            <a:rPr lang="en-US" sz="1600" i="1">
                              <a:latin typeface="Cambria Math"/>
                            </a:rPr>
                          </m:ctrlPr>
                        </m:sSubPr>
                        <m:e>
                          <m:r>
                            <a:rPr lang="en-US" sz="1600" i="1">
                              <a:latin typeface="Cambria Math"/>
                            </a:rPr>
                            <m:t> </m:t>
                          </m:r>
                          <m:r>
                            <a:rPr lang="en-US" sz="1600" i="1">
                              <a:latin typeface="Cambria Math"/>
                            </a:rPr>
                            <m:t>𝑑</m:t>
                          </m:r>
                        </m:e>
                        <m:sub>
                          <m:r>
                            <a:rPr lang="en-US" sz="1600" i="1">
                              <a:latin typeface="Cambria Math"/>
                            </a:rPr>
                            <m:t>3</m:t>
                          </m:r>
                        </m:sub>
                      </m:sSub>
                      <m:r>
                        <a:rPr lang="en-US" sz="1600" i="1">
                          <a:latin typeface="Cambria Math"/>
                        </a:rPr>
                        <m:t>+</m:t>
                      </m:r>
                      <m:sSub>
                        <m:sSubPr>
                          <m:ctrlPr>
                            <a:rPr lang="en-US" sz="1600" i="1">
                              <a:latin typeface="Cambria Math"/>
                            </a:rPr>
                          </m:ctrlPr>
                        </m:sSubPr>
                        <m:e>
                          <m:r>
                            <a:rPr lang="en-US" sz="1600" i="1">
                              <a:latin typeface="Cambria Math"/>
                            </a:rPr>
                            <m:t> </m:t>
                          </m:r>
                          <m:r>
                            <a:rPr lang="en-US" sz="1600" i="1">
                              <a:latin typeface="Cambria Math"/>
                            </a:rPr>
                            <m:t>𝑑</m:t>
                          </m:r>
                        </m:e>
                        <m:sub>
                          <m:r>
                            <a:rPr lang="en-US" sz="1600" i="1">
                              <a:latin typeface="Cambria Math"/>
                            </a:rPr>
                            <m:t>4</m:t>
                          </m:r>
                        </m:sub>
                      </m:sSub>
                    </m:oMath>
                  </m:oMathPara>
                </a14:m>
                <a:endParaRPr lang="en-US" sz="1600" dirty="0"/>
              </a:p>
              <a:p>
                <a:pPr marL="0" indent="0">
                  <a:buNone/>
                </a:pPr>
                <a14:m>
                  <m:oMath xmlns:m="http://schemas.openxmlformats.org/officeDocument/2006/math">
                    <m:sSub>
                      <m:sSubPr>
                        <m:ctrlPr>
                          <a:rPr lang="en-US" sz="1600" i="1">
                            <a:latin typeface="Cambria Math"/>
                          </a:rPr>
                        </m:ctrlPr>
                      </m:sSubPr>
                      <m:e>
                        <m:r>
                          <a:rPr lang="en-US" sz="1600" i="1">
                            <a:latin typeface="Cambria Math"/>
                          </a:rPr>
                          <m:t> </m:t>
                        </m:r>
                        <m:r>
                          <a:rPr lang="en-US" sz="1600" i="1">
                            <a:latin typeface="Cambria Math"/>
                          </a:rPr>
                          <m:t>𝑑</m:t>
                        </m:r>
                      </m:e>
                      <m:sub>
                        <m:r>
                          <a:rPr lang="en-US" sz="1600" i="1">
                            <a:latin typeface="Cambria Math"/>
                          </a:rPr>
                          <m:t>1</m:t>
                        </m:r>
                      </m:sub>
                    </m:sSub>
                  </m:oMath>
                </a14:m>
                <a:r>
                  <a:rPr lang="en-US" sz="1600" dirty="0"/>
                  <a:t>	= </a:t>
                </a:r>
                <a:r>
                  <a:rPr lang="en-US" sz="1600" dirty="0" err="1"/>
                  <a:t>jarak</a:t>
                </a:r>
                <a:r>
                  <a:rPr lang="en-US" sz="1600" dirty="0"/>
                  <a:t> yang </a:t>
                </a:r>
                <a:r>
                  <a:rPr lang="en-US" sz="1600" dirty="0" err="1"/>
                  <a:t>ditempuh</a:t>
                </a:r>
                <a:r>
                  <a:rPr lang="en-US" sz="1600" dirty="0"/>
                  <a:t> </a:t>
                </a:r>
                <a:r>
                  <a:rPr lang="en-US" sz="1600" dirty="0" err="1"/>
                  <a:t>selama</a:t>
                </a:r>
                <a:r>
                  <a:rPr lang="en-US" sz="1600" dirty="0"/>
                  <a:t> </a:t>
                </a:r>
                <a:r>
                  <a:rPr lang="en-US" sz="1600" dirty="0" err="1"/>
                  <a:t>waktu</a:t>
                </a:r>
                <a:r>
                  <a:rPr lang="en-US" sz="1600" dirty="0"/>
                  <a:t> </a:t>
                </a:r>
                <a:r>
                  <a:rPr lang="en-US" sz="1600" dirty="0" err="1"/>
                  <a:t>tanggap</a:t>
                </a:r>
                <a:r>
                  <a:rPr lang="en-US" sz="1600" dirty="0"/>
                  <a:t> (m) </a:t>
                </a:r>
                <a:r>
                  <a:rPr lang="en-US" sz="1600" dirty="0" err="1"/>
                  <a:t>atau</a:t>
                </a:r>
                <a:r>
                  <a:rPr lang="en-US" sz="1600" dirty="0"/>
                  <a:t> </a:t>
                </a:r>
                <a:r>
                  <a:rPr lang="en-US" sz="1600" dirty="0" err="1"/>
                  <a:t>jarak</a:t>
                </a:r>
                <a:r>
                  <a:rPr lang="en-US" sz="1600" dirty="0"/>
                  <a:t> </a:t>
                </a:r>
                <a:r>
                  <a:rPr lang="en-US" sz="1600" dirty="0" err="1"/>
                  <a:t>pandang</a:t>
                </a:r>
                <a:r>
                  <a:rPr lang="en-US" sz="1600" dirty="0"/>
                  <a:t> PIEV (</a:t>
                </a:r>
                <a:r>
                  <a:rPr lang="en-US" sz="1600" dirty="0" err="1"/>
                  <a:t>Percepatan</a:t>
                </a:r>
                <a:r>
                  <a:rPr lang="en-US" sz="1600" dirty="0"/>
                  <a:t>, Intellection, Emotion, Volition) </a:t>
                </a:r>
                <a:r>
                  <a:rPr lang="en-US" sz="1600" dirty="0" err="1"/>
                  <a:t>dihitung</a:t>
                </a:r>
                <a:r>
                  <a:rPr lang="en-US" sz="1600" dirty="0"/>
                  <a:t> </a:t>
                </a:r>
                <a:r>
                  <a:rPr lang="en-US" sz="1600" dirty="0" err="1"/>
                  <a:t>dengan</a:t>
                </a:r>
                <a:r>
                  <a:rPr lang="en-US" sz="1600" dirty="0"/>
                  <a:t> </a:t>
                </a:r>
                <a:r>
                  <a:rPr lang="en-US" sz="1600" dirty="0" err="1"/>
                  <a:t>Persamaan</a:t>
                </a:r>
                <a:r>
                  <a:rPr lang="en-US" sz="1600" dirty="0"/>
                  <a:t> </a:t>
                </a:r>
              </a:p>
              <a:p>
                <a:pPr marL="0" indent="0">
                  <a:buNone/>
                </a:pPr>
                <a14:m>
                  <m:oMathPara xmlns:m="http://schemas.openxmlformats.org/officeDocument/2006/math">
                    <m:oMathParaPr>
                      <m:jc m:val="centerGroup"/>
                    </m:oMathParaPr>
                    <m:oMath xmlns:m="http://schemas.openxmlformats.org/officeDocument/2006/math">
                      <m:sSub>
                        <m:sSubPr>
                          <m:ctrlPr>
                            <a:rPr lang="en-US" sz="1600" i="1">
                              <a:latin typeface="Cambria Math"/>
                            </a:rPr>
                          </m:ctrlPr>
                        </m:sSubPr>
                        <m:e>
                          <m:r>
                            <a:rPr lang="en-US" sz="1600" i="1">
                              <a:latin typeface="Cambria Math"/>
                            </a:rPr>
                            <m:t>𝑑</m:t>
                          </m:r>
                        </m:e>
                        <m:sub>
                          <m:r>
                            <a:rPr lang="en-US" sz="1600" i="1">
                              <a:latin typeface="Cambria Math"/>
                            </a:rPr>
                            <m:t>1</m:t>
                          </m:r>
                        </m:sub>
                      </m:sSub>
                      <m:r>
                        <a:rPr lang="en-US" sz="1600" i="1">
                          <a:latin typeface="Cambria Math"/>
                        </a:rPr>
                        <m:t>=0,278</m:t>
                      </m:r>
                      <m:sSub>
                        <m:sSubPr>
                          <m:ctrlPr>
                            <a:rPr lang="en-US" sz="1600" i="1">
                              <a:latin typeface="Cambria Math"/>
                            </a:rPr>
                          </m:ctrlPr>
                        </m:sSubPr>
                        <m:e>
                          <m:r>
                            <a:rPr lang="en-US" sz="1600" i="1">
                              <a:latin typeface="Cambria Math"/>
                            </a:rPr>
                            <m:t> </m:t>
                          </m:r>
                          <m:r>
                            <a:rPr lang="en-US" sz="1600" i="1">
                              <a:latin typeface="Cambria Math"/>
                            </a:rPr>
                            <m:t>𝑡</m:t>
                          </m:r>
                        </m:e>
                        <m:sub>
                          <m:r>
                            <a:rPr lang="en-US" sz="1600" i="1">
                              <a:latin typeface="Cambria Math"/>
                            </a:rPr>
                            <m:t>1</m:t>
                          </m:r>
                        </m:sub>
                      </m:sSub>
                      <m:r>
                        <a:rPr lang="en-US" sz="1600" i="1">
                          <a:latin typeface="Cambria Math"/>
                        </a:rPr>
                        <m:t>(</m:t>
                      </m:r>
                      <m:r>
                        <a:rPr lang="en-US" sz="1600" i="1">
                          <a:latin typeface="Cambria Math"/>
                        </a:rPr>
                        <m:t>𝑉</m:t>
                      </m:r>
                      <m:r>
                        <a:rPr lang="en-US" sz="1600" i="1">
                          <a:latin typeface="Cambria Math"/>
                        </a:rPr>
                        <m:t>−</m:t>
                      </m:r>
                      <m:r>
                        <a:rPr lang="en-US" sz="1600" i="1">
                          <a:latin typeface="Cambria Math"/>
                        </a:rPr>
                        <m:t>𝑚</m:t>
                      </m:r>
                      <m:r>
                        <a:rPr lang="en-US" sz="1600" i="1">
                          <a:latin typeface="Cambria Math"/>
                        </a:rPr>
                        <m:t>+</m:t>
                      </m:r>
                      <m:f>
                        <m:fPr>
                          <m:ctrlPr>
                            <a:rPr lang="en-US" sz="1600" i="1">
                              <a:latin typeface="Cambria Math"/>
                            </a:rPr>
                          </m:ctrlPr>
                        </m:fPr>
                        <m:num>
                          <m:sSub>
                            <m:sSubPr>
                              <m:ctrlPr>
                                <a:rPr lang="en-US" sz="1600" i="1">
                                  <a:latin typeface="Cambria Math"/>
                                </a:rPr>
                              </m:ctrlPr>
                            </m:sSubPr>
                            <m:e>
                              <m:r>
                                <a:rPr lang="en-US" sz="1600" i="1">
                                  <a:latin typeface="Cambria Math"/>
                                </a:rPr>
                                <m:t> </m:t>
                              </m:r>
                              <m:r>
                                <a:rPr lang="en-US" sz="1600" i="1">
                                  <a:latin typeface="Cambria Math"/>
                                </a:rPr>
                                <m:t>𝑎𝑡</m:t>
                              </m:r>
                            </m:e>
                            <m:sub>
                              <m:r>
                                <a:rPr lang="en-US" sz="1600" i="1">
                                  <a:latin typeface="Cambria Math"/>
                                </a:rPr>
                                <m:t>1</m:t>
                              </m:r>
                            </m:sub>
                          </m:sSub>
                        </m:num>
                        <m:den>
                          <m:r>
                            <a:rPr lang="en-US" sz="1600" i="1">
                              <a:latin typeface="Cambria Math"/>
                            </a:rPr>
                            <m:t>2</m:t>
                          </m:r>
                        </m:den>
                      </m:f>
                      <m:r>
                        <a:rPr lang="en-US" sz="1600" i="1">
                          <a:latin typeface="Cambria Math"/>
                        </a:rPr>
                        <m:t>)</m:t>
                      </m:r>
                    </m:oMath>
                  </m:oMathPara>
                </a14:m>
                <a:endParaRPr lang="en-US" sz="1600" dirty="0"/>
              </a:p>
              <a:p>
                <a:pPr marL="0" indent="0">
                  <a:buNone/>
                </a:pPr>
                <a14:m>
                  <m:oMathPara xmlns:m="http://schemas.openxmlformats.org/officeDocument/2006/math">
                    <m:oMathParaPr>
                      <m:jc m:val="centerGroup"/>
                    </m:oMathParaPr>
                    <m:oMath xmlns:m="http://schemas.openxmlformats.org/officeDocument/2006/math">
                      <m:sSub>
                        <m:sSubPr>
                          <m:ctrlPr>
                            <a:rPr lang="en-US" sz="1600" i="1">
                              <a:latin typeface="Cambria Math"/>
                            </a:rPr>
                          </m:ctrlPr>
                        </m:sSubPr>
                        <m:e>
                          <m:r>
                            <a:rPr lang="en-US" sz="1600" i="1">
                              <a:latin typeface="Cambria Math"/>
                            </a:rPr>
                            <m:t>𝑑</m:t>
                          </m:r>
                        </m:e>
                        <m:sub>
                          <m:r>
                            <a:rPr lang="en-US" sz="1600" i="1">
                              <a:latin typeface="Cambria Math"/>
                            </a:rPr>
                            <m:t>2</m:t>
                          </m:r>
                        </m:sub>
                      </m:sSub>
                      <m:r>
                        <a:rPr lang="en-US" sz="1600" i="1">
                          <a:latin typeface="Cambria Math"/>
                        </a:rPr>
                        <m:t>=0,278</m:t>
                      </m:r>
                      <m:sSub>
                        <m:sSubPr>
                          <m:ctrlPr>
                            <a:rPr lang="en-US" sz="1600" i="1">
                              <a:latin typeface="Cambria Math"/>
                            </a:rPr>
                          </m:ctrlPr>
                        </m:sSubPr>
                        <m:e>
                          <m:r>
                            <a:rPr lang="en-US" sz="1600" i="1">
                              <a:latin typeface="Cambria Math"/>
                            </a:rPr>
                            <m:t>𝑉𝑡</m:t>
                          </m:r>
                        </m:e>
                        <m:sub>
                          <m:r>
                            <a:rPr lang="en-US" sz="1600" i="1">
                              <a:latin typeface="Cambria Math"/>
                            </a:rPr>
                            <m:t>2</m:t>
                          </m:r>
                        </m:sub>
                      </m:sSub>
                    </m:oMath>
                  </m:oMathPara>
                </a14:m>
                <a:endParaRPr lang="en-US" sz="1600" dirty="0"/>
              </a:p>
              <a:p>
                <a:pPr marL="0" indent="0">
                  <a:buNone/>
                </a:pPr>
                <a14:m>
                  <m:oMath xmlns:m="http://schemas.openxmlformats.org/officeDocument/2006/math">
                    <m:r>
                      <a:rPr lang="en-US" sz="1600" i="1">
                        <a:latin typeface="Cambria Math"/>
                      </a:rPr>
                      <m:t>𝑉</m:t>
                    </m:r>
                  </m:oMath>
                </a14:m>
                <a:r>
                  <a:rPr lang="en-US" sz="1600" dirty="0"/>
                  <a:t> = </a:t>
                </a:r>
                <a:r>
                  <a:rPr lang="en-US" sz="1600" dirty="0" err="1"/>
                  <a:t>kecepatan</a:t>
                </a:r>
                <a:r>
                  <a:rPr lang="en-US" sz="1600" dirty="0"/>
                  <a:t> rata–rata </a:t>
                </a:r>
                <a:r>
                  <a:rPr lang="en-US" sz="1600" dirty="0" err="1"/>
                  <a:t>kendaraan</a:t>
                </a:r>
                <a:r>
                  <a:rPr lang="en-US" sz="1600" dirty="0"/>
                  <a:t> </a:t>
                </a:r>
                <a:r>
                  <a:rPr lang="en-US" sz="1600" dirty="0" err="1"/>
                  <a:t>menyiap</a:t>
                </a:r>
                <a:r>
                  <a:rPr lang="en-US" sz="1600" dirty="0"/>
                  <a:t>, </a:t>
                </a:r>
                <a14:m>
                  <m:oMath xmlns:m="http://schemas.openxmlformats.org/officeDocument/2006/math">
                    <m:sSub>
                      <m:sSubPr>
                        <m:ctrlPr>
                          <a:rPr lang="en-US" sz="1600" i="1">
                            <a:latin typeface="Cambria Math"/>
                          </a:rPr>
                        </m:ctrlPr>
                      </m:sSubPr>
                      <m:e>
                        <m:r>
                          <a:rPr lang="en-US" sz="1600" i="1">
                            <a:latin typeface="Cambria Math"/>
                          </a:rPr>
                          <m:t>𝑡</m:t>
                        </m:r>
                      </m:e>
                      <m:sub>
                        <m:r>
                          <a:rPr lang="en-US" sz="1600" i="1">
                            <a:latin typeface="Cambria Math"/>
                          </a:rPr>
                          <m:t>1</m:t>
                        </m:r>
                      </m:sub>
                    </m:sSub>
                  </m:oMath>
                </a14:m>
                <a:r>
                  <a:rPr lang="en-US" sz="1600" dirty="0"/>
                  <a:t>= </a:t>
                </a:r>
                <a:r>
                  <a:rPr lang="en-US" sz="1600" dirty="0" err="1"/>
                  <a:t>waktu</a:t>
                </a:r>
                <a:r>
                  <a:rPr lang="en-US" sz="1600" dirty="0"/>
                  <a:t> PIEV </a:t>
                </a:r>
                <a:r>
                  <a:rPr lang="en-US" sz="1600" dirty="0" err="1"/>
                  <a:t>atau</a:t>
                </a:r>
                <a:r>
                  <a:rPr lang="en-US" sz="1600" dirty="0"/>
                  <a:t> </a:t>
                </a:r>
                <a:r>
                  <a:rPr lang="id-ID" sz="1600" dirty="0"/>
                  <a:t>waktu pergerakan awal (detik)</a:t>
                </a:r>
                <a:r>
                  <a:rPr lang="en-US" sz="1600" dirty="0"/>
                  <a:t>; </a:t>
                </a:r>
                <a14:m>
                  <m:oMath xmlns:m="http://schemas.openxmlformats.org/officeDocument/2006/math">
                    <m:r>
                      <a:rPr lang="en-US" sz="1600" i="1">
                        <a:latin typeface="Cambria Math"/>
                      </a:rPr>
                      <m:t>𝑚</m:t>
                    </m:r>
                  </m:oMath>
                </a14:m>
                <a:r>
                  <a:rPr lang="en-US" sz="1600" dirty="0"/>
                  <a:t>= </a:t>
                </a:r>
                <a:r>
                  <a:rPr lang="en-US" sz="1600" dirty="0" err="1"/>
                  <a:t>perbedaan</a:t>
                </a:r>
                <a:r>
                  <a:rPr lang="en-US" sz="1600" dirty="0"/>
                  <a:t> </a:t>
                </a:r>
                <a:r>
                  <a:rPr lang="en-US" sz="1600" dirty="0" err="1"/>
                  <a:t>kecepatan</a:t>
                </a:r>
                <a:r>
                  <a:rPr lang="en-US" sz="1600" dirty="0"/>
                  <a:t> </a:t>
                </a:r>
                <a:r>
                  <a:rPr lang="en-US" sz="1600" dirty="0" err="1"/>
                  <a:t>kendaraan</a:t>
                </a:r>
                <a:r>
                  <a:rPr lang="en-US" sz="1600" dirty="0"/>
                  <a:t> yang </a:t>
                </a:r>
                <a:r>
                  <a:rPr lang="en-US" sz="1600" dirty="0" err="1"/>
                  <a:t>disiap</a:t>
                </a:r>
                <a:r>
                  <a:rPr lang="en-US" sz="1600" dirty="0"/>
                  <a:t> </a:t>
                </a:r>
                <a:r>
                  <a:rPr lang="en-US" sz="1600" dirty="0" err="1"/>
                  <a:t>dan</a:t>
                </a:r>
                <a:r>
                  <a:rPr lang="en-US" sz="1600" dirty="0"/>
                  <a:t> </a:t>
                </a:r>
                <a:r>
                  <a:rPr lang="en-US" sz="1600" dirty="0" err="1"/>
                  <a:t>menyiap</a:t>
                </a:r>
                <a:r>
                  <a:rPr lang="en-US" sz="1600" dirty="0"/>
                  <a:t> = 15 km/ jam;</a:t>
                </a:r>
                <a14:m>
                  <m:oMath xmlns:m="http://schemas.openxmlformats.org/officeDocument/2006/math">
                    <m:r>
                      <a:rPr lang="en-US" sz="1600" i="1">
                        <a:latin typeface="Cambria Math"/>
                      </a:rPr>
                      <m:t> </m:t>
                    </m:r>
                    <m:sSub>
                      <m:sSubPr>
                        <m:ctrlPr>
                          <a:rPr lang="en-US" sz="1600" i="1">
                            <a:latin typeface="Cambria Math"/>
                          </a:rPr>
                        </m:ctrlPr>
                      </m:sSubPr>
                      <m:e>
                        <m:r>
                          <a:rPr lang="en-US" sz="1600" i="1">
                            <a:latin typeface="Cambria Math"/>
                          </a:rPr>
                          <m:t>𝑡</m:t>
                        </m:r>
                      </m:e>
                      <m:sub>
                        <m:r>
                          <a:rPr lang="en-US" sz="1600" i="1">
                            <a:latin typeface="Cambria Math"/>
                          </a:rPr>
                          <m:t>2</m:t>
                        </m:r>
                      </m:sub>
                    </m:sSub>
                  </m:oMath>
                </a14:m>
                <a:r>
                  <a:rPr lang="en-US" sz="1600" dirty="0"/>
                  <a:t> = </a:t>
                </a:r>
                <a:r>
                  <a:rPr lang="en-US" sz="1600" dirty="0" err="1"/>
                  <a:t>waktu</a:t>
                </a:r>
                <a:r>
                  <a:rPr lang="en-US" sz="1600" dirty="0"/>
                  <a:t> </a:t>
                </a:r>
                <a:r>
                  <a:rPr lang="en-US" sz="1600" dirty="0" err="1"/>
                  <a:t>kendaraan</a:t>
                </a:r>
                <a:r>
                  <a:rPr lang="en-US" sz="1600" dirty="0"/>
                  <a:t> </a:t>
                </a:r>
                <a:r>
                  <a:rPr lang="en-US" sz="1600" dirty="0" err="1"/>
                  <a:t>menyiap</a:t>
                </a:r>
                <a:r>
                  <a:rPr lang="en-US" sz="1600" dirty="0"/>
                  <a:t> </a:t>
                </a:r>
                <a:r>
                  <a:rPr lang="en-US" sz="1600" dirty="0" err="1"/>
                  <a:t>berjalan</a:t>
                </a:r>
                <a:r>
                  <a:rPr lang="en-US" sz="1600" dirty="0"/>
                  <a:t> </a:t>
                </a:r>
                <a:r>
                  <a:rPr lang="en-US" sz="1600" dirty="0" err="1"/>
                  <a:t>dijalan</a:t>
                </a:r>
                <a:r>
                  <a:rPr lang="en-US" sz="1600" dirty="0"/>
                  <a:t> </a:t>
                </a:r>
                <a:r>
                  <a:rPr lang="en-US" sz="1600" dirty="0" err="1"/>
                  <a:t>kanan</a:t>
                </a:r>
                <a:r>
                  <a:rPr lang="en-US" sz="1600" dirty="0"/>
                  <a:t>, </a:t>
                </a:r>
                <a:r>
                  <a:rPr lang="en-US" sz="1600" dirty="0" err="1"/>
                  <a:t>dan</a:t>
                </a:r>
                <a:r>
                  <a:rPr lang="en-US" sz="1600" dirty="0"/>
                  <a:t> </a:t>
                </a:r>
                <a14:m>
                  <m:oMath xmlns:m="http://schemas.openxmlformats.org/officeDocument/2006/math">
                    <m:r>
                      <a:rPr lang="en-US" sz="1600" i="1">
                        <a:latin typeface="Cambria Math"/>
                      </a:rPr>
                      <m:t>𝑎</m:t>
                    </m:r>
                  </m:oMath>
                </a14:m>
                <a:r>
                  <a:rPr lang="id-ID" sz="1600" dirty="0"/>
                  <a:t>= percepatan (km/j/detik)</a:t>
                </a:r>
                <a:r>
                  <a:rPr lang="en-US" sz="1600" dirty="0"/>
                  <a:t>.</a:t>
                </a:r>
              </a:p>
              <a:p>
                <a:pPr marL="0" indent="0">
                  <a:buNone/>
                </a:pPr>
                <a14:m>
                  <m:oMath xmlns:m="http://schemas.openxmlformats.org/officeDocument/2006/math">
                    <m:sSub>
                      <m:sSubPr>
                        <m:ctrlPr>
                          <a:rPr lang="en-US" sz="1600" i="1">
                            <a:latin typeface="Cambria Math"/>
                          </a:rPr>
                        </m:ctrlPr>
                      </m:sSubPr>
                      <m:e>
                        <m:r>
                          <a:rPr lang="en-US" sz="1600" i="1">
                            <a:latin typeface="Cambria Math"/>
                          </a:rPr>
                          <m:t> </m:t>
                        </m:r>
                        <m:r>
                          <a:rPr lang="en-US" sz="1600" i="1">
                            <a:latin typeface="Cambria Math"/>
                          </a:rPr>
                          <m:t>𝑑</m:t>
                        </m:r>
                      </m:e>
                      <m:sub>
                        <m:r>
                          <a:rPr lang="en-US" sz="1600" i="1">
                            <a:latin typeface="Cambria Math"/>
                          </a:rPr>
                          <m:t>2</m:t>
                        </m:r>
                      </m:sub>
                    </m:sSub>
                  </m:oMath>
                </a14:m>
                <a:r>
                  <a:rPr lang="en-US" sz="1600" dirty="0"/>
                  <a:t> 	= </a:t>
                </a:r>
                <a:r>
                  <a:rPr lang="en-US" sz="1600" dirty="0" err="1"/>
                  <a:t>jarak</a:t>
                </a:r>
                <a:r>
                  <a:rPr lang="en-US" sz="1600" dirty="0"/>
                  <a:t> yang </a:t>
                </a:r>
                <a:r>
                  <a:rPr lang="en-US" sz="1600" dirty="0" err="1"/>
                  <a:t>ditempuh</a:t>
                </a:r>
                <a:r>
                  <a:rPr lang="en-US" sz="1600" dirty="0"/>
                  <a:t> </a:t>
                </a:r>
                <a:r>
                  <a:rPr lang="en-US" sz="1600" dirty="0" err="1"/>
                  <a:t>selama</a:t>
                </a:r>
                <a:r>
                  <a:rPr lang="en-US" sz="1600" dirty="0"/>
                  <a:t> </a:t>
                </a:r>
                <a:r>
                  <a:rPr lang="en-US" sz="1600" dirty="0" err="1"/>
                  <a:t>mendahului</a:t>
                </a:r>
                <a:r>
                  <a:rPr lang="en-US" sz="1600" dirty="0"/>
                  <a:t> </a:t>
                </a:r>
                <a:r>
                  <a:rPr lang="en-US" sz="1600" dirty="0" err="1"/>
                  <a:t>sampai</a:t>
                </a:r>
                <a:r>
                  <a:rPr lang="en-US" sz="1600" dirty="0"/>
                  <a:t> </a:t>
                </a:r>
                <a:r>
                  <a:rPr lang="en-US" sz="1600" dirty="0" err="1"/>
                  <a:t>dengan</a:t>
                </a:r>
                <a:r>
                  <a:rPr lang="en-US" sz="1600" dirty="0"/>
                  <a:t> </a:t>
                </a:r>
                <a:r>
                  <a:rPr lang="en-US" sz="1600" dirty="0" err="1"/>
                  <a:t>kembali</a:t>
                </a:r>
                <a:r>
                  <a:rPr lang="en-US" sz="1600" dirty="0"/>
                  <a:t> </a:t>
                </a:r>
                <a:r>
                  <a:rPr lang="en-US" sz="1600" dirty="0" err="1"/>
                  <a:t>ke</a:t>
                </a:r>
                <a:r>
                  <a:rPr lang="en-US" sz="1600" dirty="0"/>
                  <a:t> </a:t>
                </a:r>
                <a:r>
                  <a:rPr lang="en-US" sz="1600" dirty="0" err="1"/>
                  <a:t>lajur</a:t>
                </a:r>
                <a:r>
                  <a:rPr lang="en-US" sz="1600" dirty="0"/>
                  <a:t> </a:t>
                </a:r>
                <a:r>
                  <a:rPr lang="en-US" sz="1600" dirty="0" err="1"/>
                  <a:t>semula</a:t>
                </a:r>
                <a:r>
                  <a:rPr lang="en-US" sz="1600" dirty="0"/>
                  <a:t> (m) </a:t>
                </a:r>
                <a:r>
                  <a:rPr lang="en-US" sz="1600" dirty="0" err="1"/>
                  <a:t>dihitung</a:t>
                </a:r>
                <a:r>
                  <a:rPr lang="en-US" sz="1600" dirty="0"/>
                  <a:t> </a:t>
                </a:r>
                <a:r>
                  <a:rPr lang="en-US" sz="1600" dirty="0" err="1"/>
                  <a:t>dengan</a:t>
                </a:r>
                <a:r>
                  <a:rPr lang="en-US" sz="1600" dirty="0"/>
                  <a:t> </a:t>
                </a:r>
                <a:r>
                  <a:rPr lang="en-US" sz="1600" dirty="0" err="1"/>
                  <a:t>Persamaan</a:t>
                </a:r>
                <a:r>
                  <a:rPr lang="en-US" sz="1600" dirty="0"/>
                  <a:t> 2.9, </a:t>
                </a:r>
              </a:p>
              <a:p>
                <a:pPr marL="0" indent="0">
                  <a:buNone/>
                </a:pPr>
                <a14:m>
                  <m:oMath xmlns:m="http://schemas.openxmlformats.org/officeDocument/2006/math">
                    <m:sSub>
                      <m:sSubPr>
                        <m:ctrlPr>
                          <a:rPr lang="en-US" sz="1600" i="1">
                            <a:latin typeface="Cambria Math"/>
                          </a:rPr>
                        </m:ctrlPr>
                      </m:sSubPr>
                      <m:e>
                        <m:r>
                          <a:rPr lang="en-US" sz="1600" i="1">
                            <a:latin typeface="Cambria Math"/>
                          </a:rPr>
                          <m:t> </m:t>
                        </m:r>
                        <m:r>
                          <a:rPr lang="en-US" sz="1600" i="1">
                            <a:latin typeface="Cambria Math"/>
                          </a:rPr>
                          <m:t>𝑑</m:t>
                        </m:r>
                      </m:e>
                      <m:sub>
                        <m:r>
                          <a:rPr lang="en-US" sz="1600" i="1">
                            <a:latin typeface="Cambria Math"/>
                          </a:rPr>
                          <m:t>3</m:t>
                        </m:r>
                      </m:sub>
                    </m:sSub>
                  </m:oMath>
                </a14:m>
                <a:r>
                  <a:rPr lang="en-US" sz="1600" dirty="0"/>
                  <a:t> 	= </a:t>
                </a:r>
                <a:r>
                  <a:rPr lang="en-US" sz="1600" dirty="0" err="1"/>
                  <a:t>jarak</a:t>
                </a:r>
                <a:r>
                  <a:rPr lang="en-US" sz="1600" dirty="0"/>
                  <a:t> </a:t>
                </a:r>
                <a:r>
                  <a:rPr lang="en-US" sz="1600" dirty="0" err="1"/>
                  <a:t>antara</a:t>
                </a:r>
                <a:r>
                  <a:rPr lang="en-US" sz="1600" dirty="0"/>
                  <a:t> </a:t>
                </a:r>
                <a:r>
                  <a:rPr lang="en-US" sz="1600" dirty="0" err="1"/>
                  <a:t>kendaraan</a:t>
                </a:r>
                <a:r>
                  <a:rPr lang="en-US" sz="1600" dirty="0"/>
                  <a:t> yang </a:t>
                </a:r>
                <a:r>
                  <a:rPr lang="en-US" sz="1600" dirty="0" err="1"/>
                  <a:t>mendahului</a:t>
                </a:r>
                <a:r>
                  <a:rPr lang="en-US" sz="1600" dirty="0"/>
                  <a:t> </a:t>
                </a:r>
                <a:r>
                  <a:rPr lang="en-US" sz="1600" dirty="0" err="1"/>
                  <a:t>dengan</a:t>
                </a:r>
                <a:r>
                  <a:rPr lang="en-US" sz="1600" dirty="0"/>
                  <a:t> </a:t>
                </a:r>
                <a:r>
                  <a:rPr lang="en-US" sz="1600" dirty="0" err="1"/>
                  <a:t>kendaraan</a:t>
                </a:r>
                <a:r>
                  <a:rPr lang="en-US" sz="1600" dirty="0"/>
                  <a:t> yang </a:t>
                </a:r>
                <a:r>
                  <a:rPr lang="en-US" sz="1600" dirty="0" err="1"/>
                  <a:t>datang</a:t>
                </a:r>
                <a:r>
                  <a:rPr lang="en-US" sz="1600" dirty="0"/>
                  <a:t> </a:t>
                </a:r>
                <a:r>
                  <a:rPr lang="en-US" sz="1600" dirty="0" err="1"/>
                  <a:t>dari</a:t>
                </a:r>
                <a:r>
                  <a:rPr lang="en-US" sz="1600" dirty="0"/>
                  <a:t> </a:t>
                </a:r>
                <a:r>
                  <a:rPr lang="en-US" sz="1600" dirty="0" err="1"/>
                  <a:t>arah</a:t>
                </a:r>
                <a:r>
                  <a:rPr lang="en-US" sz="1600" dirty="0"/>
                  <a:t> </a:t>
                </a:r>
                <a:r>
                  <a:rPr lang="en-US" sz="1600" dirty="0" err="1"/>
                  <a:t>berlawanan</a:t>
                </a:r>
                <a:r>
                  <a:rPr lang="en-US" sz="1600" dirty="0"/>
                  <a:t> </a:t>
                </a:r>
                <a:r>
                  <a:rPr lang="en-US" sz="1600" dirty="0" err="1"/>
                  <a:t>setelah</a:t>
                </a:r>
                <a:r>
                  <a:rPr lang="en-US" sz="1600" dirty="0"/>
                  <a:t> proses </a:t>
                </a:r>
                <a:r>
                  <a:rPr lang="en-US" sz="1600" dirty="0" err="1"/>
                  <a:t>mendahului</a:t>
                </a:r>
                <a:r>
                  <a:rPr lang="en-US" sz="1600" dirty="0"/>
                  <a:t> </a:t>
                </a:r>
                <a:r>
                  <a:rPr lang="en-US" sz="1600" dirty="0" err="1"/>
                  <a:t>selesai</a:t>
                </a:r>
                <a:r>
                  <a:rPr lang="en-US" sz="1600" dirty="0"/>
                  <a:t> (m) </a:t>
                </a:r>
                <a:r>
                  <a:rPr lang="en-US" sz="1600" dirty="0" err="1"/>
                  <a:t>atau</a:t>
                </a:r>
                <a:r>
                  <a:rPr lang="en-US" sz="1600" dirty="0"/>
                  <a:t> </a:t>
                </a:r>
                <a:r>
                  <a:rPr lang="en-US" sz="1600" dirty="0" err="1"/>
                  <a:t>jarak</a:t>
                </a:r>
                <a:r>
                  <a:rPr lang="en-US" sz="1600" dirty="0"/>
                  <a:t> </a:t>
                </a:r>
                <a:r>
                  <a:rPr lang="en-US" sz="1600" dirty="0" err="1"/>
                  <a:t>bebas</a:t>
                </a:r>
                <a:r>
                  <a:rPr lang="en-US" sz="1600" dirty="0"/>
                  <a:t> </a:t>
                </a:r>
                <a:r>
                  <a:rPr lang="en-US" sz="1600" dirty="0" err="1"/>
                  <a:t>dapat</a:t>
                </a:r>
                <a:r>
                  <a:rPr lang="en-US" sz="1600" dirty="0"/>
                  <a:t> di </a:t>
                </a:r>
                <a:r>
                  <a:rPr lang="en-US" sz="1600" dirty="0" err="1"/>
                  <a:t>ambil</a:t>
                </a:r>
                <a:r>
                  <a:rPr lang="en-US" sz="1600" dirty="0"/>
                  <a:t> </a:t>
                </a:r>
                <a:r>
                  <a:rPr lang="en-US" sz="1600" dirty="0" err="1"/>
                  <a:t>sebesar</a:t>
                </a:r>
                <a:r>
                  <a:rPr lang="en-US" sz="1600" dirty="0"/>
                  <a:t> (30 – 100)m, </a:t>
                </a:r>
              </a:p>
              <a:p>
                <a:pPr marL="0" indent="0">
                  <a:buNone/>
                </a:pPr>
                <a14:m>
                  <m:oMath xmlns:m="http://schemas.openxmlformats.org/officeDocument/2006/math">
                    <m:sSub>
                      <m:sSubPr>
                        <m:ctrlPr>
                          <a:rPr lang="en-US" sz="1600" i="1">
                            <a:latin typeface="Cambria Math"/>
                          </a:rPr>
                        </m:ctrlPr>
                      </m:sSubPr>
                      <m:e>
                        <m:r>
                          <a:rPr lang="en-US" sz="1600" i="1">
                            <a:latin typeface="Cambria Math"/>
                          </a:rPr>
                          <m:t> </m:t>
                        </m:r>
                        <m:r>
                          <a:rPr lang="en-US" sz="1600" i="1">
                            <a:latin typeface="Cambria Math"/>
                          </a:rPr>
                          <m:t>𝑑</m:t>
                        </m:r>
                      </m:e>
                      <m:sub>
                        <m:r>
                          <a:rPr lang="en-US" sz="1600" i="1">
                            <a:latin typeface="Cambria Math"/>
                          </a:rPr>
                          <m:t>4</m:t>
                        </m:r>
                      </m:sub>
                    </m:sSub>
                  </m:oMath>
                </a14:m>
                <a:r>
                  <a:rPr lang="en-US" sz="1600" dirty="0"/>
                  <a:t> 	= </a:t>
                </a:r>
                <a:r>
                  <a:rPr lang="en-US" sz="1600" dirty="0" err="1"/>
                  <a:t>jarak</a:t>
                </a:r>
                <a:r>
                  <a:rPr lang="en-US" sz="1600" dirty="0"/>
                  <a:t> yang </a:t>
                </a:r>
                <a:r>
                  <a:rPr lang="en-US" sz="1600" dirty="0" err="1"/>
                  <a:t>ditempuh</a:t>
                </a:r>
                <a:r>
                  <a:rPr lang="en-US" sz="1600" dirty="0"/>
                  <a:t> </a:t>
                </a:r>
                <a:r>
                  <a:rPr lang="en-US" sz="1600" dirty="0" err="1"/>
                  <a:t>oleh</a:t>
                </a:r>
                <a:r>
                  <a:rPr lang="en-US" sz="1600" dirty="0"/>
                  <a:t> </a:t>
                </a:r>
                <a:r>
                  <a:rPr lang="en-US" sz="1600" dirty="0" err="1"/>
                  <a:t>kendaraan</a:t>
                </a:r>
                <a:r>
                  <a:rPr lang="en-US" sz="1600" dirty="0"/>
                  <a:t> yang </a:t>
                </a:r>
                <a:r>
                  <a:rPr lang="en-US" sz="1600" dirty="0" err="1"/>
                  <a:t>datang</a:t>
                </a:r>
                <a:r>
                  <a:rPr lang="en-US" sz="1600" dirty="0"/>
                  <a:t> </a:t>
                </a:r>
                <a:r>
                  <a:rPr lang="en-US" sz="1600" dirty="0" err="1"/>
                  <a:t>dari</a:t>
                </a:r>
                <a:r>
                  <a:rPr lang="en-US" sz="1600" dirty="0"/>
                  <a:t> </a:t>
                </a:r>
                <a:r>
                  <a:rPr lang="en-US" sz="1600" dirty="0" err="1"/>
                  <a:t>arah</a:t>
                </a:r>
                <a:r>
                  <a:rPr lang="en-US" sz="1600" dirty="0"/>
                  <a:t> </a:t>
                </a:r>
                <a:r>
                  <a:rPr lang="en-US" sz="1600" dirty="0" err="1"/>
                  <a:t>berlawanan</a:t>
                </a:r>
                <a:r>
                  <a:rPr lang="en-US" sz="1600" dirty="0"/>
                  <a:t>, yang </a:t>
                </a:r>
                <a:r>
                  <a:rPr lang="en-US" sz="1600" dirty="0" err="1"/>
                  <a:t>besarnya</a:t>
                </a:r>
                <a:r>
                  <a:rPr lang="en-US" sz="1600" dirty="0"/>
                  <a:t> </a:t>
                </a:r>
                <a:r>
                  <a:rPr lang="en-US" sz="1600" dirty="0" err="1"/>
                  <a:t>diambil</a:t>
                </a:r>
                <a:r>
                  <a:rPr lang="en-US" sz="1600" dirty="0"/>
                  <a:t> </a:t>
                </a:r>
                <a:r>
                  <a:rPr lang="en-US" sz="1600" dirty="0" err="1"/>
                  <a:t>sama</a:t>
                </a:r>
                <a:r>
                  <a:rPr lang="en-US" sz="1600" dirty="0"/>
                  <a:t> </a:t>
                </a:r>
                <a:r>
                  <a:rPr lang="en-US" sz="1600" dirty="0" err="1"/>
                  <a:t>dengan</a:t>
                </a:r>
                <a:r>
                  <a:rPr lang="en-US" sz="1600" dirty="0"/>
                  <a:t> 213 d2 (m) </a:t>
                </a:r>
                <a:r>
                  <a:rPr lang="en-US" sz="1600" dirty="0" err="1"/>
                  <a:t>adalah</a:t>
                </a:r>
                <a:r>
                  <a:rPr lang="en-US" sz="1600" dirty="0"/>
                  <a:t> </a:t>
                </a:r>
                <a:r>
                  <a:rPr lang="en-US" sz="1600" dirty="0" err="1"/>
                  <a:t>sebesar</a:t>
                </a:r>
                <a:r>
                  <a:rPr lang="en-US" sz="1600" dirty="0"/>
                  <a:t> </a:t>
                </a:r>
                <a14:m>
                  <m:oMath xmlns:m="http://schemas.openxmlformats.org/officeDocument/2006/math">
                    <m:sSub>
                      <m:sSubPr>
                        <m:ctrlPr>
                          <a:rPr lang="en-US" sz="1600" i="1">
                            <a:latin typeface="Cambria Math"/>
                          </a:rPr>
                        </m:ctrlPr>
                      </m:sSubPr>
                      <m:e>
                        <m:r>
                          <a:rPr lang="en-US" sz="1600" i="1">
                            <a:latin typeface="Cambria Math"/>
                          </a:rPr>
                          <m:t> </m:t>
                        </m:r>
                        <m:r>
                          <a:rPr lang="en-US" sz="1600" i="1">
                            <a:latin typeface="Cambria Math"/>
                          </a:rPr>
                          <m:t>𝑑</m:t>
                        </m:r>
                      </m:e>
                      <m:sub>
                        <m:r>
                          <a:rPr lang="en-US" sz="1600" i="1">
                            <a:latin typeface="Cambria Math"/>
                          </a:rPr>
                          <m:t>4</m:t>
                        </m:r>
                      </m:sub>
                    </m:sSub>
                    <m:r>
                      <a:rPr lang="en-US" sz="1600" i="1">
                        <a:latin typeface="Cambria Math"/>
                      </a:rPr>
                      <m:t>=</m:t>
                    </m:r>
                    <m:f>
                      <m:fPr>
                        <m:ctrlPr>
                          <a:rPr lang="en-US" sz="1600" i="1">
                            <a:latin typeface="Cambria Math"/>
                          </a:rPr>
                        </m:ctrlPr>
                      </m:fPr>
                      <m:num>
                        <m:r>
                          <a:rPr lang="en-US" sz="1600" i="1">
                            <a:latin typeface="Cambria Math"/>
                          </a:rPr>
                          <m:t>2</m:t>
                        </m:r>
                      </m:num>
                      <m:den>
                        <m:r>
                          <a:rPr lang="en-US" sz="1600" i="1">
                            <a:latin typeface="Cambria Math"/>
                          </a:rPr>
                          <m:t>2</m:t>
                        </m:r>
                      </m:den>
                    </m:f>
                    <m:sSub>
                      <m:sSubPr>
                        <m:ctrlPr>
                          <a:rPr lang="en-US" sz="1600" i="1">
                            <a:latin typeface="Cambria Math"/>
                          </a:rPr>
                        </m:ctrlPr>
                      </m:sSubPr>
                      <m:e>
                        <m:r>
                          <a:rPr lang="en-US" sz="1600" i="1">
                            <a:latin typeface="Cambria Math"/>
                          </a:rPr>
                          <m:t> </m:t>
                        </m:r>
                        <m:r>
                          <a:rPr lang="en-US" sz="1600" i="1">
                            <a:latin typeface="Cambria Math"/>
                          </a:rPr>
                          <m:t>𝑑</m:t>
                        </m:r>
                      </m:e>
                      <m:sub>
                        <m:r>
                          <a:rPr lang="en-US" sz="1600" i="1">
                            <a:latin typeface="Cambria Math"/>
                          </a:rPr>
                          <m:t>2</m:t>
                        </m:r>
                      </m:sub>
                    </m:sSub>
                  </m:oMath>
                </a14:m>
                <a:r>
                  <a:rPr lang="en-US" sz="1600" dirty="0"/>
                  <a:t>.</a:t>
                </a:r>
              </a:p>
              <a:p>
                <a:endParaRPr lang="en-US" sz="16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076017" y="1493360"/>
                <a:ext cx="9842192" cy="4962031"/>
              </a:xfrm>
              <a:blipFill rotWithShape="1">
                <a:blip r:embed="rId3"/>
                <a:stretch>
                  <a:fillRect l="-372"/>
                </a:stretch>
              </a:blipFill>
            </p:spPr>
            <p:txBody>
              <a:bodyPr/>
              <a:lstStyle/>
              <a:p>
                <a:r>
                  <a:rPr lang="id-ID">
                    <a:noFill/>
                  </a:rPr>
                  <a:t> </a:t>
                </a:r>
              </a:p>
            </p:txBody>
          </p:sp>
        </mc:Fallback>
      </mc:AlternateContent>
    </p:spTree>
    <p:extLst>
      <p:ext uri="{BB962C8B-B14F-4D97-AF65-F5344CB8AC3E}">
        <p14:creationId xmlns:p14="http://schemas.microsoft.com/office/powerpoint/2010/main" val="206258226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p:cNvSpPr>
                <a:spLocks noGrp="1"/>
              </p:cNvSpPr>
              <p:nvPr>
                <p:ph type="title"/>
              </p:nvPr>
            </p:nvSpPr>
            <p:spPr/>
            <p:txBody>
              <a:bodyPr/>
              <a:lstStyle/>
              <a:p>
                <a:r>
                  <a:rPr lang="en-US" dirty="0" err="1"/>
                  <a:t>Jarak</a:t>
                </a:r>
                <a:r>
                  <a:rPr lang="en-US" dirty="0"/>
                  <a:t> Pandang </a:t>
                </a:r>
                <a:r>
                  <a:rPr lang="en-US" dirty="0" err="1"/>
                  <a:t>Mendahului</a:t>
                </a:r>
                <a:r>
                  <a:rPr lang="en-US" dirty="0"/>
                  <a:t> (</a:t>
                </a:r>
                <a14:m>
                  <m:oMath xmlns:m="http://schemas.openxmlformats.org/officeDocument/2006/math">
                    <m:sSub>
                      <m:sSubPr>
                        <m:ctrlPr>
                          <a:rPr lang="en-US" i="1">
                            <a:latin typeface="Cambria Math"/>
                          </a:rPr>
                        </m:ctrlPr>
                      </m:sSubPr>
                      <m:e>
                        <m:r>
                          <a:rPr lang="en-US" i="1">
                            <a:latin typeface="Cambria Math"/>
                          </a:rPr>
                          <m:t>𝐽</m:t>
                        </m:r>
                      </m:e>
                      <m:sub>
                        <m:r>
                          <a:rPr lang="en-US" i="1">
                            <a:latin typeface="Cambria Math"/>
                          </a:rPr>
                          <m:t>𝑑</m:t>
                        </m:r>
                      </m:sub>
                    </m:sSub>
                  </m:oMath>
                </a14:m>
                <a:r>
                  <a:rPr lang="en-US" dirty="0"/>
                  <a:t>), minimum</a:t>
                </a:r>
              </a:p>
            </p:txBody>
          </p:sp>
        </mc:Choice>
        <mc:Fallback xmlns="">
          <p:sp>
            <p:nvSpPr>
              <p:cNvPr id="2" name="Title 1"/>
              <p:cNvSpPr>
                <a:spLocks noGrp="1" noRot="1" noChangeAspect="1" noMove="1" noResize="1" noEditPoints="1" noAdjustHandles="1" noChangeArrowheads="1" noChangeShapeType="1" noTextEdit="1"/>
              </p:cNvSpPr>
              <p:nvPr>
                <p:ph type="title"/>
              </p:nvPr>
            </p:nvSpPr>
            <p:spPr>
              <a:blipFill rotWithShape="0">
                <a:blip r:embed="rId2"/>
                <a:stretch>
                  <a:fillRect l="-186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graphicFrame>
            <p:nvGraphicFramePr>
              <p:cNvPr id="6" name="Content Placeholder 5"/>
              <p:cNvGraphicFramePr>
                <a:graphicFrameLocks noGrp="1"/>
              </p:cNvGraphicFramePr>
              <p:nvPr>
                <p:ph idx="1"/>
                <p:extLst/>
              </p:nvPr>
            </p:nvGraphicFramePr>
            <p:xfrm>
              <a:off x="2" y="2141538"/>
              <a:ext cx="12005730" cy="1435037"/>
            </p:xfrm>
            <a:graphic>
              <a:graphicData uri="http://schemas.openxmlformats.org/drawingml/2006/table">
                <a:tbl>
                  <a:tblPr firstRow="1" bandRow="1">
                    <a:tableStyleId>{5C22544A-7EE6-4342-B048-85BDC9FD1C3A}</a:tableStyleId>
                  </a:tblPr>
                  <a:tblGrid>
                    <a:gridCol w="1333970">
                      <a:extLst>
                        <a:ext uri="{9D8B030D-6E8A-4147-A177-3AD203B41FA5}">
                          <a16:colId xmlns="" xmlns:a16="http://schemas.microsoft.com/office/drawing/2014/main" val="20000"/>
                        </a:ext>
                      </a:extLst>
                    </a:gridCol>
                    <a:gridCol w="1333970">
                      <a:extLst>
                        <a:ext uri="{9D8B030D-6E8A-4147-A177-3AD203B41FA5}">
                          <a16:colId xmlns="" xmlns:a16="http://schemas.microsoft.com/office/drawing/2014/main" val="20001"/>
                        </a:ext>
                      </a:extLst>
                    </a:gridCol>
                    <a:gridCol w="1333970">
                      <a:extLst>
                        <a:ext uri="{9D8B030D-6E8A-4147-A177-3AD203B41FA5}">
                          <a16:colId xmlns="" xmlns:a16="http://schemas.microsoft.com/office/drawing/2014/main" val="20002"/>
                        </a:ext>
                      </a:extLst>
                    </a:gridCol>
                    <a:gridCol w="1333970">
                      <a:extLst>
                        <a:ext uri="{9D8B030D-6E8A-4147-A177-3AD203B41FA5}">
                          <a16:colId xmlns="" xmlns:a16="http://schemas.microsoft.com/office/drawing/2014/main" val="20003"/>
                        </a:ext>
                      </a:extLst>
                    </a:gridCol>
                    <a:gridCol w="1333970">
                      <a:extLst>
                        <a:ext uri="{9D8B030D-6E8A-4147-A177-3AD203B41FA5}">
                          <a16:colId xmlns="" xmlns:a16="http://schemas.microsoft.com/office/drawing/2014/main" val="20004"/>
                        </a:ext>
                      </a:extLst>
                    </a:gridCol>
                    <a:gridCol w="1333970">
                      <a:extLst>
                        <a:ext uri="{9D8B030D-6E8A-4147-A177-3AD203B41FA5}">
                          <a16:colId xmlns="" xmlns:a16="http://schemas.microsoft.com/office/drawing/2014/main" val="20005"/>
                        </a:ext>
                      </a:extLst>
                    </a:gridCol>
                    <a:gridCol w="1333970">
                      <a:extLst>
                        <a:ext uri="{9D8B030D-6E8A-4147-A177-3AD203B41FA5}">
                          <a16:colId xmlns="" xmlns:a16="http://schemas.microsoft.com/office/drawing/2014/main" val="20006"/>
                        </a:ext>
                      </a:extLst>
                    </a:gridCol>
                    <a:gridCol w="1333970">
                      <a:extLst>
                        <a:ext uri="{9D8B030D-6E8A-4147-A177-3AD203B41FA5}">
                          <a16:colId xmlns="" xmlns:a16="http://schemas.microsoft.com/office/drawing/2014/main" val="20007"/>
                        </a:ext>
                      </a:extLst>
                    </a:gridCol>
                    <a:gridCol w="1333970">
                      <a:extLst>
                        <a:ext uri="{9D8B030D-6E8A-4147-A177-3AD203B41FA5}">
                          <a16:colId xmlns="" xmlns:a16="http://schemas.microsoft.com/office/drawing/2014/main" val="20008"/>
                        </a:ext>
                      </a:extLst>
                    </a:gridCol>
                  </a:tblGrid>
                  <a:tr h="370840">
                    <a:tc>
                      <a:txBody>
                        <a:bodyPr/>
                        <a:lstStyle/>
                        <a:p>
                          <a:pPr algn="just">
                            <a:lnSpc>
                              <a:spcPct val="107000"/>
                            </a:lnSpc>
                            <a:spcAft>
                              <a:spcPts val="600"/>
                            </a:spcAft>
                          </a:pPr>
                          <a14:m>
                            <m:oMath xmlns:m="http://schemas.openxmlformats.org/officeDocument/2006/math">
                              <m:sSub>
                                <m:sSubPr>
                                  <m:ctrlPr>
                                    <a:rPr lang="en-US" sz="3200" i="1">
                                      <a:effectLst/>
                                      <a:latin typeface="Cambria Math"/>
                                      <a:ea typeface="MS Mincho" panose="02020609040205080304" pitchFamily="49" charset="-128"/>
                                      <a:cs typeface="Times New Roman" panose="02020603050405020304" pitchFamily="18" charset="0"/>
                                    </a:rPr>
                                  </m:ctrlPr>
                                </m:sSubPr>
                                <m:e>
                                  <m:r>
                                    <a:rPr lang="en-US" sz="3200" i="1">
                                      <a:effectLst/>
                                      <a:latin typeface="Cambria Math" panose="02040503050406030204" pitchFamily="18" charset="0"/>
                                      <a:ea typeface="MS Mincho" panose="02020609040205080304" pitchFamily="49" charset="-128"/>
                                      <a:cs typeface="Times New Roman" panose="02020603050405020304" pitchFamily="18" charset="0"/>
                                    </a:rPr>
                                    <m:t>𝑉</m:t>
                                  </m:r>
                                </m:e>
                                <m:sub>
                                  <m:r>
                                    <a:rPr lang="en-US" sz="3200" i="1">
                                      <a:effectLst/>
                                      <a:latin typeface="Cambria Math" panose="02040503050406030204" pitchFamily="18" charset="0"/>
                                      <a:ea typeface="MS Mincho" panose="02020609040205080304" pitchFamily="49" charset="-128"/>
                                      <a:cs typeface="Times New Roman" panose="02020603050405020304" pitchFamily="18" charset="0"/>
                                    </a:rPr>
                                    <m:t>𝑅</m:t>
                                  </m:r>
                                </m:sub>
                              </m:sSub>
                            </m:oMath>
                          </a14:m>
                          <a:r>
                            <a:rPr lang="en-US" sz="32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2400" dirty="0">
                              <a:effectLst/>
                              <a:latin typeface="Calibri" panose="020F0502020204030204" pitchFamily="34" charset="0"/>
                              <a:ea typeface="Times New Roman" panose="02020603050405020304" pitchFamily="18" charset="0"/>
                              <a:cs typeface="Times New Roman" panose="02020603050405020304" pitchFamily="18" charset="0"/>
                            </a:rPr>
                            <a:t>(km/jam)</a:t>
                          </a:r>
                          <a:endParaRPr lang="en-US" sz="24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120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100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80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60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50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40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30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20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extLst>
                      <a:ext uri="{0D108BD9-81ED-4DB2-BD59-A6C34878D82A}">
                        <a16:rowId xmlns="" xmlns:a16="http://schemas.microsoft.com/office/drawing/2014/main" val="10000"/>
                      </a:ext>
                    </a:extLst>
                  </a:tr>
                  <a:tr h="370840">
                    <a:tc>
                      <a:txBody>
                        <a:bodyPr/>
                        <a:lstStyle/>
                        <a:p>
                          <a:pPr algn="just">
                            <a:lnSpc>
                              <a:spcPct val="107000"/>
                            </a:lnSpc>
                            <a:spcAft>
                              <a:spcPts val="600"/>
                            </a:spcAft>
                          </a:pPr>
                          <a14:m>
                            <m:oMath xmlns:m="http://schemas.openxmlformats.org/officeDocument/2006/math">
                              <m:sSub>
                                <m:sSubPr>
                                  <m:ctrlPr>
                                    <a:rPr lang="en-US" sz="3200" i="1">
                                      <a:effectLst/>
                                      <a:latin typeface="Cambria Math"/>
                                      <a:ea typeface="MS Mincho" panose="02020609040205080304" pitchFamily="49" charset="-128"/>
                                      <a:cs typeface="Times New Roman" panose="02020603050405020304" pitchFamily="18" charset="0"/>
                                    </a:rPr>
                                  </m:ctrlPr>
                                </m:sSubPr>
                                <m:e>
                                  <m:r>
                                    <a:rPr lang="en-US" sz="3200" i="1">
                                      <a:effectLst/>
                                      <a:latin typeface="Cambria Math" panose="02040503050406030204" pitchFamily="18" charset="0"/>
                                      <a:ea typeface="MS Mincho" panose="02020609040205080304" pitchFamily="49" charset="-128"/>
                                      <a:cs typeface="Times New Roman" panose="02020603050405020304" pitchFamily="18" charset="0"/>
                                    </a:rPr>
                                    <m:t>𝐽</m:t>
                                  </m:r>
                                </m:e>
                                <m:sub>
                                  <m:r>
                                    <a:rPr lang="en-US" sz="3200" i="1">
                                      <a:effectLst/>
                                      <a:latin typeface="Cambria Math" panose="02040503050406030204" pitchFamily="18" charset="0"/>
                                      <a:ea typeface="MS Mincho" panose="02020609040205080304" pitchFamily="49" charset="-128"/>
                                      <a:cs typeface="Times New Roman" panose="02020603050405020304" pitchFamily="18" charset="0"/>
                                    </a:rPr>
                                    <m:t>𝑑</m:t>
                                  </m:r>
                                </m:sub>
                              </m:sSub>
                            </m:oMath>
                          </a14:m>
                          <a:r>
                            <a:rPr lang="en-US" sz="3200">
                              <a:effectLst/>
                              <a:latin typeface="Calibri" panose="020F0502020204030204" pitchFamily="34" charset="0"/>
                              <a:ea typeface="Times New Roman" panose="02020603050405020304" pitchFamily="18" charset="0"/>
                              <a:cs typeface="Times New Roman" panose="02020603050405020304" pitchFamily="18" charset="0"/>
                            </a:rPr>
                            <a:t> (m)</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800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670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550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350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250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dirty="0">
                              <a:effectLst/>
                              <a:latin typeface="Calibri" panose="020F0502020204030204" pitchFamily="34" charset="0"/>
                              <a:ea typeface="Times New Roman" panose="02020603050405020304" pitchFamily="18" charset="0"/>
                              <a:cs typeface="Times New Roman" panose="02020603050405020304" pitchFamily="18" charset="0"/>
                            </a:rPr>
                            <a:t>200</a:t>
                          </a:r>
                          <a:endParaRPr lang="en-US" sz="32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150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dirty="0">
                              <a:effectLst/>
                              <a:latin typeface="Calibri" panose="020F0502020204030204" pitchFamily="34" charset="0"/>
                              <a:ea typeface="Times New Roman" panose="02020603050405020304" pitchFamily="18" charset="0"/>
                              <a:cs typeface="Times New Roman" panose="02020603050405020304" pitchFamily="18" charset="0"/>
                            </a:rPr>
                            <a:t>100</a:t>
                          </a:r>
                          <a:endParaRPr lang="en-US" sz="32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extLst>
                      <a:ext uri="{0D108BD9-81ED-4DB2-BD59-A6C34878D82A}">
                        <a16:rowId xmlns="" xmlns:a16="http://schemas.microsoft.com/office/drawing/2014/main" val="10001"/>
                      </a:ext>
                    </a:extLst>
                  </a:tr>
                </a:tbl>
              </a:graphicData>
            </a:graphic>
          </p:graphicFrame>
        </mc:Choice>
        <mc:Fallback xmlns="">
          <p:graphicFrame>
            <p:nvGraphicFramePr>
              <p:cNvPr id="6" name="Content Placeholder 5"/>
              <p:cNvGraphicFramePr>
                <a:graphicFrameLocks noGrp="1"/>
              </p:cNvGraphicFramePr>
              <p:nvPr>
                <p:ph idx="1"/>
                <p:extLst>
                  <p:ext uri="{D42A27DB-BD31-4B8C-83A1-F6EECF244321}">
                    <p14:modId xmlns:p14="http://schemas.microsoft.com/office/powerpoint/2010/main" val="3952155795"/>
                  </p:ext>
                </p:extLst>
              </p:nvPr>
            </p:nvGraphicFramePr>
            <p:xfrm>
              <a:off x="2" y="2141538"/>
              <a:ext cx="12005730" cy="1417701"/>
            </p:xfrm>
            <a:graphic>
              <a:graphicData uri="http://schemas.openxmlformats.org/drawingml/2006/table">
                <a:tbl>
                  <a:tblPr firstRow="1" bandRow="1">
                    <a:tableStyleId>{5C22544A-7EE6-4342-B048-85BDC9FD1C3A}</a:tableStyleId>
                  </a:tblPr>
                  <a:tblGrid>
                    <a:gridCol w="1333970"/>
                    <a:gridCol w="1333970"/>
                    <a:gridCol w="1333970"/>
                    <a:gridCol w="1333970"/>
                    <a:gridCol w="1333970"/>
                    <a:gridCol w="1333970"/>
                    <a:gridCol w="1333970"/>
                    <a:gridCol w="1333970"/>
                    <a:gridCol w="1333970"/>
                  </a:tblGrid>
                  <a:tr h="895858">
                    <a:tc>
                      <a:txBody>
                        <a:bodyPr/>
                        <a:lstStyle/>
                        <a:p>
                          <a:endParaRPr lang="en-US"/>
                        </a:p>
                      </a:txBody>
                      <a:tcPr marL="68580" marR="68580" marT="0" marB="0" anchor="b">
                        <a:blipFill rotWithShape="0">
                          <a:blip r:embed="rId3"/>
                          <a:stretch>
                            <a:fillRect l="-913" t="-680" r="-801370" b="-86395"/>
                          </a:stretch>
                        </a:blipFill>
                      </a:tcPr>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120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100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80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60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50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40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30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20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r>
                  <a:tr h="521843">
                    <a:tc>
                      <a:txBody>
                        <a:bodyPr/>
                        <a:lstStyle/>
                        <a:p>
                          <a:endParaRPr lang="en-US"/>
                        </a:p>
                      </a:txBody>
                      <a:tcPr marL="68580" marR="68580" marT="0" marB="0" anchor="b">
                        <a:blipFill rotWithShape="0">
                          <a:blip r:embed="rId3"/>
                          <a:stretch>
                            <a:fillRect l="-913" t="-172093" r="-801370" b="-47674"/>
                          </a:stretch>
                        </a:blipFill>
                      </a:tcPr>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800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670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550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350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250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dirty="0">
                              <a:effectLst/>
                              <a:latin typeface="Calibri" panose="020F0502020204030204" pitchFamily="34" charset="0"/>
                              <a:ea typeface="Times New Roman" panose="02020603050405020304" pitchFamily="18" charset="0"/>
                              <a:cs typeface="Times New Roman" panose="02020603050405020304" pitchFamily="18" charset="0"/>
                            </a:rPr>
                            <a:t>200</a:t>
                          </a:r>
                          <a:endParaRPr lang="en-US" sz="32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a:effectLst/>
                              <a:latin typeface="Calibri" panose="020F0502020204030204" pitchFamily="34" charset="0"/>
                              <a:ea typeface="Times New Roman" panose="02020603050405020304" pitchFamily="18" charset="0"/>
                              <a:cs typeface="Times New Roman" panose="02020603050405020304" pitchFamily="18" charset="0"/>
                            </a:rPr>
                            <a:t>150</a:t>
                          </a:r>
                          <a:endParaRPr lang="en-US" sz="320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c>
                      <a:txBody>
                        <a:bodyPr/>
                        <a:lstStyle/>
                        <a:p>
                          <a:pPr algn="just">
                            <a:lnSpc>
                              <a:spcPct val="107000"/>
                            </a:lnSpc>
                            <a:spcAft>
                              <a:spcPts val="600"/>
                            </a:spcAft>
                          </a:pPr>
                          <a:r>
                            <a:rPr lang="en-US" sz="3200" dirty="0">
                              <a:effectLst/>
                              <a:latin typeface="Calibri" panose="020F0502020204030204" pitchFamily="34" charset="0"/>
                              <a:ea typeface="Times New Roman" panose="02020603050405020304" pitchFamily="18" charset="0"/>
                              <a:cs typeface="Times New Roman" panose="02020603050405020304" pitchFamily="18" charset="0"/>
                            </a:rPr>
                            <a:t>100</a:t>
                          </a:r>
                          <a:endParaRPr lang="en-US" sz="3200" dirty="0">
                            <a:effectLst/>
                            <a:latin typeface="Calibri" panose="020F0502020204030204" pitchFamily="34" charset="0"/>
                            <a:ea typeface="MS Mincho" panose="02020609040205080304" pitchFamily="49" charset="-128"/>
                            <a:cs typeface="Times New Roman" panose="02020603050405020304" pitchFamily="18" charset="0"/>
                          </a:endParaRPr>
                        </a:p>
                      </a:txBody>
                      <a:tcPr marL="68580" marR="68580" marT="0" marB="0" anchor="b"/>
                    </a:tc>
                  </a:tr>
                </a:tbl>
              </a:graphicData>
            </a:graphic>
          </p:graphicFrame>
        </mc:Fallback>
      </mc:AlternateContent>
    </p:spTree>
    <p:extLst>
      <p:ext uri="{BB962C8B-B14F-4D97-AF65-F5344CB8AC3E}">
        <p14:creationId xmlns:p14="http://schemas.microsoft.com/office/powerpoint/2010/main" val="373454605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Menentukan</a:t>
            </a:r>
            <a:r>
              <a:rPr lang="en-US" dirty="0"/>
              <a:t> </a:t>
            </a:r>
            <a:r>
              <a:rPr lang="en-US" dirty="0" err="1"/>
              <a:t>jarak</a:t>
            </a:r>
            <a:r>
              <a:rPr lang="en-US" dirty="0"/>
              <a:t> </a:t>
            </a:r>
            <a:r>
              <a:rPr lang="en-US" dirty="0" err="1"/>
              <a:t>mendahului</a:t>
            </a:r>
            <a:r>
              <a:rPr lang="en-US" dirty="0"/>
              <a:t>/</a:t>
            </a:r>
            <a:r>
              <a:rPr lang="en-US" dirty="0" err="1"/>
              <a:t>menyiap</a:t>
            </a:r>
            <a:r>
              <a:rPr lang="en-US" dirty="0"/>
              <a:t> (AASHTO, 2001, p. 123)</a:t>
            </a:r>
          </a:p>
        </p:txBody>
      </p:sp>
      <p:pic>
        <p:nvPicPr>
          <p:cNvPr id="5" name="Content Placeholder 4"/>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bwMode="auto">
          <a:xfrm>
            <a:off x="3511996" y="1100138"/>
            <a:ext cx="5198171" cy="3579812"/>
          </a:xfrm>
          <a:prstGeom prst="rect">
            <a:avLst/>
          </a:prstGeom>
          <a:noFill/>
          <a:ln>
            <a:noFill/>
          </a:ln>
        </p:spPr>
      </p:pic>
    </p:spTree>
    <p:extLst>
      <p:ext uri="{BB962C8B-B14F-4D97-AF65-F5344CB8AC3E}">
        <p14:creationId xmlns:p14="http://schemas.microsoft.com/office/powerpoint/2010/main" val="370461061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2" algn="l" defTabSz="457200" rtl="0">
              <a:spcBef>
                <a:spcPct val="0"/>
              </a:spcBef>
            </a:pPr>
            <a:r>
              <a:rPr lang="en-US" sz="4000" b="1" dirty="0"/>
              <a:t>Daerah </a:t>
            </a:r>
            <a:r>
              <a:rPr lang="en-US" sz="4000" b="1" dirty="0" err="1"/>
              <a:t>Bebas</a:t>
            </a:r>
            <a:r>
              <a:rPr lang="en-US" sz="4000" b="1" dirty="0"/>
              <a:t> </a:t>
            </a:r>
            <a:r>
              <a:rPr lang="en-US" sz="4000" b="1" dirty="0" err="1"/>
              <a:t>Samping</a:t>
            </a:r>
            <a:r>
              <a:rPr lang="en-US" sz="4000" b="1" dirty="0"/>
              <a:t> </a:t>
            </a:r>
            <a:r>
              <a:rPr lang="en-US" sz="4000" b="1" dirty="0" err="1"/>
              <a:t>Tikungan</a:t>
            </a:r>
            <a:endParaRPr lang="en-US" sz="4000"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341194" y="1200371"/>
                <a:ext cx="6889339" cy="5487032"/>
              </a:xfrm>
            </p:spPr>
            <p:txBody>
              <a:bodyPr>
                <a:noAutofit/>
              </a:bodyPr>
              <a:lstStyle/>
              <a:p>
                <a:r>
                  <a:rPr lang="en-US" sz="2400" dirty="0"/>
                  <a:t>Daerah </a:t>
                </a:r>
                <a:r>
                  <a:rPr lang="en-US" sz="2400" dirty="0" err="1"/>
                  <a:t>bebas</a:t>
                </a:r>
                <a:r>
                  <a:rPr lang="en-US" sz="2400" dirty="0"/>
                  <a:t> </a:t>
                </a:r>
                <a:r>
                  <a:rPr lang="en-US" sz="2400" dirty="0" err="1"/>
                  <a:t>samping</a:t>
                </a:r>
                <a:r>
                  <a:rPr lang="en-US" sz="2400" dirty="0"/>
                  <a:t> di </a:t>
                </a:r>
                <a:r>
                  <a:rPr lang="en-US" sz="2400" dirty="0" err="1"/>
                  <a:t>tikungan</a:t>
                </a:r>
                <a:r>
                  <a:rPr lang="en-US" sz="2400" dirty="0"/>
                  <a:t> </a:t>
                </a:r>
                <a:r>
                  <a:rPr lang="en-US" sz="2400" dirty="0" err="1"/>
                  <a:t>adalah</a:t>
                </a:r>
                <a:r>
                  <a:rPr lang="en-US" sz="2400" dirty="0"/>
                  <a:t> </a:t>
                </a:r>
                <a:r>
                  <a:rPr lang="en-US" sz="2400" dirty="0" err="1"/>
                  <a:t>ruang</a:t>
                </a:r>
                <a:r>
                  <a:rPr lang="en-US" sz="2400" dirty="0"/>
                  <a:t> </a:t>
                </a:r>
                <a:r>
                  <a:rPr lang="en-US" sz="2400" dirty="0" err="1"/>
                  <a:t>untuk</a:t>
                </a:r>
                <a:r>
                  <a:rPr lang="en-US" sz="2400" dirty="0"/>
                  <a:t> </a:t>
                </a:r>
                <a:r>
                  <a:rPr lang="en-US" sz="2400" dirty="0" err="1"/>
                  <a:t>menjamin</a:t>
                </a:r>
                <a:r>
                  <a:rPr lang="en-US" sz="2400" dirty="0"/>
                  <a:t> </a:t>
                </a:r>
                <a:r>
                  <a:rPr lang="en-US" sz="2400" dirty="0" err="1"/>
                  <a:t>kebebasan</a:t>
                </a:r>
                <a:r>
                  <a:rPr lang="en-US" sz="2400" dirty="0"/>
                  <a:t> </a:t>
                </a:r>
                <a:r>
                  <a:rPr lang="en-US" sz="2400" dirty="0" err="1"/>
                  <a:t>pandang</a:t>
                </a:r>
                <a:r>
                  <a:rPr lang="en-US" sz="2400" dirty="0"/>
                  <a:t> di </a:t>
                </a:r>
                <a:r>
                  <a:rPr lang="en-US" sz="2400" dirty="0" err="1"/>
                  <a:t>tikungan</a:t>
                </a:r>
                <a:r>
                  <a:rPr lang="en-US" sz="2400" dirty="0"/>
                  <a:t> </a:t>
                </a:r>
                <a:r>
                  <a:rPr lang="en-US" sz="2400" dirty="0" err="1"/>
                  <a:t>sehingga</a:t>
                </a:r>
                <a:r>
                  <a:rPr lang="en-US" sz="2400" dirty="0"/>
                  <a:t> </a:t>
                </a:r>
                <a14:m>
                  <m:oMath xmlns:m="http://schemas.openxmlformats.org/officeDocument/2006/math">
                    <m:sSub>
                      <m:sSubPr>
                        <m:ctrlPr>
                          <a:rPr lang="en-US" sz="2400" i="1">
                            <a:latin typeface="Cambria Math"/>
                          </a:rPr>
                        </m:ctrlPr>
                      </m:sSubPr>
                      <m:e>
                        <m:r>
                          <a:rPr lang="en-US" sz="2400" i="1">
                            <a:latin typeface="Cambria Math"/>
                          </a:rPr>
                          <m:t>𝐽</m:t>
                        </m:r>
                      </m:e>
                      <m:sub>
                        <m:r>
                          <a:rPr lang="en-US" sz="2400" i="1">
                            <a:latin typeface="Cambria Math"/>
                          </a:rPr>
                          <m:t>h</m:t>
                        </m:r>
                      </m:sub>
                    </m:sSub>
                  </m:oMath>
                </a14:m>
                <a:r>
                  <a:rPr lang="en-US" sz="2400" dirty="0"/>
                  <a:t> </a:t>
                </a:r>
                <a:r>
                  <a:rPr lang="en-US" sz="2400" dirty="0" err="1"/>
                  <a:t>dipenuhi</a:t>
                </a:r>
                <a:r>
                  <a:rPr lang="en-US" sz="2400" dirty="0"/>
                  <a:t>.</a:t>
                </a:r>
              </a:p>
              <a:p>
                <a:r>
                  <a:rPr lang="en-US" sz="2400" dirty="0" err="1"/>
                  <a:t>Jarak</a:t>
                </a:r>
                <a:r>
                  <a:rPr lang="en-US" sz="2400" dirty="0"/>
                  <a:t> Pandang </a:t>
                </a:r>
                <a:r>
                  <a:rPr lang="en-US" sz="2400" dirty="0" err="1"/>
                  <a:t>Henti</a:t>
                </a:r>
                <a:r>
                  <a:rPr lang="en-US" sz="2400" dirty="0"/>
                  <a:t> (</a:t>
                </a:r>
                <a14:m>
                  <m:oMath xmlns:m="http://schemas.openxmlformats.org/officeDocument/2006/math">
                    <m:sSub>
                      <m:sSubPr>
                        <m:ctrlPr>
                          <a:rPr lang="en-US" sz="2400" i="1">
                            <a:latin typeface="Cambria Math"/>
                          </a:rPr>
                        </m:ctrlPr>
                      </m:sSubPr>
                      <m:e>
                        <m:r>
                          <a:rPr lang="en-US" sz="2400" i="1">
                            <a:latin typeface="Cambria Math"/>
                          </a:rPr>
                          <m:t>𝐽</m:t>
                        </m:r>
                      </m:e>
                      <m:sub>
                        <m:r>
                          <a:rPr lang="en-US" sz="2400" i="1">
                            <a:latin typeface="Cambria Math"/>
                          </a:rPr>
                          <m:t>h</m:t>
                        </m:r>
                      </m:sub>
                    </m:sSub>
                  </m:oMath>
                </a14:m>
                <a:r>
                  <a:rPr lang="en-US" sz="2400" dirty="0"/>
                  <a:t>) juga </a:t>
                </a:r>
                <a:r>
                  <a:rPr lang="en-US" sz="2400" dirty="0" err="1"/>
                  <a:t>disimbolkan</a:t>
                </a:r>
                <a:r>
                  <a:rPr lang="en-US" sz="2400" dirty="0"/>
                  <a:t> </a:t>
                </a:r>
                <a:r>
                  <a:rPr lang="en-US" sz="2400" dirty="0" err="1"/>
                  <a:t>dengan</a:t>
                </a:r>
                <a:r>
                  <a:rPr lang="en-US" sz="2400" dirty="0"/>
                  <a:t> (</a:t>
                </a:r>
                <a14:m>
                  <m:oMath xmlns:m="http://schemas.openxmlformats.org/officeDocument/2006/math">
                    <m:sSub>
                      <m:sSubPr>
                        <m:ctrlPr>
                          <a:rPr lang="en-US" sz="2400" i="1">
                            <a:latin typeface="Cambria Math"/>
                          </a:rPr>
                        </m:ctrlPr>
                      </m:sSubPr>
                      <m:e>
                        <m:r>
                          <a:rPr lang="en-US" sz="2400" i="1">
                            <a:latin typeface="Cambria Math"/>
                          </a:rPr>
                          <m:t>𝑆</m:t>
                        </m:r>
                      </m:e>
                      <m:sub>
                        <m:r>
                          <a:rPr lang="en-US" sz="2400" i="1">
                            <a:latin typeface="Cambria Math"/>
                          </a:rPr>
                          <m:t>𝑠</m:t>
                        </m:r>
                      </m:sub>
                    </m:sSub>
                  </m:oMath>
                </a14:m>
                <a:r>
                  <a:rPr lang="en-US" sz="2400" dirty="0"/>
                  <a:t>), </a:t>
                </a:r>
              </a:p>
              <a:p>
                <a:r>
                  <a:rPr lang="en-US" sz="2400" dirty="0"/>
                  <a:t>Daerah </a:t>
                </a:r>
                <a:r>
                  <a:rPr lang="en-US" sz="2400" dirty="0" err="1"/>
                  <a:t>bebas</a:t>
                </a:r>
                <a:r>
                  <a:rPr lang="en-US" sz="2400" dirty="0"/>
                  <a:t> </a:t>
                </a:r>
                <a:r>
                  <a:rPr lang="en-US" sz="2400" dirty="0" err="1"/>
                  <a:t>samping</a:t>
                </a:r>
                <a:r>
                  <a:rPr lang="en-US" sz="2400" dirty="0"/>
                  <a:t> </a:t>
                </a:r>
                <a:r>
                  <a:rPr lang="en-US" sz="2400" dirty="0" err="1"/>
                  <a:t>dimaksudkan</a:t>
                </a:r>
                <a:r>
                  <a:rPr lang="en-US" sz="2400" dirty="0"/>
                  <a:t> </a:t>
                </a:r>
                <a:r>
                  <a:rPr lang="en-US" sz="2400" dirty="0" err="1"/>
                  <a:t>untuk</a:t>
                </a:r>
                <a:r>
                  <a:rPr lang="en-US" sz="2400" dirty="0"/>
                  <a:t> </a:t>
                </a:r>
                <a:r>
                  <a:rPr lang="en-US" sz="2400" dirty="0" err="1"/>
                  <a:t>memberikan</a:t>
                </a:r>
                <a:r>
                  <a:rPr lang="en-US" sz="2400" dirty="0"/>
                  <a:t> </a:t>
                </a:r>
                <a:r>
                  <a:rPr lang="en-US" sz="2400" dirty="0" err="1"/>
                  <a:t>kemudahan</a:t>
                </a:r>
                <a:r>
                  <a:rPr lang="en-US" sz="2400" dirty="0"/>
                  <a:t> </a:t>
                </a:r>
                <a:r>
                  <a:rPr lang="en-US" sz="2400" dirty="0" err="1"/>
                  <a:t>pandangan</a:t>
                </a:r>
                <a:r>
                  <a:rPr lang="en-US" sz="2400" dirty="0"/>
                  <a:t> di </a:t>
                </a:r>
                <a:r>
                  <a:rPr lang="en-US" sz="2400" dirty="0" err="1"/>
                  <a:t>tikungan</a:t>
                </a:r>
                <a:r>
                  <a:rPr lang="en-US" sz="2400" dirty="0"/>
                  <a:t> </a:t>
                </a:r>
                <a:r>
                  <a:rPr lang="en-US" sz="2400" dirty="0" err="1"/>
                  <a:t>dengan</a:t>
                </a:r>
                <a:r>
                  <a:rPr lang="en-US" sz="2400" dirty="0"/>
                  <a:t> </a:t>
                </a:r>
                <a:r>
                  <a:rPr lang="en-US" sz="2400" dirty="0" err="1"/>
                  <a:t>membebaskan</a:t>
                </a:r>
                <a:r>
                  <a:rPr lang="en-US" sz="2400" dirty="0"/>
                  <a:t> </a:t>
                </a:r>
                <a:r>
                  <a:rPr lang="en-US" sz="2400" dirty="0" err="1"/>
                  <a:t>obyek-obyek</a:t>
                </a:r>
                <a:r>
                  <a:rPr lang="en-US" sz="2400" dirty="0"/>
                  <a:t> </a:t>
                </a:r>
                <a:r>
                  <a:rPr lang="en-US" sz="2400" dirty="0" err="1"/>
                  <a:t>penghalang</a:t>
                </a:r>
                <a:r>
                  <a:rPr lang="en-US" sz="2400" dirty="0"/>
                  <a:t> </a:t>
                </a:r>
                <a:r>
                  <a:rPr lang="en-US" sz="2400" dirty="0" err="1"/>
                  <a:t>sejauh</a:t>
                </a:r>
                <a:r>
                  <a:rPr lang="en-US" sz="2400" dirty="0"/>
                  <a:t> M (m), </a:t>
                </a:r>
                <a:r>
                  <a:rPr lang="en-US" sz="2400" dirty="0" err="1"/>
                  <a:t>diukur</a:t>
                </a:r>
                <a:r>
                  <a:rPr lang="en-US" sz="2400" dirty="0"/>
                  <a:t> </a:t>
                </a:r>
                <a:r>
                  <a:rPr lang="en-US" sz="2400" dirty="0" err="1"/>
                  <a:t>dari</a:t>
                </a:r>
                <a:r>
                  <a:rPr lang="en-US" sz="2400" dirty="0"/>
                  <a:t> </a:t>
                </a:r>
                <a:r>
                  <a:rPr lang="en-US" sz="2400" dirty="0" err="1"/>
                  <a:t>garis</a:t>
                </a:r>
                <a:r>
                  <a:rPr lang="en-US" sz="2400" dirty="0"/>
                  <a:t> </a:t>
                </a:r>
                <a:r>
                  <a:rPr lang="en-US" sz="2400" dirty="0" err="1"/>
                  <a:t>tengah</a:t>
                </a:r>
                <a:r>
                  <a:rPr lang="en-US" sz="2400" dirty="0"/>
                  <a:t> </a:t>
                </a:r>
                <a:r>
                  <a:rPr lang="en-US" sz="2400" dirty="0" err="1"/>
                  <a:t>lajur</a:t>
                </a:r>
                <a:r>
                  <a:rPr lang="en-US" sz="2400" dirty="0"/>
                  <a:t> </a:t>
                </a:r>
                <a:r>
                  <a:rPr lang="en-US" sz="2400" dirty="0" err="1"/>
                  <a:t>dalam</a:t>
                </a:r>
                <a:r>
                  <a:rPr lang="en-US" sz="2400" dirty="0"/>
                  <a:t> </a:t>
                </a:r>
                <a:r>
                  <a:rPr lang="en-US" sz="2400" dirty="0" err="1"/>
                  <a:t>sampai</a:t>
                </a:r>
                <a:r>
                  <a:rPr lang="en-US" sz="2400" dirty="0"/>
                  <a:t> </a:t>
                </a:r>
                <a:r>
                  <a:rPr lang="en-US" sz="2400" dirty="0" err="1"/>
                  <a:t>obyek</a:t>
                </a:r>
                <a:r>
                  <a:rPr lang="en-US" sz="2400" dirty="0"/>
                  <a:t> </a:t>
                </a:r>
                <a:r>
                  <a:rPr lang="en-US" sz="2400" dirty="0" err="1"/>
                  <a:t>penghalang</a:t>
                </a:r>
                <a:r>
                  <a:rPr lang="en-US" sz="2400" dirty="0"/>
                  <a:t> </a:t>
                </a:r>
                <a:r>
                  <a:rPr lang="en-US" sz="2400" dirty="0" err="1"/>
                  <a:t>pandangan</a:t>
                </a:r>
                <a:r>
                  <a:rPr lang="en-US" sz="2400" dirty="0"/>
                  <a:t> </a:t>
                </a:r>
                <a:r>
                  <a:rPr lang="en-US" sz="2400" dirty="0" err="1"/>
                  <a:t>sehingga</a:t>
                </a:r>
                <a:r>
                  <a:rPr lang="en-US" sz="2400" dirty="0"/>
                  <a:t> </a:t>
                </a:r>
                <a:r>
                  <a:rPr lang="en-US" sz="2400" dirty="0" err="1"/>
                  <a:t>persyaratan</a:t>
                </a:r>
                <a:r>
                  <a:rPr lang="en-US" sz="2400" dirty="0"/>
                  <a:t> </a:t>
                </a:r>
                <a14:m>
                  <m:oMath xmlns:m="http://schemas.openxmlformats.org/officeDocument/2006/math">
                    <m:sSub>
                      <m:sSubPr>
                        <m:ctrlPr>
                          <a:rPr lang="en-US" sz="2400" i="1">
                            <a:latin typeface="Cambria Math"/>
                          </a:rPr>
                        </m:ctrlPr>
                      </m:sSubPr>
                      <m:e>
                        <m:r>
                          <a:rPr lang="en-US" sz="2400" i="1">
                            <a:latin typeface="Cambria Math"/>
                          </a:rPr>
                          <m:t>𝐽</m:t>
                        </m:r>
                      </m:e>
                      <m:sub>
                        <m:r>
                          <a:rPr lang="en-US" sz="2400" i="1">
                            <a:latin typeface="Cambria Math"/>
                          </a:rPr>
                          <m:t>h</m:t>
                        </m:r>
                      </m:sub>
                    </m:sSub>
                  </m:oMath>
                </a14:m>
                <a:r>
                  <a:rPr lang="en-US" sz="2400" dirty="0"/>
                  <a:t> </a:t>
                </a:r>
                <a:r>
                  <a:rPr lang="en-US" sz="2400" dirty="0" err="1"/>
                  <a:t>dipenuhi</a:t>
                </a:r>
                <a:r>
                  <a:rPr lang="en-US" sz="2400" dirty="0"/>
                  <a:t> </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341194" y="1200371"/>
                <a:ext cx="6889339" cy="5487032"/>
              </a:xfrm>
              <a:blipFill rotWithShape="1">
                <a:blip r:embed="rId2"/>
                <a:stretch>
                  <a:fillRect l="-708" t="-889" b="-2222"/>
                </a:stretch>
              </a:blipFill>
            </p:spPr>
            <p:txBody>
              <a:bodyPr/>
              <a:lstStyle/>
              <a:p>
                <a:r>
                  <a:rPr lang="id-ID">
                    <a:noFill/>
                  </a:rPr>
                  <a:t> </a:t>
                </a:r>
              </a:p>
            </p:txBody>
          </p:sp>
        </mc:Fallback>
      </mc:AlternateContent>
      <p:pic>
        <p:nvPicPr>
          <p:cNvPr id="4" name="Picture 3"/>
          <p:cNvPicPr/>
          <p:nvPr/>
        </p:nvPicPr>
        <p:blipFill>
          <a:blip r:embed="rId3">
            <a:extLst>
              <a:ext uri="{28A0092B-C50C-407E-A947-70E740481C1C}">
                <a14:useLocalDpi xmlns:a14="http://schemas.microsoft.com/office/drawing/2010/main" val="0"/>
              </a:ext>
            </a:extLst>
          </a:blip>
          <a:srcRect/>
          <a:stretch>
            <a:fillRect/>
          </a:stretch>
        </p:blipFill>
        <p:spPr bwMode="auto">
          <a:xfrm>
            <a:off x="7230533" y="1772708"/>
            <a:ext cx="4961467" cy="4094691"/>
          </a:xfrm>
          <a:prstGeom prst="rect">
            <a:avLst/>
          </a:prstGeom>
          <a:noFill/>
          <a:ln>
            <a:noFill/>
          </a:ln>
        </p:spPr>
      </p:pic>
    </p:spTree>
    <p:extLst>
      <p:ext uri="{BB962C8B-B14F-4D97-AF65-F5344CB8AC3E}">
        <p14:creationId xmlns:p14="http://schemas.microsoft.com/office/powerpoint/2010/main" val="174351889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t>
            </a:r>
            <a:r>
              <a:rPr lang="en-US" dirty="0" err="1"/>
              <a:t>Gambar</a:t>
            </a:r>
            <a:r>
              <a:rPr lang="en-US" dirty="0"/>
              <a:t> 2.21</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85801" y="1254963"/>
                <a:ext cx="10981266" cy="3649133"/>
              </a:xfrm>
            </p:spPr>
            <p:txBody>
              <a:bodyPr>
                <a:noAutofit/>
              </a:bodyPr>
              <a:lstStyle/>
              <a:p>
                <a:r>
                  <a:rPr lang="en-US" sz="2000" dirty="0"/>
                  <a:t>Untuk </a:t>
                </a:r>
                <a14:m>
                  <m:oMath xmlns:m="http://schemas.openxmlformats.org/officeDocument/2006/math">
                    <m:sSub>
                      <m:sSubPr>
                        <m:ctrlPr>
                          <a:rPr lang="en-US" sz="2000" i="1">
                            <a:latin typeface="Cambria Math"/>
                          </a:rPr>
                        </m:ctrlPr>
                      </m:sSubPr>
                      <m:e>
                        <m:r>
                          <a:rPr lang="en-US" sz="2000" i="1">
                            <a:latin typeface="Cambria Math" panose="02040503050406030204" pitchFamily="18" charset="0"/>
                          </a:rPr>
                          <m:t>𝐽</m:t>
                        </m:r>
                      </m:e>
                      <m:sub>
                        <m:r>
                          <a:rPr lang="en-US" sz="2000" i="1">
                            <a:latin typeface="Cambria Math" panose="02040503050406030204" pitchFamily="18" charset="0"/>
                          </a:rPr>
                          <m:t>h</m:t>
                        </m:r>
                      </m:sub>
                    </m:sSub>
                    <m:r>
                      <a:rPr lang="en-US" sz="2000" i="1">
                        <a:latin typeface="Cambria Math" panose="02040503050406030204" pitchFamily="18" charset="0"/>
                      </a:rPr>
                      <m:t>&lt;</m:t>
                    </m:r>
                    <m:sSub>
                      <m:sSubPr>
                        <m:ctrlPr>
                          <a:rPr lang="en-US" sz="2000" i="1">
                            <a:latin typeface="Cambria Math"/>
                          </a:rPr>
                        </m:ctrlPr>
                      </m:sSubPr>
                      <m:e>
                        <m:r>
                          <a:rPr lang="en-US" sz="2000" i="1">
                            <a:latin typeface="Cambria Math" panose="02040503050406030204" pitchFamily="18" charset="0"/>
                          </a:rPr>
                          <m:t>𝐿</m:t>
                        </m:r>
                      </m:e>
                      <m:sub>
                        <m:r>
                          <a:rPr lang="en-US" sz="2000" i="1">
                            <a:latin typeface="Cambria Math" panose="02040503050406030204" pitchFamily="18" charset="0"/>
                          </a:rPr>
                          <m:t>𝑇</m:t>
                        </m:r>
                      </m:sub>
                    </m:sSub>
                  </m:oMath>
                </a14:m>
                <a:endParaRPr lang="en-US" sz="2000" i="1" dirty="0"/>
              </a:p>
              <a:p>
                <a:pPr marL="0" indent="0">
                  <a:buNone/>
                </a:pPr>
                <a14:m>
                  <m:oMathPara xmlns:m="http://schemas.openxmlformats.org/officeDocument/2006/math">
                    <m:oMathParaPr>
                      <m:jc m:val="centerGroup"/>
                    </m:oMathParaPr>
                    <m:oMath xmlns:m="http://schemas.openxmlformats.org/officeDocument/2006/math">
                      <m:r>
                        <a:rPr lang="en-US" sz="2000" i="1">
                          <a:latin typeface="Cambria Math"/>
                        </a:rPr>
                        <m:t>𝑀</m:t>
                      </m:r>
                      <m:r>
                        <a:rPr lang="en-US" sz="2000" i="1">
                          <a:latin typeface="Cambria Math"/>
                        </a:rPr>
                        <m:t>=</m:t>
                      </m:r>
                      <m:r>
                        <a:rPr lang="en-US" sz="2000" i="1">
                          <a:latin typeface="Cambria Math"/>
                        </a:rPr>
                        <m:t>𝑅</m:t>
                      </m:r>
                      <m:r>
                        <a:rPr lang="en-US" sz="2000" i="1">
                          <a:latin typeface="Cambria Math"/>
                        </a:rPr>
                        <m:t> </m:t>
                      </m:r>
                      <m:d>
                        <m:dPr>
                          <m:begChr m:val="["/>
                          <m:endChr m:val="]"/>
                          <m:ctrlPr>
                            <a:rPr lang="en-US" sz="2000" i="1">
                              <a:latin typeface="Cambria Math"/>
                            </a:rPr>
                          </m:ctrlPr>
                        </m:dPr>
                        <m:e>
                          <m:r>
                            <a:rPr lang="en-US" sz="2000" i="1">
                              <a:latin typeface="Cambria Math"/>
                            </a:rPr>
                            <m:t>1−</m:t>
                          </m:r>
                          <m:func>
                            <m:funcPr>
                              <m:ctrlPr>
                                <a:rPr lang="en-US" sz="2000" i="1">
                                  <a:latin typeface="Cambria Math"/>
                                </a:rPr>
                              </m:ctrlPr>
                            </m:funcPr>
                            <m:fName>
                              <m:r>
                                <m:rPr>
                                  <m:sty m:val="p"/>
                                </m:rPr>
                                <a:rPr lang="en-US" sz="2000">
                                  <a:latin typeface="Cambria Math"/>
                                </a:rPr>
                                <m:t>cos</m:t>
                              </m:r>
                            </m:fName>
                            <m:e>
                              <m:d>
                                <m:dPr>
                                  <m:ctrlPr>
                                    <a:rPr lang="en-US" sz="2000" i="1">
                                      <a:latin typeface="Cambria Math"/>
                                    </a:rPr>
                                  </m:ctrlPr>
                                </m:dPr>
                                <m:e>
                                  <m:f>
                                    <m:fPr>
                                      <m:ctrlPr>
                                        <a:rPr lang="en-US" sz="2000" i="1">
                                          <a:latin typeface="Cambria Math"/>
                                        </a:rPr>
                                      </m:ctrlPr>
                                    </m:fPr>
                                    <m:num>
                                      <m:r>
                                        <a:rPr lang="en-US" sz="2000" i="1">
                                          <a:latin typeface="Cambria Math"/>
                                        </a:rPr>
                                        <m:t>90 </m:t>
                                      </m:r>
                                      <m:sSub>
                                        <m:sSubPr>
                                          <m:ctrlPr>
                                            <a:rPr lang="en-US" sz="2000" i="1">
                                              <a:latin typeface="Cambria Math"/>
                                            </a:rPr>
                                          </m:ctrlPr>
                                        </m:sSubPr>
                                        <m:e>
                                          <m:r>
                                            <a:rPr lang="en-US" sz="2000" i="1">
                                              <a:latin typeface="Cambria Math"/>
                                            </a:rPr>
                                            <m:t>𝐽</m:t>
                                          </m:r>
                                        </m:e>
                                        <m:sub>
                                          <m:r>
                                            <a:rPr lang="en-US" sz="2000" i="1">
                                              <a:latin typeface="Cambria Math"/>
                                            </a:rPr>
                                            <m:t>h</m:t>
                                          </m:r>
                                        </m:sub>
                                      </m:sSub>
                                    </m:num>
                                    <m:den>
                                      <m:r>
                                        <a:rPr lang="en-US" sz="2000" i="1">
                                          <a:latin typeface="Cambria Math"/>
                                        </a:rPr>
                                        <m:t>𝜋</m:t>
                                      </m:r>
                                      <m:r>
                                        <a:rPr lang="en-US" sz="2000" i="1">
                                          <a:latin typeface="Cambria Math"/>
                                        </a:rPr>
                                        <m:t>𝑅</m:t>
                                      </m:r>
                                    </m:den>
                                  </m:f>
                                </m:e>
                              </m:d>
                            </m:e>
                          </m:func>
                        </m:e>
                      </m:d>
                    </m:oMath>
                  </m:oMathPara>
                </a14:m>
                <a:endParaRPr lang="en-US" sz="2000" dirty="0"/>
              </a:p>
              <a:p>
                <a:r>
                  <a:rPr lang="en-US" sz="2000" dirty="0" err="1"/>
                  <a:t>Untuk</a:t>
                </a:r>
                <a:r>
                  <a:rPr lang="en-US" sz="2000" dirty="0"/>
                  <a:t> </a:t>
                </a:r>
                <a14:m>
                  <m:oMath xmlns:m="http://schemas.openxmlformats.org/officeDocument/2006/math">
                    <m:sSub>
                      <m:sSubPr>
                        <m:ctrlPr>
                          <a:rPr lang="en-US" sz="2000" i="1">
                            <a:latin typeface="Cambria Math"/>
                          </a:rPr>
                        </m:ctrlPr>
                      </m:sSubPr>
                      <m:e>
                        <m:r>
                          <a:rPr lang="en-US" sz="2000" i="1">
                            <a:latin typeface="Cambria Math"/>
                          </a:rPr>
                          <m:t>𝐽</m:t>
                        </m:r>
                      </m:e>
                      <m:sub>
                        <m:r>
                          <a:rPr lang="en-US" sz="2000" i="1">
                            <a:latin typeface="Cambria Math"/>
                          </a:rPr>
                          <m:t>h</m:t>
                        </m:r>
                      </m:sub>
                    </m:sSub>
                    <m:r>
                      <a:rPr lang="en-US" sz="2000" i="1">
                        <a:latin typeface="Cambria Math"/>
                      </a:rPr>
                      <m:t>&gt;</m:t>
                    </m:r>
                    <m:sSub>
                      <m:sSubPr>
                        <m:ctrlPr>
                          <a:rPr lang="en-US" sz="2000" i="1">
                            <a:latin typeface="Cambria Math"/>
                          </a:rPr>
                        </m:ctrlPr>
                      </m:sSubPr>
                      <m:e>
                        <m:r>
                          <a:rPr lang="en-US" sz="2000" i="1">
                            <a:latin typeface="Cambria Math"/>
                          </a:rPr>
                          <m:t>𝐿</m:t>
                        </m:r>
                      </m:e>
                      <m:sub>
                        <m:r>
                          <a:rPr lang="en-US" sz="2000" i="1">
                            <a:latin typeface="Cambria Math"/>
                          </a:rPr>
                          <m:t>𝑇</m:t>
                        </m:r>
                      </m:sub>
                    </m:sSub>
                  </m:oMath>
                </a14:m>
                <a:r>
                  <a:rPr lang="en-US" sz="2000" dirty="0"/>
                  <a:t> </a:t>
                </a:r>
                <a:r>
                  <a:rPr lang="en-US" sz="2000" dirty="0" err="1"/>
                  <a:t>Sebagai</a:t>
                </a:r>
                <a:r>
                  <a:rPr lang="en-US" sz="2000" dirty="0"/>
                  <a:t> </a:t>
                </a:r>
                <a:r>
                  <a:rPr lang="en-US" sz="2000" dirty="0" err="1"/>
                  <a:t>ilustrasi</a:t>
                </a:r>
                <a:r>
                  <a:rPr lang="en-US" sz="2000" dirty="0"/>
                  <a:t> </a:t>
                </a:r>
                <a:r>
                  <a:rPr lang="en-US" sz="2000" dirty="0" err="1"/>
                  <a:t>pada</a:t>
                </a:r>
                <a:r>
                  <a:rPr lang="en-US" sz="2000" dirty="0"/>
                  <a:t> </a:t>
                </a:r>
                <a:r>
                  <a:rPr lang="en-US" sz="2000" dirty="0" err="1"/>
                  <a:t>Gambar</a:t>
                </a:r>
                <a:r>
                  <a:rPr lang="en-US" sz="2000" dirty="0"/>
                  <a:t> 2.22.</a:t>
                </a:r>
              </a:p>
              <a:p>
                <a:pPr marL="0" indent="0">
                  <a:buNone/>
                </a:pPr>
                <a14:m>
                  <m:oMathPara xmlns:m="http://schemas.openxmlformats.org/officeDocument/2006/math">
                    <m:oMathParaPr>
                      <m:jc m:val="centerGroup"/>
                    </m:oMathParaPr>
                    <m:oMath xmlns:m="http://schemas.openxmlformats.org/officeDocument/2006/math">
                      <m:r>
                        <a:rPr lang="en-US" sz="2000" i="1">
                          <a:latin typeface="Cambria Math"/>
                        </a:rPr>
                        <m:t>𝑀</m:t>
                      </m:r>
                      <m:r>
                        <a:rPr lang="en-US" sz="2000" i="1">
                          <a:latin typeface="Cambria Math"/>
                        </a:rPr>
                        <m:t>=</m:t>
                      </m:r>
                      <m:r>
                        <a:rPr lang="en-US" sz="2000" i="1">
                          <a:latin typeface="Cambria Math"/>
                        </a:rPr>
                        <m:t>𝑅</m:t>
                      </m:r>
                      <m:r>
                        <a:rPr lang="en-US" sz="2000" i="1">
                          <a:latin typeface="Cambria Math"/>
                        </a:rPr>
                        <m:t> </m:t>
                      </m:r>
                      <m:d>
                        <m:dPr>
                          <m:begChr m:val="["/>
                          <m:endChr m:val="]"/>
                          <m:ctrlPr>
                            <a:rPr lang="en-US" sz="2000" i="1">
                              <a:latin typeface="Cambria Math"/>
                            </a:rPr>
                          </m:ctrlPr>
                        </m:dPr>
                        <m:e>
                          <m:r>
                            <a:rPr lang="en-US" sz="2000" i="1">
                              <a:latin typeface="Cambria Math"/>
                            </a:rPr>
                            <m:t>1−</m:t>
                          </m:r>
                          <m:func>
                            <m:funcPr>
                              <m:ctrlPr>
                                <a:rPr lang="en-US" sz="2000" i="1">
                                  <a:latin typeface="Cambria Math"/>
                                </a:rPr>
                              </m:ctrlPr>
                            </m:funcPr>
                            <m:fName>
                              <m:r>
                                <m:rPr>
                                  <m:sty m:val="p"/>
                                </m:rPr>
                                <a:rPr lang="en-US" sz="2000">
                                  <a:latin typeface="Cambria Math"/>
                                </a:rPr>
                                <m:t>cos</m:t>
                              </m:r>
                            </m:fName>
                            <m:e>
                              <m:d>
                                <m:dPr>
                                  <m:ctrlPr>
                                    <a:rPr lang="en-US" sz="2000" i="1">
                                      <a:latin typeface="Cambria Math"/>
                                    </a:rPr>
                                  </m:ctrlPr>
                                </m:dPr>
                                <m:e>
                                  <m:f>
                                    <m:fPr>
                                      <m:ctrlPr>
                                        <a:rPr lang="en-US" sz="2000" i="1">
                                          <a:latin typeface="Cambria Math"/>
                                        </a:rPr>
                                      </m:ctrlPr>
                                    </m:fPr>
                                    <m:num>
                                      <m:r>
                                        <a:rPr lang="en-US" sz="2000" i="1">
                                          <a:latin typeface="Cambria Math"/>
                                        </a:rPr>
                                        <m:t>90 </m:t>
                                      </m:r>
                                      <m:sSub>
                                        <m:sSubPr>
                                          <m:ctrlPr>
                                            <a:rPr lang="en-US" sz="2000" i="1">
                                              <a:latin typeface="Cambria Math"/>
                                            </a:rPr>
                                          </m:ctrlPr>
                                        </m:sSubPr>
                                        <m:e>
                                          <m:r>
                                            <a:rPr lang="en-US" sz="2000" i="1">
                                              <a:latin typeface="Cambria Math"/>
                                            </a:rPr>
                                            <m:t>𝐽</m:t>
                                          </m:r>
                                        </m:e>
                                        <m:sub>
                                          <m:r>
                                            <a:rPr lang="en-US" sz="2000" i="1">
                                              <a:latin typeface="Cambria Math"/>
                                            </a:rPr>
                                            <m:t>h</m:t>
                                          </m:r>
                                        </m:sub>
                                      </m:sSub>
                                    </m:num>
                                    <m:den>
                                      <m:r>
                                        <a:rPr lang="en-US" sz="2000" i="1">
                                          <a:latin typeface="Cambria Math"/>
                                        </a:rPr>
                                        <m:t>𝜋</m:t>
                                      </m:r>
                                      <m:r>
                                        <a:rPr lang="en-US" sz="2000" i="1">
                                          <a:latin typeface="Cambria Math"/>
                                        </a:rPr>
                                        <m:t>𝑅</m:t>
                                      </m:r>
                                    </m:den>
                                  </m:f>
                                </m:e>
                              </m:d>
                            </m:e>
                          </m:func>
                        </m:e>
                      </m:d>
                      <m:r>
                        <a:rPr lang="en-US" sz="2000" i="1">
                          <a:latin typeface="Cambria Math"/>
                        </a:rPr>
                        <m:t>+</m:t>
                      </m:r>
                      <m:d>
                        <m:dPr>
                          <m:begChr m:val="["/>
                          <m:endChr m:val="]"/>
                          <m:ctrlPr>
                            <a:rPr lang="en-US" sz="2000" i="1">
                              <a:latin typeface="Cambria Math"/>
                            </a:rPr>
                          </m:ctrlPr>
                        </m:dPr>
                        <m:e>
                          <m:f>
                            <m:fPr>
                              <m:ctrlPr>
                                <a:rPr lang="en-US" sz="2000" i="1">
                                  <a:latin typeface="Cambria Math"/>
                                </a:rPr>
                              </m:ctrlPr>
                            </m:fPr>
                            <m:num>
                              <m:r>
                                <a:rPr lang="en-US" sz="2000" i="1">
                                  <a:latin typeface="Cambria Math"/>
                                </a:rPr>
                                <m:t>1</m:t>
                              </m:r>
                            </m:num>
                            <m:den>
                              <m:r>
                                <a:rPr lang="en-US" sz="2000" i="1">
                                  <a:latin typeface="Cambria Math"/>
                                </a:rPr>
                                <m:t>2</m:t>
                              </m:r>
                            </m:den>
                          </m:f>
                          <m:d>
                            <m:dPr>
                              <m:ctrlPr>
                                <a:rPr lang="en-US" sz="2000" i="1">
                                  <a:latin typeface="Cambria Math"/>
                                </a:rPr>
                              </m:ctrlPr>
                            </m:dPr>
                            <m:e>
                              <m:sSub>
                                <m:sSubPr>
                                  <m:ctrlPr>
                                    <a:rPr lang="en-US" sz="2000" i="1">
                                      <a:latin typeface="Cambria Math"/>
                                    </a:rPr>
                                  </m:ctrlPr>
                                </m:sSubPr>
                                <m:e>
                                  <m:r>
                                    <a:rPr lang="en-US" sz="2000" i="1">
                                      <a:latin typeface="Cambria Math"/>
                                    </a:rPr>
                                    <m:t>𝐽</m:t>
                                  </m:r>
                                </m:e>
                                <m:sub>
                                  <m:r>
                                    <a:rPr lang="en-US" sz="2000" i="1">
                                      <a:latin typeface="Cambria Math"/>
                                    </a:rPr>
                                    <m:t>h</m:t>
                                  </m:r>
                                </m:sub>
                              </m:sSub>
                              <m:r>
                                <a:rPr lang="en-US" sz="2000" i="1">
                                  <a:latin typeface="Cambria Math"/>
                                </a:rPr>
                                <m:t>−</m:t>
                              </m:r>
                              <m:sSub>
                                <m:sSubPr>
                                  <m:ctrlPr>
                                    <a:rPr lang="en-US" sz="2000" i="1">
                                      <a:latin typeface="Cambria Math"/>
                                    </a:rPr>
                                  </m:ctrlPr>
                                </m:sSubPr>
                                <m:e>
                                  <m:r>
                                    <a:rPr lang="en-US" sz="2000" i="1">
                                      <a:latin typeface="Cambria Math"/>
                                    </a:rPr>
                                    <m:t>𝐿</m:t>
                                  </m:r>
                                </m:e>
                                <m:sub>
                                  <m:r>
                                    <a:rPr lang="en-US" sz="2000" i="1">
                                      <a:latin typeface="Cambria Math"/>
                                    </a:rPr>
                                    <m:t>𝑇</m:t>
                                  </m:r>
                                </m:sub>
                              </m:sSub>
                            </m:e>
                          </m:d>
                          <m:func>
                            <m:funcPr>
                              <m:ctrlPr>
                                <a:rPr lang="en-US" sz="2000" i="1">
                                  <a:latin typeface="Cambria Math"/>
                                </a:rPr>
                              </m:ctrlPr>
                            </m:funcPr>
                            <m:fName>
                              <m:r>
                                <m:rPr>
                                  <m:sty m:val="p"/>
                                </m:rPr>
                                <a:rPr lang="en-US" sz="2000">
                                  <a:latin typeface="Cambria Math"/>
                                </a:rPr>
                                <m:t>sin</m:t>
                              </m:r>
                            </m:fName>
                            <m:e>
                              <m:d>
                                <m:dPr>
                                  <m:ctrlPr>
                                    <a:rPr lang="en-US" sz="2000" i="1">
                                      <a:latin typeface="Cambria Math"/>
                                    </a:rPr>
                                  </m:ctrlPr>
                                </m:dPr>
                                <m:e>
                                  <m:f>
                                    <m:fPr>
                                      <m:ctrlPr>
                                        <a:rPr lang="en-US" sz="2000" i="1">
                                          <a:latin typeface="Cambria Math"/>
                                        </a:rPr>
                                      </m:ctrlPr>
                                    </m:fPr>
                                    <m:num>
                                      <m:r>
                                        <a:rPr lang="en-US" sz="2000" i="1">
                                          <a:latin typeface="Cambria Math"/>
                                        </a:rPr>
                                        <m:t>90 </m:t>
                                      </m:r>
                                      <m:sSub>
                                        <m:sSubPr>
                                          <m:ctrlPr>
                                            <a:rPr lang="en-US" sz="2000" i="1">
                                              <a:latin typeface="Cambria Math"/>
                                            </a:rPr>
                                          </m:ctrlPr>
                                        </m:sSubPr>
                                        <m:e>
                                          <m:r>
                                            <a:rPr lang="en-US" sz="2000" i="1">
                                              <a:latin typeface="Cambria Math"/>
                                            </a:rPr>
                                            <m:t>𝐽</m:t>
                                          </m:r>
                                        </m:e>
                                        <m:sub>
                                          <m:r>
                                            <a:rPr lang="en-US" sz="2000" i="1">
                                              <a:latin typeface="Cambria Math"/>
                                            </a:rPr>
                                            <m:t>h</m:t>
                                          </m:r>
                                        </m:sub>
                                      </m:sSub>
                                    </m:num>
                                    <m:den>
                                      <m:r>
                                        <a:rPr lang="en-US" sz="2000" i="1">
                                          <a:latin typeface="Cambria Math"/>
                                        </a:rPr>
                                        <m:t>𝜋</m:t>
                                      </m:r>
                                      <m:r>
                                        <a:rPr lang="en-US" sz="2000" i="1">
                                          <a:latin typeface="Cambria Math"/>
                                        </a:rPr>
                                        <m:t>𝑅</m:t>
                                      </m:r>
                                    </m:den>
                                  </m:f>
                                </m:e>
                              </m:d>
                            </m:e>
                          </m:func>
                        </m:e>
                      </m:d>
                    </m:oMath>
                  </m:oMathPara>
                </a14:m>
                <a:endParaRPr lang="en-US" sz="2000" dirty="0"/>
              </a:p>
              <a:p>
                <a:r>
                  <a:rPr lang="en-US" sz="2000" dirty="0" err="1"/>
                  <a:t>Dimana</a:t>
                </a:r>
                <a:r>
                  <a:rPr lang="en-US" sz="2000" dirty="0"/>
                  <a:t> </a:t>
                </a:r>
              </a:p>
              <a:p>
                <a14:m>
                  <m:oMath xmlns:m="http://schemas.openxmlformats.org/officeDocument/2006/math">
                    <m:r>
                      <a:rPr lang="en-US" sz="2000" i="1">
                        <a:latin typeface="Cambria Math"/>
                      </a:rPr>
                      <m:t>𝑀</m:t>
                    </m:r>
                  </m:oMath>
                </a14:m>
                <a:r>
                  <a:rPr lang="en-US" sz="2000" dirty="0"/>
                  <a:t> = </a:t>
                </a:r>
                <a:r>
                  <a:rPr lang="en-US" sz="2000" dirty="0" err="1"/>
                  <a:t>jarak</a:t>
                </a:r>
                <a:r>
                  <a:rPr lang="en-US" sz="2000" dirty="0"/>
                  <a:t> yang </a:t>
                </a:r>
                <a:r>
                  <a:rPr lang="en-US" sz="2000" dirty="0" err="1"/>
                  <a:t>diukur</a:t>
                </a:r>
                <a:r>
                  <a:rPr lang="en-US" sz="2000" dirty="0"/>
                  <a:t> </a:t>
                </a:r>
                <a:r>
                  <a:rPr lang="en-US" sz="2000" dirty="0" err="1"/>
                  <a:t>dari</a:t>
                </a:r>
                <a:r>
                  <a:rPr lang="en-US" sz="2000" dirty="0"/>
                  <a:t> </a:t>
                </a:r>
                <a:r>
                  <a:rPr lang="en-US" sz="2000" dirty="0" err="1"/>
                  <a:t>garis</a:t>
                </a:r>
                <a:r>
                  <a:rPr lang="en-US" sz="2000" dirty="0"/>
                  <a:t> </a:t>
                </a:r>
                <a:r>
                  <a:rPr lang="en-US" sz="2000" dirty="0" err="1"/>
                  <a:t>tengah</a:t>
                </a:r>
                <a:r>
                  <a:rPr lang="en-US" sz="2000" dirty="0"/>
                  <a:t> </a:t>
                </a:r>
                <a:r>
                  <a:rPr lang="en-US" sz="2000" dirty="0" err="1"/>
                  <a:t>jalur</a:t>
                </a:r>
                <a:r>
                  <a:rPr lang="en-US" sz="2000" dirty="0"/>
                  <a:t> </a:t>
                </a:r>
                <a:r>
                  <a:rPr lang="en-US" sz="2000" dirty="0" err="1"/>
                  <a:t>dalam</a:t>
                </a:r>
                <a:r>
                  <a:rPr lang="en-US" sz="2000" dirty="0"/>
                  <a:t> </a:t>
                </a:r>
                <a:r>
                  <a:rPr lang="en-US" sz="2000" dirty="0" err="1"/>
                  <a:t>sampai</a:t>
                </a:r>
                <a:r>
                  <a:rPr lang="en-US" sz="2000" dirty="0"/>
                  <a:t> </a:t>
                </a:r>
                <a:r>
                  <a:rPr lang="en-US" sz="2000" dirty="0" err="1"/>
                  <a:t>objek</a:t>
                </a:r>
                <a:r>
                  <a:rPr lang="en-US" sz="2000" dirty="0"/>
                  <a:t> </a:t>
                </a:r>
                <a:r>
                  <a:rPr lang="en-US" sz="2000" dirty="0" err="1"/>
                  <a:t>penghalang</a:t>
                </a:r>
                <a:r>
                  <a:rPr lang="en-US" sz="2000" dirty="0"/>
                  <a:t> </a:t>
                </a:r>
                <a:r>
                  <a:rPr lang="en-US" sz="2000" dirty="0" err="1"/>
                  <a:t>pandangan</a:t>
                </a:r>
                <a:endParaRPr lang="en-US" sz="2000" dirty="0"/>
              </a:p>
              <a:p>
                <a14:m>
                  <m:oMath xmlns:m="http://schemas.openxmlformats.org/officeDocument/2006/math">
                    <m:r>
                      <a:rPr lang="en-US" sz="2000" i="1">
                        <a:latin typeface="Cambria Math"/>
                      </a:rPr>
                      <m:t>𝑅</m:t>
                    </m:r>
                  </m:oMath>
                </a14:m>
                <a:r>
                  <a:rPr lang="en-US" sz="2000" dirty="0"/>
                  <a:t> = </a:t>
                </a:r>
                <a:r>
                  <a:rPr lang="en-US" sz="2000" dirty="0" err="1"/>
                  <a:t>Jari</a:t>
                </a:r>
                <a:r>
                  <a:rPr lang="en-US" sz="2000" dirty="0"/>
                  <a:t> </a:t>
                </a:r>
                <a:r>
                  <a:rPr lang="en-US" sz="2000" dirty="0" err="1"/>
                  <a:t>jari</a:t>
                </a:r>
                <a:r>
                  <a:rPr lang="en-US" sz="2000" dirty="0"/>
                  <a:t> </a:t>
                </a:r>
                <a:r>
                  <a:rPr lang="en-US" sz="2000" dirty="0" err="1"/>
                  <a:t>tikungan</a:t>
                </a:r>
                <a:r>
                  <a:rPr lang="en-US" sz="2000" dirty="0"/>
                  <a:t> (m)</a:t>
                </a:r>
              </a:p>
              <a:p>
                <a14:m>
                  <m:oMath xmlns:m="http://schemas.openxmlformats.org/officeDocument/2006/math">
                    <m:sSub>
                      <m:sSubPr>
                        <m:ctrlPr>
                          <a:rPr lang="en-US" sz="2000" i="1">
                            <a:latin typeface="Cambria Math"/>
                          </a:rPr>
                        </m:ctrlPr>
                      </m:sSubPr>
                      <m:e>
                        <m:r>
                          <a:rPr lang="en-US" sz="2000" i="1">
                            <a:latin typeface="Cambria Math"/>
                          </a:rPr>
                          <m:t>𝐽</m:t>
                        </m:r>
                      </m:e>
                      <m:sub>
                        <m:r>
                          <a:rPr lang="en-US" sz="2000" i="1">
                            <a:latin typeface="Cambria Math"/>
                          </a:rPr>
                          <m:t>h</m:t>
                        </m:r>
                      </m:sub>
                    </m:sSub>
                  </m:oMath>
                </a14:m>
                <a:r>
                  <a:rPr lang="en-US" sz="2000" dirty="0"/>
                  <a:t>= </a:t>
                </a:r>
                <a:r>
                  <a:rPr lang="en-US" sz="2000" dirty="0" err="1"/>
                  <a:t>Jarak</a:t>
                </a:r>
                <a:r>
                  <a:rPr lang="en-US" sz="2000" dirty="0"/>
                  <a:t> </a:t>
                </a:r>
                <a:r>
                  <a:rPr lang="en-US" sz="2000" dirty="0" err="1"/>
                  <a:t>pandang</a:t>
                </a:r>
                <a:r>
                  <a:rPr lang="en-US" sz="2000" dirty="0"/>
                  <a:t> </a:t>
                </a:r>
                <a:r>
                  <a:rPr lang="en-US" sz="2000" dirty="0" err="1"/>
                  <a:t>henti</a:t>
                </a:r>
                <a:r>
                  <a:rPr lang="en-US" sz="2000" dirty="0"/>
                  <a:t> (m) </a:t>
                </a:r>
              </a:p>
              <a:p>
                <a14:m>
                  <m:oMath xmlns:m="http://schemas.openxmlformats.org/officeDocument/2006/math">
                    <m:sSub>
                      <m:sSubPr>
                        <m:ctrlPr>
                          <a:rPr lang="en-US" sz="2000" i="1">
                            <a:latin typeface="Cambria Math"/>
                          </a:rPr>
                        </m:ctrlPr>
                      </m:sSubPr>
                      <m:e>
                        <m:r>
                          <a:rPr lang="en-US" sz="2000" i="1">
                            <a:latin typeface="Cambria Math"/>
                          </a:rPr>
                          <m:t>𝐿</m:t>
                        </m:r>
                      </m:e>
                      <m:sub>
                        <m:r>
                          <a:rPr lang="en-US" sz="2000" i="1">
                            <a:latin typeface="Cambria Math"/>
                          </a:rPr>
                          <m:t>𝑇</m:t>
                        </m:r>
                      </m:sub>
                    </m:sSub>
                  </m:oMath>
                </a14:m>
                <a:r>
                  <a:rPr lang="en-US" sz="2000" dirty="0"/>
                  <a:t>= </a:t>
                </a:r>
                <a:r>
                  <a:rPr lang="en-US" sz="2000" dirty="0" err="1"/>
                  <a:t>Panjang</a:t>
                </a:r>
                <a:r>
                  <a:rPr lang="en-US" sz="2000" dirty="0"/>
                  <a:t> </a:t>
                </a:r>
                <a:r>
                  <a:rPr lang="en-US" sz="2000" dirty="0" err="1"/>
                  <a:t>tikungan</a:t>
                </a:r>
                <a:r>
                  <a:rPr lang="en-US" sz="2000" dirty="0"/>
                  <a:t> (m)</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85801" y="1254963"/>
                <a:ext cx="10981266" cy="3649133"/>
              </a:xfrm>
              <a:blipFill rotWithShape="1">
                <a:blip r:embed="rId2"/>
                <a:stretch>
                  <a:fillRect l="-278" t="-836" b="-30769"/>
                </a:stretch>
              </a:blipFill>
            </p:spPr>
            <p:txBody>
              <a:bodyPr/>
              <a:lstStyle/>
              <a:p>
                <a:r>
                  <a:rPr lang="id-ID">
                    <a:noFill/>
                  </a:rPr>
                  <a:t> </a:t>
                </a:r>
              </a:p>
            </p:txBody>
          </p:sp>
        </mc:Fallback>
      </mc:AlternateContent>
    </p:spTree>
    <p:extLst>
      <p:ext uri="{BB962C8B-B14F-4D97-AF65-F5344CB8AC3E}">
        <p14:creationId xmlns:p14="http://schemas.microsoft.com/office/powerpoint/2010/main" val="390893729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ILUSTRASI</a:t>
            </a:r>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17600" y="2065867"/>
            <a:ext cx="4893734" cy="3996266"/>
          </a:xfrm>
          <a:prstGeom prst="rect">
            <a:avLst/>
          </a:prstGeom>
          <a:noFill/>
          <a:ln>
            <a:noFill/>
          </a:ln>
        </p:spPr>
      </p:pic>
      <p:pic>
        <p:nvPicPr>
          <p:cNvPr id="5" name="Picture 4"/>
          <p:cNvPicPr/>
          <p:nvPr/>
        </p:nvPicPr>
        <p:blipFill>
          <a:blip r:embed="rId3">
            <a:extLst>
              <a:ext uri="{28A0092B-C50C-407E-A947-70E740481C1C}">
                <a14:useLocalDpi xmlns:a14="http://schemas.microsoft.com/office/drawing/2010/main" val="0"/>
              </a:ext>
            </a:extLst>
          </a:blip>
          <a:srcRect/>
          <a:stretch>
            <a:fillRect/>
          </a:stretch>
        </p:blipFill>
        <p:spPr bwMode="auto">
          <a:xfrm>
            <a:off x="6011334" y="2065867"/>
            <a:ext cx="4984836" cy="3996266"/>
          </a:xfrm>
          <a:prstGeom prst="rect">
            <a:avLst/>
          </a:prstGeom>
          <a:noFill/>
          <a:ln>
            <a:noFill/>
          </a:ln>
        </p:spPr>
      </p:pic>
      <mc:AlternateContent xmlns:mc="http://schemas.openxmlformats.org/markup-compatibility/2006" xmlns:a14="http://schemas.microsoft.com/office/drawing/2010/main">
        <mc:Choice Requires="a14">
          <p:sp>
            <p:nvSpPr>
              <p:cNvPr id="6" name="Rectangle 5"/>
              <p:cNvSpPr/>
              <p:nvPr/>
            </p:nvSpPr>
            <p:spPr>
              <a:xfrm>
                <a:off x="999066" y="6062133"/>
                <a:ext cx="5191212" cy="646331"/>
              </a:xfrm>
              <a:prstGeom prst="rect">
                <a:avLst/>
              </a:prstGeom>
            </p:spPr>
            <p:txBody>
              <a:bodyPr wrap="square">
                <a:spAutoFit/>
              </a:bodyPr>
              <a:lstStyle/>
              <a:p>
                <a:r>
                  <a:rPr lang="en-US" dirty="0" err="1">
                    <a:latin typeface="Calibri" panose="020F0502020204030204" pitchFamily="34" charset="0"/>
                    <a:ea typeface="MS Mincho" panose="02020609040205080304" pitchFamily="49" charset="-128"/>
                    <a:cs typeface="Times New Roman" panose="02020603050405020304" pitchFamily="18" charset="0"/>
                  </a:rPr>
                  <a:t>Gambar</a:t>
                </a:r>
                <a:r>
                  <a:rPr lang="en-US" dirty="0">
                    <a:latin typeface="Calibri" panose="020F0502020204030204" pitchFamily="34" charset="0"/>
                    <a:ea typeface="MS Mincho" panose="02020609040205080304" pitchFamily="49" charset="-128"/>
                    <a:cs typeface="Times New Roman" panose="02020603050405020304" pitchFamily="18" charset="0"/>
                  </a:rPr>
                  <a:t> 2.21:  Diagram </a:t>
                </a:r>
                <a:r>
                  <a:rPr lang="en-US" dirty="0" err="1">
                    <a:latin typeface="Calibri" panose="020F0502020204030204" pitchFamily="34" charset="0"/>
                    <a:ea typeface="MS Mincho" panose="02020609040205080304" pitchFamily="49" charset="-128"/>
                    <a:cs typeface="Times New Roman" panose="02020603050405020304" pitchFamily="18" charset="0"/>
                  </a:rPr>
                  <a:t>ilustrasi</a:t>
                </a:r>
                <a:r>
                  <a:rPr lang="en-US" dirty="0">
                    <a:latin typeface="Calibri" panose="020F0502020204030204" pitchFamily="34" charset="0"/>
                    <a:ea typeface="MS Mincho" panose="02020609040205080304" pitchFamily="49" charset="-128"/>
                    <a:cs typeface="Times New Roman" panose="02020603050405020304" pitchFamily="18" charset="0"/>
                  </a:rPr>
                  <a:t> </a:t>
                </a:r>
                <a:r>
                  <a:rPr lang="en-US" dirty="0" err="1">
                    <a:latin typeface="Calibri" panose="020F0502020204030204" pitchFamily="34" charset="0"/>
                    <a:ea typeface="MS Mincho" panose="02020609040205080304" pitchFamily="49" charset="-128"/>
                    <a:cs typeface="Times New Roman" panose="02020603050405020304" pitchFamily="18" charset="0"/>
                  </a:rPr>
                  <a:t>daerah</a:t>
                </a:r>
                <a:r>
                  <a:rPr lang="en-US" dirty="0">
                    <a:latin typeface="Calibri" panose="020F0502020204030204" pitchFamily="34" charset="0"/>
                    <a:ea typeface="MS Mincho" panose="02020609040205080304" pitchFamily="49" charset="-128"/>
                    <a:cs typeface="Times New Roman" panose="02020603050405020304" pitchFamily="18" charset="0"/>
                  </a:rPr>
                  <a:t> </a:t>
                </a:r>
                <a:r>
                  <a:rPr lang="en-US" dirty="0" err="1">
                    <a:latin typeface="Calibri" panose="020F0502020204030204" pitchFamily="34" charset="0"/>
                    <a:ea typeface="MS Mincho" panose="02020609040205080304" pitchFamily="49" charset="-128"/>
                    <a:cs typeface="Times New Roman" panose="02020603050405020304" pitchFamily="18" charset="0"/>
                  </a:rPr>
                  <a:t>bebas</a:t>
                </a:r>
                <a:r>
                  <a:rPr lang="en-US" dirty="0">
                    <a:latin typeface="Calibri" panose="020F0502020204030204" pitchFamily="34" charset="0"/>
                    <a:ea typeface="MS Mincho" panose="02020609040205080304" pitchFamily="49" charset="-128"/>
                    <a:cs typeface="Times New Roman" panose="02020603050405020304" pitchFamily="18" charset="0"/>
                  </a:rPr>
                  <a:t> </a:t>
                </a:r>
                <a:r>
                  <a:rPr lang="en-US" dirty="0" err="1">
                    <a:latin typeface="Calibri" panose="020F0502020204030204" pitchFamily="34" charset="0"/>
                    <a:ea typeface="MS Mincho" panose="02020609040205080304" pitchFamily="49" charset="-128"/>
                    <a:cs typeface="Times New Roman" panose="02020603050405020304" pitchFamily="18" charset="0"/>
                  </a:rPr>
                  <a:t>samping</a:t>
                </a:r>
                <a:r>
                  <a:rPr lang="en-US" dirty="0">
                    <a:latin typeface="Calibri" panose="020F0502020204030204" pitchFamily="34" charset="0"/>
                    <a:ea typeface="MS Mincho" panose="02020609040205080304" pitchFamily="49" charset="-128"/>
                    <a:cs typeface="Times New Roman" panose="02020603050405020304" pitchFamily="18" charset="0"/>
                  </a:rPr>
                  <a:t> </a:t>
                </a:r>
                <a:r>
                  <a:rPr lang="en-US" dirty="0" err="1">
                    <a:latin typeface="Calibri" panose="020F0502020204030204" pitchFamily="34" charset="0"/>
                    <a:ea typeface="MS Mincho" panose="02020609040205080304" pitchFamily="49" charset="-128"/>
                    <a:cs typeface="Times New Roman" panose="02020603050405020304" pitchFamily="18" charset="0"/>
                  </a:rPr>
                  <a:t>untuk</a:t>
                </a:r>
                <a:r>
                  <a:rPr lang="en-US" dirty="0">
                    <a:latin typeface="Calibri" panose="020F0502020204030204" pitchFamily="34" charset="0"/>
                    <a:ea typeface="MS Mincho" panose="02020609040205080304" pitchFamily="49" charset="-128"/>
                    <a:cs typeface="Times New Roman" panose="02020603050405020304" pitchFamily="18" charset="0"/>
                  </a:rPr>
                  <a:t> </a:t>
                </a:r>
                <a14:m>
                  <m:oMath xmlns:m="http://schemas.openxmlformats.org/officeDocument/2006/math">
                    <m:sSub>
                      <m:sSubPr>
                        <m:ctrlPr>
                          <a:rPr lang="en-US" i="1">
                            <a:effectLst/>
                            <a:latin typeface="Cambria Math"/>
                          </a:rPr>
                        </m:ctrlPr>
                      </m:sSubPr>
                      <m:e>
                        <m:r>
                          <a:rPr lang="en-US" i="1">
                            <a:effectLst/>
                            <a:latin typeface="Cambria Math" panose="02040503050406030204" pitchFamily="18" charset="0"/>
                            <a:ea typeface="MS Mincho" panose="02020609040205080304" pitchFamily="49" charset="-128"/>
                            <a:cs typeface="Times New Roman" panose="02020603050405020304" pitchFamily="18" charset="0"/>
                          </a:rPr>
                          <m:t>𝐽</m:t>
                        </m:r>
                      </m:e>
                      <m:sub>
                        <m:r>
                          <a:rPr lang="en-US" i="1">
                            <a:effectLst/>
                            <a:latin typeface="Cambria Math" panose="02040503050406030204" pitchFamily="18" charset="0"/>
                            <a:ea typeface="MS Mincho" panose="02020609040205080304" pitchFamily="49" charset="-128"/>
                            <a:cs typeface="Times New Roman" panose="02020603050405020304" pitchFamily="18" charset="0"/>
                          </a:rPr>
                          <m:t>h</m:t>
                        </m:r>
                      </m:sub>
                    </m:sSub>
                    <m:r>
                      <a:rPr lang="en-US" i="1">
                        <a:effectLst/>
                        <a:latin typeface="Cambria Math" panose="02040503050406030204" pitchFamily="18" charset="0"/>
                        <a:ea typeface="MS Mincho" panose="02020609040205080304" pitchFamily="49" charset="-128"/>
                        <a:cs typeface="Times New Roman" panose="02020603050405020304" pitchFamily="18" charset="0"/>
                      </a:rPr>
                      <m:t>&lt;</m:t>
                    </m:r>
                    <m:sSub>
                      <m:sSubPr>
                        <m:ctrlPr>
                          <a:rPr lang="en-US" i="1">
                            <a:effectLst/>
                            <a:latin typeface="Cambria Math"/>
                          </a:rPr>
                        </m:ctrlPr>
                      </m:sSubPr>
                      <m:e>
                        <m:r>
                          <a:rPr lang="en-US" i="1">
                            <a:effectLst/>
                            <a:latin typeface="Cambria Math" panose="02040503050406030204" pitchFamily="18" charset="0"/>
                            <a:ea typeface="MS Mincho" panose="02020609040205080304" pitchFamily="49" charset="-128"/>
                            <a:cs typeface="Times New Roman" panose="02020603050405020304" pitchFamily="18" charset="0"/>
                          </a:rPr>
                          <m:t>𝐿</m:t>
                        </m:r>
                      </m:e>
                      <m:sub>
                        <m:r>
                          <a:rPr lang="en-US" i="1">
                            <a:effectLst/>
                            <a:latin typeface="Cambria Math" panose="02040503050406030204" pitchFamily="18" charset="0"/>
                            <a:ea typeface="MS Mincho" panose="02020609040205080304" pitchFamily="49" charset="-128"/>
                            <a:cs typeface="Times New Roman" panose="02020603050405020304" pitchFamily="18" charset="0"/>
                          </a:rPr>
                          <m:t>𝑇</m:t>
                        </m:r>
                      </m:sub>
                    </m:sSub>
                  </m:oMath>
                </a14:m>
                <a:r>
                  <a:rPr lang="en-US" dirty="0">
                    <a:effectLst/>
                    <a:latin typeface="Calibri" panose="020F0502020204030204" pitchFamily="34" charset="0"/>
                    <a:ea typeface="MS Mincho" panose="02020609040205080304" pitchFamily="49" charset="-128"/>
                    <a:cs typeface="Times New Roman" panose="02020603050405020304" pitchFamily="18" charset="0"/>
                  </a:rPr>
                  <a:t> </a:t>
                </a:r>
                <a:endParaRPr lang="en-US" dirty="0"/>
              </a:p>
            </p:txBody>
          </p:sp>
        </mc:Choice>
        <mc:Fallback xmlns="">
          <p:sp>
            <p:nvSpPr>
              <p:cNvPr id="6" name="Rectangle 5"/>
              <p:cNvSpPr>
                <a:spLocks noRot="1" noChangeAspect="1" noMove="1" noResize="1" noEditPoints="1" noAdjustHandles="1" noChangeArrowheads="1" noChangeShapeType="1" noTextEdit="1"/>
              </p:cNvSpPr>
              <p:nvPr/>
            </p:nvSpPr>
            <p:spPr>
              <a:xfrm>
                <a:off x="999066" y="6062133"/>
                <a:ext cx="5191212" cy="646331"/>
              </a:xfrm>
              <a:prstGeom prst="rect">
                <a:avLst/>
              </a:prstGeom>
              <a:blipFill rotWithShape="0">
                <a:blip r:embed="rId4"/>
                <a:stretch>
                  <a:fillRect l="-1058" t="-4717" b="-1415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Rectangle 6"/>
              <p:cNvSpPr/>
              <p:nvPr/>
            </p:nvSpPr>
            <p:spPr>
              <a:xfrm>
                <a:off x="6642672" y="6048064"/>
                <a:ext cx="4805892" cy="646331"/>
              </a:xfrm>
              <a:prstGeom prst="rect">
                <a:avLst/>
              </a:prstGeom>
            </p:spPr>
            <p:txBody>
              <a:bodyPr wrap="square">
                <a:spAutoFit/>
              </a:bodyPr>
              <a:lstStyle/>
              <a:p>
                <a:pPr algn="ctr">
                  <a:spcAft>
                    <a:spcPts val="0"/>
                  </a:spcAft>
                </a:pPr>
                <a:r>
                  <a:rPr lang="en-US" dirty="0" err="1">
                    <a:latin typeface="Calibri" panose="020F0502020204030204" pitchFamily="34" charset="0"/>
                    <a:ea typeface="Times New Roman" panose="02020603050405020304" pitchFamily="18" charset="0"/>
                    <a:cs typeface="Calibri" panose="020F0502020204030204" pitchFamily="34" charset="0"/>
                  </a:rPr>
                  <a:t>Gambar</a:t>
                </a:r>
                <a:r>
                  <a:rPr lang="en-US" dirty="0">
                    <a:latin typeface="Calibri" panose="020F0502020204030204" pitchFamily="34" charset="0"/>
                    <a:ea typeface="Times New Roman" panose="02020603050405020304" pitchFamily="18" charset="0"/>
                    <a:cs typeface="Calibri" panose="020F0502020204030204" pitchFamily="34" charset="0"/>
                  </a:rPr>
                  <a:t> 2.22:  Diagram </a:t>
                </a:r>
                <a:r>
                  <a:rPr lang="en-US" dirty="0" err="1">
                    <a:latin typeface="Calibri" panose="020F0502020204030204" pitchFamily="34" charset="0"/>
                    <a:ea typeface="Times New Roman" panose="02020603050405020304" pitchFamily="18" charset="0"/>
                    <a:cs typeface="Calibri" panose="020F0502020204030204" pitchFamily="34" charset="0"/>
                  </a:rPr>
                  <a:t>ilustrasi</a:t>
                </a:r>
                <a:r>
                  <a:rPr lang="en-US" dirty="0">
                    <a:latin typeface="Calibri" panose="020F0502020204030204" pitchFamily="34" charset="0"/>
                    <a:ea typeface="Times New Roman" panose="02020603050405020304" pitchFamily="18" charset="0"/>
                    <a:cs typeface="Calibri" panose="020F0502020204030204" pitchFamily="34" charset="0"/>
                  </a:rPr>
                  <a:t> </a:t>
                </a:r>
                <a:r>
                  <a:rPr lang="en-US" dirty="0" err="1">
                    <a:latin typeface="Calibri" panose="020F0502020204030204" pitchFamily="34" charset="0"/>
                    <a:ea typeface="Times New Roman" panose="02020603050405020304" pitchFamily="18" charset="0"/>
                    <a:cs typeface="Calibri" panose="020F0502020204030204" pitchFamily="34" charset="0"/>
                  </a:rPr>
                  <a:t>daerah</a:t>
                </a:r>
                <a:r>
                  <a:rPr lang="en-US" dirty="0">
                    <a:latin typeface="Calibri" panose="020F0502020204030204" pitchFamily="34" charset="0"/>
                    <a:ea typeface="Times New Roman" panose="02020603050405020304" pitchFamily="18" charset="0"/>
                    <a:cs typeface="Calibri" panose="020F0502020204030204" pitchFamily="34" charset="0"/>
                  </a:rPr>
                  <a:t> </a:t>
                </a:r>
                <a:r>
                  <a:rPr lang="en-US" dirty="0" err="1">
                    <a:latin typeface="Calibri" panose="020F0502020204030204" pitchFamily="34" charset="0"/>
                    <a:ea typeface="Times New Roman" panose="02020603050405020304" pitchFamily="18" charset="0"/>
                    <a:cs typeface="Calibri" panose="020F0502020204030204" pitchFamily="34" charset="0"/>
                  </a:rPr>
                  <a:t>bebas</a:t>
                </a:r>
                <a:r>
                  <a:rPr lang="en-US" dirty="0">
                    <a:latin typeface="Calibri" panose="020F0502020204030204" pitchFamily="34" charset="0"/>
                    <a:ea typeface="Times New Roman" panose="02020603050405020304" pitchFamily="18" charset="0"/>
                    <a:cs typeface="Calibri" panose="020F0502020204030204" pitchFamily="34" charset="0"/>
                  </a:rPr>
                  <a:t> </a:t>
                </a:r>
                <a:r>
                  <a:rPr lang="en-US" dirty="0" err="1">
                    <a:latin typeface="Calibri" panose="020F0502020204030204" pitchFamily="34" charset="0"/>
                    <a:ea typeface="Times New Roman" panose="02020603050405020304" pitchFamily="18" charset="0"/>
                    <a:cs typeface="Calibri" panose="020F0502020204030204" pitchFamily="34" charset="0"/>
                  </a:rPr>
                  <a:t>samping</a:t>
                </a:r>
                <a:r>
                  <a:rPr lang="en-US" dirty="0">
                    <a:latin typeface="Calibri" panose="020F0502020204030204" pitchFamily="34" charset="0"/>
                    <a:ea typeface="Times New Roman" panose="02020603050405020304" pitchFamily="18" charset="0"/>
                    <a:cs typeface="Calibri" panose="020F0502020204030204" pitchFamily="34" charset="0"/>
                  </a:rPr>
                  <a:t> </a:t>
                </a:r>
                <a:r>
                  <a:rPr lang="en-US" dirty="0" err="1">
                    <a:latin typeface="Calibri" panose="020F0502020204030204" pitchFamily="34" charset="0"/>
                    <a:ea typeface="Times New Roman" panose="02020603050405020304" pitchFamily="18" charset="0"/>
                    <a:cs typeface="Calibri" panose="020F0502020204030204" pitchFamily="34" charset="0"/>
                  </a:rPr>
                  <a:t>untuk</a:t>
                </a:r>
                <a:r>
                  <a:rPr lang="en-US" dirty="0">
                    <a:latin typeface="Calibri" panose="020F0502020204030204" pitchFamily="34" charset="0"/>
                    <a:ea typeface="Times New Roman" panose="02020603050405020304" pitchFamily="18" charset="0"/>
                    <a:cs typeface="Calibri" panose="020F0502020204030204" pitchFamily="34" charset="0"/>
                  </a:rPr>
                  <a:t> </a:t>
                </a:r>
                <a14:m>
                  <m:oMath xmlns:m="http://schemas.openxmlformats.org/officeDocument/2006/math">
                    <m:sSub>
                      <m:sSubPr>
                        <m:ctrlPr>
                          <a:rPr lang="en-US" i="1">
                            <a:effectLst/>
                            <a:latin typeface="Cambria Math"/>
                            <a:ea typeface="Times New Roman" panose="02020603050405020304" pitchFamily="18" charset="0"/>
                            <a:cs typeface="Calibri" panose="020F0502020204030204" pitchFamily="34" charset="0"/>
                          </a:rPr>
                        </m:ctrlPr>
                      </m:sSubPr>
                      <m:e>
                        <m:r>
                          <a:rPr lang="en-US" i="1">
                            <a:effectLst/>
                            <a:latin typeface="Cambria Math" panose="02040503050406030204" pitchFamily="18" charset="0"/>
                            <a:ea typeface="Times New Roman" panose="02020603050405020304" pitchFamily="18" charset="0"/>
                            <a:cs typeface="Calibri" panose="020F0502020204030204" pitchFamily="34" charset="0"/>
                          </a:rPr>
                          <m:t>𝐽</m:t>
                        </m:r>
                      </m:e>
                      <m:sub>
                        <m:r>
                          <a:rPr lang="en-US" i="1">
                            <a:effectLst/>
                            <a:latin typeface="Cambria Math" panose="02040503050406030204" pitchFamily="18" charset="0"/>
                            <a:ea typeface="Times New Roman" panose="02020603050405020304" pitchFamily="18" charset="0"/>
                            <a:cs typeface="Calibri" panose="020F0502020204030204" pitchFamily="34" charset="0"/>
                          </a:rPr>
                          <m:t>h</m:t>
                        </m:r>
                      </m:sub>
                    </m:sSub>
                    <m:r>
                      <a:rPr lang="en-US" i="1">
                        <a:effectLst/>
                        <a:latin typeface="Cambria Math" panose="02040503050406030204" pitchFamily="18" charset="0"/>
                        <a:ea typeface="Times New Roman" panose="02020603050405020304" pitchFamily="18" charset="0"/>
                        <a:cs typeface="Calibri" panose="020F0502020204030204" pitchFamily="34" charset="0"/>
                      </a:rPr>
                      <m:t>&gt;</m:t>
                    </m:r>
                    <m:sSub>
                      <m:sSubPr>
                        <m:ctrlPr>
                          <a:rPr lang="en-US" i="1">
                            <a:effectLst/>
                            <a:latin typeface="Cambria Math"/>
                            <a:ea typeface="Times New Roman" panose="02020603050405020304" pitchFamily="18" charset="0"/>
                            <a:cs typeface="Calibri" panose="020F0502020204030204" pitchFamily="34" charset="0"/>
                          </a:rPr>
                        </m:ctrlPr>
                      </m:sSubPr>
                      <m:e>
                        <m:r>
                          <a:rPr lang="en-US" i="1">
                            <a:effectLst/>
                            <a:latin typeface="Cambria Math" panose="02040503050406030204" pitchFamily="18" charset="0"/>
                            <a:ea typeface="Times New Roman" panose="02020603050405020304" pitchFamily="18" charset="0"/>
                            <a:cs typeface="Calibri" panose="020F0502020204030204" pitchFamily="34" charset="0"/>
                          </a:rPr>
                          <m:t>𝐿</m:t>
                        </m:r>
                      </m:e>
                      <m:sub>
                        <m:r>
                          <a:rPr lang="en-US" i="1">
                            <a:effectLst/>
                            <a:latin typeface="Cambria Math" panose="02040503050406030204" pitchFamily="18" charset="0"/>
                            <a:ea typeface="Times New Roman" panose="02020603050405020304" pitchFamily="18" charset="0"/>
                            <a:cs typeface="Calibri" panose="020F0502020204030204" pitchFamily="34" charset="0"/>
                          </a:rPr>
                          <m:t>𝑇</m:t>
                        </m:r>
                      </m:sub>
                    </m:sSub>
                  </m:oMath>
                </a14:m>
                <a:endParaRPr lang="en-US" dirty="0">
                  <a:effectLst/>
                  <a:latin typeface="Calibri" panose="020F0502020204030204" pitchFamily="34" charset="0"/>
                  <a:ea typeface="Times New Roman" panose="02020603050405020304" pitchFamily="18" charset="0"/>
                  <a:cs typeface="Calibri" panose="020F0502020204030204" pitchFamily="34" charset="0"/>
                </a:endParaRPr>
              </a:p>
            </p:txBody>
          </p:sp>
        </mc:Choice>
        <mc:Fallback xmlns="">
          <p:sp>
            <p:nvSpPr>
              <p:cNvPr id="7" name="Rectangle 6"/>
              <p:cNvSpPr>
                <a:spLocks noRot="1" noChangeAspect="1" noMove="1" noResize="1" noEditPoints="1" noAdjustHandles="1" noChangeArrowheads="1" noChangeShapeType="1" noTextEdit="1"/>
              </p:cNvSpPr>
              <p:nvPr/>
            </p:nvSpPr>
            <p:spPr>
              <a:xfrm>
                <a:off x="6642672" y="6048064"/>
                <a:ext cx="4805892" cy="646331"/>
              </a:xfrm>
              <a:prstGeom prst="rect">
                <a:avLst/>
              </a:prstGeom>
              <a:blipFill rotWithShape="0">
                <a:blip r:embed="rId5"/>
                <a:stretch>
                  <a:fillRect t="-4717" b="-14151"/>
                </a:stretch>
              </a:blipFill>
            </p:spPr>
            <p:txBody>
              <a:bodyPr/>
              <a:lstStyle/>
              <a:p>
                <a:r>
                  <a:rPr lang="en-US">
                    <a:noFill/>
                  </a:rPr>
                  <a:t> </a:t>
                </a:r>
              </a:p>
            </p:txBody>
          </p:sp>
        </mc:Fallback>
      </mc:AlternateContent>
    </p:spTree>
    <p:extLst>
      <p:ext uri="{BB962C8B-B14F-4D97-AF65-F5344CB8AC3E}">
        <p14:creationId xmlns:p14="http://schemas.microsoft.com/office/powerpoint/2010/main" val="399143785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p:cNvSpPr>
                <a:spLocks noGrp="1"/>
              </p:cNvSpPr>
              <p:nvPr>
                <p:ph type="title"/>
              </p:nvPr>
            </p:nvSpPr>
            <p:spPr>
              <a:xfrm>
                <a:off x="646111" y="452718"/>
                <a:ext cx="10531405" cy="1400530"/>
              </a:xfrm>
            </p:spPr>
            <p:txBody>
              <a:bodyPr>
                <a:normAutofit/>
              </a:bodyPr>
              <a:lstStyle/>
              <a:p>
                <a:r>
                  <a:rPr lang="en-US" dirty="0" err="1"/>
                  <a:t>nilai</a:t>
                </a:r>
                <a:r>
                  <a:rPr lang="en-US" dirty="0"/>
                  <a:t> </a:t>
                </a:r>
                <a14:m>
                  <m:oMath xmlns:m="http://schemas.openxmlformats.org/officeDocument/2006/math">
                    <m:r>
                      <a:rPr lang="en-US" i="1">
                        <a:latin typeface="Cambria Math"/>
                      </a:rPr>
                      <m:t>𝑀</m:t>
                    </m:r>
                  </m:oMath>
                </a14:m>
                <a:r>
                  <a:rPr lang="en-US" dirty="0"/>
                  <a:t> </a:t>
                </a:r>
                <a:r>
                  <a:rPr lang="en-US" dirty="0" err="1"/>
                  <a:t>dengan</a:t>
                </a:r>
                <a:r>
                  <a:rPr lang="en-US" dirty="0"/>
                  <a:t> </a:t>
                </a:r>
                <a:r>
                  <a:rPr lang="en-US" dirty="0" err="1"/>
                  <a:t>Variasi</a:t>
                </a:r>
                <a:r>
                  <a:rPr lang="en-US" dirty="0"/>
                  <a:t> </a:t>
                </a:r>
                <a:r>
                  <a:rPr lang="en-US" dirty="0" err="1"/>
                  <a:t>kecepatan</a:t>
                </a:r>
                <a:r>
                  <a:rPr lang="en-US" dirty="0"/>
                  <a:t> </a:t>
                </a:r>
                <a:r>
                  <a:rPr lang="en-US" dirty="0" err="1"/>
                  <a:t>rencana</a:t>
                </a:r>
                <a:r>
                  <a:rPr lang="en-US" dirty="0"/>
                  <a:t> (</a:t>
                </a:r>
                <a14:m>
                  <m:oMath xmlns:m="http://schemas.openxmlformats.org/officeDocument/2006/math">
                    <m:sSub>
                      <m:sSubPr>
                        <m:ctrlPr>
                          <a:rPr lang="en-US" i="1">
                            <a:latin typeface="Cambria Math"/>
                          </a:rPr>
                        </m:ctrlPr>
                      </m:sSubPr>
                      <m:e>
                        <m:r>
                          <a:rPr lang="en-US" i="1">
                            <a:latin typeface="Cambria Math"/>
                          </a:rPr>
                          <m:t>𝑉</m:t>
                        </m:r>
                      </m:e>
                      <m:sub>
                        <m:r>
                          <a:rPr lang="en-US" i="1">
                            <a:latin typeface="Cambria Math"/>
                          </a:rPr>
                          <m:t>𝑅</m:t>
                        </m:r>
                      </m:sub>
                    </m:sSub>
                  </m:oMath>
                </a14:m>
                <a:r>
                  <a:rPr lang="en-US" dirty="0"/>
                  <a:t>) </a:t>
                </a:r>
                <a:r>
                  <a:rPr lang="en-US" dirty="0" err="1"/>
                  <a:t>dan</a:t>
                </a:r>
                <a:r>
                  <a:rPr lang="en-US" dirty="0"/>
                  <a:t> </a:t>
                </a:r>
                <a:r>
                  <a:rPr lang="en-US" dirty="0" err="1"/>
                  <a:t>Jari-jari</a:t>
                </a:r>
                <a:r>
                  <a:rPr lang="en-US" dirty="0"/>
                  <a:t> </a:t>
                </a:r>
                <a:r>
                  <a:rPr lang="en-US" dirty="0" err="1"/>
                  <a:t>tikungan</a:t>
                </a:r>
                <a:r>
                  <a:rPr lang="en-US" dirty="0"/>
                  <a:t> (</a:t>
                </a:r>
                <a14:m>
                  <m:oMath xmlns:m="http://schemas.openxmlformats.org/officeDocument/2006/math">
                    <m:r>
                      <a:rPr lang="en-US" i="1">
                        <a:latin typeface="Cambria Math"/>
                      </a:rPr>
                      <m:t>𝑅</m:t>
                    </m:r>
                  </m:oMath>
                </a14:m>
                <a:r>
                  <a:rPr lang="en-US" dirty="0"/>
                  <a:t>) </a:t>
                </a:r>
                <a:r>
                  <a:rPr lang="en-US" dirty="0" err="1"/>
                  <a:t>untuk</a:t>
                </a:r>
                <a:r>
                  <a:rPr lang="en-US" dirty="0"/>
                  <a:t> </a:t>
                </a:r>
                <a14:m>
                  <m:oMath xmlns:m="http://schemas.openxmlformats.org/officeDocument/2006/math">
                    <m:sSub>
                      <m:sSubPr>
                        <m:ctrlPr>
                          <a:rPr lang="en-US" i="1">
                            <a:latin typeface="Cambria Math"/>
                          </a:rPr>
                        </m:ctrlPr>
                      </m:sSubPr>
                      <m:e>
                        <m:r>
                          <a:rPr lang="en-US" i="1">
                            <a:latin typeface="Cambria Math"/>
                          </a:rPr>
                          <m:t>𝐽</m:t>
                        </m:r>
                      </m:e>
                      <m:sub>
                        <m:r>
                          <a:rPr lang="en-US" i="1">
                            <a:latin typeface="Cambria Math"/>
                          </a:rPr>
                          <m:t>h</m:t>
                        </m:r>
                      </m:sub>
                    </m:sSub>
                    <m:r>
                      <a:rPr lang="en-US" i="1">
                        <a:latin typeface="Cambria Math"/>
                      </a:rPr>
                      <m:t>&lt;</m:t>
                    </m:r>
                    <m:sSub>
                      <m:sSubPr>
                        <m:ctrlPr>
                          <a:rPr lang="en-US" i="1">
                            <a:latin typeface="Cambria Math"/>
                          </a:rPr>
                        </m:ctrlPr>
                      </m:sSubPr>
                      <m:e>
                        <m:r>
                          <a:rPr lang="en-US" i="1">
                            <a:latin typeface="Cambria Math"/>
                          </a:rPr>
                          <m:t>𝐿</m:t>
                        </m:r>
                      </m:e>
                      <m:sub>
                        <m:r>
                          <a:rPr lang="en-US" i="1">
                            <a:latin typeface="Cambria Math"/>
                          </a:rPr>
                          <m:t>𝑇</m:t>
                        </m:r>
                      </m:sub>
                    </m:sSub>
                  </m:oMath>
                </a14:m>
                <a:endParaRPr lang="en-US" dirty="0"/>
              </a:p>
            </p:txBody>
          </p:sp>
        </mc:Choice>
        <mc:Fallback xmlns="">
          <p:sp>
            <p:nvSpPr>
              <p:cNvPr id="2" name="Title 1"/>
              <p:cNvSpPr>
                <a:spLocks noGrp="1" noRot="1" noChangeAspect="1" noMove="1" noResize="1" noEditPoints="1" noAdjustHandles="1" noChangeArrowheads="1" noChangeShapeType="1" noTextEdit="1"/>
              </p:cNvSpPr>
              <p:nvPr>
                <p:ph type="title"/>
              </p:nvPr>
            </p:nvSpPr>
            <p:spPr>
              <a:xfrm>
                <a:off x="646111" y="452718"/>
                <a:ext cx="10531405" cy="1400530"/>
              </a:xfrm>
              <a:blipFill rotWithShape="1">
                <a:blip r:embed="rId2"/>
                <a:stretch>
                  <a:fillRect l="-1910" t="-7391" b="-6087"/>
                </a:stretch>
              </a:blipFill>
            </p:spPr>
            <p:txBody>
              <a:bodyPr/>
              <a:lstStyle/>
              <a:p>
                <a:r>
                  <a:rPr lang="id-ID">
                    <a:noFill/>
                  </a:rPr>
                  <a:t> </a:t>
                </a:r>
              </a:p>
            </p:txBody>
          </p:sp>
        </mc:Fallback>
      </mc:AlternateContent>
      <p:sp>
        <p:nvSpPr>
          <p:cNvPr id="3" name="Content Placeholder 2"/>
          <p:cNvSpPr>
            <a:spLocks noGrp="1"/>
          </p:cNvSpPr>
          <p:nvPr>
            <p:ph idx="1"/>
          </p:nvPr>
        </p:nvSpPr>
        <p:spPr>
          <a:xfrm>
            <a:off x="1104293" y="2294458"/>
            <a:ext cx="8946541" cy="4195481"/>
          </a:xfrm>
        </p:spPr>
        <p:txBody>
          <a:bodyPr/>
          <a:lstStyle/>
          <a:p>
            <a:r>
              <a:rPr lang="en-US" dirty="0"/>
              <a:t>LIHAT TABEL  2.16 </a:t>
            </a:r>
            <a:r>
              <a:rPr lang="en-US" dirty="0" err="1"/>
              <a:t>s.d</a:t>
            </a:r>
            <a:r>
              <a:rPr lang="en-US" dirty="0"/>
              <a:t> 2.18 [PDF]</a:t>
            </a:r>
          </a:p>
          <a:p>
            <a:endParaRPr lang="en-US" dirty="0"/>
          </a:p>
        </p:txBody>
      </p:sp>
    </p:spTree>
    <p:extLst>
      <p:ext uri="{BB962C8B-B14F-4D97-AF65-F5344CB8AC3E}">
        <p14:creationId xmlns:p14="http://schemas.microsoft.com/office/powerpoint/2010/main" val="379482831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646110" y="60386"/>
            <a:ext cx="8122569" cy="5405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itle 7"/>
          <p:cNvSpPr>
            <a:spLocks noGrp="1"/>
          </p:cNvSpPr>
          <p:nvPr>
            <p:ph type="title"/>
          </p:nvPr>
        </p:nvSpPr>
        <p:spPr>
          <a:xfrm>
            <a:off x="1353478" y="254209"/>
            <a:ext cx="9404723" cy="1400530"/>
          </a:xfrm>
        </p:spPr>
        <p:txBody>
          <a:bodyPr/>
          <a:lstStyle/>
          <a:p>
            <a:r>
              <a:rPr lang="id-ID" b="1" i="1" dirty="0">
                <a:solidFill>
                  <a:srgbClr val="0070C0"/>
                </a:solidFill>
                <a:effectLst>
                  <a:outerShdw blurRad="38100" dist="38100" dir="2700000" algn="tl">
                    <a:srgbClr val="000000">
                      <a:alpha val="43137"/>
                    </a:srgbClr>
                  </a:outerShdw>
                </a:effectLst>
              </a:rPr>
              <a:t>Terima Kasih</a:t>
            </a:r>
          </a:p>
        </p:txBody>
      </p:sp>
    </p:spTree>
    <p:extLst>
      <p:ext uri="{BB962C8B-B14F-4D97-AF65-F5344CB8AC3E}">
        <p14:creationId xmlns:p14="http://schemas.microsoft.com/office/powerpoint/2010/main" val="192426724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ngles">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468</TotalTime>
  <Words>3755</Words>
  <Application>Microsoft Office PowerPoint</Application>
  <PresentationFormat>Custom</PresentationFormat>
  <Paragraphs>571</Paragraphs>
  <Slides>67</Slides>
  <Notes>0</Notes>
  <HiddenSlides>0</HiddenSlides>
  <MMClips>0</MMClips>
  <ScaleCrop>false</ScaleCrop>
  <HeadingPairs>
    <vt:vector size="4" baseType="variant">
      <vt:variant>
        <vt:lpstr>Theme</vt:lpstr>
      </vt:variant>
      <vt:variant>
        <vt:i4>1</vt:i4>
      </vt:variant>
      <vt:variant>
        <vt:lpstr>Slide Titles</vt:lpstr>
      </vt:variant>
      <vt:variant>
        <vt:i4>67</vt:i4>
      </vt:variant>
    </vt:vector>
  </HeadingPairs>
  <TitlesOfParts>
    <vt:vector size="68" baseType="lpstr">
      <vt:lpstr>Angles</vt:lpstr>
      <vt:lpstr> Topik#3: Geometrik Jalan</vt:lpstr>
      <vt:lpstr>RPS: Geometrik Jalan</vt:lpstr>
      <vt:lpstr>PowerPoint Presentation</vt:lpstr>
      <vt:lpstr>SYARAT UMUM JALAN</vt:lpstr>
      <vt:lpstr>Klasifikasi Jalan Umum berdasarkan Fungsi, Kecepatan dan Lebar Badan Jalan</vt:lpstr>
      <vt:lpstr>Klasifikasi Jalan Umum berdasarkan Status</vt:lpstr>
      <vt:lpstr>Klas Berdasarkan muatan sumbu </vt:lpstr>
      <vt:lpstr>berdasarkan Fungsi, Dimensi Kendaraan Maksimum, dan Muatan Sumbu terberat (MST)</vt:lpstr>
      <vt:lpstr>Klasifikasi Jalan berdasarkan medan</vt:lpstr>
      <vt:lpstr>Road Geometry</vt:lpstr>
      <vt:lpstr>STEP OF PLANNING</vt:lpstr>
      <vt:lpstr>FLOW CHART</vt:lpstr>
      <vt:lpstr>CRITERIA</vt:lpstr>
      <vt:lpstr>Kecepatan</vt:lpstr>
      <vt:lpstr>Klasifikasi Kecepatan</vt:lpstr>
      <vt:lpstr>Kecepatan rata-rata ruang (Space Mean Speed)</vt:lpstr>
      <vt:lpstr>Kecepatan rata-rata waktu (Time Mean Speed)</vt:lpstr>
      <vt:lpstr>Percentile</vt:lpstr>
      <vt:lpstr>Kecepatan rencana (V_R)</vt:lpstr>
      <vt:lpstr>Kecepatan rencana (V_R) untuk masing masing fungsi jalan</vt:lpstr>
      <vt:lpstr>Kendaraan Rencana</vt:lpstr>
      <vt:lpstr>Dimensi Kendaraan Rencana</vt:lpstr>
      <vt:lpstr>KENDARAAN KECIL</vt:lpstr>
      <vt:lpstr>KENDARAAN SEDANG</vt:lpstr>
      <vt:lpstr>KENDARAAN BESAR</vt:lpstr>
      <vt:lpstr>Satuan Mobil Penumpang</vt:lpstr>
      <vt:lpstr>Volume Lalu Lintas Rencana</vt:lpstr>
      <vt:lpstr>Penentuan Faktor K dan Faktor F berdasarkan Volume Lalu lintas Harian Rata – rata.</vt:lpstr>
      <vt:lpstr>Bagian-Bagian Jalan</vt:lpstr>
      <vt:lpstr>Elemen dari perencanaan geometrik</vt:lpstr>
      <vt:lpstr>PowerPoint Presentation</vt:lpstr>
      <vt:lpstr>PowerPoint Presentation</vt:lpstr>
      <vt:lpstr>Alynemen Vertikal</vt:lpstr>
      <vt:lpstr>BAGIAN JALAN</vt:lpstr>
      <vt:lpstr>Damaja dan Damija serta Dawasja di lingkungan Jalan antar kota</vt:lpstr>
      <vt:lpstr>Daerah Pengawasan Jalan yang diukur dari as jalan (PP, No.26 Tahun 1985)</vt:lpstr>
      <vt:lpstr>Penampang melintang jalan #1</vt:lpstr>
      <vt:lpstr>Penampang melintang jalan di perkotaan (Direktorat Jenderal Bina Marga, 1997)</vt:lpstr>
      <vt:lpstr>Penampang melintang jalan di perkotaan yang dilengkapi trotoar/jalur pejalan kaki (Direktorat Jenderal Bina Marga, 1997)</vt:lpstr>
      <vt:lpstr>Jalur dan Lajur lalu lintas</vt:lpstr>
      <vt:lpstr>Penentuan Lebar Jalur dan Bahu jalan</vt:lpstr>
      <vt:lpstr>Pengertian</vt:lpstr>
      <vt:lpstr>Kemiringan melintang jalan normal</vt:lpstr>
      <vt:lpstr>Lebar Lajur Jalan Ideal</vt:lpstr>
      <vt:lpstr>Bahu Jalan </vt:lpstr>
      <vt:lpstr>Median Jalan</vt:lpstr>
      <vt:lpstr>MEDIAN JALAN</vt:lpstr>
      <vt:lpstr>Fasilitas Pejalan Kaki</vt:lpstr>
      <vt:lpstr>Jarak Pandang</vt:lpstr>
      <vt:lpstr>Jarak Pandang Henti (J_h)</vt:lpstr>
      <vt:lpstr>PIEV</vt:lpstr>
      <vt:lpstr>Jarak Pandang Henti Pada lengkung vertical cembung</vt:lpstr>
      <vt:lpstr>Jarak Pandang Henti Pada lengkung vertical cekung</vt:lpstr>
      <vt:lpstr>Jarak Pandang Henti (J_h), Pers</vt:lpstr>
      <vt:lpstr>Jarak Pandang Henti (J_h), minimum</vt:lpstr>
      <vt:lpstr>Jarak Pandang Henti (J_h), minimum (AASHTO, 2001; R.SNI T-14-2004, 2004)</vt:lpstr>
      <vt:lpstr>Jarak Pandang Mendahului atau Menyiap</vt:lpstr>
      <vt:lpstr>JARAK PANDANG MENYIAP DGN asumsi terhadap sifat arus lalu lintas</vt:lpstr>
      <vt:lpstr>ILUSTRASI MENDAHULUI</vt:lpstr>
      <vt:lpstr>PERS. Jarak Pandang Mendahului (J_d), </vt:lpstr>
      <vt:lpstr>Jarak Pandang Mendahului (J_d), minimum</vt:lpstr>
      <vt:lpstr>Menentukan jarak mendahului/menyiap (AASHTO, 2001, p. 123)</vt:lpstr>
      <vt:lpstr>Daerah Bebas Samping Tikungan</vt:lpstr>
      <vt:lpstr> (Gambar 2.21</vt:lpstr>
      <vt:lpstr>ILUSTRASI</vt:lpstr>
      <vt:lpstr>nilai M dengan Variasi kecepatan rencana (V_R) dan Jari-jari tikungan (R) untuk J_h&lt;L_T</vt:lpstr>
      <vt:lpstr>Terima Kasih</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Jalan Raya 1</dc:title>
  <dc:creator>Tri Mulyono</dc:creator>
  <cp:lastModifiedBy>Windows User</cp:lastModifiedBy>
  <cp:revision>24</cp:revision>
  <dcterms:created xsi:type="dcterms:W3CDTF">2017-03-16T18:26:54Z</dcterms:created>
  <dcterms:modified xsi:type="dcterms:W3CDTF">2020-09-01T10:52:17Z</dcterms:modified>
</cp:coreProperties>
</file>