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jpg" ContentType="image/jp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Default Extension="png" ContentType="image/png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x="7772400" cy="12801600"/>
  <p:notesSz cx="7772400" cy="128016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968496"/>
            <a:ext cx="6606540" cy="268833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7168896"/>
            <a:ext cx="5440680" cy="3200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50" b="0" i="0">
                <a:solidFill>
                  <a:srgbClr val="31313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50" b="0" i="0">
                <a:solidFill>
                  <a:srgbClr val="31313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88620" y="2944368"/>
            <a:ext cx="3380994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002786" y="2944368"/>
            <a:ext cx="3380994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50" b="0" i="0">
                <a:solidFill>
                  <a:srgbClr val="31313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511802" y="924564"/>
            <a:ext cx="1594484" cy="4629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50" b="0" i="0">
                <a:solidFill>
                  <a:srgbClr val="31313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944368"/>
            <a:ext cx="6995160" cy="8449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642616" y="11905488"/>
            <a:ext cx="2487168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88620" y="11905488"/>
            <a:ext cx="1787652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596128" y="11905488"/>
            <a:ext cx="1787652" cy="640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budsus@ukdw.ac.id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://www.cs.cornell.edu/html/cs513-sp98/L17.html" TargetMode="External"/><Relationship Id="rId3" Type="http://schemas.openxmlformats.org/officeDocument/2006/relationships/hyperlink" Target="http://www.cs.cornell.edu/html/cs513-sp98/L18.html" TargetMode="Externa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Relationship Id="rId3" Type="http://schemas.openxmlformats.org/officeDocument/2006/relationships/image" Target="../media/image5.jp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image" Target="../media/image8.jp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Relationship Id="rId4" Type="http://schemas.openxmlformats.org/officeDocument/2006/relationships/image" Target="../media/image16.jp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Relationship Id="rId4" Type="http://schemas.openxmlformats.org/officeDocument/2006/relationships/image" Target="../media/image22.jp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hyperlink" Target="http://www.onjava.com/pub/a/onjava/2001/05/03/java_s" TargetMode="Externa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Relationship Id="rId3" Type="http://schemas.openxmlformats.org/officeDocument/2006/relationships/image" Target="../media/image25.jpg"/><Relationship Id="rId4" Type="http://schemas.openxmlformats.org/officeDocument/2006/relationships/image" Target="../media/image26.jpg"/><Relationship Id="rId5" Type="http://schemas.openxmlformats.org/officeDocument/2006/relationships/image" Target="../media/image27.jp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8.png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31.png"/><Relationship Id="rId6" Type="http://schemas.openxmlformats.org/officeDocument/2006/relationships/image" Target="../media/image32.png"/><Relationship Id="rId7" Type="http://schemas.openxmlformats.org/officeDocument/2006/relationships/image" Target="../media/image33.png"/><Relationship Id="rId8" Type="http://schemas.openxmlformats.org/officeDocument/2006/relationships/image" Target="../media/image34.png"/><Relationship Id="rId9" Type="http://schemas.openxmlformats.org/officeDocument/2006/relationships/image" Target="../media/image35.png"/><Relationship Id="rId10" Type="http://schemas.openxmlformats.org/officeDocument/2006/relationships/image" Target="../media/image36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7.png"/><Relationship Id="rId3" Type="http://schemas.openxmlformats.org/officeDocument/2006/relationships/image" Target="../media/image38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41.png"/><Relationship Id="rId7" Type="http://schemas.openxmlformats.org/officeDocument/2006/relationships/image" Target="../media/image42.png"/><Relationship Id="rId8" Type="http://schemas.openxmlformats.org/officeDocument/2006/relationships/image" Target="../media/image43.png"/><Relationship Id="rId9" Type="http://schemas.openxmlformats.org/officeDocument/2006/relationships/image" Target="../media/image44.png"/><Relationship Id="rId10" Type="http://schemas.openxmlformats.org/officeDocument/2006/relationships/image" Target="../media/image45.png"/><Relationship Id="rId11" Type="http://schemas.openxmlformats.org/officeDocument/2006/relationships/image" Target="../media/image46.png"/><Relationship Id="rId12" Type="http://schemas.openxmlformats.org/officeDocument/2006/relationships/image" Target="../media/image47.png"/><Relationship Id="rId13" Type="http://schemas.openxmlformats.org/officeDocument/2006/relationships/image" Target="../media/image48.png"/><Relationship Id="rId14" Type="http://schemas.openxmlformats.org/officeDocument/2006/relationships/image" Target="../media/image49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48337" y="892561"/>
            <a:ext cx="3538854" cy="132080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14"/>
              </a:spcBef>
            </a:pPr>
            <a:r>
              <a:rPr dirty="0" sz="2850" spc="90">
                <a:solidFill>
                  <a:srgbClr val="313131"/>
                </a:solidFill>
                <a:latin typeface="Arial"/>
                <a:cs typeface="Arial"/>
              </a:rPr>
              <a:t>Keamanan</a:t>
            </a:r>
            <a:endParaRPr sz="285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9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2850" spc="110">
                <a:solidFill>
                  <a:srgbClr val="313131"/>
                </a:solidFill>
                <a:latin typeface="Arial"/>
                <a:cs typeface="Arial"/>
              </a:rPr>
              <a:t>Sistem</a:t>
            </a:r>
            <a:r>
              <a:rPr dirty="0" sz="2850" spc="-20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2850" spc="135">
                <a:solidFill>
                  <a:srgbClr val="313131"/>
                </a:solidFill>
                <a:latin typeface="Arial"/>
                <a:cs typeface="Arial"/>
              </a:rPr>
              <a:t>Terdistribusi</a:t>
            </a:r>
            <a:endParaRPr sz="285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44296" y="2507741"/>
            <a:ext cx="6105525" cy="0"/>
          </a:xfrm>
          <a:custGeom>
            <a:avLst/>
            <a:gdLst/>
            <a:ahLst/>
            <a:cxnLst/>
            <a:rect l="l" t="t" r="r" b="b"/>
            <a:pathLst>
              <a:path w="6105525" h="0">
                <a:moveTo>
                  <a:pt x="0" y="0"/>
                </a:moveTo>
                <a:lnTo>
                  <a:pt x="6105144" y="0"/>
                </a:lnTo>
              </a:path>
            </a:pathLst>
          </a:custGeom>
          <a:ln w="71628">
            <a:solidFill>
              <a:srgbClr val="7E7E7E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8260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dirty="0" sz="2850" spc="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pada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1181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2197100" marR="2134870" indent="372745">
                        <a:lnSpc>
                          <a:spcPts val="2150"/>
                        </a:lnSpc>
                        <a:spcBef>
                          <a:spcPts val="1340"/>
                        </a:spcBef>
                      </a:pPr>
                      <a:r>
                        <a:rPr dirty="0" sz="1800" spc="105">
                          <a:latin typeface="Arial"/>
                          <a:cs typeface="Arial"/>
                        </a:rPr>
                        <a:t>Budi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Susanto  </a:t>
                      </a:r>
                      <a:r>
                        <a:rPr dirty="0" sz="1800" spc="75">
                          <a:latin typeface="Arial"/>
                          <a:cs typeface="Arial"/>
                          <a:hlinkClick r:id="rId2"/>
                        </a:rPr>
                        <a:t>budsus@ukdw.ac.id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9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154667" y="7698741"/>
            <a:ext cx="4587875" cy="108712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200025" indent="-187325">
              <a:lnSpc>
                <a:spcPct val="100000"/>
              </a:lnSpc>
              <a:spcBef>
                <a:spcPts val="120"/>
              </a:spcBef>
              <a:buSzPct val="75000"/>
              <a:buChar char="–"/>
              <a:tabLst>
                <a:tab pos="200660" algn="l"/>
              </a:tabLst>
            </a:pPr>
            <a:r>
              <a:rPr dirty="0" sz="1800" spc="-5">
                <a:latin typeface="Arial"/>
                <a:cs typeface="Arial"/>
              </a:rPr>
              <a:t>Dapatkah </a:t>
            </a:r>
            <a:r>
              <a:rPr dirty="0" sz="1800" spc="-10">
                <a:latin typeface="Arial"/>
                <a:cs typeface="Arial"/>
              </a:rPr>
              <a:t>kita </a:t>
            </a:r>
            <a:r>
              <a:rPr dirty="0" sz="1800" spc="-5">
                <a:latin typeface="Arial"/>
                <a:cs typeface="Arial"/>
              </a:rPr>
              <a:t>melindungi </a:t>
            </a:r>
            <a:r>
              <a:rPr dirty="0" sz="1800" spc="-10">
                <a:latin typeface="Arial"/>
                <a:cs typeface="Arial"/>
              </a:rPr>
              <a:t>pengiriman</a:t>
            </a:r>
            <a:r>
              <a:rPr dirty="0" sz="1800" spc="-95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data?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buFont typeface="Arial"/>
              <a:buChar char="–"/>
            </a:pPr>
            <a:endParaRPr sz="2000">
              <a:latin typeface="Times New Roman"/>
              <a:cs typeface="Times New Roman"/>
            </a:endParaRPr>
          </a:p>
          <a:p>
            <a:pPr marL="200025" indent="-187325">
              <a:lnSpc>
                <a:spcPct val="100000"/>
              </a:lnSpc>
              <a:spcBef>
                <a:spcPts val="1710"/>
              </a:spcBef>
              <a:buSzPct val="75000"/>
              <a:buChar char="–"/>
              <a:tabLst>
                <a:tab pos="200660" algn="l"/>
              </a:tabLst>
            </a:pPr>
            <a:r>
              <a:rPr dirty="0" sz="1800" spc="-5">
                <a:latin typeface="Arial"/>
                <a:cs typeface="Arial"/>
              </a:rPr>
              <a:t>Dapatkan </a:t>
            </a:r>
            <a:r>
              <a:rPr dirty="0" sz="1800" spc="-10">
                <a:latin typeface="Arial"/>
                <a:cs typeface="Arial"/>
              </a:rPr>
              <a:t>kita </a:t>
            </a:r>
            <a:r>
              <a:rPr dirty="0" sz="1800">
                <a:latin typeface="Arial"/>
                <a:cs typeface="Arial"/>
              </a:rPr>
              <a:t>menentukan </a:t>
            </a:r>
            <a:r>
              <a:rPr dirty="0" sz="1800" spc="-10">
                <a:latin typeface="Arial"/>
                <a:cs typeface="Arial"/>
              </a:rPr>
              <a:t>pengirim</a:t>
            </a:r>
            <a:r>
              <a:rPr dirty="0" sz="1800" spc="-50">
                <a:latin typeface="Arial"/>
                <a:cs typeface="Arial"/>
              </a:rPr>
              <a:t> </a:t>
            </a:r>
            <a:r>
              <a:rPr dirty="0" sz="1800" spc="-5">
                <a:latin typeface="Arial"/>
                <a:cs typeface="Arial"/>
              </a:rPr>
              <a:t>data?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699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Pengantar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245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25">
                          <a:latin typeface="Arial"/>
                          <a:cs typeface="Arial"/>
                        </a:rPr>
                        <a:t>Bagaimana kita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melindungi transaksi</a:t>
                      </a:r>
                      <a:r>
                        <a:rPr dirty="0" sz="2050" spc="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dalam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marL="360680">
                        <a:lnSpc>
                          <a:spcPts val="2430"/>
                        </a:lnSpc>
                      </a:pPr>
                      <a:r>
                        <a:rPr dirty="0" sz="2050" spc="25">
                          <a:latin typeface="Arial"/>
                          <a:cs typeface="Arial"/>
                        </a:rPr>
                        <a:t>suatu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sistem</a:t>
                      </a:r>
                      <a:r>
                        <a:rPr dirty="0" sz="2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terdistribusi?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455295">
                        <a:lnSpc>
                          <a:spcPts val="1540"/>
                        </a:lnSpc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Dapatkan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kita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mensetup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saluran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aman</a:t>
                      </a:r>
                      <a:r>
                        <a:rPr dirty="0" sz="18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42620">
                        <a:lnSpc>
                          <a:spcPts val="2105"/>
                        </a:lnSpc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komunikasi?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80059" marR="218440" indent="-212090">
                        <a:lnSpc>
                          <a:spcPct val="97400"/>
                        </a:lnSpc>
                        <a:spcBef>
                          <a:spcPts val="950"/>
                        </a:spcBef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480059" algn="l"/>
                        </a:tabLst>
                      </a:pPr>
                      <a:r>
                        <a:rPr dirty="0" sz="2050" spc="25">
                          <a:latin typeface="Arial"/>
                          <a:cs typeface="Arial"/>
                        </a:rPr>
                        <a:t>Kebutuhan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melindungi kesatuan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dan  rahasia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informasi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sesumber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lain </a:t>
                      </a:r>
                      <a:r>
                        <a:rPr dirty="0" sz="2050" spc="10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dimiliki 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individu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ataupun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organisasi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dapat meliputi 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keamanan </a:t>
                      </a:r>
                      <a:r>
                        <a:rPr dirty="0" sz="2050" spc="30">
                          <a:latin typeface="Arial"/>
                          <a:cs typeface="Arial"/>
                        </a:rPr>
                        <a:t>fisik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maupun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data</a:t>
                      </a:r>
                      <a:r>
                        <a:rPr dirty="0" sz="2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digital.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marL="761365" marR="901700" indent="-187960">
                        <a:lnSpc>
                          <a:spcPts val="2050"/>
                        </a:lnSpc>
                        <a:spcBef>
                          <a:spcPts val="110"/>
                        </a:spcBef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Kebutuhan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ini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muncul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karena sesumber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tersebut 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digunakan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bersama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065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74338" y="889512"/>
            <a:ext cx="1883410" cy="46291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2850" spc="90">
                <a:solidFill>
                  <a:srgbClr val="313131"/>
                </a:solidFill>
                <a:latin typeface="Arial"/>
                <a:cs typeface="Arial"/>
              </a:rPr>
              <a:t>Keamanan</a:t>
            </a:r>
            <a:endParaRPr sz="285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95528" y="1656587"/>
            <a:ext cx="928369" cy="0"/>
          </a:xfrm>
          <a:custGeom>
            <a:avLst/>
            <a:gdLst/>
            <a:ahLst/>
            <a:cxnLst/>
            <a:rect l="l" t="t" r="r" b="b"/>
            <a:pathLst>
              <a:path w="928369" h="0">
                <a:moveTo>
                  <a:pt x="0" y="0"/>
                </a:moveTo>
                <a:lnTo>
                  <a:pt x="92811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731264" y="1648967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13716" y="0"/>
                </a:lnTo>
                <a:lnTo>
                  <a:pt x="0" y="15240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754124" y="1656587"/>
            <a:ext cx="1292860" cy="0"/>
          </a:xfrm>
          <a:custGeom>
            <a:avLst/>
            <a:gdLst/>
            <a:ahLst/>
            <a:cxnLst/>
            <a:rect l="l" t="t" r="r" b="b"/>
            <a:pathLst>
              <a:path w="1292860" h="0">
                <a:moveTo>
                  <a:pt x="0" y="0"/>
                </a:moveTo>
                <a:lnTo>
                  <a:pt x="1292352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055620" y="1648967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0" y="15240"/>
                </a:lnTo>
                <a:lnTo>
                  <a:pt x="1524" y="15240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3076956" y="1656587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379976" y="1648967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13716" y="0"/>
                </a:lnTo>
                <a:lnTo>
                  <a:pt x="0" y="15240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4401311" y="1656587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704332" y="1647443"/>
            <a:ext cx="13970" cy="18415"/>
          </a:xfrm>
          <a:custGeom>
            <a:avLst/>
            <a:gdLst/>
            <a:ahLst/>
            <a:cxnLst/>
            <a:rect l="l" t="t" r="r" b="b"/>
            <a:pathLst>
              <a:path w="13970" h="18414">
                <a:moveTo>
                  <a:pt x="12192" y="0"/>
                </a:moveTo>
                <a:lnTo>
                  <a:pt x="0" y="16764"/>
                </a:lnTo>
                <a:lnTo>
                  <a:pt x="0" y="18288"/>
                </a:lnTo>
                <a:lnTo>
                  <a:pt x="13716" y="1524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5725668" y="1656587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795528" y="1930907"/>
            <a:ext cx="928369" cy="0"/>
          </a:xfrm>
          <a:custGeom>
            <a:avLst/>
            <a:gdLst/>
            <a:ahLst/>
            <a:cxnLst/>
            <a:rect l="l" t="t" r="r" b="b"/>
            <a:pathLst>
              <a:path w="928369" h="0">
                <a:moveTo>
                  <a:pt x="0" y="0"/>
                </a:moveTo>
                <a:lnTo>
                  <a:pt x="92811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729739" y="1923287"/>
            <a:ext cx="17145" cy="13970"/>
          </a:xfrm>
          <a:custGeom>
            <a:avLst/>
            <a:gdLst/>
            <a:ahLst/>
            <a:cxnLst/>
            <a:rect l="l" t="t" r="r" b="b"/>
            <a:pathLst>
              <a:path w="17144" h="13969">
                <a:moveTo>
                  <a:pt x="16764" y="0"/>
                </a:moveTo>
                <a:lnTo>
                  <a:pt x="0" y="13716"/>
                </a:lnTo>
                <a:lnTo>
                  <a:pt x="1524" y="13716"/>
                </a:lnTo>
                <a:lnTo>
                  <a:pt x="16764" y="1524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754124" y="1930907"/>
            <a:ext cx="1292860" cy="0"/>
          </a:xfrm>
          <a:custGeom>
            <a:avLst/>
            <a:gdLst/>
            <a:ahLst/>
            <a:cxnLst/>
            <a:rect l="l" t="t" r="r" b="b"/>
            <a:pathLst>
              <a:path w="1292860" h="0">
                <a:moveTo>
                  <a:pt x="0" y="0"/>
                </a:moveTo>
                <a:lnTo>
                  <a:pt x="1292352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055620" y="1923287"/>
            <a:ext cx="17145" cy="13970"/>
          </a:xfrm>
          <a:custGeom>
            <a:avLst/>
            <a:gdLst/>
            <a:ahLst/>
            <a:cxnLst/>
            <a:rect l="l" t="t" r="r" b="b"/>
            <a:pathLst>
              <a:path w="17144" h="13969">
                <a:moveTo>
                  <a:pt x="15240" y="0"/>
                </a:moveTo>
                <a:lnTo>
                  <a:pt x="0" y="13716"/>
                </a:lnTo>
                <a:lnTo>
                  <a:pt x="16764" y="1524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076956" y="1930907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4378452" y="1923287"/>
            <a:ext cx="17145" cy="13970"/>
          </a:xfrm>
          <a:custGeom>
            <a:avLst/>
            <a:gdLst/>
            <a:ahLst/>
            <a:cxnLst/>
            <a:rect l="l" t="t" r="r" b="b"/>
            <a:pathLst>
              <a:path w="17145" h="13969">
                <a:moveTo>
                  <a:pt x="16764" y="0"/>
                </a:moveTo>
                <a:lnTo>
                  <a:pt x="0" y="13716"/>
                </a:lnTo>
                <a:lnTo>
                  <a:pt x="1524" y="13716"/>
                </a:lnTo>
                <a:lnTo>
                  <a:pt x="16764" y="1524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4401311" y="1930907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5702808" y="1921763"/>
            <a:ext cx="15240" cy="17145"/>
          </a:xfrm>
          <a:custGeom>
            <a:avLst/>
            <a:gdLst/>
            <a:ahLst/>
            <a:cxnLst/>
            <a:rect l="l" t="t" r="r" b="b"/>
            <a:pathLst>
              <a:path w="15239" h="17144">
                <a:moveTo>
                  <a:pt x="15240" y="0"/>
                </a:moveTo>
                <a:lnTo>
                  <a:pt x="0" y="15240"/>
                </a:lnTo>
                <a:lnTo>
                  <a:pt x="1524" y="16764"/>
                </a:lnTo>
                <a:lnTo>
                  <a:pt x="15240" y="1524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5725668" y="1930907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3070860" y="2918459"/>
            <a:ext cx="0" cy="562610"/>
          </a:xfrm>
          <a:custGeom>
            <a:avLst/>
            <a:gdLst/>
            <a:ahLst/>
            <a:cxnLst/>
            <a:rect l="l" t="t" r="r" b="b"/>
            <a:pathLst>
              <a:path w="0" h="562610">
                <a:moveTo>
                  <a:pt x="0" y="0"/>
                </a:moveTo>
                <a:lnTo>
                  <a:pt x="0" y="562356"/>
                </a:lnTo>
              </a:path>
            </a:pathLst>
          </a:custGeom>
          <a:ln w="1524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393692" y="2918459"/>
            <a:ext cx="0" cy="562610"/>
          </a:xfrm>
          <a:custGeom>
            <a:avLst/>
            <a:gdLst/>
            <a:ahLst/>
            <a:cxnLst/>
            <a:rect l="l" t="t" r="r" b="b"/>
            <a:pathLst>
              <a:path w="0" h="562610">
                <a:moveTo>
                  <a:pt x="0" y="0"/>
                </a:moveTo>
                <a:lnTo>
                  <a:pt x="0" y="562356"/>
                </a:lnTo>
              </a:path>
            </a:pathLst>
          </a:custGeom>
          <a:ln w="15240">
            <a:solidFill>
              <a:srgbClr val="FFFFF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795528" y="4213859"/>
            <a:ext cx="928369" cy="0"/>
          </a:xfrm>
          <a:custGeom>
            <a:avLst/>
            <a:gdLst/>
            <a:ahLst/>
            <a:cxnLst/>
            <a:rect l="l" t="t" r="r" b="b"/>
            <a:pathLst>
              <a:path w="928369" h="0">
                <a:moveTo>
                  <a:pt x="0" y="0"/>
                </a:moveTo>
                <a:lnTo>
                  <a:pt x="92811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1731264" y="4206239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3716" y="0"/>
                </a:moveTo>
                <a:lnTo>
                  <a:pt x="0" y="15240"/>
                </a:lnTo>
                <a:lnTo>
                  <a:pt x="15240" y="1524"/>
                </a:lnTo>
                <a:lnTo>
                  <a:pt x="137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754124" y="4213859"/>
            <a:ext cx="1292860" cy="0"/>
          </a:xfrm>
          <a:custGeom>
            <a:avLst/>
            <a:gdLst/>
            <a:ahLst/>
            <a:cxnLst/>
            <a:rect l="l" t="t" r="r" b="b"/>
            <a:pathLst>
              <a:path w="1292860" h="0">
                <a:moveTo>
                  <a:pt x="0" y="0"/>
                </a:moveTo>
                <a:lnTo>
                  <a:pt x="1292352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3055620" y="4206239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5240" y="0"/>
                </a:moveTo>
                <a:lnTo>
                  <a:pt x="0" y="15240"/>
                </a:lnTo>
                <a:lnTo>
                  <a:pt x="1524" y="15240"/>
                </a:lnTo>
                <a:lnTo>
                  <a:pt x="15240" y="1524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3076956" y="4213859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4379976" y="4206239"/>
            <a:ext cx="15240" cy="15240"/>
          </a:xfrm>
          <a:custGeom>
            <a:avLst/>
            <a:gdLst/>
            <a:ahLst/>
            <a:cxnLst/>
            <a:rect l="l" t="t" r="r" b="b"/>
            <a:pathLst>
              <a:path w="15239" h="15239">
                <a:moveTo>
                  <a:pt x="13716" y="0"/>
                </a:moveTo>
                <a:lnTo>
                  <a:pt x="0" y="15240"/>
                </a:lnTo>
                <a:lnTo>
                  <a:pt x="15240" y="1524"/>
                </a:lnTo>
                <a:lnTo>
                  <a:pt x="137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4401311" y="4213859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5704332" y="4204715"/>
            <a:ext cx="13970" cy="18415"/>
          </a:xfrm>
          <a:custGeom>
            <a:avLst/>
            <a:gdLst/>
            <a:ahLst/>
            <a:cxnLst/>
            <a:rect l="l" t="t" r="r" b="b"/>
            <a:pathLst>
              <a:path w="13970" h="18414">
                <a:moveTo>
                  <a:pt x="12192" y="0"/>
                </a:moveTo>
                <a:lnTo>
                  <a:pt x="0" y="16764"/>
                </a:lnTo>
                <a:lnTo>
                  <a:pt x="0" y="18288"/>
                </a:lnTo>
                <a:lnTo>
                  <a:pt x="13716" y="1524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5725668" y="4213859"/>
            <a:ext cx="1294130" cy="0"/>
          </a:xfrm>
          <a:custGeom>
            <a:avLst/>
            <a:gdLst/>
            <a:ahLst/>
            <a:cxnLst/>
            <a:rect l="l" t="t" r="r" b="b"/>
            <a:pathLst>
              <a:path w="1294129" h="0">
                <a:moveTo>
                  <a:pt x="0" y="0"/>
                </a:moveTo>
                <a:lnTo>
                  <a:pt x="1293876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32" name="object 3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6040"/>
                <a:gridCol w="932815"/>
                <a:gridCol w="3949700"/>
                <a:gridCol w="1517015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880744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dirty="0" sz="28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Perkembangan</a:t>
                      </a:r>
                      <a:r>
                        <a:rPr dirty="0" sz="2850" spc="-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3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Kebutuhan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171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2560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49530">
                        <a:lnSpc>
                          <a:spcPts val="720"/>
                        </a:lnSpc>
                        <a:tabLst>
                          <a:tab pos="1373505" algn="l"/>
                          <a:tab pos="2698115" algn="l"/>
                        </a:tabLst>
                      </a:pPr>
                      <a:r>
                        <a:rPr dirty="0" sz="1050" spc="-10">
                          <a:latin typeface="Arial"/>
                          <a:cs typeface="Arial"/>
                        </a:rPr>
                        <a:t>1965-75</a:t>
                      </a:r>
                      <a:r>
                        <a:rPr dirty="0" sz="1050" spc="-1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1975-89</a:t>
                      </a:r>
                      <a:r>
                        <a:rPr dirty="0" sz="1050" spc="-1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-10">
                          <a:latin typeface="Arial"/>
                          <a:cs typeface="Arial"/>
                        </a:rPr>
                        <a:t>1990-99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73025">
                        <a:lnSpc>
                          <a:spcPts val="720"/>
                        </a:lnSpc>
                      </a:pPr>
                      <a:r>
                        <a:rPr dirty="0" sz="1050" spc="25">
                          <a:latin typeface="Arial"/>
                          <a:cs typeface="Arial"/>
                        </a:rPr>
                        <a:t>Current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050" spc="35">
                          <a:latin typeface="Arial"/>
                          <a:cs typeface="Arial"/>
                        </a:rPr>
                        <a:t>Platforms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635"/>
                </a:tc>
                <a:tc>
                  <a:txBody>
                    <a:bodyPr/>
                    <a:lstStyle/>
                    <a:p>
                      <a:pPr marL="49530" marR="92710">
                        <a:lnSpc>
                          <a:spcPct val="94800"/>
                        </a:lnSpc>
                        <a:spcBef>
                          <a:spcPts val="70"/>
                        </a:spcBef>
                        <a:tabLst>
                          <a:tab pos="1373505" algn="l"/>
                          <a:tab pos="2698115" algn="l"/>
                        </a:tabLst>
                      </a:pPr>
                      <a:r>
                        <a:rPr dirty="0" sz="1050" spc="15">
                          <a:latin typeface="Arial"/>
                          <a:cs typeface="Arial"/>
                        </a:rPr>
                        <a:t>Multi-user</a:t>
                      </a:r>
                      <a:r>
                        <a:rPr dirty="0" sz="1050" spc="1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Distributed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systems </a:t>
                      </a:r>
                      <a:r>
                        <a:rPr dirty="0" sz="1050" spc="5">
                          <a:latin typeface="Arial"/>
                          <a:cs typeface="Arial"/>
                        </a:rPr>
                        <a:t>The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Internet, 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wide- 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timesharing</a:t>
                      </a:r>
                      <a:r>
                        <a:rPr dirty="0" sz="1050" spc="2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based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local</a:t>
                      </a:r>
                      <a:r>
                        <a:rPr dirty="0" sz="1050" spc="2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area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services  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computers</a:t>
                      </a:r>
                      <a:r>
                        <a:rPr dirty="0" sz="1050" spc="3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networks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8890"/>
                </a:tc>
                <a:tc>
                  <a:txBody>
                    <a:bodyPr/>
                    <a:lstStyle/>
                    <a:p>
                      <a:pPr marL="73025" marR="118745">
                        <a:lnSpc>
                          <a:spcPts val="1200"/>
                        </a:lnSpc>
                        <a:spcBef>
                          <a:spcPts val="95"/>
                        </a:spcBef>
                      </a:pPr>
                      <a:r>
                        <a:rPr dirty="0" sz="1050" spc="5">
                          <a:latin typeface="Arial"/>
                          <a:cs typeface="Arial"/>
                        </a:rPr>
                        <a:t>The 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Internet 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105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mobile 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devices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12065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3327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0640">
                        <a:lnSpc>
                          <a:spcPts val="950"/>
                        </a:lnSpc>
                      </a:pPr>
                      <a:r>
                        <a:rPr dirty="0" sz="1050" spc="10">
                          <a:latin typeface="Arial"/>
                          <a:cs typeface="Arial"/>
                        </a:rPr>
                        <a:t>Shared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40640">
                        <a:lnSpc>
                          <a:spcPts val="1220"/>
                        </a:lnSpc>
                      </a:pPr>
                      <a:r>
                        <a:rPr dirty="0" sz="1050" spc="30">
                          <a:latin typeface="Arial"/>
                          <a:cs typeface="Arial"/>
                        </a:rPr>
                        <a:t>resources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9530">
                        <a:lnSpc>
                          <a:spcPts val="950"/>
                        </a:lnSpc>
                        <a:tabLst>
                          <a:tab pos="1373505" algn="l"/>
                        </a:tabLst>
                      </a:pPr>
                      <a:r>
                        <a:rPr dirty="0" sz="1050" spc="5">
                          <a:latin typeface="Arial"/>
                          <a:cs typeface="Arial"/>
                        </a:rPr>
                        <a:t>Memory,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 files</a:t>
                      </a:r>
                      <a:r>
                        <a:rPr dirty="0" sz="1050" spc="1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Local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services 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(e.g.</a:t>
                      </a:r>
                      <a:r>
                        <a:rPr dirty="0" sz="1050" spc="3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Email, web</a:t>
                      </a:r>
                      <a:r>
                        <a:rPr dirty="0" sz="1050" spc="-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sites,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1373505">
                        <a:lnSpc>
                          <a:spcPts val="1220"/>
                        </a:lnSpc>
                      </a:pPr>
                      <a:r>
                        <a:rPr dirty="0" sz="1050" spc="-25">
                          <a:latin typeface="Arial"/>
                          <a:cs typeface="Arial"/>
                        </a:rPr>
                        <a:t>NFS),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local networks 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Internet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commerce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73025">
                        <a:lnSpc>
                          <a:spcPts val="950"/>
                        </a:lnSpc>
                      </a:pPr>
                      <a:r>
                        <a:rPr dirty="0" sz="1050" spc="25">
                          <a:latin typeface="Arial"/>
                          <a:cs typeface="Arial"/>
                        </a:rPr>
                        <a:t>Distributed</a:t>
                      </a:r>
                      <a:r>
                        <a:rPr dirty="0" sz="10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objects,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73025">
                        <a:lnSpc>
                          <a:spcPts val="1220"/>
                        </a:lnSpc>
                      </a:pPr>
                      <a:r>
                        <a:rPr dirty="0" sz="1050" spc="25">
                          <a:latin typeface="Arial"/>
                          <a:cs typeface="Arial"/>
                        </a:rPr>
                        <a:t>mobile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code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56324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0640" marR="39370">
                        <a:lnSpc>
                          <a:spcPts val="1200"/>
                        </a:lnSpc>
                        <a:spcBef>
                          <a:spcPts val="425"/>
                        </a:spcBef>
                      </a:pPr>
                      <a:r>
                        <a:rPr dirty="0" sz="1050" spc="30">
                          <a:latin typeface="Arial"/>
                          <a:cs typeface="Arial"/>
                        </a:rPr>
                        <a:t>Security  requirements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3975"/>
                </a:tc>
                <a:tc>
                  <a:txBody>
                    <a:bodyPr/>
                    <a:lstStyle/>
                    <a:p>
                      <a:pPr marL="49530" marR="73025" indent="-635">
                        <a:lnSpc>
                          <a:spcPts val="1200"/>
                        </a:lnSpc>
                        <a:spcBef>
                          <a:spcPts val="425"/>
                        </a:spcBef>
                        <a:tabLst>
                          <a:tab pos="2698115" algn="l"/>
                        </a:tabLst>
                      </a:pPr>
                      <a:r>
                        <a:rPr dirty="0" sz="1050" spc="0">
                          <a:latin typeface="Arial"/>
                          <a:cs typeface="Arial"/>
                        </a:rPr>
                        <a:t>User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identification </a:t>
                      </a:r>
                      <a:r>
                        <a:rPr dirty="0" sz="1050" spc="-15">
                          <a:latin typeface="Arial"/>
                          <a:cs typeface="Arial"/>
                        </a:rPr>
                        <a:t>andProtection 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servicesStrong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security 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for 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authentication</a:t>
                      </a:r>
                      <a:r>
                        <a:rPr dirty="0" sz="1050" spc="2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commercial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algn="r" marR="461009">
                        <a:lnSpc>
                          <a:spcPts val="1170"/>
                        </a:lnSpc>
                      </a:pPr>
                      <a:r>
                        <a:rPr dirty="0" sz="1050" spc="-15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50" spc="-15">
                          <a:latin typeface="Arial"/>
                          <a:cs typeface="Arial"/>
                        </a:rPr>
                        <a:t>r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s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c</a:t>
                      </a:r>
                      <a:r>
                        <a:rPr dirty="0" sz="1050" spc="-15">
                          <a:latin typeface="Arial"/>
                          <a:cs typeface="Arial"/>
                        </a:rPr>
                        <a:t>t</a:t>
                      </a:r>
                      <a:r>
                        <a:rPr dirty="0" sz="1050" spc="-40">
                          <a:latin typeface="Arial"/>
                          <a:cs typeface="Arial"/>
                        </a:rPr>
                        <a:t>i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on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3975"/>
                </a:tc>
                <a:tc>
                  <a:txBody>
                    <a:bodyPr/>
                    <a:lstStyle/>
                    <a:p>
                      <a:pPr marL="73025" marR="205740">
                        <a:lnSpc>
                          <a:spcPts val="1200"/>
                        </a:lnSpc>
                        <a:spcBef>
                          <a:spcPts val="425"/>
                        </a:spcBef>
                      </a:pPr>
                      <a:r>
                        <a:rPr dirty="0" sz="1050" spc="35">
                          <a:latin typeface="Arial"/>
                          <a:cs typeface="Arial"/>
                        </a:rPr>
                        <a:t>Access 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control for 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individual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objects,  secure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mobile</a:t>
                      </a:r>
                      <a:r>
                        <a:rPr dirty="0" sz="10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30">
                          <a:latin typeface="Arial"/>
                          <a:cs typeface="Arial"/>
                        </a:rPr>
                        <a:t>code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53975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7505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0640" marR="50800">
                        <a:lnSpc>
                          <a:spcPct val="95700"/>
                        </a:lnSpc>
                        <a:spcBef>
                          <a:spcPts val="380"/>
                        </a:spcBef>
                      </a:pPr>
                      <a:r>
                        <a:rPr dirty="0" sz="1050" spc="30">
                          <a:latin typeface="Arial"/>
                          <a:cs typeface="Arial"/>
                        </a:rPr>
                        <a:t>Security  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g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m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e</a:t>
                      </a:r>
                      <a:r>
                        <a:rPr dirty="0" sz="1050" spc="-5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050">
                          <a:latin typeface="Arial"/>
                          <a:cs typeface="Arial"/>
                        </a:rPr>
                        <a:t>t </a:t>
                      </a:r>
                      <a:r>
                        <a:rPr dirty="0" sz="10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environment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260"/>
                </a:tc>
                <a:tc>
                  <a:txBody>
                    <a:bodyPr/>
                    <a:lstStyle/>
                    <a:p>
                      <a:pPr marL="49530" marR="174625">
                        <a:lnSpc>
                          <a:spcPct val="95200"/>
                        </a:lnSpc>
                        <a:spcBef>
                          <a:spcPts val="385"/>
                        </a:spcBef>
                        <a:tabLst>
                          <a:tab pos="1373505" algn="l"/>
                          <a:tab pos="2698115" algn="l"/>
                        </a:tabLst>
                      </a:pPr>
                      <a:r>
                        <a:rPr dirty="0" sz="1050" spc="10">
                          <a:latin typeface="Arial"/>
                          <a:cs typeface="Arial"/>
                        </a:rPr>
                        <a:t>Single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authority,</a:t>
                      </a:r>
                      <a:r>
                        <a:rPr dirty="0" sz="1050" spc="2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Single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authority,</a:t>
                      </a:r>
                      <a:r>
                        <a:rPr dirty="0" sz="1050" spc="2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5">
                          <a:latin typeface="Arial"/>
                          <a:cs typeface="Arial"/>
                        </a:rPr>
                        <a:t>Many</a:t>
                      </a:r>
                      <a:r>
                        <a:rPr dirty="0" sz="1050" spc="-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authorities,  single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authorization </a:t>
                      </a:r>
                      <a:r>
                        <a:rPr dirty="0" sz="1050" spc="229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delegation,</a:t>
                      </a:r>
                      <a:r>
                        <a:rPr dirty="0" sz="1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repli-</a:t>
                      </a:r>
                      <a:r>
                        <a:rPr dirty="0" sz="1050" spc="10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50">
                          <a:latin typeface="Arial"/>
                          <a:cs typeface="Arial"/>
                        </a:rPr>
                        <a:t>no </a:t>
                      </a:r>
                      <a:r>
                        <a:rPr dirty="0" sz="1050" spc="10">
                          <a:latin typeface="Arial"/>
                          <a:cs typeface="Arial"/>
                        </a:rPr>
                        <a:t>network-wide  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database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(e.g.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35">
                          <a:latin typeface="Arial"/>
                          <a:cs typeface="Arial"/>
                        </a:rPr>
                        <a:t>letcl</a:t>
                      </a:r>
                      <a:r>
                        <a:rPr dirty="0" sz="1050" spc="3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cated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authorization</a:t>
                      </a:r>
                      <a:r>
                        <a:rPr dirty="0" sz="1050" spc="3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authorities  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passwd)</a:t>
                      </a:r>
                      <a:r>
                        <a:rPr dirty="0" sz="1050" spc="1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databases </a:t>
                      </a:r>
                      <a:r>
                        <a:rPr dirty="0" sz="1050" spc="0">
                          <a:latin typeface="Arial"/>
                          <a:cs typeface="Arial"/>
                        </a:rPr>
                        <a:t>(e.g.</a:t>
                      </a:r>
                      <a:r>
                        <a:rPr dirty="0" sz="105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050" spc="-40">
                          <a:latin typeface="Arial"/>
                          <a:cs typeface="Arial"/>
                        </a:rPr>
                        <a:t>NIS)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895"/>
                </a:tc>
                <a:tc>
                  <a:txBody>
                    <a:bodyPr/>
                    <a:lstStyle/>
                    <a:p>
                      <a:pPr marL="73025" marR="249554">
                        <a:lnSpc>
                          <a:spcPct val="95200"/>
                        </a:lnSpc>
                        <a:spcBef>
                          <a:spcPts val="385"/>
                        </a:spcBef>
                      </a:pPr>
                      <a:r>
                        <a:rPr dirty="0" sz="1050" spc="25">
                          <a:latin typeface="Arial"/>
                          <a:cs typeface="Arial"/>
                        </a:rPr>
                        <a:t>Per-activity  authorities, </a:t>
                      </a:r>
                      <a:r>
                        <a:rPr dirty="0" sz="1050" spc="40">
                          <a:latin typeface="Arial"/>
                          <a:cs typeface="Arial"/>
                        </a:rPr>
                        <a:t>groups  </a:t>
                      </a:r>
                      <a:r>
                        <a:rPr dirty="0" sz="1050" spc="15">
                          <a:latin typeface="Arial"/>
                          <a:cs typeface="Arial"/>
                        </a:rPr>
                        <a:t>with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shared  </a:t>
                      </a:r>
                      <a:r>
                        <a:rPr dirty="0" sz="1050" spc="25">
                          <a:latin typeface="Arial"/>
                          <a:cs typeface="Arial"/>
                        </a:rPr>
                        <a:t>responsibilities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B="0" marT="48895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7018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550">
                        <a:latin typeface="Times New Roman"/>
                        <a:cs typeface="Times New Roman"/>
                      </a:endParaRPr>
                    </a:p>
                    <a:p>
                      <a:pPr marL="582930">
                        <a:lnSpc>
                          <a:spcPts val="570"/>
                        </a:lnSpc>
                      </a:pPr>
                      <a:r>
                        <a:rPr dirty="0" sz="500" spc="10">
                          <a:latin typeface="Times New Roman"/>
                          <a:cs typeface="Times New Roman"/>
                        </a:rPr>
                        <a:t>Inst </a:t>
                      </a:r>
                      <a:r>
                        <a:rPr dirty="0" sz="500" spc="0">
                          <a:latin typeface="Times New Roman"/>
                          <a:cs typeface="Times New Roman"/>
                        </a:rPr>
                        <a:t>ruct </a:t>
                      </a:r>
                      <a:r>
                        <a:rPr dirty="0" sz="500" spc="15">
                          <a:latin typeface="Times New Roman"/>
                          <a:cs typeface="Times New Roman"/>
                        </a:rPr>
                        <a:t>or’s </a:t>
                      </a:r>
                      <a:r>
                        <a:rPr dirty="0" sz="500" spc="-5">
                          <a:latin typeface="Times New Roman"/>
                          <a:cs typeface="Times New Roman"/>
                        </a:rPr>
                        <a:t>Guide </a:t>
                      </a:r>
                      <a:r>
                        <a:rPr dirty="0" sz="500" spc="15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dirty="0" sz="500" spc="5">
                          <a:latin typeface="Times New Roman"/>
                          <a:cs typeface="Times New Roman"/>
                        </a:rPr>
                        <a:t>Coulouris, </a:t>
                      </a:r>
                      <a:r>
                        <a:rPr dirty="0" sz="500" spc="15">
                          <a:latin typeface="Times New Roman"/>
                          <a:cs typeface="Times New Roman"/>
                        </a:rPr>
                        <a:t>Dollimore </a:t>
                      </a:r>
                      <a:r>
                        <a:rPr dirty="0" sz="500" spc="1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500" spc="5">
                          <a:latin typeface="Times New Roman"/>
                          <a:cs typeface="Times New Roman"/>
                        </a:rPr>
                        <a:t>Uindberg </a:t>
                      </a:r>
                      <a:r>
                        <a:rPr dirty="0" sz="500" spc="0">
                          <a:latin typeface="Times New Roman"/>
                          <a:cs typeface="Times New Roman"/>
                        </a:rPr>
                        <a:t>Dist ribut </a:t>
                      </a:r>
                      <a:r>
                        <a:rPr dirty="0" sz="500" spc="10">
                          <a:latin typeface="Times New Roman"/>
                          <a:cs typeface="Times New Roman"/>
                        </a:rPr>
                        <a:t>ed </a:t>
                      </a:r>
                      <a:r>
                        <a:rPr dirty="0" sz="500">
                          <a:latin typeface="Times New Roman"/>
                          <a:cs typeface="Times New Roman"/>
                        </a:rPr>
                        <a:t>Syst </a:t>
                      </a:r>
                      <a:r>
                        <a:rPr dirty="0" sz="500" spc="10">
                          <a:latin typeface="Times New Roman"/>
                          <a:cs typeface="Times New Roman"/>
                        </a:rPr>
                        <a:t>ems: </a:t>
                      </a:r>
                      <a:r>
                        <a:rPr dirty="0" sz="500" spc="15">
                          <a:latin typeface="Times New Roman"/>
                          <a:cs typeface="Times New Roman"/>
                        </a:rPr>
                        <a:t>Concept </a:t>
                      </a:r>
                      <a:r>
                        <a:rPr dirty="0" sz="500" spc="0">
                          <a:latin typeface="Times New Roman"/>
                          <a:cs typeface="Times New Roman"/>
                        </a:rPr>
                        <a:t>s </a:t>
                      </a:r>
                      <a:r>
                        <a:rPr dirty="0" sz="500" spc="1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500" spc="0">
                          <a:latin typeface="Times New Roman"/>
                          <a:cs typeface="Times New Roman"/>
                        </a:rPr>
                        <a:t>Design</a:t>
                      </a:r>
                      <a:r>
                        <a:rPr dirty="0" sz="5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500" spc="5">
                          <a:latin typeface="Times New Roman"/>
                          <a:cs typeface="Times New Roman"/>
                        </a:rPr>
                        <a:t>Edn. </a:t>
                      </a:r>
                      <a:r>
                        <a:rPr dirty="0" sz="500" spc="0">
                          <a:latin typeface="Times New Roman"/>
                          <a:cs typeface="Times New Roman"/>
                        </a:rPr>
                        <a:t>3</a:t>
                      </a: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08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37274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65417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500" spc="5">
                          <a:latin typeface="Times New Roman"/>
                          <a:cs typeface="Times New Roman"/>
                        </a:rPr>
                        <a:t>© Addison-W esley </a:t>
                      </a:r>
                      <a:r>
                        <a:rPr dirty="0" sz="500" spc="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dirty="0" sz="500" spc="-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500" spc="0">
                          <a:latin typeface="Times New Roman"/>
                          <a:cs typeface="Times New Roman"/>
                        </a:rPr>
                        <a:t>ublishers </a:t>
                      </a:r>
                      <a:r>
                        <a:rPr dirty="0" sz="500" spc="25">
                          <a:latin typeface="Times New Roman"/>
                          <a:cs typeface="Times New Roman"/>
                        </a:rPr>
                        <a:t>2000</a:t>
                      </a: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0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59309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3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715">
                    <a:lnL w="3175">
                      <a:solidFill>
                        <a:srgbClr val="C1C1C1"/>
                      </a:solidFill>
                      <a:prstDash val="solid"/>
                    </a:lnL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33" name="object 33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12268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Ancaman dan</a:t>
                      </a:r>
                      <a:r>
                        <a:rPr dirty="0" sz="2850" spc="-12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Serangan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 marL="412750" indent="-212090">
                        <a:lnSpc>
                          <a:spcPts val="1185"/>
                        </a:lnSpc>
                        <a:buClr>
                          <a:srgbClr val="0E584D"/>
                        </a:buClr>
                        <a:buSzPct val="44117"/>
                        <a:buChar char="•"/>
                        <a:tabLst>
                          <a:tab pos="412750" algn="l"/>
                          <a:tab pos="413384" algn="l"/>
                        </a:tabLst>
                      </a:pPr>
                      <a:r>
                        <a:rPr dirty="0" sz="1700" spc="-15">
                          <a:latin typeface="Arial"/>
                          <a:cs typeface="Arial"/>
                        </a:rPr>
                        <a:t>Tujuan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utama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dengan adanya keamanan </a:t>
                      </a:r>
                      <a:r>
                        <a:rPr dirty="0" sz="1700" spc="-45">
                          <a:latin typeface="Arial"/>
                          <a:cs typeface="Arial"/>
                        </a:rPr>
                        <a:t>adalah</a:t>
                      </a:r>
                      <a:r>
                        <a:rPr dirty="0" sz="170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untuk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294005" marR="965200">
                        <a:lnSpc>
                          <a:spcPts val="1960"/>
                        </a:lnSpc>
                        <a:spcBef>
                          <a:spcPts val="375"/>
                        </a:spcBef>
                      </a:pPr>
                      <a:r>
                        <a:rPr dirty="0" sz="1700" spc="-25">
                          <a:latin typeface="Arial"/>
                          <a:cs typeface="Arial"/>
                        </a:rPr>
                        <a:t>membatasi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akses informasi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sesumber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hanya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untuk 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pemakai yang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memiliki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hak</a:t>
                      </a:r>
                      <a:r>
                        <a:rPr dirty="0" sz="170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akses.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476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412750" indent="-212090">
                        <a:lnSpc>
                          <a:spcPts val="1410"/>
                        </a:lnSpc>
                        <a:buClr>
                          <a:srgbClr val="0E584D"/>
                        </a:buClr>
                        <a:buSzPct val="44117"/>
                        <a:buChar char="•"/>
                        <a:tabLst>
                          <a:tab pos="412750" algn="l"/>
                          <a:tab pos="413384" algn="l"/>
                        </a:tabLst>
                      </a:pPr>
                      <a:r>
                        <a:rPr dirty="0" sz="1700" spc="-25">
                          <a:latin typeface="Arial"/>
                          <a:cs typeface="Arial"/>
                        </a:rPr>
                        <a:t>Ancaman</a:t>
                      </a:r>
                      <a:r>
                        <a:rPr dirty="0" sz="17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keamanan: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88620">
                        <a:lnSpc>
                          <a:spcPts val="1905"/>
                        </a:lnSpc>
                      </a:pPr>
                      <a:r>
                        <a:rPr dirty="0" baseline="6666" sz="187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700" spc="15">
                          <a:latin typeface="Arial"/>
                          <a:cs typeface="Arial"/>
                        </a:rPr>
                        <a:t>Leakage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(Kebocoran) 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pengambilan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informasi</a:t>
                      </a:r>
                      <a:r>
                        <a:rPr dirty="0" sz="1700" spc="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45">
                          <a:latin typeface="Arial"/>
                          <a:cs typeface="Arial"/>
                        </a:rPr>
                        <a:t>oleh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575945">
                        <a:lnSpc>
                          <a:spcPts val="2020"/>
                        </a:lnSpc>
                      </a:pPr>
                      <a:r>
                        <a:rPr dirty="0" sz="1700" spc="-30">
                          <a:latin typeface="Arial"/>
                          <a:cs typeface="Arial"/>
                        </a:rPr>
                        <a:t>penerima yang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tidak</a:t>
                      </a:r>
                      <a:r>
                        <a:rPr dirty="0" sz="170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berhak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694690" indent="-187325">
                        <a:lnSpc>
                          <a:spcPts val="1150"/>
                        </a:lnSpc>
                        <a:buSzPct val="73529"/>
                        <a:buChar char="–"/>
                        <a:tabLst>
                          <a:tab pos="695325" algn="l"/>
                        </a:tabLst>
                      </a:pPr>
                      <a:r>
                        <a:rPr dirty="0" sz="1700" spc="40">
                          <a:latin typeface="Arial"/>
                          <a:cs typeface="Arial"/>
                        </a:rPr>
                        <a:t>Tampering 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pengubahan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informasi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tidak</a:t>
                      </a:r>
                      <a:r>
                        <a:rPr dirty="0" sz="170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40">
                          <a:latin typeface="Arial"/>
                          <a:cs typeface="Arial"/>
                        </a:rPr>
                        <a:t>legal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694690" marR="232410" indent="-187325">
                        <a:lnSpc>
                          <a:spcPts val="2020"/>
                        </a:lnSpc>
                        <a:spcBef>
                          <a:spcPts val="65"/>
                        </a:spcBef>
                        <a:buSzPct val="73529"/>
                        <a:buChar char="–"/>
                        <a:tabLst>
                          <a:tab pos="695325" algn="l"/>
                        </a:tabLst>
                      </a:pPr>
                      <a:r>
                        <a:rPr dirty="0" sz="1700" spc="30">
                          <a:latin typeface="Arial"/>
                          <a:cs typeface="Arial"/>
                        </a:rPr>
                        <a:t>Vandalism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(perusakan) 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gangguan operasi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sistem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tertentu. 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Si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pelaku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tidak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mengharap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keuntungan</a:t>
                      </a:r>
                      <a:r>
                        <a:rPr dirty="0" sz="170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apapun.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412750" indent="-212090">
                        <a:lnSpc>
                          <a:spcPts val="1845"/>
                        </a:lnSpc>
                        <a:buClr>
                          <a:srgbClr val="0E584D"/>
                        </a:buClr>
                        <a:buSzPct val="44117"/>
                        <a:buChar char="•"/>
                        <a:tabLst>
                          <a:tab pos="412750" algn="l"/>
                          <a:tab pos="413384" algn="l"/>
                        </a:tabLst>
                      </a:pPr>
                      <a:r>
                        <a:rPr dirty="0" sz="1700" spc="-30">
                          <a:latin typeface="Arial"/>
                          <a:cs typeface="Arial"/>
                        </a:rPr>
                        <a:t>Serangan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sistem terdistribusi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tergantung</a:t>
                      </a:r>
                      <a:r>
                        <a:rPr dirty="0" sz="17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pada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412750" marR="415290">
                        <a:lnSpc>
                          <a:spcPct val="96200"/>
                        </a:lnSpc>
                        <a:spcBef>
                          <a:spcPts val="35"/>
                        </a:spcBef>
                      </a:pPr>
                      <a:r>
                        <a:rPr dirty="0" sz="1700" spc="-25">
                          <a:latin typeface="Arial"/>
                          <a:cs typeface="Arial"/>
                        </a:rPr>
                        <a:t>pengkasesan </a:t>
                      </a:r>
                      <a:r>
                        <a:rPr dirty="0" sz="1700" spc="0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saluran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komunikasi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yang ada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atau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membuat  saluran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baru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yang menyamarkan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(masquerade)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sebagai 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koneksi </a:t>
                      </a:r>
                      <a:r>
                        <a:rPr dirty="0" sz="1700" spc="-40">
                          <a:latin typeface="Arial"/>
                          <a:cs typeface="Arial"/>
                        </a:rPr>
                        <a:t>legal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412750" indent="-212090">
                        <a:lnSpc>
                          <a:spcPts val="1805"/>
                        </a:lnSpc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412750" algn="l"/>
                          <a:tab pos="413384" algn="l"/>
                        </a:tabLst>
                      </a:pPr>
                      <a:r>
                        <a:rPr dirty="0" sz="1550" spc="35">
                          <a:latin typeface="Arial"/>
                          <a:cs typeface="Arial"/>
                        </a:rPr>
                        <a:t>Penyerangan </a:t>
                      </a:r>
                      <a:r>
                        <a:rPr dirty="0" sz="1550" spc="30">
                          <a:latin typeface="Arial"/>
                          <a:cs typeface="Arial"/>
                        </a:rPr>
                        <a:t>Pasive,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Hanya mengamati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komunikasi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atau</a:t>
                      </a:r>
                      <a:r>
                        <a:rPr dirty="0" sz="155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data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12750" indent="-212090">
                        <a:lnSpc>
                          <a:spcPts val="1780"/>
                        </a:lnSpc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412750" algn="l"/>
                          <a:tab pos="413384" algn="l"/>
                        </a:tabLst>
                      </a:pPr>
                      <a:r>
                        <a:rPr dirty="0" sz="1550" spc="35">
                          <a:latin typeface="Arial"/>
                          <a:cs typeface="Arial"/>
                        </a:rPr>
                        <a:t>Penyerangan </a:t>
                      </a:r>
                      <a:r>
                        <a:rPr dirty="0" sz="1550" spc="85">
                          <a:latin typeface="Arial"/>
                          <a:cs typeface="Arial"/>
                        </a:rPr>
                        <a:t>Aktif,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Secara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aktif memodifikasi komunikasi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atau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data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976630" indent="-141605">
                        <a:lnSpc>
                          <a:spcPts val="1760"/>
                        </a:lnSpc>
                        <a:buSzPct val="45161"/>
                        <a:buChar char="•"/>
                        <a:tabLst>
                          <a:tab pos="977265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Pemalsuan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atau pengubahan</a:t>
                      </a:r>
                      <a:r>
                        <a:rPr dirty="0" sz="15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Email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976630" indent="-141605">
                        <a:lnSpc>
                          <a:spcPts val="1425"/>
                        </a:lnSpc>
                        <a:buSzPct val="45161"/>
                        <a:buChar char="•"/>
                        <a:tabLst>
                          <a:tab pos="977265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TCP/IP Spoofing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3500">
                        <a:lnSpc>
                          <a:spcPts val="1175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36207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Metode</a:t>
                      </a:r>
                      <a:r>
                        <a:rPr dirty="0" sz="285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Penyerangan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 marL="267970">
                        <a:lnSpc>
                          <a:spcPts val="1185"/>
                        </a:lnSpc>
                      </a:pPr>
                      <a:r>
                        <a:rPr dirty="0" sz="2050" spc="30">
                          <a:latin typeface="Arial"/>
                          <a:cs typeface="Arial"/>
                        </a:rPr>
                        <a:t>Klasifikasi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metode penyerangan</a:t>
                      </a:r>
                      <a:r>
                        <a:rPr dirty="0" sz="20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5">
                          <a:latin typeface="Arial"/>
                          <a:cs typeface="Arial"/>
                        </a:rPr>
                        <a:t>: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2030"/>
                        </a:lnSpc>
                        <a:spcBef>
                          <a:spcPts val="495"/>
                        </a:spcBef>
                        <a:buClr>
                          <a:srgbClr val="0E584D"/>
                        </a:buClr>
                        <a:buSzPct val="44117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700" spc="50">
                          <a:latin typeface="Arial"/>
                          <a:cs typeface="Arial"/>
                        </a:rPr>
                        <a:t>Eavesdropping,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mendapatkan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duplikasi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tanpa</a:t>
                      </a:r>
                      <a:r>
                        <a:rPr dirty="0" sz="17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ijin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61315" indent="-212090">
                        <a:lnSpc>
                          <a:spcPts val="2030"/>
                        </a:lnSpc>
                        <a:buClr>
                          <a:srgbClr val="0E584D"/>
                        </a:buClr>
                        <a:buSzPct val="44117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700" spc="30">
                          <a:latin typeface="Arial"/>
                          <a:cs typeface="Arial"/>
                        </a:rPr>
                        <a:t>Masquerading,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Mengirim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atau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menerima</a:t>
                      </a:r>
                      <a:r>
                        <a:rPr dirty="0" sz="170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pesanmenggunakan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6286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479425">
                        <a:lnSpc>
                          <a:spcPts val="1410"/>
                        </a:lnSpc>
                      </a:pPr>
                      <a:r>
                        <a:rPr dirty="0" sz="1700" spc="-25">
                          <a:latin typeface="Arial"/>
                          <a:cs typeface="Arial"/>
                        </a:rPr>
                        <a:t>identitas </a:t>
                      </a:r>
                      <a:r>
                        <a:rPr dirty="0" sz="1700" spc="-40">
                          <a:latin typeface="Arial"/>
                          <a:cs typeface="Arial"/>
                        </a:rPr>
                        <a:t>lain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tanpa 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ijin</a:t>
                      </a:r>
                      <a:r>
                        <a:rPr dirty="0" sz="1700" spc="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mereka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2020"/>
                        </a:lnSpc>
                        <a:spcBef>
                          <a:spcPts val="229"/>
                        </a:spcBef>
                        <a:buClr>
                          <a:srgbClr val="0E584D"/>
                        </a:buClr>
                        <a:buSzPct val="44117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700" spc="25">
                          <a:latin typeface="Arial"/>
                          <a:cs typeface="Arial"/>
                        </a:rPr>
                        <a:t>Message</a:t>
                      </a:r>
                      <a:r>
                        <a:rPr dirty="0" sz="17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50">
                          <a:latin typeface="Arial"/>
                          <a:cs typeface="Arial"/>
                        </a:rPr>
                        <a:t>tampering,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455295">
                        <a:lnSpc>
                          <a:spcPts val="2020"/>
                        </a:lnSpc>
                      </a:pPr>
                      <a:r>
                        <a:rPr dirty="0" baseline="6666" sz="187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Mencegat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atau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menangkap pesan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dan mengubah</a:t>
                      </a:r>
                      <a:r>
                        <a:rPr dirty="0" sz="1700" spc="2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isinya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29209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762000">
                        <a:lnSpc>
                          <a:spcPts val="1485"/>
                        </a:lnSpc>
                      </a:pPr>
                      <a:r>
                        <a:rPr dirty="0" sz="1700" spc="-30">
                          <a:latin typeface="Arial"/>
                          <a:cs typeface="Arial"/>
                        </a:rPr>
                        <a:t>sebelum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dilanjutkan </a:t>
                      </a:r>
                      <a:r>
                        <a:rPr dirty="0" sz="1700" spc="5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penerima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sebenarnya.</a:t>
                      </a:r>
                      <a:r>
                        <a:rPr dirty="0" sz="17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“man-in-the-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762000" marR="224790">
                        <a:lnSpc>
                          <a:spcPct val="96000"/>
                        </a:lnSpc>
                        <a:spcBef>
                          <a:spcPts val="40"/>
                        </a:spcBef>
                      </a:pPr>
                      <a:r>
                        <a:rPr dirty="0" sz="1700" spc="-5">
                          <a:latin typeface="Arial"/>
                          <a:cs typeface="Arial"/>
                        </a:rPr>
                        <a:t>middle </a:t>
                      </a:r>
                      <a:r>
                        <a:rPr dirty="0" sz="1700">
                          <a:latin typeface="Arial"/>
                          <a:cs typeface="Arial"/>
                        </a:rPr>
                        <a:t>attack” </a:t>
                      </a:r>
                      <a:r>
                        <a:rPr dirty="0" sz="1700" spc="-45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bentuk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message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tampering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dengan 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mencegat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pertama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pertukaran </a:t>
                      </a:r>
                      <a:r>
                        <a:rPr dirty="0" sz="170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enkripsi 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pembentukan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suatu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saluran yang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aman. Penyerang 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menyisipkan </a:t>
                      </a:r>
                      <a:r>
                        <a:rPr dirty="0" sz="170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700" spc="-40">
                          <a:latin typeface="Arial"/>
                          <a:cs typeface="Arial"/>
                        </a:rPr>
                        <a:t>lain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memungkinkan dia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untuk 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mendekrip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berikutnya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seelum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dienkrip </a:t>
                      </a:r>
                      <a:r>
                        <a:rPr dirty="0" sz="1700" spc="-45">
                          <a:latin typeface="Arial"/>
                          <a:cs typeface="Arial"/>
                        </a:rPr>
                        <a:t>oleh</a:t>
                      </a:r>
                      <a:r>
                        <a:rPr dirty="0" sz="170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penerima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479425" marR="1158875" indent="-211454">
                        <a:lnSpc>
                          <a:spcPts val="2000"/>
                        </a:lnSpc>
                        <a:spcBef>
                          <a:spcPts val="15"/>
                        </a:spcBef>
                        <a:buClr>
                          <a:srgbClr val="0E584D"/>
                        </a:buClr>
                        <a:buSzPct val="44117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700" spc="30">
                          <a:latin typeface="Arial"/>
                          <a:cs typeface="Arial"/>
                        </a:rPr>
                        <a:t>Replaying,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menyimpan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ditangkap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untuk 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pemakaian</a:t>
                      </a:r>
                      <a:r>
                        <a:rPr dirty="0" sz="17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berikutnya.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479425" indent="-211454">
                        <a:lnSpc>
                          <a:spcPts val="1895"/>
                        </a:lnSpc>
                        <a:buClr>
                          <a:srgbClr val="0E584D"/>
                        </a:buClr>
                        <a:buSzPct val="44117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700" spc="15">
                          <a:latin typeface="Arial"/>
                          <a:cs typeface="Arial"/>
                        </a:rPr>
                        <a:t>Denial </a:t>
                      </a:r>
                      <a:r>
                        <a:rPr dirty="0" sz="1700" spc="75">
                          <a:latin typeface="Arial"/>
                          <a:cs typeface="Arial"/>
                        </a:rPr>
                        <a:t>of </a:t>
                      </a:r>
                      <a:r>
                        <a:rPr dirty="0" sz="1700" spc="30">
                          <a:latin typeface="Arial"/>
                          <a:cs typeface="Arial"/>
                        </a:rPr>
                        <a:t>Service,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membanjiri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saluran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atau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sesumber</a:t>
                      </a:r>
                      <a:r>
                        <a:rPr dirty="0" sz="17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lain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479425">
                        <a:lnSpc>
                          <a:spcPts val="1980"/>
                        </a:lnSpc>
                      </a:pPr>
                      <a:r>
                        <a:rPr dirty="0" sz="1700" spc="-35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pesan yang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bertujuan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untuk</a:t>
                      </a:r>
                      <a:r>
                        <a:rPr dirty="0" sz="1700" spc="2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menggagalkan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63500">
                        <a:lnSpc>
                          <a:spcPts val="2000"/>
                        </a:lnSpc>
                        <a:tabLst>
                          <a:tab pos="479425" algn="l"/>
                        </a:tabLst>
                      </a:pPr>
                      <a:r>
                        <a:rPr dirty="0" baseline="6410" sz="1950">
                          <a:latin typeface="Times New Roman"/>
                          <a:cs typeface="Times New Roman"/>
                        </a:rPr>
                        <a:t>5	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pengaksesan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pemakai</a:t>
                      </a:r>
                      <a:r>
                        <a:rPr dirty="0" sz="170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lain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1154683" y="8482077"/>
            <a:ext cx="5855970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baseline="6172" sz="2025" spc="7">
                <a:latin typeface="Arial"/>
                <a:cs typeface="Arial"/>
              </a:rPr>
              <a:t>– </a:t>
            </a:r>
            <a:r>
              <a:rPr dirty="0" sz="1800" spc="-20">
                <a:latin typeface="Arial"/>
                <a:cs typeface="Arial"/>
              </a:rPr>
              <a:t>Setiap </a:t>
            </a:r>
            <a:r>
              <a:rPr dirty="0" sz="1800" spc="-5">
                <a:latin typeface="Arial"/>
                <a:cs typeface="Arial"/>
              </a:rPr>
              <a:t>lingkungan eksekusi </a:t>
            </a:r>
            <a:r>
              <a:rPr dirty="0" sz="1800" spc="-15">
                <a:latin typeface="Arial"/>
                <a:cs typeface="Arial"/>
              </a:rPr>
              <a:t>java </a:t>
            </a:r>
            <a:r>
              <a:rPr dirty="0" sz="1800" spc="-10">
                <a:latin typeface="Arial"/>
                <a:cs typeface="Arial"/>
              </a:rPr>
              <a:t>mobile </a:t>
            </a:r>
            <a:r>
              <a:rPr dirty="0" sz="1800" spc="10">
                <a:latin typeface="Arial"/>
                <a:cs typeface="Arial"/>
              </a:rPr>
              <a:t>code </a:t>
            </a:r>
            <a:r>
              <a:rPr dirty="0" sz="1800" spc="-10">
                <a:latin typeface="Arial"/>
                <a:cs typeface="Arial"/>
              </a:rPr>
              <a:t>diatur</a:t>
            </a:r>
            <a:r>
              <a:rPr dirty="0" sz="1800" spc="-155">
                <a:latin typeface="Arial"/>
                <a:cs typeface="Arial"/>
              </a:rPr>
              <a:t> </a:t>
            </a:r>
            <a:r>
              <a:rPr dirty="0" sz="1800" spc="-15">
                <a:latin typeface="Arial"/>
                <a:cs typeface="Arial"/>
              </a:rPr>
              <a:t>oleh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86233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Ancaman </a:t>
                      </a:r>
                      <a:r>
                        <a:rPr dirty="0" sz="2850" spc="1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dari </a:t>
                      </a:r>
                      <a:r>
                        <a:rPr dirty="0" sz="2850" spc="10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Mobile</a:t>
                      </a:r>
                      <a:r>
                        <a:rPr dirty="0" sz="2850" spc="-27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Code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250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15">
                          <a:latin typeface="Arial"/>
                          <a:cs typeface="Arial"/>
                        </a:rPr>
                        <a:t>Mobile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Code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marL="642620" marR="303530" indent="-187960">
                        <a:lnSpc>
                          <a:spcPts val="2050"/>
                        </a:lnSpc>
                        <a:spcBef>
                          <a:spcPts val="135"/>
                        </a:spcBef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Kode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yang diload </a:t>
                      </a:r>
                      <a:r>
                        <a:rPr dirty="0" sz="1800" spc="15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sebuah proses dari remote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server 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dijalankan secara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lokal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9575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455295">
                        <a:lnSpc>
                          <a:spcPts val="1195"/>
                        </a:lnSpc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Kode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Java</a:t>
                      </a:r>
                      <a:r>
                        <a:rPr dirty="0" sz="1800" spc="-2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Applet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361315" indent="-212090">
                        <a:lnSpc>
                          <a:spcPts val="2405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35">
                          <a:latin typeface="Arial"/>
                          <a:cs typeface="Arial"/>
                        </a:rPr>
                        <a:t>JVM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Security</a:t>
                      </a:r>
                      <a:r>
                        <a:rPr dirty="0" sz="20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5">
                          <a:latin typeface="Arial"/>
                          <a:cs typeface="Arial"/>
                        </a:rPr>
                        <a:t>: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761365" marR="271145">
                        <a:lnSpc>
                          <a:spcPts val="2060"/>
                        </a:lnSpc>
                        <a:spcBef>
                          <a:spcPts val="1040"/>
                        </a:spcBef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Security Manager.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Applet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tidak diijinkan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 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menulis atau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membaca 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file</a:t>
                      </a:r>
                      <a:r>
                        <a:rPr dirty="0" sz="1800" spc="-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lokal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61365" marR="233679" indent="-187325">
                        <a:lnSpc>
                          <a:spcPts val="2050"/>
                        </a:lnSpc>
                        <a:spcBef>
                          <a:spcPts val="5"/>
                        </a:spcBef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-10">
                          <a:latin typeface="Arial"/>
                          <a:cs typeface="Arial"/>
                        </a:rPr>
                        <a:t>Mobile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code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didownload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disimpan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secara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terpisah 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dari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kelas-kelas lokal,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mencegah</a:t>
                      </a:r>
                      <a:r>
                        <a:rPr dirty="0" sz="18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penimpaan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61365" marR="314325" indent="-187325">
                        <a:lnSpc>
                          <a:spcPts val="2050"/>
                        </a:lnSpc>
                        <a:spcBef>
                          <a:spcPts val="15"/>
                        </a:spcBef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Bytecode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dicek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validasi.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Instruksi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bytecode  </a:t>
                      </a:r>
                      <a:r>
                        <a:rPr dirty="0" sz="1800" spc="15">
                          <a:latin typeface="Arial"/>
                          <a:cs typeface="Arial"/>
                        </a:rPr>
                        <a:t>juga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dicek, apakah akan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menyebabkan</a:t>
                      </a:r>
                      <a:r>
                        <a:rPr dirty="0" sz="1800" spc="-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suatu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61365" marR="326390">
                        <a:lnSpc>
                          <a:spcPts val="2050"/>
                        </a:lnSpc>
                        <a:spcBef>
                          <a:spcPts val="15"/>
                        </a:spcBef>
                      </a:pPr>
                      <a:r>
                        <a:rPr dirty="0" sz="1800" spc="-20">
                          <a:latin typeface="Arial"/>
                          <a:cs typeface="Arial"/>
                        </a:rPr>
                        <a:t>kesalahan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fatal,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misal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mengakses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alamat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memori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yang  tidak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sah.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1043940" indent="-142240">
                        <a:lnSpc>
                          <a:spcPts val="1689"/>
                        </a:lnSpc>
                        <a:buClr>
                          <a:srgbClr val="000000"/>
                        </a:buClr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>
                          <a:solidFill>
                            <a:srgbClr val="0000CD"/>
                          </a:solidFill>
                          <a:latin typeface="Arial"/>
                          <a:cs typeface="Arial"/>
                          <a:hlinkClick r:id="rId2"/>
                        </a:rPr>
                        <a:t>http://www.cs.cornell.edu/html/cs513-sp98/L17.html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3500">
                        <a:lnSpc>
                          <a:spcPts val="1835"/>
                        </a:lnSpc>
                        <a:tabLst>
                          <a:tab pos="901700" algn="l"/>
                        </a:tabLst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ð	</a:t>
                      </a:r>
                      <a:r>
                        <a:rPr dirty="0" baseline="27777" sz="1050" spc="412">
                          <a:latin typeface="Arial"/>
                          <a:cs typeface="Arial"/>
                        </a:rPr>
                        <a:t>•</a:t>
                      </a:r>
                      <a:r>
                        <a:rPr dirty="0" baseline="27777" sz="1050" spc="600"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1792" sz="2325">
                          <a:solidFill>
                            <a:srgbClr val="0000CD"/>
                          </a:solidFill>
                          <a:latin typeface="Arial"/>
                          <a:cs typeface="Arial"/>
                          <a:hlinkClick r:id="rId3"/>
                        </a:rPr>
                        <a:t>http://www.cs.cornell.edu/html/cs513-sp98/L18.html</a:t>
                      </a:r>
                      <a:endParaRPr baseline="1792" sz="2325">
                        <a:latin typeface="Arial"/>
                        <a:cs typeface="Arial"/>
                      </a:endParaRPr>
                    </a:p>
                  </a:txBody>
                  <a:tcPr marL="0" marR="0" marB="0" marT="13208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8359" y="1136400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0195" y="1054104"/>
            <a:ext cx="5652135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10">
                <a:latin typeface="Arial"/>
                <a:cs typeface="Arial"/>
              </a:rPr>
              <a:t>Keamanan </a:t>
            </a:r>
            <a:r>
              <a:rPr dirty="0" sz="1800" spc="-5">
                <a:latin typeface="Arial"/>
                <a:cs typeface="Arial"/>
              </a:rPr>
              <a:t>sangat </a:t>
            </a:r>
            <a:r>
              <a:rPr dirty="0" sz="1800">
                <a:latin typeface="Arial"/>
                <a:cs typeface="Arial"/>
              </a:rPr>
              <a:t>dibutuhkan </a:t>
            </a:r>
            <a:r>
              <a:rPr dirty="0" sz="1800" spc="0">
                <a:latin typeface="Arial"/>
                <a:cs typeface="Arial"/>
              </a:rPr>
              <a:t>pada </a:t>
            </a:r>
            <a:r>
              <a:rPr dirty="0" sz="1800" spc="-10">
                <a:latin typeface="Arial"/>
                <a:cs typeface="Arial"/>
              </a:rPr>
              <a:t>kebanyak</a:t>
            </a:r>
            <a:r>
              <a:rPr dirty="0" sz="1800" spc="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transaksi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5684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Mengamankan </a:t>
                      </a:r>
                      <a:r>
                        <a:rPr dirty="0" sz="2850" spc="13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transkasi</a:t>
                      </a:r>
                      <a:r>
                        <a:rPr dirty="0" sz="2850" spc="-9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3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elektronis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43255" indent="-187960">
                        <a:lnSpc>
                          <a:spcPts val="2000"/>
                        </a:lnSpc>
                        <a:spcBef>
                          <a:spcPts val="880"/>
                        </a:spcBef>
                        <a:buSzPct val="73529"/>
                        <a:buChar char="–"/>
                        <a:tabLst>
                          <a:tab pos="643255" algn="l"/>
                        </a:tabLst>
                      </a:pPr>
                      <a:r>
                        <a:rPr dirty="0" sz="1700" spc="-10">
                          <a:latin typeface="Arial"/>
                          <a:cs typeface="Arial"/>
                        </a:rPr>
                        <a:t>E-commerce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643255" indent="-187960">
                        <a:lnSpc>
                          <a:spcPts val="1750"/>
                        </a:lnSpc>
                        <a:buSzPct val="73529"/>
                        <a:buChar char="–"/>
                        <a:tabLst>
                          <a:tab pos="643255" algn="l"/>
                        </a:tabLst>
                      </a:pPr>
                      <a:r>
                        <a:rPr dirty="0" sz="1700" spc="-20">
                          <a:latin typeface="Arial"/>
                          <a:cs typeface="Arial"/>
                        </a:rPr>
                        <a:t>Banking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1117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574040">
                        <a:lnSpc>
                          <a:spcPts val="1350"/>
                        </a:lnSpc>
                        <a:spcBef>
                          <a:spcPts val="65"/>
                        </a:spcBef>
                      </a:pPr>
                      <a:r>
                        <a:rPr dirty="0" baseline="6666" sz="1875" spc="7">
                          <a:latin typeface="Arial"/>
                          <a:cs typeface="Arial"/>
                        </a:rPr>
                        <a:t>–</a:t>
                      </a:r>
                      <a:r>
                        <a:rPr dirty="0" baseline="6666" sz="1875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E-mail</a:t>
                      </a:r>
                      <a:endParaRPr sz="1700">
                        <a:latin typeface="Arial"/>
                        <a:cs typeface="Arial"/>
                      </a:endParaRPr>
                    </a:p>
                  </a:txBody>
                  <a:tcPr marL="0" marR="0" marB="0" marT="825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925194" marR="603250" indent="-142240">
                        <a:lnSpc>
                          <a:spcPts val="1760"/>
                        </a:lnSpc>
                        <a:spcBef>
                          <a:spcPts val="655"/>
                        </a:spcBef>
                        <a:buSzPct val="45161"/>
                        <a:buChar char="•"/>
                        <a:tabLst>
                          <a:tab pos="92583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Bagaimana mengamankan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isi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email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pengirim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atau 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penerima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harus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memastikan satu sama</a:t>
                      </a:r>
                      <a:r>
                        <a:rPr dirty="0" sz="15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lain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831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79425" indent="-211454">
                        <a:lnSpc>
                          <a:spcPts val="1435"/>
                        </a:lnSpc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Transaksi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elektronik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aman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jika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dilindungi</a:t>
                      </a:r>
                      <a:r>
                        <a:rPr dirty="0" sz="1800" spc="-2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dengan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79425">
                        <a:lnSpc>
                          <a:spcPts val="2050"/>
                        </a:lnSpc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kebijakan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mekanisme</a:t>
                      </a:r>
                      <a:r>
                        <a:rPr dirty="0" sz="18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keamanan.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79425" marR="175895" indent="-211454">
                        <a:lnSpc>
                          <a:spcPct val="95300"/>
                        </a:lnSpc>
                        <a:spcBef>
                          <a:spcPts val="45"/>
                        </a:spcBef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5"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Pembeli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harus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dilindungi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terhadap penyingkapan 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kode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credit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number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selama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pengiriman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800" spc="15">
                          <a:latin typeface="Arial"/>
                          <a:cs typeface="Arial"/>
                        </a:rPr>
                        <a:t>juga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terhadap 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penjual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yang tidak bersedia mengirim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barang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setelah 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menerima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pembayaran.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Vendor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harus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mendapatkan 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pembayaran sebelum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barang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dikirim,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sehingga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perlu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dapat 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memvalidasi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calon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pembeli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sebelum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memberi mereka 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akses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3500">
                        <a:lnSpc>
                          <a:spcPct val="100000"/>
                        </a:lnSpc>
                        <a:spcBef>
                          <a:spcPts val="1485"/>
                        </a:spcBef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7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7338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Perancangan </a:t>
                      </a:r>
                      <a:r>
                        <a:rPr dirty="0" sz="2850" spc="1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Sistem </a:t>
                      </a:r>
                      <a:r>
                        <a:rPr dirty="0" sz="28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2850" spc="-22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0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Aman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250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15">
                          <a:latin typeface="Arial"/>
                          <a:cs typeface="Arial"/>
                        </a:rPr>
                        <a:t>Merupakan tugas </a:t>
                      </a:r>
                      <a:r>
                        <a:rPr dirty="0" sz="2050" spc="10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2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sulit!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marL="642620" marR="550545" indent="-187960">
                        <a:lnSpc>
                          <a:spcPts val="2050"/>
                        </a:lnSpc>
                        <a:spcBef>
                          <a:spcPts val="135"/>
                        </a:spcBef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Tujuannya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mencegah semua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serangan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yang 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saat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ini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diketahui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ataupun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akan</a:t>
                      </a:r>
                      <a:r>
                        <a:rPr dirty="0" sz="1800" spc="-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datang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9575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925194" indent="-142240">
                        <a:lnSpc>
                          <a:spcPts val="910"/>
                        </a:lnSpc>
                        <a:buSzPct val="45161"/>
                        <a:buChar char="•"/>
                        <a:tabLst>
                          <a:tab pos="925194" algn="l"/>
                        </a:tabLst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Rancangan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mengikuti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standard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ada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925194" indent="-142240">
                        <a:lnSpc>
                          <a:spcPts val="1764"/>
                        </a:lnSpc>
                        <a:buSzPct val="45161"/>
                        <a:buChar char="•"/>
                        <a:tabLst>
                          <a:tab pos="925194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Mendemokan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validasi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melawan ancaman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15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diketahui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925194" indent="-142240">
                        <a:lnSpc>
                          <a:spcPts val="1810"/>
                        </a:lnSpc>
                        <a:buSzPct val="45161"/>
                        <a:buChar char="•"/>
                        <a:tabLst>
                          <a:tab pos="925194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Audit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terhadap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kegagalan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 terdeteksi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574040">
                        <a:lnSpc>
                          <a:spcPts val="1775"/>
                        </a:lnSpc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Ada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keseimbangan antara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biaya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terhadap</a:t>
                      </a:r>
                      <a:r>
                        <a:rPr dirty="0" sz="1800" spc="-1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serangan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61365">
                        <a:lnSpc>
                          <a:spcPts val="2055"/>
                        </a:lnSpc>
                      </a:pPr>
                      <a:r>
                        <a:rPr dirty="0" sz="1800" spc="-15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ada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80059" indent="-212090">
                        <a:lnSpc>
                          <a:spcPts val="2380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480059" algn="l"/>
                        </a:tabLst>
                      </a:pPr>
                      <a:r>
                        <a:rPr dirty="0" sz="2050" spc="15">
                          <a:latin typeface="Arial"/>
                          <a:cs typeface="Arial"/>
                        </a:rPr>
                        <a:t>Beberapa rancangan </a:t>
                      </a:r>
                      <a:r>
                        <a:rPr dirty="0" sz="2050" spc="10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20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buruk: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1975"/>
                        </a:lnSpc>
                        <a:buSzPct val="73529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700" spc="-10">
                          <a:latin typeface="Arial"/>
                          <a:cs typeface="Arial"/>
                        </a:rPr>
                        <a:t>Antarmuka</a:t>
                      </a:r>
                      <a:r>
                        <a:rPr dirty="0" sz="17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dibuka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1955"/>
                        </a:lnSpc>
                        <a:buSzPct val="73529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700" spc="-25">
                          <a:latin typeface="Arial"/>
                          <a:cs typeface="Arial"/>
                        </a:rPr>
                        <a:t>Jaringan tidak</a:t>
                      </a:r>
                      <a:r>
                        <a:rPr dirty="0" sz="170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aman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1955"/>
                        </a:lnSpc>
                        <a:buSzPct val="73529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700" spc="-25">
                          <a:latin typeface="Arial"/>
                          <a:cs typeface="Arial"/>
                        </a:rPr>
                        <a:t>Membatasi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waktu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ruang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lingkup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setiap </a:t>
                      </a:r>
                      <a:r>
                        <a:rPr dirty="0" sz="1700">
                          <a:latin typeface="Arial"/>
                          <a:cs typeface="Arial"/>
                        </a:rPr>
                        <a:t>kunci</a:t>
                      </a:r>
                      <a:r>
                        <a:rPr dirty="0" sz="1700" spc="20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rahasia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1960"/>
                        </a:lnSpc>
                        <a:buSzPct val="73529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700" spc="-20">
                          <a:latin typeface="Arial"/>
                          <a:cs typeface="Arial"/>
                        </a:rPr>
                        <a:t>Algoritma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kode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program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tersedia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bagi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penyerang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1960"/>
                        </a:lnSpc>
                        <a:buSzPct val="73529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700" spc="-30">
                          <a:latin typeface="Arial"/>
                          <a:cs typeface="Arial"/>
                        </a:rPr>
                        <a:t>Penyerang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memiliki akses </a:t>
                      </a:r>
                      <a:r>
                        <a:rPr dirty="0" sz="1700" spc="0">
                          <a:latin typeface="Arial"/>
                          <a:cs typeface="Arial"/>
                        </a:rPr>
                        <a:t>ke</a:t>
                      </a:r>
                      <a:r>
                        <a:rPr dirty="0" sz="17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sesumber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lvl="1" marL="761365" marR="556895" indent="-187325">
                        <a:lnSpc>
                          <a:spcPts val="1960"/>
                        </a:lnSpc>
                        <a:spcBef>
                          <a:spcPts val="90"/>
                        </a:spcBef>
                        <a:buSzPct val="73529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700" spc="-30">
                          <a:latin typeface="Arial"/>
                          <a:cs typeface="Arial"/>
                        </a:rPr>
                        <a:t>Meminimalkan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komputer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menjadi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inti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implementasi 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sistem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63500">
                        <a:lnSpc>
                          <a:spcPts val="944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8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92329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Kebijakan </a:t>
                      </a:r>
                      <a:r>
                        <a:rPr dirty="0" sz="28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2850" spc="-12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Mekanisme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275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25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keamanan </a:t>
                      </a:r>
                      <a:r>
                        <a:rPr dirty="0" sz="2050" spc="30">
                          <a:latin typeface="Arial"/>
                          <a:cs typeface="Arial"/>
                        </a:rPr>
                        <a:t>fisik,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akan menggunakan</a:t>
                      </a:r>
                      <a:r>
                        <a:rPr dirty="0" sz="20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5">
                          <a:latin typeface="Arial"/>
                          <a:cs typeface="Arial"/>
                        </a:rPr>
                        <a:t>: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lvl="1" marL="643255" indent="-187960">
                        <a:lnSpc>
                          <a:spcPts val="2135"/>
                        </a:lnSpc>
                        <a:buClr>
                          <a:srgbClr val="000000"/>
                        </a:buClr>
                        <a:buSzPct val="75000"/>
                        <a:buChar char="–"/>
                        <a:tabLst>
                          <a:tab pos="643255" algn="l"/>
                        </a:tabLst>
                      </a:pPr>
                      <a:r>
                        <a:rPr dirty="0" sz="1800" spc="75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KebijakanlLayanan</a:t>
                      </a:r>
                      <a:r>
                        <a:rPr dirty="0" sz="1800" spc="-1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6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keamanan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2" marL="925194" indent="-142240">
                        <a:lnSpc>
                          <a:spcPts val="1220"/>
                        </a:lnSpc>
                        <a:buSzPct val="45161"/>
                        <a:buChar char="•"/>
                        <a:tabLst>
                          <a:tab pos="925194" algn="l"/>
                        </a:tabLst>
                      </a:pPr>
                      <a:r>
                        <a:rPr dirty="0" sz="1550">
                          <a:latin typeface="Arial"/>
                          <a:cs typeface="Arial"/>
                        </a:rPr>
                        <a:t>Aturan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mengatur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pengaksesan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ataupun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berbagi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1043940">
                        <a:lnSpc>
                          <a:spcPts val="1005"/>
                        </a:lnSpc>
                        <a:spcBef>
                          <a:spcPts val="405"/>
                        </a:spcBef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sesumber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tersedia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5143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924560" indent="-141605">
                        <a:lnSpc>
                          <a:spcPts val="1810"/>
                        </a:lnSpc>
                        <a:spcBef>
                          <a:spcPts val="655"/>
                        </a:spcBef>
                        <a:buSzPct val="45161"/>
                        <a:buChar char="•"/>
                        <a:tabLst>
                          <a:tab pos="925194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Menyangkut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apa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saja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15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diterapkan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924560" indent="-141605">
                        <a:lnSpc>
                          <a:spcPts val="1810"/>
                        </a:lnSpc>
                        <a:buSzPct val="45161"/>
                        <a:buChar char="•"/>
                        <a:tabLst>
                          <a:tab pos="925194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Kebijakan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keamanan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suatu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dokumen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:</a:t>
                      </a:r>
                      <a:r>
                        <a:rPr dirty="0" sz="15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hanya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831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1043305">
                        <a:lnSpc>
                          <a:spcPts val="1305"/>
                        </a:lnSpc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diperbolehkan sekelompok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pegawai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</a:t>
                      </a:r>
                      <a:r>
                        <a:rPr dirty="0" sz="1550" spc="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mengakses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2000" indent="-187960">
                        <a:lnSpc>
                          <a:spcPts val="2110"/>
                        </a:lnSpc>
                        <a:buClr>
                          <a:srgbClr val="000000"/>
                        </a:buClr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6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Mekanisme</a:t>
                      </a:r>
                      <a:r>
                        <a:rPr dirty="0" sz="1800" spc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6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keamanan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1043305" marR="678180" indent="-141605">
                        <a:lnSpc>
                          <a:spcPts val="1750"/>
                        </a:lnSpc>
                        <a:spcBef>
                          <a:spcPts val="125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20">
                          <a:latin typeface="Arial"/>
                          <a:cs typeface="Arial"/>
                        </a:rPr>
                        <a:t>Kebijakan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dijalankan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bantuan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mekanisme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keamanan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1043305" indent="-141605">
                        <a:lnSpc>
                          <a:spcPts val="1680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Menyangkut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bagaimana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menerapkannya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1043305" marR="532765" indent="-141605">
                        <a:lnSpc>
                          <a:spcPts val="1760"/>
                        </a:lnSpc>
                        <a:spcBef>
                          <a:spcPts val="90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mengakses dokumen dikontrol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distribusi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terbatas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tersembunyi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79425" marR="198755" indent="-211454">
                        <a:lnSpc>
                          <a:spcPts val="2050"/>
                        </a:lnSpc>
                        <a:spcBef>
                          <a:spcPts val="30"/>
                        </a:spcBef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-15">
                          <a:latin typeface="Arial"/>
                          <a:cs typeface="Arial"/>
                        </a:rPr>
                        <a:t>Pemisahan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antara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kebijakan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mekanisme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keamanan  akan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membantu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memisahkan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kebutuhan</a:t>
                      </a:r>
                      <a:r>
                        <a:rPr dirty="0" sz="18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implementasinya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762000" indent="-187960">
                        <a:lnSpc>
                          <a:spcPts val="1664"/>
                        </a:lnSpc>
                        <a:buSzPct val="74193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550" spc="-20">
                          <a:latin typeface="Arial"/>
                          <a:cs typeface="Arial"/>
                        </a:rPr>
                        <a:t>Kebijakan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menspesifikasikan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kebutuhan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62000" indent="-187960">
                        <a:lnSpc>
                          <a:spcPts val="1555"/>
                        </a:lnSpc>
                        <a:buSzPct val="74193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550">
                          <a:latin typeface="Arial"/>
                          <a:cs typeface="Arial"/>
                        </a:rPr>
                        <a:t>Mekanisme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menerapkan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spesifikasi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kebijakan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tersebut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3500">
                        <a:lnSpc>
                          <a:spcPts val="1300"/>
                        </a:lnSpc>
                      </a:pPr>
                      <a:r>
                        <a:rPr dirty="0" sz="1300">
                          <a:latin typeface="Times New Roman"/>
                          <a:cs typeface="Times New Roman"/>
                        </a:rPr>
                        <a:t>P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1154682" y="6938266"/>
            <a:ext cx="5608955" cy="2654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baseline="7246" sz="1725" spc="7">
                <a:latin typeface="Arial"/>
                <a:cs typeface="Arial"/>
              </a:rPr>
              <a:t>– </a:t>
            </a:r>
            <a:r>
              <a:rPr dirty="0" sz="1550" spc="80">
                <a:solidFill>
                  <a:srgbClr val="0000FF"/>
                </a:solidFill>
                <a:latin typeface="Arial"/>
                <a:cs typeface="Arial"/>
              </a:rPr>
              <a:t>Access </a:t>
            </a:r>
            <a:r>
              <a:rPr dirty="0" sz="1550" spc="65">
                <a:solidFill>
                  <a:srgbClr val="0000FF"/>
                </a:solidFill>
                <a:latin typeface="Arial"/>
                <a:cs typeface="Arial"/>
              </a:rPr>
              <a:t>Control</a:t>
            </a:r>
            <a:r>
              <a:rPr dirty="0" sz="1550" spc="65">
                <a:latin typeface="Arial"/>
                <a:cs typeface="Arial"/>
              </a:rPr>
              <a:t>, </a:t>
            </a:r>
            <a:r>
              <a:rPr dirty="0" sz="1550" spc="-10">
                <a:latin typeface="Arial"/>
                <a:cs typeface="Arial"/>
              </a:rPr>
              <a:t>Perlindungan </a:t>
            </a:r>
            <a:r>
              <a:rPr dirty="0" sz="1550" spc="-15">
                <a:latin typeface="Arial"/>
                <a:cs typeface="Arial"/>
              </a:rPr>
              <a:t>terhadap </a:t>
            </a:r>
            <a:r>
              <a:rPr dirty="0" sz="1550" spc="-20">
                <a:latin typeface="Arial"/>
                <a:cs typeface="Arial"/>
              </a:rPr>
              <a:t>pemakaian </a:t>
            </a:r>
            <a:r>
              <a:rPr dirty="0" sz="1550" spc="-10">
                <a:latin typeface="Arial"/>
                <a:cs typeface="Arial"/>
              </a:rPr>
              <a:t>tak</a:t>
            </a:r>
            <a:r>
              <a:rPr dirty="0" sz="1550" spc="-160">
                <a:latin typeface="Arial"/>
                <a:cs typeface="Arial"/>
              </a:rPr>
              <a:t> </a:t>
            </a:r>
            <a:r>
              <a:rPr dirty="0" sz="1550" spc="-20">
                <a:latin typeface="Arial"/>
                <a:cs typeface="Arial"/>
              </a:rPr>
              <a:t>legak</a:t>
            </a:r>
            <a:endParaRPr sz="15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ct val="100000"/>
                        </a:lnSpc>
                        <a:spcBef>
                          <a:spcPts val="1475"/>
                        </a:spcBef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800" spc="75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Security </a:t>
                      </a:r>
                      <a:r>
                        <a:rPr dirty="0" sz="1800" spc="5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Service</a:t>
                      </a:r>
                      <a:r>
                        <a:rPr dirty="0" sz="1800" spc="5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800" spc="-3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menurut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definisi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OSI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873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42620" indent="-187325">
                        <a:lnSpc>
                          <a:spcPts val="1280"/>
                        </a:lnSpc>
                        <a:buClr>
                          <a:srgbClr val="000000"/>
                        </a:buClr>
                        <a:buSzPct val="74193"/>
                        <a:buChar char="–"/>
                        <a:tabLst>
                          <a:tab pos="643255" algn="l"/>
                        </a:tabLst>
                      </a:pPr>
                      <a:r>
                        <a:rPr dirty="0" sz="1550" spc="7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Authentication</a:t>
                      </a:r>
                      <a:r>
                        <a:rPr dirty="0" sz="1550" spc="75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Menyediakan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jaminan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identitas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seseorang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42620" marR="1064895" indent="-187325">
                        <a:lnSpc>
                          <a:spcPts val="1750"/>
                        </a:lnSpc>
                        <a:spcBef>
                          <a:spcPts val="125"/>
                        </a:spcBef>
                        <a:buClr>
                          <a:srgbClr val="000000"/>
                        </a:buClr>
                        <a:buSzPct val="74193"/>
                        <a:buChar char="–"/>
                        <a:tabLst>
                          <a:tab pos="643255" algn="l"/>
                        </a:tabLst>
                      </a:pPr>
                      <a:r>
                        <a:rPr dirty="0" sz="1550" spc="7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Confidentiality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(kerahasiaan), Perlindungan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terhadap  pengungkapan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identitas tak</a:t>
                      </a:r>
                      <a:r>
                        <a:rPr dirty="0" sz="155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legak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69035">
                <a:tc gridSpan="2">
                  <a:txBody>
                    <a:bodyPr/>
                    <a:lstStyle/>
                    <a:p>
                      <a:pPr marL="574040">
                        <a:lnSpc>
                          <a:spcPts val="1235"/>
                        </a:lnSpc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5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Integrity</a:t>
                      </a:r>
                      <a:r>
                        <a:rPr dirty="0" sz="1550" spc="55"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Melindungi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dari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pengubahan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data yang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tak</a:t>
                      </a:r>
                      <a:r>
                        <a:rPr dirty="0" sz="1550" spc="-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legak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445134" indent="-187960">
                        <a:lnSpc>
                          <a:spcPts val="1760"/>
                        </a:lnSpc>
                        <a:spcBef>
                          <a:spcPts val="535"/>
                        </a:spcBef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6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Non-repudiation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(penyangkalan),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Melindungi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terhadap 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penolakan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terhadap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komunikasi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sudah pernah</a:t>
                      </a:r>
                      <a:r>
                        <a:rPr dirty="0" sz="15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dilakukan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679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80059" indent="-212090">
                        <a:lnSpc>
                          <a:spcPts val="1415"/>
                        </a:lnSpc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Tiga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dasar </a:t>
                      </a:r>
                      <a:r>
                        <a:rPr dirty="0" sz="1800" spc="65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Mekanisme </a:t>
                      </a:r>
                      <a:r>
                        <a:rPr dirty="0" sz="1800" spc="6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Keamanan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dibangun</a:t>
                      </a:r>
                      <a:r>
                        <a:rPr dirty="0" sz="1800" spc="-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762000" indent="-187960">
                        <a:lnSpc>
                          <a:spcPts val="1805"/>
                        </a:lnSpc>
                        <a:buClr>
                          <a:srgbClr val="000000"/>
                        </a:buClr>
                        <a:buSzPct val="74193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550" spc="7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Enkripsi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940" marR="676910" indent="-142240">
                        <a:lnSpc>
                          <a:spcPts val="1760"/>
                        </a:lnSpc>
                        <a:spcBef>
                          <a:spcPts val="85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menyediakan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kerahasiaan,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dapat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menyediakan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authentication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perlindungan</a:t>
                      </a:r>
                      <a:r>
                        <a:rPr dirty="0" sz="15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integritas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62000" indent="-187960">
                        <a:lnSpc>
                          <a:spcPts val="1725"/>
                        </a:lnSpc>
                        <a:buClr>
                          <a:srgbClr val="000000"/>
                        </a:buClr>
                        <a:buSzPct val="74193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550" spc="7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Digital</a:t>
                      </a:r>
                      <a:r>
                        <a:rPr dirty="0" sz="1550" spc="6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Signature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940" marR="310515" indent="-142240">
                        <a:lnSpc>
                          <a:spcPts val="1760"/>
                        </a:lnSpc>
                        <a:spcBef>
                          <a:spcPts val="95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menyediakan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authentication,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perlindungan  integritas,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non-repudiation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62000" indent="-187960">
                        <a:lnSpc>
                          <a:spcPts val="1725"/>
                        </a:lnSpc>
                        <a:buClr>
                          <a:srgbClr val="000000"/>
                        </a:buClr>
                        <a:buSzPct val="74193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550" spc="8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Algoritma</a:t>
                      </a:r>
                      <a:r>
                        <a:rPr dirty="0" sz="1550" spc="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ChecksumlHash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305" marR="361315" indent="-141605">
                        <a:lnSpc>
                          <a:spcPts val="1760"/>
                        </a:lnSpc>
                        <a:spcBef>
                          <a:spcPts val="95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menyediakan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perlindungan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integritas,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menyediakan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authentication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62000" indent="-187960">
                        <a:lnSpc>
                          <a:spcPts val="1689"/>
                        </a:lnSpc>
                        <a:buSzPct val="74193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Satu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atau lebih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mekanisme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dikombinasikan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</a:t>
                      </a:r>
                      <a:r>
                        <a:rPr dirty="0" sz="1550" spc="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menyediakan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20955">
                        <a:lnSpc>
                          <a:spcPts val="1825"/>
                        </a:lnSpc>
                        <a:tabLst>
                          <a:tab pos="761365" algn="l"/>
                        </a:tabLst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10	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security</a:t>
                      </a:r>
                      <a:r>
                        <a:rPr dirty="0" sz="155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service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9621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Service, </a:t>
                      </a:r>
                      <a:r>
                        <a:rPr dirty="0" sz="28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Mekanisme </a:t>
                      </a:r>
                      <a:r>
                        <a:rPr dirty="0" sz="28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2850" spc="-17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3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Algoritma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245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25">
                          <a:latin typeface="Arial"/>
                          <a:cs typeface="Arial"/>
                        </a:rPr>
                        <a:t>Sebuah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protokol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keamanan menyediakan</a:t>
                      </a:r>
                      <a:r>
                        <a:rPr dirty="0" sz="20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satu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marL="360680">
                        <a:lnSpc>
                          <a:spcPts val="2430"/>
                        </a:lnSpc>
                      </a:pPr>
                      <a:r>
                        <a:rPr dirty="0" sz="2050" spc="15">
                          <a:latin typeface="Arial"/>
                          <a:cs typeface="Arial"/>
                        </a:rPr>
                        <a:t>atau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lebih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layanan</a:t>
                      </a:r>
                      <a:r>
                        <a:rPr dirty="0" sz="20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(service)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480059" indent="-212090">
                        <a:lnSpc>
                          <a:spcPts val="1345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480059" algn="l"/>
                        </a:tabLst>
                      </a:pPr>
                      <a:r>
                        <a:rPr dirty="0" sz="2050" spc="30">
                          <a:latin typeface="Arial"/>
                          <a:cs typeface="Arial"/>
                        </a:rPr>
                        <a:t>Service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dibangun </a:t>
                      </a:r>
                      <a:r>
                        <a:rPr dirty="0" sz="2050" spc="5">
                          <a:latin typeface="Arial"/>
                          <a:cs typeface="Arial"/>
                        </a:rPr>
                        <a:t>dari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satu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atau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lebih</a:t>
                      </a:r>
                      <a:r>
                        <a:rPr dirty="0" sz="20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mekanisme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2205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25">
                          <a:latin typeface="Arial"/>
                          <a:cs typeface="Arial"/>
                        </a:rPr>
                        <a:t>Mekanisme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diterapkan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dengan</a:t>
                      </a:r>
                      <a:r>
                        <a:rPr dirty="0" sz="20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menggunakan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marL="360680">
                        <a:lnSpc>
                          <a:spcPts val="2410"/>
                        </a:lnSpc>
                      </a:pPr>
                      <a:r>
                        <a:rPr dirty="0" sz="2050" spc="25">
                          <a:latin typeface="Arial"/>
                          <a:cs typeface="Arial"/>
                        </a:rPr>
                        <a:t>suatu</a:t>
                      </a:r>
                      <a:r>
                        <a:rPr dirty="0" sz="205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algoritma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824483" y="2816393"/>
            <a:ext cx="6124926" cy="15464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48359" y="7171438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0195" y="7089142"/>
            <a:ext cx="4970780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5">
                <a:latin typeface="Arial"/>
                <a:cs typeface="Arial"/>
              </a:rPr>
              <a:t>Enkripsi </a:t>
            </a:r>
            <a:r>
              <a:rPr dirty="0" sz="1800" spc="-20">
                <a:latin typeface="Arial"/>
                <a:cs typeface="Arial"/>
              </a:rPr>
              <a:t>adalah </a:t>
            </a:r>
            <a:r>
              <a:rPr dirty="0" sz="1800" spc="-5">
                <a:latin typeface="Arial"/>
                <a:cs typeface="Arial"/>
              </a:rPr>
              <a:t>proses </a:t>
            </a:r>
            <a:r>
              <a:rPr dirty="0" sz="1800" spc="0">
                <a:latin typeface="Arial"/>
                <a:cs typeface="Arial"/>
              </a:rPr>
              <a:t>pengkodean </a:t>
            </a:r>
            <a:r>
              <a:rPr dirty="0" sz="1800" spc="-10">
                <a:latin typeface="Arial"/>
                <a:cs typeface="Arial"/>
              </a:rPr>
              <a:t>pesan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 spc="5">
                <a:latin typeface="Arial"/>
                <a:cs typeface="Arial"/>
              </a:rPr>
              <a:t>untuk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48359" y="7962393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0195" y="7878574"/>
            <a:ext cx="5849620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10">
                <a:latin typeface="Arial"/>
                <a:cs typeface="Arial"/>
              </a:rPr>
              <a:t>Kunci </a:t>
            </a:r>
            <a:r>
              <a:rPr dirty="0" sz="1800" spc="-5">
                <a:latin typeface="Arial"/>
                <a:cs typeface="Arial"/>
              </a:rPr>
              <a:t>kriptografi </a:t>
            </a:r>
            <a:r>
              <a:rPr dirty="0" sz="1800" spc="-20">
                <a:latin typeface="Arial"/>
                <a:cs typeface="Arial"/>
              </a:rPr>
              <a:t>adalah </a:t>
            </a:r>
            <a:r>
              <a:rPr dirty="0" sz="1800" spc="-15">
                <a:latin typeface="Arial"/>
                <a:cs typeface="Arial"/>
              </a:rPr>
              <a:t>parameter </a:t>
            </a:r>
            <a:r>
              <a:rPr dirty="0" sz="1800" spc="-20">
                <a:latin typeface="Arial"/>
                <a:cs typeface="Arial"/>
              </a:rPr>
              <a:t>yang </a:t>
            </a:r>
            <a:r>
              <a:rPr dirty="0" sz="1800" spc="-5">
                <a:latin typeface="Arial"/>
                <a:cs typeface="Arial"/>
              </a:rPr>
              <a:t>digunakan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15">
                <a:latin typeface="Arial"/>
                <a:cs typeface="Arial"/>
              </a:rPr>
              <a:t>dalam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647189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Teknik</a:t>
                      </a:r>
                      <a:r>
                        <a:rPr dirty="0" sz="2850" spc="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Keamanan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ts val="2105"/>
                        </a:lnSpc>
                        <a:spcBef>
                          <a:spcPts val="875"/>
                        </a:spcBef>
                      </a:pPr>
                      <a:r>
                        <a:rPr dirty="0" sz="1800" spc="-10">
                          <a:latin typeface="Arial"/>
                          <a:cs typeface="Arial"/>
                        </a:rPr>
                        <a:t>menyembunyikan </a:t>
                      </a:r>
                      <a:r>
                        <a:rPr dirty="0" sz="1800" spc="-30">
                          <a:latin typeface="Arial"/>
                          <a:cs typeface="Arial"/>
                        </a:rPr>
                        <a:t>isi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361315" indent="-212090">
                        <a:lnSpc>
                          <a:spcPts val="1645"/>
                        </a:lnSpc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800" spc="-10">
                          <a:latin typeface="Arial"/>
                          <a:cs typeface="Arial"/>
                        </a:rPr>
                        <a:t>Algoritma enkripsi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modern menggunakan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kunci</a:t>
                      </a:r>
                      <a:r>
                        <a:rPr dirty="0" sz="1800" spc="-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(key).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111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 marR="989965">
                        <a:lnSpc>
                          <a:spcPts val="2060"/>
                        </a:lnSpc>
                        <a:spcBef>
                          <a:spcPts val="1005"/>
                        </a:spcBef>
                      </a:pPr>
                      <a:r>
                        <a:rPr dirty="0" sz="1800" spc="-15">
                          <a:latin typeface="Arial"/>
                          <a:cs typeface="Arial"/>
                        </a:rPr>
                        <a:t>algoritma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enkripsi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dimana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hasil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enkripsi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tidak</a:t>
                      </a:r>
                      <a:r>
                        <a:rPr dirty="0" sz="1800" spc="-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dapat 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didekripsi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jika tanpa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1800" spc="-2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sesuai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2763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31896">
                <a:tc gridSpan="2">
                  <a:txBody>
                    <a:bodyPr/>
                    <a:lstStyle/>
                    <a:p>
                      <a:pPr marL="480059" indent="-212090">
                        <a:lnSpc>
                          <a:spcPts val="1980"/>
                        </a:lnSpc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10">
                          <a:latin typeface="Arial"/>
                          <a:cs typeface="Arial"/>
                        </a:rPr>
                        <a:t>Ada dua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tipe algoritma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enkripsi</a:t>
                      </a:r>
                      <a:r>
                        <a:rPr dirty="0" sz="1800" spc="-28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2110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55">
                          <a:latin typeface="Arial"/>
                          <a:cs typeface="Arial"/>
                        </a:rPr>
                        <a:t>Shared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secret</a:t>
                      </a:r>
                      <a:r>
                        <a:rPr dirty="0" sz="1800" spc="-9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key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2" marL="1043305" marR="889000" indent="-141605">
                        <a:lnSpc>
                          <a:spcPts val="1750"/>
                        </a:lnSpc>
                        <a:spcBef>
                          <a:spcPts val="125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Pengirim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penerima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harus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berbagi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tidak  diberikan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kepada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orang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lain.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2050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85">
                          <a:latin typeface="Arial"/>
                          <a:cs typeface="Arial"/>
                        </a:rPr>
                        <a:t>publiclprivate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800" spc="-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pair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2" marL="1043305" marR="883919" indent="-141605">
                        <a:lnSpc>
                          <a:spcPts val="1760"/>
                        </a:lnSpc>
                        <a:spcBef>
                          <a:spcPts val="114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Pengirim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 public key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(kunci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 dipublikasikan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penerima)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mengenkrip</a:t>
                      </a:r>
                      <a:r>
                        <a:rPr dirty="0" sz="15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pesan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305" marR="467995" indent="-141605">
                        <a:lnSpc>
                          <a:spcPts val="1750"/>
                        </a:lnSpc>
                        <a:spcBef>
                          <a:spcPts val="15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Penerima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private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cocok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(miliknya) 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mendekrip</a:t>
                      </a:r>
                      <a:r>
                        <a:rPr dirty="0" sz="15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pesan.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647189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Manajemen</a:t>
                      </a:r>
                      <a:r>
                        <a:rPr dirty="0" sz="2850" spc="-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Kunci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275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15">
                          <a:latin typeface="Arial"/>
                          <a:cs typeface="Arial"/>
                        </a:rPr>
                        <a:t>Dua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kelas</a:t>
                      </a:r>
                      <a:r>
                        <a:rPr dirty="0" sz="20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kunci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lvl="1" marL="643255" indent="-187960">
                        <a:lnSpc>
                          <a:spcPts val="2135"/>
                        </a:lnSpc>
                        <a:buSzPct val="75000"/>
                        <a:buChar char="–"/>
                        <a:tabLst>
                          <a:tab pos="643255" algn="l"/>
                        </a:tabLst>
                      </a:pPr>
                      <a:r>
                        <a:rPr dirty="0" sz="1800" spc="80">
                          <a:latin typeface="Arial"/>
                          <a:cs typeface="Arial"/>
                        </a:rPr>
                        <a:t>Short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term </a:t>
                      </a:r>
                      <a:r>
                        <a:rPr dirty="0" sz="1800" spc="100">
                          <a:latin typeface="Arial"/>
                          <a:cs typeface="Arial"/>
                        </a:rPr>
                        <a:t>session</a:t>
                      </a:r>
                      <a:r>
                        <a:rPr dirty="0" sz="1800" spc="-2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keys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2" marL="924560" indent="-141605">
                        <a:lnSpc>
                          <a:spcPts val="1220"/>
                        </a:lnSpc>
                        <a:buSzPct val="45161"/>
                        <a:buChar char="•"/>
                        <a:tabLst>
                          <a:tab pos="925194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Disebut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juga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ephemeral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keys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1043305" indent="-141605">
                        <a:lnSpc>
                          <a:spcPts val="1005"/>
                        </a:lnSpc>
                        <a:spcBef>
                          <a:spcPts val="405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Secara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umum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dibuat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secara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otomatis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tidak</a:t>
                      </a:r>
                      <a:r>
                        <a:rPr dirty="0" sz="1550" spc="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tampak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5143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924560" indent="-141605">
                        <a:lnSpc>
                          <a:spcPts val="1835"/>
                        </a:lnSpc>
                        <a:spcBef>
                          <a:spcPts val="655"/>
                        </a:spcBef>
                        <a:buSzPct val="45161"/>
                        <a:buChar char="•"/>
                        <a:tabLst>
                          <a:tab pos="925194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satu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atau session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1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dibuang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55295">
                        <a:lnSpc>
                          <a:spcPts val="2120"/>
                        </a:lnSpc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110">
                          <a:latin typeface="Arial"/>
                          <a:cs typeface="Arial"/>
                        </a:rPr>
                        <a:t>Long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term</a:t>
                      </a:r>
                      <a:r>
                        <a:rPr dirty="0" sz="1800" spc="-1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keys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831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1043305" indent="-141605">
                        <a:lnSpc>
                          <a:spcPts val="1670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Dihasilkan secara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eksplisit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oleh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pemakai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80059" indent="-212090">
                        <a:lnSpc>
                          <a:spcPts val="2400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480059" algn="l"/>
                        </a:tabLst>
                      </a:pPr>
                      <a:r>
                        <a:rPr dirty="0" sz="2050" spc="15">
                          <a:latin typeface="Arial"/>
                          <a:cs typeface="Arial"/>
                        </a:rPr>
                        <a:t>Long </a:t>
                      </a:r>
                      <a:r>
                        <a:rPr dirty="0" sz="2050" spc="10">
                          <a:latin typeface="Arial"/>
                          <a:cs typeface="Arial"/>
                        </a:rPr>
                        <a:t>term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keys </a:t>
                      </a:r>
                      <a:r>
                        <a:rPr dirty="0" sz="2050" spc="25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untuk dua</a:t>
                      </a:r>
                      <a:r>
                        <a:rPr dirty="0" sz="2050" spc="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5">
                          <a:latin typeface="Arial"/>
                          <a:cs typeface="Arial"/>
                        </a:rPr>
                        <a:t>tujuan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2135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85">
                          <a:latin typeface="Arial"/>
                          <a:cs typeface="Arial"/>
                        </a:rPr>
                        <a:t>Authentication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2" marL="1043305" indent="-141605">
                        <a:lnSpc>
                          <a:spcPts val="1805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Termasuk kontrol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akses,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integritas,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non-repudiation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2105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75">
                          <a:latin typeface="Arial"/>
                          <a:cs typeface="Arial"/>
                        </a:rPr>
                        <a:t>Confidentiality</a:t>
                      </a:r>
                      <a:r>
                        <a:rPr dirty="0" sz="1800" spc="-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75">
                          <a:latin typeface="Arial"/>
                          <a:cs typeface="Arial"/>
                        </a:rPr>
                        <a:t>(enkripsi)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2" marL="1043305" indent="-141605">
                        <a:lnSpc>
                          <a:spcPts val="1785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Membuat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session</a:t>
                      </a:r>
                      <a:r>
                        <a:rPr dirty="0" sz="155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key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305" indent="-141605">
                        <a:lnSpc>
                          <a:spcPts val="1810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Melindungi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data yang</a:t>
                      </a:r>
                      <a:r>
                        <a:rPr dirty="0" sz="15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tersimpan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13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903095">
                        <a:lnSpc>
                          <a:spcPct val="100000"/>
                        </a:lnSpc>
                        <a:spcBef>
                          <a:spcPts val="925"/>
                        </a:spcBef>
                      </a:pPr>
                      <a:r>
                        <a:rPr dirty="0" sz="20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Enkripsi </a:t>
                      </a:r>
                      <a:r>
                        <a:rPr dirty="0" sz="205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Shared</a:t>
                      </a:r>
                      <a:r>
                        <a:rPr dirty="0" sz="2050" spc="-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Key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1174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1631950">
                        <a:lnSpc>
                          <a:spcPts val="2210"/>
                        </a:lnSpc>
                      </a:pPr>
                      <a:r>
                        <a:rPr dirty="0" sz="2050" spc="114">
                          <a:latin typeface="Arial"/>
                          <a:cs typeface="Arial"/>
                        </a:rPr>
                        <a:t>Enkripsi </a:t>
                      </a:r>
                      <a:r>
                        <a:rPr dirty="0" sz="2050" spc="90">
                          <a:latin typeface="Arial"/>
                          <a:cs typeface="Arial"/>
                        </a:rPr>
                        <a:t>PubliclPrivate</a:t>
                      </a:r>
                      <a:r>
                        <a:rPr dirty="0" sz="205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00">
                          <a:latin typeface="Arial"/>
                          <a:cs typeface="Arial"/>
                        </a:rPr>
                        <a:t>Key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marL="4398010" marR="245110">
                        <a:lnSpc>
                          <a:spcPts val="1760"/>
                        </a:lnSpc>
                        <a:spcBef>
                          <a:spcPts val="270"/>
                        </a:spcBef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Setiap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orang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dapat 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mengenkrip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dengan 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public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key,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hanya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satu  orang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bisa 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mendekrip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private</a:t>
                      </a:r>
                      <a:r>
                        <a:rPr dirty="0" sz="15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keynya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1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1307591" y="7002181"/>
            <a:ext cx="4995945" cy="14120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947927" y="9093263"/>
            <a:ext cx="5074920" cy="217857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4360" y="201167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39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94360" y="1219199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10">
                <a:moveTo>
                  <a:pt x="0" y="600456"/>
                </a:moveTo>
                <a:lnTo>
                  <a:pt x="118872" y="600456"/>
                </a:lnTo>
                <a:lnTo>
                  <a:pt x="118872" y="0"/>
                </a:lnTo>
                <a:lnTo>
                  <a:pt x="0" y="0"/>
                </a:lnTo>
                <a:lnTo>
                  <a:pt x="0" y="600456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1475232" y="868680"/>
            <a:ext cx="4758022" cy="16443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781812" y="542543"/>
            <a:ext cx="6075045" cy="350520"/>
          </a:xfrm>
          <a:custGeom>
            <a:avLst/>
            <a:gdLst/>
            <a:ahLst/>
            <a:cxnLst/>
            <a:rect l="l" t="t" r="r" b="b"/>
            <a:pathLst>
              <a:path w="6075045" h="350519">
                <a:moveTo>
                  <a:pt x="0" y="350520"/>
                </a:moveTo>
                <a:lnTo>
                  <a:pt x="6074664" y="350520"/>
                </a:lnTo>
                <a:lnTo>
                  <a:pt x="6074664" y="0"/>
                </a:lnTo>
                <a:lnTo>
                  <a:pt x="0" y="0"/>
                </a:lnTo>
                <a:lnTo>
                  <a:pt x="0" y="350520"/>
                </a:lnTo>
                <a:close/>
              </a:path>
            </a:pathLst>
          </a:custGeom>
          <a:solidFill>
            <a:srgbClr val="CDCD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3136392" y="3307079"/>
            <a:ext cx="3840479" cy="350520"/>
          </a:xfrm>
          <a:custGeom>
            <a:avLst/>
            <a:gdLst/>
            <a:ahLst/>
            <a:cxnLst/>
            <a:rect l="l" t="t" r="r" b="b"/>
            <a:pathLst>
              <a:path w="3840479" h="350520">
                <a:moveTo>
                  <a:pt x="0" y="350520"/>
                </a:moveTo>
                <a:lnTo>
                  <a:pt x="3840480" y="350520"/>
                </a:lnTo>
                <a:lnTo>
                  <a:pt x="3840480" y="0"/>
                </a:lnTo>
                <a:lnTo>
                  <a:pt x="0" y="0"/>
                </a:lnTo>
                <a:lnTo>
                  <a:pt x="0" y="350520"/>
                </a:lnTo>
                <a:close/>
              </a:path>
            </a:pathLst>
          </a:custGeom>
          <a:solidFill>
            <a:srgbClr val="CDCD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862583" y="3288791"/>
            <a:ext cx="2162106" cy="20360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dirty="0" sz="2350" spc="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2350" spc="-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5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Agreement</a:t>
                      </a:r>
                      <a:endParaRPr sz="2350">
                        <a:latin typeface="Arial"/>
                        <a:cs typeface="Arial"/>
                      </a:endParaRPr>
                    </a:p>
                  </a:txBody>
                  <a:tcPr marL="0" marR="0" marB="0" marT="6858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322580" indent="-89535">
                        <a:lnSpc>
                          <a:spcPts val="1200"/>
                        </a:lnSpc>
                        <a:buSzPct val="44117"/>
                        <a:buChar char="•"/>
                        <a:tabLst>
                          <a:tab pos="323215" algn="l"/>
                        </a:tabLst>
                      </a:pPr>
                      <a:r>
                        <a:rPr dirty="0" sz="1700" spc="-20">
                          <a:latin typeface="Arial"/>
                          <a:cs typeface="Arial"/>
                        </a:rPr>
                        <a:t>Memungkinkan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dua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pemakai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menyetujui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sebuah 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chared</a:t>
                      </a:r>
                      <a:r>
                        <a:rPr dirty="0" sz="17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>
                          <a:latin typeface="Arial"/>
                          <a:cs typeface="Arial"/>
                        </a:rPr>
                        <a:t>key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322580" marR="328295" indent="-89535">
                        <a:lnSpc>
                          <a:spcPts val="1960"/>
                        </a:lnSpc>
                        <a:spcBef>
                          <a:spcPts val="90"/>
                        </a:spcBef>
                        <a:buSzPct val="44117"/>
                        <a:buChar char="•"/>
                        <a:tabLst>
                          <a:tab pos="323215" algn="l"/>
                        </a:tabLst>
                      </a:pPr>
                      <a:r>
                        <a:rPr dirty="0" sz="1700" spc="-35">
                          <a:latin typeface="Arial"/>
                          <a:cs typeface="Arial"/>
                        </a:rPr>
                        <a:t>Menyediakan bagian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dari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saluran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aman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mempertukarkan 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sebuah </a:t>
                      </a:r>
                      <a:r>
                        <a:rPr dirty="0" sz="170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konvensional</a:t>
                      </a:r>
                      <a:r>
                        <a:rPr dirty="0" sz="17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terenkripsi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543175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dirty="0" sz="23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Fungsi</a:t>
                      </a:r>
                      <a:r>
                        <a:rPr dirty="0" sz="2350" spc="-4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350" spc="6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Hash</a:t>
                      </a:r>
                      <a:endParaRPr sz="2350">
                        <a:latin typeface="Arial"/>
                        <a:cs typeface="Arial"/>
                      </a:endParaRPr>
                    </a:p>
                    <a:p>
                      <a:pPr lvl="1" marL="2671445" marR="664845" indent="-90170">
                        <a:lnSpc>
                          <a:spcPts val="1960"/>
                        </a:lnSpc>
                        <a:spcBef>
                          <a:spcPts val="735"/>
                        </a:spcBef>
                        <a:buSzPct val="44117"/>
                        <a:buChar char="•"/>
                        <a:tabLst>
                          <a:tab pos="2672080" algn="l"/>
                        </a:tabLst>
                      </a:pPr>
                      <a:r>
                        <a:rPr dirty="0" sz="1700" spc="-30">
                          <a:latin typeface="Arial"/>
                          <a:cs typeface="Arial"/>
                        </a:rPr>
                        <a:t>Membuat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sebuah </a:t>
                      </a:r>
                      <a:r>
                        <a:rPr dirty="0" sz="1700" spc="-15">
                          <a:latin typeface="Arial"/>
                          <a:cs typeface="Arial"/>
                        </a:rPr>
                        <a:t>“fingerprint”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unik  </a:t>
                      </a:r>
                      <a:r>
                        <a:rPr dirty="0" sz="1700" spc="-10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sebuah</a:t>
                      </a:r>
                      <a:r>
                        <a:rPr dirty="0" sz="17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pesan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lvl="1" marL="2671445" indent="-90170">
                        <a:lnSpc>
                          <a:spcPts val="1860"/>
                        </a:lnSpc>
                        <a:buSzPct val="44117"/>
                        <a:buChar char="•"/>
                        <a:tabLst>
                          <a:tab pos="2672080" algn="l"/>
                        </a:tabLst>
                      </a:pPr>
                      <a:r>
                        <a:rPr dirty="0" sz="1700" spc="-35">
                          <a:latin typeface="Arial"/>
                          <a:cs typeface="Arial"/>
                        </a:rPr>
                        <a:t>Tiap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orang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mengubah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data</a:t>
                      </a:r>
                      <a:r>
                        <a:rPr dirty="0" sz="170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30">
                          <a:latin typeface="Arial"/>
                          <a:cs typeface="Arial"/>
                        </a:rPr>
                        <a:t>dan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671445">
                        <a:lnSpc>
                          <a:spcPts val="1960"/>
                        </a:lnSpc>
                      </a:pPr>
                      <a:r>
                        <a:rPr dirty="0" sz="1700" spc="-20">
                          <a:latin typeface="Arial"/>
                          <a:cs typeface="Arial"/>
                        </a:rPr>
                        <a:t>menghitung </a:t>
                      </a:r>
                      <a:r>
                        <a:rPr dirty="0" sz="1700" spc="-35">
                          <a:latin typeface="Arial"/>
                          <a:cs typeface="Arial"/>
                        </a:rPr>
                        <a:t>nilai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hash</a:t>
                      </a:r>
                      <a:r>
                        <a:rPr dirty="0" sz="170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baru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lvl="1" marL="2671445" indent="-90170">
                        <a:lnSpc>
                          <a:spcPts val="2005"/>
                        </a:lnSpc>
                        <a:buSzPct val="44117"/>
                        <a:buChar char="•"/>
                        <a:tabLst>
                          <a:tab pos="2672080" algn="l"/>
                        </a:tabLst>
                      </a:pPr>
                      <a:r>
                        <a:rPr dirty="0" sz="1700" spc="-15">
                          <a:latin typeface="Arial"/>
                          <a:cs typeface="Arial"/>
                        </a:rPr>
                        <a:t>Hash </a:t>
                      </a:r>
                      <a:r>
                        <a:rPr dirty="0" sz="1700" spc="-20">
                          <a:latin typeface="Arial"/>
                          <a:cs typeface="Arial"/>
                        </a:rPr>
                        <a:t>harus</a:t>
                      </a:r>
                      <a:r>
                        <a:rPr dirty="0" sz="170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700" spc="-25">
                          <a:latin typeface="Arial"/>
                          <a:cs typeface="Arial"/>
                        </a:rPr>
                        <a:t>dilindungi</a:t>
                      </a:r>
                      <a:endParaRPr sz="1700">
                        <a:latin typeface="Arial"/>
                        <a:cs typeface="Arial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15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9" name="object 9"/>
          <p:cNvSpPr/>
          <p:nvPr/>
        </p:nvSpPr>
        <p:spPr>
          <a:xfrm>
            <a:off x="594360" y="804671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94360" y="725424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09">
                <a:moveTo>
                  <a:pt x="0" y="600456"/>
                </a:moveTo>
                <a:lnTo>
                  <a:pt x="118872" y="600456"/>
                </a:lnTo>
                <a:lnTo>
                  <a:pt x="118872" y="0"/>
                </a:lnTo>
                <a:lnTo>
                  <a:pt x="0" y="0"/>
                </a:lnTo>
                <a:lnTo>
                  <a:pt x="0" y="600456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982980" y="7642097"/>
            <a:ext cx="1160145" cy="0"/>
          </a:xfrm>
          <a:custGeom>
            <a:avLst/>
            <a:gdLst/>
            <a:ahLst/>
            <a:cxnLst/>
            <a:rect l="l" t="t" r="r" b="b"/>
            <a:pathLst>
              <a:path w="1160145" h="0">
                <a:moveTo>
                  <a:pt x="0" y="0"/>
                </a:moveTo>
                <a:lnTo>
                  <a:pt x="1159764" y="0"/>
                </a:lnTo>
              </a:path>
            </a:pathLst>
          </a:custGeom>
          <a:ln w="2286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156460" y="7633716"/>
            <a:ext cx="15240" cy="17145"/>
          </a:xfrm>
          <a:custGeom>
            <a:avLst/>
            <a:gdLst/>
            <a:ahLst/>
            <a:cxnLst/>
            <a:rect l="l" t="t" r="r" b="b"/>
            <a:pathLst>
              <a:path w="15239" h="17145">
                <a:moveTo>
                  <a:pt x="12192" y="0"/>
                </a:moveTo>
                <a:lnTo>
                  <a:pt x="0" y="15240"/>
                </a:lnTo>
                <a:lnTo>
                  <a:pt x="1524" y="16764"/>
                </a:lnTo>
                <a:lnTo>
                  <a:pt x="15240" y="1524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982980" y="9941052"/>
            <a:ext cx="1160145" cy="0"/>
          </a:xfrm>
          <a:custGeom>
            <a:avLst/>
            <a:gdLst/>
            <a:ahLst/>
            <a:cxnLst/>
            <a:rect l="l" t="t" r="r" b="b"/>
            <a:pathLst>
              <a:path w="1160145" h="0">
                <a:moveTo>
                  <a:pt x="0" y="0"/>
                </a:moveTo>
                <a:lnTo>
                  <a:pt x="1159764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156460" y="9931907"/>
            <a:ext cx="13970" cy="18415"/>
          </a:xfrm>
          <a:custGeom>
            <a:avLst/>
            <a:gdLst/>
            <a:ahLst/>
            <a:cxnLst/>
            <a:rect l="l" t="t" r="r" b="b"/>
            <a:pathLst>
              <a:path w="13969" h="18415">
                <a:moveTo>
                  <a:pt x="12192" y="0"/>
                </a:moveTo>
                <a:lnTo>
                  <a:pt x="0" y="16764"/>
                </a:lnTo>
                <a:lnTo>
                  <a:pt x="1524" y="18288"/>
                </a:lnTo>
                <a:lnTo>
                  <a:pt x="13716" y="1524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182368" y="7642097"/>
            <a:ext cx="4688205" cy="0"/>
          </a:xfrm>
          <a:custGeom>
            <a:avLst/>
            <a:gdLst/>
            <a:ahLst/>
            <a:cxnLst/>
            <a:rect l="l" t="t" r="r" b="b"/>
            <a:pathLst>
              <a:path w="4688205" h="0">
                <a:moveTo>
                  <a:pt x="0" y="0"/>
                </a:moveTo>
                <a:lnTo>
                  <a:pt x="4687824" y="0"/>
                </a:lnTo>
              </a:path>
            </a:pathLst>
          </a:custGeom>
          <a:ln w="2286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182368" y="9941052"/>
            <a:ext cx="4688205" cy="0"/>
          </a:xfrm>
          <a:custGeom>
            <a:avLst/>
            <a:gdLst/>
            <a:ahLst/>
            <a:cxnLst/>
            <a:rect l="l" t="t" r="r" b="b"/>
            <a:pathLst>
              <a:path w="4688205" h="0">
                <a:moveTo>
                  <a:pt x="0" y="0"/>
                </a:moveTo>
                <a:lnTo>
                  <a:pt x="4687824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184785"/>
                <a:gridCol w="909955"/>
                <a:gridCol w="5370195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65481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Notasi</a:t>
                      </a:r>
                      <a:r>
                        <a:rPr dirty="0" sz="2850" spc="-3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5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Kriptografi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25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14935">
                        <a:lnSpc>
                          <a:spcPts val="1040"/>
                        </a:lnSpc>
                      </a:pPr>
                      <a:r>
                        <a:rPr dirty="0" sz="1550" spc="-125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baseline="-24691" sz="1350" spc="-187">
                          <a:latin typeface="Times New Roman"/>
                          <a:cs typeface="Times New Roman"/>
                        </a:rPr>
                        <a:t>A</a:t>
                      </a:r>
                      <a:endParaRPr baseline="-24691" sz="13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84810">
                        <a:lnSpc>
                          <a:spcPts val="994"/>
                        </a:lnSpc>
                      </a:pPr>
                      <a:r>
                        <a:rPr dirty="0" sz="1550" spc="1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secret</a:t>
                      </a:r>
                      <a:r>
                        <a:rPr dirty="0" sz="155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key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</a:tcPr>
                </a:tc>
                <a:tc>
                  <a:txBody>
                    <a:bodyPr/>
                    <a:lstStyle/>
                    <a:p>
                      <a:pPr marL="11493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dirty="0" sz="1550" spc="-10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baseline="-24691" sz="1350" spc="-150">
                          <a:latin typeface="Times New Roman"/>
                          <a:cs typeface="Times New Roman"/>
                        </a:rPr>
                        <a:t>B</a:t>
                      </a:r>
                      <a:endParaRPr baseline="-24691" sz="1350">
                        <a:latin typeface="Times New Roman"/>
                        <a:cs typeface="Times New Roman"/>
                      </a:endParaRPr>
                    </a:p>
                    <a:p>
                      <a:pPr marL="114935">
                        <a:lnSpc>
                          <a:spcPts val="1595"/>
                        </a:lnSpc>
                        <a:spcBef>
                          <a:spcPts val="1005"/>
                        </a:spcBef>
                      </a:pPr>
                      <a:r>
                        <a:rPr dirty="0" baseline="14336" sz="2325" spc="-157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900" spc="-105">
                          <a:latin typeface="Times New Roman"/>
                          <a:cs typeface="Times New Roman"/>
                        </a:rPr>
                        <a:t>AB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685"/>
                </a:tc>
                <a:tc>
                  <a:txBody>
                    <a:bodyPr/>
                    <a:lstStyle/>
                    <a:p>
                      <a:pPr marL="384810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550" spc="5">
                          <a:latin typeface="Times New Roman"/>
                          <a:cs typeface="Times New Roman"/>
                        </a:rPr>
                        <a:t>B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secret</a:t>
                      </a:r>
                      <a:r>
                        <a:rPr dirty="0" sz="155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key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84810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1550" spc="0">
                          <a:latin typeface="Times New Roman"/>
                          <a:cs typeface="Times New Roman"/>
                        </a:rPr>
                        <a:t>Secret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key </a:t>
                      </a:r>
                      <a:r>
                        <a:rPr dirty="0" sz="1550" spc="-20">
                          <a:latin typeface="Times New Roman"/>
                          <a:cs typeface="Times New Roman"/>
                        </a:rPr>
                        <a:t>shared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between </a:t>
                      </a:r>
                      <a:r>
                        <a:rPr dirty="0" sz="1550" spc="1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550" spc="-1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B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3335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1ð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14935" marR="405765">
                        <a:lnSpc>
                          <a:spcPct val="132900"/>
                        </a:lnSpc>
                        <a:spcBef>
                          <a:spcPts val="165"/>
                        </a:spcBef>
                      </a:pPr>
                      <a:r>
                        <a:rPr dirty="0" baseline="14336" sz="2325" spc="-12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900" spc="-2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900" spc="3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dirty="0" sz="900" spc="-1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dirty="0" sz="900" spc="-15">
                          <a:latin typeface="Times New Roman"/>
                          <a:cs typeface="Times New Roman"/>
                        </a:rPr>
                        <a:t>i</a:t>
                      </a:r>
                      <a:r>
                        <a:rPr dirty="0" sz="900">
                          <a:latin typeface="Times New Roman"/>
                          <a:cs typeface="Times New Roman"/>
                        </a:rPr>
                        <a:t>v  </a:t>
                      </a:r>
                      <a:r>
                        <a:rPr dirty="0" baseline="14336" sz="2325" spc="-12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dirty="0" sz="900" spc="-2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900" spc="30">
                          <a:latin typeface="Times New Roman"/>
                          <a:cs typeface="Times New Roman"/>
                        </a:rPr>
                        <a:t>pu</a:t>
                      </a:r>
                      <a:r>
                        <a:rPr dirty="0" sz="900">
                          <a:latin typeface="Times New Roman"/>
                          <a:cs typeface="Times New Roman"/>
                        </a:rPr>
                        <a:t>b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14935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dirty="0" baseline="1792" sz="2325" spc="-112">
                          <a:latin typeface="Times New Roman"/>
                          <a:cs typeface="Times New Roman"/>
                        </a:rPr>
                        <a:t>{</a:t>
                      </a:r>
                      <a:r>
                        <a:rPr dirty="0" sz="1550" spc="-75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dirty="0" baseline="1792" sz="2325" spc="-112">
                          <a:latin typeface="Times New Roman"/>
                          <a:cs typeface="Times New Roman"/>
                        </a:rPr>
                        <a:t>}</a:t>
                      </a:r>
                      <a:r>
                        <a:rPr dirty="0" baseline="-24691" sz="1350" spc="-112">
                          <a:latin typeface="Times New Roman"/>
                          <a:cs typeface="Times New Roman"/>
                        </a:rPr>
                        <a:t>U</a:t>
                      </a:r>
                      <a:endParaRPr baseline="-24691" sz="1350">
                        <a:latin typeface="Times New Roman"/>
                        <a:cs typeface="Times New Roman"/>
                      </a:endParaRPr>
                    </a:p>
                    <a:p>
                      <a:pPr marL="11493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baseline="1792" sz="2325" spc="-15">
                          <a:latin typeface="Times New Roman"/>
                          <a:cs typeface="Times New Roman"/>
                        </a:rPr>
                        <a:t>[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dirty="0" baseline="1792" sz="2325" spc="-15">
                          <a:latin typeface="Times New Roman"/>
                          <a:cs typeface="Times New Roman"/>
                        </a:rPr>
                        <a:t>]</a:t>
                      </a:r>
                      <a:r>
                        <a:rPr dirty="0" baseline="-21604" sz="1350" spc="-15">
                          <a:latin typeface="Times New Roman"/>
                          <a:cs typeface="Times New Roman"/>
                        </a:rPr>
                        <a:t>U</a:t>
                      </a:r>
                      <a:endParaRPr baseline="-21604" sz="13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0955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481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A’s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private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key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(known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only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550" spc="-2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25">
                          <a:latin typeface="Times New Roman"/>
                          <a:cs typeface="Times New Roman"/>
                        </a:rPr>
                        <a:t>A)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84810" marR="1343025">
                        <a:lnSpc>
                          <a:spcPts val="2530"/>
                        </a:lnSpc>
                        <a:spcBef>
                          <a:spcPts val="135"/>
                        </a:spcBef>
                        <a:tabLst>
                          <a:tab pos="2971165" algn="l"/>
                        </a:tabLst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A’s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public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key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(published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by </a:t>
                      </a:r>
                      <a:r>
                        <a:rPr dirty="0" sz="1550" spc="1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all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550" spc="-1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read)  </a:t>
                      </a:r>
                      <a:r>
                        <a:rPr dirty="0" baseline="1792" sz="2325" spc="-44">
                          <a:latin typeface="Times New Roman"/>
                          <a:cs typeface="Times New Roman"/>
                        </a:rPr>
                        <a:t>Message  </a:t>
                      </a:r>
                      <a:r>
                        <a:rPr dirty="0" sz="1550" spc="-70">
                          <a:latin typeface="Times New Roman"/>
                          <a:cs typeface="Times New Roman"/>
                        </a:rPr>
                        <a:t>M </a:t>
                      </a:r>
                      <a:r>
                        <a:rPr dirty="0" baseline="1792" sz="2325" spc="-15">
                          <a:latin typeface="Times New Roman"/>
                          <a:cs typeface="Times New Roman"/>
                        </a:rPr>
                        <a:t>encrypted</a:t>
                      </a:r>
                      <a:r>
                        <a:rPr dirty="0" baseline="1792" sz="2325" spc="-67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baseline="1792" sz="2325" spc="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baseline="1792" sz="2325" spc="-67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baseline="1792" sz="2325">
                          <a:latin typeface="Times New Roman"/>
                          <a:cs typeface="Times New Roman"/>
                        </a:rPr>
                        <a:t>key	</a:t>
                      </a:r>
                      <a:r>
                        <a:rPr dirty="0" sz="1550" spc="-75">
                          <a:latin typeface="Times New Roman"/>
                          <a:cs typeface="Times New Roman"/>
                        </a:rPr>
                        <a:t>U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384810"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r>
                        <a:rPr dirty="0" baseline="1792" sz="2325" spc="-44">
                          <a:latin typeface="Times New Roman"/>
                          <a:cs typeface="Times New Roman"/>
                        </a:rPr>
                        <a:t>Message </a:t>
                      </a:r>
                      <a:r>
                        <a:rPr dirty="0" sz="1550" spc="-70">
                          <a:latin typeface="Times New Roman"/>
                          <a:cs typeface="Times New Roman"/>
                        </a:rPr>
                        <a:t>M </a:t>
                      </a:r>
                      <a:r>
                        <a:rPr dirty="0" baseline="1792" sz="2325" spc="-37">
                          <a:latin typeface="Times New Roman"/>
                          <a:cs typeface="Times New Roman"/>
                        </a:rPr>
                        <a:t>signed </a:t>
                      </a:r>
                      <a:r>
                        <a:rPr dirty="0" baseline="1792" sz="2325" spc="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dirty="0" baseline="1792" sz="2325">
                          <a:latin typeface="Times New Roman"/>
                          <a:cs typeface="Times New Roman"/>
                        </a:rPr>
                        <a:t>key</a:t>
                      </a:r>
                      <a:r>
                        <a:rPr dirty="0" baseline="1792" sz="2325" spc="5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75">
                          <a:latin typeface="Times New Roman"/>
                          <a:cs typeface="Times New Roman"/>
                        </a:rPr>
                        <a:t>U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2544"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10744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Peran </a:t>
                      </a:r>
                      <a:r>
                        <a:rPr dirty="0" sz="2850" spc="13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Pokok</a:t>
                      </a:r>
                      <a:r>
                        <a:rPr dirty="0" sz="2850" spc="-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5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Kriptografi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320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80">
                          <a:solidFill>
                            <a:srgbClr val="2222DC"/>
                          </a:solidFill>
                          <a:latin typeface="Arial"/>
                          <a:cs typeface="Arial"/>
                        </a:rPr>
                        <a:t>Kerahasiaan </a:t>
                      </a:r>
                      <a:r>
                        <a:rPr dirty="0" sz="2050" spc="90">
                          <a:solidFill>
                            <a:srgbClr val="2222DC"/>
                          </a:solidFill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2050" spc="-60">
                          <a:solidFill>
                            <a:srgbClr val="2222D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00">
                          <a:solidFill>
                            <a:srgbClr val="2222DC"/>
                          </a:solidFill>
                          <a:latin typeface="Arial"/>
                          <a:cs typeface="Arial"/>
                        </a:rPr>
                        <a:t>integritas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lvl="1" marL="643255" indent="-187960">
                        <a:lnSpc>
                          <a:spcPts val="2105"/>
                        </a:lnSpc>
                        <a:buSzPct val="75000"/>
                        <a:buChar char="–"/>
                        <a:tabLst>
                          <a:tab pos="643255" algn="l"/>
                        </a:tabLst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komunikasi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rahasia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shared secret</a:t>
                      </a:r>
                      <a:r>
                        <a:rPr dirty="0" sz="1800" spc="-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key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643255" indent="-187960">
                        <a:lnSpc>
                          <a:spcPts val="1200"/>
                        </a:lnSpc>
                        <a:buSzPct val="75000"/>
                        <a:buChar char="–"/>
                        <a:tabLst>
                          <a:tab pos="643255" algn="l"/>
                        </a:tabLst>
                      </a:pPr>
                      <a:r>
                        <a:rPr dirty="0" sz="1800" spc="1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menginginkan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mengirim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informasi </a:t>
                      </a:r>
                      <a:r>
                        <a:rPr dirty="0" sz="1800" spc="15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800" spc="-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menggunakan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42620">
                        <a:lnSpc>
                          <a:spcPts val="1345"/>
                        </a:lnSpc>
                      </a:pPr>
                      <a:r>
                        <a:rPr dirty="0" sz="1800" spc="5">
                          <a:latin typeface="Arial"/>
                          <a:cs typeface="Arial"/>
                        </a:rPr>
                        <a:t>chared cecret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800" spc="-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40123" sz="2700" spc="15">
                          <a:latin typeface="Arial"/>
                          <a:cs typeface="Arial"/>
                        </a:rPr>
                        <a:t>AB</a:t>
                      </a:r>
                      <a:endParaRPr baseline="-40123" sz="2700">
                        <a:latin typeface="Arial"/>
                        <a:cs typeface="Arial"/>
                      </a:endParaRPr>
                    </a:p>
                    <a:p>
                      <a:pPr marL="455295">
                        <a:lnSpc>
                          <a:spcPts val="2095"/>
                        </a:lnSpc>
                        <a:spcBef>
                          <a:spcPts val="1175"/>
                        </a:spcBef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membaca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terenkrip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menggunaka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fungsi</a:t>
                      </a:r>
                      <a:r>
                        <a:rPr dirty="0" sz="1800" spc="-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dekrip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761365">
                        <a:lnSpc>
                          <a:spcPts val="2030"/>
                        </a:lnSpc>
                      </a:pPr>
                      <a:r>
                        <a:rPr dirty="0" sz="1800" spc="-15">
                          <a:latin typeface="Arial"/>
                          <a:cs typeface="Arial"/>
                        </a:rPr>
                        <a:t>yang sesuai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D(K</a:t>
                      </a:r>
                      <a:r>
                        <a:rPr dirty="0" baseline="-38580" sz="2700" spc="7"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800" spc="-9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M)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61365" indent="-187325">
                        <a:lnSpc>
                          <a:spcPts val="2110"/>
                        </a:lnSpc>
                        <a:spcBef>
                          <a:spcPts val="1175"/>
                        </a:spcBef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-20">
                          <a:latin typeface="Arial"/>
                          <a:cs typeface="Arial"/>
                        </a:rPr>
                        <a:t>Masalah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dapat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 muncul: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1043305" indent="-141605">
                        <a:lnSpc>
                          <a:spcPts val="1425"/>
                        </a:lnSpc>
                        <a:buSzPct val="45161"/>
                        <a:buChar char="•"/>
                        <a:tabLst>
                          <a:tab pos="1043940" algn="l"/>
                          <a:tab pos="5127625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Bagaimana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mengirim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shared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key</a:t>
                      </a:r>
                      <a:r>
                        <a:rPr dirty="0" sz="15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K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	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55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algn="r" marR="1501775">
                        <a:lnSpc>
                          <a:spcPts val="1430"/>
                        </a:lnSpc>
                      </a:pPr>
                      <a:r>
                        <a:rPr dirty="0" sz="1550" spc="-30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B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1043305">
                        <a:lnSpc>
                          <a:spcPts val="1764"/>
                        </a:lnSpc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aman?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1043305" marR="367030" indent="-141605">
                        <a:lnSpc>
                          <a:spcPct val="95800"/>
                        </a:lnSpc>
                        <a:spcBef>
                          <a:spcPts val="30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Bagaimana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mengetahui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bahwa sembarang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{Mi}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bukanlah  duplikasi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terenkrip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sebelumnya dari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diambil 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M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dikembalikan</a:t>
                      </a:r>
                      <a:r>
                        <a:rPr dirty="0" sz="15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kemudian?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17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10744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Peran </a:t>
                      </a:r>
                      <a:r>
                        <a:rPr dirty="0" sz="2850" spc="13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Pokok</a:t>
                      </a:r>
                      <a:r>
                        <a:rPr dirty="0" sz="2850" spc="-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5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Kriptografi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320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361315" algn="l"/>
                        </a:tabLst>
                      </a:pPr>
                      <a:r>
                        <a:rPr dirty="0" sz="2050" spc="105">
                          <a:solidFill>
                            <a:srgbClr val="2222DC"/>
                          </a:solidFill>
                          <a:latin typeface="Arial"/>
                          <a:cs typeface="Arial"/>
                        </a:rPr>
                        <a:t>Authentication</a:t>
                      </a:r>
                      <a:endParaRPr sz="2050">
                        <a:latin typeface="Arial"/>
                        <a:cs typeface="Arial"/>
                      </a:endParaRPr>
                    </a:p>
                    <a:p>
                      <a:pPr marL="643255" marR="1258570" indent="-187960">
                        <a:lnSpc>
                          <a:spcPts val="1760"/>
                        </a:lnSpc>
                        <a:spcBef>
                          <a:spcPts val="140"/>
                        </a:spcBef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Kriptografi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mendukung mekanisme 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authentication antar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sepasang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node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59764">
                <a:tc gridSpan="2">
                  <a:txBody>
                    <a:bodyPr/>
                    <a:lstStyle/>
                    <a:p>
                      <a:pPr marL="574040">
                        <a:lnSpc>
                          <a:spcPts val="1160"/>
                        </a:lnSpc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Seorang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pelaku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jika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berhasil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mendekrip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pesan</a:t>
                      </a:r>
                      <a:r>
                        <a:rPr dirty="0" sz="1550" spc="-18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43255" marR="401320" indent="-635">
                        <a:lnSpc>
                          <a:spcPts val="1810"/>
                        </a:lnSpc>
                        <a:spcBef>
                          <a:spcPts val="470"/>
                        </a:spcBef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suatu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cocok, berarti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tersebut asli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(authentic) 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dari pengirim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sebenarnya.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5969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574040">
                        <a:lnSpc>
                          <a:spcPts val="1040"/>
                        </a:lnSpc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Dikembangkan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pertama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kali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Roger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Needham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Michael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1365">
                        <a:lnSpc>
                          <a:spcPts val="1810"/>
                        </a:lnSpc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Schroeder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18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2624327" y="8781288"/>
            <a:ext cx="4475987" cy="25862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24840">
                        <a:lnSpc>
                          <a:spcPct val="100000"/>
                        </a:lnSpc>
                        <a:spcBef>
                          <a:spcPts val="1225"/>
                        </a:spcBef>
                      </a:pPr>
                      <a:r>
                        <a:rPr dirty="0" sz="20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Skenario </a:t>
                      </a:r>
                      <a:r>
                        <a:rPr dirty="0" sz="2050" spc="1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dirty="0" sz="2050" spc="1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2050" spc="10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Authentication </a:t>
                      </a:r>
                      <a:r>
                        <a:rPr dirty="0" sz="20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dengan</a:t>
                      </a:r>
                      <a:r>
                        <a:rPr dirty="0" sz="2050" spc="-26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server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1555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 marL="480059" indent="-212090">
                        <a:lnSpc>
                          <a:spcPts val="1030"/>
                        </a:lnSpc>
                        <a:spcBef>
                          <a:spcPts val="155"/>
                        </a:spcBef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550" spc="100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ingin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mengakses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file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disimpan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1550" spc="100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file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server.</a:t>
                      </a:r>
                      <a:r>
                        <a:rPr dirty="0" sz="1550" spc="-2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S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968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 marR="347345" indent="-635">
                        <a:lnSpc>
                          <a:spcPts val="1810"/>
                        </a:lnSpc>
                        <a:spcBef>
                          <a:spcPts val="735"/>
                        </a:spcBef>
                      </a:pPr>
                      <a:r>
                        <a:rPr dirty="0" sz="1550" spc="-25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authentication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cerver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memberikan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password 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menyimpan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cecret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semua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pemakai dalam</a:t>
                      </a:r>
                      <a:r>
                        <a:rPr dirty="0" sz="15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sistem.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933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480059" indent="-212090">
                        <a:lnSpc>
                          <a:spcPts val="1390"/>
                        </a:lnSpc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550" spc="-25">
                          <a:latin typeface="Arial"/>
                          <a:cs typeface="Arial"/>
                        </a:rPr>
                        <a:t>Sebagai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S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mengetahui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30">
                          <a:latin typeface="Arial"/>
                          <a:cs typeface="Arial"/>
                        </a:rPr>
                        <a:t>(K</a:t>
                      </a:r>
                      <a:r>
                        <a:rPr dirty="0" baseline="-21505" sz="2325" spc="44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550" spc="30">
                          <a:latin typeface="Arial"/>
                          <a:cs typeface="Arial"/>
                        </a:rPr>
                        <a:t>)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35">
                          <a:latin typeface="Arial"/>
                          <a:cs typeface="Arial"/>
                        </a:rPr>
                        <a:t>(K</a:t>
                      </a:r>
                      <a:r>
                        <a:rPr dirty="0" baseline="-21505" sz="2325" spc="52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550" spc="35">
                          <a:latin typeface="Arial"/>
                          <a:cs typeface="Arial"/>
                        </a:rPr>
                        <a:t>).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ini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marR="189865" indent="-635">
                        <a:lnSpc>
                          <a:spcPts val="1810"/>
                        </a:lnSpc>
                        <a:spcBef>
                          <a:spcPts val="505"/>
                        </a:spcBef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dikenal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nama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tiket.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Sebuah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tiket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item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terenkrip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dikeluarkan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authentication cerver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berisi identitas</a:t>
                      </a:r>
                      <a:r>
                        <a:rPr dirty="0" sz="15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pemakai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6413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80059">
                        <a:lnSpc>
                          <a:spcPts val="1150"/>
                        </a:lnSpc>
                      </a:pPr>
                      <a:r>
                        <a:rPr dirty="0" sz="1550" spc="-2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chared key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dihasilkan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ceccion</a:t>
                      </a:r>
                      <a:r>
                        <a:rPr dirty="0" sz="15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komunikasi.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2000" marR="295275" indent="-187960">
                        <a:lnSpc>
                          <a:spcPts val="1750"/>
                        </a:lnSpc>
                        <a:spcBef>
                          <a:spcPts val="125"/>
                        </a:spcBef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1.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mengirim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sebuah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(tidak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terenkrip)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ke S untuk</a:t>
                      </a:r>
                      <a:r>
                        <a:rPr dirty="0" sz="1550" spc="-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meminta 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tiket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mengakses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( 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-&gt; </a:t>
                      </a:r>
                      <a:r>
                        <a:rPr dirty="0" sz="155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S: A, B,</a:t>
                      </a: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 N</a:t>
                      </a:r>
                      <a:r>
                        <a:rPr dirty="0" baseline="-23297" sz="2325" spc="1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62000" marR="164465" indent="-187960">
                        <a:lnSpc>
                          <a:spcPts val="2390"/>
                        </a:lnSpc>
                        <a:spcBef>
                          <a:spcPts val="125"/>
                        </a:spcBef>
                        <a:buAutoNum type="alphaUcPeriod" startAt="19"/>
                        <a:tabLst>
                          <a:tab pos="94805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S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mengirim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ke 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terenkrip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berisi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tiket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dienkrip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baru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>
                          <a:latin typeface="Arial"/>
                          <a:cs typeface="Arial"/>
                        </a:rPr>
                        <a:t>AB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digunakan 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ketika berkomunikasi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B.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{{Tiket}K</a:t>
                      </a:r>
                      <a:r>
                        <a:rPr dirty="0" baseline="-21505" sz="2325" spc="0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5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}K</a:t>
                      </a:r>
                      <a:r>
                        <a:rPr dirty="0" baseline="-21505" sz="2325" spc="-7">
                          <a:latin typeface="Arial"/>
                          <a:cs typeface="Arial"/>
                        </a:rPr>
                        <a:t>A</a:t>
                      </a:r>
                      <a:endParaRPr baseline="-21505" sz="2325">
                        <a:latin typeface="Arial"/>
                        <a:cs typeface="Arial"/>
                      </a:endParaRPr>
                    </a:p>
                    <a:p>
                      <a:pPr lvl="2" marL="1043940" indent="-142240">
                        <a:lnSpc>
                          <a:spcPct val="100000"/>
                        </a:lnSpc>
                        <a:spcBef>
                          <a:spcPts val="405"/>
                        </a:spcBef>
                        <a:buClr>
                          <a:srgbClr val="000000"/>
                        </a:buClr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(S -&gt; 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{N</a:t>
                      </a:r>
                      <a:r>
                        <a:rPr dirty="0" baseline="-21505" sz="2325" spc="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1550" spc="-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B, </a:t>
                      </a:r>
                      <a:r>
                        <a:rPr dirty="0" sz="1550" spc="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3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dirty="0" sz="1550" spc="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{K</a:t>
                      </a:r>
                      <a:r>
                        <a:rPr dirty="0" baseline="-21505" sz="2325" spc="3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550" spc="-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A}K</a:t>
                      </a:r>
                      <a:r>
                        <a:rPr dirty="0" baseline="-21505" sz="2325" spc="1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}K</a:t>
                      </a:r>
                      <a:r>
                        <a:rPr dirty="0" baseline="-21505" sz="2325" spc="1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 spc="-20">
                          <a:latin typeface="Times New Roman"/>
                          <a:cs typeface="Times New Roman"/>
                        </a:rPr>
                        <a:t>1P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24840">
                        <a:lnSpc>
                          <a:spcPct val="100000"/>
                        </a:lnSpc>
                        <a:spcBef>
                          <a:spcPts val="1225"/>
                        </a:spcBef>
                      </a:pPr>
                      <a:r>
                        <a:rPr dirty="0" sz="20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Skenario </a:t>
                      </a:r>
                      <a:r>
                        <a:rPr dirty="0" sz="2050" spc="1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1 </a:t>
                      </a:r>
                      <a:r>
                        <a:rPr dirty="0" sz="2050" spc="1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2050" spc="10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Authentication </a:t>
                      </a:r>
                      <a:r>
                        <a:rPr dirty="0" sz="20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dengan</a:t>
                      </a:r>
                      <a:r>
                        <a:rPr dirty="0" sz="2050" spc="-26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server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1555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49225">
                        <a:lnSpc>
                          <a:spcPts val="680"/>
                        </a:lnSpc>
                      </a:pPr>
                      <a:r>
                        <a:rPr dirty="0" sz="1550" spc="0">
                          <a:solidFill>
                            <a:srgbClr val="0E584D"/>
                          </a:solidFill>
                          <a:latin typeface="Arial"/>
                          <a:cs typeface="Arial"/>
                        </a:rPr>
                        <a:t>3.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mendekrip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response tersebut menggunakan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(yang</a:t>
                      </a:r>
                      <a:r>
                        <a:rPr dirty="0" sz="15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dihasilkan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360680" marR="268605">
                        <a:lnSpc>
                          <a:spcPts val="1760"/>
                        </a:lnSpc>
                        <a:spcBef>
                          <a:spcPts val="715"/>
                        </a:spcBef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dari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passwordnya,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password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tidak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dikirimkan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jaringan).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Jika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memiliki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benar, dia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mendapat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tiket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valid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67765">
                <a:tc gridSpan="2">
                  <a:txBody>
                    <a:bodyPr/>
                    <a:lstStyle/>
                    <a:p>
                      <a:pPr marL="480059">
                        <a:lnSpc>
                          <a:spcPts val="1225"/>
                        </a:lnSpc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mengakses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enkripsi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baru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berkomunikasi</a:t>
                      </a:r>
                      <a:r>
                        <a:rPr dirty="0" sz="15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>
                        <a:lnSpc>
                          <a:spcPts val="1810"/>
                        </a:lnSpc>
                        <a:spcBef>
                          <a:spcPts val="310"/>
                        </a:spcBef>
                      </a:pPr>
                      <a:r>
                        <a:rPr dirty="0" sz="1550">
                          <a:latin typeface="Arial"/>
                          <a:cs typeface="Arial"/>
                        </a:rPr>
                        <a:t>B.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149225">
                        <a:lnSpc>
                          <a:spcPts val="1810"/>
                        </a:lnSpc>
                      </a:pPr>
                      <a:r>
                        <a:rPr dirty="0" sz="1550" spc="0">
                          <a:solidFill>
                            <a:srgbClr val="0E584D"/>
                          </a:solidFill>
                          <a:latin typeface="Arial"/>
                          <a:cs typeface="Arial"/>
                        </a:rPr>
                        <a:t>4.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mengirim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tiket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bersamaan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identitas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meminta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393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80059">
                        <a:lnSpc>
                          <a:spcPts val="980"/>
                        </a:lnSpc>
                      </a:pPr>
                      <a:r>
                        <a:rPr dirty="0" sz="1550" spc="10">
                          <a:latin typeface="Arial"/>
                          <a:cs typeface="Arial"/>
                        </a:rPr>
                        <a:t>R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mengakses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file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550" spc="-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{K</a:t>
                      </a:r>
                      <a:r>
                        <a:rPr dirty="0" baseline="-21505" sz="2325" spc="-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-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dirty="0" sz="1550" spc="-5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A}K</a:t>
                      </a:r>
                      <a:r>
                        <a:rPr dirty="0" baseline="-21505" sz="23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</a:t>
                      </a:r>
                      <a:endParaRPr baseline="-21505" sz="2325">
                        <a:latin typeface="Arial"/>
                        <a:cs typeface="Arial"/>
                      </a:endParaRPr>
                    </a:p>
                    <a:p>
                      <a:pPr marL="479425" marR="187960" indent="-211454">
                        <a:lnSpc>
                          <a:spcPct val="131000"/>
                        </a:lnSpc>
                        <a:buClr>
                          <a:srgbClr val="0E584D"/>
                        </a:buClr>
                        <a:buAutoNum type="arabicPeriod" startAt="5"/>
                        <a:tabLst>
                          <a:tab pos="480059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dekrip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tiket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kuncinya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mendapat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identifikasi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sah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Shared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baru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latin typeface="Arial"/>
                          <a:cs typeface="Arial"/>
                        </a:rPr>
                        <a:t>AB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(ceccion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key)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berinteraksi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A.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akan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mengenkrip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pesan saat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itu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(N</a:t>
                      </a:r>
                      <a:r>
                        <a:rPr dirty="0" baseline="-21505" sz="2325"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) 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.</a:t>
                      </a:r>
                      <a:r>
                        <a:rPr dirty="0" sz="15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{N</a:t>
                      </a:r>
                      <a:r>
                        <a:rPr dirty="0" baseline="-21505" sz="2325" spc="-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550" spc="-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}K</a:t>
                      </a:r>
                      <a:r>
                        <a:rPr dirty="0" baseline="-21505" sz="2325" spc="-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79425" marR="242570" indent="-211454">
                        <a:lnSpc>
                          <a:spcPct val="131000"/>
                        </a:lnSpc>
                        <a:buClr>
                          <a:srgbClr val="0E584D"/>
                        </a:buClr>
                        <a:buAutoNum type="arabicPeriod" startAt="5"/>
                        <a:tabLst>
                          <a:tab pos="480059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mengirim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balasan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. 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{N</a:t>
                      </a:r>
                      <a:r>
                        <a:rPr dirty="0" baseline="-21505" sz="2325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-1}  </a:t>
                      </a:r>
                      <a:r>
                        <a:rPr dirty="0" sz="1550" spc="-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33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20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8359" y="1139448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0195" y="1054104"/>
            <a:ext cx="5808345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15">
                <a:latin typeface="Arial"/>
                <a:cs typeface="Arial"/>
              </a:rPr>
              <a:t>Diasumsikan </a:t>
            </a:r>
            <a:r>
              <a:rPr dirty="0" sz="1800" spc="10">
                <a:latin typeface="Arial"/>
                <a:cs typeface="Arial"/>
              </a:rPr>
              <a:t>B </a:t>
            </a:r>
            <a:r>
              <a:rPr dirty="0" sz="1800" spc="-10">
                <a:latin typeface="Arial"/>
                <a:cs typeface="Arial"/>
              </a:rPr>
              <a:t>menghasilkan </a:t>
            </a:r>
            <a:r>
              <a:rPr dirty="0" sz="1800" spc="0">
                <a:latin typeface="Arial"/>
                <a:cs typeface="Arial"/>
              </a:rPr>
              <a:t>public </a:t>
            </a:r>
            <a:r>
              <a:rPr dirty="0" sz="1800" spc="10">
                <a:latin typeface="Arial"/>
                <a:cs typeface="Arial"/>
              </a:rPr>
              <a:t>key </a:t>
            </a:r>
            <a:r>
              <a:rPr dirty="0" sz="1800">
                <a:latin typeface="Arial"/>
                <a:cs typeface="Arial"/>
              </a:rPr>
              <a:t>dan </a:t>
            </a:r>
            <a:r>
              <a:rPr dirty="0" sz="1800" spc="0">
                <a:latin typeface="Arial"/>
                <a:cs typeface="Arial"/>
              </a:rPr>
              <a:t>private</a:t>
            </a:r>
            <a:r>
              <a:rPr dirty="0" sz="1800" spc="65">
                <a:latin typeface="Arial"/>
                <a:cs typeface="Arial"/>
              </a:rPr>
              <a:t> </a:t>
            </a:r>
            <a:r>
              <a:rPr dirty="0" sz="1800" spc="10">
                <a:latin typeface="Arial"/>
                <a:cs typeface="Arial"/>
              </a:rPr>
              <a:t>key.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73380">
                        <a:lnSpc>
                          <a:spcPct val="100000"/>
                        </a:lnSpc>
                        <a:spcBef>
                          <a:spcPts val="1225"/>
                        </a:spcBef>
                      </a:pPr>
                      <a:r>
                        <a:rPr dirty="0" sz="20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Skenario </a:t>
                      </a:r>
                      <a:r>
                        <a:rPr dirty="0" sz="2050" spc="1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2 </a:t>
                      </a:r>
                      <a:r>
                        <a:rPr dirty="0" sz="2050" spc="1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2050" spc="10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Authentication </a:t>
                      </a:r>
                      <a:r>
                        <a:rPr dirty="0" sz="20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2050" spc="1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public</a:t>
                      </a:r>
                      <a:r>
                        <a:rPr dirty="0" sz="2050" spc="-3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key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1555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455295">
                        <a:lnSpc>
                          <a:spcPts val="1810"/>
                        </a:lnSpc>
                        <a:spcBef>
                          <a:spcPts val="935"/>
                        </a:spcBef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mengakses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layanan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distribusi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</a:t>
                      </a:r>
                      <a:r>
                        <a:rPr dirty="0" sz="1550" spc="-1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mendapatkan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42620">
                        <a:lnSpc>
                          <a:spcPts val="1810"/>
                        </a:lnSpc>
                      </a:pPr>
                      <a:r>
                        <a:rPr dirty="0" sz="1550" spc="85">
                          <a:latin typeface="Arial"/>
                          <a:cs typeface="Arial"/>
                        </a:rPr>
                        <a:t>public </a:t>
                      </a:r>
                      <a:r>
                        <a:rPr dirty="0" sz="1550" spc="65">
                          <a:latin typeface="Arial"/>
                          <a:cs typeface="Arial"/>
                        </a:rPr>
                        <a:t>key certificate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mengandung public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key B.</a:t>
                      </a:r>
                      <a:r>
                        <a:rPr dirty="0" sz="1550" spc="-1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Disebut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187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761365">
                        <a:lnSpc>
                          <a:spcPts val="1410"/>
                        </a:lnSpc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certificate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karena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adanya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tanda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tangan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oleh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630555" indent="-635">
                        <a:lnSpc>
                          <a:spcPts val="1760"/>
                        </a:lnSpc>
                        <a:spcBef>
                          <a:spcPts val="165"/>
                        </a:spcBef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berwewenang (seseorang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atau organisasi 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diketahui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menyediakan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Public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-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pemiliknya).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Setelah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cek</a:t>
                      </a:r>
                      <a:r>
                        <a:rPr dirty="0" sz="15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tanda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209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761365">
                        <a:lnSpc>
                          <a:spcPts val="695"/>
                        </a:lnSpc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tangannya,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membaca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public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(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Bpub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)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dari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sertifikat.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1365" marR="327025" indent="-187325">
                        <a:lnSpc>
                          <a:spcPct val="131000"/>
                        </a:lnSpc>
                        <a:buSzPct val="74193"/>
                        <a:buChar char="–"/>
                        <a:tabLst>
                          <a:tab pos="76263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membuat shared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key baru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(</a:t>
                      </a:r>
                      <a:r>
                        <a:rPr dirty="0" sz="1550" spc="-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)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mengenkripnya  menggunakan 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Bpub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algoritma public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key.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</a:t>
                      </a:r>
                      <a:r>
                        <a:rPr dirty="0" sz="15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mengirim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2000" marR="492759" indent="-635">
                        <a:lnSpc>
                          <a:spcPts val="1760"/>
                        </a:lnSpc>
                        <a:spcBef>
                          <a:spcPts val="715"/>
                        </a:spcBef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hasilnya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B,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suatu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nama unik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menunjukkan 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pasangan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public/private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key.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Sehingga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mengirim</a:t>
                      </a:r>
                      <a:r>
                        <a:rPr dirty="0" sz="15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keyname,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1365">
                        <a:lnSpc>
                          <a:spcPts val="1775"/>
                        </a:lnSpc>
                      </a:pPr>
                      <a:r>
                        <a:rPr dirty="0" sz="155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{K</a:t>
                      </a:r>
                      <a:r>
                        <a:rPr dirty="0" baseline="-21505" sz="23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}K</a:t>
                      </a:r>
                      <a:r>
                        <a:rPr dirty="0" baseline="-21505" sz="23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Bpub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B.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1365" indent="-187325">
                        <a:lnSpc>
                          <a:spcPct val="100000"/>
                        </a:lnSpc>
                        <a:spcBef>
                          <a:spcPts val="575"/>
                        </a:spcBef>
                        <a:buSzPct val="74193"/>
                        <a:buChar char="–"/>
                        <a:tabLst>
                          <a:tab pos="76263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private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55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Bpriv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mendekrip</a:t>
                      </a:r>
                      <a:r>
                        <a:rPr dirty="0" sz="15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-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AB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80059" marR="744855" indent="-212090">
                        <a:lnSpc>
                          <a:spcPts val="1760"/>
                        </a:lnSpc>
                        <a:spcBef>
                          <a:spcPts val="720"/>
                        </a:spcBef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550">
                          <a:latin typeface="Arial"/>
                          <a:cs typeface="Arial"/>
                        </a:rPr>
                        <a:t>Ilustrasi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atas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menggambarkan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kriptografi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public key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mendistribusikan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chared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cecret key.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Teknik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ini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disebut</a:t>
                      </a:r>
                      <a:r>
                        <a:rPr dirty="0" sz="15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hybrid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80059">
                        <a:lnSpc>
                          <a:spcPts val="1475"/>
                        </a:lnSpc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cryptographic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protocol.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20955">
                        <a:lnSpc>
                          <a:spcPts val="126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21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594360" y="649223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94359" y="649224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94360" y="804671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94359" y="804672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94360" y="725424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09">
                <a:moveTo>
                  <a:pt x="0" y="600456"/>
                </a:moveTo>
                <a:lnTo>
                  <a:pt x="118872" y="600456"/>
                </a:lnTo>
                <a:lnTo>
                  <a:pt x="118872" y="0"/>
                </a:lnTo>
                <a:lnTo>
                  <a:pt x="0" y="0"/>
                </a:lnTo>
                <a:lnTo>
                  <a:pt x="0" y="600456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94359" y="725424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09">
                <a:moveTo>
                  <a:pt x="59435" y="600455"/>
                </a:moveTo>
                <a:lnTo>
                  <a:pt x="0" y="600455"/>
                </a:lnTo>
                <a:lnTo>
                  <a:pt x="0" y="0"/>
                </a:lnTo>
                <a:lnTo>
                  <a:pt x="118871" y="0"/>
                </a:lnTo>
                <a:lnTo>
                  <a:pt x="118871" y="600455"/>
                </a:lnTo>
                <a:lnTo>
                  <a:pt x="59435" y="6004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614171" y="11097260"/>
            <a:ext cx="182880" cy="224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300" spc="25">
                <a:latin typeface="Times New Roman"/>
                <a:cs typeface="Times New Roman"/>
              </a:rPr>
              <a:t>2</a:t>
            </a:r>
            <a:r>
              <a:rPr dirty="0" sz="1300">
                <a:latin typeface="Times New Roman"/>
                <a:cs typeface="Times New Roman"/>
              </a:rPr>
              <a:t>2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732022" y="6567934"/>
            <a:ext cx="2366645" cy="462915"/>
          </a:xfrm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pc="140"/>
              <a:t>Enkripsi</a:t>
            </a:r>
            <a:r>
              <a:rPr dirty="0" spc="-45"/>
              <a:t> </a:t>
            </a:r>
            <a:r>
              <a:rPr dirty="0" spc="55"/>
              <a:t>Data</a:t>
            </a:r>
          </a:p>
        </p:txBody>
      </p:sp>
      <p:sp>
        <p:nvSpPr>
          <p:cNvPr id="13" name="object 13"/>
          <p:cNvSpPr/>
          <p:nvPr/>
        </p:nvSpPr>
        <p:spPr>
          <a:xfrm>
            <a:off x="650748" y="7243571"/>
            <a:ext cx="3238500" cy="29428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3878579" y="7168895"/>
            <a:ext cx="3230879" cy="32476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94359" y="6492240"/>
            <a:ext cx="6583680" cy="4937760"/>
          </a:xfrm>
          <a:custGeom>
            <a:avLst/>
            <a:gdLst/>
            <a:ahLst/>
            <a:cxnLst/>
            <a:rect l="l" t="t" r="r" b="b"/>
            <a:pathLst>
              <a:path w="6583680" h="4937759">
                <a:moveTo>
                  <a:pt x="0" y="4937759"/>
                </a:moveTo>
                <a:lnTo>
                  <a:pt x="6583679" y="4937759"/>
                </a:lnTo>
                <a:lnTo>
                  <a:pt x="6583679" y="0"/>
                </a:lnTo>
                <a:lnTo>
                  <a:pt x="0" y="0"/>
                </a:lnTo>
                <a:lnTo>
                  <a:pt x="0" y="4937759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10744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Peran </a:t>
                      </a:r>
                      <a:r>
                        <a:rPr dirty="0" sz="2850" spc="13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Pokok</a:t>
                      </a:r>
                      <a:r>
                        <a:rPr dirty="0" sz="2850" spc="-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5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Kriptografi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 marL="459740" indent="-211454">
                        <a:lnSpc>
                          <a:spcPts val="1185"/>
                        </a:lnSpc>
                        <a:buClr>
                          <a:srgbClr val="0E584D"/>
                        </a:buClr>
                        <a:buSzPct val="43902"/>
                        <a:buChar char="•"/>
                        <a:tabLst>
                          <a:tab pos="460375" algn="l"/>
                        </a:tabLst>
                      </a:pPr>
                      <a:r>
                        <a:rPr dirty="0" sz="2050" spc="90">
                          <a:solidFill>
                            <a:srgbClr val="2222DC"/>
                          </a:solidFill>
                          <a:latin typeface="Arial"/>
                          <a:cs typeface="Arial"/>
                        </a:rPr>
                        <a:t>Digital</a:t>
                      </a:r>
                      <a:r>
                        <a:rPr dirty="0" sz="2050" spc="15">
                          <a:solidFill>
                            <a:srgbClr val="2222DC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050" spc="90">
                          <a:solidFill>
                            <a:srgbClr val="2222DC"/>
                          </a:solidFill>
                          <a:latin typeface="Arial"/>
                          <a:cs typeface="Arial"/>
                        </a:rPr>
                        <a:t>Signature</a:t>
                      </a:r>
                      <a:endParaRPr sz="20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22935" marR="271145" indent="-187960">
                        <a:lnSpc>
                          <a:spcPts val="1760"/>
                        </a:lnSpc>
                        <a:spcBef>
                          <a:spcPts val="869"/>
                        </a:spcBef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Didasarkan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suatu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ikatan tanda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(yang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tak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dirubah)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 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suatu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atau dokumen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hanya diketahui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oleh</a:t>
                      </a:r>
                      <a:r>
                        <a:rPr dirty="0" sz="15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si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10489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741680">
                        <a:lnSpc>
                          <a:spcPts val="1390"/>
                        </a:lnSpc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penandatangan.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22935" indent="-187325">
                        <a:lnSpc>
                          <a:spcPts val="1595"/>
                        </a:lnSpc>
                        <a:buSzPct val="74193"/>
                        <a:buChar char="–"/>
                        <a:tabLst>
                          <a:tab pos="62357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Hal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ini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dicapai dengan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cara mengenkrip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sebuah</a:t>
                      </a:r>
                      <a:r>
                        <a:rPr dirty="0" sz="15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pesan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22935">
                        <a:lnSpc>
                          <a:spcPts val="1789"/>
                        </a:lnSpc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terkompresi </a:t>
                      </a:r>
                      <a:r>
                        <a:rPr dirty="0" sz="1550" spc="60">
                          <a:latin typeface="Arial"/>
                          <a:cs typeface="Arial"/>
                        </a:rPr>
                        <a:t>(digest)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private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key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22935" indent="-187325">
                        <a:lnSpc>
                          <a:spcPts val="1235"/>
                        </a:lnSpc>
                        <a:buSzPct val="74193"/>
                        <a:buChar char="–"/>
                        <a:tabLst>
                          <a:tab pos="62357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Digest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memiliki ukuran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tetap 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dihasilkan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dari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sebuah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741680">
                        <a:lnSpc>
                          <a:spcPts val="1830"/>
                        </a:lnSpc>
                        <a:spcBef>
                          <a:spcPts val="405"/>
                        </a:spcBef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cecure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digect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function.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59740" marR="608965" indent="-211454">
                        <a:lnSpc>
                          <a:spcPts val="1760"/>
                        </a:lnSpc>
                        <a:spcBef>
                          <a:spcPts val="110"/>
                        </a:spcBef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459740" algn="l"/>
                          <a:tab pos="46037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ingin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menandatangani dokumen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M,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sehingga penerima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dapat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yakin bahwa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M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berasal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dari</a:t>
                      </a:r>
                      <a:r>
                        <a:rPr dirty="0" sz="15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A.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41680" indent="-187325">
                        <a:lnSpc>
                          <a:spcPts val="1700"/>
                        </a:lnSpc>
                        <a:buSzPct val="74193"/>
                        <a:buChar char="–"/>
                        <a:tabLst>
                          <a:tab pos="74231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menghitung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digest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dokumen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fungsi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Digect(M).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41680" indent="-187325">
                        <a:lnSpc>
                          <a:spcPts val="1789"/>
                        </a:lnSpc>
                        <a:buSzPct val="74193"/>
                        <a:buChar char="–"/>
                        <a:tabLst>
                          <a:tab pos="74231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mengenkrip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digest dengan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private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keynya, 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ditambahkan</a:t>
                      </a:r>
                      <a:r>
                        <a:rPr dirty="0" sz="15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41680">
                        <a:lnSpc>
                          <a:spcPts val="1810"/>
                        </a:lnSpc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M,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sehingga menghasilkan 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{Digect(M)}K</a:t>
                      </a:r>
                      <a:r>
                        <a:rPr dirty="0" baseline="-21505" sz="2325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Apriv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41680" marR="1147445" indent="-187325">
                        <a:lnSpc>
                          <a:spcPts val="1810"/>
                        </a:lnSpc>
                        <a:spcBef>
                          <a:spcPts val="680"/>
                        </a:spcBef>
                        <a:buSzPct val="74193"/>
                        <a:buChar char="–"/>
                        <a:tabLst>
                          <a:tab pos="74231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menerima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dokumen tersebut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mengambil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M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menghitung</a:t>
                      </a:r>
                      <a:r>
                        <a:rPr dirty="0" sz="155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Digect(M).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41680" indent="-187325">
                        <a:lnSpc>
                          <a:spcPts val="1760"/>
                        </a:lnSpc>
                        <a:buSzPct val="74193"/>
                        <a:buChar char="–"/>
                        <a:tabLst>
                          <a:tab pos="74231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mendekrip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{Digect(M)}K</a:t>
                      </a:r>
                      <a:r>
                        <a:rPr dirty="0" baseline="-21505" sz="2325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Apriv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Apub</a:t>
                      </a:r>
                      <a:endParaRPr baseline="-21505" sz="2325">
                        <a:latin typeface="Arial"/>
                        <a:cs typeface="Arial"/>
                      </a:endParaRPr>
                    </a:p>
                    <a:p>
                      <a:pPr marL="741680">
                        <a:lnSpc>
                          <a:spcPts val="1835"/>
                        </a:lnSpc>
                        <a:spcBef>
                          <a:spcPts val="575"/>
                        </a:spcBef>
                      </a:pPr>
                      <a:r>
                        <a:rPr dirty="0" sz="1550" spc="-2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membandingkan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isinya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hasil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perhitungan</a:t>
                      </a:r>
                      <a:r>
                        <a:rPr dirty="0" sz="1550" spc="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Digect(M)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20955">
                        <a:lnSpc>
                          <a:spcPts val="1835"/>
                        </a:lnSpc>
                        <a:tabLst>
                          <a:tab pos="741680" algn="l"/>
                        </a:tabLst>
                      </a:pPr>
                      <a:r>
                        <a:rPr dirty="0" baseline="19230" sz="1950" spc="15">
                          <a:latin typeface="Times New Roman"/>
                          <a:cs typeface="Times New Roman"/>
                        </a:rPr>
                        <a:t>23	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Jika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sama,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tandatangan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adalah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valid.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5143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594360" y="649223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94359" y="649224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94360" y="804671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94359" y="804672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94360" y="725424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09">
                <a:moveTo>
                  <a:pt x="0" y="600456"/>
                </a:moveTo>
                <a:lnTo>
                  <a:pt x="118872" y="600456"/>
                </a:lnTo>
                <a:lnTo>
                  <a:pt x="118872" y="0"/>
                </a:lnTo>
                <a:lnTo>
                  <a:pt x="0" y="0"/>
                </a:lnTo>
                <a:lnTo>
                  <a:pt x="0" y="600456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594359" y="725424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09">
                <a:moveTo>
                  <a:pt x="59435" y="600455"/>
                </a:moveTo>
                <a:lnTo>
                  <a:pt x="0" y="600455"/>
                </a:lnTo>
                <a:lnTo>
                  <a:pt x="0" y="0"/>
                </a:lnTo>
                <a:lnTo>
                  <a:pt x="118871" y="0"/>
                </a:lnTo>
                <a:lnTo>
                  <a:pt x="118871" y="600455"/>
                </a:lnTo>
                <a:lnTo>
                  <a:pt x="59435" y="6004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614171" y="11097260"/>
            <a:ext cx="182880" cy="224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300" spc="25">
                <a:latin typeface="Times New Roman"/>
                <a:cs typeface="Times New Roman"/>
              </a:rPr>
              <a:t>2</a:t>
            </a:r>
            <a:r>
              <a:rPr dirty="0" sz="1300">
                <a:latin typeface="Times New Roman"/>
                <a:cs typeface="Times New Roman"/>
              </a:rPr>
              <a:t>4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86331" y="6612130"/>
            <a:ext cx="5059680" cy="3841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350" spc="80">
                <a:solidFill>
                  <a:srgbClr val="313131"/>
                </a:solidFill>
                <a:latin typeface="Arial"/>
                <a:cs typeface="Arial"/>
              </a:rPr>
              <a:t>Digital </a:t>
            </a:r>
            <a:r>
              <a:rPr dirty="0" sz="2350" spc="75">
                <a:solidFill>
                  <a:srgbClr val="313131"/>
                </a:solidFill>
                <a:latin typeface="Arial"/>
                <a:cs typeface="Arial"/>
              </a:rPr>
              <a:t>Signature dengan </a:t>
            </a:r>
            <a:r>
              <a:rPr dirty="0" sz="2350" spc="105">
                <a:solidFill>
                  <a:srgbClr val="313131"/>
                </a:solidFill>
                <a:latin typeface="Arial"/>
                <a:cs typeface="Arial"/>
              </a:rPr>
              <a:t>public</a:t>
            </a:r>
            <a:r>
              <a:rPr dirty="0" sz="2350" spc="-2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2350" spc="85">
                <a:solidFill>
                  <a:srgbClr val="313131"/>
                </a:solidFill>
                <a:latin typeface="Arial"/>
                <a:cs typeface="Arial"/>
              </a:rPr>
              <a:t>key</a:t>
            </a:r>
            <a:endParaRPr sz="235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177795" y="7239000"/>
            <a:ext cx="614680" cy="1003300"/>
          </a:xfrm>
          <a:custGeom>
            <a:avLst/>
            <a:gdLst/>
            <a:ahLst/>
            <a:cxnLst/>
            <a:rect l="l" t="t" r="r" b="b"/>
            <a:pathLst>
              <a:path w="614680" h="1003300">
                <a:moveTo>
                  <a:pt x="306323" y="1002791"/>
                </a:moveTo>
                <a:lnTo>
                  <a:pt x="0" y="1002791"/>
                </a:lnTo>
                <a:lnTo>
                  <a:pt x="0" y="0"/>
                </a:lnTo>
                <a:lnTo>
                  <a:pt x="614171" y="0"/>
                </a:lnTo>
                <a:lnTo>
                  <a:pt x="614171" y="1002791"/>
                </a:lnTo>
                <a:lnTo>
                  <a:pt x="306323" y="10027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136647" y="7210044"/>
            <a:ext cx="614680" cy="982980"/>
          </a:xfrm>
          <a:custGeom>
            <a:avLst/>
            <a:gdLst/>
            <a:ahLst/>
            <a:cxnLst/>
            <a:rect l="l" t="t" r="r" b="b"/>
            <a:pathLst>
              <a:path w="614680" h="982979">
                <a:moveTo>
                  <a:pt x="306323" y="982979"/>
                </a:moveTo>
                <a:lnTo>
                  <a:pt x="0" y="982979"/>
                </a:lnTo>
                <a:lnTo>
                  <a:pt x="0" y="0"/>
                </a:lnTo>
                <a:lnTo>
                  <a:pt x="614171" y="0"/>
                </a:lnTo>
                <a:lnTo>
                  <a:pt x="614171" y="982979"/>
                </a:lnTo>
                <a:lnTo>
                  <a:pt x="306323" y="98297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688335" y="7321295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 h="0">
                <a:moveTo>
                  <a:pt x="0" y="0"/>
                </a:moveTo>
                <a:lnTo>
                  <a:pt x="822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688336" y="7321295"/>
            <a:ext cx="82550" cy="20320"/>
          </a:xfrm>
          <a:custGeom>
            <a:avLst/>
            <a:gdLst/>
            <a:ahLst/>
            <a:cxnLst/>
            <a:rect l="l" t="t" r="r" b="b"/>
            <a:pathLst>
              <a:path w="82550" h="20320">
                <a:moveTo>
                  <a:pt x="0" y="19812"/>
                </a:moveTo>
                <a:lnTo>
                  <a:pt x="82296" y="19812"/>
                </a:lnTo>
                <a:lnTo>
                  <a:pt x="822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688335" y="7321295"/>
            <a:ext cx="82550" cy="20320"/>
          </a:xfrm>
          <a:custGeom>
            <a:avLst/>
            <a:gdLst/>
            <a:ahLst/>
            <a:cxnLst/>
            <a:rect l="l" t="t" r="r" b="b"/>
            <a:pathLst>
              <a:path w="82550" h="20320">
                <a:moveTo>
                  <a:pt x="0" y="0"/>
                </a:moveTo>
                <a:lnTo>
                  <a:pt x="82295" y="0"/>
                </a:lnTo>
                <a:lnTo>
                  <a:pt x="82295" y="19811"/>
                </a:lnTo>
                <a:lnTo>
                  <a:pt x="0" y="198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688335" y="7360920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 h="0">
                <a:moveTo>
                  <a:pt x="0" y="0"/>
                </a:moveTo>
                <a:lnTo>
                  <a:pt x="822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688336" y="7341107"/>
            <a:ext cx="82550" cy="20320"/>
          </a:xfrm>
          <a:custGeom>
            <a:avLst/>
            <a:gdLst/>
            <a:ahLst/>
            <a:cxnLst/>
            <a:rect l="l" t="t" r="r" b="b"/>
            <a:pathLst>
              <a:path w="82550" h="20320">
                <a:moveTo>
                  <a:pt x="0" y="19812"/>
                </a:moveTo>
                <a:lnTo>
                  <a:pt x="82296" y="19812"/>
                </a:lnTo>
                <a:lnTo>
                  <a:pt x="822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688335" y="7341108"/>
            <a:ext cx="82550" cy="20320"/>
          </a:xfrm>
          <a:custGeom>
            <a:avLst/>
            <a:gdLst/>
            <a:ahLst/>
            <a:cxnLst/>
            <a:rect l="l" t="t" r="r" b="b"/>
            <a:pathLst>
              <a:path w="82550" h="20320">
                <a:moveTo>
                  <a:pt x="0" y="0"/>
                </a:moveTo>
                <a:lnTo>
                  <a:pt x="82295" y="0"/>
                </a:lnTo>
                <a:lnTo>
                  <a:pt x="82295" y="19811"/>
                </a:lnTo>
                <a:lnTo>
                  <a:pt x="0" y="198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688335" y="7382256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 h="0">
                <a:moveTo>
                  <a:pt x="0" y="0"/>
                </a:moveTo>
                <a:lnTo>
                  <a:pt x="822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688336" y="7360919"/>
            <a:ext cx="82550" cy="21590"/>
          </a:xfrm>
          <a:custGeom>
            <a:avLst/>
            <a:gdLst/>
            <a:ahLst/>
            <a:cxnLst/>
            <a:rect l="l" t="t" r="r" b="b"/>
            <a:pathLst>
              <a:path w="82550" h="21590">
                <a:moveTo>
                  <a:pt x="0" y="21336"/>
                </a:moveTo>
                <a:lnTo>
                  <a:pt x="82296" y="21336"/>
                </a:lnTo>
                <a:lnTo>
                  <a:pt x="82296" y="0"/>
                </a:lnTo>
                <a:lnTo>
                  <a:pt x="0" y="0"/>
                </a:lnTo>
                <a:lnTo>
                  <a:pt x="0" y="21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688335" y="7360920"/>
            <a:ext cx="82550" cy="21590"/>
          </a:xfrm>
          <a:custGeom>
            <a:avLst/>
            <a:gdLst/>
            <a:ahLst/>
            <a:cxnLst/>
            <a:rect l="l" t="t" r="r" b="b"/>
            <a:pathLst>
              <a:path w="82550" h="21590">
                <a:moveTo>
                  <a:pt x="0" y="0"/>
                </a:moveTo>
                <a:lnTo>
                  <a:pt x="82295" y="0"/>
                </a:lnTo>
                <a:lnTo>
                  <a:pt x="82295" y="21335"/>
                </a:lnTo>
                <a:lnTo>
                  <a:pt x="0" y="213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2321051" y="7545323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2321051" y="7586471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2321051" y="7627620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321051" y="7668768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321051" y="7751064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2321051" y="7790688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321051" y="7853171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321051" y="7894320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321051" y="7933944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321051" y="7975092"/>
            <a:ext cx="387350" cy="0"/>
          </a:xfrm>
          <a:custGeom>
            <a:avLst/>
            <a:gdLst/>
            <a:ahLst/>
            <a:cxnLst/>
            <a:rect l="l" t="t" r="r" b="b"/>
            <a:pathLst>
              <a:path w="387350" h="0">
                <a:moveTo>
                  <a:pt x="0" y="0"/>
                </a:moveTo>
                <a:lnTo>
                  <a:pt x="3870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3422903" y="7667244"/>
            <a:ext cx="105155" cy="1249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2831591" y="7729728"/>
            <a:ext cx="593090" cy="0"/>
          </a:xfrm>
          <a:custGeom>
            <a:avLst/>
            <a:gdLst/>
            <a:ahLst/>
            <a:cxnLst/>
            <a:rect l="l" t="t" r="r" b="b"/>
            <a:pathLst>
              <a:path w="593089" h="0">
                <a:moveTo>
                  <a:pt x="0" y="0"/>
                </a:moveTo>
                <a:lnTo>
                  <a:pt x="59283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 txBox="1"/>
          <p:nvPr/>
        </p:nvSpPr>
        <p:spPr>
          <a:xfrm>
            <a:off x="4865622" y="7451854"/>
            <a:ext cx="44450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baseline="11111" sz="1875" spc="-22">
                <a:latin typeface="Arial"/>
                <a:cs typeface="Arial"/>
              </a:rPr>
              <a:t>{h}</a:t>
            </a:r>
            <a:r>
              <a:rPr dirty="0" baseline="11111" sz="1875" spc="-419">
                <a:latin typeface="Arial"/>
                <a:cs typeface="Arial"/>
              </a:rPr>
              <a:t> </a:t>
            </a:r>
            <a:r>
              <a:rPr dirty="0" sz="950" spc="-5">
                <a:latin typeface="Arial"/>
                <a:cs typeface="Arial"/>
              </a:rPr>
              <a:t>Kpri</a:t>
            </a:r>
            <a:endParaRPr sz="95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362199" y="7026658"/>
            <a:ext cx="14859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250" spc="25">
                <a:latin typeface="Arial"/>
                <a:cs typeface="Arial"/>
              </a:rPr>
              <a:t>M</a:t>
            </a:r>
            <a:endParaRPr sz="125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329948" y="7537198"/>
            <a:ext cx="626745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250" spc="10" b="1">
                <a:latin typeface="Arial"/>
                <a:cs typeface="Arial"/>
              </a:rPr>
              <a:t>Signing</a:t>
            </a:r>
            <a:endParaRPr sz="125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308351" y="7537198"/>
            <a:ext cx="450215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  <a:tabLst>
                <a:tab pos="436880" algn="l"/>
              </a:tabLst>
            </a:pPr>
            <a:r>
              <a:rPr dirty="0" u="sng" sz="1250" spc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dirty="0" u="sng" sz="1250" spc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endParaRPr sz="1250">
              <a:latin typeface="Times New Roman"/>
              <a:cs typeface="Times New Roman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257304" y="9890252"/>
            <a:ext cx="71628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250" spc="10" b="1">
                <a:latin typeface="Arial"/>
                <a:cs typeface="Arial"/>
              </a:rPr>
              <a:t>Verifying</a:t>
            </a:r>
            <a:endParaRPr sz="125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007599" y="7477762"/>
            <a:ext cx="67437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250" spc="25">
                <a:latin typeface="Arial"/>
                <a:cs typeface="Arial"/>
              </a:rPr>
              <a:t>E(K</a:t>
            </a:r>
            <a:r>
              <a:rPr dirty="0" baseline="-14619" sz="1425" spc="37">
                <a:latin typeface="Arial"/>
                <a:cs typeface="Arial"/>
              </a:rPr>
              <a:t>pri</a:t>
            </a:r>
            <a:r>
              <a:rPr dirty="0" sz="1250" spc="25">
                <a:latin typeface="Arial"/>
                <a:cs typeface="Arial"/>
              </a:rPr>
              <a:t>,</a:t>
            </a:r>
            <a:r>
              <a:rPr dirty="0" sz="1250" spc="-85">
                <a:latin typeface="Arial"/>
                <a:cs typeface="Arial"/>
              </a:rPr>
              <a:t> </a:t>
            </a:r>
            <a:r>
              <a:rPr dirty="0" sz="1250" spc="-15">
                <a:latin typeface="Arial"/>
                <a:cs typeface="Arial"/>
              </a:rPr>
              <a:t>h)</a:t>
            </a:r>
            <a:endParaRPr sz="125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547872" y="7648955"/>
            <a:ext cx="367665" cy="142240"/>
          </a:xfrm>
          <a:custGeom>
            <a:avLst/>
            <a:gdLst/>
            <a:ahLst/>
            <a:cxnLst/>
            <a:rect l="l" t="t" r="r" b="b"/>
            <a:pathLst>
              <a:path w="367664" h="142240">
                <a:moveTo>
                  <a:pt x="0" y="141732"/>
                </a:moveTo>
                <a:lnTo>
                  <a:pt x="367284" y="141732"/>
                </a:lnTo>
                <a:lnTo>
                  <a:pt x="367284" y="0"/>
                </a:lnTo>
                <a:lnTo>
                  <a:pt x="0" y="0"/>
                </a:lnTo>
                <a:lnTo>
                  <a:pt x="0" y="141732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3547871" y="7648956"/>
            <a:ext cx="388620" cy="163195"/>
          </a:xfrm>
          <a:custGeom>
            <a:avLst/>
            <a:gdLst/>
            <a:ahLst/>
            <a:cxnLst/>
            <a:rect l="l" t="t" r="r" b="b"/>
            <a:pathLst>
              <a:path w="388620" h="163195">
                <a:moveTo>
                  <a:pt x="193547" y="163067"/>
                </a:moveTo>
                <a:lnTo>
                  <a:pt x="0" y="163067"/>
                </a:lnTo>
                <a:lnTo>
                  <a:pt x="0" y="0"/>
                </a:lnTo>
                <a:lnTo>
                  <a:pt x="388619" y="0"/>
                </a:lnTo>
                <a:lnTo>
                  <a:pt x="388619" y="163067"/>
                </a:lnTo>
                <a:lnTo>
                  <a:pt x="193547" y="163067"/>
                </a:lnTo>
              </a:path>
            </a:pathLst>
          </a:custGeom>
          <a:ln w="3175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 txBox="1"/>
          <p:nvPr/>
        </p:nvSpPr>
        <p:spPr>
          <a:xfrm>
            <a:off x="3497070" y="8012686"/>
            <a:ext cx="60071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250" spc="25">
                <a:latin typeface="Arial"/>
                <a:cs typeface="Arial"/>
              </a:rPr>
              <a:t>128</a:t>
            </a:r>
            <a:r>
              <a:rPr dirty="0" sz="1250" spc="-55">
                <a:latin typeface="Arial"/>
                <a:cs typeface="Arial"/>
              </a:rPr>
              <a:t> </a:t>
            </a:r>
            <a:r>
              <a:rPr dirty="0" sz="1250" spc="0">
                <a:latin typeface="Arial"/>
                <a:cs typeface="Arial"/>
              </a:rPr>
              <a:t>bits</a:t>
            </a:r>
            <a:endParaRPr sz="1250">
              <a:latin typeface="Arial"/>
              <a:cs typeface="Arial"/>
            </a:endParaRPr>
          </a:p>
        </p:txBody>
      </p:sp>
      <p:sp>
        <p:nvSpPr>
          <p:cNvPr id="43" name="object 43"/>
          <p:cNvSpPr/>
          <p:nvPr/>
        </p:nvSpPr>
        <p:spPr>
          <a:xfrm>
            <a:off x="3730751" y="7770876"/>
            <a:ext cx="0" cy="204470"/>
          </a:xfrm>
          <a:custGeom>
            <a:avLst/>
            <a:gdLst/>
            <a:ahLst/>
            <a:cxnLst/>
            <a:rect l="l" t="t" r="r" b="b"/>
            <a:pathLst>
              <a:path w="0" h="204470">
                <a:moveTo>
                  <a:pt x="0" y="0"/>
                </a:moveTo>
                <a:lnTo>
                  <a:pt x="0" y="2042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4855464" y="7648955"/>
            <a:ext cx="349250" cy="163195"/>
          </a:xfrm>
          <a:custGeom>
            <a:avLst/>
            <a:gdLst/>
            <a:ahLst/>
            <a:cxnLst/>
            <a:rect l="l" t="t" r="r" b="b"/>
            <a:pathLst>
              <a:path w="349250" h="163195">
                <a:moveTo>
                  <a:pt x="0" y="163068"/>
                </a:moveTo>
                <a:lnTo>
                  <a:pt x="348996" y="163068"/>
                </a:lnTo>
                <a:lnTo>
                  <a:pt x="348996" y="0"/>
                </a:lnTo>
                <a:lnTo>
                  <a:pt x="0" y="0"/>
                </a:lnTo>
                <a:lnTo>
                  <a:pt x="0" y="163068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4855463" y="7648956"/>
            <a:ext cx="368935" cy="184785"/>
          </a:xfrm>
          <a:custGeom>
            <a:avLst/>
            <a:gdLst/>
            <a:ahLst/>
            <a:cxnLst/>
            <a:rect l="l" t="t" r="r" b="b"/>
            <a:pathLst>
              <a:path w="368935" h="184784">
                <a:moveTo>
                  <a:pt x="184403" y="184403"/>
                </a:moveTo>
                <a:lnTo>
                  <a:pt x="0" y="184403"/>
                </a:lnTo>
                <a:lnTo>
                  <a:pt x="0" y="0"/>
                </a:lnTo>
                <a:lnTo>
                  <a:pt x="368807" y="0"/>
                </a:lnTo>
                <a:lnTo>
                  <a:pt x="368807" y="184403"/>
                </a:lnTo>
                <a:lnTo>
                  <a:pt x="184403" y="184403"/>
                </a:lnTo>
              </a:path>
            </a:pathLst>
          </a:custGeom>
          <a:ln w="3175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 txBox="1"/>
          <p:nvPr/>
        </p:nvSpPr>
        <p:spPr>
          <a:xfrm>
            <a:off x="2902710" y="7435090"/>
            <a:ext cx="36830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250" spc="-45">
                <a:latin typeface="Arial"/>
                <a:cs typeface="Arial"/>
              </a:rPr>
              <a:t>H</a:t>
            </a:r>
            <a:r>
              <a:rPr dirty="0" sz="1250" spc="-10">
                <a:latin typeface="Arial"/>
                <a:cs typeface="Arial"/>
              </a:rPr>
              <a:t>(</a:t>
            </a:r>
            <a:r>
              <a:rPr dirty="0" sz="1250" spc="-50">
                <a:latin typeface="Arial"/>
                <a:cs typeface="Arial"/>
              </a:rPr>
              <a:t>M</a:t>
            </a:r>
            <a:r>
              <a:rPr dirty="0" sz="1250" spc="5">
                <a:latin typeface="Arial"/>
                <a:cs typeface="Arial"/>
              </a:rPr>
              <a:t>)</a:t>
            </a:r>
            <a:endParaRPr sz="1250">
              <a:latin typeface="Arial"/>
              <a:cs typeface="Arial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4710683" y="7667244"/>
            <a:ext cx="106679" cy="124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3956303" y="7729728"/>
            <a:ext cx="756285" cy="0"/>
          </a:xfrm>
          <a:custGeom>
            <a:avLst/>
            <a:gdLst/>
            <a:ahLst/>
            <a:cxnLst/>
            <a:rect l="l" t="t" r="r" b="b"/>
            <a:pathLst>
              <a:path w="756285" h="0">
                <a:moveTo>
                  <a:pt x="0" y="0"/>
                </a:moveTo>
                <a:lnTo>
                  <a:pt x="75590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 txBox="1"/>
          <p:nvPr/>
        </p:nvSpPr>
        <p:spPr>
          <a:xfrm>
            <a:off x="3701286" y="7460998"/>
            <a:ext cx="116205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250" spc="10">
                <a:latin typeface="Arial"/>
                <a:cs typeface="Arial"/>
              </a:rPr>
              <a:t>h</a:t>
            </a:r>
            <a:endParaRPr sz="125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2221991" y="10154411"/>
            <a:ext cx="593090" cy="1001394"/>
          </a:xfrm>
          <a:custGeom>
            <a:avLst/>
            <a:gdLst/>
            <a:ahLst/>
            <a:cxnLst/>
            <a:rect l="l" t="t" r="r" b="b"/>
            <a:pathLst>
              <a:path w="593089" h="1001395">
                <a:moveTo>
                  <a:pt x="295655" y="1001267"/>
                </a:moveTo>
                <a:lnTo>
                  <a:pt x="0" y="1001267"/>
                </a:lnTo>
                <a:lnTo>
                  <a:pt x="0" y="0"/>
                </a:lnTo>
                <a:lnTo>
                  <a:pt x="592835" y="0"/>
                </a:lnTo>
                <a:lnTo>
                  <a:pt x="592835" y="1001267"/>
                </a:lnTo>
                <a:lnTo>
                  <a:pt x="295655" y="100126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2238755" y="10183368"/>
            <a:ext cx="612775" cy="1003300"/>
          </a:xfrm>
          <a:custGeom>
            <a:avLst/>
            <a:gdLst/>
            <a:ahLst/>
            <a:cxnLst/>
            <a:rect l="l" t="t" r="r" b="b"/>
            <a:pathLst>
              <a:path w="612775" h="1003300">
                <a:moveTo>
                  <a:pt x="306323" y="1002791"/>
                </a:moveTo>
                <a:lnTo>
                  <a:pt x="0" y="1002791"/>
                </a:lnTo>
                <a:lnTo>
                  <a:pt x="0" y="0"/>
                </a:lnTo>
                <a:lnTo>
                  <a:pt x="612647" y="0"/>
                </a:lnTo>
                <a:lnTo>
                  <a:pt x="612647" y="1002791"/>
                </a:lnTo>
                <a:lnTo>
                  <a:pt x="306323" y="10027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2688335" y="1024432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 h="0">
                <a:moveTo>
                  <a:pt x="0" y="0"/>
                </a:moveTo>
                <a:lnTo>
                  <a:pt x="1021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2688335" y="10244328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 h="0">
                <a:moveTo>
                  <a:pt x="0" y="0"/>
                </a:moveTo>
                <a:lnTo>
                  <a:pt x="102107" y="0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2688335" y="1026566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 h="0">
                <a:moveTo>
                  <a:pt x="0" y="0"/>
                </a:moveTo>
                <a:lnTo>
                  <a:pt x="1021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2688335" y="1026566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 h="0">
                <a:moveTo>
                  <a:pt x="0" y="0"/>
                </a:moveTo>
                <a:lnTo>
                  <a:pt x="1021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2688335" y="10265664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 h="0">
                <a:moveTo>
                  <a:pt x="0" y="0"/>
                </a:moveTo>
                <a:lnTo>
                  <a:pt x="102107" y="0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2688335" y="10285476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 h="0">
                <a:moveTo>
                  <a:pt x="0" y="0"/>
                </a:moveTo>
                <a:lnTo>
                  <a:pt x="1021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2688336" y="10296143"/>
            <a:ext cx="102235" cy="0"/>
          </a:xfrm>
          <a:custGeom>
            <a:avLst/>
            <a:gdLst/>
            <a:ahLst/>
            <a:cxnLst/>
            <a:rect l="l" t="t" r="r" b="b"/>
            <a:pathLst>
              <a:path w="102235" h="0">
                <a:moveTo>
                  <a:pt x="0" y="0"/>
                </a:moveTo>
                <a:lnTo>
                  <a:pt x="102108" y="0"/>
                </a:lnTo>
              </a:path>
            </a:pathLst>
          </a:custGeom>
          <a:ln w="2133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2688335" y="10285476"/>
            <a:ext cx="102235" cy="21590"/>
          </a:xfrm>
          <a:custGeom>
            <a:avLst/>
            <a:gdLst/>
            <a:ahLst/>
            <a:cxnLst/>
            <a:rect l="l" t="t" r="r" b="b"/>
            <a:pathLst>
              <a:path w="102235" h="21590">
                <a:moveTo>
                  <a:pt x="0" y="0"/>
                </a:moveTo>
                <a:lnTo>
                  <a:pt x="102107" y="0"/>
                </a:lnTo>
                <a:lnTo>
                  <a:pt x="102107" y="21335"/>
                </a:lnTo>
                <a:lnTo>
                  <a:pt x="0" y="213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2340863" y="10450068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2340863" y="10511028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2340863" y="10550652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2340863" y="10632947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2340863" y="10674095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2340863" y="10715244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2340863" y="10756392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2340863" y="10797540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2340863" y="10837164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2340863" y="10878311"/>
            <a:ext cx="388620" cy="0"/>
          </a:xfrm>
          <a:custGeom>
            <a:avLst/>
            <a:gdLst/>
            <a:ahLst/>
            <a:cxnLst/>
            <a:rect l="l" t="t" r="r" b="b"/>
            <a:pathLst>
              <a:path w="388619" h="0">
                <a:moveTo>
                  <a:pt x="0" y="0"/>
                </a:moveTo>
                <a:lnTo>
                  <a:pt x="38861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4364735" y="10570464"/>
            <a:ext cx="105155" cy="12496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2851403" y="10632947"/>
            <a:ext cx="1515110" cy="0"/>
          </a:xfrm>
          <a:custGeom>
            <a:avLst/>
            <a:gdLst/>
            <a:ahLst/>
            <a:cxnLst/>
            <a:rect l="l" t="t" r="r" b="b"/>
            <a:pathLst>
              <a:path w="1515110" h="0">
                <a:moveTo>
                  <a:pt x="0" y="0"/>
                </a:moveTo>
                <a:lnTo>
                  <a:pt x="151485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4509516" y="10550652"/>
            <a:ext cx="367665" cy="165100"/>
          </a:xfrm>
          <a:custGeom>
            <a:avLst/>
            <a:gdLst/>
            <a:ahLst/>
            <a:cxnLst/>
            <a:rect l="l" t="t" r="r" b="b"/>
            <a:pathLst>
              <a:path w="367664" h="165100">
                <a:moveTo>
                  <a:pt x="0" y="164592"/>
                </a:moveTo>
                <a:lnTo>
                  <a:pt x="367284" y="164592"/>
                </a:lnTo>
                <a:lnTo>
                  <a:pt x="367284" y="0"/>
                </a:lnTo>
                <a:lnTo>
                  <a:pt x="0" y="0"/>
                </a:lnTo>
                <a:lnTo>
                  <a:pt x="0" y="164592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 txBox="1"/>
          <p:nvPr/>
        </p:nvSpPr>
        <p:spPr>
          <a:xfrm>
            <a:off x="2362199" y="9949689"/>
            <a:ext cx="483234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  <a:tabLst>
                <a:tab pos="325755" algn="l"/>
              </a:tabLst>
            </a:pPr>
            <a:r>
              <a:rPr dirty="0" sz="1250" spc="25">
                <a:latin typeface="Arial"/>
                <a:cs typeface="Arial"/>
              </a:rPr>
              <a:t>M	</a:t>
            </a:r>
            <a:r>
              <a:rPr dirty="0" u="sng" sz="1250" spc="2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50" spc="7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250">
              <a:latin typeface="Arial"/>
              <a:cs typeface="Arial"/>
            </a:endParaRPr>
          </a:p>
        </p:txBody>
      </p:sp>
      <p:sp>
        <p:nvSpPr>
          <p:cNvPr id="74" name="object 74"/>
          <p:cNvSpPr/>
          <p:nvPr/>
        </p:nvSpPr>
        <p:spPr>
          <a:xfrm>
            <a:off x="4509515" y="10550652"/>
            <a:ext cx="387350" cy="184785"/>
          </a:xfrm>
          <a:custGeom>
            <a:avLst/>
            <a:gdLst/>
            <a:ahLst/>
            <a:cxnLst/>
            <a:rect l="l" t="t" r="r" b="b"/>
            <a:pathLst>
              <a:path w="387350" h="184784">
                <a:moveTo>
                  <a:pt x="193547" y="184403"/>
                </a:moveTo>
                <a:lnTo>
                  <a:pt x="0" y="184403"/>
                </a:lnTo>
                <a:lnTo>
                  <a:pt x="0" y="0"/>
                </a:lnTo>
                <a:lnTo>
                  <a:pt x="387095" y="0"/>
                </a:lnTo>
                <a:lnTo>
                  <a:pt x="387095" y="184403"/>
                </a:lnTo>
                <a:lnTo>
                  <a:pt x="193547" y="184403"/>
                </a:lnTo>
              </a:path>
            </a:pathLst>
          </a:custGeom>
          <a:ln w="3175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 txBox="1"/>
          <p:nvPr/>
        </p:nvSpPr>
        <p:spPr>
          <a:xfrm>
            <a:off x="4674106" y="10358121"/>
            <a:ext cx="103505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250" spc="10">
                <a:latin typeface="Arial"/>
                <a:cs typeface="Arial"/>
              </a:rPr>
              <a:t>h</a:t>
            </a:r>
            <a:endParaRPr sz="1250">
              <a:latin typeface="Arial"/>
              <a:cs typeface="Arial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2231897" y="10417557"/>
            <a:ext cx="600075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08585">
              <a:lnSpc>
                <a:spcPct val="100000"/>
              </a:lnSpc>
              <a:spcBef>
                <a:spcPts val="130"/>
              </a:spcBef>
              <a:tabLst>
                <a:tab pos="539115" algn="l"/>
              </a:tabLst>
            </a:pPr>
            <a:r>
              <a:rPr dirty="0" u="sng" sz="1250" spc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50" spc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250">
              <a:latin typeface="Arial"/>
              <a:cs typeface="Arial"/>
            </a:endParaRPr>
          </a:p>
        </p:txBody>
      </p:sp>
      <p:sp>
        <p:nvSpPr>
          <p:cNvPr id="77" name="object 77"/>
          <p:cNvSpPr txBox="1"/>
          <p:nvPr/>
        </p:nvSpPr>
        <p:spPr>
          <a:xfrm>
            <a:off x="3407667" y="10417557"/>
            <a:ext cx="50165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250" spc="5">
                <a:latin typeface="Arial"/>
                <a:cs typeface="Arial"/>
              </a:rPr>
              <a:t>H(doc)</a:t>
            </a:r>
            <a:endParaRPr sz="1250">
              <a:latin typeface="Arial"/>
              <a:cs typeface="Arial"/>
            </a:endParaRPr>
          </a:p>
        </p:txBody>
      </p:sp>
      <p:sp>
        <p:nvSpPr>
          <p:cNvPr id="78" name="object 78"/>
          <p:cNvSpPr txBox="1"/>
          <p:nvPr/>
        </p:nvSpPr>
        <p:spPr>
          <a:xfrm>
            <a:off x="3136396" y="9423909"/>
            <a:ext cx="80645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250" spc="15">
                <a:latin typeface="Arial"/>
                <a:cs typeface="Arial"/>
              </a:rPr>
              <a:t>D(K</a:t>
            </a:r>
            <a:r>
              <a:rPr dirty="0" baseline="-14619" sz="1425" spc="22">
                <a:latin typeface="Arial"/>
                <a:cs typeface="Arial"/>
              </a:rPr>
              <a:t>pub</a:t>
            </a:r>
            <a:r>
              <a:rPr dirty="0" baseline="-14619" sz="1425" spc="-277">
                <a:latin typeface="Arial"/>
                <a:cs typeface="Arial"/>
              </a:rPr>
              <a:t> </a:t>
            </a:r>
            <a:r>
              <a:rPr dirty="0" sz="1250" spc="-15">
                <a:latin typeface="Arial"/>
                <a:cs typeface="Arial"/>
              </a:rPr>
              <a:t>,{h})</a:t>
            </a:r>
            <a:endParaRPr sz="1250">
              <a:latin typeface="Arial"/>
              <a:cs typeface="Arial"/>
            </a:endParaRPr>
          </a:p>
        </p:txBody>
      </p:sp>
      <p:sp>
        <p:nvSpPr>
          <p:cNvPr id="79" name="object 79"/>
          <p:cNvSpPr txBox="1"/>
          <p:nvPr/>
        </p:nvSpPr>
        <p:spPr>
          <a:xfrm>
            <a:off x="2302773" y="9355329"/>
            <a:ext cx="43180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baseline="11111" sz="1875" spc="-22">
                <a:latin typeface="Arial"/>
                <a:cs typeface="Arial"/>
              </a:rPr>
              <a:t>{h}</a:t>
            </a:r>
            <a:r>
              <a:rPr dirty="0" baseline="11111" sz="1875" spc="-419">
                <a:latin typeface="Arial"/>
                <a:cs typeface="Arial"/>
              </a:rPr>
              <a:t> </a:t>
            </a:r>
            <a:r>
              <a:rPr dirty="0" sz="950" spc="-5">
                <a:latin typeface="Arial"/>
                <a:cs typeface="Arial"/>
              </a:rPr>
              <a:t>Kpri</a:t>
            </a:r>
            <a:endParaRPr sz="950">
              <a:latin typeface="Arial"/>
              <a:cs typeface="Arial"/>
            </a:endParaRPr>
          </a:p>
        </p:txBody>
      </p:sp>
      <p:sp>
        <p:nvSpPr>
          <p:cNvPr id="80" name="object 80"/>
          <p:cNvSpPr/>
          <p:nvPr/>
        </p:nvSpPr>
        <p:spPr>
          <a:xfrm>
            <a:off x="2321052" y="9570719"/>
            <a:ext cx="367665" cy="142240"/>
          </a:xfrm>
          <a:custGeom>
            <a:avLst/>
            <a:gdLst/>
            <a:ahLst/>
            <a:cxnLst/>
            <a:rect l="l" t="t" r="r" b="b"/>
            <a:pathLst>
              <a:path w="367664" h="142240">
                <a:moveTo>
                  <a:pt x="0" y="141732"/>
                </a:moveTo>
                <a:lnTo>
                  <a:pt x="367284" y="141732"/>
                </a:lnTo>
                <a:lnTo>
                  <a:pt x="367284" y="0"/>
                </a:lnTo>
                <a:lnTo>
                  <a:pt x="0" y="0"/>
                </a:lnTo>
                <a:lnTo>
                  <a:pt x="0" y="141732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2321051" y="9570719"/>
            <a:ext cx="388620" cy="163195"/>
          </a:xfrm>
          <a:custGeom>
            <a:avLst/>
            <a:gdLst/>
            <a:ahLst/>
            <a:cxnLst/>
            <a:rect l="l" t="t" r="r" b="b"/>
            <a:pathLst>
              <a:path w="388619" h="163195">
                <a:moveTo>
                  <a:pt x="193547" y="163067"/>
                </a:moveTo>
                <a:lnTo>
                  <a:pt x="0" y="163067"/>
                </a:lnTo>
                <a:lnTo>
                  <a:pt x="0" y="0"/>
                </a:lnTo>
                <a:lnTo>
                  <a:pt x="388619" y="0"/>
                </a:lnTo>
                <a:lnTo>
                  <a:pt x="388619" y="163067"/>
                </a:lnTo>
                <a:lnTo>
                  <a:pt x="193547" y="163067"/>
                </a:lnTo>
              </a:path>
            </a:pathLst>
          </a:custGeom>
          <a:ln w="3175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4364735" y="9589007"/>
            <a:ext cx="105155" cy="12496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2729483" y="9651492"/>
            <a:ext cx="1615440" cy="0"/>
          </a:xfrm>
          <a:custGeom>
            <a:avLst/>
            <a:gdLst/>
            <a:ahLst/>
            <a:cxnLst/>
            <a:rect l="l" t="t" r="r" b="b"/>
            <a:pathLst>
              <a:path w="1615439" h="0">
                <a:moveTo>
                  <a:pt x="0" y="0"/>
                </a:moveTo>
                <a:lnTo>
                  <a:pt x="1615439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4509516" y="9570719"/>
            <a:ext cx="367665" cy="163195"/>
          </a:xfrm>
          <a:custGeom>
            <a:avLst/>
            <a:gdLst/>
            <a:ahLst/>
            <a:cxnLst/>
            <a:rect l="l" t="t" r="r" b="b"/>
            <a:pathLst>
              <a:path w="367664" h="163195">
                <a:moveTo>
                  <a:pt x="0" y="163068"/>
                </a:moveTo>
                <a:lnTo>
                  <a:pt x="367284" y="163068"/>
                </a:lnTo>
                <a:lnTo>
                  <a:pt x="367284" y="0"/>
                </a:lnTo>
                <a:lnTo>
                  <a:pt x="0" y="0"/>
                </a:lnTo>
                <a:lnTo>
                  <a:pt x="0" y="163068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4509515" y="9570719"/>
            <a:ext cx="387350" cy="184785"/>
          </a:xfrm>
          <a:custGeom>
            <a:avLst/>
            <a:gdLst/>
            <a:ahLst/>
            <a:cxnLst/>
            <a:rect l="l" t="t" r="r" b="b"/>
            <a:pathLst>
              <a:path w="387350" h="184784">
                <a:moveTo>
                  <a:pt x="193547" y="184403"/>
                </a:moveTo>
                <a:lnTo>
                  <a:pt x="0" y="184403"/>
                </a:lnTo>
                <a:lnTo>
                  <a:pt x="0" y="0"/>
                </a:lnTo>
                <a:lnTo>
                  <a:pt x="387095" y="0"/>
                </a:lnTo>
                <a:lnTo>
                  <a:pt x="387095" y="184403"/>
                </a:lnTo>
                <a:lnTo>
                  <a:pt x="193547" y="184403"/>
                </a:lnTo>
              </a:path>
            </a:pathLst>
          </a:custGeom>
          <a:ln w="3175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 txBox="1"/>
          <p:nvPr/>
        </p:nvSpPr>
        <p:spPr>
          <a:xfrm>
            <a:off x="4631433" y="9381237"/>
            <a:ext cx="129539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250" spc="-30">
                <a:latin typeface="Arial"/>
                <a:cs typeface="Arial"/>
              </a:rPr>
              <a:t>h</a:t>
            </a:r>
            <a:r>
              <a:rPr dirty="0" sz="1250" spc="0">
                <a:latin typeface="Arial"/>
                <a:cs typeface="Arial"/>
              </a:rPr>
              <a:t>'</a:t>
            </a:r>
            <a:endParaRPr sz="1250">
              <a:latin typeface="Arial"/>
              <a:cs typeface="Arial"/>
            </a:endParaRPr>
          </a:p>
        </p:txBody>
      </p:sp>
      <p:sp>
        <p:nvSpPr>
          <p:cNvPr id="87" name="object 87"/>
          <p:cNvSpPr/>
          <p:nvPr/>
        </p:nvSpPr>
        <p:spPr>
          <a:xfrm>
            <a:off x="4896611" y="9651492"/>
            <a:ext cx="143510" cy="981710"/>
          </a:xfrm>
          <a:custGeom>
            <a:avLst/>
            <a:gdLst/>
            <a:ahLst/>
            <a:cxnLst/>
            <a:rect l="l" t="t" r="r" b="b"/>
            <a:pathLst>
              <a:path w="143510" h="981709">
                <a:moveTo>
                  <a:pt x="21335" y="0"/>
                </a:moveTo>
                <a:lnTo>
                  <a:pt x="143255" y="0"/>
                </a:lnTo>
                <a:lnTo>
                  <a:pt x="143255" y="981455"/>
                </a:lnTo>
                <a:lnTo>
                  <a:pt x="0" y="981455"/>
                </a:lnTo>
                <a:lnTo>
                  <a:pt x="21335" y="9814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5468111" y="10059923"/>
            <a:ext cx="105155" cy="12496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5039867" y="10122407"/>
            <a:ext cx="429895" cy="0"/>
          </a:xfrm>
          <a:custGeom>
            <a:avLst/>
            <a:gdLst/>
            <a:ahLst/>
            <a:cxnLst/>
            <a:rect l="l" t="t" r="r" b="b"/>
            <a:pathLst>
              <a:path w="429895" h="0">
                <a:moveTo>
                  <a:pt x="0" y="0"/>
                </a:moveTo>
                <a:lnTo>
                  <a:pt x="42976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 txBox="1"/>
          <p:nvPr/>
        </p:nvSpPr>
        <p:spPr>
          <a:xfrm>
            <a:off x="5711949" y="10035033"/>
            <a:ext cx="486409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250" spc="10">
                <a:latin typeface="Arial"/>
                <a:cs typeface="Arial"/>
              </a:rPr>
              <a:t>h =</a:t>
            </a:r>
            <a:r>
              <a:rPr dirty="0" sz="1250" spc="-170">
                <a:latin typeface="Arial"/>
                <a:cs typeface="Arial"/>
              </a:rPr>
              <a:t> </a:t>
            </a:r>
            <a:r>
              <a:rPr dirty="0" sz="1250">
                <a:latin typeface="Arial"/>
                <a:cs typeface="Arial"/>
              </a:rPr>
              <a:t>h'?</a:t>
            </a:r>
            <a:endParaRPr sz="1250">
              <a:latin typeface="Arial"/>
              <a:cs typeface="Arial"/>
            </a:endParaRPr>
          </a:p>
        </p:txBody>
      </p:sp>
      <p:sp>
        <p:nvSpPr>
          <p:cNvPr id="91" name="object 91"/>
          <p:cNvSpPr/>
          <p:nvPr/>
        </p:nvSpPr>
        <p:spPr>
          <a:xfrm>
            <a:off x="4806695" y="8180832"/>
            <a:ext cx="571500" cy="960119"/>
          </a:xfrm>
          <a:custGeom>
            <a:avLst/>
            <a:gdLst/>
            <a:ahLst/>
            <a:cxnLst/>
            <a:rect l="l" t="t" r="r" b="b"/>
            <a:pathLst>
              <a:path w="571500" h="960120">
                <a:moveTo>
                  <a:pt x="286511" y="960119"/>
                </a:moveTo>
                <a:lnTo>
                  <a:pt x="0" y="960119"/>
                </a:lnTo>
                <a:lnTo>
                  <a:pt x="0" y="0"/>
                </a:lnTo>
                <a:lnTo>
                  <a:pt x="571499" y="0"/>
                </a:lnTo>
                <a:lnTo>
                  <a:pt x="571499" y="960119"/>
                </a:lnTo>
                <a:lnTo>
                  <a:pt x="286511" y="96011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4835651" y="8220456"/>
            <a:ext cx="573405" cy="940435"/>
          </a:xfrm>
          <a:custGeom>
            <a:avLst/>
            <a:gdLst/>
            <a:ahLst/>
            <a:cxnLst/>
            <a:rect l="l" t="t" r="r" b="b"/>
            <a:pathLst>
              <a:path w="573404" h="940434">
                <a:moveTo>
                  <a:pt x="286511" y="940307"/>
                </a:moveTo>
                <a:lnTo>
                  <a:pt x="0" y="940307"/>
                </a:lnTo>
                <a:lnTo>
                  <a:pt x="0" y="0"/>
                </a:lnTo>
                <a:lnTo>
                  <a:pt x="573023" y="0"/>
                </a:lnTo>
                <a:lnTo>
                  <a:pt x="573023" y="940307"/>
                </a:lnTo>
                <a:lnTo>
                  <a:pt x="286511" y="94030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5285232" y="8261604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 h="0">
                <a:moveTo>
                  <a:pt x="0" y="0"/>
                </a:moveTo>
                <a:lnTo>
                  <a:pt x="822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5285232" y="8261604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 h="0">
                <a:moveTo>
                  <a:pt x="0" y="0"/>
                </a:moveTo>
                <a:lnTo>
                  <a:pt x="82295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5285232" y="8261604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 h="0">
                <a:moveTo>
                  <a:pt x="0" y="0"/>
                </a:moveTo>
                <a:lnTo>
                  <a:pt x="82295" y="0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5285232" y="8281416"/>
            <a:ext cx="82550" cy="0"/>
          </a:xfrm>
          <a:custGeom>
            <a:avLst/>
            <a:gdLst/>
            <a:ahLst/>
            <a:cxnLst/>
            <a:rect l="l" t="t" r="r" b="b"/>
            <a:pathLst>
              <a:path w="82550" h="0">
                <a:moveTo>
                  <a:pt x="0" y="0"/>
                </a:moveTo>
                <a:lnTo>
                  <a:pt x="822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5285232" y="8281416"/>
            <a:ext cx="82550" cy="21590"/>
          </a:xfrm>
          <a:custGeom>
            <a:avLst/>
            <a:gdLst/>
            <a:ahLst/>
            <a:cxnLst/>
            <a:rect l="l" t="t" r="r" b="b"/>
            <a:pathLst>
              <a:path w="82550" h="21590">
                <a:moveTo>
                  <a:pt x="0" y="21336"/>
                </a:moveTo>
                <a:lnTo>
                  <a:pt x="82296" y="21336"/>
                </a:lnTo>
                <a:lnTo>
                  <a:pt x="82296" y="0"/>
                </a:lnTo>
                <a:lnTo>
                  <a:pt x="0" y="0"/>
                </a:lnTo>
                <a:lnTo>
                  <a:pt x="0" y="2133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5285232" y="8281416"/>
            <a:ext cx="82550" cy="21590"/>
          </a:xfrm>
          <a:custGeom>
            <a:avLst/>
            <a:gdLst/>
            <a:ahLst/>
            <a:cxnLst/>
            <a:rect l="l" t="t" r="r" b="b"/>
            <a:pathLst>
              <a:path w="82550" h="21590">
                <a:moveTo>
                  <a:pt x="0" y="0"/>
                </a:moveTo>
                <a:lnTo>
                  <a:pt x="82295" y="0"/>
                </a:lnTo>
                <a:lnTo>
                  <a:pt x="82295" y="21335"/>
                </a:lnTo>
                <a:lnTo>
                  <a:pt x="0" y="21335"/>
                </a:lnTo>
                <a:lnTo>
                  <a:pt x="82295" y="213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5285232" y="8302752"/>
            <a:ext cx="82550" cy="20320"/>
          </a:xfrm>
          <a:custGeom>
            <a:avLst/>
            <a:gdLst/>
            <a:ahLst/>
            <a:cxnLst/>
            <a:rect l="l" t="t" r="r" b="b"/>
            <a:pathLst>
              <a:path w="82550" h="20320">
                <a:moveTo>
                  <a:pt x="0" y="19812"/>
                </a:moveTo>
                <a:lnTo>
                  <a:pt x="82296" y="19812"/>
                </a:lnTo>
                <a:lnTo>
                  <a:pt x="822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5285232" y="8302752"/>
            <a:ext cx="82550" cy="20320"/>
          </a:xfrm>
          <a:custGeom>
            <a:avLst/>
            <a:gdLst/>
            <a:ahLst/>
            <a:cxnLst/>
            <a:rect l="l" t="t" r="r" b="b"/>
            <a:pathLst>
              <a:path w="82550" h="20320">
                <a:moveTo>
                  <a:pt x="0" y="0"/>
                </a:moveTo>
                <a:lnTo>
                  <a:pt x="82295" y="0"/>
                </a:lnTo>
                <a:lnTo>
                  <a:pt x="82295" y="19811"/>
                </a:lnTo>
                <a:lnTo>
                  <a:pt x="0" y="198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4937759" y="8465820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4937759" y="8506968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4937759" y="8548116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4937759" y="8589264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4937759" y="8628888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4937759" y="8670035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4937759" y="8711183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4937759" y="8752332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4937759" y="8793480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4937759" y="8833104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4937759" y="8875776"/>
            <a:ext cx="368935" cy="0"/>
          </a:xfrm>
          <a:custGeom>
            <a:avLst/>
            <a:gdLst/>
            <a:ahLst/>
            <a:cxnLst/>
            <a:rect l="l" t="t" r="r" b="b"/>
            <a:pathLst>
              <a:path w="368935" h="0">
                <a:moveTo>
                  <a:pt x="0" y="0"/>
                </a:moveTo>
                <a:lnTo>
                  <a:pt x="36880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 txBox="1"/>
          <p:nvPr/>
        </p:nvSpPr>
        <p:spPr>
          <a:xfrm>
            <a:off x="4967730" y="7945629"/>
            <a:ext cx="16129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1250" spc="25">
                <a:latin typeface="Arial"/>
                <a:cs typeface="Arial"/>
              </a:rPr>
              <a:t>M</a:t>
            </a:r>
            <a:endParaRPr sz="1250">
              <a:latin typeface="Arial"/>
              <a:cs typeface="Arial"/>
            </a:endParaRPr>
          </a:p>
        </p:txBody>
      </p:sp>
      <p:sp>
        <p:nvSpPr>
          <p:cNvPr id="113" name="object 113"/>
          <p:cNvSpPr txBox="1"/>
          <p:nvPr/>
        </p:nvSpPr>
        <p:spPr>
          <a:xfrm>
            <a:off x="4716779" y="7069330"/>
            <a:ext cx="808990" cy="221615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</a:pPr>
            <a:r>
              <a:rPr dirty="0" sz="1250" spc="10">
                <a:latin typeface="Arial"/>
                <a:cs typeface="Arial"/>
              </a:rPr>
              <a:t>signed</a:t>
            </a:r>
            <a:r>
              <a:rPr dirty="0" sz="1250" spc="-40">
                <a:latin typeface="Arial"/>
                <a:cs typeface="Arial"/>
              </a:rPr>
              <a:t> </a:t>
            </a:r>
            <a:r>
              <a:rPr dirty="0" sz="1250" spc="25">
                <a:latin typeface="Arial"/>
                <a:cs typeface="Arial"/>
              </a:rPr>
              <a:t>doc</a:t>
            </a:r>
            <a:endParaRPr sz="1250">
              <a:latin typeface="Arial"/>
              <a:cs typeface="Arial"/>
            </a:endParaRPr>
          </a:p>
        </p:txBody>
      </p:sp>
      <p:sp>
        <p:nvSpPr>
          <p:cNvPr id="114" name="object 114"/>
          <p:cNvSpPr/>
          <p:nvPr/>
        </p:nvSpPr>
        <p:spPr>
          <a:xfrm>
            <a:off x="4692395" y="7360920"/>
            <a:ext cx="82550" cy="62865"/>
          </a:xfrm>
          <a:custGeom>
            <a:avLst/>
            <a:gdLst/>
            <a:ahLst/>
            <a:cxnLst/>
            <a:rect l="l" t="t" r="r" b="b"/>
            <a:pathLst>
              <a:path w="82550" h="62865">
                <a:moveTo>
                  <a:pt x="0" y="62483"/>
                </a:moveTo>
                <a:lnTo>
                  <a:pt x="0" y="0"/>
                </a:lnTo>
                <a:lnTo>
                  <a:pt x="822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4896611" y="7360920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 h="0">
                <a:moveTo>
                  <a:pt x="0" y="0"/>
                </a:moveTo>
                <a:lnTo>
                  <a:pt x="1645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5183123" y="7360920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 h="0">
                <a:moveTo>
                  <a:pt x="0" y="0"/>
                </a:moveTo>
                <a:lnTo>
                  <a:pt x="16459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5469635" y="7360920"/>
            <a:ext cx="82550" cy="62865"/>
          </a:xfrm>
          <a:custGeom>
            <a:avLst/>
            <a:gdLst/>
            <a:ahLst/>
            <a:cxnLst/>
            <a:rect l="l" t="t" r="r" b="b"/>
            <a:pathLst>
              <a:path w="82550" h="62865">
                <a:moveTo>
                  <a:pt x="0" y="0"/>
                </a:moveTo>
                <a:lnTo>
                  <a:pt x="82295" y="0"/>
                </a:lnTo>
                <a:lnTo>
                  <a:pt x="82295" y="6248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5551932" y="7545323"/>
            <a:ext cx="0" cy="143510"/>
          </a:xfrm>
          <a:custGeom>
            <a:avLst/>
            <a:gdLst/>
            <a:ahLst/>
            <a:cxnLst/>
            <a:rect l="l" t="t" r="r" b="b"/>
            <a:pathLst>
              <a:path w="0" h="143509">
                <a:moveTo>
                  <a:pt x="0" y="0"/>
                </a:moveTo>
                <a:lnTo>
                  <a:pt x="0" y="1432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5551932" y="7812023"/>
            <a:ext cx="0" cy="142240"/>
          </a:xfrm>
          <a:custGeom>
            <a:avLst/>
            <a:gdLst/>
            <a:ahLst/>
            <a:cxnLst/>
            <a:rect l="l" t="t" r="r" b="b"/>
            <a:pathLst>
              <a:path w="0" h="142240">
                <a:moveTo>
                  <a:pt x="0" y="0"/>
                </a:moveTo>
                <a:lnTo>
                  <a:pt x="0" y="1417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5551932" y="8077200"/>
            <a:ext cx="0" cy="143510"/>
          </a:xfrm>
          <a:custGeom>
            <a:avLst/>
            <a:gdLst/>
            <a:ahLst/>
            <a:cxnLst/>
            <a:rect l="l" t="t" r="r" b="b"/>
            <a:pathLst>
              <a:path w="0" h="143509">
                <a:moveTo>
                  <a:pt x="0" y="0"/>
                </a:moveTo>
                <a:lnTo>
                  <a:pt x="0" y="1432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5551932" y="8343900"/>
            <a:ext cx="0" cy="142240"/>
          </a:xfrm>
          <a:custGeom>
            <a:avLst/>
            <a:gdLst/>
            <a:ahLst/>
            <a:cxnLst/>
            <a:rect l="l" t="t" r="r" b="b"/>
            <a:pathLst>
              <a:path w="0" h="142240">
                <a:moveTo>
                  <a:pt x="0" y="0"/>
                </a:moveTo>
                <a:lnTo>
                  <a:pt x="0" y="1417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5551932" y="8609076"/>
            <a:ext cx="0" cy="143510"/>
          </a:xfrm>
          <a:custGeom>
            <a:avLst/>
            <a:gdLst/>
            <a:ahLst/>
            <a:cxnLst/>
            <a:rect l="l" t="t" r="r" b="b"/>
            <a:pathLst>
              <a:path w="0" h="143509">
                <a:moveTo>
                  <a:pt x="0" y="0"/>
                </a:moveTo>
                <a:lnTo>
                  <a:pt x="0" y="1432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5551932" y="8875776"/>
            <a:ext cx="0" cy="142240"/>
          </a:xfrm>
          <a:custGeom>
            <a:avLst/>
            <a:gdLst/>
            <a:ahLst/>
            <a:cxnLst/>
            <a:rect l="l" t="t" r="r" b="b"/>
            <a:pathLst>
              <a:path w="0" h="142240">
                <a:moveTo>
                  <a:pt x="0" y="0"/>
                </a:moveTo>
                <a:lnTo>
                  <a:pt x="0" y="1417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5469635" y="9140952"/>
            <a:ext cx="82550" cy="81280"/>
          </a:xfrm>
          <a:custGeom>
            <a:avLst/>
            <a:gdLst/>
            <a:ahLst/>
            <a:cxnLst/>
            <a:rect l="l" t="t" r="r" b="b"/>
            <a:pathLst>
              <a:path w="82550" h="81279">
                <a:moveTo>
                  <a:pt x="82295" y="0"/>
                </a:moveTo>
                <a:lnTo>
                  <a:pt x="82295" y="80771"/>
                </a:lnTo>
                <a:lnTo>
                  <a:pt x="0" y="8077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5183123" y="9221723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 h="0">
                <a:moveTo>
                  <a:pt x="1645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4896611" y="9221723"/>
            <a:ext cx="165100" cy="0"/>
          </a:xfrm>
          <a:custGeom>
            <a:avLst/>
            <a:gdLst/>
            <a:ahLst/>
            <a:cxnLst/>
            <a:rect l="l" t="t" r="r" b="b"/>
            <a:pathLst>
              <a:path w="165100" h="0">
                <a:moveTo>
                  <a:pt x="16459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4692395" y="9140952"/>
            <a:ext cx="82550" cy="81280"/>
          </a:xfrm>
          <a:custGeom>
            <a:avLst/>
            <a:gdLst/>
            <a:ahLst/>
            <a:cxnLst/>
            <a:rect l="l" t="t" r="r" b="b"/>
            <a:pathLst>
              <a:path w="82550" h="81279">
                <a:moveTo>
                  <a:pt x="82295" y="80771"/>
                </a:moveTo>
                <a:lnTo>
                  <a:pt x="0" y="80771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4692395" y="8875776"/>
            <a:ext cx="0" cy="142240"/>
          </a:xfrm>
          <a:custGeom>
            <a:avLst/>
            <a:gdLst/>
            <a:ahLst/>
            <a:cxnLst/>
            <a:rect l="l" t="t" r="r" b="b"/>
            <a:pathLst>
              <a:path w="0" h="142240">
                <a:moveTo>
                  <a:pt x="0" y="14173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4692395" y="8609076"/>
            <a:ext cx="0" cy="143510"/>
          </a:xfrm>
          <a:custGeom>
            <a:avLst/>
            <a:gdLst/>
            <a:ahLst/>
            <a:cxnLst/>
            <a:rect l="l" t="t" r="r" b="b"/>
            <a:pathLst>
              <a:path w="0" h="143509">
                <a:moveTo>
                  <a:pt x="0" y="14325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4692395" y="8343900"/>
            <a:ext cx="0" cy="142240"/>
          </a:xfrm>
          <a:custGeom>
            <a:avLst/>
            <a:gdLst/>
            <a:ahLst/>
            <a:cxnLst/>
            <a:rect l="l" t="t" r="r" b="b"/>
            <a:pathLst>
              <a:path w="0" h="142240">
                <a:moveTo>
                  <a:pt x="0" y="14173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4692395" y="8077200"/>
            <a:ext cx="0" cy="143510"/>
          </a:xfrm>
          <a:custGeom>
            <a:avLst/>
            <a:gdLst/>
            <a:ahLst/>
            <a:cxnLst/>
            <a:rect l="l" t="t" r="r" b="b"/>
            <a:pathLst>
              <a:path w="0" h="143509">
                <a:moveTo>
                  <a:pt x="0" y="14325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4692395" y="7812023"/>
            <a:ext cx="0" cy="142240"/>
          </a:xfrm>
          <a:custGeom>
            <a:avLst/>
            <a:gdLst/>
            <a:ahLst/>
            <a:cxnLst/>
            <a:rect l="l" t="t" r="r" b="b"/>
            <a:pathLst>
              <a:path w="0" h="142240">
                <a:moveTo>
                  <a:pt x="0" y="14173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4692395" y="7545323"/>
            <a:ext cx="0" cy="143510"/>
          </a:xfrm>
          <a:custGeom>
            <a:avLst/>
            <a:gdLst/>
            <a:ahLst/>
            <a:cxnLst/>
            <a:rect l="l" t="t" r="r" b="b"/>
            <a:pathLst>
              <a:path w="0" h="143509">
                <a:moveTo>
                  <a:pt x="0" y="14325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594359" y="6492240"/>
            <a:ext cx="6583680" cy="4937760"/>
          </a:xfrm>
          <a:custGeom>
            <a:avLst/>
            <a:gdLst/>
            <a:ahLst/>
            <a:cxnLst/>
            <a:rect l="l" t="t" r="r" b="b"/>
            <a:pathLst>
              <a:path w="6583680" h="4937759">
                <a:moveTo>
                  <a:pt x="0" y="4937759"/>
                </a:moveTo>
                <a:lnTo>
                  <a:pt x="6583679" y="4937759"/>
                </a:lnTo>
                <a:lnTo>
                  <a:pt x="6583679" y="0"/>
                </a:lnTo>
                <a:lnTo>
                  <a:pt x="0" y="0"/>
                </a:lnTo>
                <a:lnTo>
                  <a:pt x="0" y="4937759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4360" y="45719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94359" y="45720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94360" y="201167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39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94359" y="201168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39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94360" y="1219199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10">
                <a:moveTo>
                  <a:pt x="0" y="600456"/>
                </a:moveTo>
                <a:lnTo>
                  <a:pt x="118872" y="600456"/>
                </a:lnTo>
                <a:lnTo>
                  <a:pt x="118872" y="0"/>
                </a:lnTo>
                <a:lnTo>
                  <a:pt x="0" y="0"/>
                </a:lnTo>
                <a:lnTo>
                  <a:pt x="0" y="600456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94359" y="121920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10">
                <a:moveTo>
                  <a:pt x="59435" y="600455"/>
                </a:moveTo>
                <a:lnTo>
                  <a:pt x="0" y="600455"/>
                </a:lnTo>
                <a:lnTo>
                  <a:pt x="0" y="0"/>
                </a:lnTo>
                <a:lnTo>
                  <a:pt x="118871" y="0"/>
                </a:lnTo>
                <a:lnTo>
                  <a:pt x="118871" y="600455"/>
                </a:lnTo>
                <a:lnTo>
                  <a:pt x="59435" y="6004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614171" y="5063747"/>
            <a:ext cx="182880" cy="224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300" spc="25">
                <a:latin typeface="Times New Roman"/>
                <a:cs typeface="Times New Roman"/>
              </a:rPr>
              <a:t>2</a:t>
            </a:r>
            <a:r>
              <a:rPr dirty="0" sz="1300">
                <a:latin typeface="Times New Roman"/>
                <a:cs typeface="Times New Roman"/>
              </a:rPr>
              <a:t>5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450083" y="532896"/>
            <a:ext cx="2931795" cy="462915"/>
          </a:xfrm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pc="114"/>
              <a:t>Digital</a:t>
            </a:r>
            <a:r>
              <a:rPr dirty="0" spc="-35"/>
              <a:t> </a:t>
            </a:r>
            <a:r>
              <a:rPr dirty="0" spc="110"/>
              <a:t>Signature</a:t>
            </a:r>
          </a:p>
        </p:txBody>
      </p:sp>
      <p:sp>
        <p:nvSpPr>
          <p:cNvPr id="10" name="object 10"/>
          <p:cNvSpPr/>
          <p:nvPr/>
        </p:nvSpPr>
        <p:spPr>
          <a:xfrm>
            <a:off x="846362" y="1019555"/>
            <a:ext cx="3690177" cy="29458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4659469" y="2205227"/>
            <a:ext cx="2446942" cy="310831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94359" y="457200"/>
            <a:ext cx="6583680" cy="4937760"/>
          </a:xfrm>
          <a:custGeom>
            <a:avLst/>
            <a:gdLst/>
            <a:ahLst/>
            <a:cxnLst/>
            <a:rect l="l" t="t" r="r" b="b"/>
            <a:pathLst>
              <a:path w="6583680" h="4937760">
                <a:moveTo>
                  <a:pt x="0" y="4937759"/>
                </a:moveTo>
                <a:lnTo>
                  <a:pt x="6583679" y="4937759"/>
                </a:lnTo>
                <a:lnTo>
                  <a:pt x="6583679" y="0"/>
                </a:lnTo>
                <a:lnTo>
                  <a:pt x="0" y="0"/>
                </a:lnTo>
                <a:lnTo>
                  <a:pt x="0" y="4937759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94360" y="649223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94359" y="649224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94360" y="804671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94359" y="804672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594360" y="725424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09">
                <a:moveTo>
                  <a:pt x="0" y="600456"/>
                </a:moveTo>
                <a:lnTo>
                  <a:pt x="118872" y="600456"/>
                </a:lnTo>
                <a:lnTo>
                  <a:pt x="118872" y="0"/>
                </a:lnTo>
                <a:lnTo>
                  <a:pt x="0" y="0"/>
                </a:lnTo>
                <a:lnTo>
                  <a:pt x="0" y="600456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94359" y="725424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09">
                <a:moveTo>
                  <a:pt x="59435" y="600455"/>
                </a:moveTo>
                <a:lnTo>
                  <a:pt x="0" y="600455"/>
                </a:lnTo>
                <a:lnTo>
                  <a:pt x="0" y="0"/>
                </a:lnTo>
                <a:lnTo>
                  <a:pt x="118871" y="0"/>
                </a:lnTo>
                <a:lnTo>
                  <a:pt x="118871" y="600455"/>
                </a:lnTo>
                <a:lnTo>
                  <a:pt x="59435" y="6004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781812" y="6577583"/>
            <a:ext cx="6269990" cy="360045"/>
          </a:xfrm>
          <a:prstGeom prst="rect">
            <a:avLst/>
          </a:prstGeom>
          <a:solidFill>
            <a:srgbClr val="CDCDCD"/>
          </a:solidFill>
        </p:spPr>
        <p:txBody>
          <a:bodyPr wrap="square" lIns="0" tIns="952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75"/>
              </a:spcBef>
            </a:pPr>
            <a:r>
              <a:rPr dirty="0" sz="2050" spc="80">
                <a:solidFill>
                  <a:srgbClr val="313131"/>
                </a:solidFill>
                <a:latin typeface="Arial"/>
                <a:cs typeface="Arial"/>
              </a:rPr>
              <a:t>MAC </a:t>
            </a:r>
            <a:r>
              <a:rPr dirty="0" sz="2050" spc="65">
                <a:solidFill>
                  <a:srgbClr val="313131"/>
                </a:solidFill>
                <a:latin typeface="Arial"/>
                <a:cs typeface="Arial"/>
              </a:rPr>
              <a:t>(Message </a:t>
            </a:r>
            <a:r>
              <a:rPr dirty="0" sz="2050" spc="105">
                <a:solidFill>
                  <a:srgbClr val="313131"/>
                </a:solidFill>
                <a:latin typeface="Arial"/>
                <a:cs typeface="Arial"/>
              </a:rPr>
              <a:t>Authentication</a:t>
            </a:r>
            <a:r>
              <a:rPr dirty="0" sz="2050" spc="-75">
                <a:solidFill>
                  <a:srgbClr val="313131"/>
                </a:solidFill>
                <a:latin typeface="Arial"/>
                <a:cs typeface="Arial"/>
              </a:rPr>
              <a:t> </a:t>
            </a:r>
            <a:r>
              <a:rPr dirty="0" sz="2050" spc="60">
                <a:solidFill>
                  <a:srgbClr val="313131"/>
                </a:solidFill>
                <a:latin typeface="Arial"/>
                <a:cs typeface="Arial"/>
              </a:rPr>
              <a:t>Code)</a:t>
            </a:r>
            <a:endParaRPr sz="20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95527" y="9340089"/>
            <a:ext cx="80010" cy="133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700" spc="27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7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07362" y="9269985"/>
            <a:ext cx="1224280" cy="713105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R="5080">
              <a:lnSpc>
                <a:spcPts val="1760"/>
              </a:lnSpc>
              <a:spcBef>
                <a:spcPts val="260"/>
              </a:spcBef>
            </a:pPr>
            <a:r>
              <a:rPr dirty="0" sz="1550" spc="20">
                <a:latin typeface="Arial"/>
                <a:cs typeface="Arial"/>
              </a:rPr>
              <a:t>M</a:t>
            </a:r>
            <a:r>
              <a:rPr dirty="0" sz="1550" spc="-40">
                <a:latin typeface="Arial"/>
                <a:cs typeface="Arial"/>
              </a:rPr>
              <a:t>e</a:t>
            </a:r>
            <a:r>
              <a:rPr dirty="0" sz="1550" spc="15">
                <a:latin typeface="Arial"/>
                <a:cs typeface="Arial"/>
              </a:rPr>
              <a:t>n</a:t>
            </a:r>
            <a:r>
              <a:rPr dirty="0" sz="1550" spc="-40">
                <a:latin typeface="Arial"/>
                <a:cs typeface="Arial"/>
              </a:rPr>
              <a:t>g</a:t>
            </a:r>
            <a:r>
              <a:rPr dirty="0" sz="1550" spc="15">
                <a:latin typeface="Arial"/>
                <a:cs typeface="Arial"/>
              </a:rPr>
              <a:t>h</a:t>
            </a:r>
            <a:r>
              <a:rPr dirty="0" sz="1550" spc="-40">
                <a:latin typeface="Arial"/>
                <a:cs typeface="Arial"/>
              </a:rPr>
              <a:t>a</a:t>
            </a:r>
            <a:r>
              <a:rPr dirty="0" sz="1550">
                <a:latin typeface="Arial"/>
                <a:cs typeface="Arial"/>
              </a:rPr>
              <a:t>s</a:t>
            </a:r>
            <a:r>
              <a:rPr dirty="0" sz="1550" spc="-5">
                <a:latin typeface="Arial"/>
                <a:cs typeface="Arial"/>
              </a:rPr>
              <a:t>i</a:t>
            </a:r>
            <a:r>
              <a:rPr dirty="0" sz="1550" spc="-15">
                <a:latin typeface="Arial"/>
                <a:cs typeface="Arial"/>
              </a:rPr>
              <a:t>l</a:t>
            </a:r>
            <a:r>
              <a:rPr dirty="0" sz="1550" spc="10">
                <a:latin typeface="Arial"/>
                <a:cs typeface="Arial"/>
              </a:rPr>
              <a:t>k</a:t>
            </a:r>
            <a:r>
              <a:rPr dirty="0" sz="1550" spc="-40">
                <a:latin typeface="Arial"/>
                <a:cs typeface="Arial"/>
              </a:rPr>
              <a:t>a</a:t>
            </a:r>
            <a:r>
              <a:rPr dirty="0" sz="1550" spc="0">
                <a:latin typeface="Arial"/>
                <a:cs typeface="Arial"/>
              </a:rPr>
              <a:t>n </a:t>
            </a:r>
            <a:r>
              <a:rPr dirty="0" sz="1550" spc="0">
                <a:latin typeface="Times New Roman"/>
                <a:cs typeface="Times New Roman"/>
              </a:rPr>
              <a:t> </a:t>
            </a:r>
            <a:r>
              <a:rPr dirty="0" sz="1550" spc="-15">
                <a:latin typeface="Arial"/>
                <a:cs typeface="Arial"/>
              </a:rPr>
              <a:t>random  password/key</a:t>
            </a:r>
            <a:endParaRPr sz="155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95527" y="10236200"/>
            <a:ext cx="80010" cy="133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700" spc="27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7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14171" y="10166097"/>
            <a:ext cx="1940560" cy="1162685"/>
          </a:xfrm>
          <a:prstGeom prst="rect">
            <a:avLst/>
          </a:prstGeom>
        </p:spPr>
        <p:txBody>
          <a:bodyPr wrap="square" lIns="0" tIns="33020" rIns="0" bIns="0" rtlCol="0" vert="horz">
            <a:spAutoFit/>
          </a:bodyPr>
          <a:lstStyle/>
          <a:p>
            <a:pPr marL="393065" marR="5080">
              <a:lnSpc>
                <a:spcPts val="1760"/>
              </a:lnSpc>
              <a:spcBef>
                <a:spcPts val="260"/>
              </a:spcBef>
            </a:pPr>
            <a:r>
              <a:rPr dirty="0" sz="1550" spc="-10">
                <a:latin typeface="Arial"/>
                <a:cs typeface="Arial"/>
              </a:rPr>
              <a:t>Hanya</a:t>
            </a:r>
            <a:r>
              <a:rPr dirty="0" sz="1550" spc="-110">
                <a:latin typeface="Arial"/>
                <a:cs typeface="Arial"/>
              </a:rPr>
              <a:t> </a:t>
            </a:r>
            <a:r>
              <a:rPr dirty="0" sz="1550" spc="-15">
                <a:latin typeface="Arial"/>
                <a:cs typeface="Arial"/>
              </a:rPr>
              <a:t>pemegang  </a:t>
            </a:r>
            <a:r>
              <a:rPr dirty="0" sz="1550" spc="-10">
                <a:latin typeface="Arial"/>
                <a:cs typeface="Arial"/>
              </a:rPr>
              <a:t>password </a:t>
            </a:r>
            <a:r>
              <a:rPr dirty="0" sz="1550" spc="-15">
                <a:latin typeface="Arial"/>
                <a:cs typeface="Arial"/>
              </a:rPr>
              <a:t>yang  </a:t>
            </a:r>
            <a:r>
              <a:rPr dirty="0" sz="1550" spc="-30">
                <a:latin typeface="Arial"/>
                <a:cs typeface="Arial"/>
              </a:rPr>
              <a:t>dapat  </a:t>
            </a:r>
            <a:r>
              <a:rPr dirty="0" sz="1550" spc="-10">
                <a:latin typeface="Arial"/>
                <a:cs typeface="Arial"/>
              </a:rPr>
              <a:t>menghasilkan</a:t>
            </a:r>
            <a:endParaRPr sz="1550">
              <a:latin typeface="Arial"/>
              <a:cs typeface="Arial"/>
            </a:endParaRPr>
          </a:p>
          <a:p>
            <a:pPr>
              <a:lnSpc>
                <a:spcPts val="1745"/>
              </a:lnSpc>
              <a:tabLst>
                <a:tab pos="393065" algn="l"/>
              </a:tabLst>
            </a:pPr>
            <a:r>
              <a:rPr dirty="0" sz="1300" spc="10">
                <a:latin typeface="Times New Roman"/>
                <a:cs typeface="Times New Roman"/>
              </a:rPr>
              <a:t>2ð	</a:t>
            </a:r>
            <a:r>
              <a:rPr dirty="0" sz="1550" spc="5">
                <a:latin typeface="Arial"/>
                <a:cs typeface="Arial"/>
              </a:rPr>
              <a:t>MAC</a:t>
            </a:r>
            <a:endParaRPr sz="155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840623" y="7042404"/>
            <a:ext cx="1632828" cy="22341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3433571" y="7234428"/>
            <a:ext cx="561340" cy="890269"/>
          </a:xfrm>
          <a:custGeom>
            <a:avLst/>
            <a:gdLst/>
            <a:ahLst/>
            <a:cxnLst/>
            <a:rect l="l" t="t" r="r" b="b"/>
            <a:pathLst>
              <a:path w="561339" h="890270">
                <a:moveTo>
                  <a:pt x="280415" y="890015"/>
                </a:moveTo>
                <a:lnTo>
                  <a:pt x="0" y="890015"/>
                </a:lnTo>
                <a:lnTo>
                  <a:pt x="0" y="0"/>
                </a:lnTo>
                <a:lnTo>
                  <a:pt x="560831" y="0"/>
                </a:lnTo>
                <a:lnTo>
                  <a:pt x="560831" y="890015"/>
                </a:lnTo>
                <a:lnTo>
                  <a:pt x="280415" y="8900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3491483" y="7254240"/>
            <a:ext cx="541020" cy="909955"/>
          </a:xfrm>
          <a:custGeom>
            <a:avLst/>
            <a:gdLst/>
            <a:ahLst/>
            <a:cxnLst/>
            <a:rect l="l" t="t" r="r" b="b"/>
            <a:pathLst>
              <a:path w="541020" h="909954">
                <a:moveTo>
                  <a:pt x="269747" y="909827"/>
                </a:moveTo>
                <a:lnTo>
                  <a:pt x="0" y="909827"/>
                </a:lnTo>
                <a:lnTo>
                  <a:pt x="0" y="0"/>
                </a:lnTo>
                <a:lnTo>
                  <a:pt x="541019" y="0"/>
                </a:lnTo>
                <a:lnTo>
                  <a:pt x="541019" y="909827"/>
                </a:lnTo>
                <a:lnTo>
                  <a:pt x="269747" y="90982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3896867" y="7312152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3896867" y="7312152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3896867" y="7312152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3896867" y="7331964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3896867" y="7331964"/>
            <a:ext cx="78105" cy="18415"/>
          </a:xfrm>
          <a:custGeom>
            <a:avLst/>
            <a:gdLst/>
            <a:ahLst/>
            <a:cxnLst/>
            <a:rect l="l" t="t" r="r" b="b"/>
            <a:pathLst>
              <a:path w="78104" h="18415">
                <a:moveTo>
                  <a:pt x="0" y="18288"/>
                </a:moveTo>
                <a:lnTo>
                  <a:pt x="77724" y="18288"/>
                </a:lnTo>
                <a:lnTo>
                  <a:pt x="77724" y="0"/>
                </a:lnTo>
                <a:lnTo>
                  <a:pt x="0" y="0"/>
                </a:lnTo>
                <a:lnTo>
                  <a:pt x="0" y="182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3896867" y="7331964"/>
            <a:ext cx="78105" cy="18415"/>
          </a:xfrm>
          <a:custGeom>
            <a:avLst/>
            <a:gdLst/>
            <a:ahLst/>
            <a:cxnLst/>
            <a:rect l="l" t="t" r="r" b="b"/>
            <a:pathLst>
              <a:path w="78104" h="18415">
                <a:moveTo>
                  <a:pt x="0" y="0"/>
                </a:moveTo>
                <a:lnTo>
                  <a:pt x="77723" y="0"/>
                </a:lnTo>
                <a:lnTo>
                  <a:pt x="77723" y="18287"/>
                </a:lnTo>
                <a:lnTo>
                  <a:pt x="0" y="18287"/>
                </a:lnTo>
                <a:lnTo>
                  <a:pt x="77723" y="18287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3896867" y="7350252"/>
            <a:ext cx="78105" cy="20320"/>
          </a:xfrm>
          <a:custGeom>
            <a:avLst/>
            <a:gdLst/>
            <a:ahLst/>
            <a:cxnLst/>
            <a:rect l="l" t="t" r="r" b="b"/>
            <a:pathLst>
              <a:path w="78104" h="20320">
                <a:moveTo>
                  <a:pt x="0" y="19812"/>
                </a:moveTo>
                <a:lnTo>
                  <a:pt x="77724" y="19812"/>
                </a:lnTo>
                <a:lnTo>
                  <a:pt x="77724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3896867" y="7350252"/>
            <a:ext cx="78105" cy="20320"/>
          </a:xfrm>
          <a:custGeom>
            <a:avLst/>
            <a:gdLst/>
            <a:ahLst/>
            <a:cxnLst/>
            <a:rect l="l" t="t" r="r" b="b"/>
            <a:pathLst>
              <a:path w="78104" h="20320">
                <a:moveTo>
                  <a:pt x="0" y="0"/>
                </a:moveTo>
                <a:lnTo>
                  <a:pt x="77723" y="0"/>
                </a:lnTo>
                <a:lnTo>
                  <a:pt x="77723" y="19811"/>
                </a:lnTo>
                <a:lnTo>
                  <a:pt x="0" y="198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3567683" y="7505700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3567683" y="7543800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3567683" y="7581900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3567683" y="7621523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3567683" y="7699247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3567683" y="7737347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3567683" y="7775447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3567683" y="7815071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3567683" y="7853171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3567683" y="7892795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5230367" y="7620000"/>
            <a:ext cx="99059" cy="1188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4148327" y="7679435"/>
            <a:ext cx="1083945" cy="0"/>
          </a:xfrm>
          <a:custGeom>
            <a:avLst/>
            <a:gdLst/>
            <a:ahLst/>
            <a:cxnLst/>
            <a:rect l="l" t="t" r="r" b="b"/>
            <a:pathLst>
              <a:path w="1083945" h="0">
                <a:moveTo>
                  <a:pt x="0" y="0"/>
                </a:moveTo>
                <a:lnTo>
                  <a:pt x="10835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 txBox="1"/>
          <p:nvPr/>
        </p:nvSpPr>
        <p:spPr>
          <a:xfrm>
            <a:off x="3645406" y="7038850"/>
            <a:ext cx="140970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200" spc="0"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2669541" y="7499098"/>
            <a:ext cx="532130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200" spc="-10">
                <a:latin typeface="Arial"/>
                <a:cs typeface="Arial"/>
              </a:rPr>
              <a:t>Signing</a:t>
            </a:r>
            <a:endParaRPr sz="12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554983" y="7499098"/>
            <a:ext cx="432434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419100" algn="l"/>
              </a:tabLst>
            </a:pP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1007361" y="9942069"/>
            <a:ext cx="2201545" cy="2654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0"/>
              </a:spcBef>
            </a:pPr>
            <a:r>
              <a:rPr dirty="0" sz="1550" spc="5">
                <a:latin typeface="Arial"/>
                <a:cs typeface="Arial"/>
              </a:rPr>
              <a:t>untuk </a:t>
            </a:r>
            <a:r>
              <a:rPr dirty="0" sz="1550" spc="-5">
                <a:latin typeface="Arial"/>
                <a:cs typeface="Arial"/>
              </a:rPr>
              <a:t>suatu hash</a:t>
            </a:r>
            <a:r>
              <a:rPr dirty="0" sz="1550" spc="200">
                <a:latin typeface="Arial"/>
                <a:cs typeface="Arial"/>
              </a:rPr>
              <a:t> </a:t>
            </a:r>
            <a:r>
              <a:rPr dirty="0" baseline="-25462" sz="1800" spc="-7">
                <a:latin typeface="Arial"/>
                <a:cs typeface="Arial"/>
              </a:rPr>
              <a:t>Verifying</a:t>
            </a:r>
            <a:endParaRPr baseline="-25462" sz="18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4327648" y="7401562"/>
            <a:ext cx="546100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200" spc="-45">
                <a:latin typeface="Arial"/>
                <a:cs typeface="Arial"/>
              </a:rPr>
              <a:t>H</a:t>
            </a:r>
            <a:r>
              <a:rPr dirty="0" sz="1200" spc="-20">
                <a:latin typeface="Arial"/>
                <a:cs typeface="Arial"/>
              </a:rPr>
              <a:t>(</a:t>
            </a:r>
            <a:r>
              <a:rPr dirty="0" sz="1200" spc="-45">
                <a:latin typeface="Arial"/>
                <a:cs typeface="Arial"/>
              </a:rPr>
              <a:t>M</a:t>
            </a:r>
            <a:r>
              <a:rPr dirty="0" sz="1200" spc="-10">
                <a:latin typeface="Arial"/>
                <a:cs typeface="Arial"/>
              </a:rPr>
              <a:t>+</a:t>
            </a:r>
            <a:r>
              <a:rPr dirty="0" sz="1200" spc="15">
                <a:latin typeface="Arial"/>
                <a:cs typeface="Arial"/>
              </a:rPr>
              <a:t>K</a:t>
            </a:r>
            <a:r>
              <a:rPr dirty="0" sz="1200">
                <a:latin typeface="Arial"/>
                <a:cs typeface="Arial"/>
              </a:rPr>
              <a:t>)</a:t>
            </a:r>
            <a:endParaRPr sz="12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5508743" y="7418326"/>
            <a:ext cx="111125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200" spc="0">
                <a:latin typeface="Arial"/>
                <a:cs typeface="Arial"/>
              </a:rPr>
              <a:t>h</a:t>
            </a:r>
            <a:endParaRPr sz="1200">
              <a:latin typeface="Arial"/>
              <a:cs typeface="Arial"/>
            </a:endParaRPr>
          </a:p>
        </p:txBody>
      </p:sp>
      <p:sp>
        <p:nvSpPr>
          <p:cNvPr id="53" name="object 53"/>
          <p:cNvSpPr/>
          <p:nvPr/>
        </p:nvSpPr>
        <p:spPr>
          <a:xfrm>
            <a:off x="5404103" y="10693907"/>
            <a:ext cx="99059" cy="11887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5539740" y="10657331"/>
            <a:ext cx="311150" cy="154305"/>
          </a:xfrm>
          <a:custGeom>
            <a:avLst/>
            <a:gdLst/>
            <a:ahLst/>
            <a:cxnLst/>
            <a:rect l="l" t="t" r="r" b="b"/>
            <a:pathLst>
              <a:path w="311150" h="154304">
                <a:moveTo>
                  <a:pt x="0" y="153924"/>
                </a:moveTo>
                <a:lnTo>
                  <a:pt x="310896" y="153924"/>
                </a:lnTo>
                <a:lnTo>
                  <a:pt x="310896" y="0"/>
                </a:lnTo>
                <a:lnTo>
                  <a:pt x="0" y="0"/>
                </a:lnTo>
                <a:lnTo>
                  <a:pt x="0" y="153924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5539739" y="10657332"/>
            <a:ext cx="329565" cy="173990"/>
          </a:xfrm>
          <a:custGeom>
            <a:avLst/>
            <a:gdLst/>
            <a:ahLst/>
            <a:cxnLst/>
            <a:rect l="l" t="t" r="r" b="b"/>
            <a:pathLst>
              <a:path w="329564" h="173990">
                <a:moveTo>
                  <a:pt x="164591" y="173735"/>
                </a:moveTo>
                <a:lnTo>
                  <a:pt x="0" y="173735"/>
                </a:lnTo>
                <a:lnTo>
                  <a:pt x="0" y="0"/>
                </a:lnTo>
                <a:lnTo>
                  <a:pt x="329183" y="0"/>
                </a:lnTo>
                <a:lnTo>
                  <a:pt x="329183" y="173735"/>
                </a:lnTo>
                <a:lnTo>
                  <a:pt x="164591" y="173735"/>
                </a:lnTo>
              </a:path>
            </a:pathLst>
          </a:custGeom>
          <a:ln w="3175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 txBox="1"/>
          <p:nvPr/>
        </p:nvSpPr>
        <p:spPr>
          <a:xfrm>
            <a:off x="5675373" y="10492233"/>
            <a:ext cx="123189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200" spc="-35">
                <a:latin typeface="Arial"/>
                <a:cs typeface="Arial"/>
              </a:rPr>
              <a:t>h</a:t>
            </a:r>
            <a:r>
              <a:rPr dirty="0" sz="1200">
                <a:latin typeface="Arial"/>
                <a:cs typeface="Arial"/>
              </a:rPr>
              <a:t>'</a:t>
            </a:r>
            <a:endParaRPr sz="120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4148327" y="10531857"/>
            <a:ext cx="1250315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  <a:tabLst>
                <a:tab pos="386715" algn="l"/>
                <a:tab pos="1236980" algn="l"/>
              </a:tabLst>
            </a:pP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dirty="0" u="sng" sz="120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	</a:t>
            </a:r>
            <a:r>
              <a:rPr dirty="0" u="sng" sz="1200" spc="-15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H(M+K)	</a:t>
            </a:r>
            <a:endParaRPr sz="120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5660134" y="9585452"/>
            <a:ext cx="98425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200" spc="0">
                <a:latin typeface="Arial"/>
                <a:cs typeface="Arial"/>
              </a:rPr>
              <a:t>h</a:t>
            </a:r>
            <a:endParaRPr sz="1200">
              <a:latin typeface="Arial"/>
              <a:cs typeface="Arial"/>
            </a:endParaRPr>
          </a:p>
        </p:txBody>
      </p:sp>
      <p:sp>
        <p:nvSpPr>
          <p:cNvPr id="59" name="object 59"/>
          <p:cNvSpPr/>
          <p:nvPr/>
        </p:nvSpPr>
        <p:spPr>
          <a:xfrm>
            <a:off x="5888735" y="9864852"/>
            <a:ext cx="116205" cy="889000"/>
          </a:xfrm>
          <a:custGeom>
            <a:avLst/>
            <a:gdLst/>
            <a:ahLst/>
            <a:cxnLst/>
            <a:rect l="l" t="t" r="r" b="b"/>
            <a:pathLst>
              <a:path w="116204" h="889000">
                <a:moveTo>
                  <a:pt x="0" y="0"/>
                </a:moveTo>
                <a:lnTo>
                  <a:pt x="115823" y="0"/>
                </a:lnTo>
                <a:lnTo>
                  <a:pt x="115823" y="888491"/>
                </a:lnTo>
                <a:lnTo>
                  <a:pt x="0" y="8884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6390132" y="10210800"/>
            <a:ext cx="99059" cy="11887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6024371" y="10270235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 txBox="1"/>
          <p:nvPr/>
        </p:nvSpPr>
        <p:spPr>
          <a:xfrm>
            <a:off x="6702549" y="10184384"/>
            <a:ext cx="462915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200" spc="0">
                <a:latin typeface="Arial"/>
                <a:cs typeface="Arial"/>
              </a:rPr>
              <a:t>h =</a:t>
            </a:r>
            <a:r>
              <a:rPr dirty="0" sz="1200" spc="-15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h'?</a:t>
            </a:r>
            <a:endParaRPr sz="120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3509771" y="8260080"/>
            <a:ext cx="485140" cy="173990"/>
          </a:xfrm>
          <a:prstGeom prst="rect">
            <a:avLst/>
          </a:prstGeom>
          <a:ln w="3175">
            <a:solidFill>
              <a:srgbClr val="000000"/>
            </a:solidFill>
          </a:ln>
        </p:spPr>
        <p:txBody>
          <a:bodyPr wrap="square" lIns="0" tIns="5715" rIns="0" bIns="0" rtlCol="0" vert="horz">
            <a:spAutoFit/>
          </a:bodyPr>
          <a:lstStyle/>
          <a:p>
            <a:pPr algn="ctr" marL="1905">
              <a:lnSpc>
                <a:spcPts val="1320"/>
              </a:lnSpc>
              <a:spcBef>
                <a:spcPts val="45"/>
              </a:spcBef>
            </a:pPr>
            <a:r>
              <a:rPr dirty="0" sz="1200" spc="0">
                <a:latin typeface="Arial"/>
                <a:cs typeface="Arial"/>
              </a:rPr>
              <a:t>K</a:t>
            </a:r>
            <a:endParaRPr sz="1200">
              <a:latin typeface="Arial"/>
              <a:cs typeface="Arial"/>
            </a:endParaRPr>
          </a:p>
        </p:txBody>
      </p:sp>
      <p:sp>
        <p:nvSpPr>
          <p:cNvPr id="64" name="object 64"/>
          <p:cNvSpPr/>
          <p:nvPr/>
        </p:nvSpPr>
        <p:spPr>
          <a:xfrm>
            <a:off x="5385816" y="7601711"/>
            <a:ext cx="309880" cy="155575"/>
          </a:xfrm>
          <a:custGeom>
            <a:avLst/>
            <a:gdLst/>
            <a:ahLst/>
            <a:cxnLst/>
            <a:rect l="l" t="t" r="r" b="b"/>
            <a:pathLst>
              <a:path w="309879" h="155575">
                <a:moveTo>
                  <a:pt x="0" y="155448"/>
                </a:moveTo>
                <a:lnTo>
                  <a:pt x="309372" y="155448"/>
                </a:lnTo>
                <a:lnTo>
                  <a:pt x="309372" y="0"/>
                </a:lnTo>
                <a:lnTo>
                  <a:pt x="0" y="0"/>
                </a:lnTo>
                <a:lnTo>
                  <a:pt x="0" y="155448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5385815" y="7601711"/>
            <a:ext cx="329565" cy="175260"/>
          </a:xfrm>
          <a:custGeom>
            <a:avLst/>
            <a:gdLst/>
            <a:ahLst/>
            <a:cxnLst/>
            <a:rect l="l" t="t" r="r" b="b"/>
            <a:pathLst>
              <a:path w="329564" h="175259">
                <a:moveTo>
                  <a:pt x="164591" y="175259"/>
                </a:moveTo>
                <a:lnTo>
                  <a:pt x="0" y="175259"/>
                </a:lnTo>
                <a:lnTo>
                  <a:pt x="0" y="0"/>
                </a:lnTo>
                <a:lnTo>
                  <a:pt x="329183" y="0"/>
                </a:lnTo>
                <a:lnTo>
                  <a:pt x="329183" y="175259"/>
                </a:lnTo>
                <a:lnTo>
                  <a:pt x="164591" y="175259"/>
                </a:lnTo>
              </a:path>
            </a:pathLst>
          </a:custGeom>
          <a:ln w="3175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5308091" y="8182356"/>
            <a:ext cx="542925" cy="908685"/>
          </a:xfrm>
          <a:custGeom>
            <a:avLst/>
            <a:gdLst/>
            <a:ahLst/>
            <a:cxnLst/>
            <a:rect l="l" t="t" r="r" b="b"/>
            <a:pathLst>
              <a:path w="542925" h="908684">
                <a:moveTo>
                  <a:pt x="271271" y="908303"/>
                </a:moveTo>
                <a:lnTo>
                  <a:pt x="0" y="908303"/>
                </a:lnTo>
                <a:lnTo>
                  <a:pt x="0" y="0"/>
                </a:lnTo>
                <a:lnTo>
                  <a:pt x="542543" y="0"/>
                </a:lnTo>
                <a:lnTo>
                  <a:pt x="542543" y="908303"/>
                </a:lnTo>
                <a:lnTo>
                  <a:pt x="271271" y="90830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5346191" y="8220456"/>
            <a:ext cx="542925" cy="890269"/>
          </a:xfrm>
          <a:custGeom>
            <a:avLst/>
            <a:gdLst/>
            <a:ahLst/>
            <a:cxnLst/>
            <a:rect l="l" t="t" r="r" b="b"/>
            <a:pathLst>
              <a:path w="542925" h="890270">
                <a:moveTo>
                  <a:pt x="271271" y="890015"/>
                </a:moveTo>
                <a:lnTo>
                  <a:pt x="0" y="890015"/>
                </a:lnTo>
                <a:lnTo>
                  <a:pt x="0" y="0"/>
                </a:lnTo>
                <a:lnTo>
                  <a:pt x="542543" y="0"/>
                </a:lnTo>
                <a:lnTo>
                  <a:pt x="542543" y="890015"/>
                </a:lnTo>
                <a:lnTo>
                  <a:pt x="271271" y="89001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5771388" y="8260080"/>
            <a:ext cx="79375" cy="0"/>
          </a:xfrm>
          <a:custGeom>
            <a:avLst/>
            <a:gdLst/>
            <a:ahLst/>
            <a:cxnLst/>
            <a:rect l="l" t="t" r="r" b="b"/>
            <a:pathLst>
              <a:path w="79375" h="0">
                <a:moveTo>
                  <a:pt x="0" y="0"/>
                </a:moveTo>
                <a:lnTo>
                  <a:pt x="7924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5771388" y="8260080"/>
            <a:ext cx="79375" cy="0"/>
          </a:xfrm>
          <a:custGeom>
            <a:avLst/>
            <a:gdLst/>
            <a:ahLst/>
            <a:cxnLst/>
            <a:rect l="l" t="t" r="r" b="b"/>
            <a:pathLst>
              <a:path w="79375" h="0">
                <a:moveTo>
                  <a:pt x="0" y="0"/>
                </a:moveTo>
                <a:lnTo>
                  <a:pt x="7924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5771388" y="8260080"/>
            <a:ext cx="79375" cy="0"/>
          </a:xfrm>
          <a:custGeom>
            <a:avLst/>
            <a:gdLst/>
            <a:ahLst/>
            <a:cxnLst/>
            <a:rect l="l" t="t" r="r" b="b"/>
            <a:pathLst>
              <a:path w="79375" h="0">
                <a:moveTo>
                  <a:pt x="0" y="0"/>
                </a:moveTo>
                <a:lnTo>
                  <a:pt x="79247" y="0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5771388" y="8278368"/>
            <a:ext cx="79375" cy="0"/>
          </a:xfrm>
          <a:custGeom>
            <a:avLst/>
            <a:gdLst/>
            <a:ahLst/>
            <a:cxnLst/>
            <a:rect l="l" t="t" r="r" b="b"/>
            <a:pathLst>
              <a:path w="79375" h="0">
                <a:moveTo>
                  <a:pt x="0" y="0"/>
                </a:moveTo>
                <a:lnTo>
                  <a:pt x="7924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5771388" y="8278367"/>
            <a:ext cx="79375" cy="20320"/>
          </a:xfrm>
          <a:custGeom>
            <a:avLst/>
            <a:gdLst/>
            <a:ahLst/>
            <a:cxnLst/>
            <a:rect l="l" t="t" r="r" b="b"/>
            <a:pathLst>
              <a:path w="79375" h="20320">
                <a:moveTo>
                  <a:pt x="0" y="19812"/>
                </a:moveTo>
                <a:lnTo>
                  <a:pt x="79248" y="19812"/>
                </a:lnTo>
                <a:lnTo>
                  <a:pt x="79248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5771388" y="8278368"/>
            <a:ext cx="79375" cy="20320"/>
          </a:xfrm>
          <a:custGeom>
            <a:avLst/>
            <a:gdLst/>
            <a:ahLst/>
            <a:cxnLst/>
            <a:rect l="l" t="t" r="r" b="b"/>
            <a:pathLst>
              <a:path w="79375" h="20320">
                <a:moveTo>
                  <a:pt x="0" y="0"/>
                </a:moveTo>
                <a:lnTo>
                  <a:pt x="79247" y="0"/>
                </a:lnTo>
                <a:lnTo>
                  <a:pt x="79247" y="19811"/>
                </a:lnTo>
                <a:lnTo>
                  <a:pt x="0" y="19811"/>
                </a:lnTo>
                <a:lnTo>
                  <a:pt x="79247" y="198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5771388" y="8298179"/>
            <a:ext cx="79375" cy="20320"/>
          </a:xfrm>
          <a:custGeom>
            <a:avLst/>
            <a:gdLst/>
            <a:ahLst/>
            <a:cxnLst/>
            <a:rect l="l" t="t" r="r" b="b"/>
            <a:pathLst>
              <a:path w="79375" h="20320">
                <a:moveTo>
                  <a:pt x="0" y="19812"/>
                </a:moveTo>
                <a:lnTo>
                  <a:pt x="79248" y="19812"/>
                </a:lnTo>
                <a:lnTo>
                  <a:pt x="79248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5771388" y="8298180"/>
            <a:ext cx="79375" cy="20320"/>
          </a:xfrm>
          <a:custGeom>
            <a:avLst/>
            <a:gdLst/>
            <a:ahLst/>
            <a:cxnLst/>
            <a:rect l="l" t="t" r="r" b="b"/>
            <a:pathLst>
              <a:path w="79375" h="20320">
                <a:moveTo>
                  <a:pt x="0" y="0"/>
                </a:moveTo>
                <a:lnTo>
                  <a:pt x="79247" y="0"/>
                </a:lnTo>
                <a:lnTo>
                  <a:pt x="79247" y="19811"/>
                </a:lnTo>
                <a:lnTo>
                  <a:pt x="0" y="198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5443727" y="8453628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5443727" y="8491728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5443727" y="8529828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5443727" y="8567928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5443727" y="8607552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5443727" y="8645652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5443727" y="8685276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5443727" y="8723376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5443727" y="8761476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5443727" y="8801100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5443727" y="8839200"/>
            <a:ext cx="349250" cy="0"/>
          </a:xfrm>
          <a:custGeom>
            <a:avLst/>
            <a:gdLst/>
            <a:ahLst/>
            <a:cxnLst/>
            <a:rect l="l" t="t" r="r" b="b"/>
            <a:pathLst>
              <a:path w="349250" h="0">
                <a:moveTo>
                  <a:pt x="0" y="0"/>
                </a:moveTo>
                <a:lnTo>
                  <a:pt x="34899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 txBox="1"/>
          <p:nvPr/>
        </p:nvSpPr>
        <p:spPr>
          <a:xfrm>
            <a:off x="5493509" y="7959345"/>
            <a:ext cx="153670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200" spc="0"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88" name="object 88"/>
          <p:cNvSpPr txBox="1"/>
          <p:nvPr/>
        </p:nvSpPr>
        <p:spPr>
          <a:xfrm>
            <a:off x="5230367" y="7054090"/>
            <a:ext cx="769620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200" spc="0">
                <a:latin typeface="Arial"/>
                <a:cs typeface="Arial"/>
              </a:rPr>
              <a:t>signed</a:t>
            </a:r>
            <a:r>
              <a:rPr dirty="0" sz="1200" spc="-30">
                <a:latin typeface="Arial"/>
                <a:cs typeface="Arial"/>
              </a:rPr>
              <a:t> </a:t>
            </a:r>
            <a:r>
              <a:rPr dirty="0" sz="1200" spc="10">
                <a:latin typeface="Arial"/>
                <a:cs typeface="Arial"/>
              </a:rPr>
              <a:t>doc</a:t>
            </a:r>
            <a:endParaRPr sz="1200">
              <a:latin typeface="Arial"/>
              <a:cs typeface="Arial"/>
            </a:endParaRPr>
          </a:p>
        </p:txBody>
      </p:sp>
      <p:sp>
        <p:nvSpPr>
          <p:cNvPr id="89" name="object 89"/>
          <p:cNvSpPr/>
          <p:nvPr/>
        </p:nvSpPr>
        <p:spPr>
          <a:xfrm>
            <a:off x="5539740" y="9767316"/>
            <a:ext cx="311150" cy="154305"/>
          </a:xfrm>
          <a:custGeom>
            <a:avLst/>
            <a:gdLst/>
            <a:ahLst/>
            <a:cxnLst/>
            <a:rect l="l" t="t" r="r" b="b"/>
            <a:pathLst>
              <a:path w="311150" h="154304">
                <a:moveTo>
                  <a:pt x="0" y="153924"/>
                </a:moveTo>
                <a:lnTo>
                  <a:pt x="310896" y="153924"/>
                </a:lnTo>
                <a:lnTo>
                  <a:pt x="310896" y="0"/>
                </a:lnTo>
                <a:lnTo>
                  <a:pt x="0" y="0"/>
                </a:lnTo>
                <a:lnTo>
                  <a:pt x="0" y="153924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5539739" y="9767316"/>
            <a:ext cx="329565" cy="173990"/>
          </a:xfrm>
          <a:custGeom>
            <a:avLst/>
            <a:gdLst/>
            <a:ahLst/>
            <a:cxnLst/>
            <a:rect l="l" t="t" r="r" b="b"/>
            <a:pathLst>
              <a:path w="329564" h="173990">
                <a:moveTo>
                  <a:pt x="164591" y="173735"/>
                </a:moveTo>
                <a:lnTo>
                  <a:pt x="0" y="173735"/>
                </a:lnTo>
                <a:lnTo>
                  <a:pt x="0" y="0"/>
                </a:lnTo>
                <a:lnTo>
                  <a:pt x="329183" y="0"/>
                </a:lnTo>
                <a:lnTo>
                  <a:pt x="329183" y="173735"/>
                </a:lnTo>
                <a:lnTo>
                  <a:pt x="164591" y="173735"/>
                </a:lnTo>
              </a:path>
            </a:pathLst>
          </a:custGeom>
          <a:ln w="3175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3433571" y="9593580"/>
            <a:ext cx="561340" cy="889000"/>
          </a:xfrm>
          <a:custGeom>
            <a:avLst/>
            <a:gdLst/>
            <a:ahLst/>
            <a:cxnLst/>
            <a:rect l="l" t="t" r="r" b="b"/>
            <a:pathLst>
              <a:path w="561339" h="889000">
                <a:moveTo>
                  <a:pt x="280415" y="888491"/>
                </a:moveTo>
                <a:lnTo>
                  <a:pt x="0" y="888491"/>
                </a:lnTo>
                <a:lnTo>
                  <a:pt x="0" y="0"/>
                </a:lnTo>
                <a:lnTo>
                  <a:pt x="560831" y="0"/>
                </a:lnTo>
                <a:lnTo>
                  <a:pt x="560831" y="888491"/>
                </a:lnTo>
                <a:lnTo>
                  <a:pt x="280415" y="88849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3491483" y="9613392"/>
            <a:ext cx="541020" cy="908685"/>
          </a:xfrm>
          <a:custGeom>
            <a:avLst/>
            <a:gdLst/>
            <a:ahLst/>
            <a:cxnLst/>
            <a:rect l="l" t="t" r="r" b="b"/>
            <a:pathLst>
              <a:path w="541020" h="908684">
                <a:moveTo>
                  <a:pt x="269747" y="908303"/>
                </a:moveTo>
                <a:lnTo>
                  <a:pt x="0" y="908303"/>
                </a:lnTo>
                <a:lnTo>
                  <a:pt x="0" y="0"/>
                </a:lnTo>
                <a:lnTo>
                  <a:pt x="541019" y="0"/>
                </a:lnTo>
                <a:lnTo>
                  <a:pt x="541019" y="908303"/>
                </a:lnTo>
                <a:lnTo>
                  <a:pt x="269747" y="90830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3896867" y="9671304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3896867" y="9671304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3896867" y="9671304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3896867" y="9689592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3896867" y="9689592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3896867" y="9689592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3896867" y="9709404"/>
            <a:ext cx="78105" cy="0"/>
          </a:xfrm>
          <a:custGeom>
            <a:avLst/>
            <a:gdLst/>
            <a:ahLst/>
            <a:cxnLst/>
            <a:rect l="l" t="t" r="r" b="b"/>
            <a:pathLst>
              <a:path w="78104" h="0">
                <a:moveTo>
                  <a:pt x="0" y="0"/>
                </a:moveTo>
                <a:lnTo>
                  <a:pt x="777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3896867" y="9709404"/>
            <a:ext cx="78105" cy="20320"/>
          </a:xfrm>
          <a:custGeom>
            <a:avLst/>
            <a:gdLst/>
            <a:ahLst/>
            <a:cxnLst/>
            <a:rect l="l" t="t" r="r" b="b"/>
            <a:pathLst>
              <a:path w="78104" h="20320">
                <a:moveTo>
                  <a:pt x="0" y="19812"/>
                </a:moveTo>
                <a:lnTo>
                  <a:pt x="77724" y="19812"/>
                </a:lnTo>
                <a:lnTo>
                  <a:pt x="77724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3896867" y="9709404"/>
            <a:ext cx="78105" cy="20320"/>
          </a:xfrm>
          <a:custGeom>
            <a:avLst/>
            <a:gdLst/>
            <a:ahLst/>
            <a:cxnLst/>
            <a:rect l="l" t="t" r="r" b="b"/>
            <a:pathLst>
              <a:path w="78104" h="20320">
                <a:moveTo>
                  <a:pt x="0" y="0"/>
                </a:moveTo>
                <a:lnTo>
                  <a:pt x="77723" y="0"/>
                </a:lnTo>
                <a:lnTo>
                  <a:pt x="77723" y="19811"/>
                </a:lnTo>
                <a:lnTo>
                  <a:pt x="0" y="198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3567683" y="9864852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3567683" y="9902952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3567683" y="9941052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3567683" y="9979152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3567683" y="10018776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3567683" y="10056876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3567683" y="10096500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3567683" y="10134600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3567683" y="10172700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3567683" y="10212323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3567683" y="10250423"/>
            <a:ext cx="367665" cy="0"/>
          </a:xfrm>
          <a:custGeom>
            <a:avLst/>
            <a:gdLst/>
            <a:ahLst/>
            <a:cxnLst/>
            <a:rect l="l" t="t" r="r" b="b"/>
            <a:pathLst>
              <a:path w="367664" h="0">
                <a:moveTo>
                  <a:pt x="0" y="0"/>
                </a:moveTo>
                <a:lnTo>
                  <a:pt x="36728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 txBox="1"/>
          <p:nvPr/>
        </p:nvSpPr>
        <p:spPr>
          <a:xfrm>
            <a:off x="3645406" y="9391905"/>
            <a:ext cx="140970" cy="21018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dirty="0" sz="1200" spc="0">
                <a:latin typeface="Arial"/>
                <a:cs typeface="Arial"/>
              </a:rPr>
              <a:t>M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4" name="object 114"/>
          <p:cNvSpPr txBox="1"/>
          <p:nvPr/>
        </p:nvSpPr>
        <p:spPr>
          <a:xfrm>
            <a:off x="3509771" y="10617707"/>
            <a:ext cx="485140" cy="173990"/>
          </a:xfrm>
          <a:prstGeom prst="rect">
            <a:avLst/>
          </a:prstGeom>
          <a:ln w="3175">
            <a:solidFill>
              <a:srgbClr val="000000"/>
            </a:solidFill>
          </a:ln>
        </p:spPr>
        <p:txBody>
          <a:bodyPr wrap="square" lIns="0" tIns="8890" rIns="0" bIns="0" rtlCol="0" vert="horz">
            <a:spAutoFit/>
          </a:bodyPr>
          <a:lstStyle/>
          <a:p>
            <a:pPr algn="ctr" marL="1905">
              <a:lnSpc>
                <a:spcPts val="1295"/>
              </a:lnSpc>
              <a:spcBef>
                <a:spcPts val="70"/>
              </a:spcBef>
            </a:pPr>
            <a:r>
              <a:rPr dirty="0" sz="1200" spc="0">
                <a:latin typeface="Arial"/>
                <a:cs typeface="Arial"/>
              </a:rPr>
              <a:t>K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5" name="object 115"/>
          <p:cNvSpPr/>
          <p:nvPr/>
        </p:nvSpPr>
        <p:spPr>
          <a:xfrm>
            <a:off x="5212079" y="7331964"/>
            <a:ext cx="58419" cy="76200"/>
          </a:xfrm>
          <a:custGeom>
            <a:avLst/>
            <a:gdLst/>
            <a:ahLst/>
            <a:cxnLst/>
            <a:rect l="l" t="t" r="r" b="b"/>
            <a:pathLst>
              <a:path w="58420" h="76200">
                <a:moveTo>
                  <a:pt x="0" y="76199"/>
                </a:moveTo>
                <a:lnTo>
                  <a:pt x="0" y="0"/>
                </a:lnTo>
                <a:lnTo>
                  <a:pt x="579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5405627" y="7331964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 h="0">
                <a:moveTo>
                  <a:pt x="0" y="0"/>
                </a:moveTo>
                <a:lnTo>
                  <a:pt x="1341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5675376" y="7331964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 h="0">
                <a:moveTo>
                  <a:pt x="0" y="0"/>
                </a:moveTo>
                <a:lnTo>
                  <a:pt x="15544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5946647" y="7331964"/>
            <a:ext cx="78105" cy="76200"/>
          </a:xfrm>
          <a:custGeom>
            <a:avLst/>
            <a:gdLst/>
            <a:ahLst/>
            <a:cxnLst/>
            <a:rect l="l" t="t" r="r" b="b"/>
            <a:pathLst>
              <a:path w="78104" h="76200">
                <a:moveTo>
                  <a:pt x="0" y="0"/>
                </a:moveTo>
                <a:lnTo>
                  <a:pt x="77723" y="0"/>
                </a:lnTo>
                <a:lnTo>
                  <a:pt x="77723" y="7619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6024371" y="7523988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6024371" y="7795259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6024371" y="8046720"/>
            <a:ext cx="0" cy="154305"/>
          </a:xfrm>
          <a:custGeom>
            <a:avLst/>
            <a:gdLst/>
            <a:ahLst/>
            <a:cxnLst/>
            <a:rect l="l" t="t" r="r" b="b"/>
            <a:pathLst>
              <a:path w="0" h="154304">
                <a:moveTo>
                  <a:pt x="0" y="0"/>
                </a:moveTo>
                <a:lnTo>
                  <a:pt x="0" y="1539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6024371" y="8317992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6024371" y="8587740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6024371" y="8839200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5946647" y="9110471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77723" y="0"/>
                </a:moveTo>
                <a:lnTo>
                  <a:pt x="77723" y="77723"/>
                </a:lnTo>
                <a:lnTo>
                  <a:pt x="0" y="777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5675376" y="9188195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 h="0">
                <a:moveTo>
                  <a:pt x="15544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5405627" y="9188195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 h="0">
                <a:moveTo>
                  <a:pt x="13411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5212079" y="9110471"/>
            <a:ext cx="58419" cy="78105"/>
          </a:xfrm>
          <a:custGeom>
            <a:avLst/>
            <a:gdLst/>
            <a:ahLst/>
            <a:cxnLst/>
            <a:rect l="l" t="t" r="r" b="b"/>
            <a:pathLst>
              <a:path w="58420" h="78104">
                <a:moveTo>
                  <a:pt x="57911" y="77723"/>
                </a:moveTo>
                <a:lnTo>
                  <a:pt x="0" y="77723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5212079" y="8839200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5212079" y="8587740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5212079" y="8317992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5212079" y="8046720"/>
            <a:ext cx="0" cy="154305"/>
          </a:xfrm>
          <a:custGeom>
            <a:avLst/>
            <a:gdLst/>
            <a:ahLst/>
            <a:cxnLst/>
            <a:rect l="l" t="t" r="r" b="b"/>
            <a:pathLst>
              <a:path w="0" h="154304">
                <a:moveTo>
                  <a:pt x="0" y="15392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5212079" y="7795259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5212079" y="7523988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3316223" y="9361932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77723"/>
                </a:moveTo>
                <a:lnTo>
                  <a:pt x="0" y="0"/>
                </a:lnTo>
                <a:lnTo>
                  <a:pt x="777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3529583" y="9361932"/>
            <a:ext cx="135890" cy="0"/>
          </a:xfrm>
          <a:custGeom>
            <a:avLst/>
            <a:gdLst/>
            <a:ahLst/>
            <a:cxnLst/>
            <a:rect l="l" t="t" r="r" b="b"/>
            <a:pathLst>
              <a:path w="135889" h="0">
                <a:moveTo>
                  <a:pt x="0" y="0"/>
                </a:moveTo>
                <a:lnTo>
                  <a:pt x="135635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3800855" y="9361932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 h="0">
                <a:moveTo>
                  <a:pt x="0" y="0"/>
                </a:moveTo>
                <a:lnTo>
                  <a:pt x="13411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4070603" y="9361932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0" y="0"/>
                </a:moveTo>
                <a:lnTo>
                  <a:pt x="77723" y="0"/>
                </a:lnTo>
                <a:lnTo>
                  <a:pt x="77723" y="777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4148327" y="9553956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4148327" y="9805416"/>
            <a:ext cx="0" cy="116205"/>
          </a:xfrm>
          <a:custGeom>
            <a:avLst/>
            <a:gdLst/>
            <a:ahLst/>
            <a:cxnLst/>
            <a:rect l="l" t="t" r="r" b="b"/>
            <a:pathLst>
              <a:path w="0" h="116204">
                <a:moveTo>
                  <a:pt x="0" y="0"/>
                </a:moveTo>
                <a:lnTo>
                  <a:pt x="0" y="1158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4148327" y="10038588"/>
            <a:ext cx="0" cy="134620"/>
          </a:xfrm>
          <a:custGeom>
            <a:avLst/>
            <a:gdLst/>
            <a:ahLst/>
            <a:cxnLst/>
            <a:rect l="l" t="t" r="r" b="b"/>
            <a:pathLst>
              <a:path w="0" h="134620">
                <a:moveTo>
                  <a:pt x="0" y="0"/>
                </a:moveTo>
                <a:lnTo>
                  <a:pt x="0" y="1341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4148327" y="10290047"/>
            <a:ext cx="0" cy="134620"/>
          </a:xfrm>
          <a:custGeom>
            <a:avLst/>
            <a:gdLst/>
            <a:ahLst/>
            <a:cxnLst/>
            <a:rect l="l" t="t" r="r" b="b"/>
            <a:pathLst>
              <a:path w="0" h="134620">
                <a:moveTo>
                  <a:pt x="0" y="0"/>
                </a:moveTo>
                <a:lnTo>
                  <a:pt x="0" y="1341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4148327" y="10539983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4070603" y="10791444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77723" y="0"/>
                </a:moveTo>
                <a:lnTo>
                  <a:pt x="77723" y="77723"/>
                </a:lnTo>
                <a:lnTo>
                  <a:pt x="0" y="777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3800855" y="10869168"/>
            <a:ext cx="134620" cy="0"/>
          </a:xfrm>
          <a:custGeom>
            <a:avLst/>
            <a:gdLst/>
            <a:ahLst/>
            <a:cxnLst/>
            <a:rect l="l" t="t" r="r" b="b"/>
            <a:pathLst>
              <a:path w="134620" h="0">
                <a:moveTo>
                  <a:pt x="134111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3529583" y="10869168"/>
            <a:ext cx="135890" cy="0"/>
          </a:xfrm>
          <a:custGeom>
            <a:avLst/>
            <a:gdLst/>
            <a:ahLst/>
            <a:cxnLst/>
            <a:rect l="l" t="t" r="r" b="b"/>
            <a:pathLst>
              <a:path w="135889" h="0">
                <a:moveTo>
                  <a:pt x="135635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3316223" y="10791444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77723" y="77723"/>
                </a:moveTo>
                <a:lnTo>
                  <a:pt x="0" y="77723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3316223" y="10539983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3316223" y="10290047"/>
            <a:ext cx="0" cy="134620"/>
          </a:xfrm>
          <a:custGeom>
            <a:avLst/>
            <a:gdLst/>
            <a:ahLst/>
            <a:cxnLst/>
            <a:rect l="l" t="t" r="r" b="b"/>
            <a:pathLst>
              <a:path w="0" h="134620">
                <a:moveTo>
                  <a:pt x="0" y="13411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3316223" y="10038588"/>
            <a:ext cx="0" cy="134620"/>
          </a:xfrm>
          <a:custGeom>
            <a:avLst/>
            <a:gdLst/>
            <a:ahLst/>
            <a:cxnLst/>
            <a:rect l="l" t="t" r="r" b="b"/>
            <a:pathLst>
              <a:path w="0" h="134620">
                <a:moveTo>
                  <a:pt x="0" y="134111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3316223" y="9805416"/>
            <a:ext cx="0" cy="116205"/>
          </a:xfrm>
          <a:custGeom>
            <a:avLst/>
            <a:gdLst/>
            <a:ahLst/>
            <a:cxnLst/>
            <a:rect l="l" t="t" r="r" b="b"/>
            <a:pathLst>
              <a:path w="0" h="116204">
                <a:moveTo>
                  <a:pt x="0" y="11582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3316223" y="9553956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3336035" y="7002780"/>
            <a:ext cx="78105" cy="58419"/>
          </a:xfrm>
          <a:custGeom>
            <a:avLst/>
            <a:gdLst/>
            <a:ahLst/>
            <a:cxnLst/>
            <a:rect l="l" t="t" r="r" b="b"/>
            <a:pathLst>
              <a:path w="78104" h="58420">
                <a:moveTo>
                  <a:pt x="0" y="57911"/>
                </a:moveTo>
                <a:lnTo>
                  <a:pt x="0" y="0"/>
                </a:lnTo>
                <a:lnTo>
                  <a:pt x="777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3529583" y="7002780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 h="0">
                <a:moveTo>
                  <a:pt x="0" y="0"/>
                </a:moveTo>
                <a:lnTo>
                  <a:pt x="155447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3800855" y="7002780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4" h="0">
                <a:moveTo>
                  <a:pt x="0" y="0"/>
                </a:moveTo>
                <a:lnTo>
                  <a:pt x="15392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4090415" y="7002780"/>
            <a:ext cx="58419" cy="58419"/>
          </a:xfrm>
          <a:custGeom>
            <a:avLst/>
            <a:gdLst/>
            <a:ahLst/>
            <a:cxnLst/>
            <a:rect l="l" t="t" r="r" b="b"/>
            <a:pathLst>
              <a:path w="58420" h="58420">
                <a:moveTo>
                  <a:pt x="0" y="0"/>
                </a:moveTo>
                <a:lnTo>
                  <a:pt x="57911" y="0"/>
                </a:lnTo>
                <a:lnTo>
                  <a:pt x="57911" y="5791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4148327" y="7196328"/>
            <a:ext cx="0" cy="116205"/>
          </a:xfrm>
          <a:custGeom>
            <a:avLst/>
            <a:gdLst/>
            <a:ahLst/>
            <a:cxnLst/>
            <a:rect l="l" t="t" r="r" b="b"/>
            <a:pathLst>
              <a:path w="0" h="116204">
                <a:moveTo>
                  <a:pt x="0" y="0"/>
                </a:moveTo>
                <a:lnTo>
                  <a:pt x="0" y="1158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4148327" y="7447788"/>
            <a:ext cx="0" cy="116205"/>
          </a:xfrm>
          <a:custGeom>
            <a:avLst/>
            <a:gdLst/>
            <a:ahLst/>
            <a:cxnLst/>
            <a:rect l="l" t="t" r="r" b="b"/>
            <a:pathLst>
              <a:path w="0" h="116204">
                <a:moveTo>
                  <a:pt x="0" y="0"/>
                </a:moveTo>
                <a:lnTo>
                  <a:pt x="0" y="1158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4148327" y="7699247"/>
            <a:ext cx="0" cy="116205"/>
          </a:xfrm>
          <a:custGeom>
            <a:avLst/>
            <a:gdLst/>
            <a:ahLst/>
            <a:cxnLst/>
            <a:rect l="l" t="t" r="r" b="b"/>
            <a:pathLst>
              <a:path w="0" h="116204">
                <a:moveTo>
                  <a:pt x="0" y="0"/>
                </a:moveTo>
                <a:lnTo>
                  <a:pt x="0" y="1158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4148327" y="7930895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4148327" y="8182356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0"/>
                </a:moveTo>
                <a:lnTo>
                  <a:pt x="0" y="13563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4090415" y="8432292"/>
            <a:ext cx="58419" cy="78105"/>
          </a:xfrm>
          <a:custGeom>
            <a:avLst/>
            <a:gdLst/>
            <a:ahLst/>
            <a:cxnLst/>
            <a:rect l="l" t="t" r="r" b="b"/>
            <a:pathLst>
              <a:path w="58420" h="78104">
                <a:moveTo>
                  <a:pt x="57911" y="0"/>
                </a:moveTo>
                <a:lnTo>
                  <a:pt x="57911" y="77723"/>
                </a:lnTo>
                <a:lnTo>
                  <a:pt x="0" y="77723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3800855" y="8510016"/>
            <a:ext cx="154305" cy="0"/>
          </a:xfrm>
          <a:custGeom>
            <a:avLst/>
            <a:gdLst/>
            <a:ahLst/>
            <a:cxnLst/>
            <a:rect l="l" t="t" r="r" b="b"/>
            <a:pathLst>
              <a:path w="154304" h="0">
                <a:moveTo>
                  <a:pt x="153923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3529583" y="8510016"/>
            <a:ext cx="155575" cy="0"/>
          </a:xfrm>
          <a:custGeom>
            <a:avLst/>
            <a:gdLst/>
            <a:ahLst/>
            <a:cxnLst/>
            <a:rect l="l" t="t" r="r" b="b"/>
            <a:pathLst>
              <a:path w="155575" h="0">
                <a:moveTo>
                  <a:pt x="155447" y="0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3336035" y="8432292"/>
            <a:ext cx="78105" cy="78105"/>
          </a:xfrm>
          <a:custGeom>
            <a:avLst/>
            <a:gdLst/>
            <a:ahLst/>
            <a:cxnLst/>
            <a:rect l="l" t="t" r="r" b="b"/>
            <a:pathLst>
              <a:path w="78104" h="78104">
                <a:moveTo>
                  <a:pt x="77723" y="77723"/>
                </a:moveTo>
                <a:lnTo>
                  <a:pt x="0" y="77723"/>
                </a:ln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3336035" y="8182356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3336035" y="7930895"/>
            <a:ext cx="0" cy="135890"/>
          </a:xfrm>
          <a:custGeom>
            <a:avLst/>
            <a:gdLst/>
            <a:ahLst/>
            <a:cxnLst/>
            <a:rect l="l" t="t" r="r" b="b"/>
            <a:pathLst>
              <a:path w="0" h="135890">
                <a:moveTo>
                  <a:pt x="0" y="135635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3336035" y="7699247"/>
            <a:ext cx="0" cy="116205"/>
          </a:xfrm>
          <a:custGeom>
            <a:avLst/>
            <a:gdLst/>
            <a:ahLst/>
            <a:cxnLst/>
            <a:rect l="l" t="t" r="r" b="b"/>
            <a:pathLst>
              <a:path w="0" h="116204">
                <a:moveTo>
                  <a:pt x="0" y="11582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3336035" y="7447788"/>
            <a:ext cx="0" cy="116205"/>
          </a:xfrm>
          <a:custGeom>
            <a:avLst/>
            <a:gdLst/>
            <a:ahLst/>
            <a:cxnLst/>
            <a:rect l="l" t="t" r="r" b="b"/>
            <a:pathLst>
              <a:path w="0" h="116204">
                <a:moveTo>
                  <a:pt x="0" y="11582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3336035" y="7196328"/>
            <a:ext cx="0" cy="116205"/>
          </a:xfrm>
          <a:custGeom>
            <a:avLst/>
            <a:gdLst/>
            <a:ahLst/>
            <a:cxnLst/>
            <a:rect l="l" t="t" r="r" b="b"/>
            <a:pathLst>
              <a:path w="0" h="116204">
                <a:moveTo>
                  <a:pt x="0" y="115823"/>
                </a:moveTo>
                <a:lnTo>
                  <a:pt x="0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594359" y="6492240"/>
            <a:ext cx="6583680" cy="4937760"/>
          </a:xfrm>
          <a:custGeom>
            <a:avLst/>
            <a:gdLst/>
            <a:ahLst/>
            <a:cxnLst/>
            <a:rect l="l" t="t" r="r" b="b"/>
            <a:pathLst>
              <a:path w="6583680" h="4937759">
                <a:moveTo>
                  <a:pt x="0" y="4937759"/>
                </a:moveTo>
                <a:lnTo>
                  <a:pt x="6583679" y="4937759"/>
                </a:lnTo>
                <a:lnTo>
                  <a:pt x="6583679" y="0"/>
                </a:lnTo>
                <a:lnTo>
                  <a:pt x="0" y="0"/>
                </a:lnTo>
                <a:lnTo>
                  <a:pt x="0" y="4937759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8359" y="1136400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0195" y="1054104"/>
            <a:ext cx="5727065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>
                <a:latin typeface="Arial"/>
                <a:cs typeface="Arial"/>
              </a:rPr>
              <a:t>Sebuah </a:t>
            </a:r>
            <a:r>
              <a:rPr dirty="0" sz="1800" spc="-10">
                <a:latin typeface="Arial"/>
                <a:cs typeface="Arial"/>
              </a:rPr>
              <a:t>digest </a:t>
            </a:r>
            <a:r>
              <a:rPr dirty="0" sz="1800">
                <a:latin typeface="Arial"/>
                <a:cs typeface="Arial"/>
              </a:rPr>
              <a:t>function </a:t>
            </a:r>
            <a:r>
              <a:rPr dirty="0" sz="1800" spc="-15">
                <a:latin typeface="Arial"/>
                <a:cs typeface="Arial"/>
              </a:rPr>
              <a:t>yang </a:t>
            </a:r>
            <a:r>
              <a:rPr dirty="0" sz="1800" spc="-5">
                <a:latin typeface="Arial"/>
                <a:cs typeface="Arial"/>
              </a:rPr>
              <a:t>aman </a:t>
            </a:r>
            <a:r>
              <a:rPr dirty="0" sz="1800">
                <a:latin typeface="Arial"/>
                <a:cs typeface="Arial"/>
              </a:rPr>
              <a:t>harus </a:t>
            </a:r>
            <a:r>
              <a:rPr dirty="0" sz="1800" spc="-15">
                <a:latin typeface="Arial"/>
                <a:cs typeface="Arial"/>
              </a:rPr>
              <a:t>(sering</a:t>
            </a:r>
            <a:r>
              <a:rPr dirty="0" sz="1800" spc="-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disebut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54683" y="1849632"/>
            <a:ext cx="4781550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baseline="6172" sz="2025" spc="7">
                <a:latin typeface="Arial"/>
                <a:cs typeface="Arial"/>
              </a:rPr>
              <a:t>– </a:t>
            </a:r>
            <a:r>
              <a:rPr dirty="0" sz="1800" spc="-15">
                <a:latin typeface="Arial"/>
                <a:cs typeface="Arial"/>
              </a:rPr>
              <a:t>Diberikan </a:t>
            </a:r>
            <a:r>
              <a:rPr dirty="0" sz="1800" spc="10">
                <a:latin typeface="Arial"/>
                <a:cs typeface="Arial"/>
              </a:rPr>
              <a:t>h, </a:t>
            </a:r>
            <a:r>
              <a:rPr dirty="0" sz="1800" spc="-5">
                <a:latin typeface="Arial"/>
                <a:cs typeface="Arial"/>
              </a:rPr>
              <a:t>sangat </a:t>
            </a:r>
            <a:r>
              <a:rPr dirty="0" sz="1800" spc="-25">
                <a:latin typeface="Arial"/>
                <a:cs typeface="Arial"/>
              </a:rPr>
              <a:t>sulit </a:t>
            </a:r>
            <a:r>
              <a:rPr dirty="0" sz="1800" spc="5">
                <a:latin typeface="Arial"/>
                <a:cs typeface="Arial"/>
              </a:rPr>
              <a:t>untuk </a:t>
            </a:r>
            <a:r>
              <a:rPr dirty="0" sz="1800">
                <a:latin typeface="Arial"/>
                <a:cs typeface="Arial"/>
              </a:rPr>
              <a:t>menghitung</a:t>
            </a:r>
            <a:r>
              <a:rPr dirty="0" sz="1800" spc="-85">
                <a:latin typeface="Arial"/>
                <a:cs typeface="Arial"/>
              </a:rPr>
              <a:t> </a:t>
            </a:r>
            <a:r>
              <a:rPr dirty="0" sz="1800" spc="10">
                <a:latin typeface="Arial"/>
                <a:cs typeface="Arial"/>
              </a:rPr>
              <a:t>M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81927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Digest</a:t>
                      </a:r>
                      <a:r>
                        <a:rPr dirty="0" sz="2850" spc="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5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Function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ts val="2135"/>
                        </a:lnSpc>
                        <a:spcBef>
                          <a:spcPts val="875"/>
                        </a:spcBef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one-way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hach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function):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55295">
                        <a:lnSpc>
                          <a:spcPts val="1614"/>
                        </a:lnSpc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Diberikan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M,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mudah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menghitung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h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111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455295">
                        <a:lnSpc>
                          <a:spcPts val="2135"/>
                        </a:lnSpc>
                        <a:spcBef>
                          <a:spcPts val="944"/>
                        </a:spcBef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Diberikan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M,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sangat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sulit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menemukan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pesan</a:t>
                      </a:r>
                      <a:r>
                        <a:rPr dirty="0" sz="1800" spc="-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M'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642620">
                        <a:lnSpc>
                          <a:spcPts val="1530"/>
                        </a:lnSpc>
                      </a:pPr>
                      <a:r>
                        <a:rPr dirty="0" sz="1800" spc="-35">
                          <a:latin typeface="Arial"/>
                          <a:cs typeface="Arial"/>
                        </a:rPr>
                        <a:t>lain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H(M)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=</a:t>
                      </a:r>
                      <a:r>
                        <a:rPr dirty="0" sz="1800" spc="-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H(M').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2001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80059" indent="-212090">
                        <a:lnSpc>
                          <a:spcPts val="2110"/>
                        </a:lnSpc>
                        <a:spcBef>
                          <a:spcPts val="445"/>
                        </a:spcBef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10">
                          <a:latin typeface="Arial"/>
                          <a:cs typeface="Arial"/>
                        </a:rPr>
                        <a:t>MD5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(Message Digest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5)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Rivest</a:t>
                      </a:r>
                      <a:r>
                        <a:rPr dirty="0" sz="1800" spc="-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(1991)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2060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Dapat ditemukan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di 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RFCs</a:t>
                      </a:r>
                      <a:r>
                        <a:rPr dirty="0" sz="1800" spc="-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1319-1321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2050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0">
                          <a:latin typeface="Arial"/>
                          <a:cs typeface="Arial"/>
                        </a:rPr>
                        <a:t>Panjang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digest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128</a:t>
                      </a:r>
                      <a:r>
                        <a:rPr dirty="0" sz="18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bit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80059" indent="-212090">
                        <a:lnSpc>
                          <a:spcPts val="2060"/>
                        </a:lnSpc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10">
                          <a:latin typeface="Arial"/>
                          <a:cs typeface="Arial"/>
                        </a:rPr>
                        <a:t>SHA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(Secure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Hash</a:t>
                      </a:r>
                      <a:r>
                        <a:rPr dirty="0" sz="18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Algorithm)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2060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0">
                          <a:latin typeface="Arial"/>
                          <a:cs typeface="Arial"/>
                        </a:rPr>
                        <a:t>Panjang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digest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160</a:t>
                      </a:r>
                      <a:r>
                        <a:rPr dirty="0" sz="1800" spc="-6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bit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761365" indent="-187325">
                        <a:lnSpc>
                          <a:spcPts val="2105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-10">
                          <a:latin typeface="Arial"/>
                          <a:cs typeface="Arial"/>
                        </a:rPr>
                        <a:t>Didasarkan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algoritma</a:t>
                      </a:r>
                      <a:r>
                        <a:rPr dirty="0" sz="1800" spc="-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MD4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27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651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1285754" y="7902957"/>
            <a:ext cx="2271395" cy="2654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550" spc="-5" b="1">
                <a:latin typeface="Courier New"/>
                <a:cs typeface="Courier New"/>
              </a:rPr>
              <a:t>MessageDigest </a:t>
            </a:r>
            <a:r>
              <a:rPr dirty="0" sz="1550" b="1">
                <a:latin typeface="Courier New"/>
                <a:cs typeface="Courier New"/>
              </a:rPr>
              <a:t>sha</a:t>
            </a:r>
            <a:r>
              <a:rPr dirty="0" sz="1550" spc="-60" b="1">
                <a:latin typeface="Courier New"/>
                <a:cs typeface="Courier New"/>
              </a:rPr>
              <a:t> </a:t>
            </a:r>
            <a:r>
              <a:rPr dirty="0" sz="1550" spc="5" b="1">
                <a:latin typeface="Courier New"/>
                <a:cs typeface="Courier New"/>
              </a:rPr>
              <a:t>=</a:t>
            </a:r>
            <a:endParaRPr sz="1550">
              <a:latin typeface="Courier New"/>
              <a:cs typeface="Courier New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91440"/>
                <a:gridCol w="198755"/>
                <a:gridCol w="236220"/>
                <a:gridCol w="5937885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14300">
                        <a:lnSpc>
                          <a:spcPts val="1810"/>
                        </a:lnSpc>
                        <a:spcBef>
                          <a:spcPts val="655"/>
                        </a:spcBef>
                      </a:pPr>
                      <a:r>
                        <a:rPr dirty="0" sz="1550" b="1">
                          <a:latin typeface="Courier New"/>
                          <a:cs typeface="Courier New"/>
                        </a:rPr>
                        <a:t>import</a:t>
                      </a:r>
                      <a:r>
                        <a:rPr dirty="0" sz="1550" spc="-3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java.security.MessageDigest;</a:t>
                      </a:r>
                      <a:endParaRPr sz="1550">
                        <a:latin typeface="Courier New"/>
                        <a:cs typeface="Courier New"/>
                      </a:endParaRPr>
                    </a:p>
                    <a:p>
                      <a:pPr marL="114300">
                        <a:lnSpc>
                          <a:spcPts val="1810"/>
                        </a:lnSpc>
                      </a:pPr>
                      <a:r>
                        <a:rPr dirty="0" sz="1550" b="1">
                          <a:latin typeface="Courier New"/>
                          <a:cs typeface="Courier New"/>
                        </a:rPr>
                        <a:t>import</a:t>
                      </a:r>
                      <a:r>
                        <a:rPr dirty="0" sz="1550" spc="-3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java.security.NoSuchAlgorithmException;</a:t>
                      </a:r>
                      <a:endParaRPr sz="1550">
                        <a:latin typeface="Courier New"/>
                        <a:cs typeface="Courier New"/>
                      </a:endParaRPr>
                    </a:p>
                  </a:txBody>
                  <a:tcPr marL="0" marR="0" marB="0" marT="831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2560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14300">
                        <a:lnSpc>
                          <a:spcPts val="1760"/>
                        </a:lnSpc>
                      </a:pPr>
                      <a:r>
                        <a:rPr dirty="0" sz="1550" b="1">
                          <a:latin typeface="Courier New"/>
                          <a:cs typeface="Courier New"/>
                        </a:rPr>
                        <a:t>public class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ContohDigest</a:t>
                      </a:r>
                      <a:r>
                        <a:rPr dirty="0" sz="1550" spc="-6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550" spc="5" b="1">
                          <a:latin typeface="Courier New"/>
                          <a:cs typeface="Courier New"/>
                        </a:rPr>
                        <a:t>{</a:t>
                      </a:r>
                      <a:endParaRPr sz="1550">
                        <a:latin typeface="Courier New"/>
                        <a:cs typeface="Courier New"/>
                      </a:endParaRPr>
                    </a:p>
                    <a:p>
                      <a:pPr marL="586740" marR="1616710" indent="-236854">
                        <a:lnSpc>
                          <a:spcPts val="1760"/>
                        </a:lnSpc>
                        <a:spcBef>
                          <a:spcPts val="90"/>
                        </a:spcBef>
                      </a:pPr>
                      <a:r>
                        <a:rPr dirty="0" sz="1550" spc="-5" b="1">
                          <a:latin typeface="Courier New"/>
                          <a:cs typeface="Courier New"/>
                        </a:rPr>
                        <a:t>public </a:t>
                      </a:r>
                      <a:r>
                        <a:rPr dirty="0" sz="1550" b="1">
                          <a:latin typeface="Courier New"/>
                          <a:cs typeface="Courier New"/>
                        </a:rPr>
                        <a:t>static void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main(String </a:t>
                      </a:r>
                      <a:r>
                        <a:rPr dirty="0" sz="1550" b="1">
                          <a:latin typeface="Courier New"/>
                          <a:cs typeface="Courier New"/>
                        </a:rPr>
                        <a:t>args[])  throws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NoSuchAlgorithmException</a:t>
                      </a:r>
                      <a:r>
                        <a:rPr dirty="0" sz="1550" spc="-4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550" spc="5" b="1">
                          <a:latin typeface="Courier New"/>
                          <a:cs typeface="Courier New"/>
                        </a:rPr>
                        <a:t>{</a:t>
                      </a:r>
                      <a:endParaRPr sz="155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09980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586740" marR="435609" indent="589280">
                        <a:lnSpc>
                          <a:spcPts val="1760"/>
                        </a:lnSpc>
                        <a:spcBef>
                          <a:spcPts val="894"/>
                        </a:spcBef>
                      </a:pPr>
                      <a:r>
                        <a:rPr dirty="0" sz="1550" spc="-5" b="1">
                          <a:latin typeface="Courier New"/>
                          <a:cs typeface="Courier New"/>
                        </a:rPr>
                        <a:t>MessageDigest.getInstance("SHA");  sha.update("Sistem</a:t>
                      </a:r>
                      <a:r>
                        <a:rPr dirty="0" sz="1550" spc="3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Terdistribusi".getBytes());</a:t>
                      </a:r>
                      <a:endParaRPr sz="1550">
                        <a:latin typeface="Courier New"/>
                        <a:cs typeface="Courier New"/>
                      </a:endParaRPr>
                    </a:p>
                  </a:txBody>
                  <a:tcPr marL="0" marR="0" marB="0" marT="11366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7838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28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22860">
                        <a:lnSpc>
                          <a:spcPct val="100000"/>
                        </a:lnSpc>
                      </a:pPr>
                      <a:r>
                        <a:rPr dirty="0" sz="1550" b="1">
                          <a:latin typeface="Courier New"/>
                          <a:cs typeface="Courier New"/>
                        </a:rPr>
                        <a:t>}</a:t>
                      </a:r>
                      <a:endParaRPr sz="155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60325">
                        <a:lnSpc>
                          <a:spcPct val="100000"/>
                        </a:lnSpc>
                        <a:spcBef>
                          <a:spcPts val="1245"/>
                        </a:spcBef>
                      </a:pPr>
                      <a:r>
                        <a:rPr dirty="0" sz="1550" b="1">
                          <a:latin typeface="Courier New"/>
                          <a:cs typeface="Courier New"/>
                        </a:rPr>
                        <a:t>}</a:t>
                      </a:r>
                      <a:endParaRPr sz="155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325">
                        <a:lnSpc>
                          <a:spcPts val="1380"/>
                        </a:lnSpc>
                      </a:pPr>
                      <a:r>
                        <a:rPr dirty="0" sz="1550" b="1">
                          <a:latin typeface="Courier New"/>
                          <a:cs typeface="Courier New"/>
                        </a:rPr>
                        <a:t>byte[] shaHash </a:t>
                      </a:r>
                      <a:r>
                        <a:rPr dirty="0" sz="1550" spc="5" b="1">
                          <a:latin typeface="Courier New"/>
                          <a:cs typeface="Courier New"/>
                        </a:rPr>
                        <a:t>=</a:t>
                      </a:r>
                      <a:r>
                        <a:rPr dirty="0" sz="1550" spc="-6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sha.digest();</a:t>
                      </a:r>
                      <a:endParaRPr sz="1550">
                        <a:latin typeface="Courier New"/>
                        <a:cs typeface="Courier New"/>
                      </a:endParaRPr>
                    </a:p>
                    <a:p>
                      <a:pPr marL="60325">
                        <a:lnSpc>
                          <a:spcPts val="1810"/>
                        </a:lnSpc>
                      </a:pPr>
                      <a:r>
                        <a:rPr dirty="0" sz="1550" spc="-5" b="1">
                          <a:latin typeface="Courier New"/>
                          <a:cs typeface="Courier New"/>
                        </a:rPr>
                        <a:t>System.out.println(new</a:t>
                      </a:r>
                      <a:r>
                        <a:rPr dirty="0" sz="1550" spc="-1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String(shaHash));</a:t>
                      </a:r>
                      <a:endParaRPr sz="1550">
                        <a:latin typeface="Courier New"/>
                        <a:cs typeface="Courier New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649605" marR="1380490" indent="-589915">
                        <a:lnSpc>
                          <a:spcPts val="1760"/>
                        </a:lnSpc>
                      </a:pPr>
                      <a:r>
                        <a:rPr dirty="0" sz="1550" spc="-5" b="1">
                          <a:latin typeface="Courier New"/>
                          <a:cs typeface="Courier New"/>
                        </a:rPr>
                        <a:t>MessageDigest </a:t>
                      </a:r>
                      <a:r>
                        <a:rPr dirty="0" sz="1550" b="1">
                          <a:latin typeface="Courier New"/>
                          <a:cs typeface="Courier New"/>
                        </a:rPr>
                        <a:t>md5 </a:t>
                      </a:r>
                      <a:r>
                        <a:rPr dirty="0" sz="1550" spc="5" b="1">
                          <a:latin typeface="Courier New"/>
                          <a:cs typeface="Courier New"/>
                        </a:rPr>
                        <a:t>= 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MessageDigest.getInstance("MD5");</a:t>
                      </a:r>
                      <a:endParaRPr sz="1550">
                        <a:latin typeface="Courier New"/>
                        <a:cs typeface="Courier New"/>
                      </a:endParaRPr>
                    </a:p>
                    <a:p>
                      <a:pPr marL="60325" marR="435609">
                        <a:lnSpc>
                          <a:spcPts val="1760"/>
                        </a:lnSpc>
                        <a:spcBef>
                          <a:spcPts val="10"/>
                        </a:spcBef>
                      </a:pPr>
                      <a:r>
                        <a:rPr dirty="0" sz="1550" spc="-5" b="1">
                          <a:latin typeface="Courier New"/>
                          <a:cs typeface="Courier New"/>
                        </a:rPr>
                        <a:t>md5.update("Sistem Terdistribusi".getBytes());  </a:t>
                      </a:r>
                      <a:r>
                        <a:rPr dirty="0" sz="1550" b="1">
                          <a:latin typeface="Courier New"/>
                          <a:cs typeface="Courier New"/>
                        </a:rPr>
                        <a:t>byte[] md5Hash </a:t>
                      </a:r>
                      <a:r>
                        <a:rPr dirty="0" sz="1550" spc="5" b="1">
                          <a:latin typeface="Courier New"/>
                          <a:cs typeface="Courier New"/>
                        </a:rPr>
                        <a:t>=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md5.digest();  System.out.println(new</a:t>
                      </a:r>
                      <a:r>
                        <a:rPr dirty="0" sz="1550" spc="-1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550" spc="-5" b="1">
                          <a:latin typeface="Courier New"/>
                          <a:cs typeface="Courier New"/>
                        </a:rPr>
                        <a:t>String(md5Hash));</a:t>
                      </a:r>
                      <a:endParaRPr sz="155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8359" y="1136400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0195" y="1054104"/>
            <a:ext cx="5704840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15">
                <a:latin typeface="Arial"/>
                <a:cs typeface="Arial"/>
              </a:rPr>
              <a:t>Alice memelihara </a:t>
            </a:r>
            <a:r>
              <a:rPr dirty="0" sz="1800" spc="-25">
                <a:latin typeface="Arial"/>
                <a:cs typeface="Arial"/>
              </a:rPr>
              <a:t>private </a:t>
            </a:r>
            <a:r>
              <a:rPr dirty="0" sz="1800">
                <a:latin typeface="Arial"/>
                <a:cs typeface="Arial"/>
              </a:rPr>
              <a:t>key dan </a:t>
            </a:r>
            <a:r>
              <a:rPr dirty="0" sz="1800" spc="-15">
                <a:latin typeface="Arial"/>
                <a:cs typeface="Arial"/>
              </a:rPr>
              <a:t>mengirim </a:t>
            </a:r>
            <a:r>
              <a:rPr dirty="0" sz="1800" spc="-10">
                <a:latin typeface="Arial"/>
                <a:cs typeface="Arial"/>
              </a:rPr>
              <a:t>public </a:t>
            </a:r>
            <a:r>
              <a:rPr dirty="0" sz="1800" spc="0">
                <a:latin typeface="Arial"/>
                <a:cs typeface="Arial"/>
              </a:rPr>
              <a:t>key</a:t>
            </a:r>
            <a:r>
              <a:rPr dirty="0" sz="1800" spc="-210">
                <a:latin typeface="Arial"/>
                <a:cs typeface="Arial"/>
              </a:rPr>
              <a:t> </a:t>
            </a:r>
            <a:r>
              <a:rPr dirty="0" sz="1800" spc="10">
                <a:latin typeface="Arial"/>
                <a:cs typeface="Arial"/>
              </a:rPr>
              <a:t>ke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0007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Masalah </a:t>
                      </a:r>
                      <a:r>
                        <a:rPr dirty="0" sz="2850" spc="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2850" spc="16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distribusi</a:t>
                      </a:r>
                      <a:r>
                        <a:rPr dirty="0" sz="2850" spc="-16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6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kunci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dirty="0" sz="1800" spc="10">
                          <a:latin typeface="Arial"/>
                          <a:cs typeface="Arial"/>
                        </a:rPr>
                        <a:t>Bob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111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79425" marR="539750" indent="-211454">
                        <a:lnSpc>
                          <a:spcPts val="2050"/>
                        </a:lnSpc>
                        <a:spcBef>
                          <a:spcPts val="365"/>
                        </a:spcBef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-25">
                          <a:latin typeface="Arial"/>
                          <a:cs typeface="Arial"/>
                        </a:rPr>
                        <a:t>Mallet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mencegat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tersebut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 mengganti</a:t>
                      </a:r>
                      <a:r>
                        <a:rPr dirty="0" sz="1800" spc="-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dengan 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miliknya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buClr>
                          <a:srgbClr val="0E584D"/>
                        </a:buClr>
                        <a:buFont typeface="Arial"/>
                        <a:buChar char="•"/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buClr>
                          <a:srgbClr val="0E584D"/>
                        </a:buClr>
                        <a:buFont typeface="Arial"/>
                        <a:buChar char="•"/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buClr>
                          <a:srgbClr val="0E584D"/>
                        </a:buClr>
                        <a:buFont typeface="Arial"/>
                        <a:buChar char="•"/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  <a:buClr>
                          <a:srgbClr val="0E584D"/>
                        </a:buClr>
                        <a:buFont typeface="Arial"/>
                        <a:buChar char="•"/>
                      </a:pPr>
                      <a:endParaRPr sz="2950">
                        <a:latin typeface="Times New Roman"/>
                        <a:cs typeface="Times New Roman"/>
                      </a:endParaRPr>
                    </a:p>
                    <a:p>
                      <a:pPr marL="479425" marR="428625" indent="-211454">
                        <a:lnSpc>
                          <a:spcPts val="2050"/>
                        </a:lnSpc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-25">
                          <a:latin typeface="Arial"/>
                          <a:cs typeface="Arial"/>
                        </a:rPr>
                        <a:t>Mallet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mendekrip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menghasilkan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tanda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tangan 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palsu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atau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mengubah</a:t>
                      </a:r>
                      <a:r>
                        <a:rPr dirty="0" sz="1800" spc="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datanya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r>
                        <a:rPr dirty="0" sz="1300" spc="-20">
                          <a:latin typeface="Times New Roman"/>
                          <a:cs typeface="Times New Roman"/>
                        </a:rPr>
                        <a:t>2P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635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2743085" y="1432560"/>
            <a:ext cx="1751452" cy="12039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1984248" y="3099816"/>
            <a:ext cx="3930604" cy="13670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848359" y="7171438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0195" y="7089142"/>
            <a:ext cx="5636260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>
                <a:latin typeface="Arial"/>
                <a:cs typeface="Arial"/>
              </a:rPr>
              <a:t>Sebuah </a:t>
            </a:r>
            <a:r>
              <a:rPr dirty="0" sz="1800" spc="-20">
                <a:latin typeface="Arial"/>
                <a:cs typeface="Arial"/>
              </a:rPr>
              <a:t>Certification </a:t>
            </a:r>
            <a:r>
              <a:rPr dirty="0" sz="1800" spc="-5">
                <a:latin typeface="Arial"/>
                <a:cs typeface="Arial"/>
              </a:rPr>
              <a:t>Authority </a:t>
            </a:r>
            <a:r>
              <a:rPr dirty="0" sz="1800" spc="0">
                <a:latin typeface="Arial"/>
                <a:cs typeface="Arial"/>
              </a:rPr>
              <a:t>(CA) </a:t>
            </a:r>
            <a:r>
              <a:rPr dirty="0" sz="1800">
                <a:latin typeface="Arial"/>
                <a:cs typeface="Arial"/>
              </a:rPr>
              <a:t>dapat</a:t>
            </a:r>
            <a:r>
              <a:rPr dirty="0" sz="1800" spc="-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memecahkan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445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Solusinya...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ct val="100000"/>
                        </a:lnSpc>
                        <a:spcBef>
                          <a:spcPts val="875"/>
                        </a:spcBef>
                      </a:pPr>
                      <a:r>
                        <a:rPr dirty="0" sz="1800" spc="-20">
                          <a:latin typeface="Arial"/>
                          <a:cs typeface="Arial"/>
                        </a:rPr>
                        <a:t>masalah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 tersebut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111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 algn="just" marL="479425" marR="235585" indent="-211454">
                        <a:lnSpc>
                          <a:spcPct val="95300"/>
                        </a:lnSpc>
                        <a:spcBef>
                          <a:spcPts val="1635"/>
                        </a:spcBef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80059" algn="l"/>
                        </a:tabLst>
                      </a:pPr>
                      <a:r>
                        <a:rPr dirty="0" sz="1800" spc="10">
                          <a:latin typeface="Arial"/>
                          <a:cs typeface="Arial"/>
                        </a:rPr>
                        <a:t>CA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menandatangani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Alice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menyakinkan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Bob. 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Mallet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tidak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dapat mengganti dengan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kuncinya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selama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CA 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tidak bersedia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menandatanganinya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20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30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0" name="object 10"/>
          <p:cNvSpPr/>
          <p:nvPr/>
        </p:nvSpPr>
        <p:spPr>
          <a:xfrm>
            <a:off x="2162555" y="7676388"/>
            <a:ext cx="3034997" cy="19558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8359" y="1136400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0195" y="1054104"/>
            <a:ext cx="5630545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20">
                <a:latin typeface="Arial"/>
                <a:cs typeface="Arial"/>
              </a:rPr>
              <a:t>Sertifikat digital adalah </a:t>
            </a:r>
            <a:r>
              <a:rPr dirty="0" sz="1800" spc="5">
                <a:latin typeface="Arial"/>
                <a:cs typeface="Arial"/>
              </a:rPr>
              <a:t>dokumen </a:t>
            </a:r>
            <a:r>
              <a:rPr dirty="0" sz="1800" spc="-15">
                <a:latin typeface="Arial"/>
                <a:cs typeface="Arial"/>
              </a:rPr>
              <a:t>yang </a:t>
            </a:r>
            <a:r>
              <a:rPr dirty="0" sz="1800" spc="-20">
                <a:latin typeface="Arial"/>
                <a:cs typeface="Arial"/>
              </a:rPr>
              <a:t>berisi</a:t>
            </a:r>
            <a:r>
              <a:rPr dirty="0" sz="1800" spc="-45">
                <a:latin typeface="Arial"/>
                <a:cs typeface="Arial"/>
              </a:rPr>
              <a:t> </a:t>
            </a:r>
            <a:r>
              <a:rPr dirty="0" sz="1800" spc="-15">
                <a:latin typeface="Arial"/>
                <a:cs typeface="Arial"/>
              </a:rPr>
              <a:t>pernyataan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69008" y="4741163"/>
            <a:ext cx="4105910" cy="0"/>
          </a:xfrm>
          <a:custGeom>
            <a:avLst/>
            <a:gdLst/>
            <a:ahLst/>
            <a:cxnLst/>
            <a:rect l="l" t="t" r="r" b="b"/>
            <a:pathLst>
              <a:path w="4105910" h="0">
                <a:moveTo>
                  <a:pt x="0" y="0"/>
                </a:moveTo>
                <a:lnTo>
                  <a:pt x="4105656" y="0"/>
                </a:lnTo>
              </a:path>
            </a:pathLst>
          </a:custGeom>
          <a:ln w="18288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1943100" y="3490721"/>
            <a:ext cx="4105910" cy="0"/>
          </a:xfrm>
          <a:custGeom>
            <a:avLst/>
            <a:gdLst/>
            <a:ahLst/>
            <a:cxnLst/>
            <a:rect l="l" t="t" r="r" b="b"/>
            <a:pathLst>
              <a:path w="4105910" h="0">
                <a:moveTo>
                  <a:pt x="0" y="0"/>
                </a:moveTo>
                <a:lnTo>
                  <a:pt x="4105656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4826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Certificate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>
                        <a:lnSpc>
                          <a:spcPts val="2110"/>
                        </a:lnSpc>
                        <a:spcBef>
                          <a:spcPts val="875"/>
                        </a:spcBef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ditandatangani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pemegangnya.</a:t>
                      </a:r>
                      <a:r>
                        <a:rPr dirty="0" sz="180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Contoh: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55295">
                        <a:lnSpc>
                          <a:spcPts val="1639"/>
                        </a:lnSpc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1.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bank.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Nasabah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ingin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menyakinkan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ketika</a:t>
                      </a:r>
                      <a:r>
                        <a:rPr dirty="0" sz="1550" spc="-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menghubungi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1112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762000">
                        <a:lnSpc>
                          <a:spcPts val="1410"/>
                        </a:lnSpc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bahwa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bank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dimaksud.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B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perlu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1233805" indent="-635">
                        <a:lnSpc>
                          <a:spcPts val="1810"/>
                        </a:lnSpc>
                        <a:spcBef>
                          <a:spcPts val="325"/>
                        </a:spcBef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mengesahkan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(authenticate)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pelanggannya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sebelum 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memberikan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nasabah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akses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account</a:t>
                      </a:r>
                      <a:r>
                        <a:rPr dirty="0" sz="15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mereka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412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lvl="1" marL="947419" indent="-373380">
                        <a:lnSpc>
                          <a:spcPts val="900"/>
                        </a:lnSpc>
                        <a:buAutoNum type="alphaUcPeriod"/>
                        <a:tabLst>
                          <a:tab pos="94805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sertifikate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tersebut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ketika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berbelanja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1365" marR="450215">
                        <a:lnSpc>
                          <a:spcPts val="1750"/>
                        </a:lnSpc>
                        <a:spcBef>
                          <a:spcPts val="100"/>
                        </a:spcBef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menjamin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bahwa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punya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rekening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 bank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B.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Sertifikat 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ditandatangani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</a:t>
                      </a:r>
                      <a:r>
                        <a:rPr dirty="0" sz="1550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3297" sz="232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Bpriv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lvl="2" marL="1543685" indent="-181610">
                        <a:lnSpc>
                          <a:spcPts val="1764"/>
                        </a:lnSpc>
                        <a:buFont typeface="Times New Roman"/>
                        <a:buAutoNum type="arabicPeriod"/>
                        <a:tabLst>
                          <a:tab pos="1544320" algn="l"/>
                          <a:tab pos="3291204" algn="l"/>
                        </a:tabLst>
                      </a:pPr>
                      <a:r>
                        <a:rPr dirty="0" sz="1550" b="1" i="1">
                          <a:latin typeface="Times New Roman"/>
                          <a:cs typeface="Times New Roman"/>
                        </a:rPr>
                        <a:t>Certificate</a:t>
                      </a:r>
                      <a:r>
                        <a:rPr dirty="0" sz="1550" spc="5" b="1" i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105" b="1" i="1">
                          <a:latin typeface="Times New Roman"/>
                          <a:cs typeface="Times New Roman"/>
                        </a:rPr>
                        <a:t>ty</a:t>
                      </a:r>
                      <a:r>
                        <a:rPr dirty="0" sz="1550" spc="-105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sz="1550" spc="-105" b="1" i="1">
                          <a:latin typeface="Times New Roman"/>
                          <a:cs typeface="Times New Roman"/>
                        </a:rPr>
                        <a:t>pe	</a:t>
                      </a:r>
                      <a:r>
                        <a:rPr dirty="0" sz="1550" spc="0" b="1">
                          <a:latin typeface="Times New Roman"/>
                          <a:cs typeface="Times New Roman"/>
                        </a:rPr>
                        <a:t>Account </a:t>
                      </a:r>
                      <a:r>
                        <a:rPr dirty="0" sz="1550" spc="5" b="1">
                          <a:latin typeface="Times New Roman"/>
                          <a:cs typeface="Times New Roman"/>
                        </a:rPr>
                        <a:t>number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lvl="2" marL="1543685" indent="-181610">
                        <a:lnSpc>
                          <a:spcPts val="1645"/>
                        </a:lnSpc>
                        <a:buFont typeface="Times New Roman"/>
                        <a:buAutoNum type="arabicPeriod"/>
                        <a:tabLst>
                          <a:tab pos="1544320" algn="l"/>
                          <a:tab pos="3291204" algn="l"/>
                        </a:tabLst>
                      </a:pPr>
                      <a:r>
                        <a:rPr dirty="0" sz="1550" spc="-110" b="1" i="1">
                          <a:latin typeface="Times New Roman"/>
                          <a:cs typeface="Times New Roman"/>
                        </a:rPr>
                        <a:t>Nam</a:t>
                      </a:r>
                      <a:r>
                        <a:rPr dirty="0" sz="1550" spc="-110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sz="1550" spc="-110" b="1" i="1">
                          <a:latin typeface="Times New Roman"/>
                          <a:cs typeface="Times New Roman"/>
                        </a:rPr>
                        <a:t>e	</a:t>
                      </a:r>
                      <a:r>
                        <a:rPr dirty="0" sz="1550" spc="10" b="1">
                          <a:latin typeface="Times New Roman"/>
                          <a:cs typeface="Times New Roman"/>
                        </a:rPr>
                        <a:t>A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362075">
                        <a:lnSpc>
                          <a:spcPts val="1620"/>
                        </a:lnSpc>
                        <a:tabLst>
                          <a:tab pos="3291204" algn="l"/>
                        </a:tabLst>
                      </a:pPr>
                      <a:r>
                        <a:rPr dirty="0" sz="1550" b="1">
                          <a:latin typeface="Times New Roman"/>
                          <a:cs typeface="Times New Roman"/>
                        </a:rPr>
                        <a:t>3.</a:t>
                      </a:r>
                      <a:r>
                        <a:rPr dirty="0" sz="1550" spc="-1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110" b="1" i="1">
                          <a:latin typeface="Times New Roman"/>
                          <a:cs typeface="Times New Roman"/>
                        </a:rPr>
                        <a:t>Accoun</a:t>
                      </a:r>
                      <a:r>
                        <a:rPr dirty="0" sz="1550" spc="-110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sz="1550" spc="-18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0" b="1" i="1">
                          <a:latin typeface="Times New Roman"/>
                          <a:cs typeface="Times New Roman"/>
                        </a:rPr>
                        <a:t>t	</a:t>
                      </a:r>
                      <a:r>
                        <a:rPr dirty="0" sz="1550" spc="0" b="1">
                          <a:latin typeface="Times New Roman"/>
                          <a:cs typeface="Times New Roman"/>
                        </a:rPr>
                        <a:t>6262626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543685" indent="-181610">
                        <a:lnSpc>
                          <a:spcPts val="1540"/>
                        </a:lnSpc>
                        <a:buFont typeface="Times New Roman"/>
                        <a:buAutoNum type="arabicPeriod" startAt="4"/>
                        <a:tabLst>
                          <a:tab pos="1544320" algn="l"/>
                        </a:tabLst>
                      </a:pPr>
                      <a:r>
                        <a:rPr dirty="0" sz="1550" spc="-5" b="1" i="1">
                          <a:latin typeface="Times New Roman"/>
                          <a:cs typeface="Times New Roman"/>
                        </a:rPr>
                        <a:t>Certifying </a:t>
                      </a:r>
                      <a:r>
                        <a:rPr dirty="0" sz="1550" spc="-50" b="1" i="1">
                          <a:latin typeface="Times New Roman"/>
                          <a:cs typeface="Times New Roman"/>
                        </a:rPr>
                        <a:t>autho</a:t>
                      </a:r>
                      <a:r>
                        <a:rPr dirty="0" sz="1550" spc="-50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sz="1550" spc="-50" b="1" i="1">
                          <a:latin typeface="Times New Roman"/>
                          <a:cs typeface="Times New Roman"/>
                        </a:rPr>
                        <a:t>rity </a:t>
                      </a:r>
                      <a:r>
                        <a:rPr dirty="0" sz="1550" spc="5" b="1">
                          <a:latin typeface="Times New Roman"/>
                          <a:cs typeface="Times New Roman"/>
                        </a:rPr>
                        <a:t>B</a:t>
                      </a:r>
                      <a:r>
                        <a:rPr dirty="0" sz="155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10" b="1">
                          <a:latin typeface="Times New Roman"/>
                          <a:cs typeface="Times New Roman"/>
                        </a:rPr>
                        <a:t>Bank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1543685" indent="-181610">
                        <a:lnSpc>
                          <a:spcPts val="1660"/>
                        </a:lnSpc>
                        <a:buFont typeface="Times New Roman"/>
                        <a:buAutoNum type="arabicPeriod" startAt="4"/>
                        <a:tabLst>
                          <a:tab pos="1544320" algn="l"/>
                          <a:tab pos="3303904" algn="l"/>
                        </a:tabLst>
                      </a:pPr>
                      <a:r>
                        <a:rPr dirty="0" baseline="-7168" sz="2325" spc="-82" b="1" i="1">
                          <a:latin typeface="Times New Roman"/>
                          <a:cs typeface="Times New Roman"/>
                        </a:rPr>
                        <a:t>Signatu</a:t>
                      </a:r>
                      <a:r>
                        <a:rPr dirty="0" baseline="-7168" sz="2325" spc="-82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baseline="-7168" sz="2325" spc="-82" b="1" i="1">
                          <a:latin typeface="Times New Roman"/>
                          <a:cs typeface="Times New Roman"/>
                        </a:rPr>
                        <a:t>re	</a:t>
                      </a:r>
                      <a:r>
                        <a:rPr dirty="0" sz="1300" spc="10" b="1">
                          <a:latin typeface="Times New Roman"/>
                          <a:cs typeface="Times New Roman"/>
                        </a:rPr>
                        <a:t>{</a:t>
                      </a:r>
                      <a:r>
                        <a:rPr dirty="0" sz="1300" spc="10" b="1" i="1">
                          <a:latin typeface="Times New Roman"/>
                          <a:cs typeface="Times New Roman"/>
                        </a:rPr>
                        <a:t>Digest</a:t>
                      </a:r>
                      <a:r>
                        <a:rPr dirty="0" sz="1300" spc="10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300" spc="10" b="1" i="1">
                          <a:latin typeface="Times New Roman"/>
                          <a:cs typeface="Times New Roman"/>
                        </a:rPr>
                        <a:t>field </a:t>
                      </a:r>
                      <a:r>
                        <a:rPr dirty="0" sz="1300" b="1" i="1">
                          <a:latin typeface="Times New Roman"/>
                          <a:cs typeface="Times New Roman"/>
                        </a:rPr>
                        <a:t>2 + </a:t>
                      </a:r>
                      <a:r>
                        <a:rPr dirty="0" sz="1300" spc="5" b="1" i="1">
                          <a:latin typeface="Times New Roman"/>
                          <a:cs typeface="Times New Roman"/>
                        </a:rPr>
                        <a:t>field 3</a:t>
                      </a:r>
                      <a:r>
                        <a:rPr dirty="0" sz="1300" spc="5" b="1">
                          <a:latin typeface="Times New Roman"/>
                          <a:cs typeface="Times New Roman"/>
                        </a:rPr>
                        <a:t>)}</a:t>
                      </a:r>
                      <a:r>
                        <a:rPr dirty="0" sz="13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baseline="-29914" sz="1950" spc="15" b="1" i="1"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dirty="0" baseline="-67901" sz="1350" spc="15" b="1" i="1">
                          <a:latin typeface="Times New Roman"/>
                          <a:cs typeface="Times New Roman"/>
                        </a:rPr>
                        <a:t>Bpriv</a:t>
                      </a:r>
                      <a:endParaRPr baseline="-67901"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34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31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7" name="object 7"/>
          <p:cNvSpPr/>
          <p:nvPr/>
        </p:nvSpPr>
        <p:spPr>
          <a:xfrm>
            <a:off x="1165860" y="8568690"/>
            <a:ext cx="2330450" cy="0"/>
          </a:xfrm>
          <a:custGeom>
            <a:avLst/>
            <a:gdLst/>
            <a:ahLst/>
            <a:cxnLst/>
            <a:rect l="l" t="t" r="r" b="b"/>
            <a:pathLst>
              <a:path w="2330450" h="0">
                <a:moveTo>
                  <a:pt x="0" y="0"/>
                </a:moveTo>
                <a:lnTo>
                  <a:pt x="2330196" y="0"/>
                </a:lnTo>
              </a:path>
            </a:pathLst>
          </a:custGeom>
          <a:ln w="2895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3505200" y="8557259"/>
            <a:ext cx="21590" cy="21590"/>
          </a:xfrm>
          <a:custGeom>
            <a:avLst/>
            <a:gdLst/>
            <a:ahLst/>
            <a:cxnLst/>
            <a:rect l="l" t="t" r="r" b="b"/>
            <a:pathLst>
              <a:path w="21589" h="21590">
                <a:moveTo>
                  <a:pt x="19812" y="0"/>
                </a:moveTo>
                <a:lnTo>
                  <a:pt x="0" y="21336"/>
                </a:lnTo>
                <a:lnTo>
                  <a:pt x="1524" y="21336"/>
                </a:lnTo>
                <a:lnTo>
                  <a:pt x="21336" y="1524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3535679" y="8568690"/>
            <a:ext cx="3114040" cy="0"/>
          </a:xfrm>
          <a:custGeom>
            <a:avLst/>
            <a:gdLst/>
            <a:ahLst/>
            <a:cxnLst/>
            <a:rect l="l" t="t" r="r" b="b"/>
            <a:pathLst>
              <a:path w="3114040" h="0">
                <a:moveTo>
                  <a:pt x="0" y="0"/>
                </a:moveTo>
                <a:lnTo>
                  <a:pt x="3113532" y="0"/>
                </a:lnTo>
              </a:path>
            </a:pathLst>
          </a:custGeom>
          <a:ln w="2895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165860" y="10351007"/>
            <a:ext cx="2330450" cy="0"/>
          </a:xfrm>
          <a:custGeom>
            <a:avLst/>
            <a:gdLst/>
            <a:ahLst/>
            <a:cxnLst/>
            <a:rect l="l" t="t" r="r" b="b"/>
            <a:pathLst>
              <a:path w="2330450" h="0">
                <a:moveTo>
                  <a:pt x="0" y="0"/>
                </a:moveTo>
                <a:lnTo>
                  <a:pt x="2330196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3535679" y="10351007"/>
            <a:ext cx="3114040" cy="0"/>
          </a:xfrm>
          <a:custGeom>
            <a:avLst/>
            <a:gdLst/>
            <a:ahLst/>
            <a:cxnLst/>
            <a:rect l="l" t="t" r="r" b="b"/>
            <a:pathLst>
              <a:path w="3114040" h="0">
                <a:moveTo>
                  <a:pt x="0" y="0"/>
                </a:moveTo>
                <a:lnTo>
                  <a:pt x="3113532" y="0"/>
                </a:lnTo>
              </a:path>
            </a:pathLst>
          </a:custGeom>
          <a:ln w="3048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810"/>
                        </a:lnSpc>
                        <a:spcBef>
                          <a:spcPts val="1030"/>
                        </a:spcBef>
                        <a:buClr>
                          <a:srgbClr val="0E584D"/>
                        </a:buClr>
                        <a:buAutoNum type="arabicPeriod" startAt="3"/>
                        <a:tabLst>
                          <a:tab pos="361315" algn="l"/>
                        </a:tabLst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Sebuah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toko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C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menerima sertifikat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mendebet</a:t>
                      </a:r>
                      <a:r>
                        <a:rPr dirty="0" sz="155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rekening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603250" indent="-242570">
                        <a:lnSpc>
                          <a:spcPts val="1775"/>
                        </a:lnSpc>
                        <a:buAutoNum type="alphaUcPeriod"/>
                        <a:tabLst>
                          <a:tab pos="603885" algn="l"/>
                        </a:tabLst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Untuk itu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C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perlu </a:t>
                      </a: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Bpub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menyakinkan bahwa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sertifikat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308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ts val="1040"/>
                        </a:lnSpc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tersebut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sah,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yaitu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well-known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terpercaya.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361315" marR="198120" indent="-212090">
                        <a:lnSpc>
                          <a:spcPts val="1810"/>
                        </a:lnSpc>
                        <a:spcBef>
                          <a:spcPts val="50"/>
                        </a:spcBef>
                      </a:pPr>
                      <a:r>
                        <a:rPr dirty="0" sz="1550" spc="0">
                          <a:solidFill>
                            <a:srgbClr val="0E584D"/>
                          </a:solidFill>
                          <a:latin typeface="Arial"/>
                          <a:cs typeface="Arial"/>
                        </a:rPr>
                        <a:t>4.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Misal,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F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Bank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Indonesia,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sebagai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pemberi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otoritas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(certifying 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authority),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akan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memberikan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public-key certificate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kepada</a:t>
                      </a:r>
                      <a:r>
                        <a:rPr dirty="0" sz="1550" spc="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B.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480059">
                        <a:lnSpc>
                          <a:spcPts val="1410"/>
                        </a:lnSpc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Tentu saja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keaslian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sertifikat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dari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F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tersebut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didasarkan</a:t>
                      </a:r>
                      <a:r>
                        <a:rPr dirty="0" sz="1550" spc="10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pada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ct val="100000"/>
                        </a:lnSpc>
                        <a:spcBef>
                          <a:spcPts val="765"/>
                        </a:spcBef>
                      </a:pPr>
                      <a:r>
                        <a:rPr dirty="0" baseline="21505" sz="2325" spc="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Fpub</a:t>
                      </a:r>
                      <a:r>
                        <a:rPr dirty="0" baseline="21505" sz="2325" spc="7">
                          <a:latin typeface="Arial"/>
                          <a:cs typeface="Arial"/>
                        </a:rPr>
                        <a:t>.</a:t>
                      </a:r>
                      <a:endParaRPr baseline="21505" sz="2325">
                        <a:latin typeface="Arial"/>
                        <a:cs typeface="Arial"/>
                      </a:endParaRPr>
                    </a:p>
                  </a:txBody>
                  <a:tcPr marL="0" marR="0" marB="0" marT="9715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816610" indent="-212090">
                        <a:lnSpc>
                          <a:spcPct val="100000"/>
                        </a:lnSpc>
                        <a:spcBef>
                          <a:spcPts val="245"/>
                        </a:spcBef>
                        <a:buFont typeface="Times New Roman"/>
                        <a:buAutoNum type="arabicPeriod"/>
                        <a:tabLst>
                          <a:tab pos="817244" algn="l"/>
                          <a:tab pos="2948305" algn="l"/>
                        </a:tabLst>
                      </a:pPr>
                      <a:r>
                        <a:rPr dirty="0" sz="1900" spc="-5" b="1" i="1">
                          <a:latin typeface="Times New Roman"/>
                          <a:cs typeface="Times New Roman"/>
                        </a:rPr>
                        <a:t>Certificate</a:t>
                      </a:r>
                      <a:r>
                        <a:rPr dirty="0" sz="1900" spc="25" b="1" i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900" spc="-130" b="1" i="1">
                          <a:latin typeface="Times New Roman"/>
                          <a:cs typeface="Times New Roman"/>
                        </a:rPr>
                        <a:t>ty</a:t>
                      </a:r>
                      <a:r>
                        <a:rPr dirty="0" sz="1900" spc="-130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sz="1900" spc="-130" b="1" i="1">
                          <a:latin typeface="Times New Roman"/>
                          <a:cs typeface="Times New Roman"/>
                        </a:rPr>
                        <a:t>pe	</a:t>
                      </a:r>
                      <a:r>
                        <a:rPr dirty="0" sz="1900" spc="0" b="1">
                          <a:latin typeface="Times New Roman"/>
                          <a:cs typeface="Times New Roman"/>
                        </a:rPr>
                        <a:t>Public</a:t>
                      </a:r>
                      <a:r>
                        <a:rPr dirty="0" sz="19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900" spc="-20" b="1">
                          <a:latin typeface="Times New Roman"/>
                          <a:cs typeface="Times New Roman"/>
                        </a:rPr>
                        <a:t>key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816610" indent="-212090">
                        <a:lnSpc>
                          <a:spcPct val="100000"/>
                        </a:lnSpc>
                        <a:spcBef>
                          <a:spcPts val="170"/>
                        </a:spcBef>
                        <a:buFont typeface="Times New Roman"/>
                        <a:buAutoNum type="arabicPeriod"/>
                        <a:tabLst>
                          <a:tab pos="817244" algn="l"/>
                          <a:tab pos="2948305" algn="l"/>
                        </a:tabLst>
                      </a:pPr>
                      <a:r>
                        <a:rPr dirty="0" sz="1900" spc="-135" b="1" i="1">
                          <a:latin typeface="Times New Roman"/>
                          <a:cs typeface="Times New Roman"/>
                        </a:rPr>
                        <a:t>Nam</a:t>
                      </a:r>
                      <a:r>
                        <a:rPr dirty="0" sz="1900" spc="-135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sz="1900" spc="-135" b="1" i="1">
                          <a:latin typeface="Times New Roman"/>
                          <a:cs typeface="Times New Roman"/>
                        </a:rPr>
                        <a:t>e	</a:t>
                      </a:r>
                      <a:r>
                        <a:rPr dirty="0" sz="1900" spc="5" b="1">
                          <a:latin typeface="Times New Roman"/>
                          <a:cs typeface="Times New Roman"/>
                        </a:rPr>
                        <a:t>Bob’s</a:t>
                      </a:r>
                      <a:r>
                        <a:rPr dirty="0" sz="19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900" spc="5" b="1">
                          <a:latin typeface="Times New Roman"/>
                          <a:cs typeface="Times New Roman"/>
                        </a:rPr>
                        <a:t>Bank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816610" indent="-212090">
                        <a:lnSpc>
                          <a:spcPct val="100000"/>
                        </a:lnSpc>
                        <a:spcBef>
                          <a:spcPts val="170"/>
                        </a:spcBef>
                        <a:buFont typeface="Times New Roman"/>
                        <a:buAutoNum type="arabicPeriod"/>
                        <a:tabLst>
                          <a:tab pos="817244" algn="l"/>
                          <a:tab pos="2948305" algn="l"/>
                        </a:tabLst>
                      </a:pPr>
                      <a:r>
                        <a:rPr dirty="0" sz="1900" spc="0" b="1" i="1">
                          <a:latin typeface="Times New Roman"/>
                          <a:cs typeface="Times New Roman"/>
                        </a:rPr>
                        <a:t>Public</a:t>
                      </a:r>
                      <a:r>
                        <a:rPr dirty="0" sz="1900" spc="25" b="1" i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900" spc="-165" b="1" i="1">
                          <a:latin typeface="Times New Roman"/>
                          <a:cs typeface="Times New Roman"/>
                        </a:rPr>
                        <a:t>ke</a:t>
                      </a:r>
                      <a:r>
                        <a:rPr dirty="0" sz="1900" spc="-165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sz="1900" spc="-165" b="1" i="1">
                          <a:latin typeface="Times New Roman"/>
                          <a:cs typeface="Times New Roman"/>
                        </a:rPr>
                        <a:t>y	</a:t>
                      </a:r>
                      <a:r>
                        <a:rPr dirty="0" sz="1900" spc="15" b="1" i="1"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dirty="0" baseline="-25252" sz="1650" spc="22" b="1" i="1">
                          <a:latin typeface="Times New Roman"/>
                          <a:cs typeface="Times New Roman"/>
                        </a:rPr>
                        <a:t>Bpub</a:t>
                      </a:r>
                      <a:endParaRPr baseline="-25252" sz="1650">
                        <a:latin typeface="Times New Roman"/>
                        <a:cs typeface="Times New Roman"/>
                      </a:endParaRPr>
                    </a:p>
                    <a:p>
                      <a:pPr marL="816610" indent="-212090">
                        <a:lnSpc>
                          <a:spcPts val="2160"/>
                        </a:lnSpc>
                        <a:spcBef>
                          <a:spcPts val="165"/>
                        </a:spcBef>
                        <a:buFont typeface="Times New Roman"/>
                        <a:buAutoNum type="arabicPeriod"/>
                        <a:tabLst>
                          <a:tab pos="817244" algn="l"/>
                          <a:tab pos="2948305" algn="l"/>
                        </a:tabLst>
                      </a:pPr>
                      <a:r>
                        <a:rPr dirty="0" sz="1900" spc="-10" b="1" i="1">
                          <a:latin typeface="Times New Roman"/>
                          <a:cs typeface="Times New Roman"/>
                        </a:rPr>
                        <a:t>Certifying</a:t>
                      </a:r>
                      <a:r>
                        <a:rPr dirty="0" sz="1900" spc="65" b="1" i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900" spc="-65" b="1" i="1">
                          <a:latin typeface="Times New Roman"/>
                          <a:cs typeface="Times New Roman"/>
                        </a:rPr>
                        <a:t>autho</a:t>
                      </a:r>
                      <a:r>
                        <a:rPr dirty="0" sz="1900" spc="-65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sz="1900" spc="-65" b="1" i="1">
                          <a:latin typeface="Times New Roman"/>
                          <a:cs typeface="Times New Roman"/>
                        </a:rPr>
                        <a:t>rity	</a:t>
                      </a:r>
                      <a:r>
                        <a:rPr dirty="0" sz="1900" b="1">
                          <a:latin typeface="Times New Roman"/>
                          <a:cs typeface="Times New Roman"/>
                        </a:rPr>
                        <a:t>Fred – </a:t>
                      </a:r>
                      <a:r>
                        <a:rPr dirty="0" sz="1900" spc="-5" b="1">
                          <a:latin typeface="Times New Roman"/>
                          <a:cs typeface="Times New Roman"/>
                        </a:rPr>
                        <a:t>The Bankers</a:t>
                      </a:r>
                      <a:r>
                        <a:rPr dirty="0" sz="1900" spc="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900" b="1">
                          <a:latin typeface="Times New Roman"/>
                          <a:cs typeface="Times New Roman"/>
                        </a:rPr>
                        <a:t>Federation</a:t>
                      </a: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816610" indent="-212090">
                        <a:lnSpc>
                          <a:spcPts val="2160"/>
                        </a:lnSpc>
                        <a:buFont typeface="Times New Roman"/>
                        <a:buAutoNum type="arabicPeriod"/>
                        <a:tabLst>
                          <a:tab pos="817244" algn="l"/>
                          <a:tab pos="2940685" algn="l"/>
                          <a:tab pos="5240655" algn="l"/>
                        </a:tabLst>
                      </a:pPr>
                      <a:r>
                        <a:rPr dirty="0" baseline="-13157" sz="2850" spc="-104" b="1" i="1">
                          <a:latin typeface="Times New Roman"/>
                          <a:cs typeface="Times New Roman"/>
                        </a:rPr>
                        <a:t>Signatu</a:t>
                      </a:r>
                      <a:r>
                        <a:rPr dirty="0" baseline="-13157" sz="2850" spc="-104" b="1">
                          <a:latin typeface="Times New Roman"/>
                          <a:cs typeface="Times New Roman"/>
                        </a:rPr>
                        <a:t>:</a:t>
                      </a:r>
                      <a:r>
                        <a:rPr dirty="0" baseline="-13157" sz="2850" spc="-104" b="1" i="1">
                          <a:latin typeface="Times New Roman"/>
                          <a:cs typeface="Times New Roman"/>
                        </a:rPr>
                        <a:t>re	</a:t>
                      </a:r>
                      <a:r>
                        <a:rPr dirty="0" sz="1600" spc="10" b="1">
                          <a:latin typeface="Times New Roman"/>
                          <a:cs typeface="Times New Roman"/>
                        </a:rPr>
                        <a:t>{</a:t>
                      </a:r>
                      <a:r>
                        <a:rPr dirty="0" sz="1600" spc="10" b="1" i="1">
                          <a:latin typeface="Times New Roman"/>
                          <a:cs typeface="Times New Roman"/>
                        </a:rPr>
                        <a:t>Digest</a:t>
                      </a:r>
                      <a:r>
                        <a:rPr dirty="0" sz="1600" spc="10" b="1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dirty="0" sz="1600" spc="10" b="1" i="1">
                          <a:latin typeface="Times New Roman"/>
                          <a:cs typeface="Times New Roman"/>
                        </a:rPr>
                        <a:t>field </a:t>
                      </a:r>
                      <a:r>
                        <a:rPr dirty="0" sz="1600" spc="-5" b="1" i="1">
                          <a:latin typeface="Times New Roman"/>
                          <a:cs typeface="Times New Roman"/>
                        </a:rPr>
                        <a:t>2 +</a:t>
                      </a:r>
                      <a:r>
                        <a:rPr dirty="0" sz="1600" spc="160" b="1" i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0" b="1" i="1">
                          <a:latin typeface="Times New Roman"/>
                          <a:cs typeface="Times New Roman"/>
                        </a:rPr>
                        <a:t>field</a:t>
                      </a:r>
                      <a:r>
                        <a:rPr dirty="0" sz="1600" spc="75" b="1" i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600" spc="0" b="1" i="1">
                          <a:latin typeface="Times New Roman"/>
                          <a:cs typeface="Times New Roman"/>
                        </a:rPr>
                        <a:t>3</a:t>
                      </a:r>
                      <a:r>
                        <a:rPr dirty="0" sz="1600" spc="0" b="1">
                          <a:latin typeface="Times New Roman"/>
                          <a:cs typeface="Times New Roman"/>
                        </a:rPr>
                        <a:t>)}	</a:t>
                      </a:r>
                      <a:r>
                        <a:rPr dirty="0" baseline="-23809" sz="2625" b="1" i="1">
                          <a:latin typeface="Times New Roman"/>
                          <a:cs typeface="Times New Roman"/>
                        </a:rPr>
                        <a:t>K</a:t>
                      </a:r>
                      <a:r>
                        <a:rPr dirty="0" baseline="-66666" sz="1500" b="1" i="1">
                          <a:latin typeface="Times New Roman"/>
                          <a:cs typeface="Times New Roman"/>
                        </a:rPr>
                        <a:t>Fpriv</a:t>
                      </a:r>
                      <a:endParaRPr baseline="-66666" sz="15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  <a:p>
                      <a:pPr marL="479425" marR="167005" indent="-212090">
                        <a:lnSpc>
                          <a:spcPct val="131000"/>
                        </a:lnSpc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5.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Sehingga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C 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yakin akan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sertifikat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dari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F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jika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C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memiliki 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-21505" sz="2325" spc="7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Fpub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. 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(di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sini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terjadi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rekursi)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20955">
                        <a:lnSpc>
                          <a:spcPts val="1185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32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111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pc="114"/>
              <a:t>Sertifikat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4035425">
                        <a:lnSpc>
                          <a:spcPct val="100000"/>
                        </a:lnSpc>
                        <a:spcBef>
                          <a:spcPts val="414"/>
                        </a:spcBef>
                      </a:pPr>
                      <a:r>
                        <a:rPr dirty="0" sz="2850" spc="10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Mendapatkan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52704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3680460" marR="179705" indent="-212090">
                        <a:lnSpc>
                          <a:spcPts val="1760"/>
                        </a:lnSpc>
                      </a:pPr>
                      <a:r>
                        <a:rPr dirty="0" sz="1550" spc="0">
                          <a:solidFill>
                            <a:srgbClr val="0E584D"/>
                          </a:solidFill>
                          <a:latin typeface="Arial"/>
                          <a:cs typeface="Arial"/>
                        </a:rPr>
                        <a:t>1.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Alice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menghasilkan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pasangan 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menandatangani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254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23589">
                <a:tc gridSpan="2">
                  <a:txBody>
                    <a:bodyPr/>
                    <a:lstStyle/>
                    <a:p>
                      <a:pPr marL="3799204">
                        <a:lnSpc>
                          <a:spcPts val="875"/>
                        </a:lnSpc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public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informasi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ID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80460">
                        <a:lnSpc>
                          <a:spcPts val="1810"/>
                        </a:lnSpc>
                        <a:spcBef>
                          <a:spcPts val="655"/>
                        </a:spcBef>
                      </a:pP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private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 key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3468370">
                        <a:lnSpc>
                          <a:spcPts val="1810"/>
                        </a:lnSpc>
                      </a:pPr>
                      <a:r>
                        <a:rPr dirty="0" sz="1550" spc="0">
                          <a:solidFill>
                            <a:srgbClr val="0E584D"/>
                          </a:solidFill>
                          <a:latin typeface="Arial"/>
                          <a:cs typeface="Arial"/>
                        </a:rPr>
                        <a:t>2.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CA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memeriksa</a:t>
                      </a:r>
                      <a:r>
                        <a:rPr dirty="0" sz="1550" spc="-14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tandatangan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831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3799204">
                        <a:lnSpc>
                          <a:spcPts val="1280"/>
                        </a:lnSpc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Alice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public key</a:t>
                      </a:r>
                      <a:r>
                        <a:rPr dirty="0" sz="1550" spc="-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3799204">
                        <a:lnSpc>
                          <a:spcPts val="1764"/>
                        </a:lnSpc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informasi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ID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081145" marR="723265" indent="-187325">
                        <a:lnSpc>
                          <a:spcPts val="1750"/>
                        </a:lnSpc>
                        <a:spcBef>
                          <a:spcPts val="100"/>
                        </a:spcBef>
                        <a:buSzPct val="45161"/>
                        <a:buChar char="•"/>
                        <a:tabLst>
                          <a:tab pos="4081779" algn="l"/>
                        </a:tabLst>
                      </a:pPr>
                      <a:r>
                        <a:rPr dirty="0" sz="1550" spc="-2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melalui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email, 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telepon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96570" marR="320675" indent="-212090">
                        <a:lnSpc>
                          <a:spcPts val="1760"/>
                        </a:lnSpc>
                        <a:spcBef>
                          <a:spcPts val="440"/>
                        </a:spcBef>
                        <a:buClr>
                          <a:srgbClr val="0E584D"/>
                        </a:buClr>
                        <a:buAutoNum type="arabicPeriod" startAt="3"/>
                        <a:tabLst>
                          <a:tab pos="49720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CA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menandatangani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public key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informasi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ID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CA  untuk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membuat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 sertifikat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78510" indent="-187325">
                        <a:lnSpc>
                          <a:spcPts val="1680"/>
                        </a:lnSpc>
                        <a:buSzPct val="45161"/>
                        <a:buChar char="•"/>
                        <a:tabLst>
                          <a:tab pos="779145" algn="l"/>
                        </a:tabLst>
                      </a:pPr>
                      <a:r>
                        <a:rPr dirty="0" sz="1550" spc="5">
                          <a:latin typeface="Arial"/>
                          <a:cs typeface="Arial"/>
                        </a:rPr>
                        <a:t>CA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telah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mensahkan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public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key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ID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96570" indent="-212090">
                        <a:lnSpc>
                          <a:spcPts val="1764"/>
                        </a:lnSpc>
                        <a:buClr>
                          <a:srgbClr val="0E584D"/>
                        </a:buClr>
                        <a:buAutoNum type="arabicPeriod" startAt="3"/>
                        <a:tabLst>
                          <a:tab pos="497205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Alice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memeriksa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kunci,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ID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 tandatangan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CA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78510" indent="-187325">
                        <a:lnSpc>
                          <a:spcPts val="1764"/>
                        </a:lnSpc>
                        <a:buSzPct val="45161"/>
                        <a:buChar char="•"/>
                        <a:tabLst>
                          <a:tab pos="779145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Menyakinkan bahwa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CA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tidak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mengubah keu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dan</a:t>
                      </a:r>
                      <a:r>
                        <a:rPr dirty="0" sz="1550" spc="6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ID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78510" indent="-187325">
                        <a:lnSpc>
                          <a:spcPts val="1764"/>
                        </a:lnSpc>
                        <a:buSzPct val="45161"/>
                        <a:buChar char="•"/>
                        <a:tabLst>
                          <a:tab pos="779145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Melindungi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sertifikat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selama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pengiriman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96570" indent="-212090">
                        <a:lnSpc>
                          <a:spcPts val="1810"/>
                        </a:lnSpc>
                        <a:buClr>
                          <a:srgbClr val="0E584D"/>
                        </a:buClr>
                        <a:buAutoNum type="arabicPeriod" startAt="3"/>
                        <a:tabLst>
                          <a:tab pos="497205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Alice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dan/atau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CA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mempublishkan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sertifikat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33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814001" y="585386"/>
            <a:ext cx="3258796" cy="281160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848359" y="7171438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0195" y="7089142"/>
            <a:ext cx="5056505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5">
                <a:latin typeface="Arial"/>
                <a:cs typeface="Arial"/>
              </a:rPr>
              <a:t>Untuk </a:t>
            </a:r>
            <a:r>
              <a:rPr dirty="0" sz="1800">
                <a:latin typeface="Arial"/>
                <a:cs typeface="Arial"/>
              </a:rPr>
              <a:t>membuat </a:t>
            </a:r>
            <a:r>
              <a:rPr dirty="0" sz="1800" spc="-20">
                <a:latin typeface="Arial"/>
                <a:cs typeface="Arial"/>
              </a:rPr>
              <a:t>sertifikat </a:t>
            </a:r>
            <a:r>
              <a:rPr dirty="0" sz="1800" spc="-10">
                <a:latin typeface="Arial"/>
                <a:cs typeface="Arial"/>
              </a:rPr>
              <a:t>bermanfaat, diperlukan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 spc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42134" y="7872477"/>
            <a:ext cx="2100580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5">
                <a:latin typeface="Arial"/>
                <a:cs typeface="Arial"/>
              </a:rPr>
              <a:t>menterjemahkannya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90170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Format </a:t>
                      </a:r>
                      <a:r>
                        <a:rPr dirty="0" sz="28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Sertifikat</a:t>
                      </a:r>
                      <a:r>
                        <a:rPr dirty="0" sz="2850" spc="-8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0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Standard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441325" indent="-187960">
                        <a:lnSpc>
                          <a:spcPts val="2050"/>
                        </a:lnSpc>
                        <a:spcBef>
                          <a:spcPts val="1035"/>
                        </a:spcBef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Format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standard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representasi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sehingga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pembuat 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sertifikat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pemakai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menyusun</a:t>
                      </a:r>
                      <a:r>
                        <a:rPr dirty="0" sz="1800" spc="-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3144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4008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455295">
                        <a:lnSpc>
                          <a:spcPts val="2110"/>
                        </a:lnSpc>
                        <a:spcBef>
                          <a:spcPts val="805"/>
                        </a:spcBef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Persetujuan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terhadap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cara urutan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pembuatan</a:t>
                      </a:r>
                      <a:r>
                        <a:rPr dirty="0" sz="180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sertifikat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361315" indent="-212090">
                        <a:lnSpc>
                          <a:spcPts val="1700"/>
                        </a:lnSpc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800">
                          <a:latin typeface="Arial"/>
                          <a:cs typeface="Arial"/>
                        </a:rPr>
                        <a:t>Format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sertifikat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pertama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kali yang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X.509</a:t>
                      </a:r>
                      <a:r>
                        <a:rPr dirty="0" sz="18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0223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79425" marR="798830">
                        <a:lnSpc>
                          <a:spcPts val="2060"/>
                        </a:lnSpc>
                        <a:spcBef>
                          <a:spcPts val="355"/>
                        </a:spcBef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melindungi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mekanisme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pengaksesan </a:t>
                      </a:r>
                      <a:r>
                        <a:rPr dirty="0" sz="1800" spc="-25">
                          <a:latin typeface="Arial"/>
                          <a:cs typeface="Arial"/>
                        </a:rPr>
                        <a:t>server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direktori 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(X.500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saat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ini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dikenal</a:t>
                      </a:r>
                      <a:r>
                        <a:rPr dirty="0" sz="1800" spc="-1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LDAP)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79425" marR="1006475" indent="-211454">
                        <a:lnSpc>
                          <a:spcPts val="2050"/>
                        </a:lnSpc>
                        <a:spcBef>
                          <a:spcPts val="5"/>
                        </a:spcBef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pemrograman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Sertifikat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pada </a:t>
                      </a:r>
                      <a:r>
                        <a:rPr dirty="0" sz="1800" spc="-20">
                          <a:latin typeface="Arial"/>
                          <a:cs typeface="Arial"/>
                        </a:rPr>
                        <a:t>Java, silahkan 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kunjungi 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tutorial</a:t>
                      </a:r>
                      <a:r>
                        <a:rPr dirty="0" sz="1800" spc="-17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di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61365" marR="177800" indent="-187960">
                        <a:lnSpc>
                          <a:spcPts val="2050"/>
                        </a:lnSpc>
                        <a:spcBef>
                          <a:spcPts val="15"/>
                        </a:spcBef>
                      </a:pPr>
                      <a:r>
                        <a:rPr dirty="0" baseline="6172" sz="20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800">
                          <a:latin typeface="Arial"/>
                          <a:cs typeface="Arial"/>
                          <a:hlinkClick r:id="rId3"/>
                        </a:rPr>
                        <a:t>http://www.onjava.com/pub/a/onjava/2001/05/03/java_s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15">
                          <a:latin typeface="Arial"/>
                          <a:cs typeface="Arial"/>
                        </a:rPr>
                        <a:t>ecurity.html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34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508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8359" y="1136400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0195" y="1054104"/>
            <a:ext cx="3006090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5">
                <a:latin typeface="Arial"/>
                <a:cs typeface="Arial"/>
              </a:rPr>
              <a:t>Pembuatan </a:t>
            </a:r>
            <a:r>
              <a:rPr dirty="0" sz="1800" spc="-25">
                <a:latin typeface="Arial"/>
                <a:cs typeface="Arial"/>
              </a:rPr>
              <a:t>sertifikat </a:t>
            </a:r>
            <a:r>
              <a:rPr dirty="0" sz="1800" spc="0">
                <a:latin typeface="Arial"/>
                <a:cs typeface="Arial"/>
              </a:rPr>
              <a:t>di</a:t>
            </a:r>
            <a:r>
              <a:rPr dirty="0" sz="1800" spc="-5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server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34366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4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28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dengan</a:t>
                      </a:r>
                      <a:r>
                        <a:rPr dirty="0" sz="2850" spc="-16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5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JSSE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dirty="0" sz="1400" spc="15" b="1">
                          <a:latin typeface="Courier New"/>
                          <a:cs typeface="Courier New"/>
                        </a:rPr>
                        <a:t>$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keytool -genkey -keystore certs -keyalg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rsa</a:t>
                      </a:r>
                      <a:r>
                        <a:rPr dirty="0" sz="1400" spc="-24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-alias</a:t>
                      </a:r>
                      <a:endParaRPr sz="140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479425">
                        <a:lnSpc>
                          <a:spcPts val="1410"/>
                        </a:lnSpc>
                      </a:pPr>
                      <a:r>
                        <a:rPr dirty="0" sz="1400" spc="-5" b="1">
                          <a:latin typeface="Courier New"/>
                          <a:cs typeface="Courier New"/>
                        </a:rPr>
                        <a:t>budsus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-storepass serverpwd -keypass</a:t>
                      </a:r>
                      <a:r>
                        <a:rPr dirty="0" sz="1400" spc="-16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serverpwd</a:t>
                      </a:r>
                      <a:endParaRPr sz="140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49225">
                        <a:lnSpc>
                          <a:spcPts val="1480"/>
                        </a:lnSpc>
                      </a:pPr>
                      <a:r>
                        <a:rPr dirty="0" sz="1400" spc="-5" b="1">
                          <a:latin typeface="Courier New"/>
                          <a:cs typeface="Courier New"/>
                        </a:rPr>
                        <a:t>What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is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your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first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and last</a:t>
                      </a:r>
                      <a:r>
                        <a:rPr dirty="0" sz="1400" spc="-22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name?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360680">
                        <a:lnSpc>
                          <a:spcPts val="1614"/>
                        </a:lnSpc>
                        <a:tabLst>
                          <a:tab pos="1628775" algn="l"/>
                        </a:tabLst>
                      </a:pPr>
                      <a:r>
                        <a:rPr dirty="0" sz="1400" spc="-10" b="1">
                          <a:latin typeface="Courier New"/>
                          <a:cs typeface="Courier New"/>
                        </a:rPr>
                        <a:t>[Unknown]:	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Budi</a:t>
                      </a:r>
                      <a:r>
                        <a:rPr dirty="0" sz="1400" spc="-4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Susanto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149225">
                        <a:lnSpc>
                          <a:spcPts val="1520"/>
                        </a:lnSpc>
                      </a:pPr>
                      <a:r>
                        <a:rPr dirty="0" sz="1400" spc="-5" b="1">
                          <a:latin typeface="Courier New"/>
                          <a:cs typeface="Courier New"/>
                        </a:rPr>
                        <a:t>What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is the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name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of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your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organizational</a:t>
                      </a:r>
                      <a:r>
                        <a:rPr dirty="0" sz="1400" spc="-28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unit?</a:t>
                      </a:r>
                      <a:endParaRPr sz="140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79425">
                        <a:lnSpc>
                          <a:spcPts val="1610"/>
                        </a:lnSpc>
                        <a:tabLst>
                          <a:tab pos="1747520" algn="l"/>
                        </a:tabLst>
                      </a:pPr>
                      <a:r>
                        <a:rPr dirty="0" sz="1400" spc="-10" b="1">
                          <a:latin typeface="Courier New"/>
                          <a:cs typeface="Courier New"/>
                        </a:rPr>
                        <a:t>[Unknown]:	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FTI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479425" marR="2287270" indent="-212090">
                        <a:lnSpc>
                          <a:spcPts val="1620"/>
                        </a:lnSpc>
                        <a:spcBef>
                          <a:spcPts val="65"/>
                        </a:spcBef>
                        <a:tabLst>
                          <a:tab pos="1747520" algn="l"/>
                        </a:tabLst>
                      </a:pPr>
                      <a:r>
                        <a:rPr dirty="0" sz="1400" spc="-5" b="1">
                          <a:latin typeface="Courier New"/>
                          <a:cs typeface="Courier New"/>
                        </a:rPr>
                        <a:t>What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is the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name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of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your</a:t>
                      </a:r>
                      <a:r>
                        <a:rPr dirty="0" sz="1400" spc="-26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organization?  [Unknown]:	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UKDW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267970">
                        <a:lnSpc>
                          <a:spcPts val="1535"/>
                        </a:lnSpc>
                      </a:pPr>
                      <a:r>
                        <a:rPr dirty="0" sz="1400" spc="-5" b="1">
                          <a:latin typeface="Courier New"/>
                          <a:cs typeface="Courier New"/>
                        </a:rPr>
                        <a:t>What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is the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name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of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your City </a:t>
                      </a:r>
                      <a:r>
                        <a:rPr dirty="0" sz="1400" spc="5" b="1">
                          <a:latin typeface="Courier New"/>
                          <a:cs typeface="Courier New"/>
                        </a:rPr>
                        <a:t>or</a:t>
                      </a:r>
                      <a:r>
                        <a:rPr dirty="0" sz="1400" spc="-33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Locality?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479425">
                        <a:lnSpc>
                          <a:spcPts val="1614"/>
                        </a:lnSpc>
                        <a:tabLst>
                          <a:tab pos="1747520" algn="l"/>
                        </a:tabLst>
                      </a:pPr>
                      <a:r>
                        <a:rPr dirty="0" sz="1400" spc="-10" b="1">
                          <a:latin typeface="Courier New"/>
                          <a:cs typeface="Courier New"/>
                        </a:rPr>
                        <a:t>[Unknown]:	Yogyakarta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479425" marR="1760220" indent="-212090">
                        <a:lnSpc>
                          <a:spcPts val="1620"/>
                        </a:lnSpc>
                        <a:spcBef>
                          <a:spcPts val="70"/>
                        </a:spcBef>
                        <a:tabLst>
                          <a:tab pos="1747520" algn="l"/>
                        </a:tabLst>
                      </a:pPr>
                      <a:r>
                        <a:rPr dirty="0" sz="1400" spc="-5" b="1">
                          <a:latin typeface="Courier New"/>
                          <a:cs typeface="Courier New"/>
                        </a:rPr>
                        <a:t>What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is the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name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of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your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State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or</a:t>
                      </a:r>
                      <a:r>
                        <a:rPr dirty="0" sz="1400" spc="-30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Province?  [Unknown]:	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DIY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479425" marR="1019175" indent="-212090">
                        <a:lnSpc>
                          <a:spcPts val="1610"/>
                        </a:lnSpc>
                        <a:spcBef>
                          <a:spcPts val="5"/>
                        </a:spcBef>
                        <a:tabLst>
                          <a:tab pos="1747520" algn="l"/>
                        </a:tabLst>
                      </a:pPr>
                      <a:r>
                        <a:rPr dirty="0" sz="1400" spc="-5" b="1">
                          <a:latin typeface="Courier New"/>
                          <a:cs typeface="Courier New"/>
                        </a:rPr>
                        <a:t>What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is the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two-letter country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code 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for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this</a:t>
                      </a:r>
                      <a:r>
                        <a:rPr dirty="0" sz="1400" spc="-30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unit? 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[Unknown]:	</a:t>
                      </a:r>
                      <a:r>
                        <a:rPr dirty="0" sz="1400" b="1">
                          <a:latin typeface="Courier New"/>
                          <a:cs typeface="Courier New"/>
                        </a:rPr>
                        <a:t>ID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479425" marR="280035" indent="-212090">
                        <a:lnSpc>
                          <a:spcPts val="1610"/>
                        </a:lnSpc>
                        <a:spcBef>
                          <a:spcPts val="10"/>
                        </a:spcBef>
                      </a:pPr>
                      <a:r>
                        <a:rPr dirty="0" sz="1400" spc="5" b="1">
                          <a:latin typeface="Courier New"/>
                          <a:cs typeface="Courier New"/>
                        </a:rPr>
                        <a:t>Is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CN=Budi Susanto, OU=FTI, O=UKDW, L=Yogyakarta,</a:t>
                      </a:r>
                      <a:r>
                        <a:rPr dirty="0" sz="1400" spc="-18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ST=DIY, 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C=ID</a:t>
                      </a:r>
                      <a:r>
                        <a:rPr dirty="0" sz="1400" spc="-4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correct?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479425">
                        <a:lnSpc>
                          <a:spcPts val="1575"/>
                        </a:lnSpc>
                        <a:tabLst>
                          <a:tab pos="1218565" algn="l"/>
                        </a:tabLst>
                      </a:pPr>
                      <a:r>
                        <a:rPr dirty="0" sz="1400" spc="-10" b="1">
                          <a:latin typeface="Courier New"/>
                          <a:cs typeface="Courier New"/>
                        </a:rPr>
                        <a:t>[no]:	</a:t>
                      </a:r>
                      <a:r>
                        <a:rPr dirty="0" sz="1400" spc="15" b="1">
                          <a:latin typeface="Courier New"/>
                          <a:cs typeface="Courier New"/>
                        </a:rPr>
                        <a:t>y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35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848359" y="7171438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0195" y="7089142"/>
            <a:ext cx="3478529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5">
                <a:latin typeface="Arial"/>
                <a:cs typeface="Arial"/>
              </a:rPr>
              <a:t>Untuk </a:t>
            </a:r>
            <a:r>
              <a:rPr dirty="0" sz="1800">
                <a:latin typeface="Arial"/>
                <a:cs typeface="Arial"/>
              </a:rPr>
              <a:t>mengimport </a:t>
            </a:r>
            <a:r>
              <a:rPr dirty="0" sz="1800" spc="-25">
                <a:latin typeface="Arial"/>
                <a:cs typeface="Arial"/>
              </a:rPr>
              <a:t>sertifikat</a:t>
            </a:r>
            <a:r>
              <a:rPr dirty="0" sz="1800" spc="-5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server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34366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4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28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dengan</a:t>
                      </a:r>
                      <a:r>
                        <a:rPr dirty="0" sz="2850" spc="-16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5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JSSE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  <a:spcBef>
                          <a:spcPts val="1005"/>
                        </a:spcBef>
                      </a:pPr>
                      <a:r>
                        <a:rPr dirty="0" sz="1400" spc="15" b="1">
                          <a:latin typeface="Courier New"/>
                          <a:cs typeface="Courier New"/>
                        </a:rPr>
                        <a:t>$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keytool -import -keystore jssecacerts -alias</a:t>
                      </a:r>
                      <a:r>
                        <a:rPr dirty="0" sz="1400" spc="-22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5" b="1">
                          <a:latin typeface="Courier New"/>
                          <a:cs typeface="Courier New"/>
                        </a:rPr>
                        <a:t>budsus</a:t>
                      </a:r>
                      <a:endParaRPr sz="140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479425">
                        <a:lnSpc>
                          <a:spcPts val="1410"/>
                        </a:lnSpc>
                      </a:pPr>
                      <a:r>
                        <a:rPr dirty="0" sz="1400" spc="-10" b="1">
                          <a:latin typeface="Courier New"/>
                          <a:cs typeface="Courier New"/>
                        </a:rPr>
                        <a:t>-file</a:t>
                      </a:r>
                      <a:r>
                        <a:rPr dirty="0" sz="1400" spc="-4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server.cer</a:t>
                      </a:r>
                      <a:endParaRPr sz="140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49225">
                        <a:lnSpc>
                          <a:spcPts val="1510"/>
                        </a:lnSpc>
                        <a:tabLst>
                          <a:tab pos="2896870" algn="l"/>
                        </a:tabLst>
                      </a:pPr>
                      <a:r>
                        <a:rPr dirty="0" sz="1400" spc="-5" b="1">
                          <a:latin typeface="Courier New"/>
                          <a:cs typeface="Courier New"/>
                        </a:rPr>
                        <a:t>Enter</a:t>
                      </a:r>
                      <a:r>
                        <a:rPr dirty="0" sz="1400" spc="-2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keystore</a:t>
                      </a:r>
                      <a:r>
                        <a:rPr dirty="0" sz="1400" spc="-2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400" spc="-10" b="1">
                          <a:latin typeface="Courier New"/>
                          <a:cs typeface="Courier New"/>
                        </a:rPr>
                        <a:t>password:	12345678</a:t>
                      </a:r>
                      <a:endParaRPr sz="1400">
                        <a:latin typeface="Courier New"/>
                        <a:cs typeface="Courier New"/>
                      </a:endParaRPr>
                    </a:p>
                    <a:p>
                      <a:pPr marL="149225" marR="473709">
                        <a:lnSpc>
                          <a:spcPts val="1320"/>
                        </a:lnSpc>
                        <a:spcBef>
                          <a:spcPts val="85"/>
                        </a:spcBef>
                      </a:pPr>
                      <a:r>
                        <a:rPr dirty="0" sz="1150" spc="-5" b="1">
                          <a:latin typeface="Courier New"/>
                          <a:cs typeface="Courier New"/>
                        </a:rPr>
                        <a:t>Owner: CN=Budi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Susanto, OU=FTI, 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O=UKDW,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L=Yogyakarta, ST=DIY, </a:t>
                      </a:r>
                      <a:r>
                        <a:rPr dirty="0" sz="1150" b="1">
                          <a:latin typeface="Courier New"/>
                          <a:cs typeface="Courier New"/>
                        </a:rPr>
                        <a:t>C=ID  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Issuer: CN=Budi Susanto,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OU=FTI, O=UKDW, L=Yogyakarta, ST=DIY,</a:t>
                      </a:r>
                      <a:r>
                        <a:rPr dirty="0" sz="1150" spc="-7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C=ID</a:t>
                      </a:r>
                      <a:endParaRPr sz="1150">
                        <a:latin typeface="Courier New"/>
                        <a:cs typeface="Courier New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267970">
                        <a:lnSpc>
                          <a:spcPts val="775"/>
                        </a:lnSpc>
                      </a:pPr>
                      <a:r>
                        <a:rPr dirty="0" sz="1150" spc="-5" b="1">
                          <a:latin typeface="Courier New"/>
                          <a:cs typeface="Courier New"/>
                        </a:rPr>
                        <a:t>Serial number:</a:t>
                      </a:r>
                      <a:r>
                        <a:rPr dirty="0" sz="1150" spc="-6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406aff78</a:t>
                      </a:r>
                      <a:endParaRPr sz="1150">
                        <a:latin typeface="Courier New"/>
                        <a:cs typeface="Courier New"/>
                      </a:endParaRPr>
                    </a:p>
                    <a:p>
                      <a:pPr marL="267970">
                        <a:lnSpc>
                          <a:spcPts val="1320"/>
                        </a:lnSpc>
                      </a:pPr>
                      <a:r>
                        <a:rPr dirty="0" sz="1150" spc="-5" b="1">
                          <a:latin typeface="Courier New"/>
                          <a:cs typeface="Courier New"/>
                        </a:rPr>
                        <a:t>Valid from: </a:t>
                      </a:r>
                      <a:r>
                        <a:rPr dirty="0" sz="1150" b="1">
                          <a:latin typeface="Courier New"/>
                          <a:cs typeface="Courier New"/>
                        </a:rPr>
                        <a:t>Thu 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Apr </a:t>
                      </a:r>
                      <a:r>
                        <a:rPr dirty="0" sz="1150" b="1">
                          <a:latin typeface="Courier New"/>
                          <a:cs typeface="Courier New"/>
                        </a:rPr>
                        <a:t>01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00:27:20 GMT+07:00 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2004 until: Wed Jun</a:t>
                      </a:r>
                      <a:r>
                        <a:rPr dirty="0" sz="1150" spc="-22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150" spc="5" b="1">
                          <a:latin typeface="Courier New"/>
                          <a:cs typeface="Courier New"/>
                        </a:rPr>
                        <a:t>30</a:t>
                      </a:r>
                      <a:endParaRPr sz="1150">
                        <a:latin typeface="Courier New"/>
                        <a:cs typeface="Courier New"/>
                      </a:endParaRPr>
                    </a:p>
                    <a:p>
                      <a:pPr marL="479425">
                        <a:lnSpc>
                          <a:spcPts val="1320"/>
                        </a:lnSpc>
                      </a:pPr>
                      <a:r>
                        <a:rPr dirty="0" sz="1150" spc="-5" b="1">
                          <a:latin typeface="Courier New"/>
                          <a:cs typeface="Courier New"/>
                        </a:rPr>
                        <a:t>00:27:20</a:t>
                      </a:r>
                      <a:r>
                        <a:rPr dirty="0" sz="1150" spc="-3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GMT+07</a:t>
                      </a:r>
                      <a:endParaRPr sz="1150">
                        <a:latin typeface="Courier New"/>
                        <a:cs typeface="Courier New"/>
                      </a:endParaRPr>
                    </a:p>
                    <a:p>
                      <a:pPr marL="267970">
                        <a:lnSpc>
                          <a:spcPts val="1320"/>
                        </a:lnSpc>
                      </a:pPr>
                      <a:r>
                        <a:rPr dirty="0" sz="1150" spc="-5" b="1">
                          <a:latin typeface="Courier New"/>
                          <a:cs typeface="Courier New"/>
                        </a:rPr>
                        <a:t>:00</a:t>
                      </a:r>
                      <a:r>
                        <a:rPr dirty="0" sz="1150" spc="-25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2004</a:t>
                      </a:r>
                      <a:endParaRPr sz="1150">
                        <a:latin typeface="Courier New"/>
                        <a:cs typeface="Courier New"/>
                      </a:endParaRPr>
                    </a:p>
                    <a:p>
                      <a:pPr marL="267970">
                        <a:lnSpc>
                          <a:spcPts val="1320"/>
                        </a:lnSpc>
                      </a:pPr>
                      <a:r>
                        <a:rPr dirty="0" sz="1150" spc="-10" b="1">
                          <a:latin typeface="Courier New"/>
                          <a:cs typeface="Courier New"/>
                        </a:rPr>
                        <a:t>Certificate</a:t>
                      </a:r>
                      <a:r>
                        <a:rPr dirty="0" sz="1150" spc="-3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fingerprints:</a:t>
                      </a:r>
                      <a:endParaRPr sz="1150">
                        <a:latin typeface="Courier New"/>
                        <a:cs typeface="Courier New"/>
                      </a:endParaRPr>
                    </a:p>
                    <a:p>
                      <a:pPr marL="1051560" marR="909955" indent="-635">
                        <a:lnSpc>
                          <a:spcPts val="1330"/>
                        </a:lnSpc>
                        <a:spcBef>
                          <a:spcPts val="55"/>
                        </a:spcBef>
                        <a:tabLst>
                          <a:tab pos="1574165" algn="l"/>
                        </a:tabLst>
                      </a:pPr>
                      <a:r>
                        <a:rPr dirty="0" sz="1150" spc="-5" b="1">
                          <a:latin typeface="Courier New"/>
                          <a:cs typeface="Courier New"/>
                        </a:rPr>
                        <a:t>MD5:	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09:2B:EF:29:9C:F6:97:ED:9D:80:A5:2C:D0:D1:4A:B3  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SHA1:</a:t>
                      </a:r>
                      <a:endParaRPr sz="1150">
                        <a:latin typeface="Courier New"/>
                        <a:cs typeface="Courier New"/>
                      </a:endParaRPr>
                    </a:p>
                    <a:p>
                      <a:pPr marL="480059">
                        <a:lnSpc>
                          <a:spcPts val="1255"/>
                        </a:lnSpc>
                      </a:pPr>
                      <a:r>
                        <a:rPr dirty="0" sz="1150" spc="-10" b="1">
                          <a:latin typeface="Courier New"/>
                          <a:cs typeface="Courier New"/>
                        </a:rPr>
                        <a:t>1F:DC:E9:72:DD:4F:51:71:6A:A1:E1:F4:BB:A1:1C:3C:AA:44:13:99</a:t>
                      </a:r>
                      <a:endParaRPr sz="1150">
                        <a:latin typeface="Courier New"/>
                        <a:cs typeface="Courier New"/>
                      </a:endParaRPr>
                    </a:p>
                    <a:p>
                      <a:pPr marL="267970" marR="3433445">
                        <a:lnSpc>
                          <a:spcPts val="1320"/>
                        </a:lnSpc>
                        <a:spcBef>
                          <a:spcPts val="65"/>
                        </a:spcBef>
                        <a:tabLst>
                          <a:tab pos="2965450" algn="l"/>
                        </a:tabLst>
                      </a:pPr>
                      <a:r>
                        <a:rPr dirty="0" sz="1150" spc="-5" b="1">
                          <a:latin typeface="Courier New"/>
                          <a:cs typeface="Courier New"/>
                        </a:rPr>
                        <a:t>Trust this</a:t>
                      </a:r>
                      <a:r>
                        <a:rPr dirty="0" sz="1150" spc="-2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certificate?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 [no]:	</a:t>
                      </a:r>
                      <a:r>
                        <a:rPr dirty="0" sz="1150" spc="10" b="1">
                          <a:latin typeface="Courier New"/>
                          <a:cs typeface="Courier New"/>
                        </a:rPr>
                        <a:t>y 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Certificate </a:t>
                      </a:r>
                      <a:r>
                        <a:rPr dirty="0" sz="1150" b="1">
                          <a:latin typeface="Courier New"/>
                          <a:cs typeface="Courier New"/>
                        </a:rPr>
                        <a:t>was </a:t>
                      </a:r>
                      <a:r>
                        <a:rPr dirty="0" sz="1150" spc="-5" b="1">
                          <a:latin typeface="Courier New"/>
                          <a:cs typeface="Courier New"/>
                        </a:rPr>
                        <a:t>added </a:t>
                      </a:r>
                      <a:r>
                        <a:rPr dirty="0" sz="1150" spc="5" b="1">
                          <a:latin typeface="Courier New"/>
                          <a:cs typeface="Courier New"/>
                        </a:rPr>
                        <a:t>to</a:t>
                      </a:r>
                      <a:r>
                        <a:rPr dirty="0" sz="1150" spc="-120" b="1">
                          <a:latin typeface="Courier New"/>
                          <a:cs typeface="Courier New"/>
                        </a:rPr>
                        <a:t> </a:t>
                      </a:r>
                      <a:r>
                        <a:rPr dirty="0" sz="1150" spc="-10" b="1">
                          <a:latin typeface="Courier New"/>
                          <a:cs typeface="Courier New"/>
                        </a:rPr>
                        <a:t>keystore</a:t>
                      </a:r>
                      <a:endParaRPr sz="1150">
                        <a:latin typeface="Courier New"/>
                        <a:cs typeface="Courier New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3ð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4360" y="45719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594359" y="45720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40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94360" y="2011679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39">
                <a:moveTo>
                  <a:pt x="0" y="598932"/>
                </a:moveTo>
                <a:lnTo>
                  <a:pt x="118872" y="598932"/>
                </a:lnTo>
                <a:lnTo>
                  <a:pt x="118872" y="0"/>
                </a:lnTo>
                <a:lnTo>
                  <a:pt x="0" y="0"/>
                </a:lnTo>
                <a:lnTo>
                  <a:pt x="0" y="598932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94359" y="2011680"/>
            <a:ext cx="119380" cy="599440"/>
          </a:xfrm>
          <a:custGeom>
            <a:avLst/>
            <a:gdLst/>
            <a:ahLst/>
            <a:cxnLst/>
            <a:rect l="l" t="t" r="r" b="b"/>
            <a:pathLst>
              <a:path w="119379" h="599439">
                <a:moveTo>
                  <a:pt x="59435" y="598931"/>
                </a:moveTo>
                <a:lnTo>
                  <a:pt x="0" y="598931"/>
                </a:lnTo>
                <a:lnTo>
                  <a:pt x="0" y="0"/>
                </a:lnTo>
                <a:lnTo>
                  <a:pt x="118871" y="0"/>
                </a:lnTo>
                <a:lnTo>
                  <a:pt x="118871" y="598931"/>
                </a:lnTo>
                <a:lnTo>
                  <a:pt x="59435" y="598931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94360" y="1219199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10">
                <a:moveTo>
                  <a:pt x="0" y="600456"/>
                </a:moveTo>
                <a:lnTo>
                  <a:pt x="118872" y="600456"/>
                </a:lnTo>
                <a:lnTo>
                  <a:pt x="118872" y="0"/>
                </a:lnTo>
                <a:lnTo>
                  <a:pt x="0" y="0"/>
                </a:lnTo>
                <a:lnTo>
                  <a:pt x="0" y="600456"/>
                </a:lnTo>
                <a:close/>
              </a:path>
            </a:pathLst>
          </a:custGeom>
          <a:solidFill>
            <a:srgbClr val="115B8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94359" y="1219200"/>
            <a:ext cx="119380" cy="600710"/>
          </a:xfrm>
          <a:custGeom>
            <a:avLst/>
            <a:gdLst/>
            <a:ahLst/>
            <a:cxnLst/>
            <a:rect l="l" t="t" r="r" b="b"/>
            <a:pathLst>
              <a:path w="119379" h="600710">
                <a:moveTo>
                  <a:pt x="59435" y="600455"/>
                </a:moveTo>
                <a:lnTo>
                  <a:pt x="0" y="600455"/>
                </a:lnTo>
                <a:lnTo>
                  <a:pt x="0" y="0"/>
                </a:lnTo>
                <a:lnTo>
                  <a:pt x="118871" y="0"/>
                </a:lnTo>
                <a:lnTo>
                  <a:pt x="118871" y="600455"/>
                </a:lnTo>
                <a:lnTo>
                  <a:pt x="59435" y="60045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614171" y="5063747"/>
            <a:ext cx="182880" cy="224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5"/>
              </a:spcBef>
            </a:pPr>
            <a:r>
              <a:rPr dirty="0" sz="1300" spc="25">
                <a:latin typeface="Times New Roman"/>
                <a:cs typeface="Times New Roman"/>
              </a:rPr>
              <a:t>3</a:t>
            </a:r>
            <a:r>
              <a:rPr dirty="0" sz="1300">
                <a:latin typeface="Times New Roman"/>
                <a:cs typeface="Times New Roman"/>
              </a:rPr>
              <a:t>7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89431" y="1034796"/>
            <a:ext cx="2711196" cy="21137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3813047" y="1028700"/>
            <a:ext cx="3240024" cy="3773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854963" y="4492752"/>
            <a:ext cx="4325112" cy="7421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3579876" y="3747515"/>
            <a:ext cx="187960" cy="114300"/>
          </a:xfrm>
          <a:custGeom>
            <a:avLst/>
            <a:gdLst/>
            <a:ahLst/>
            <a:cxnLst/>
            <a:rect l="l" t="t" r="r" b="b"/>
            <a:pathLst>
              <a:path w="187960" h="114300">
                <a:moveTo>
                  <a:pt x="39624" y="0"/>
                </a:moveTo>
                <a:lnTo>
                  <a:pt x="0" y="111252"/>
                </a:lnTo>
                <a:lnTo>
                  <a:pt x="187452" y="114300"/>
                </a:lnTo>
                <a:lnTo>
                  <a:pt x="39624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402080" y="3003803"/>
            <a:ext cx="2239010" cy="833755"/>
          </a:xfrm>
          <a:custGeom>
            <a:avLst/>
            <a:gdLst/>
            <a:ahLst/>
            <a:cxnLst/>
            <a:rect l="l" t="t" r="r" b="b"/>
            <a:pathLst>
              <a:path w="2239010" h="833754">
                <a:moveTo>
                  <a:pt x="16764" y="0"/>
                </a:moveTo>
                <a:lnTo>
                  <a:pt x="0" y="45720"/>
                </a:lnTo>
                <a:lnTo>
                  <a:pt x="2223516" y="833628"/>
                </a:lnTo>
                <a:lnTo>
                  <a:pt x="2238756" y="787908"/>
                </a:lnTo>
                <a:lnTo>
                  <a:pt x="16764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4639055" y="4940807"/>
            <a:ext cx="222885" cy="139065"/>
          </a:xfrm>
          <a:custGeom>
            <a:avLst/>
            <a:gdLst/>
            <a:ahLst/>
            <a:cxnLst/>
            <a:rect l="l" t="t" r="r" b="b"/>
            <a:pathLst>
              <a:path w="222885" h="139064">
                <a:moveTo>
                  <a:pt x="190500" y="0"/>
                </a:moveTo>
                <a:lnTo>
                  <a:pt x="0" y="117348"/>
                </a:lnTo>
                <a:lnTo>
                  <a:pt x="222504" y="138684"/>
                </a:lnTo>
                <a:lnTo>
                  <a:pt x="190500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4799076" y="4636007"/>
            <a:ext cx="1562100" cy="407034"/>
          </a:xfrm>
          <a:custGeom>
            <a:avLst/>
            <a:gdLst/>
            <a:ahLst/>
            <a:cxnLst/>
            <a:rect l="l" t="t" r="r" b="b"/>
            <a:pathLst>
              <a:path w="1562100" h="407035">
                <a:moveTo>
                  <a:pt x="1551432" y="0"/>
                </a:moveTo>
                <a:lnTo>
                  <a:pt x="0" y="361188"/>
                </a:lnTo>
                <a:lnTo>
                  <a:pt x="10668" y="406908"/>
                </a:lnTo>
                <a:lnTo>
                  <a:pt x="1562100" y="47244"/>
                </a:lnTo>
                <a:lnTo>
                  <a:pt x="1551432" y="0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94359" y="457200"/>
            <a:ext cx="6583680" cy="4937760"/>
          </a:xfrm>
          <a:custGeom>
            <a:avLst/>
            <a:gdLst/>
            <a:ahLst/>
            <a:cxnLst/>
            <a:rect l="l" t="t" r="r" b="b"/>
            <a:pathLst>
              <a:path w="6583680" h="4937760">
                <a:moveTo>
                  <a:pt x="0" y="4937759"/>
                </a:moveTo>
                <a:lnTo>
                  <a:pt x="6583679" y="4937759"/>
                </a:lnTo>
                <a:lnTo>
                  <a:pt x="6583679" y="0"/>
                </a:lnTo>
                <a:lnTo>
                  <a:pt x="0" y="0"/>
                </a:lnTo>
                <a:lnTo>
                  <a:pt x="0" y="4937759"/>
                </a:lnTo>
                <a:close/>
              </a:path>
            </a:pathLst>
          </a:custGeom>
          <a:ln w="3175">
            <a:solidFill>
              <a:srgbClr val="C1C1C1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17" name="object 17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57912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Penanganan </a:t>
                      </a:r>
                      <a:r>
                        <a:rPr dirty="0" sz="28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Sertifikat </a:t>
                      </a:r>
                      <a:r>
                        <a:rPr dirty="0" sz="2850" spc="8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pada</a:t>
                      </a:r>
                      <a:r>
                        <a:rPr dirty="0" sz="2850" spc="-17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-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IE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38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8" name="object 18"/>
          <p:cNvSpPr/>
          <p:nvPr/>
        </p:nvSpPr>
        <p:spPr>
          <a:xfrm>
            <a:off x="797051" y="7299959"/>
            <a:ext cx="6195059" cy="369265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48359" y="1139448"/>
            <a:ext cx="103505" cy="149860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dirty="0" sz="800" spc="32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0195" y="1054104"/>
            <a:ext cx="5600065" cy="3035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00" spc="-10">
                <a:latin typeface="Arial"/>
                <a:cs typeface="Arial"/>
              </a:rPr>
              <a:t>Pesan </a:t>
            </a:r>
            <a:r>
              <a:rPr dirty="0" sz="1800" spc="10">
                <a:latin typeface="Arial"/>
                <a:cs typeface="Arial"/>
              </a:rPr>
              <a:t>M </a:t>
            </a:r>
            <a:r>
              <a:rPr dirty="0" sz="1800" spc="0">
                <a:latin typeface="Arial"/>
                <a:cs typeface="Arial"/>
              </a:rPr>
              <a:t>(plaintext) </a:t>
            </a:r>
            <a:r>
              <a:rPr dirty="0" sz="1800" spc="5">
                <a:latin typeface="Arial"/>
                <a:cs typeface="Arial"/>
              </a:rPr>
              <a:t>di </a:t>
            </a:r>
            <a:r>
              <a:rPr dirty="0" sz="1800">
                <a:latin typeface="Arial"/>
                <a:cs typeface="Arial"/>
              </a:rPr>
              <a:t>enkodekan dengan fungsi </a:t>
            </a:r>
            <a:r>
              <a:rPr dirty="0" sz="1800" spc="10">
                <a:latin typeface="Arial"/>
                <a:cs typeface="Arial"/>
              </a:rPr>
              <a:t>E</a:t>
            </a:r>
            <a:r>
              <a:rPr dirty="0" sz="1800" spc="-1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dan</a:t>
            </a:r>
            <a:endParaRPr sz="18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36842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3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Algoritma</a:t>
                      </a:r>
                      <a:r>
                        <a:rPr dirty="0" sz="2850" spc="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5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Kriptografi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0680">
                        <a:lnSpc>
                          <a:spcPts val="2135"/>
                        </a:lnSpc>
                        <a:spcBef>
                          <a:spcPts val="925"/>
                        </a:spcBef>
                      </a:pPr>
                      <a:r>
                        <a:rPr dirty="0" sz="1800" spc="-5">
                          <a:latin typeface="Arial"/>
                          <a:cs typeface="Arial"/>
                        </a:rPr>
                        <a:t>sebuah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kunci K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menjadi</a:t>
                      </a:r>
                      <a:r>
                        <a:rPr dirty="0" sz="1800" spc="-1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ciphertext.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1064895">
                        <a:lnSpc>
                          <a:spcPts val="1570"/>
                        </a:lnSpc>
                      </a:pP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E(K,M) 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=</a:t>
                      </a:r>
                      <a:r>
                        <a:rPr dirty="0" sz="1550" spc="3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{M}</a:t>
                      </a:r>
                      <a:r>
                        <a:rPr dirty="0" baseline="-21505" sz="2325" spc="1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K</a:t>
                      </a:r>
                      <a:endParaRPr baseline="-21505" sz="2325">
                        <a:latin typeface="Arial"/>
                        <a:cs typeface="Arial"/>
                      </a:endParaRPr>
                    </a:p>
                  </a:txBody>
                  <a:tcPr marL="0" marR="0" marB="0" marT="11747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340"/>
                        </a:lnSpc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800" spc="-10">
                          <a:latin typeface="Arial"/>
                          <a:cs typeface="Arial"/>
                        </a:rPr>
                        <a:t>Pesan didekripsi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fungsi </a:t>
                      </a:r>
                      <a:r>
                        <a:rPr dirty="0" sz="1800" spc="10">
                          <a:latin typeface="Arial"/>
                          <a:cs typeface="Arial"/>
                        </a:rPr>
                        <a:t>D</a:t>
                      </a:r>
                      <a:r>
                        <a:rPr dirty="0" sz="1800" spc="-1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>
                          <a:latin typeface="Arial"/>
                          <a:cs typeface="Arial"/>
                        </a:rPr>
                        <a:t>dan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360680">
                        <a:lnSpc>
                          <a:spcPts val="2055"/>
                        </a:lnSpc>
                      </a:pPr>
                      <a:r>
                        <a:rPr dirty="0" sz="1800" spc="10">
                          <a:latin typeface="Arial"/>
                          <a:cs typeface="Arial"/>
                        </a:rPr>
                        <a:t>kunci</a:t>
                      </a:r>
                      <a:r>
                        <a:rPr dirty="0" sz="1800" spc="-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">
                          <a:latin typeface="Arial"/>
                          <a:cs typeface="Arial"/>
                        </a:rPr>
                        <a:t>L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1064895">
                        <a:lnSpc>
                          <a:spcPts val="1220"/>
                        </a:lnSpc>
                      </a:pPr>
                      <a:r>
                        <a:rPr dirty="0" sz="1550" spc="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D(K,E(K,M)) </a:t>
                      </a:r>
                      <a:r>
                        <a:rPr dirty="0" sz="1550" spc="5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=</a:t>
                      </a:r>
                      <a:r>
                        <a:rPr dirty="0" sz="1550" spc="3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10">
                          <a:solidFill>
                            <a:srgbClr val="0000FF"/>
                          </a:solidFill>
                          <a:latin typeface="Arial"/>
                          <a:cs typeface="Arial"/>
                        </a:rPr>
                        <a:t>M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480059" indent="-212090">
                        <a:lnSpc>
                          <a:spcPts val="2135"/>
                        </a:lnSpc>
                        <a:spcBef>
                          <a:spcPts val="430"/>
                        </a:spcBef>
                        <a:buClr>
                          <a:srgbClr val="0E584D"/>
                        </a:buClr>
                        <a:buSzPct val="44444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800" spc="-10">
                          <a:latin typeface="Arial"/>
                          <a:cs typeface="Arial"/>
                        </a:rPr>
                        <a:t>Algoritma </a:t>
                      </a:r>
                      <a:r>
                        <a:rPr dirty="0" sz="1800" spc="-5">
                          <a:latin typeface="Arial"/>
                          <a:cs typeface="Arial"/>
                        </a:rPr>
                        <a:t>kriptografi</a:t>
                      </a:r>
                      <a:r>
                        <a:rPr dirty="0" sz="1800" spc="-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: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1" marL="762000" indent="-187960">
                        <a:lnSpc>
                          <a:spcPts val="2110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75">
                          <a:latin typeface="Arial"/>
                          <a:cs typeface="Arial"/>
                        </a:rPr>
                        <a:t>Symmetric</a:t>
                      </a:r>
                      <a:r>
                        <a:rPr dirty="0" sz="1800" spc="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50">
                          <a:latin typeface="Arial"/>
                          <a:cs typeface="Arial"/>
                        </a:rPr>
                        <a:t>(secret-key)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2" marL="1043305" indent="-141605">
                        <a:lnSpc>
                          <a:spcPts val="1785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>
                          <a:latin typeface="Arial"/>
                          <a:cs typeface="Arial"/>
                        </a:rPr>
                        <a:t>Kunci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sama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kedua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algoritma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305" indent="-141605">
                        <a:lnSpc>
                          <a:spcPts val="1760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Menggunakan secret key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ketika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algoritma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dipublikasikan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305" indent="-141605">
                        <a:lnSpc>
                          <a:spcPts val="1785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5">
                          <a:latin typeface="Arial"/>
                          <a:cs typeface="Arial"/>
                        </a:rPr>
                        <a:t>One-way</a:t>
                      </a:r>
                      <a:r>
                        <a:rPr dirty="0" sz="1550" spc="-4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function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1" marL="762000" indent="-187960">
                        <a:lnSpc>
                          <a:spcPts val="2110"/>
                        </a:lnSpc>
                        <a:buSzPct val="75000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800" spc="85">
                          <a:latin typeface="Arial"/>
                          <a:cs typeface="Arial"/>
                        </a:rPr>
                        <a:t>Asymmetric</a:t>
                      </a:r>
                      <a:r>
                        <a:rPr dirty="0" sz="18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65">
                          <a:latin typeface="Arial"/>
                          <a:cs typeface="Arial"/>
                        </a:rPr>
                        <a:t>(public-key)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lvl="2" marL="1043305" indent="-141605">
                        <a:lnSpc>
                          <a:spcPts val="1785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public/private</a:t>
                      </a:r>
                      <a:r>
                        <a:rPr dirty="0" sz="15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key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305" marR="574040" indent="-141605">
                        <a:lnSpc>
                          <a:spcPts val="1760"/>
                        </a:lnSpc>
                        <a:spcBef>
                          <a:spcPts val="95"/>
                        </a:spcBef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Pola public key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dimunculkan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pertama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oleh 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Diffie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Hellman 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(1976)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lvl="2" marL="1043305" indent="-141605">
                        <a:lnSpc>
                          <a:spcPts val="1695"/>
                        </a:lnSpc>
                        <a:buSzPct val="45161"/>
                        <a:buChar char="•"/>
                        <a:tabLst>
                          <a:tab pos="1043940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Dasar public key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: trap-door function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adalah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one-way</a:t>
                      </a:r>
                      <a:r>
                        <a:rPr dirty="0" sz="1550" spc="1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function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20955">
                        <a:lnSpc>
                          <a:spcPts val="1830"/>
                        </a:lnSpc>
                        <a:tabLst>
                          <a:tab pos="1043305" algn="l"/>
                        </a:tabLst>
                      </a:pPr>
                      <a:r>
                        <a:rPr dirty="0" sz="1300" spc="-20">
                          <a:latin typeface="Times New Roman"/>
                          <a:cs typeface="Times New Roman"/>
                        </a:rPr>
                        <a:t>3P	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dapat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dibalikkan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hanya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adanya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secret</a:t>
                      </a:r>
                      <a:r>
                        <a:rPr dirty="0" sz="1550" spc="1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key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5461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4844796" y="10351007"/>
            <a:ext cx="361315" cy="181610"/>
          </a:xfrm>
          <a:custGeom>
            <a:avLst/>
            <a:gdLst/>
            <a:ahLst/>
            <a:cxnLst/>
            <a:rect l="l" t="t" r="r" b="b"/>
            <a:pathLst>
              <a:path w="361314" h="181609">
                <a:moveTo>
                  <a:pt x="0" y="181356"/>
                </a:moveTo>
                <a:lnTo>
                  <a:pt x="361188" y="181356"/>
                </a:lnTo>
                <a:lnTo>
                  <a:pt x="361188" y="0"/>
                </a:lnTo>
                <a:lnTo>
                  <a:pt x="0" y="0"/>
                </a:lnTo>
                <a:lnTo>
                  <a:pt x="0" y="181356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4835652" y="10551414"/>
            <a:ext cx="200025" cy="0"/>
          </a:xfrm>
          <a:custGeom>
            <a:avLst/>
            <a:gdLst/>
            <a:ahLst/>
            <a:cxnLst/>
            <a:rect l="l" t="t" r="r" b="b"/>
            <a:pathLst>
              <a:path w="200025" h="0">
                <a:moveTo>
                  <a:pt x="0" y="0"/>
                </a:moveTo>
                <a:lnTo>
                  <a:pt x="199644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4845558" y="10341864"/>
            <a:ext cx="0" cy="208915"/>
          </a:xfrm>
          <a:custGeom>
            <a:avLst/>
            <a:gdLst/>
            <a:ahLst/>
            <a:cxnLst/>
            <a:rect l="l" t="t" r="r" b="b"/>
            <a:pathLst>
              <a:path w="0" h="208915">
                <a:moveTo>
                  <a:pt x="0" y="0"/>
                </a:moveTo>
                <a:lnTo>
                  <a:pt x="0" y="208788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844796" y="10351769"/>
            <a:ext cx="390525" cy="0"/>
          </a:xfrm>
          <a:custGeom>
            <a:avLst/>
            <a:gdLst/>
            <a:ahLst/>
            <a:cxnLst/>
            <a:rect l="l" t="t" r="r" b="b"/>
            <a:pathLst>
              <a:path w="390525" h="0">
                <a:moveTo>
                  <a:pt x="0" y="0"/>
                </a:moveTo>
                <a:lnTo>
                  <a:pt x="390144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5225034" y="10351007"/>
            <a:ext cx="0" cy="210820"/>
          </a:xfrm>
          <a:custGeom>
            <a:avLst/>
            <a:gdLst/>
            <a:ahLst/>
            <a:cxnLst/>
            <a:rect l="l" t="t" r="r" b="b"/>
            <a:pathLst>
              <a:path w="0" h="210820">
                <a:moveTo>
                  <a:pt x="0" y="0"/>
                </a:moveTo>
                <a:lnTo>
                  <a:pt x="0" y="210312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035296" y="10551414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 h="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665476" y="9770364"/>
            <a:ext cx="379730" cy="161925"/>
          </a:xfrm>
          <a:custGeom>
            <a:avLst/>
            <a:gdLst/>
            <a:ahLst/>
            <a:cxnLst/>
            <a:rect l="l" t="t" r="r" b="b"/>
            <a:pathLst>
              <a:path w="379730" h="161925">
                <a:moveTo>
                  <a:pt x="0" y="161544"/>
                </a:moveTo>
                <a:lnTo>
                  <a:pt x="379476" y="161544"/>
                </a:lnTo>
                <a:lnTo>
                  <a:pt x="379476" y="0"/>
                </a:lnTo>
                <a:lnTo>
                  <a:pt x="0" y="0"/>
                </a:lnTo>
                <a:lnTo>
                  <a:pt x="0" y="161544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656332" y="9761219"/>
            <a:ext cx="208788" cy="1996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665476" y="9771126"/>
            <a:ext cx="410209" cy="0"/>
          </a:xfrm>
          <a:custGeom>
            <a:avLst/>
            <a:gdLst/>
            <a:ahLst/>
            <a:cxnLst/>
            <a:rect l="l" t="t" r="r" b="b"/>
            <a:pathLst>
              <a:path w="410210" h="0">
                <a:moveTo>
                  <a:pt x="0" y="0"/>
                </a:moveTo>
                <a:lnTo>
                  <a:pt x="409956" y="0"/>
                </a:lnTo>
              </a:path>
            </a:pathLst>
          </a:custGeom>
          <a:ln w="19812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865120" y="9770364"/>
            <a:ext cx="210312" cy="19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3366516" y="9770364"/>
            <a:ext cx="378460" cy="161925"/>
          </a:xfrm>
          <a:custGeom>
            <a:avLst/>
            <a:gdLst/>
            <a:ahLst/>
            <a:cxnLst/>
            <a:rect l="l" t="t" r="r" b="b"/>
            <a:pathLst>
              <a:path w="378460" h="161925">
                <a:moveTo>
                  <a:pt x="0" y="161544"/>
                </a:moveTo>
                <a:lnTo>
                  <a:pt x="377952" y="161544"/>
                </a:lnTo>
                <a:lnTo>
                  <a:pt x="377952" y="0"/>
                </a:lnTo>
                <a:lnTo>
                  <a:pt x="0" y="0"/>
                </a:lnTo>
                <a:lnTo>
                  <a:pt x="0" y="161544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355848" y="9761219"/>
            <a:ext cx="210312" cy="1996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3366516" y="9771126"/>
            <a:ext cx="408940" cy="0"/>
          </a:xfrm>
          <a:custGeom>
            <a:avLst/>
            <a:gdLst/>
            <a:ahLst/>
            <a:cxnLst/>
            <a:rect l="l" t="t" r="r" b="b"/>
            <a:pathLst>
              <a:path w="408939" h="0">
                <a:moveTo>
                  <a:pt x="0" y="0"/>
                </a:moveTo>
                <a:lnTo>
                  <a:pt x="408432" y="0"/>
                </a:lnTo>
              </a:path>
            </a:pathLst>
          </a:custGeom>
          <a:ln w="19812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3566160" y="9770364"/>
            <a:ext cx="208788" cy="190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4044696" y="9770364"/>
            <a:ext cx="381000" cy="161925"/>
          </a:xfrm>
          <a:custGeom>
            <a:avLst/>
            <a:gdLst/>
            <a:ahLst/>
            <a:cxnLst/>
            <a:rect l="l" t="t" r="r" b="b"/>
            <a:pathLst>
              <a:path w="381000" h="161925">
                <a:moveTo>
                  <a:pt x="0" y="161544"/>
                </a:moveTo>
                <a:lnTo>
                  <a:pt x="381000" y="161544"/>
                </a:lnTo>
                <a:lnTo>
                  <a:pt x="381000" y="0"/>
                </a:lnTo>
                <a:lnTo>
                  <a:pt x="0" y="0"/>
                </a:lnTo>
                <a:lnTo>
                  <a:pt x="0" y="161544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4035552" y="9761219"/>
            <a:ext cx="210312" cy="19964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4044696" y="9771126"/>
            <a:ext cx="410209" cy="0"/>
          </a:xfrm>
          <a:custGeom>
            <a:avLst/>
            <a:gdLst/>
            <a:ahLst/>
            <a:cxnLst/>
            <a:rect l="l" t="t" r="r" b="b"/>
            <a:pathLst>
              <a:path w="410210" h="0">
                <a:moveTo>
                  <a:pt x="0" y="0"/>
                </a:moveTo>
                <a:lnTo>
                  <a:pt x="409956" y="0"/>
                </a:lnTo>
              </a:path>
            </a:pathLst>
          </a:custGeom>
          <a:ln w="19812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4245864" y="9770364"/>
            <a:ext cx="208788" cy="190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4963668" y="10050779"/>
            <a:ext cx="73660" cy="30480"/>
          </a:xfrm>
          <a:custGeom>
            <a:avLst/>
            <a:gdLst/>
            <a:ahLst/>
            <a:cxnLst/>
            <a:rect l="l" t="t" r="r" b="b"/>
            <a:pathLst>
              <a:path w="73660" h="30479">
                <a:moveTo>
                  <a:pt x="6096" y="0"/>
                </a:moveTo>
                <a:lnTo>
                  <a:pt x="4572" y="10668"/>
                </a:lnTo>
                <a:lnTo>
                  <a:pt x="0" y="18288"/>
                </a:lnTo>
                <a:lnTo>
                  <a:pt x="3048" y="19812"/>
                </a:lnTo>
                <a:lnTo>
                  <a:pt x="70104" y="30480"/>
                </a:lnTo>
                <a:lnTo>
                  <a:pt x="71628" y="21336"/>
                </a:lnTo>
                <a:lnTo>
                  <a:pt x="73152" y="10668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4904232" y="10021823"/>
            <a:ext cx="68580" cy="47625"/>
          </a:xfrm>
          <a:custGeom>
            <a:avLst/>
            <a:gdLst/>
            <a:ahLst/>
            <a:cxnLst/>
            <a:rect l="l" t="t" r="r" b="b"/>
            <a:pathLst>
              <a:path w="68579" h="47625">
                <a:moveTo>
                  <a:pt x="12192" y="0"/>
                </a:moveTo>
                <a:lnTo>
                  <a:pt x="7620" y="9144"/>
                </a:lnTo>
                <a:lnTo>
                  <a:pt x="0" y="15240"/>
                </a:lnTo>
                <a:lnTo>
                  <a:pt x="3048" y="18288"/>
                </a:lnTo>
                <a:lnTo>
                  <a:pt x="59436" y="47244"/>
                </a:lnTo>
                <a:lnTo>
                  <a:pt x="64008" y="39624"/>
                </a:lnTo>
                <a:lnTo>
                  <a:pt x="68580" y="3048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4856988" y="9979152"/>
            <a:ext cx="60960" cy="58419"/>
          </a:xfrm>
          <a:custGeom>
            <a:avLst/>
            <a:gdLst/>
            <a:ahLst/>
            <a:cxnLst/>
            <a:rect l="l" t="t" r="r" b="b"/>
            <a:pathLst>
              <a:path w="60960" h="58420">
                <a:moveTo>
                  <a:pt x="15240" y="0"/>
                </a:moveTo>
                <a:lnTo>
                  <a:pt x="9144" y="6096"/>
                </a:lnTo>
                <a:lnTo>
                  <a:pt x="0" y="10668"/>
                </a:lnTo>
                <a:lnTo>
                  <a:pt x="1524" y="13716"/>
                </a:lnTo>
                <a:lnTo>
                  <a:pt x="47244" y="57912"/>
                </a:lnTo>
                <a:lnTo>
                  <a:pt x="54864" y="51816"/>
                </a:lnTo>
                <a:lnTo>
                  <a:pt x="60960" y="4419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4826508" y="9922764"/>
            <a:ext cx="48895" cy="67310"/>
          </a:xfrm>
          <a:custGeom>
            <a:avLst/>
            <a:gdLst/>
            <a:ahLst/>
            <a:cxnLst/>
            <a:rect l="l" t="t" r="r" b="b"/>
            <a:pathLst>
              <a:path w="48895" h="67309">
                <a:moveTo>
                  <a:pt x="18288" y="0"/>
                </a:moveTo>
                <a:lnTo>
                  <a:pt x="9144" y="4572"/>
                </a:lnTo>
                <a:lnTo>
                  <a:pt x="0" y="6096"/>
                </a:lnTo>
                <a:lnTo>
                  <a:pt x="0" y="9144"/>
                </a:lnTo>
                <a:lnTo>
                  <a:pt x="30480" y="67056"/>
                </a:lnTo>
                <a:lnTo>
                  <a:pt x="48768" y="57912"/>
                </a:lnTo>
                <a:lnTo>
                  <a:pt x="182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4815840" y="9860279"/>
            <a:ext cx="30480" cy="68580"/>
          </a:xfrm>
          <a:custGeom>
            <a:avLst/>
            <a:gdLst/>
            <a:ahLst/>
            <a:cxnLst/>
            <a:rect l="l" t="t" r="r" b="b"/>
            <a:pathLst>
              <a:path w="30479" h="68579">
                <a:moveTo>
                  <a:pt x="0" y="0"/>
                </a:moveTo>
                <a:lnTo>
                  <a:pt x="0" y="3048"/>
                </a:lnTo>
                <a:lnTo>
                  <a:pt x="10668" y="68580"/>
                </a:lnTo>
                <a:lnTo>
                  <a:pt x="19812" y="67056"/>
                </a:lnTo>
                <a:lnTo>
                  <a:pt x="30480" y="65532"/>
                </a:lnTo>
                <a:lnTo>
                  <a:pt x="20060" y="1524"/>
                </a:lnTo>
                <a:lnTo>
                  <a:pt x="9144" y="1524"/>
                </a:lnTo>
                <a:lnTo>
                  <a:pt x="0" y="0"/>
                </a:lnTo>
                <a:close/>
              </a:path>
              <a:path w="30479" h="68579">
                <a:moveTo>
                  <a:pt x="19812" y="0"/>
                </a:moveTo>
                <a:lnTo>
                  <a:pt x="9144" y="1524"/>
                </a:lnTo>
                <a:lnTo>
                  <a:pt x="20060" y="1524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4815840" y="9790176"/>
            <a:ext cx="30480" cy="73660"/>
          </a:xfrm>
          <a:custGeom>
            <a:avLst/>
            <a:gdLst/>
            <a:ahLst/>
            <a:cxnLst/>
            <a:rect l="l" t="t" r="r" b="b"/>
            <a:pathLst>
              <a:path w="30479" h="73659">
                <a:moveTo>
                  <a:pt x="10668" y="0"/>
                </a:moveTo>
                <a:lnTo>
                  <a:pt x="10668" y="3048"/>
                </a:lnTo>
                <a:lnTo>
                  <a:pt x="0" y="70104"/>
                </a:lnTo>
                <a:lnTo>
                  <a:pt x="9144" y="71628"/>
                </a:lnTo>
                <a:lnTo>
                  <a:pt x="19812" y="73152"/>
                </a:lnTo>
                <a:lnTo>
                  <a:pt x="30480" y="6096"/>
                </a:lnTo>
                <a:lnTo>
                  <a:pt x="19812" y="4572"/>
                </a:lnTo>
                <a:lnTo>
                  <a:pt x="106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4826508" y="9730740"/>
            <a:ext cx="48895" cy="68580"/>
          </a:xfrm>
          <a:custGeom>
            <a:avLst/>
            <a:gdLst/>
            <a:ahLst/>
            <a:cxnLst/>
            <a:rect l="l" t="t" r="r" b="b"/>
            <a:pathLst>
              <a:path w="48895" h="68579">
                <a:moveTo>
                  <a:pt x="32004" y="0"/>
                </a:moveTo>
                <a:lnTo>
                  <a:pt x="30480" y="1524"/>
                </a:lnTo>
                <a:lnTo>
                  <a:pt x="0" y="59436"/>
                </a:lnTo>
                <a:lnTo>
                  <a:pt x="18288" y="68580"/>
                </a:lnTo>
                <a:lnTo>
                  <a:pt x="48768" y="10668"/>
                </a:lnTo>
                <a:lnTo>
                  <a:pt x="39624" y="6096"/>
                </a:lnTo>
                <a:lnTo>
                  <a:pt x="320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4858511" y="9683495"/>
            <a:ext cx="59690" cy="60960"/>
          </a:xfrm>
          <a:custGeom>
            <a:avLst/>
            <a:gdLst/>
            <a:ahLst/>
            <a:cxnLst/>
            <a:rect l="l" t="t" r="r" b="b"/>
            <a:pathLst>
              <a:path w="59689" h="60959">
                <a:moveTo>
                  <a:pt x="48768" y="0"/>
                </a:moveTo>
                <a:lnTo>
                  <a:pt x="45720" y="1524"/>
                </a:lnTo>
                <a:lnTo>
                  <a:pt x="0" y="47244"/>
                </a:lnTo>
                <a:lnTo>
                  <a:pt x="7620" y="53340"/>
                </a:lnTo>
                <a:lnTo>
                  <a:pt x="13716" y="60960"/>
                </a:lnTo>
                <a:lnTo>
                  <a:pt x="59436" y="15240"/>
                </a:lnTo>
                <a:lnTo>
                  <a:pt x="53340" y="9144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4907280" y="9653016"/>
            <a:ext cx="66040" cy="47625"/>
          </a:xfrm>
          <a:custGeom>
            <a:avLst/>
            <a:gdLst/>
            <a:ahLst/>
            <a:cxnLst/>
            <a:rect l="l" t="t" r="r" b="b"/>
            <a:pathLst>
              <a:path w="66039" h="47625">
                <a:moveTo>
                  <a:pt x="59436" y="0"/>
                </a:moveTo>
                <a:lnTo>
                  <a:pt x="56388" y="0"/>
                </a:lnTo>
                <a:lnTo>
                  <a:pt x="0" y="30480"/>
                </a:lnTo>
                <a:lnTo>
                  <a:pt x="4572" y="39624"/>
                </a:lnTo>
                <a:lnTo>
                  <a:pt x="9144" y="47244"/>
                </a:lnTo>
                <a:lnTo>
                  <a:pt x="65532" y="18288"/>
                </a:lnTo>
                <a:lnTo>
                  <a:pt x="60960" y="9144"/>
                </a:lnTo>
                <a:lnTo>
                  <a:pt x="594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4966716" y="9642347"/>
            <a:ext cx="70485" cy="29209"/>
          </a:xfrm>
          <a:custGeom>
            <a:avLst/>
            <a:gdLst/>
            <a:ahLst/>
            <a:cxnLst/>
            <a:rect l="l" t="t" r="r" b="b"/>
            <a:pathLst>
              <a:path w="70485" h="29209">
                <a:moveTo>
                  <a:pt x="70104" y="0"/>
                </a:moveTo>
                <a:lnTo>
                  <a:pt x="67056" y="0"/>
                </a:lnTo>
                <a:lnTo>
                  <a:pt x="0" y="10668"/>
                </a:lnTo>
                <a:lnTo>
                  <a:pt x="3048" y="28956"/>
                </a:lnTo>
                <a:lnTo>
                  <a:pt x="70104" y="18288"/>
                </a:lnTo>
                <a:lnTo>
                  <a:pt x="68580" y="9144"/>
                </a:lnTo>
                <a:lnTo>
                  <a:pt x="701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5033772" y="9642347"/>
            <a:ext cx="71755" cy="29209"/>
          </a:xfrm>
          <a:custGeom>
            <a:avLst/>
            <a:gdLst/>
            <a:ahLst/>
            <a:cxnLst/>
            <a:rect l="l" t="t" r="r" b="b"/>
            <a:pathLst>
              <a:path w="71754" h="29209">
                <a:moveTo>
                  <a:pt x="3048" y="0"/>
                </a:moveTo>
                <a:lnTo>
                  <a:pt x="0" y="18288"/>
                </a:lnTo>
                <a:lnTo>
                  <a:pt x="65532" y="28956"/>
                </a:lnTo>
                <a:lnTo>
                  <a:pt x="67056" y="19812"/>
                </a:lnTo>
                <a:lnTo>
                  <a:pt x="71628" y="10668"/>
                </a:lnTo>
                <a:lnTo>
                  <a:pt x="68580" y="10668"/>
                </a:lnTo>
                <a:lnTo>
                  <a:pt x="30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5096255" y="9653016"/>
            <a:ext cx="70485" cy="47625"/>
          </a:xfrm>
          <a:custGeom>
            <a:avLst/>
            <a:gdLst/>
            <a:ahLst/>
            <a:cxnLst/>
            <a:rect l="l" t="t" r="r" b="b"/>
            <a:pathLst>
              <a:path w="70485" h="47625">
                <a:moveTo>
                  <a:pt x="9144" y="0"/>
                </a:moveTo>
                <a:lnTo>
                  <a:pt x="0" y="18288"/>
                </a:lnTo>
                <a:lnTo>
                  <a:pt x="57912" y="47244"/>
                </a:lnTo>
                <a:lnTo>
                  <a:pt x="62484" y="39624"/>
                </a:lnTo>
                <a:lnTo>
                  <a:pt x="70104" y="32004"/>
                </a:lnTo>
                <a:lnTo>
                  <a:pt x="67056" y="30480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5152644" y="9685019"/>
            <a:ext cx="60960" cy="59690"/>
          </a:xfrm>
          <a:custGeom>
            <a:avLst/>
            <a:gdLst/>
            <a:ahLst/>
            <a:cxnLst/>
            <a:rect l="l" t="t" r="r" b="b"/>
            <a:pathLst>
              <a:path w="60960" h="59690">
                <a:moveTo>
                  <a:pt x="13716" y="0"/>
                </a:moveTo>
                <a:lnTo>
                  <a:pt x="0" y="13716"/>
                </a:lnTo>
                <a:lnTo>
                  <a:pt x="44196" y="59436"/>
                </a:lnTo>
                <a:lnTo>
                  <a:pt x="51816" y="51816"/>
                </a:lnTo>
                <a:lnTo>
                  <a:pt x="60960" y="47244"/>
                </a:lnTo>
                <a:lnTo>
                  <a:pt x="57912" y="45720"/>
                </a:lnTo>
                <a:lnTo>
                  <a:pt x="137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5195316" y="9732264"/>
            <a:ext cx="48895" cy="67310"/>
          </a:xfrm>
          <a:custGeom>
            <a:avLst/>
            <a:gdLst/>
            <a:ahLst/>
            <a:cxnLst/>
            <a:rect l="l" t="t" r="r" b="b"/>
            <a:pathLst>
              <a:path w="48895" h="67309">
                <a:moveTo>
                  <a:pt x="18288" y="0"/>
                </a:moveTo>
                <a:lnTo>
                  <a:pt x="0" y="9144"/>
                </a:lnTo>
                <a:lnTo>
                  <a:pt x="30480" y="67056"/>
                </a:lnTo>
                <a:lnTo>
                  <a:pt x="39624" y="62484"/>
                </a:lnTo>
                <a:lnTo>
                  <a:pt x="48768" y="60960"/>
                </a:lnTo>
                <a:lnTo>
                  <a:pt x="182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5224272" y="9793223"/>
            <a:ext cx="30480" cy="70485"/>
          </a:xfrm>
          <a:custGeom>
            <a:avLst/>
            <a:gdLst/>
            <a:ahLst/>
            <a:cxnLst/>
            <a:rect l="l" t="t" r="r" b="b"/>
            <a:pathLst>
              <a:path w="30479" h="70484">
                <a:moveTo>
                  <a:pt x="19812" y="0"/>
                </a:moveTo>
                <a:lnTo>
                  <a:pt x="10668" y="1524"/>
                </a:lnTo>
                <a:lnTo>
                  <a:pt x="0" y="3048"/>
                </a:lnTo>
                <a:lnTo>
                  <a:pt x="10668" y="70104"/>
                </a:lnTo>
                <a:lnTo>
                  <a:pt x="21336" y="68580"/>
                </a:lnTo>
                <a:lnTo>
                  <a:pt x="30480" y="68580"/>
                </a:lnTo>
                <a:lnTo>
                  <a:pt x="30480" y="67056"/>
                </a:lnTo>
                <a:lnTo>
                  <a:pt x="19812" y="0"/>
                </a:lnTo>
                <a:close/>
              </a:path>
              <a:path w="30479" h="70484">
                <a:moveTo>
                  <a:pt x="30480" y="68580"/>
                </a:moveTo>
                <a:lnTo>
                  <a:pt x="21336" y="68580"/>
                </a:lnTo>
                <a:lnTo>
                  <a:pt x="30480" y="70104"/>
                </a:lnTo>
                <a:lnTo>
                  <a:pt x="30480" y="685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5224272" y="9860279"/>
            <a:ext cx="30480" cy="71755"/>
          </a:xfrm>
          <a:custGeom>
            <a:avLst/>
            <a:gdLst/>
            <a:ahLst/>
            <a:cxnLst/>
            <a:rect l="l" t="t" r="r" b="b"/>
            <a:pathLst>
              <a:path w="30479" h="71754">
                <a:moveTo>
                  <a:pt x="10668" y="0"/>
                </a:moveTo>
                <a:lnTo>
                  <a:pt x="0" y="65532"/>
                </a:lnTo>
                <a:lnTo>
                  <a:pt x="10668" y="67056"/>
                </a:lnTo>
                <a:lnTo>
                  <a:pt x="18288" y="71628"/>
                </a:lnTo>
                <a:lnTo>
                  <a:pt x="19812" y="68580"/>
                </a:lnTo>
                <a:lnTo>
                  <a:pt x="30480" y="3048"/>
                </a:lnTo>
                <a:lnTo>
                  <a:pt x="21336" y="1524"/>
                </a:lnTo>
                <a:lnTo>
                  <a:pt x="106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5195316" y="9922764"/>
            <a:ext cx="47625" cy="70485"/>
          </a:xfrm>
          <a:custGeom>
            <a:avLst/>
            <a:gdLst/>
            <a:ahLst/>
            <a:cxnLst/>
            <a:rect l="l" t="t" r="r" b="b"/>
            <a:pathLst>
              <a:path w="47625" h="70484">
                <a:moveTo>
                  <a:pt x="30480" y="0"/>
                </a:moveTo>
                <a:lnTo>
                  <a:pt x="0" y="57912"/>
                </a:lnTo>
                <a:lnTo>
                  <a:pt x="9144" y="62484"/>
                </a:lnTo>
                <a:lnTo>
                  <a:pt x="15240" y="70104"/>
                </a:lnTo>
                <a:lnTo>
                  <a:pt x="18288" y="67056"/>
                </a:lnTo>
                <a:lnTo>
                  <a:pt x="47244" y="9144"/>
                </a:lnTo>
                <a:lnTo>
                  <a:pt x="39624" y="4572"/>
                </a:lnTo>
                <a:lnTo>
                  <a:pt x="304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5152644" y="9979152"/>
            <a:ext cx="58419" cy="60960"/>
          </a:xfrm>
          <a:custGeom>
            <a:avLst/>
            <a:gdLst/>
            <a:ahLst/>
            <a:cxnLst/>
            <a:rect l="l" t="t" r="r" b="b"/>
            <a:pathLst>
              <a:path w="58420" h="60959">
                <a:moveTo>
                  <a:pt x="44196" y="0"/>
                </a:moveTo>
                <a:lnTo>
                  <a:pt x="0" y="44196"/>
                </a:lnTo>
                <a:lnTo>
                  <a:pt x="6096" y="51816"/>
                </a:lnTo>
                <a:lnTo>
                  <a:pt x="10668" y="60960"/>
                </a:lnTo>
                <a:lnTo>
                  <a:pt x="57912" y="13716"/>
                </a:lnTo>
                <a:lnTo>
                  <a:pt x="51816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096255" y="10021823"/>
            <a:ext cx="67310" cy="48895"/>
          </a:xfrm>
          <a:custGeom>
            <a:avLst/>
            <a:gdLst/>
            <a:ahLst/>
            <a:cxnLst/>
            <a:rect l="l" t="t" r="r" b="b"/>
            <a:pathLst>
              <a:path w="67310" h="48895">
                <a:moveTo>
                  <a:pt x="57912" y="0"/>
                </a:moveTo>
                <a:lnTo>
                  <a:pt x="0" y="30480"/>
                </a:lnTo>
                <a:lnTo>
                  <a:pt x="4572" y="39624"/>
                </a:lnTo>
                <a:lnTo>
                  <a:pt x="6096" y="48768"/>
                </a:lnTo>
                <a:lnTo>
                  <a:pt x="67056" y="18288"/>
                </a:lnTo>
                <a:lnTo>
                  <a:pt x="579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5033772" y="10050779"/>
            <a:ext cx="68580" cy="30480"/>
          </a:xfrm>
          <a:custGeom>
            <a:avLst/>
            <a:gdLst/>
            <a:ahLst/>
            <a:cxnLst/>
            <a:rect l="l" t="t" r="r" b="b"/>
            <a:pathLst>
              <a:path w="68579" h="30479">
                <a:moveTo>
                  <a:pt x="65532" y="0"/>
                </a:moveTo>
                <a:lnTo>
                  <a:pt x="0" y="10668"/>
                </a:lnTo>
                <a:lnTo>
                  <a:pt x="1524" y="21336"/>
                </a:lnTo>
                <a:lnTo>
                  <a:pt x="0" y="30480"/>
                </a:lnTo>
                <a:lnTo>
                  <a:pt x="3048" y="30480"/>
                </a:lnTo>
                <a:lnTo>
                  <a:pt x="68580" y="19812"/>
                </a:lnTo>
                <a:lnTo>
                  <a:pt x="67056" y="10668"/>
                </a:lnTo>
                <a:lnTo>
                  <a:pt x="655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4965192" y="10072116"/>
            <a:ext cx="120650" cy="100965"/>
          </a:xfrm>
          <a:custGeom>
            <a:avLst/>
            <a:gdLst/>
            <a:ahLst/>
            <a:cxnLst/>
            <a:rect l="l" t="t" r="r" b="b"/>
            <a:pathLst>
              <a:path w="120650" h="100965">
                <a:moveTo>
                  <a:pt x="60960" y="0"/>
                </a:moveTo>
                <a:lnTo>
                  <a:pt x="0" y="100584"/>
                </a:lnTo>
                <a:lnTo>
                  <a:pt x="120396" y="100584"/>
                </a:lnTo>
                <a:lnTo>
                  <a:pt x="609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4956048" y="10162031"/>
            <a:ext cx="70485" cy="20320"/>
          </a:xfrm>
          <a:custGeom>
            <a:avLst/>
            <a:gdLst/>
            <a:ahLst/>
            <a:cxnLst/>
            <a:rect l="l" t="t" r="r" b="b"/>
            <a:pathLst>
              <a:path w="70485" h="20320">
                <a:moveTo>
                  <a:pt x="0" y="4572"/>
                </a:moveTo>
                <a:lnTo>
                  <a:pt x="0" y="13716"/>
                </a:lnTo>
                <a:lnTo>
                  <a:pt x="1524" y="15240"/>
                </a:lnTo>
                <a:lnTo>
                  <a:pt x="1524" y="16764"/>
                </a:lnTo>
                <a:lnTo>
                  <a:pt x="4572" y="19812"/>
                </a:lnTo>
                <a:lnTo>
                  <a:pt x="70104" y="19812"/>
                </a:lnTo>
                <a:lnTo>
                  <a:pt x="70104" y="10668"/>
                </a:lnTo>
                <a:lnTo>
                  <a:pt x="9144" y="10668"/>
                </a:lnTo>
                <a:lnTo>
                  <a:pt x="0" y="4572"/>
                </a:lnTo>
                <a:close/>
              </a:path>
              <a:path w="70485" h="20320">
                <a:moveTo>
                  <a:pt x="70104" y="0"/>
                </a:moveTo>
                <a:lnTo>
                  <a:pt x="9144" y="0"/>
                </a:lnTo>
                <a:lnTo>
                  <a:pt x="9144" y="10668"/>
                </a:lnTo>
                <a:lnTo>
                  <a:pt x="70104" y="10668"/>
                </a:lnTo>
                <a:lnTo>
                  <a:pt x="701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4956048" y="10061447"/>
            <a:ext cx="78105" cy="116205"/>
          </a:xfrm>
          <a:custGeom>
            <a:avLst/>
            <a:gdLst/>
            <a:ahLst/>
            <a:cxnLst/>
            <a:rect l="l" t="t" r="r" b="b"/>
            <a:pathLst>
              <a:path w="78104" h="116204">
                <a:moveTo>
                  <a:pt x="73152" y="0"/>
                </a:moveTo>
                <a:lnTo>
                  <a:pt x="65532" y="0"/>
                </a:lnTo>
                <a:lnTo>
                  <a:pt x="60960" y="4572"/>
                </a:lnTo>
                <a:lnTo>
                  <a:pt x="0" y="105156"/>
                </a:lnTo>
                <a:lnTo>
                  <a:pt x="9144" y="111252"/>
                </a:lnTo>
                <a:lnTo>
                  <a:pt x="18288" y="115824"/>
                </a:lnTo>
                <a:lnTo>
                  <a:pt x="77724" y="15240"/>
                </a:lnTo>
                <a:lnTo>
                  <a:pt x="70104" y="10668"/>
                </a:lnTo>
                <a:lnTo>
                  <a:pt x="77724" y="4572"/>
                </a:lnTo>
                <a:lnTo>
                  <a:pt x="731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5017008" y="10066019"/>
            <a:ext cx="78105" cy="116205"/>
          </a:xfrm>
          <a:custGeom>
            <a:avLst/>
            <a:gdLst/>
            <a:ahLst/>
            <a:cxnLst/>
            <a:rect l="l" t="t" r="r" b="b"/>
            <a:pathLst>
              <a:path w="78104" h="116204">
                <a:moveTo>
                  <a:pt x="77724" y="106680"/>
                </a:moveTo>
                <a:lnTo>
                  <a:pt x="68580" y="106680"/>
                </a:lnTo>
                <a:lnTo>
                  <a:pt x="68580" y="115824"/>
                </a:lnTo>
                <a:lnTo>
                  <a:pt x="73152" y="115824"/>
                </a:lnTo>
                <a:lnTo>
                  <a:pt x="76200" y="112776"/>
                </a:lnTo>
                <a:lnTo>
                  <a:pt x="76200" y="111252"/>
                </a:lnTo>
                <a:lnTo>
                  <a:pt x="77724" y="109728"/>
                </a:lnTo>
                <a:lnTo>
                  <a:pt x="77724" y="106680"/>
                </a:lnTo>
                <a:close/>
              </a:path>
              <a:path w="78104" h="116204">
                <a:moveTo>
                  <a:pt x="16764" y="0"/>
                </a:moveTo>
                <a:lnTo>
                  <a:pt x="9144" y="6096"/>
                </a:lnTo>
                <a:lnTo>
                  <a:pt x="0" y="10668"/>
                </a:lnTo>
                <a:lnTo>
                  <a:pt x="59436" y="111252"/>
                </a:lnTo>
                <a:lnTo>
                  <a:pt x="68580" y="106680"/>
                </a:lnTo>
                <a:lnTo>
                  <a:pt x="77724" y="106680"/>
                </a:lnTo>
                <a:lnTo>
                  <a:pt x="77724" y="100584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5026152" y="10162031"/>
            <a:ext cx="59690" cy="20320"/>
          </a:xfrm>
          <a:custGeom>
            <a:avLst/>
            <a:gdLst/>
            <a:ahLst/>
            <a:cxnLst/>
            <a:rect l="l" t="t" r="r" b="b"/>
            <a:pathLst>
              <a:path w="59689" h="20320">
                <a:moveTo>
                  <a:pt x="59436" y="0"/>
                </a:moveTo>
                <a:lnTo>
                  <a:pt x="0" y="0"/>
                </a:lnTo>
                <a:lnTo>
                  <a:pt x="0" y="19812"/>
                </a:lnTo>
                <a:lnTo>
                  <a:pt x="59436" y="19812"/>
                </a:lnTo>
                <a:lnTo>
                  <a:pt x="594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5015484" y="10190988"/>
            <a:ext cx="20320" cy="140335"/>
          </a:xfrm>
          <a:custGeom>
            <a:avLst/>
            <a:gdLst/>
            <a:ahLst/>
            <a:cxnLst/>
            <a:rect l="l" t="t" r="r" b="b"/>
            <a:pathLst>
              <a:path w="20320" h="140334">
                <a:moveTo>
                  <a:pt x="19812" y="0"/>
                </a:moveTo>
                <a:lnTo>
                  <a:pt x="1524" y="0"/>
                </a:lnTo>
                <a:lnTo>
                  <a:pt x="0" y="140208"/>
                </a:lnTo>
                <a:lnTo>
                  <a:pt x="19812" y="14020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4724400" y="9811511"/>
            <a:ext cx="100965" cy="120650"/>
          </a:xfrm>
          <a:custGeom>
            <a:avLst/>
            <a:gdLst/>
            <a:ahLst/>
            <a:cxnLst/>
            <a:rect l="l" t="t" r="r" b="b"/>
            <a:pathLst>
              <a:path w="100964" h="120650">
                <a:moveTo>
                  <a:pt x="0" y="0"/>
                </a:moveTo>
                <a:lnTo>
                  <a:pt x="0" y="120396"/>
                </a:lnTo>
                <a:lnTo>
                  <a:pt x="100584" y="59436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4715255" y="9800843"/>
            <a:ext cx="20320" cy="70485"/>
          </a:xfrm>
          <a:custGeom>
            <a:avLst/>
            <a:gdLst/>
            <a:ahLst/>
            <a:cxnLst/>
            <a:rect l="l" t="t" r="r" b="b"/>
            <a:pathLst>
              <a:path w="20320" h="70484">
                <a:moveTo>
                  <a:pt x="12192" y="0"/>
                </a:moveTo>
                <a:lnTo>
                  <a:pt x="7620" y="0"/>
                </a:lnTo>
                <a:lnTo>
                  <a:pt x="6096" y="1524"/>
                </a:lnTo>
                <a:lnTo>
                  <a:pt x="4572" y="1524"/>
                </a:lnTo>
                <a:lnTo>
                  <a:pt x="1524" y="4572"/>
                </a:lnTo>
                <a:lnTo>
                  <a:pt x="1524" y="6096"/>
                </a:lnTo>
                <a:lnTo>
                  <a:pt x="0" y="7620"/>
                </a:lnTo>
                <a:lnTo>
                  <a:pt x="0" y="70104"/>
                </a:lnTo>
                <a:lnTo>
                  <a:pt x="19812" y="70104"/>
                </a:lnTo>
                <a:lnTo>
                  <a:pt x="19812" y="10668"/>
                </a:lnTo>
                <a:lnTo>
                  <a:pt x="9144" y="10668"/>
                </a:lnTo>
                <a:lnTo>
                  <a:pt x="15240" y="1524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4719828" y="9802367"/>
            <a:ext cx="116205" cy="78105"/>
          </a:xfrm>
          <a:custGeom>
            <a:avLst/>
            <a:gdLst/>
            <a:ahLst/>
            <a:cxnLst/>
            <a:rect l="l" t="t" r="r" b="b"/>
            <a:pathLst>
              <a:path w="116204" h="78104">
                <a:moveTo>
                  <a:pt x="10668" y="0"/>
                </a:moveTo>
                <a:lnTo>
                  <a:pt x="4572" y="9144"/>
                </a:lnTo>
                <a:lnTo>
                  <a:pt x="0" y="16764"/>
                </a:lnTo>
                <a:lnTo>
                  <a:pt x="100584" y="77724"/>
                </a:lnTo>
                <a:lnTo>
                  <a:pt x="105156" y="68580"/>
                </a:lnTo>
                <a:lnTo>
                  <a:pt x="115824" y="68580"/>
                </a:lnTo>
                <a:lnTo>
                  <a:pt x="115824" y="65532"/>
                </a:lnTo>
                <a:lnTo>
                  <a:pt x="112776" y="62484"/>
                </a:lnTo>
                <a:lnTo>
                  <a:pt x="112776" y="60960"/>
                </a:lnTo>
                <a:lnTo>
                  <a:pt x="111252" y="60960"/>
                </a:lnTo>
                <a:lnTo>
                  <a:pt x="10668" y="0"/>
                </a:lnTo>
                <a:close/>
              </a:path>
              <a:path w="116204" h="78104">
                <a:moveTo>
                  <a:pt x="115824" y="68580"/>
                </a:moveTo>
                <a:lnTo>
                  <a:pt x="105156" y="68580"/>
                </a:lnTo>
                <a:lnTo>
                  <a:pt x="111252" y="77724"/>
                </a:lnTo>
                <a:lnTo>
                  <a:pt x="112776" y="74676"/>
                </a:lnTo>
                <a:lnTo>
                  <a:pt x="115824" y="71628"/>
                </a:lnTo>
                <a:lnTo>
                  <a:pt x="115824" y="6858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4715255" y="9863328"/>
            <a:ext cx="116205" cy="78105"/>
          </a:xfrm>
          <a:custGeom>
            <a:avLst/>
            <a:gdLst/>
            <a:ahLst/>
            <a:cxnLst/>
            <a:rect l="l" t="t" r="r" b="b"/>
            <a:pathLst>
              <a:path w="116204" h="78104">
                <a:moveTo>
                  <a:pt x="105156" y="0"/>
                </a:moveTo>
                <a:lnTo>
                  <a:pt x="4572" y="59436"/>
                </a:lnTo>
                <a:lnTo>
                  <a:pt x="9144" y="68580"/>
                </a:lnTo>
                <a:lnTo>
                  <a:pt x="0" y="68580"/>
                </a:lnTo>
                <a:lnTo>
                  <a:pt x="0" y="71628"/>
                </a:lnTo>
                <a:lnTo>
                  <a:pt x="1524" y="73152"/>
                </a:lnTo>
                <a:lnTo>
                  <a:pt x="1524" y="74676"/>
                </a:lnTo>
                <a:lnTo>
                  <a:pt x="3048" y="74676"/>
                </a:lnTo>
                <a:lnTo>
                  <a:pt x="6096" y="77724"/>
                </a:lnTo>
                <a:lnTo>
                  <a:pt x="13716" y="77724"/>
                </a:lnTo>
                <a:lnTo>
                  <a:pt x="15240" y="76200"/>
                </a:lnTo>
                <a:lnTo>
                  <a:pt x="115824" y="16764"/>
                </a:lnTo>
                <a:lnTo>
                  <a:pt x="109728" y="7620"/>
                </a:lnTo>
                <a:lnTo>
                  <a:pt x="1051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4715255" y="9870947"/>
            <a:ext cx="20320" cy="60960"/>
          </a:xfrm>
          <a:custGeom>
            <a:avLst/>
            <a:gdLst/>
            <a:ahLst/>
            <a:cxnLst/>
            <a:rect l="l" t="t" r="r" b="b"/>
            <a:pathLst>
              <a:path w="20320" h="60959">
                <a:moveTo>
                  <a:pt x="19812" y="0"/>
                </a:moveTo>
                <a:lnTo>
                  <a:pt x="0" y="0"/>
                </a:lnTo>
                <a:lnTo>
                  <a:pt x="0" y="60960"/>
                </a:lnTo>
                <a:lnTo>
                  <a:pt x="19812" y="60960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4425696" y="9871709"/>
            <a:ext cx="279400" cy="0"/>
          </a:xfrm>
          <a:custGeom>
            <a:avLst/>
            <a:gdLst/>
            <a:ahLst/>
            <a:cxnLst/>
            <a:rect l="l" t="t" r="r" b="b"/>
            <a:pathLst>
              <a:path w="279400" h="0">
                <a:moveTo>
                  <a:pt x="0" y="0"/>
                </a:moveTo>
                <a:lnTo>
                  <a:pt x="278892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6068568" y="10390631"/>
            <a:ext cx="86995" cy="30480"/>
          </a:xfrm>
          <a:custGeom>
            <a:avLst/>
            <a:gdLst/>
            <a:ahLst/>
            <a:cxnLst/>
            <a:rect l="l" t="t" r="r" b="b"/>
            <a:pathLst>
              <a:path w="86995" h="30479">
                <a:moveTo>
                  <a:pt x="4572" y="0"/>
                </a:moveTo>
                <a:lnTo>
                  <a:pt x="4572" y="9144"/>
                </a:lnTo>
                <a:lnTo>
                  <a:pt x="0" y="18288"/>
                </a:lnTo>
                <a:lnTo>
                  <a:pt x="3048" y="18288"/>
                </a:lnTo>
                <a:lnTo>
                  <a:pt x="85344" y="30480"/>
                </a:lnTo>
                <a:lnTo>
                  <a:pt x="86868" y="21336"/>
                </a:lnTo>
                <a:lnTo>
                  <a:pt x="86868" y="10668"/>
                </a:lnTo>
                <a:lnTo>
                  <a:pt x="45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5992368" y="10360152"/>
            <a:ext cx="83820" cy="48895"/>
          </a:xfrm>
          <a:custGeom>
            <a:avLst/>
            <a:gdLst/>
            <a:ahLst/>
            <a:cxnLst/>
            <a:rect l="l" t="t" r="r" b="b"/>
            <a:pathLst>
              <a:path w="83820" h="48895">
                <a:moveTo>
                  <a:pt x="9144" y="0"/>
                </a:moveTo>
                <a:lnTo>
                  <a:pt x="6096" y="9144"/>
                </a:lnTo>
                <a:lnTo>
                  <a:pt x="0" y="16764"/>
                </a:lnTo>
                <a:lnTo>
                  <a:pt x="1524" y="18288"/>
                </a:lnTo>
                <a:lnTo>
                  <a:pt x="76200" y="48768"/>
                </a:lnTo>
                <a:lnTo>
                  <a:pt x="80772" y="39624"/>
                </a:lnTo>
                <a:lnTo>
                  <a:pt x="83820" y="30480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5926836" y="10312907"/>
            <a:ext cx="78105" cy="64135"/>
          </a:xfrm>
          <a:custGeom>
            <a:avLst/>
            <a:gdLst/>
            <a:ahLst/>
            <a:cxnLst/>
            <a:rect l="l" t="t" r="r" b="b"/>
            <a:pathLst>
              <a:path w="78104" h="64134">
                <a:moveTo>
                  <a:pt x="15240" y="0"/>
                </a:moveTo>
                <a:lnTo>
                  <a:pt x="9144" y="7620"/>
                </a:lnTo>
                <a:lnTo>
                  <a:pt x="0" y="13716"/>
                </a:lnTo>
                <a:lnTo>
                  <a:pt x="3048" y="15240"/>
                </a:lnTo>
                <a:lnTo>
                  <a:pt x="65532" y="64008"/>
                </a:lnTo>
                <a:lnTo>
                  <a:pt x="71628" y="56388"/>
                </a:lnTo>
                <a:lnTo>
                  <a:pt x="77724" y="47244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5878068" y="10251947"/>
            <a:ext cx="66040" cy="74930"/>
          </a:xfrm>
          <a:custGeom>
            <a:avLst/>
            <a:gdLst/>
            <a:ahLst/>
            <a:cxnLst/>
            <a:rect l="l" t="t" r="r" b="b"/>
            <a:pathLst>
              <a:path w="66039" h="74929">
                <a:moveTo>
                  <a:pt x="16764" y="0"/>
                </a:moveTo>
                <a:lnTo>
                  <a:pt x="9144" y="6096"/>
                </a:lnTo>
                <a:lnTo>
                  <a:pt x="0" y="9144"/>
                </a:lnTo>
                <a:lnTo>
                  <a:pt x="1524" y="12192"/>
                </a:lnTo>
                <a:lnTo>
                  <a:pt x="48768" y="74676"/>
                </a:lnTo>
                <a:lnTo>
                  <a:pt x="57912" y="68580"/>
                </a:lnTo>
                <a:lnTo>
                  <a:pt x="65532" y="62484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5846064" y="10180319"/>
            <a:ext cx="50800" cy="81280"/>
          </a:xfrm>
          <a:custGeom>
            <a:avLst/>
            <a:gdLst/>
            <a:ahLst/>
            <a:cxnLst/>
            <a:rect l="l" t="t" r="r" b="b"/>
            <a:pathLst>
              <a:path w="50800" h="81279">
                <a:moveTo>
                  <a:pt x="18288" y="0"/>
                </a:moveTo>
                <a:lnTo>
                  <a:pt x="9144" y="3048"/>
                </a:lnTo>
                <a:lnTo>
                  <a:pt x="0" y="4572"/>
                </a:lnTo>
                <a:lnTo>
                  <a:pt x="0" y="7620"/>
                </a:lnTo>
                <a:lnTo>
                  <a:pt x="32004" y="80772"/>
                </a:lnTo>
                <a:lnTo>
                  <a:pt x="41148" y="77724"/>
                </a:lnTo>
                <a:lnTo>
                  <a:pt x="50292" y="73152"/>
                </a:lnTo>
                <a:lnTo>
                  <a:pt x="182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5835396" y="10099547"/>
            <a:ext cx="30480" cy="85725"/>
          </a:xfrm>
          <a:custGeom>
            <a:avLst/>
            <a:gdLst/>
            <a:ahLst/>
            <a:cxnLst/>
            <a:rect l="l" t="t" r="r" b="b"/>
            <a:pathLst>
              <a:path w="30479" h="85725">
                <a:moveTo>
                  <a:pt x="0" y="0"/>
                </a:moveTo>
                <a:lnTo>
                  <a:pt x="0" y="3048"/>
                </a:lnTo>
                <a:lnTo>
                  <a:pt x="10668" y="85344"/>
                </a:lnTo>
                <a:lnTo>
                  <a:pt x="19812" y="83820"/>
                </a:lnTo>
                <a:lnTo>
                  <a:pt x="30480" y="82296"/>
                </a:lnTo>
                <a:lnTo>
                  <a:pt x="18513" y="1524"/>
                </a:lnTo>
                <a:lnTo>
                  <a:pt x="9144" y="1524"/>
                </a:lnTo>
                <a:lnTo>
                  <a:pt x="0" y="0"/>
                </a:lnTo>
                <a:close/>
              </a:path>
              <a:path w="30479" h="85725">
                <a:moveTo>
                  <a:pt x="18288" y="0"/>
                </a:moveTo>
                <a:lnTo>
                  <a:pt x="9144" y="1524"/>
                </a:lnTo>
                <a:lnTo>
                  <a:pt x="18513" y="1524"/>
                </a:lnTo>
                <a:lnTo>
                  <a:pt x="182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5835396" y="10014204"/>
            <a:ext cx="30480" cy="88900"/>
          </a:xfrm>
          <a:custGeom>
            <a:avLst/>
            <a:gdLst/>
            <a:ahLst/>
            <a:cxnLst/>
            <a:rect l="l" t="t" r="r" b="b"/>
            <a:pathLst>
              <a:path w="30479" h="88900">
                <a:moveTo>
                  <a:pt x="10668" y="0"/>
                </a:moveTo>
                <a:lnTo>
                  <a:pt x="10668" y="3048"/>
                </a:lnTo>
                <a:lnTo>
                  <a:pt x="0" y="85344"/>
                </a:lnTo>
                <a:lnTo>
                  <a:pt x="18288" y="88392"/>
                </a:lnTo>
                <a:lnTo>
                  <a:pt x="30480" y="6096"/>
                </a:lnTo>
                <a:lnTo>
                  <a:pt x="19812" y="4572"/>
                </a:lnTo>
                <a:lnTo>
                  <a:pt x="106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5846064" y="9939528"/>
            <a:ext cx="50800" cy="83820"/>
          </a:xfrm>
          <a:custGeom>
            <a:avLst/>
            <a:gdLst/>
            <a:ahLst/>
            <a:cxnLst/>
            <a:rect l="l" t="t" r="r" b="b"/>
            <a:pathLst>
              <a:path w="50800" h="83820">
                <a:moveTo>
                  <a:pt x="33528" y="0"/>
                </a:moveTo>
                <a:lnTo>
                  <a:pt x="32004" y="1524"/>
                </a:lnTo>
                <a:lnTo>
                  <a:pt x="0" y="74676"/>
                </a:lnTo>
                <a:lnTo>
                  <a:pt x="18288" y="83820"/>
                </a:lnTo>
                <a:lnTo>
                  <a:pt x="50292" y="9144"/>
                </a:lnTo>
                <a:lnTo>
                  <a:pt x="41148" y="6096"/>
                </a:lnTo>
                <a:lnTo>
                  <a:pt x="335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5879592" y="9873995"/>
            <a:ext cx="64135" cy="76200"/>
          </a:xfrm>
          <a:custGeom>
            <a:avLst/>
            <a:gdLst/>
            <a:ahLst/>
            <a:cxnLst/>
            <a:rect l="l" t="t" r="r" b="b"/>
            <a:pathLst>
              <a:path w="64135" h="76200">
                <a:moveTo>
                  <a:pt x="50292" y="0"/>
                </a:moveTo>
                <a:lnTo>
                  <a:pt x="47244" y="1524"/>
                </a:lnTo>
                <a:lnTo>
                  <a:pt x="0" y="65532"/>
                </a:lnTo>
                <a:lnTo>
                  <a:pt x="7620" y="71628"/>
                </a:lnTo>
                <a:lnTo>
                  <a:pt x="15240" y="76200"/>
                </a:lnTo>
                <a:lnTo>
                  <a:pt x="64008" y="13716"/>
                </a:lnTo>
                <a:lnTo>
                  <a:pt x="56388" y="7620"/>
                </a:lnTo>
                <a:lnTo>
                  <a:pt x="502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5929884" y="9825228"/>
            <a:ext cx="74930" cy="66040"/>
          </a:xfrm>
          <a:custGeom>
            <a:avLst/>
            <a:gdLst/>
            <a:ahLst/>
            <a:cxnLst/>
            <a:rect l="l" t="t" r="r" b="b"/>
            <a:pathLst>
              <a:path w="74929" h="66040">
                <a:moveTo>
                  <a:pt x="64008" y="0"/>
                </a:moveTo>
                <a:lnTo>
                  <a:pt x="62484" y="0"/>
                </a:lnTo>
                <a:lnTo>
                  <a:pt x="0" y="48768"/>
                </a:lnTo>
                <a:lnTo>
                  <a:pt x="6096" y="56388"/>
                </a:lnTo>
                <a:lnTo>
                  <a:pt x="12192" y="65532"/>
                </a:lnTo>
                <a:lnTo>
                  <a:pt x="74676" y="16764"/>
                </a:lnTo>
                <a:lnTo>
                  <a:pt x="68580" y="9144"/>
                </a:lnTo>
                <a:lnTo>
                  <a:pt x="640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5993892" y="9793223"/>
            <a:ext cx="82550" cy="48895"/>
          </a:xfrm>
          <a:custGeom>
            <a:avLst/>
            <a:gdLst/>
            <a:ahLst/>
            <a:cxnLst/>
            <a:rect l="l" t="t" r="r" b="b"/>
            <a:pathLst>
              <a:path w="82550" h="48895">
                <a:moveTo>
                  <a:pt x="77724" y="0"/>
                </a:moveTo>
                <a:lnTo>
                  <a:pt x="74676" y="0"/>
                </a:lnTo>
                <a:lnTo>
                  <a:pt x="0" y="32004"/>
                </a:lnTo>
                <a:lnTo>
                  <a:pt x="4572" y="41148"/>
                </a:lnTo>
                <a:lnTo>
                  <a:pt x="7620" y="48768"/>
                </a:lnTo>
                <a:lnTo>
                  <a:pt x="82296" y="18288"/>
                </a:lnTo>
                <a:lnTo>
                  <a:pt x="79248" y="9144"/>
                </a:lnTo>
                <a:lnTo>
                  <a:pt x="777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6071616" y="9781031"/>
            <a:ext cx="83820" cy="30480"/>
          </a:xfrm>
          <a:custGeom>
            <a:avLst/>
            <a:gdLst/>
            <a:ahLst/>
            <a:cxnLst/>
            <a:rect l="l" t="t" r="r" b="b"/>
            <a:pathLst>
              <a:path w="83820" h="30479">
                <a:moveTo>
                  <a:pt x="83820" y="0"/>
                </a:moveTo>
                <a:lnTo>
                  <a:pt x="82296" y="0"/>
                </a:lnTo>
                <a:lnTo>
                  <a:pt x="0" y="12192"/>
                </a:lnTo>
                <a:lnTo>
                  <a:pt x="1524" y="21336"/>
                </a:lnTo>
                <a:lnTo>
                  <a:pt x="1524" y="30480"/>
                </a:lnTo>
                <a:lnTo>
                  <a:pt x="83820" y="19812"/>
                </a:lnTo>
                <a:lnTo>
                  <a:pt x="838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6153912" y="9781031"/>
            <a:ext cx="86995" cy="30480"/>
          </a:xfrm>
          <a:custGeom>
            <a:avLst/>
            <a:gdLst/>
            <a:ahLst/>
            <a:cxnLst/>
            <a:rect l="l" t="t" r="r" b="b"/>
            <a:pathLst>
              <a:path w="86995" h="30479">
                <a:moveTo>
                  <a:pt x="1524" y="0"/>
                </a:moveTo>
                <a:lnTo>
                  <a:pt x="1524" y="10668"/>
                </a:lnTo>
                <a:lnTo>
                  <a:pt x="0" y="19812"/>
                </a:lnTo>
                <a:lnTo>
                  <a:pt x="82296" y="30480"/>
                </a:lnTo>
                <a:lnTo>
                  <a:pt x="83820" y="21336"/>
                </a:lnTo>
                <a:lnTo>
                  <a:pt x="86868" y="12192"/>
                </a:lnTo>
                <a:lnTo>
                  <a:pt x="83820" y="12192"/>
                </a:lnTo>
                <a:lnTo>
                  <a:pt x="15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6233160" y="9793223"/>
            <a:ext cx="83820" cy="48895"/>
          </a:xfrm>
          <a:custGeom>
            <a:avLst/>
            <a:gdLst/>
            <a:ahLst/>
            <a:cxnLst/>
            <a:rect l="l" t="t" r="r" b="b"/>
            <a:pathLst>
              <a:path w="83820" h="48895">
                <a:moveTo>
                  <a:pt x="7620" y="0"/>
                </a:moveTo>
                <a:lnTo>
                  <a:pt x="4572" y="9144"/>
                </a:lnTo>
                <a:lnTo>
                  <a:pt x="0" y="18288"/>
                </a:lnTo>
                <a:lnTo>
                  <a:pt x="74676" y="48768"/>
                </a:lnTo>
                <a:lnTo>
                  <a:pt x="77724" y="41148"/>
                </a:lnTo>
                <a:lnTo>
                  <a:pt x="83820" y="32004"/>
                </a:lnTo>
                <a:lnTo>
                  <a:pt x="82296" y="32004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6304788" y="9825228"/>
            <a:ext cx="78105" cy="66040"/>
          </a:xfrm>
          <a:custGeom>
            <a:avLst/>
            <a:gdLst/>
            <a:ahLst/>
            <a:cxnLst/>
            <a:rect l="l" t="t" r="r" b="b"/>
            <a:pathLst>
              <a:path w="78104" h="66040">
                <a:moveTo>
                  <a:pt x="12192" y="0"/>
                </a:moveTo>
                <a:lnTo>
                  <a:pt x="6096" y="9144"/>
                </a:lnTo>
                <a:lnTo>
                  <a:pt x="0" y="16764"/>
                </a:lnTo>
                <a:lnTo>
                  <a:pt x="64008" y="65532"/>
                </a:lnTo>
                <a:lnTo>
                  <a:pt x="70104" y="56388"/>
                </a:lnTo>
                <a:lnTo>
                  <a:pt x="77724" y="50292"/>
                </a:lnTo>
                <a:lnTo>
                  <a:pt x="74676" y="48768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6365748" y="9875519"/>
            <a:ext cx="66040" cy="74930"/>
          </a:xfrm>
          <a:custGeom>
            <a:avLst/>
            <a:gdLst/>
            <a:ahLst/>
            <a:cxnLst/>
            <a:rect l="l" t="t" r="r" b="b"/>
            <a:pathLst>
              <a:path w="66039" h="74929">
                <a:moveTo>
                  <a:pt x="16764" y="0"/>
                </a:moveTo>
                <a:lnTo>
                  <a:pt x="9144" y="6096"/>
                </a:lnTo>
                <a:lnTo>
                  <a:pt x="0" y="12192"/>
                </a:lnTo>
                <a:lnTo>
                  <a:pt x="48768" y="74676"/>
                </a:lnTo>
                <a:lnTo>
                  <a:pt x="56388" y="70104"/>
                </a:lnTo>
                <a:lnTo>
                  <a:pt x="65532" y="65532"/>
                </a:lnTo>
                <a:lnTo>
                  <a:pt x="65532" y="64008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6412992" y="9941052"/>
            <a:ext cx="50800" cy="82550"/>
          </a:xfrm>
          <a:custGeom>
            <a:avLst/>
            <a:gdLst/>
            <a:ahLst/>
            <a:cxnLst/>
            <a:rect l="l" t="t" r="r" b="b"/>
            <a:pathLst>
              <a:path w="50800" h="82550">
                <a:moveTo>
                  <a:pt x="18288" y="0"/>
                </a:moveTo>
                <a:lnTo>
                  <a:pt x="9144" y="4572"/>
                </a:lnTo>
                <a:lnTo>
                  <a:pt x="0" y="7620"/>
                </a:lnTo>
                <a:lnTo>
                  <a:pt x="32004" y="82296"/>
                </a:lnTo>
                <a:lnTo>
                  <a:pt x="41148" y="77724"/>
                </a:lnTo>
                <a:lnTo>
                  <a:pt x="50292" y="76200"/>
                </a:lnTo>
                <a:lnTo>
                  <a:pt x="50292" y="73152"/>
                </a:lnTo>
                <a:lnTo>
                  <a:pt x="182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6443472" y="10017252"/>
            <a:ext cx="32384" cy="85725"/>
          </a:xfrm>
          <a:custGeom>
            <a:avLst/>
            <a:gdLst/>
            <a:ahLst/>
            <a:cxnLst/>
            <a:rect l="l" t="t" r="r" b="b"/>
            <a:pathLst>
              <a:path w="32385" h="85725">
                <a:moveTo>
                  <a:pt x="19812" y="0"/>
                </a:moveTo>
                <a:lnTo>
                  <a:pt x="10668" y="1524"/>
                </a:lnTo>
                <a:lnTo>
                  <a:pt x="0" y="3048"/>
                </a:lnTo>
                <a:lnTo>
                  <a:pt x="12192" y="85344"/>
                </a:lnTo>
                <a:lnTo>
                  <a:pt x="21336" y="83820"/>
                </a:lnTo>
                <a:lnTo>
                  <a:pt x="32004" y="83820"/>
                </a:lnTo>
                <a:lnTo>
                  <a:pt x="32004" y="82296"/>
                </a:lnTo>
                <a:lnTo>
                  <a:pt x="19812" y="0"/>
                </a:lnTo>
                <a:close/>
              </a:path>
              <a:path w="32385" h="85725">
                <a:moveTo>
                  <a:pt x="32004" y="83820"/>
                </a:moveTo>
                <a:lnTo>
                  <a:pt x="21336" y="83820"/>
                </a:lnTo>
                <a:lnTo>
                  <a:pt x="32004" y="85344"/>
                </a:lnTo>
                <a:lnTo>
                  <a:pt x="32004" y="8382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6443472" y="10099547"/>
            <a:ext cx="32384" cy="88900"/>
          </a:xfrm>
          <a:custGeom>
            <a:avLst/>
            <a:gdLst/>
            <a:ahLst/>
            <a:cxnLst/>
            <a:rect l="l" t="t" r="r" b="b"/>
            <a:pathLst>
              <a:path w="32385" h="88900">
                <a:moveTo>
                  <a:pt x="12192" y="0"/>
                </a:moveTo>
                <a:lnTo>
                  <a:pt x="0" y="82296"/>
                </a:lnTo>
                <a:lnTo>
                  <a:pt x="10668" y="83820"/>
                </a:lnTo>
                <a:lnTo>
                  <a:pt x="19812" y="88392"/>
                </a:lnTo>
                <a:lnTo>
                  <a:pt x="19812" y="85344"/>
                </a:lnTo>
                <a:lnTo>
                  <a:pt x="32004" y="3048"/>
                </a:lnTo>
                <a:lnTo>
                  <a:pt x="21336" y="1524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6412992" y="10180319"/>
            <a:ext cx="50800" cy="83820"/>
          </a:xfrm>
          <a:custGeom>
            <a:avLst/>
            <a:gdLst/>
            <a:ahLst/>
            <a:cxnLst/>
            <a:rect l="l" t="t" r="r" b="b"/>
            <a:pathLst>
              <a:path w="50800" h="83820">
                <a:moveTo>
                  <a:pt x="32004" y="0"/>
                </a:moveTo>
                <a:lnTo>
                  <a:pt x="0" y="73152"/>
                </a:lnTo>
                <a:lnTo>
                  <a:pt x="9144" y="77724"/>
                </a:lnTo>
                <a:lnTo>
                  <a:pt x="18288" y="83820"/>
                </a:lnTo>
                <a:lnTo>
                  <a:pt x="18288" y="80772"/>
                </a:lnTo>
                <a:lnTo>
                  <a:pt x="50292" y="7620"/>
                </a:lnTo>
                <a:lnTo>
                  <a:pt x="41148" y="3048"/>
                </a:lnTo>
                <a:lnTo>
                  <a:pt x="320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6365748" y="10251947"/>
            <a:ext cx="66040" cy="76200"/>
          </a:xfrm>
          <a:custGeom>
            <a:avLst/>
            <a:gdLst/>
            <a:ahLst/>
            <a:cxnLst/>
            <a:rect l="l" t="t" r="r" b="b"/>
            <a:pathLst>
              <a:path w="66039" h="76200">
                <a:moveTo>
                  <a:pt x="48768" y="0"/>
                </a:moveTo>
                <a:lnTo>
                  <a:pt x="0" y="62484"/>
                </a:lnTo>
                <a:lnTo>
                  <a:pt x="9144" y="68580"/>
                </a:lnTo>
                <a:lnTo>
                  <a:pt x="13716" y="76200"/>
                </a:lnTo>
                <a:lnTo>
                  <a:pt x="16764" y="74676"/>
                </a:lnTo>
                <a:lnTo>
                  <a:pt x="65532" y="12192"/>
                </a:lnTo>
                <a:lnTo>
                  <a:pt x="56388" y="6096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6304788" y="10312907"/>
            <a:ext cx="74930" cy="66040"/>
          </a:xfrm>
          <a:custGeom>
            <a:avLst/>
            <a:gdLst/>
            <a:ahLst/>
            <a:cxnLst/>
            <a:rect l="l" t="t" r="r" b="b"/>
            <a:pathLst>
              <a:path w="74929" h="66040">
                <a:moveTo>
                  <a:pt x="64008" y="0"/>
                </a:moveTo>
                <a:lnTo>
                  <a:pt x="0" y="47244"/>
                </a:lnTo>
                <a:lnTo>
                  <a:pt x="6096" y="56388"/>
                </a:lnTo>
                <a:lnTo>
                  <a:pt x="10668" y="65532"/>
                </a:lnTo>
                <a:lnTo>
                  <a:pt x="12192" y="64008"/>
                </a:lnTo>
                <a:lnTo>
                  <a:pt x="74676" y="15240"/>
                </a:lnTo>
                <a:lnTo>
                  <a:pt x="70104" y="7620"/>
                </a:lnTo>
                <a:lnTo>
                  <a:pt x="640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6233160" y="10360152"/>
            <a:ext cx="82550" cy="48895"/>
          </a:xfrm>
          <a:custGeom>
            <a:avLst/>
            <a:gdLst/>
            <a:ahLst/>
            <a:cxnLst/>
            <a:rect l="l" t="t" r="r" b="b"/>
            <a:pathLst>
              <a:path w="82550" h="48895">
                <a:moveTo>
                  <a:pt x="74676" y="0"/>
                </a:moveTo>
                <a:lnTo>
                  <a:pt x="0" y="30480"/>
                </a:lnTo>
                <a:lnTo>
                  <a:pt x="4572" y="39624"/>
                </a:lnTo>
                <a:lnTo>
                  <a:pt x="4572" y="48768"/>
                </a:lnTo>
                <a:lnTo>
                  <a:pt x="7620" y="48768"/>
                </a:lnTo>
                <a:lnTo>
                  <a:pt x="82296" y="18288"/>
                </a:lnTo>
                <a:lnTo>
                  <a:pt x="77724" y="9144"/>
                </a:lnTo>
                <a:lnTo>
                  <a:pt x="7467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6153912" y="10390631"/>
            <a:ext cx="83820" cy="30480"/>
          </a:xfrm>
          <a:custGeom>
            <a:avLst/>
            <a:gdLst/>
            <a:ahLst/>
            <a:cxnLst/>
            <a:rect l="l" t="t" r="r" b="b"/>
            <a:pathLst>
              <a:path w="83820" h="30479">
                <a:moveTo>
                  <a:pt x="82296" y="0"/>
                </a:moveTo>
                <a:lnTo>
                  <a:pt x="0" y="10668"/>
                </a:lnTo>
                <a:lnTo>
                  <a:pt x="1524" y="21336"/>
                </a:lnTo>
                <a:lnTo>
                  <a:pt x="0" y="30480"/>
                </a:lnTo>
                <a:lnTo>
                  <a:pt x="1524" y="30480"/>
                </a:lnTo>
                <a:lnTo>
                  <a:pt x="83820" y="18288"/>
                </a:lnTo>
                <a:lnTo>
                  <a:pt x="83820" y="9144"/>
                </a:lnTo>
                <a:lnTo>
                  <a:pt x="822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5725668" y="9912095"/>
            <a:ext cx="119380" cy="119380"/>
          </a:xfrm>
          <a:custGeom>
            <a:avLst/>
            <a:gdLst/>
            <a:ahLst/>
            <a:cxnLst/>
            <a:rect l="l" t="t" r="r" b="b"/>
            <a:pathLst>
              <a:path w="119379" h="119379">
                <a:moveTo>
                  <a:pt x="39624" y="0"/>
                </a:moveTo>
                <a:lnTo>
                  <a:pt x="0" y="118872"/>
                </a:lnTo>
                <a:lnTo>
                  <a:pt x="118872" y="79248"/>
                </a:lnTo>
                <a:lnTo>
                  <a:pt x="396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5736336" y="9901428"/>
            <a:ext cx="38100" cy="73660"/>
          </a:xfrm>
          <a:custGeom>
            <a:avLst/>
            <a:gdLst/>
            <a:ahLst/>
            <a:cxnLst/>
            <a:rect l="l" t="t" r="r" b="b"/>
            <a:pathLst>
              <a:path w="38100" h="73659">
                <a:moveTo>
                  <a:pt x="33528" y="1524"/>
                </a:moveTo>
                <a:lnTo>
                  <a:pt x="22860" y="1524"/>
                </a:lnTo>
                <a:lnTo>
                  <a:pt x="21336" y="3048"/>
                </a:lnTo>
                <a:lnTo>
                  <a:pt x="21336" y="4572"/>
                </a:lnTo>
                <a:lnTo>
                  <a:pt x="19812" y="6096"/>
                </a:lnTo>
                <a:lnTo>
                  <a:pt x="19812" y="7620"/>
                </a:lnTo>
                <a:lnTo>
                  <a:pt x="0" y="65532"/>
                </a:lnTo>
                <a:lnTo>
                  <a:pt x="9144" y="70104"/>
                </a:lnTo>
                <a:lnTo>
                  <a:pt x="18288" y="73152"/>
                </a:lnTo>
                <a:lnTo>
                  <a:pt x="38100" y="13716"/>
                </a:lnTo>
                <a:lnTo>
                  <a:pt x="28956" y="10668"/>
                </a:lnTo>
                <a:lnTo>
                  <a:pt x="35052" y="3048"/>
                </a:lnTo>
                <a:lnTo>
                  <a:pt x="33528" y="1524"/>
                </a:lnTo>
                <a:close/>
              </a:path>
              <a:path w="38100" h="73659">
                <a:moveTo>
                  <a:pt x="28956" y="0"/>
                </a:moveTo>
                <a:lnTo>
                  <a:pt x="27432" y="0"/>
                </a:lnTo>
                <a:lnTo>
                  <a:pt x="25908" y="1524"/>
                </a:lnTo>
                <a:lnTo>
                  <a:pt x="30480" y="1524"/>
                </a:lnTo>
                <a:lnTo>
                  <a:pt x="289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5757672" y="9904476"/>
            <a:ext cx="97790" cy="96520"/>
          </a:xfrm>
          <a:custGeom>
            <a:avLst/>
            <a:gdLst/>
            <a:ahLst/>
            <a:cxnLst/>
            <a:rect l="l" t="t" r="r" b="b"/>
            <a:pathLst>
              <a:path w="97789" h="96520">
                <a:moveTo>
                  <a:pt x="97536" y="86868"/>
                </a:moveTo>
                <a:lnTo>
                  <a:pt x="86868" y="86868"/>
                </a:lnTo>
                <a:lnTo>
                  <a:pt x="89916" y="96012"/>
                </a:lnTo>
                <a:lnTo>
                  <a:pt x="92964" y="94488"/>
                </a:lnTo>
                <a:lnTo>
                  <a:pt x="94488" y="94488"/>
                </a:lnTo>
                <a:lnTo>
                  <a:pt x="96012" y="92964"/>
                </a:lnTo>
                <a:lnTo>
                  <a:pt x="96012" y="91440"/>
                </a:lnTo>
                <a:lnTo>
                  <a:pt x="97536" y="89916"/>
                </a:lnTo>
                <a:lnTo>
                  <a:pt x="97536" y="86868"/>
                </a:lnTo>
                <a:close/>
              </a:path>
              <a:path w="97789" h="96520">
                <a:moveTo>
                  <a:pt x="13716" y="0"/>
                </a:moveTo>
                <a:lnTo>
                  <a:pt x="7620" y="7620"/>
                </a:lnTo>
                <a:lnTo>
                  <a:pt x="0" y="13716"/>
                </a:lnTo>
                <a:lnTo>
                  <a:pt x="80772" y="94488"/>
                </a:lnTo>
                <a:lnTo>
                  <a:pt x="86868" y="86868"/>
                </a:lnTo>
                <a:lnTo>
                  <a:pt x="97536" y="86868"/>
                </a:lnTo>
                <a:lnTo>
                  <a:pt x="97536" y="83820"/>
                </a:lnTo>
                <a:lnTo>
                  <a:pt x="96012" y="82296"/>
                </a:lnTo>
                <a:lnTo>
                  <a:pt x="96012" y="80772"/>
                </a:lnTo>
                <a:lnTo>
                  <a:pt x="94488" y="80772"/>
                </a:lnTo>
                <a:lnTo>
                  <a:pt x="137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5716524" y="9982200"/>
            <a:ext cx="131445" cy="59690"/>
          </a:xfrm>
          <a:custGeom>
            <a:avLst/>
            <a:gdLst/>
            <a:ahLst/>
            <a:cxnLst/>
            <a:rect l="l" t="t" r="r" b="b"/>
            <a:pathLst>
              <a:path w="131445" h="59690">
                <a:moveTo>
                  <a:pt x="0" y="45720"/>
                </a:moveTo>
                <a:lnTo>
                  <a:pt x="0" y="53340"/>
                </a:lnTo>
                <a:lnTo>
                  <a:pt x="4572" y="57912"/>
                </a:lnTo>
                <a:lnTo>
                  <a:pt x="6096" y="57912"/>
                </a:lnTo>
                <a:lnTo>
                  <a:pt x="7620" y="59436"/>
                </a:lnTo>
                <a:lnTo>
                  <a:pt x="10668" y="59436"/>
                </a:lnTo>
                <a:lnTo>
                  <a:pt x="12192" y="57912"/>
                </a:lnTo>
                <a:lnTo>
                  <a:pt x="39624" y="48768"/>
                </a:lnTo>
                <a:lnTo>
                  <a:pt x="9144" y="48768"/>
                </a:lnTo>
                <a:lnTo>
                  <a:pt x="0" y="45720"/>
                </a:lnTo>
                <a:close/>
              </a:path>
              <a:path w="131445" h="59690">
                <a:moveTo>
                  <a:pt x="124968" y="0"/>
                </a:moveTo>
                <a:lnTo>
                  <a:pt x="6096" y="39624"/>
                </a:lnTo>
                <a:lnTo>
                  <a:pt x="9144" y="48768"/>
                </a:lnTo>
                <a:lnTo>
                  <a:pt x="39624" y="48768"/>
                </a:lnTo>
                <a:lnTo>
                  <a:pt x="131064" y="18288"/>
                </a:lnTo>
                <a:lnTo>
                  <a:pt x="1249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5716524" y="9966959"/>
            <a:ext cx="38100" cy="67310"/>
          </a:xfrm>
          <a:custGeom>
            <a:avLst/>
            <a:gdLst/>
            <a:ahLst/>
            <a:cxnLst/>
            <a:rect l="l" t="t" r="r" b="b"/>
            <a:pathLst>
              <a:path w="38100" h="67309">
                <a:moveTo>
                  <a:pt x="19812" y="0"/>
                </a:moveTo>
                <a:lnTo>
                  <a:pt x="0" y="60960"/>
                </a:lnTo>
                <a:lnTo>
                  <a:pt x="18288" y="67056"/>
                </a:lnTo>
                <a:lnTo>
                  <a:pt x="38100" y="7620"/>
                </a:lnTo>
                <a:lnTo>
                  <a:pt x="28956" y="4572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5242560" y="9861804"/>
            <a:ext cx="504825" cy="119380"/>
          </a:xfrm>
          <a:custGeom>
            <a:avLst/>
            <a:gdLst/>
            <a:ahLst/>
            <a:cxnLst/>
            <a:rect l="l" t="t" r="r" b="b"/>
            <a:pathLst>
              <a:path w="504825" h="119379">
                <a:moveTo>
                  <a:pt x="4572" y="0"/>
                </a:moveTo>
                <a:lnTo>
                  <a:pt x="0" y="19812"/>
                </a:lnTo>
                <a:lnTo>
                  <a:pt x="501396" y="118872"/>
                </a:lnTo>
                <a:lnTo>
                  <a:pt x="504444" y="99060"/>
                </a:lnTo>
                <a:lnTo>
                  <a:pt x="45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5215128" y="10341864"/>
            <a:ext cx="140208" cy="14020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5341620" y="10221467"/>
            <a:ext cx="527685" cy="200025"/>
          </a:xfrm>
          <a:custGeom>
            <a:avLst/>
            <a:gdLst/>
            <a:ahLst/>
            <a:cxnLst/>
            <a:rect l="l" t="t" r="r" b="b"/>
            <a:pathLst>
              <a:path w="527685" h="200025">
                <a:moveTo>
                  <a:pt x="519684" y="0"/>
                </a:moveTo>
                <a:lnTo>
                  <a:pt x="0" y="179832"/>
                </a:lnTo>
                <a:lnTo>
                  <a:pt x="6096" y="199644"/>
                </a:lnTo>
                <a:lnTo>
                  <a:pt x="527304" y="18288"/>
                </a:lnTo>
                <a:lnTo>
                  <a:pt x="5196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4165092" y="10351007"/>
            <a:ext cx="360045" cy="181610"/>
          </a:xfrm>
          <a:custGeom>
            <a:avLst/>
            <a:gdLst/>
            <a:ahLst/>
            <a:cxnLst/>
            <a:rect l="l" t="t" r="r" b="b"/>
            <a:pathLst>
              <a:path w="360045" h="181609">
                <a:moveTo>
                  <a:pt x="0" y="181356"/>
                </a:moveTo>
                <a:lnTo>
                  <a:pt x="359664" y="181356"/>
                </a:lnTo>
                <a:lnTo>
                  <a:pt x="359664" y="0"/>
                </a:lnTo>
                <a:lnTo>
                  <a:pt x="0" y="0"/>
                </a:lnTo>
                <a:lnTo>
                  <a:pt x="0" y="181356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4155948" y="10551414"/>
            <a:ext cx="200025" cy="0"/>
          </a:xfrm>
          <a:custGeom>
            <a:avLst/>
            <a:gdLst/>
            <a:ahLst/>
            <a:cxnLst/>
            <a:rect l="l" t="t" r="r" b="b"/>
            <a:pathLst>
              <a:path w="200025" h="0">
                <a:moveTo>
                  <a:pt x="0" y="0"/>
                </a:moveTo>
                <a:lnTo>
                  <a:pt x="199644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4165854" y="10341864"/>
            <a:ext cx="0" cy="208915"/>
          </a:xfrm>
          <a:custGeom>
            <a:avLst/>
            <a:gdLst/>
            <a:ahLst/>
            <a:cxnLst/>
            <a:rect l="l" t="t" r="r" b="b"/>
            <a:pathLst>
              <a:path w="0" h="208915">
                <a:moveTo>
                  <a:pt x="0" y="0"/>
                </a:moveTo>
                <a:lnTo>
                  <a:pt x="0" y="208788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4165092" y="10351769"/>
            <a:ext cx="390525" cy="0"/>
          </a:xfrm>
          <a:custGeom>
            <a:avLst/>
            <a:gdLst/>
            <a:ahLst/>
            <a:cxnLst/>
            <a:rect l="l" t="t" r="r" b="b"/>
            <a:pathLst>
              <a:path w="390525" h="0">
                <a:moveTo>
                  <a:pt x="0" y="0"/>
                </a:moveTo>
                <a:lnTo>
                  <a:pt x="390144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4545330" y="10351007"/>
            <a:ext cx="0" cy="210820"/>
          </a:xfrm>
          <a:custGeom>
            <a:avLst/>
            <a:gdLst/>
            <a:ahLst/>
            <a:cxnLst/>
            <a:rect l="l" t="t" r="r" b="b"/>
            <a:pathLst>
              <a:path w="0" h="210820">
                <a:moveTo>
                  <a:pt x="0" y="0"/>
                </a:moveTo>
                <a:lnTo>
                  <a:pt x="0" y="210312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4355592" y="10551414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 h="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3485388" y="10351007"/>
            <a:ext cx="360045" cy="181610"/>
          </a:xfrm>
          <a:custGeom>
            <a:avLst/>
            <a:gdLst/>
            <a:ahLst/>
            <a:cxnLst/>
            <a:rect l="l" t="t" r="r" b="b"/>
            <a:pathLst>
              <a:path w="360045" h="181609">
                <a:moveTo>
                  <a:pt x="0" y="181356"/>
                </a:moveTo>
                <a:lnTo>
                  <a:pt x="359664" y="181356"/>
                </a:lnTo>
                <a:lnTo>
                  <a:pt x="359664" y="0"/>
                </a:lnTo>
                <a:lnTo>
                  <a:pt x="0" y="0"/>
                </a:lnTo>
                <a:lnTo>
                  <a:pt x="0" y="181356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3474720" y="10551414"/>
            <a:ext cx="200025" cy="0"/>
          </a:xfrm>
          <a:custGeom>
            <a:avLst/>
            <a:gdLst/>
            <a:ahLst/>
            <a:cxnLst/>
            <a:rect l="l" t="t" r="r" b="b"/>
            <a:pathLst>
              <a:path w="200025" h="0">
                <a:moveTo>
                  <a:pt x="0" y="0"/>
                </a:moveTo>
                <a:lnTo>
                  <a:pt x="199644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3484626" y="10341864"/>
            <a:ext cx="0" cy="208915"/>
          </a:xfrm>
          <a:custGeom>
            <a:avLst/>
            <a:gdLst/>
            <a:ahLst/>
            <a:cxnLst/>
            <a:rect l="l" t="t" r="r" b="b"/>
            <a:pathLst>
              <a:path w="0" h="208915">
                <a:moveTo>
                  <a:pt x="0" y="0"/>
                </a:moveTo>
                <a:lnTo>
                  <a:pt x="0" y="208788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3485388" y="10351769"/>
            <a:ext cx="390525" cy="0"/>
          </a:xfrm>
          <a:custGeom>
            <a:avLst/>
            <a:gdLst/>
            <a:ahLst/>
            <a:cxnLst/>
            <a:rect l="l" t="t" r="r" b="b"/>
            <a:pathLst>
              <a:path w="390525" h="0">
                <a:moveTo>
                  <a:pt x="0" y="0"/>
                </a:moveTo>
                <a:lnTo>
                  <a:pt x="390144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3865626" y="10351007"/>
            <a:ext cx="0" cy="210820"/>
          </a:xfrm>
          <a:custGeom>
            <a:avLst/>
            <a:gdLst/>
            <a:ahLst/>
            <a:cxnLst/>
            <a:rect l="l" t="t" r="r" b="b"/>
            <a:pathLst>
              <a:path w="0" h="210820">
                <a:moveTo>
                  <a:pt x="0" y="0"/>
                </a:moveTo>
                <a:lnTo>
                  <a:pt x="0" y="210312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3674364" y="10551414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 h="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2805684" y="10351007"/>
            <a:ext cx="360045" cy="181610"/>
          </a:xfrm>
          <a:custGeom>
            <a:avLst/>
            <a:gdLst/>
            <a:ahLst/>
            <a:cxnLst/>
            <a:rect l="l" t="t" r="r" b="b"/>
            <a:pathLst>
              <a:path w="360044" h="181609">
                <a:moveTo>
                  <a:pt x="0" y="181356"/>
                </a:moveTo>
                <a:lnTo>
                  <a:pt x="359664" y="181356"/>
                </a:lnTo>
                <a:lnTo>
                  <a:pt x="359664" y="0"/>
                </a:lnTo>
                <a:lnTo>
                  <a:pt x="0" y="0"/>
                </a:lnTo>
                <a:lnTo>
                  <a:pt x="0" y="181356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2795016" y="10551414"/>
            <a:ext cx="200025" cy="0"/>
          </a:xfrm>
          <a:custGeom>
            <a:avLst/>
            <a:gdLst/>
            <a:ahLst/>
            <a:cxnLst/>
            <a:rect l="l" t="t" r="r" b="b"/>
            <a:pathLst>
              <a:path w="200025" h="0">
                <a:moveTo>
                  <a:pt x="0" y="0"/>
                </a:moveTo>
                <a:lnTo>
                  <a:pt x="199644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2804922" y="10341864"/>
            <a:ext cx="0" cy="208915"/>
          </a:xfrm>
          <a:custGeom>
            <a:avLst/>
            <a:gdLst/>
            <a:ahLst/>
            <a:cxnLst/>
            <a:rect l="l" t="t" r="r" b="b"/>
            <a:pathLst>
              <a:path w="0" h="208915">
                <a:moveTo>
                  <a:pt x="0" y="0"/>
                </a:moveTo>
                <a:lnTo>
                  <a:pt x="0" y="208788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2805684" y="10351769"/>
            <a:ext cx="390525" cy="0"/>
          </a:xfrm>
          <a:custGeom>
            <a:avLst/>
            <a:gdLst/>
            <a:ahLst/>
            <a:cxnLst/>
            <a:rect l="l" t="t" r="r" b="b"/>
            <a:pathLst>
              <a:path w="390525" h="0">
                <a:moveTo>
                  <a:pt x="0" y="0"/>
                </a:moveTo>
                <a:lnTo>
                  <a:pt x="390144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3185922" y="10351007"/>
            <a:ext cx="0" cy="210820"/>
          </a:xfrm>
          <a:custGeom>
            <a:avLst/>
            <a:gdLst/>
            <a:ahLst/>
            <a:cxnLst/>
            <a:rect l="l" t="t" r="r" b="b"/>
            <a:pathLst>
              <a:path w="0" h="210820">
                <a:moveTo>
                  <a:pt x="0" y="0"/>
                </a:moveTo>
                <a:lnTo>
                  <a:pt x="0" y="210312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2994660" y="10551414"/>
            <a:ext cx="190500" cy="0"/>
          </a:xfrm>
          <a:custGeom>
            <a:avLst/>
            <a:gdLst/>
            <a:ahLst/>
            <a:cxnLst/>
            <a:rect l="l" t="t" r="r" b="b"/>
            <a:pathLst>
              <a:path w="190500" h="0">
                <a:moveTo>
                  <a:pt x="0" y="0"/>
                </a:moveTo>
                <a:lnTo>
                  <a:pt x="190500" y="0"/>
                </a:lnTo>
              </a:path>
            </a:pathLst>
          </a:custGeom>
          <a:ln w="1981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3695700" y="9541764"/>
            <a:ext cx="118872" cy="1386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3404616" y="9611105"/>
            <a:ext cx="300355" cy="0"/>
          </a:xfrm>
          <a:custGeom>
            <a:avLst/>
            <a:gdLst/>
            <a:ahLst/>
            <a:cxnLst/>
            <a:rect l="l" t="t" r="r" b="b"/>
            <a:pathLst>
              <a:path w="300354" h="0">
                <a:moveTo>
                  <a:pt x="0" y="0"/>
                </a:moveTo>
                <a:lnTo>
                  <a:pt x="300228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3415284" y="10701528"/>
            <a:ext cx="120396" cy="14020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3544823" y="10772393"/>
            <a:ext cx="280670" cy="0"/>
          </a:xfrm>
          <a:custGeom>
            <a:avLst/>
            <a:gdLst/>
            <a:ahLst/>
            <a:cxnLst/>
            <a:rect l="l" t="t" r="r" b="b"/>
            <a:pathLst>
              <a:path w="280670" h="0">
                <a:moveTo>
                  <a:pt x="0" y="0"/>
                </a:moveTo>
                <a:lnTo>
                  <a:pt x="280416" y="0"/>
                </a:lnTo>
              </a:path>
            </a:pathLst>
          </a:custGeom>
          <a:ln w="198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graphicFrame>
        <p:nvGraphicFramePr>
          <p:cNvPr id="109" name="object 109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240155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Chiper </a:t>
                      </a:r>
                      <a:r>
                        <a:rPr dirty="0" sz="2850" spc="16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Block</a:t>
                      </a:r>
                      <a:r>
                        <a:rPr dirty="0" sz="2850" spc="-114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Chaining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 marL="480059" indent="-212090">
                        <a:lnSpc>
                          <a:spcPts val="1080"/>
                        </a:lnSpc>
                        <a:spcBef>
                          <a:spcPts val="105"/>
                        </a:spcBef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479425" algn="l"/>
                          <a:tab pos="480059" algn="l"/>
                        </a:tabLst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Untuk ukuran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block data yang tetap, yang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populer adalah 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64</a:t>
                      </a:r>
                      <a:r>
                        <a:rPr dirty="0" sz="1550" spc="1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bit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1333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marR="342265" indent="-212090">
                        <a:lnSpc>
                          <a:spcPts val="1810"/>
                        </a:lnSpc>
                        <a:spcBef>
                          <a:spcPts val="685"/>
                        </a:spcBef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Pesan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dibagi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ke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dalam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block,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block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terakhir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di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padding ke 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ukuran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standard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digunakan, </a:t>
                      </a:r>
                      <a:r>
                        <a:rPr dirty="0" sz="1550" spc="-25">
                          <a:latin typeface="Arial"/>
                          <a:cs typeface="Arial"/>
                        </a:rPr>
                        <a:t>dan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setiap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block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dienkrip</a:t>
                      </a:r>
                      <a:r>
                        <a:rPr dirty="0" sz="1550" spc="1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secara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8699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479425">
                        <a:lnSpc>
                          <a:spcPts val="1295"/>
                        </a:lnSpc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independent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61315" indent="-212090">
                        <a:lnSpc>
                          <a:spcPts val="1500"/>
                        </a:lnSpc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Block pertama tersedia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transmisi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setelah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enkripsi</a:t>
                      </a:r>
                      <a:r>
                        <a:rPr dirty="0" sz="1550" spc="10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selesai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361315" indent="-212090">
                        <a:lnSpc>
                          <a:spcPts val="1789"/>
                        </a:lnSpc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360680" algn="l"/>
                          <a:tab pos="361315" algn="l"/>
                        </a:tabLst>
                      </a:pPr>
                      <a:r>
                        <a:rPr dirty="0" sz="1550" spc="-10">
                          <a:latin typeface="Arial"/>
                          <a:cs typeface="Arial"/>
                        </a:rPr>
                        <a:t>Chiper Block</a:t>
                      </a:r>
                      <a:r>
                        <a:rPr dirty="0" sz="1550" spc="3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Chaining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55295">
                        <a:lnSpc>
                          <a:spcPts val="1330"/>
                        </a:lnSpc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Mengirim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block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terenkrip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SOR block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terenkrip</a:t>
                      </a:r>
                      <a:r>
                        <a:rPr dirty="0" sz="1550" spc="-114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sebelumnya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761365" marR="374650" indent="-187325">
                        <a:lnSpc>
                          <a:spcPts val="1750"/>
                        </a:lnSpc>
                        <a:spcBef>
                          <a:spcPts val="505"/>
                        </a:spcBef>
                        <a:buSzPct val="74193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Mendekodekan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ulang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menggunakan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operasi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SOR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dengan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blok 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terenkrip</a:t>
                      </a:r>
                      <a:r>
                        <a:rPr dirty="0" sz="1550" spc="-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sebelumnya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761365" indent="-187325">
                        <a:lnSpc>
                          <a:spcPts val="1725"/>
                        </a:lnSpc>
                        <a:buSzPct val="74193"/>
                        <a:buChar char="–"/>
                        <a:tabLst>
                          <a:tab pos="762000" algn="l"/>
                        </a:tabLst>
                      </a:pPr>
                      <a:r>
                        <a:rPr dirty="0" sz="1550">
                          <a:latin typeface="Arial"/>
                          <a:cs typeface="Arial"/>
                        </a:rPr>
                        <a:t>Jika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ada kegagalan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akan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dihentikan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prosesnya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568325">
                        <a:lnSpc>
                          <a:spcPts val="1490"/>
                        </a:lnSpc>
                        <a:spcBef>
                          <a:spcPts val="5"/>
                        </a:spcBef>
                        <a:tabLst>
                          <a:tab pos="2146935" algn="l"/>
                          <a:tab pos="2831465" algn="l"/>
                          <a:tab pos="3507740" algn="l"/>
                          <a:tab pos="4266565" algn="l"/>
                        </a:tabLst>
                      </a:pPr>
                      <a:r>
                        <a:rPr dirty="0" sz="1300" spc="-5">
                          <a:latin typeface="Arial"/>
                          <a:cs typeface="Arial"/>
                        </a:rPr>
                        <a:t>plaintext</a:t>
                      </a:r>
                      <a:r>
                        <a:rPr dirty="0" sz="13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spc="5">
                          <a:latin typeface="Arial"/>
                          <a:cs typeface="Arial"/>
                        </a:rPr>
                        <a:t>blocks	</a:t>
                      </a:r>
                      <a:r>
                        <a:rPr dirty="0" baseline="17094" sz="1950" spc="0">
                          <a:latin typeface="Arial"/>
                          <a:cs typeface="Arial"/>
                        </a:rPr>
                        <a:t>n+3	n+2	</a:t>
                      </a:r>
                      <a:r>
                        <a:rPr dirty="0" baseline="17094" sz="1950" spc="7">
                          <a:latin typeface="Arial"/>
                          <a:cs typeface="Arial"/>
                        </a:rPr>
                        <a:t>n+1	</a:t>
                      </a:r>
                      <a:r>
                        <a:rPr dirty="0" baseline="21367" sz="1950" spc="-15">
                          <a:latin typeface="Arial"/>
                          <a:cs typeface="Arial"/>
                        </a:rPr>
                        <a:t>XOR</a:t>
                      </a:r>
                      <a:endParaRPr baseline="21367" sz="1950">
                        <a:latin typeface="Arial"/>
                        <a:cs typeface="Arial"/>
                      </a:endParaRPr>
                    </a:p>
                    <a:p>
                      <a:pPr algn="r" marR="718820">
                        <a:lnSpc>
                          <a:spcPts val="1490"/>
                        </a:lnSpc>
                      </a:pPr>
                      <a:r>
                        <a:rPr dirty="0" sz="1300">
                          <a:latin typeface="Arial"/>
                          <a:cs typeface="Arial"/>
                        </a:rPr>
                        <a:t>E(K,</a:t>
                      </a:r>
                      <a:r>
                        <a:rPr dirty="0" sz="1300" spc="-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spc="10">
                          <a:latin typeface="Arial"/>
                          <a:cs typeface="Arial"/>
                        </a:rPr>
                        <a:t>M)</a:t>
                      </a:r>
                      <a:endParaRPr sz="1300">
                        <a:latin typeface="Arial"/>
                        <a:cs typeface="Arial"/>
                      </a:endParaRPr>
                    </a:p>
                    <a:p>
                      <a:pPr marL="568325">
                        <a:lnSpc>
                          <a:spcPct val="100000"/>
                        </a:lnSpc>
                        <a:spcBef>
                          <a:spcPts val="1440"/>
                        </a:spcBef>
                        <a:tabLst>
                          <a:tab pos="2277745" algn="l"/>
                          <a:tab pos="2948305" algn="l"/>
                          <a:tab pos="3620770" algn="l"/>
                          <a:tab pos="4365625" algn="l"/>
                        </a:tabLst>
                      </a:pPr>
                      <a:r>
                        <a:rPr dirty="0" sz="1300">
                          <a:latin typeface="Arial"/>
                          <a:cs typeface="Arial"/>
                        </a:rPr>
                        <a:t>ciphertext</a:t>
                      </a:r>
                      <a:r>
                        <a:rPr dirty="0" sz="1300" spc="7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300" spc="5">
                          <a:latin typeface="Arial"/>
                          <a:cs typeface="Arial"/>
                        </a:rPr>
                        <a:t>blocks	</a:t>
                      </a:r>
                      <a:r>
                        <a:rPr dirty="0" baseline="10683" sz="1950">
                          <a:latin typeface="Arial"/>
                          <a:cs typeface="Arial"/>
                        </a:rPr>
                        <a:t>n-3	</a:t>
                      </a:r>
                      <a:r>
                        <a:rPr dirty="0" baseline="6410" sz="1950">
                          <a:latin typeface="Arial"/>
                          <a:cs typeface="Arial"/>
                        </a:rPr>
                        <a:t>n-2	n-1	n</a:t>
                      </a:r>
                      <a:endParaRPr baseline="6410" sz="19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40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413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28547" y="1142496"/>
            <a:ext cx="92710" cy="133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700" spc="275">
                <a:solidFill>
                  <a:srgbClr val="0E584D"/>
                </a:solidFill>
                <a:latin typeface="Arial"/>
                <a:cs typeface="Arial"/>
              </a:rPr>
              <a:t>•</a:t>
            </a:r>
            <a:endParaRPr sz="7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40383" y="1073916"/>
            <a:ext cx="4014470" cy="263525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550" spc="-10">
                <a:latin typeface="Arial"/>
                <a:cs typeface="Arial"/>
              </a:rPr>
              <a:t>Menggunakan </a:t>
            </a:r>
            <a:r>
              <a:rPr dirty="0" sz="1550" spc="-5">
                <a:latin typeface="Arial"/>
                <a:cs typeface="Arial"/>
              </a:rPr>
              <a:t>fasilitas incremental</a:t>
            </a:r>
            <a:r>
              <a:rPr dirty="0" sz="1550" spc="110">
                <a:latin typeface="Arial"/>
                <a:cs typeface="Arial"/>
              </a:rPr>
              <a:t> </a:t>
            </a:r>
            <a:r>
              <a:rPr dirty="0" sz="1550" spc="-10">
                <a:latin typeface="Arial"/>
                <a:cs typeface="Arial"/>
              </a:rPr>
              <a:t>encryption</a:t>
            </a:r>
            <a:endParaRPr sz="155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995416" y="3906011"/>
            <a:ext cx="1059180" cy="167640"/>
          </a:xfrm>
          <a:custGeom>
            <a:avLst/>
            <a:gdLst/>
            <a:ahLst/>
            <a:cxnLst/>
            <a:rect l="l" t="t" r="r" b="b"/>
            <a:pathLst>
              <a:path w="1059179" h="167639">
                <a:moveTo>
                  <a:pt x="0" y="167640"/>
                </a:moveTo>
                <a:lnTo>
                  <a:pt x="1059180" y="167640"/>
                </a:lnTo>
                <a:lnTo>
                  <a:pt x="1059180" y="0"/>
                </a:lnTo>
                <a:lnTo>
                  <a:pt x="0" y="0"/>
                </a:lnTo>
                <a:lnTo>
                  <a:pt x="0" y="167640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5981700" y="4091939"/>
            <a:ext cx="553720" cy="0"/>
          </a:xfrm>
          <a:custGeom>
            <a:avLst/>
            <a:gdLst/>
            <a:ahLst/>
            <a:cxnLst/>
            <a:rect l="l" t="t" r="r" b="b"/>
            <a:pathLst>
              <a:path w="553720" h="0">
                <a:moveTo>
                  <a:pt x="0" y="0"/>
                </a:moveTo>
                <a:lnTo>
                  <a:pt x="553212" y="0"/>
                </a:lnTo>
              </a:path>
            </a:pathLst>
          </a:custGeom>
          <a:ln w="2743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981700" y="3892295"/>
            <a:ext cx="27940" cy="200025"/>
          </a:xfrm>
          <a:custGeom>
            <a:avLst/>
            <a:gdLst/>
            <a:ahLst/>
            <a:cxnLst/>
            <a:rect l="l" t="t" r="r" b="b"/>
            <a:pathLst>
              <a:path w="27939" h="200025">
                <a:moveTo>
                  <a:pt x="13716" y="0"/>
                </a:moveTo>
                <a:lnTo>
                  <a:pt x="7620" y="0"/>
                </a:lnTo>
                <a:lnTo>
                  <a:pt x="6096" y="1524"/>
                </a:lnTo>
                <a:lnTo>
                  <a:pt x="3048" y="3048"/>
                </a:lnTo>
                <a:lnTo>
                  <a:pt x="3048" y="4572"/>
                </a:lnTo>
                <a:lnTo>
                  <a:pt x="1524" y="6096"/>
                </a:lnTo>
                <a:lnTo>
                  <a:pt x="0" y="9144"/>
                </a:lnTo>
                <a:lnTo>
                  <a:pt x="0" y="199644"/>
                </a:lnTo>
                <a:lnTo>
                  <a:pt x="27432" y="199644"/>
                </a:lnTo>
                <a:lnTo>
                  <a:pt x="27432" y="13716"/>
                </a:lnTo>
                <a:lnTo>
                  <a:pt x="13716" y="13716"/>
                </a:lnTo>
                <a:lnTo>
                  <a:pt x="13716" y="0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5995416" y="3906011"/>
            <a:ext cx="1092835" cy="0"/>
          </a:xfrm>
          <a:custGeom>
            <a:avLst/>
            <a:gdLst/>
            <a:ahLst/>
            <a:cxnLst/>
            <a:rect l="l" t="t" r="r" b="b"/>
            <a:pathLst>
              <a:path w="1092834" h="0">
                <a:moveTo>
                  <a:pt x="0" y="0"/>
                </a:moveTo>
                <a:lnTo>
                  <a:pt x="1092708" y="0"/>
                </a:lnTo>
              </a:path>
            </a:pathLst>
          </a:custGeom>
          <a:ln w="2743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059168" y="3906011"/>
            <a:ext cx="29209" cy="200025"/>
          </a:xfrm>
          <a:custGeom>
            <a:avLst/>
            <a:gdLst/>
            <a:ahLst/>
            <a:cxnLst/>
            <a:rect l="l" t="t" r="r" b="b"/>
            <a:pathLst>
              <a:path w="29209" h="200025">
                <a:moveTo>
                  <a:pt x="28956" y="0"/>
                </a:moveTo>
                <a:lnTo>
                  <a:pt x="0" y="0"/>
                </a:lnTo>
                <a:lnTo>
                  <a:pt x="0" y="185928"/>
                </a:lnTo>
                <a:lnTo>
                  <a:pt x="13716" y="185928"/>
                </a:lnTo>
                <a:lnTo>
                  <a:pt x="13716" y="199644"/>
                </a:lnTo>
                <a:lnTo>
                  <a:pt x="18288" y="198120"/>
                </a:lnTo>
                <a:lnTo>
                  <a:pt x="21336" y="198120"/>
                </a:lnTo>
                <a:lnTo>
                  <a:pt x="27432" y="192024"/>
                </a:lnTo>
                <a:lnTo>
                  <a:pt x="27432" y="187452"/>
                </a:lnTo>
                <a:lnTo>
                  <a:pt x="28956" y="185928"/>
                </a:lnTo>
                <a:lnTo>
                  <a:pt x="28956" y="0"/>
                </a:lnTo>
                <a:close/>
              </a:path>
            </a:pathLst>
          </a:custGeom>
          <a:solidFill>
            <a:srgbClr val="DAAB7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534911" y="4091939"/>
            <a:ext cx="538480" cy="0"/>
          </a:xfrm>
          <a:custGeom>
            <a:avLst/>
            <a:gdLst/>
            <a:ahLst/>
            <a:cxnLst/>
            <a:rect l="l" t="t" r="r" b="b"/>
            <a:pathLst>
              <a:path w="538479" h="0">
                <a:moveTo>
                  <a:pt x="0" y="0"/>
                </a:moveTo>
                <a:lnTo>
                  <a:pt x="537972" y="0"/>
                </a:lnTo>
              </a:path>
            </a:pathLst>
          </a:custGeom>
          <a:ln w="27432">
            <a:solidFill>
              <a:srgbClr val="DAAB7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5428488" y="4142231"/>
            <a:ext cx="67310" cy="36830"/>
          </a:xfrm>
          <a:custGeom>
            <a:avLst/>
            <a:gdLst/>
            <a:ahLst/>
            <a:cxnLst/>
            <a:rect l="l" t="t" r="r" b="b"/>
            <a:pathLst>
              <a:path w="67310" h="36829">
                <a:moveTo>
                  <a:pt x="9144" y="0"/>
                </a:moveTo>
                <a:lnTo>
                  <a:pt x="6096" y="13716"/>
                </a:lnTo>
                <a:lnTo>
                  <a:pt x="0" y="25908"/>
                </a:lnTo>
                <a:lnTo>
                  <a:pt x="4572" y="27432"/>
                </a:lnTo>
                <a:lnTo>
                  <a:pt x="62484" y="36576"/>
                </a:lnTo>
                <a:lnTo>
                  <a:pt x="65532" y="22860"/>
                </a:lnTo>
                <a:lnTo>
                  <a:pt x="67056" y="9144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5373624" y="4114799"/>
            <a:ext cx="68580" cy="53340"/>
          </a:xfrm>
          <a:custGeom>
            <a:avLst/>
            <a:gdLst/>
            <a:ahLst/>
            <a:cxnLst/>
            <a:rect l="l" t="t" r="r" b="b"/>
            <a:pathLst>
              <a:path w="68579" h="53339">
                <a:moveTo>
                  <a:pt x="16764" y="0"/>
                </a:moveTo>
                <a:lnTo>
                  <a:pt x="10668" y="13716"/>
                </a:lnTo>
                <a:lnTo>
                  <a:pt x="0" y="22860"/>
                </a:lnTo>
                <a:lnTo>
                  <a:pt x="3048" y="24384"/>
                </a:lnTo>
                <a:lnTo>
                  <a:pt x="54864" y="53340"/>
                </a:lnTo>
                <a:lnTo>
                  <a:pt x="60960" y="41148"/>
                </a:lnTo>
                <a:lnTo>
                  <a:pt x="68580" y="28956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5330952" y="4075175"/>
            <a:ext cx="62865" cy="62865"/>
          </a:xfrm>
          <a:custGeom>
            <a:avLst/>
            <a:gdLst/>
            <a:ahLst/>
            <a:cxnLst/>
            <a:rect l="l" t="t" r="r" b="b"/>
            <a:pathLst>
              <a:path w="62864" h="62864">
                <a:moveTo>
                  <a:pt x="22860" y="0"/>
                </a:moveTo>
                <a:lnTo>
                  <a:pt x="12192" y="10668"/>
                </a:lnTo>
                <a:lnTo>
                  <a:pt x="0" y="16764"/>
                </a:lnTo>
                <a:lnTo>
                  <a:pt x="3048" y="19812"/>
                </a:lnTo>
                <a:lnTo>
                  <a:pt x="42672" y="62484"/>
                </a:lnTo>
                <a:lnTo>
                  <a:pt x="53340" y="53340"/>
                </a:lnTo>
                <a:lnTo>
                  <a:pt x="62484" y="42672"/>
                </a:lnTo>
                <a:lnTo>
                  <a:pt x="228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5303520" y="4026407"/>
            <a:ext cx="53340" cy="66040"/>
          </a:xfrm>
          <a:custGeom>
            <a:avLst/>
            <a:gdLst/>
            <a:ahLst/>
            <a:cxnLst/>
            <a:rect l="l" t="t" r="r" b="b"/>
            <a:pathLst>
              <a:path w="53339" h="66039">
                <a:moveTo>
                  <a:pt x="25908" y="0"/>
                </a:moveTo>
                <a:lnTo>
                  <a:pt x="13716" y="6096"/>
                </a:lnTo>
                <a:lnTo>
                  <a:pt x="0" y="7620"/>
                </a:lnTo>
                <a:lnTo>
                  <a:pt x="1524" y="12192"/>
                </a:lnTo>
                <a:lnTo>
                  <a:pt x="27432" y="65532"/>
                </a:lnTo>
                <a:lnTo>
                  <a:pt x="39624" y="59436"/>
                </a:lnTo>
                <a:lnTo>
                  <a:pt x="53340" y="53340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294376" y="3968495"/>
            <a:ext cx="36830" cy="66040"/>
          </a:xfrm>
          <a:custGeom>
            <a:avLst/>
            <a:gdLst/>
            <a:ahLst/>
            <a:cxnLst/>
            <a:rect l="l" t="t" r="r" b="b"/>
            <a:pathLst>
              <a:path w="36829" h="66039">
                <a:moveTo>
                  <a:pt x="0" y="0"/>
                </a:moveTo>
                <a:lnTo>
                  <a:pt x="0" y="4572"/>
                </a:lnTo>
                <a:lnTo>
                  <a:pt x="9144" y="65532"/>
                </a:lnTo>
                <a:lnTo>
                  <a:pt x="22860" y="64008"/>
                </a:lnTo>
                <a:lnTo>
                  <a:pt x="36576" y="60960"/>
                </a:lnTo>
                <a:lnTo>
                  <a:pt x="27660" y="1524"/>
                </a:lnTo>
                <a:lnTo>
                  <a:pt x="13716" y="1524"/>
                </a:lnTo>
                <a:lnTo>
                  <a:pt x="0" y="0"/>
                </a:lnTo>
                <a:close/>
              </a:path>
              <a:path w="36829" h="66039">
                <a:moveTo>
                  <a:pt x="27432" y="0"/>
                </a:moveTo>
                <a:lnTo>
                  <a:pt x="13716" y="1524"/>
                </a:lnTo>
                <a:lnTo>
                  <a:pt x="27660" y="1524"/>
                </a:lnTo>
                <a:lnTo>
                  <a:pt x="274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294376" y="3902963"/>
            <a:ext cx="36830" cy="70485"/>
          </a:xfrm>
          <a:custGeom>
            <a:avLst/>
            <a:gdLst/>
            <a:ahLst/>
            <a:cxnLst/>
            <a:rect l="l" t="t" r="r" b="b"/>
            <a:pathLst>
              <a:path w="36829" h="70485">
                <a:moveTo>
                  <a:pt x="10668" y="0"/>
                </a:moveTo>
                <a:lnTo>
                  <a:pt x="9144" y="3048"/>
                </a:lnTo>
                <a:lnTo>
                  <a:pt x="0" y="65532"/>
                </a:lnTo>
                <a:lnTo>
                  <a:pt x="13716" y="67056"/>
                </a:lnTo>
                <a:lnTo>
                  <a:pt x="27432" y="70104"/>
                </a:lnTo>
                <a:lnTo>
                  <a:pt x="36576" y="7620"/>
                </a:lnTo>
                <a:lnTo>
                  <a:pt x="22860" y="6096"/>
                </a:lnTo>
                <a:lnTo>
                  <a:pt x="106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5305044" y="3845051"/>
            <a:ext cx="52069" cy="70485"/>
          </a:xfrm>
          <a:custGeom>
            <a:avLst/>
            <a:gdLst/>
            <a:ahLst/>
            <a:cxnLst/>
            <a:rect l="l" t="t" r="r" b="b"/>
            <a:pathLst>
              <a:path w="52070" h="70485">
                <a:moveTo>
                  <a:pt x="28956" y="0"/>
                </a:moveTo>
                <a:lnTo>
                  <a:pt x="25908" y="4572"/>
                </a:lnTo>
                <a:lnTo>
                  <a:pt x="0" y="57912"/>
                </a:lnTo>
                <a:lnTo>
                  <a:pt x="24384" y="70104"/>
                </a:lnTo>
                <a:lnTo>
                  <a:pt x="51816" y="16764"/>
                </a:lnTo>
                <a:lnTo>
                  <a:pt x="38100" y="10668"/>
                </a:lnTo>
                <a:lnTo>
                  <a:pt x="289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5334000" y="3800855"/>
            <a:ext cx="59690" cy="64135"/>
          </a:xfrm>
          <a:custGeom>
            <a:avLst/>
            <a:gdLst/>
            <a:ahLst/>
            <a:cxnLst/>
            <a:rect l="l" t="t" r="r" b="b"/>
            <a:pathLst>
              <a:path w="59689" h="64135">
                <a:moveTo>
                  <a:pt x="42672" y="0"/>
                </a:moveTo>
                <a:lnTo>
                  <a:pt x="39624" y="3048"/>
                </a:lnTo>
                <a:lnTo>
                  <a:pt x="0" y="44196"/>
                </a:lnTo>
                <a:lnTo>
                  <a:pt x="9144" y="54864"/>
                </a:lnTo>
                <a:lnTo>
                  <a:pt x="19812" y="64008"/>
                </a:lnTo>
                <a:lnTo>
                  <a:pt x="59436" y="21336"/>
                </a:lnTo>
                <a:lnTo>
                  <a:pt x="50292" y="12192"/>
                </a:lnTo>
                <a:lnTo>
                  <a:pt x="426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5376672" y="3771899"/>
            <a:ext cx="66040" cy="53340"/>
          </a:xfrm>
          <a:custGeom>
            <a:avLst/>
            <a:gdLst/>
            <a:ahLst/>
            <a:cxnLst/>
            <a:rect l="l" t="t" r="r" b="b"/>
            <a:pathLst>
              <a:path w="66039" h="53339">
                <a:moveTo>
                  <a:pt x="56388" y="0"/>
                </a:moveTo>
                <a:lnTo>
                  <a:pt x="51816" y="1524"/>
                </a:lnTo>
                <a:lnTo>
                  <a:pt x="0" y="28956"/>
                </a:lnTo>
                <a:lnTo>
                  <a:pt x="7620" y="41148"/>
                </a:lnTo>
                <a:lnTo>
                  <a:pt x="13716" y="53340"/>
                </a:lnTo>
                <a:lnTo>
                  <a:pt x="65532" y="25908"/>
                </a:lnTo>
                <a:lnTo>
                  <a:pt x="57912" y="13716"/>
                </a:lnTo>
                <a:lnTo>
                  <a:pt x="563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5433060" y="3761231"/>
            <a:ext cx="62865" cy="38100"/>
          </a:xfrm>
          <a:custGeom>
            <a:avLst/>
            <a:gdLst/>
            <a:ahLst/>
            <a:cxnLst/>
            <a:rect l="l" t="t" r="r" b="b"/>
            <a:pathLst>
              <a:path w="62864" h="38100">
                <a:moveTo>
                  <a:pt x="62484" y="0"/>
                </a:moveTo>
                <a:lnTo>
                  <a:pt x="57912" y="0"/>
                </a:lnTo>
                <a:lnTo>
                  <a:pt x="0" y="10668"/>
                </a:lnTo>
                <a:lnTo>
                  <a:pt x="1524" y="24384"/>
                </a:lnTo>
                <a:lnTo>
                  <a:pt x="4572" y="38100"/>
                </a:lnTo>
                <a:lnTo>
                  <a:pt x="62484" y="27432"/>
                </a:lnTo>
                <a:lnTo>
                  <a:pt x="60960" y="13716"/>
                </a:lnTo>
                <a:lnTo>
                  <a:pt x="624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5490972" y="3761231"/>
            <a:ext cx="68580" cy="38100"/>
          </a:xfrm>
          <a:custGeom>
            <a:avLst/>
            <a:gdLst/>
            <a:ahLst/>
            <a:cxnLst/>
            <a:rect l="l" t="t" r="r" b="b"/>
            <a:pathLst>
              <a:path w="68579" h="38100">
                <a:moveTo>
                  <a:pt x="4572" y="0"/>
                </a:moveTo>
                <a:lnTo>
                  <a:pt x="3048" y="13716"/>
                </a:lnTo>
                <a:lnTo>
                  <a:pt x="0" y="27432"/>
                </a:lnTo>
                <a:lnTo>
                  <a:pt x="59436" y="38100"/>
                </a:lnTo>
                <a:lnTo>
                  <a:pt x="60960" y="24384"/>
                </a:lnTo>
                <a:lnTo>
                  <a:pt x="68580" y="12192"/>
                </a:lnTo>
                <a:lnTo>
                  <a:pt x="64008" y="10668"/>
                </a:lnTo>
                <a:lnTo>
                  <a:pt x="45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5545836" y="3773423"/>
            <a:ext cx="67310" cy="52069"/>
          </a:xfrm>
          <a:custGeom>
            <a:avLst/>
            <a:gdLst/>
            <a:ahLst/>
            <a:cxnLst/>
            <a:rect l="l" t="t" r="r" b="b"/>
            <a:pathLst>
              <a:path w="67310" h="52070">
                <a:moveTo>
                  <a:pt x="13716" y="0"/>
                </a:moveTo>
                <a:lnTo>
                  <a:pt x="6096" y="12192"/>
                </a:lnTo>
                <a:lnTo>
                  <a:pt x="0" y="24384"/>
                </a:lnTo>
                <a:lnTo>
                  <a:pt x="50292" y="51816"/>
                </a:lnTo>
                <a:lnTo>
                  <a:pt x="57912" y="39624"/>
                </a:lnTo>
                <a:lnTo>
                  <a:pt x="67056" y="30480"/>
                </a:lnTo>
                <a:lnTo>
                  <a:pt x="64008" y="27432"/>
                </a:lnTo>
                <a:lnTo>
                  <a:pt x="137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593080" y="3803903"/>
            <a:ext cx="62865" cy="60960"/>
          </a:xfrm>
          <a:custGeom>
            <a:avLst/>
            <a:gdLst/>
            <a:ahLst/>
            <a:cxnLst/>
            <a:rect l="l" t="t" r="r" b="b"/>
            <a:pathLst>
              <a:path w="62864" h="60960">
                <a:moveTo>
                  <a:pt x="19812" y="0"/>
                </a:moveTo>
                <a:lnTo>
                  <a:pt x="10668" y="9144"/>
                </a:lnTo>
                <a:lnTo>
                  <a:pt x="0" y="18288"/>
                </a:lnTo>
                <a:lnTo>
                  <a:pt x="41148" y="60960"/>
                </a:lnTo>
                <a:lnTo>
                  <a:pt x="50292" y="51816"/>
                </a:lnTo>
                <a:lnTo>
                  <a:pt x="62484" y="45720"/>
                </a:lnTo>
                <a:lnTo>
                  <a:pt x="60960" y="4114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5631180" y="3849623"/>
            <a:ext cx="52069" cy="66040"/>
          </a:xfrm>
          <a:custGeom>
            <a:avLst/>
            <a:gdLst/>
            <a:ahLst/>
            <a:cxnLst/>
            <a:rect l="l" t="t" r="r" b="b"/>
            <a:pathLst>
              <a:path w="52070" h="66039">
                <a:moveTo>
                  <a:pt x="24384" y="0"/>
                </a:moveTo>
                <a:lnTo>
                  <a:pt x="0" y="12192"/>
                </a:lnTo>
                <a:lnTo>
                  <a:pt x="25908" y="65532"/>
                </a:lnTo>
                <a:lnTo>
                  <a:pt x="38100" y="59436"/>
                </a:lnTo>
                <a:lnTo>
                  <a:pt x="51816" y="56388"/>
                </a:lnTo>
                <a:lnTo>
                  <a:pt x="51816" y="53340"/>
                </a:lnTo>
                <a:lnTo>
                  <a:pt x="243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5655564" y="3906011"/>
            <a:ext cx="38100" cy="67310"/>
          </a:xfrm>
          <a:custGeom>
            <a:avLst/>
            <a:gdLst/>
            <a:ahLst/>
            <a:cxnLst/>
            <a:rect l="l" t="t" r="r" b="b"/>
            <a:pathLst>
              <a:path w="38100" h="67310">
                <a:moveTo>
                  <a:pt x="27432" y="0"/>
                </a:moveTo>
                <a:lnTo>
                  <a:pt x="13716" y="3048"/>
                </a:lnTo>
                <a:lnTo>
                  <a:pt x="0" y="4572"/>
                </a:lnTo>
                <a:lnTo>
                  <a:pt x="10668" y="67056"/>
                </a:lnTo>
                <a:lnTo>
                  <a:pt x="24384" y="64008"/>
                </a:lnTo>
                <a:lnTo>
                  <a:pt x="38100" y="64008"/>
                </a:lnTo>
                <a:lnTo>
                  <a:pt x="38100" y="62484"/>
                </a:lnTo>
                <a:lnTo>
                  <a:pt x="27432" y="0"/>
                </a:lnTo>
                <a:close/>
              </a:path>
              <a:path w="38100" h="67310">
                <a:moveTo>
                  <a:pt x="38100" y="64008"/>
                </a:moveTo>
                <a:lnTo>
                  <a:pt x="24384" y="64008"/>
                </a:lnTo>
                <a:lnTo>
                  <a:pt x="38100" y="67056"/>
                </a:lnTo>
                <a:lnTo>
                  <a:pt x="38100" y="640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5655564" y="3968495"/>
            <a:ext cx="38100" cy="70485"/>
          </a:xfrm>
          <a:custGeom>
            <a:avLst/>
            <a:gdLst/>
            <a:ahLst/>
            <a:cxnLst/>
            <a:rect l="l" t="t" r="r" b="b"/>
            <a:pathLst>
              <a:path w="38100" h="70485">
                <a:moveTo>
                  <a:pt x="10668" y="0"/>
                </a:moveTo>
                <a:lnTo>
                  <a:pt x="0" y="60960"/>
                </a:lnTo>
                <a:lnTo>
                  <a:pt x="13716" y="64008"/>
                </a:lnTo>
                <a:lnTo>
                  <a:pt x="27432" y="70104"/>
                </a:lnTo>
                <a:lnTo>
                  <a:pt x="27432" y="65532"/>
                </a:lnTo>
                <a:lnTo>
                  <a:pt x="38100" y="4572"/>
                </a:lnTo>
                <a:lnTo>
                  <a:pt x="24384" y="1524"/>
                </a:lnTo>
                <a:lnTo>
                  <a:pt x="106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5631180" y="4026407"/>
            <a:ext cx="52069" cy="68580"/>
          </a:xfrm>
          <a:custGeom>
            <a:avLst/>
            <a:gdLst/>
            <a:ahLst/>
            <a:cxnLst/>
            <a:rect l="l" t="t" r="r" b="b"/>
            <a:pathLst>
              <a:path w="52070" h="68579">
                <a:moveTo>
                  <a:pt x="25908" y="0"/>
                </a:moveTo>
                <a:lnTo>
                  <a:pt x="0" y="53340"/>
                </a:lnTo>
                <a:lnTo>
                  <a:pt x="12192" y="59436"/>
                </a:lnTo>
                <a:lnTo>
                  <a:pt x="22860" y="68580"/>
                </a:lnTo>
                <a:lnTo>
                  <a:pt x="24384" y="65532"/>
                </a:lnTo>
                <a:lnTo>
                  <a:pt x="51816" y="12192"/>
                </a:lnTo>
                <a:lnTo>
                  <a:pt x="38100" y="6096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5593080" y="4075175"/>
            <a:ext cx="60960" cy="64135"/>
          </a:xfrm>
          <a:custGeom>
            <a:avLst/>
            <a:gdLst/>
            <a:ahLst/>
            <a:cxnLst/>
            <a:rect l="l" t="t" r="r" b="b"/>
            <a:pathLst>
              <a:path w="60960" h="64135">
                <a:moveTo>
                  <a:pt x="41148" y="0"/>
                </a:moveTo>
                <a:lnTo>
                  <a:pt x="0" y="42672"/>
                </a:lnTo>
                <a:lnTo>
                  <a:pt x="10668" y="53340"/>
                </a:lnTo>
                <a:lnTo>
                  <a:pt x="16764" y="64008"/>
                </a:lnTo>
                <a:lnTo>
                  <a:pt x="19812" y="62484"/>
                </a:lnTo>
                <a:lnTo>
                  <a:pt x="60960" y="19812"/>
                </a:lnTo>
                <a:lnTo>
                  <a:pt x="50292" y="10668"/>
                </a:lnTo>
                <a:lnTo>
                  <a:pt x="411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5545836" y="4114799"/>
            <a:ext cx="64135" cy="55244"/>
          </a:xfrm>
          <a:custGeom>
            <a:avLst/>
            <a:gdLst/>
            <a:ahLst/>
            <a:cxnLst/>
            <a:rect l="l" t="t" r="r" b="b"/>
            <a:pathLst>
              <a:path w="64135" h="55245">
                <a:moveTo>
                  <a:pt x="50292" y="0"/>
                </a:moveTo>
                <a:lnTo>
                  <a:pt x="0" y="28956"/>
                </a:lnTo>
                <a:lnTo>
                  <a:pt x="6096" y="41148"/>
                </a:lnTo>
                <a:lnTo>
                  <a:pt x="9144" y="54864"/>
                </a:lnTo>
                <a:lnTo>
                  <a:pt x="13716" y="53340"/>
                </a:lnTo>
                <a:lnTo>
                  <a:pt x="64008" y="24384"/>
                </a:lnTo>
                <a:lnTo>
                  <a:pt x="57912" y="13716"/>
                </a:lnTo>
                <a:lnTo>
                  <a:pt x="502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5490972" y="4142231"/>
            <a:ext cx="64135" cy="36830"/>
          </a:xfrm>
          <a:custGeom>
            <a:avLst/>
            <a:gdLst/>
            <a:ahLst/>
            <a:cxnLst/>
            <a:rect l="l" t="t" r="r" b="b"/>
            <a:pathLst>
              <a:path w="64135" h="36829">
                <a:moveTo>
                  <a:pt x="59436" y="0"/>
                </a:moveTo>
                <a:lnTo>
                  <a:pt x="0" y="9144"/>
                </a:lnTo>
                <a:lnTo>
                  <a:pt x="3048" y="22860"/>
                </a:lnTo>
                <a:lnTo>
                  <a:pt x="0" y="36576"/>
                </a:lnTo>
                <a:lnTo>
                  <a:pt x="4572" y="36576"/>
                </a:lnTo>
                <a:lnTo>
                  <a:pt x="64008" y="27432"/>
                </a:lnTo>
                <a:lnTo>
                  <a:pt x="60960" y="13716"/>
                </a:lnTo>
                <a:lnTo>
                  <a:pt x="594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5234940" y="4146803"/>
            <a:ext cx="111760" cy="93345"/>
          </a:xfrm>
          <a:custGeom>
            <a:avLst/>
            <a:gdLst/>
            <a:ahLst/>
            <a:cxnLst/>
            <a:rect l="l" t="t" r="r" b="b"/>
            <a:pathLst>
              <a:path w="111760" h="93345">
                <a:moveTo>
                  <a:pt x="111252" y="0"/>
                </a:moveTo>
                <a:lnTo>
                  <a:pt x="0" y="0"/>
                </a:lnTo>
                <a:lnTo>
                  <a:pt x="36576" y="38100"/>
                </a:lnTo>
                <a:lnTo>
                  <a:pt x="54864" y="92964"/>
                </a:lnTo>
                <a:lnTo>
                  <a:pt x="1112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5221224" y="4133087"/>
            <a:ext cx="59690" cy="60960"/>
          </a:xfrm>
          <a:custGeom>
            <a:avLst/>
            <a:gdLst/>
            <a:ahLst/>
            <a:cxnLst/>
            <a:rect l="l" t="t" r="r" b="b"/>
            <a:pathLst>
              <a:path w="59689" h="60960">
                <a:moveTo>
                  <a:pt x="13716" y="0"/>
                </a:moveTo>
                <a:lnTo>
                  <a:pt x="9144" y="0"/>
                </a:lnTo>
                <a:lnTo>
                  <a:pt x="6096" y="1524"/>
                </a:lnTo>
                <a:lnTo>
                  <a:pt x="1524" y="6096"/>
                </a:lnTo>
                <a:lnTo>
                  <a:pt x="0" y="9144"/>
                </a:lnTo>
                <a:lnTo>
                  <a:pt x="0" y="19812"/>
                </a:lnTo>
                <a:lnTo>
                  <a:pt x="1524" y="21336"/>
                </a:lnTo>
                <a:lnTo>
                  <a:pt x="3048" y="24384"/>
                </a:lnTo>
                <a:lnTo>
                  <a:pt x="39624" y="60960"/>
                </a:lnTo>
                <a:lnTo>
                  <a:pt x="50292" y="51816"/>
                </a:lnTo>
                <a:lnTo>
                  <a:pt x="59436" y="41148"/>
                </a:lnTo>
                <a:lnTo>
                  <a:pt x="32004" y="13716"/>
                </a:lnTo>
                <a:lnTo>
                  <a:pt x="13716" y="13716"/>
                </a:lnTo>
                <a:lnTo>
                  <a:pt x="13716" y="0"/>
                </a:lnTo>
                <a:close/>
              </a:path>
              <a:path w="59689" h="60960">
                <a:moveTo>
                  <a:pt x="22860" y="4572"/>
                </a:moveTo>
                <a:lnTo>
                  <a:pt x="13716" y="13716"/>
                </a:lnTo>
                <a:lnTo>
                  <a:pt x="32004" y="13716"/>
                </a:lnTo>
                <a:lnTo>
                  <a:pt x="22860" y="45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5234940" y="4133087"/>
            <a:ext cx="125095" cy="27940"/>
          </a:xfrm>
          <a:custGeom>
            <a:avLst/>
            <a:gdLst/>
            <a:ahLst/>
            <a:cxnLst/>
            <a:rect l="l" t="t" r="r" b="b"/>
            <a:pathLst>
              <a:path w="125095" h="27939">
                <a:moveTo>
                  <a:pt x="114300" y="0"/>
                </a:moveTo>
                <a:lnTo>
                  <a:pt x="0" y="0"/>
                </a:lnTo>
                <a:lnTo>
                  <a:pt x="0" y="27432"/>
                </a:lnTo>
                <a:lnTo>
                  <a:pt x="111252" y="27432"/>
                </a:lnTo>
                <a:lnTo>
                  <a:pt x="111252" y="13716"/>
                </a:lnTo>
                <a:lnTo>
                  <a:pt x="124968" y="13716"/>
                </a:lnTo>
                <a:lnTo>
                  <a:pt x="124968" y="12192"/>
                </a:lnTo>
                <a:lnTo>
                  <a:pt x="123444" y="10668"/>
                </a:lnTo>
                <a:lnTo>
                  <a:pt x="123444" y="7620"/>
                </a:lnTo>
                <a:lnTo>
                  <a:pt x="117348" y="1524"/>
                </a:lnTo>
                <a:lnTo>
                  <a:pt x="114300" y="0"/>
                </a:lnTo>
                <a:close/>
              </a:path>
              <a:path w="125095" h="27939">
                <a:moveTo>
                  <a:pt x="124968" y="13716"/>
                </a:moveTo>
                <a:lnTo>
                  <a:pt x="111252" y="13716"/>
                </a:lnTo>
                <a:lnTo>
                  <a:pt x="121920" y="21336"/>
                </a:lnTo>
                <a:lnTo>
                  <a:pt x="123444" y="16764"/>
                </a:lnTo>
                <a:lnTo>
                  <a:pt x="124968" y="15240"/>
                </a:lnTo>
                <a:lnTo>
                  <a:pt x="124968" y="1371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5276088" y="4139183"/>
            <a:ext cx="81280" cy="114300"/>
          </a:xfrm>
          <a:custGeom>
            <a:avLst/>
            <a:gdLst/>
            <a:ahLst/>
            <a:cxnLst/>
            <a:rect l="l" t="t" r="r" b="b"/>
            <a:pathLst>
              <a:path w="81279" h="114300">
                <a:moveTo>
                  <a:pt x="57912" y="0"/>
                </a:moveTo>
                <a:lnTo>
                  <a:pt x="1524" y="92964"/>
                </a:lnTo>
                <a:lnTo>
                  <a:pt x="13716" y="100584"/>
                </a:lnTo>
                <a:lnTo>
                  <a:pt x="0" y="105156"/>
                </a:lnTo>
                <a:lnTo>
                  <a:pt x="3048" y="109728"/>
                </a:lnTo>
                <a:lnTo>
                  <a:pt x="4572" y="111252"/>
                </a:lnTo>
                <a:lnTo>
                  <a:pt x="6096" y="111252"/>
                </a:lnTo>
                <a:lnTo>
                  <a:pt x="7620" y="112776"/>
                </a:lnTo>
                <a:lnTo>
                  <a:pt x="10668" y="114300"/>
                </a:lnTo>
                <a:lnTo>
                  <a:pt x="16764" y="114300"/>
                </a:lnTo>
                <a:lnTo>
                  <a:pt x="18288" y="112776"/>
                </a:lnTo>
                <a:lnTo>
                  <a:pt x="21336" y="112776"/>
                </a:lnTo>
                <a:lnTo>
                  <a:pt x="25908" y="108204"/>
                </a:lnTo>
                <a:lnTo>
                  <a:pt x="80772" y="15240"/>
                </a:lnTo>
                <a:lnTo>
                  <a:pt x="70104" y="7620"/>
                </a:lnTo>
                <a:lnTo>
                  <a:pt x="579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5257800" y="4174235"/>
            <a:ext cx="45720" cy="70485"/>
          </a:xfrm>
          <a:custGeom>
            <a:avLst/>
            <a:gdLst/>
            <a:ahLst/>
            <a:cxnLst/>
            <a:rect l="l" t="t" r="r" b="b"/>
            <a:pathLst>
              <a:path w="45720" h="70485">
                <a:moveTo>
                  <a:pt x="22860" y="0"/>
                </a:moveTo>
                <a:lnTo>
                  <a:pt x="13716" y="10668"/>
                </a:lnTo>
                <a:lnTo>
                  <a:pt x="0" y="13716"/>
                </a:lnTo>
                <a:lnTo>
                  <a:pt x="18288" y="70104"/>
                </a:lnTo>
                <a:lnTo>
                  <a:pt x="45720" y="60960"/>
                </a:lnTo>
                <a:lnTo>
                  <a:pt x="27432" y="6096"/>
                </a:lnTo>
                <a:lnTo>
                  <a:pt x="24384" y="1524"/>
                </a:lnTo>
                <a:lnTo>
                  <a:pt x="228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4855464" y="4171187"/>
            <a:ext cx="403860" cy="266700"/>
          </a:xfrm>
          <a:custGeom>
            <a:avLst/>
            <a:gdLst/>
            <a:ahLst/>
            <a:cxnLst/>
            <a:rect l="l" t="t" r="r" b="b"/>
            <a:pathLst>
              <a:path w="403860" h="266700">
                <a:moveTo>
                  <a:pt x="390144" y="0"/>
                </a:moveTo>
                <a:lnTo>
                  <a:pt x="0" y="242316"/>
                </a:lnTo>
                <a:lnTo>
                  <a:pt x="15240" y="266700"/>
                </a:lnTo>
                <a:lnTo>
                  <a:pt x="403860" y="24384"/>
                </a:lnTo>
                <a:lnTo>
                  <a:pt x="390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787396" y="4524755"/>
            <a:ext cx="120396" cy="1203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2540508" y="4561331"/>
            <a:ext cx="260985" cy="29209"/>
          </a:xfrm>
          <a:custGeom>
            <a:avLst/>
            <a:gdLst/>
            <a:ahLst/>
            <a:cxnLst/>
            <a:rect l="l" t="t" r="r" b="b"/>
            <a:pathLst>
              <a:path w="260985" h="29210">
                <a:moveTo>
                  <a:pt x="0" y="0"/>
                </a:moveTo>
                <a:lnTo>
                  <a:pt x="0" y="27432"/>
                </a:lnTo>
                <a:lnTo>
                  <a:pt x="260604" y="28956"/>
                </a:lnTo>
                <a:lnTo>
                  <a:pt x="260604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3788664" y="3950207"/>
            <a:ext cx="100965" cy="43180"/>
          </a:xfrm>
          <a:custGeom>
            <a:avLst/>
            <a:gdLst/>
            <a:ahLst/>
            <a:cxnLst/>
            <a:rect l="l" t="t" r="r" b="b"/>
            <a:pathLst>
              <a:path w="100964" h="43179">
                <a:moveTo>
                  <a:pt x="9144" y="0"/>
                </a:moveTo>
                <a:lnTo>
                  <a:pt x="7620" y="13716"/>
                </a:lnTo>
                <a:lnTo>
                  <a:pt x="0" y="27432"/>
                </a:lnTo>
                <a:lnTo>
                  <a:pt x="4572" y="27432"/>
                </a:lnTo>
                <a:lnTo>
                  <a:pt x="96012" y="42672"/>
                </a:lnTo>
                <a:lnTo>
                  <a:pt x="97536" y="28956"/>
                </a:lnTo>
                <a:lnTo>
                  <a:pt x="100584" y="15240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3706367" y="3910583"/>
            <a:ext cx="96520" cy="67310"/>
          </a:xfrm>
          <a:custGeom>
            <a:avLst/>
            <a:gdLst/>
            <a:ahLst/>
            <a:cxnLst/>
            <a:rect l="l" t="t" r="r" b="b"/>
            <a:pathLst>
              <a:path w="96520" h="67310">
                <a:moveTo>
                  <a:pt x="16764" y="0"/>
                </a:moveTo>
                <a:lnTo>
                  <a:pt x="10668" y="13716"/>
                </a:lnTo>
                <a:lnTo>
                  <a:pt x="0" y="22860"/>
                </a:lnTo>
                <a:lnTo>
                  <a:pt x="3048" y="25908"/>
                </a:lnTo>
                <a:lnTo>
                  <a:pt x="82296" y="67056"/>
                </a:lnTo>
                <a:lnTo>
                  <a:pt x="89916" y="53340"/>
                </a:lnTo>
                <a:lnTo>
                  <a:pt x="96012" y="41148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3640836" y="3851147"/>
            <a:ext cx="85725" cy="82550"/>
          </a:xfrm>
          <a:custGeom>
            <a:avLst/>
            <a:gdLst/>
            <a:ahLst/>
            <a:cxnLst/>
            <a:rect l="l" t="t" r="r" b="b"/>
            <a:pathLst>
              <a:path w="85725" h="82550">
                <a:moveTo>
                  <a:pt x="22860" y="0"/>
                </a:moveTo>
                <a:lnTo>
                  <a:pt x="13716" y="10668"/>
                </a:lnTo>
                <a:lnTo>
                  <a:pt x="0" y="16764"/>
                </a:lnTo>
                <a:lnTo>
                  <a:pt x="65532" y="82296"/>
                </a:lnTo>
                <a:lnTo>
                  <a:pt x="76200" y="73152"/>
                </a:lnTo>
                <a:lnTo>
                  <a:pt x="85344" y="62484"/>
                </a:lnTo>
                <a:lnTo>
                  <a:pt x="228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3599688" y="3774947"/>
            <a:ext cx="67310" cy="93345"/>
          </a:xfrm>
          <a:custGeom>
            <a:avLst/>
            <a:gdLst/>
            <a:ahLst/>
            <a:cxnLst/>
            <a:rect l="l" t="t" r="r" b="b"/>
            <a:pathLst>
              <a:path w="67310" h="93345">
                <a:moveTo>
                  <a:pt x="25908" y="0"/>
                </a:moveTo>
                <a:lnTo>
                  <a:pt x="13716" y="7620"/>
                </a:lnTo>
                <a:lnTo>
                  <a:pt x="0" y="9144"/>
                </a:lnTo>
                <a:lnTo>
                  <a:pt x="1524" y="13716"/>
                </a:lnTo>
                <a:lnTo>
                  <a:pt x="41148" y="92964"/>
                </a:lnTo>
                <a:lnTo>
                  <a:pt x="54864" y="86868"/>
                </a:lnTo>
                <a:lnTo>
                  <a:pt x="67056" y="79248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3584448" y="3689603"/>
            <a:ext cx="43180" cy="94615"/>
          </a:xfrm>
          <a:custGeom>
            <a:avLst/>
            <a:gdLst/>
            <a:ahLst/>
            <a:cxnLst/>
            <a:rect l="l" t="t" r="r" b="b"/>
            <a:pathLst>
              <a:path w="43179" h="94614">
                <a:moveTo>
                  <a:pt x="0" y="0"/>
                </a:moveTo>
                <a:lnTo>
                  <a:pt x="0" y="4572"/>
                </a:lnTo>
                <a:lnTo>
                  <a:pt x="15240" y="94488"/>
                </a:lnTo>
                <a:lnTo>
                  <a:pt x="28956" y="92964"/>
                </a:lnTo>
                <a:lnTo>
                  <a:pt x="42672" y="89916"/>
                </a:lnTo>
                <a:lnTo>
                  <a:pt x="27690" y="1524"/>
                </a:lnTo>
                <a:lnTo>
                  <a:pt x="13716" y="1524"/>
                </a:lnTo>
                <a:lnTo>
                  <a:pt x="0" y="0"/>
                </a:lnTo>
                <a:close/>
              </a:path>
              <a:path w="43179" h="94614">
                <a:moveTo>
                  <a:pt x="27432" y="0"/>
                </a:moveTo>
                <a:lnTo>
                  <a:pt x="13716" y="1524"/>
                </a:lnTo>
                <a:lnTo>
                  <a:pt x="27690" y="1524"/>
                </a:lnTo>
                <a:lnTo>
                  <a:pt x="274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3584448" y="3593591"/>
            <a:ext cx="43180" cy="100965"/>
          </a:xfrm>
          <a:custGeom>
            <a:avLst/>
            <a:gdLst/>
            <a:ahLst/>
            <a:cxnLst/>
            <a:rect l="l" t="t" r="r" b="b"/>
            <a:pathLst>
              <a:path w="43179" h="100964">
                <a:moveTo>
                  <a:pt x="16764" y="0"/>
                </a:moveTo>
                <a:lnTo>
                  <a:pt x="15240" y="4572"/>
                </a:lnTo>
                <a:lnTo>
                  <a:pt x="0" y="96012"/>
                </a:lnTo>
                <a:lnTo>
                  <a:pt x="13716" y="97536"/>
                </a:lnTo>
                <a:lnTo>
                  <a:pt x="27432" y="100584"/>
                </a:lnTo>
                <a:lnTo>
                  <a:pt x="42672" y="9144"/>
                </a:lnTo>
                <a:lnTo>
                  <a:pt x="28956" y="6096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3601211" y="3511295"/>
            <a:ext cx="66040" cy="96520"/>
          </a:xfrm>
          <a:custGeom>
            <a:avLst/>
            <a:gdLst/>
            <a:ahLst/>
            <a:cxnLst/>
            <a:rect l="l" t="t" r="r" b="b"/>
            <a:pathLst>
              <a:path w="66039" h="96520">
                <a:moveTo>
                  <a:pt x="42672" y="0"/>
                </a:moveTo>
                <a:lnTo>
                  <a:pt x="39624" y="3048"/>
                </a:lnTo>
                <a:lnTo>
                  <a:pt x="0" y="82296"/>
                </a:lnTo>
                <a:lnTo>
                  <a:pt x="12192" y="88392"/>
                </a:lnTo>
                <a:lnTo>
                  <a:pt x="24384" y="96012"/>
                </a:lnTo>
                <a:lnTo>
                  <a:pt x="65532" y="16764"/>
                </a:lnTo>
                <a:lnTo>
                  <a:pt x="53340" y="9144"/>
                </a:lnTo>
                <a:lnTo>
                  <a:pt x="426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3643884" y="3445763"/>
            <a:ext cx="82550" cy="85725"/>
          </a:xfrm>
          <a:custGeom>
            <a:avLst/>
            <a:gdLst/>
            <a:ahLst/>
            <a:cxnLst/>
            <a:rect l="l" t="t" r="r" b="b"/>
            <a:pathLst>
              <a:path w="82550" h="85725">
                <a:moveTo>
                  <a:pt x="65532" y="0"/>
                </a:moveTo>
                <a:lnTo>
                  <a:pt x="0" y="65532"/>
                </a:lnTo>
                <a:lnTo>
                  <a:pt x="10668" y="74676"/>
                </a:lnTo>
                <a:lnTo>
                  <a:pt x="19812" y="85344"/>
                </a:lnTo>
                <a:lnTo>
                  <a:pt x="82296" y="22860"/>
                </a:lnTo>
                <a:lnTo>
                  <a:pt x="73152" y="12192"/>
                </a:lnTo>
                <a:lnTo>
                  <a:pt x="655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3709416" y="3404615"/>
            <a:ext cx="93345" cy="67310"/>
          </a:xfrm>
          <a:custGeom>
            <a:avLst/>
            <a:gdLst/>
            <a:ahLst/>
            <a:cxnLst/>
            <a:rect l="l" t="t" r="r" b="b"/>
            <a:pathLst>
              <a:path w="93345" h="67310">
                <a:moveTo>
                  <a:pt x="83820" y="0"/>
                </a:moveTo>
                <a:lnTo>
                  <a:pt x="79248" y="0"/>
                </a:lnTo>
                <a:lnTo>
                  <a:pt x="0" y="41148"/>
                </a:lnTo>
                <a:lnTo>
                  <a:pt x="7620" y="53340"/>
                </a:lnTo>
                <a:lnTo>
                  <a:pt x="13716" y="67056"/>
                </a:lnTo>
                <a:lnTo>
                  <a:pt x="92964" y="25908"/>
                </a:lnTo>
                <a:lnTo>
                  <a:pt x="86868" y="13716"/>
                </a:lnTo>
                <a:lnTo>
                  <a:pt x="838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3793236" y="3389375"/>
            <a:ext cx="96520" cy="43180"/>
          </a:xfrm>
          <a:custGeom>
            <a:avLst/>
            <a:gdLst/>
            <a:ahLst/>
            <a:cxnLst/>
            <a:rect l="l" t="t" r="r" b="b"/>
            <a:pathLst>
              <a:path w="96520" h="43179">
                <a:moveTo>
                  <a:pt x="96012" y="0"/>
                </a:moveTo>
                <a:lnTo>
                  <a:pt x="91440" y="0"/>
                </a:lnTo>
                <a:lnTo>
                  <a:pt x="0" y="15240"/>
                </a:lnTo>
                <a:lnTo>
                  <a:pt x="3048" y="28956"/>
                </a:lnTo>
                <a:lnTo>
                  <a:pt x="4572" y="42672"/>
                </a:lnTo>
                <a:lnTo>
                  <a:pt x="96012" y="27432"/>
                </a:lnTo>
                <a:lnTo>
                  <a:pt x="92964" y="13716"/>
                </a:lnTo>
                <a:lnTo>
                  <a:pt x="960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3884676" y="3389375"/>
            <a:ext cx="99060" cy="43180"/>
          </a:xfrm>
          <a:custGeom>
            <a:avLst/>
            <a:gdLst/>
            <a:ahLst/>
            <a:cxnLst/>
            <a:rect l="l" t="t" r="r" b="b"/>
            <a:pathLst>
              <a:path w="99060" h="43179">
                <a:moveTo>
                  <a:pt x="4572" y="0"/>
                </a:moveTo>
                <a:lnTo>
                  <a:pt x="1524" y="13716"/>
                </a:lnTo>
                <a:lnTo>
                  <a:pt x="0" y="27432"/>
                </a:lnTo>
                <a:lnTo>
                  <a:pt x="89916" y="42672"/>
                </a:lnTo>
                <a:lnTo>
                  <a:pt x="92964" y="28956"/>
                </a:lnTo>
                <a:lnTo>
                  <a:pt x="99060" y="15240"/>
                </a:lnTo>
                <a:lnTo>
                  <a:pt x="94488" y="15240"/>
                </a:lnTo>
                <a:lnTo>
                  <a:pt x="45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3971544" y="3404615"/>
            <a:ext cx="94615" cy="67310"/>
          </a:xfrm>
          <a:custGeom>
            <a:avLst/>
            <a:gdLst/>
            <a:ahLst/>
            <a:cxnLst/>
            <a:rect l="l" t="t" r="r" b="b"/>
            <a:pathLst>
              <a:path w="94614" h="67310">
                <a:moveTo>
                  <a:pt x="12192" y="0"/>
                </a:moveTo>
                <a:lnTo>
                  <a:pt x="6096" y="13716"/>
                </a:lnTo>
                <a:lnTo>
                  <a:pt x="0" y="25908"/>
                </a:lnTo>
                <a:lnTo>
                  <a:pt x="79248" y="67056"/>
                </a:lnTo>
                <a:lnTo>
                  <a:pt x="85344" y="53340"/>
                </a:lnTo>
                <a:lnTo>
                  <a:pt x="94488" y="44196"/>
                </a:lnTo>
                <a:lnTo>
                  <a:pt x="91440" y="41148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4046220" y="3448811"/>
            <a:ext cx="85725" cy="82550"/>
          </a:xfrm>
          <a:custGeom>
            <a:avLst/>
            <a:gdLst/>
            <a:ahLst/>
            <a:cxnLst/>
            <a:rect l="l" t="t" r="r" b="b"/>
            <a:pathLst>
              <a:path w="85725" h="82550">
                <a:moveTo>
                  <a:pt x="19812" y="0"/>
                </a:moveTo>
                <a:lnTo>
                  <a:pt x="0" y="19812"/>
                </a:lnTo>
                <a:lnTo>
                  <a:pt x="62484" y="82296"/>
                </a:lnTo>
                <a:lnTo>
                  <a:pt x="73152" y="71628"/>
                </a:lnTo>
                <a:lnTo>
                  <a:pt x="85344" y="65532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4107180" y="3514343"/>
            <a:ext cx="67310" cy="93345"/>
          </a:xfrm>
          <a:custGeom>
            <a:avLst/>
            <a:gdLst/>
            <a:ahLst/>
            <a:cxnLst/>
            <a:rect l="l" t="t" r="r" b="b"/>
            <a:pathLst>
              <a:path w="67310" h="93345">
                <a:moveTo>
                  <a:pt x="24384" y="0"/>
                </a:moveTo>
                <a:lnTo>
                  <a:pt x="12192" y="6096"/>
                </a:lnTo>
                <a:lnTo>
                  <a:pt x="0" y="13716"/>
                </a:lnTo>
                <a:lnTo>
                  <a:pt x="39624" y="92964"/>
                </a:lnTo>
                <a:lnTo>
                  <a:pt x="53340" y="85344"/>
                </a:lnTo>
                <a:lnTo>
                  <a:pt x="67056" y="83820"/>
                </a:lnTo>
                <a:lnTo>
                  <a:pt x="65532" y="79248"/>
                </a:lnTo>
                <a:lnTo>
                  <a:pt x="243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4145280" y="3598163"/>
            <a:ext cx="43180" cy="96520"/>
          </a:xfrm>
          <a:custGeom>
            <a:avLst/>
            <a:gdLst/>
            <a:ahLst/>
            <a:cxnLst/>
            <a:rect l="l" t="t" r="r" b="b"/>
            <a:pathLst>
              <a:path w="43179" h="96520">
                <a:moveTo>
                  <a:pt x="28956" y="0"/>
                </a:moveTo>
                <a:lnTo>
                  <a:pt x="15240" y="1524"/>
                </a:lnTo>
                <a:lnTo>
                  <a:pt x="0" y="4572"/>
                </a:lnTo>
                <a:lnTo>
                  <a:pt x="15240" y="96012"/>
                </a:lnTo>
                <a:lnTo>
                  <a:pt x="28956" y="92964"/>
                </a:lnTo>
                <a:lnTo>
                  <a:pt x="42672" y="92964"/>
                </a:lnTo>
                <a:lnTo>
                  <a:pt x="42672" y="91440"/>
                </a:lnTo>
                <a:lnTo>
                  <a:pt x="28956" y="0"/>
                </a:lnTo>
                <a:close/>
              </a:path>
              <a:path w="43179" h="96520">
                <a:moveTo>
                  <a:pt x="42672" y="92964"/>
                </a:moveTo>
                <a:lnTo>
                  <a:pt x="28956" y="92964"/>
                </a:lnTo>
                <a:lnTo>
                  <a:pt x="42672" y="96012"/>
                </a:lnTo>
                <a:lnTo>
                  <a:pt x="42672" y="929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4145280" y="3689603"/>
            <a:ext cx="43180" cy="99060"/>
          </a:xfrm>
          <a:custGeom>
            <a:avLst/>
            <a:gdLst/>
            <a:ahLst/>
            <a:cxnLst/>
            <a:rect l="l" t="t" r="r" b="b"/>
            <a:pathLst>
              <a:path w="43179" h="99060">
                <a:moveTo>
                  <a:pt x="15240" y="0"/>
                </a:moveTo>
                <a:lnTo>
                  <a:pt x="0" y="89916"/>
                </a:lnTo>
                <a:lnTo>
                  <a:pt x="15240" y="92964"/>
                </a:lnTo>
                <a:lnTo>
                  <a:pt x="27432" y="99060"/>
                </a:lnTo>
                <a:lnTo>
                  <a:pt x="28956" y="94488"/>
                </a:lnTo>
                <a:lnTo>
                  <a:pt x="42672" y="4572"/>
                </a:lnTo>
                <a:lnTo>
                  <a:pt x="28956" y="1524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4107180" y="3774947"/>
            <a:ext cx="66040" cy="96520"/>
          </a:xfrm>
          <a:custGeom>
            <a:avLst/>
            <a:gdLst/>
            <a:ahLst/>
            <a:cxnLst/>
            <a:rect l="l" t="t" r="r" b="b"/>
            <a:pathLst>
              <a:path w="66039" h="96520">
                <a:moveTo>
                  <a:pt x="39624" y="0"/>
                </a:moveTo>
                <a:lnTo>
                  <a:pt x="0" y="79248"/>
                </a:lnTo>
                <a:lnTo>
                  <a:pt x="12192" y="86868"/>
                </a:lnTo>
                <a:lnTo>
                  <a:pt x="21336" y="96012"/>
                </a:lnTo>
                <a:lnTo>
                  <a:pt x="24384" y="92964"/>
                </a:lnTo>
                <a:lnTo>
                  <a:pt x="65532" y="13716"/>
                </a:lnTo>
                <a:lnTo>
                  <a:pt x="53340" y="7620"/>
                </a:lnTo>
                <a:lnTo>
                  <a:pt x="396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4046220" y="3851147"/>
            <a:ext cx="82550" cy="85725"/>
          </a:xfrm>
          <a:custGeom>
            <a:avLst/>
            <a:gdLst/>
            <a:ahLst/>
            <a:cxnLst/>
            <a:rect l="l" t="t" r="r" b="b"/>
            <a:pathLst>
              <a:path w="82550" h="85725">
                <a:moveTo>
                  <a:pt x="62484" y="0"/>
                </a:moveTo>
                <a:lnTo>
                  <a:pt x="0" y="62484"/>
                </a:lnTo>
                <a:lnTo>
                  <a:pt x="10668" y="73152"/>
                </a:lnTo>
                <a:lnTo>
                  <a:pt x="16764" y="85344"/>
                </a:lnTo>
                <a:lnTo>
                  <a:pt x="82296" y="19812"/>
                </a:lnTo>
                <a:lnTo>
                  <a:pt x="624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3971544" y="3910583"/>
            <a:ext cx="91440" cy="67310"/>
          </a:xfrm>
          <a:custGeom>
            <a:avLst/>
            <a:gdLst/>
            <a:ahLst/>
            <a:cxnLst/>
            <a:rect l="l" t="t" r="r" b="b"/>
            <a:pathLst>
              <a:path w="91439" h="67310">
                <a:moveTo>
                  <a:pt x="79248" y="0"/>
                </a:moveTo>
                <a:lnTo>
                  <a:pt x="0" y="41148"/>
                </a:lnTo>
                <a:lnTo>
                  <a:pt x="6096" y="53340"/>
                </a:lnTo>
                <a:lnTo>
                  <a:pt x="7620" y="67056"/>
                </a:lnTo>
                <a:lnTo>
                  <a:pt x="12192" y="67056"/>
                </a:lnTo>
                <a:lnTo>
                  <a:pt x="91440" y="25908"/>
                </a:lnTo>
                <a:lnTo>
                  <a:pt x="85344" y="13716"/>
                </a:lnTo>
                <a:lnTo>
                  <a:pt x="792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3884676" y="3950207"/>
            <a:ext cx="94615" cy="43180"/>
          </a:xfrm>
          <a:custGeom>
            <a:avLst/>
            <a:gdLst/>
            <a:ahLst/>
            <a:cxnLst/>
            <a:rect l="l" t="t" r="r" b="b"/>
            <a:pathLst>
              <a:path w="94614" h="43179">
                <a:moveTo>
                  <a:pt x="89916" y="0"/>
                </a:moveTo>
                <a:lnTo>
                  <a:pt x="0" y="15240"/>
                </a:lnTo>
                <a:lnTo>
                  <a:pt x="1524" y="28956"/>
                </a:lnTo>
                <a:lnTo>
                  <a:pt x="0" y="42672"/>
                </a:lnTo>
                <a:lnTo>
                  <a:pt x="4572" y="42672"/>
                </a:lnTo>
                <a:lnTo>
                  <a:pt x="94488" y="27432"/>
                </a:lnTo>
                <a:lnTo>
                  <a:pt x="92964" y="13716"/>
                </a:lnTo>
                <a:lnTo>
                  <a:pt x="899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1129284" y="3954779"/>
            <a:ext cx="120650" cy="38100"/>
          </a:xfrm>
          <a:custGeom>
            <a:avLst/>
            <a:gdLst/>
            <a:ahLst/>
            <a:cxnLst/>
            <a:rect l="l" t="t" r="r" b="b"/>
            <a:pathLst>
              <a:path w="120650" h="38100">
                <a:moveTo>
                  <a:pt x="4572" y="0"/>
                </a:moveTo>
                <a:lnTo>
                  <a:pt x="3048" y="13716"/>
                </a:lnTo>
                <a:lnTo>
                  <a:pt x="0" y="27432"/>
                </a:lnTo>
                <a:lnTo>
                  <a:pt x="3048" y="27432"/>
                </a:lnTo>
                <a:lnTo>
                  <a:pt x="118872" y="38100"/>
                </a:lnTo>
                <a:lnTo>
                  <a:pt x="120396" y="24384"/>
                </a:lnTo>
                <a:lnTo>
                  <a:pt x="120396" y="10668"/>
                </a:lnTo>
                <a:lnTo>
                  <a:pt x="457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1022604" y="3925823"/>
            <a:ext cx="114300" cy="56515"/>
          </a:xfrm>
          <a:custGeom>
            <a:avLst/>
            <a:gdLst/>
            <a:ahLst/>
            <a:cxnLst/>
            <a:rect l="l" t="t" r="r" b="b"/>
            <a:pathLst>
              <a:path w="114300" h="56514">
                <a:moveTo>
                  <a:pt x="9144" y="0"/>
                </a:moveTo>
                <a:lnTo>
                  <a:pt x="6096" y="13716"/>
                </a:lnTo>
                <a:lnTo>
                  <a:pt x="0" y="27432"/>
                </a:lnTo>
                <a:lnTo>
                  <a:pt x="1524" y="27432"/>
                </a:lnTo>
                <a:lnTo>
                  <a:pt x="106680" y="56388"/>
                </a:lnTo>
                <a:lnTo>
                  <a:pt x="109728" y="42672"/>
                </a:lnTo>
                <a:lnTo>
                  <a:pt x="114300" y="28956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931163" y="3883151"/>
            <a:ext cx="104139" cy="70485"/>
          </a:xfrm>
          <a:custGeom>
            <a:avLst/>
            <a:gdLst/>
            <a:ahLst/>
            <a:cxnLst/>
            <a:rect l="l" t="t" r="r" b="b"/>
            <a:pathLst>
              <a:path w="104140" h="70485">
                <a:moveTo>
                  <a:pt x="15240" y="0"/>
                </a:moveTo>
                <a:lnTo>
                  <a:pt x="9144" y="12192"/>
                </a:lnTo>
                <a:lnTo>
                  <a:pt x="0" y="22860"/>
                </a:lnTo>
                <a:lnTo>
                  <a:pt x="3048" y="24384"/>
                </a:lnTo>
                <a:lnTo>
                  <a:pt x="91440" y="70104"/>
                </a:lnTo>
                <a:lnTo>
                  <a:pt x="97536" y="56388"/>
                </a:lnTo>
                <a:lnTo>
                  <a:pt x="103632" y="4419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859536" y="3826763"/>
            <a:ext cx="90170" cy="79375"/>
          </a:xfrm>
          <a:custGeom>
            <a:avLst/>
            <a:gdLst/>
            <a:ahLst/>
            <a:cxnLst/>
            <a:rect l="l" t="t" r="r" b="b"/>
            <a:pathLst>
              <a:path w="90169" h="79375">
                <a:moveTo>
                  <a:pt x="21336" y="0"/>
                </a:moveTo>
                <a:lnTo>
                  <a:pt x="12192" y="10668"/>
                </a:lnTo>
                <a:lnTo>
                  <a:pt x="0" y="16764"/>
                </a:lnTo>
                <a:lnTo>
                  <a:pt x="3048" y="19812"/>
                </a:lnTo>
                <a:lnTo>
                  <a:pt x="71628" y="79248"/>
                </a:lnTo>
                <a:lnTo>
                  <a:pt x="89916" y="57912"/>
                </a:lnTo>
                <a:lnTo>
                  <a:pt x="213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813816" y="3759707"/>
            <a:ext cx="70485" cy="83820"/>
          </a:xfrm>
          <a:custGeom>
            <a:avLst/>
            <a:gdLst/>
            <a:ahLst/>
            <a:cxnLst/>
            <a:rect l="l" t="t" r="r" b="b"/>
            <a:pathLst>
              <a:path w="70484" h="83820">
                <a:moveTo>
                  <a:pt x="25908" y="0"/>
                </a:moveTo>
                <a:lnTo>
                  <a:pt x="13716" y="7620"/>
                </a:lnTo>
                <a:lnTo>
                  <a:pt x="0" y="10668"/>
                </a:lnTo>
                <a:lnTo>
                  <a:pt x="1524" y="13716"/>
                </a:lnTo>
                <a:lnTo>
                  <a:pt x="1524" y="15240"/>
                </a:lnTo>
                <a:lnTo>
                  <a:pt x="45720" y="83820"/>
                </a:lnTo>
                <a:lnTo>
                  <a:pt x="57912" y="77724"/>
                </a:lnTo>
                <a:lnTo>
                  <a:pt x="70104" y="70104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798576" y="3688079"/>
            <a:ext cx="43180" cy="82550"/>
          </a:xfrm>
          <a:custGeom>
            <a:avLst/>
            <a:gdLst/>
            <a:ahLst/>
            <a:cxnLst/>
            <a:rect l="l" t="t" r="r" b="b"/>
            <a:pathLst>
              <a:path w="43180" h="82550">
                <a:moveTo>
                  <a:pt x="0" y="0"/>
                </a:moveTo>
                <a:lnTo>
                  <a:pt x="0" y="6096"/>
                </a:lnTo>
                <a:lnTo>
                  <a:pt x="15240" y="82296"/>
                </a:lnTo>
                <a:lnTo>
                  <a:pt x="42672" y="76200"/>
                </a:lnTo>
                <a:lnTo>
                  <a:pt x="28041" y="3048"/>
                </a:lnTo>
                <a:lnTo>
                  <a:pt x="13716" y="3048"/>
                </a:lnTo>
                <a:lnTo>
                  <a:pt x="0" y="0"/>
                </a:lnTo>
                <a:close/>
              </a:path>
              <a:path w="43180" h="82550">
                <a:moveTo>
                  <a:pt x="27432" y="0"/>
                </a:moveTo>
                <a:lnTo>
                  <a:pt x="13716" y="3048"/>
                </a:lnTo>
                <a:lnTo>
                  <a:pt x="28041" y="3048"/>
                </a:lnTo>
                <a:lnTo>
                  <a:pt x="274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798576" y="3607307"/>
            <a:ext cx="43180" cy="86995"/>
          </a:xfrm>
          <a:custGeom>
            <a:avLst/>
            <a:gdLst/>
            <a:ahLst/>
            <a:cxnLst/>
            <a:rect l="l" t="t" r="r" b="b"/>
            <a:pathLst>
              <a:path w="43180" h="86995">
                <a:moveTo>
                  <a:pt x="16764" y="0"/>
                </a:moveTo>
                <a:lnTo>
                  <a:pt x="15240" y="3048"/>
                </a:lnTo>
                <a:lnTo>
                  <a:pt x="15240" y="4572"/>
                </a:lnTo>
                <a:lnTo>
                  <a:pt x="0" y="80772"/>
                </a:lnTo>
                <a:lnTo>
                  <a:pt x="27432" y="86868"/>
                </a:lnTo>
                <a:lnTo>
                  <a:pt x="42672" y="10668"/>
                </a:lnTo>
                <a:lnTo>
                  <a:pt x="28956" y="7620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815340" y="3535679"/>
            <a:ext cx="68580" cy="86995"/>
          </a:xfrm>
          <a:custGeom>
            <a:avLst/>
            <a:gdLst/>
            <a:ahLst/>
            <a:cxnLst/>
            <a:rect l="l" t="t" r="r" b="b"/>
            <a:pathLst>
              <a:path w="68580" h="86995">
                <a:moveTo>
                  <a:pt x="47244" y="0"/>
                </a:moveTo>
                <a:lnTo>
                  <a:pt x="44196" y="3048"/>
                </a:lnTo>
                <a:lnTo>
                  <a:pt x="0" y="71628"/>
                </a:lnTo>
                <a:lnTo>
                  <a:pt x="24384" y="86868"/>
                </a:lnTo>
                <a:lnTo>
                  <a:pt x="68580" y="18288"/>
                </a:lnTo>
                <a:lnTo>
                  <a:pt x="56388" y="10668"/>
                </a:lnTo>
                <a:lnTo>
                  <a:pt x="472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862584" y="3474719"/>
            <a:ext cx="86995" cy="82550"/>
          </a:xfrm>
          <a:custGeom>
            <a:avLst/>
            <a:gdLst/>
            <a:ahLst/>
            <a:cxnLst/>
            <a:rect l="l" t="t" r="r" b="b"/>
            <a:pathLst>
              <a:path w="86994" h="82550">
                <a:moveTo>
                  <a:pt x="71628" y="0"/>
                </a:moveTo>
                <a:lnTo>
                  <a:pt x="68580" y="1524"/>
                </a:lnTo>
                <a:lnTo>
                  <a:pt x="0" y="60960"/>
                </a:lnTo>
                <a:lnTo>
                  <a:pt x="18288" y="82296"/>
                </a:lnTo>
                <a:lnTo>
                  <a:pt x="86868" y="22860"/>
                </a:lnTo>
                <a:lnTo>
                  <a:pt x="77724" y="12192"/>
                </a:lnTo>
                <a:lnTo>
                  <a:pt x="7162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934212" y="3428999"/>
            <a:ext cx="100965" cy="70485"/>
          </a:xfrm>
          <a:custGeom>
            <a:avLst/>
            <a:gdLst/>
            <a:ahLst/>
            <a:cxnLst/>
            <a:rect l="l" t="t" r="r" b="b"/>
            <a:pathLst>
              <a:path w="100965" h="70485">
                <a:moveTo>
                  <a:pt x="89916" y="0"/>
                </a:moveTo>
                <a:lnTo>
                  <a:pt x="88392" y="1524"/>
                </a:lnTo>
                <a:lnTo>
                  <a:pt x="0" y="45720"/>
                </a:lnTo>
                <a:lnTo>
                  <a:pt x="12192" y="70104"/>
                </a:lnTo>
                <a:lnTo>
                  <a:pt x="100584" y="25908"/>
                </a:lnTo>
                <a:lnTo>
                  <a:pt x="94488" y="13716"/>
                </a:lnTo>
                <a:lnTo>
                  <a:pt x="899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1024127" y="3400043"/>
            <a:ext cx="113030" cy="56515"/>
          </a:xfrm>
          <a:custGeom>
            <a:avLst/>
            <a:gdLst/>
            <a:ahLst/>
            <a:cxnLst/>
            <a:rect l="l" t="t" r="r" b="b"/>
            <a:pathLst>
              <a:path w="113030" h="56514">
                <a:moveTo>
                  <a:pt x="108204" y="0"/>
                </a:moveTo>
                <a:lnTo>
                  <a:pt x="105156" y="0"/>
                </a:lnTo>
                <a:lnTo>
                  <a:pt x="0" y="28956"/>
                </a:lnTo>
                <a:lnTo>
                  <a:pt x="4572" y="42672"/>
                </a:lnTo>
                <a:lnTo>
                  <a:pt x="7620" y="56388"/>
                </a:lnTo>
                <a:lnTo>
                  <a:pt x="112776" y="27432"/>
                </a:lnTo>
                <a:lnTo>
                  <a:pt x="108204" y="13716"/>
                </a:lnTo>
                <a:lnTo>
                  <a:pt x="1082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1132332" y="3389375"/>
            <a:ext cx="117475" cy="38100"/>
          </a:xfrm>
          <a:custGeom>
            <a:avLst/>
            <a:gdLst/>
            <a:ahLst/>
            <a:cxnLst/>
            <a:rect l="l" t="t" r="r" b="b"/>
            <a:pathLst>
              <a:path w="117475" h="38100">
                <a:moveTo>
                  <a:pt x="117348" y="0"/>
                </a:moveTo>
                <a:lnTo>
                  <a:pt x="115824" y="0"/>
                </a:lnTo>
                <a:lnTo>
                  <a:pt x="0" y="10668"/>
                </a:lnTo>
                <a:lnTo>
                  <a:pt x="0" y="24384"/>
                </a:lnTo>
                <a:lnTo>
                  <a:pt x="1524" y="38100"/>
                </a:lnTo>
                <a:lnTo>
                  <a:pt x="117348" y="27432"/>
                </a:lnTo>
                <a:lnTo>
                  <a:pt x="1173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1248156" y="3389375"/>
            <a:ext cx="120650" cy="38100"/>
          </a:xfrm>
          <a:custGeom>
            <a:avLst/>
            <a:gdLst/>
            <a:ahLst/>
            <a:cxnLst/>
            <a:rect l="l" t="t" r="r" b="b"/>
            <a:pathLst>
              <a:path w="120650" h="38100">
                <a:moveTo>
                  <a:pt x="1524" y="0"/>
                </a:moveTo>
                <a:lnTo>
                  <a:pt x="1524" y="13716"/>
                </a:lnTo>
                <a:lnTo>
                  <a:pt x="0" y="27432"/>
                </a:lnTo>
                <a:lnTo>
                  <a:pt x="115824" y="38100"/>
                </a:lnTo>
                <a:lnTo>
                  <a:pt x="117348" y="24384"/>
                </a:lnTo>
                <a:lnTo>
                  <a:pt x="120396" y="10668"/>
                </a:lnTo>
                <a:lnTo>
                  <a:pt x="117348" y="10668"/>
                </a:lnTo>
                <a:lnTo>
                  <a:pt x="15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1360932" y="3400043"/>
            <a:ext cx="114300" cy="56515"/>
          </a:xfrm>
          <a:custGeom>
            <a:avLst/>
            <a:gdLst/>
            <a:ahLst/>
            <a:cxnLst/>
            <a:rect l="l" t="t" r="r" b="b"/>
            <a:pathLst>
              <a:path w="114300" h="56514">
                <a:moveTo>
                  <a:pt x="7620" y="0"/>
                </a:moveTo>
                <a:lnTo>
                  <a:pt x="4572" y="13716"/>
                </a:lnTo>
                <a:lnTo>
                  <a:pt x="0" y="27432"/>
                </a:lnTo>
                <a:lnTo>
                  <a:pt x="105156" y="56388"/>
                </a:lnTo>
                <a:lnTo>
                  <a:pt x="108204" y="42672"/>
                </a:lnTo>
                <a:lnTo>
                  <a:pt x="114300" y="30480"/>
                </a:lnTo>
                <a:lnTo>
                  <a:pt x="112776" y="28956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1463040" y="3430523"/>
            <a:ext cx="104139" cy="68580"/>
          </a:xfrm>
          <a:custGeom>
            <a:avLst/>
            <a:gdLst/>
            <a:ahLst/>
            <a:cxnLst/>
            <a:rect l="l" t="t" r="r" b="b"/>
            <a:pathLst>
              <a:path w="104140" h="68579">
                <a:moveTo>
                  <a:pt x="12192" y="0"/>
                </a:moveTo>
                <a:lnTo>
                  <a:pt x="0" y="24384"/>
                </a:lnTo>
                <a:lnTo>
                  <a:pt x="88392" y="68580"/>
                </a:lnTo>
                <a:lnTo>
                  <a:pt x="94488" y="56388"/>
                </a:lnTo>
                <a:lnTo>
                  <a:pt x="103632" y="45720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1548384" y="3476243"/>
            <a:ext cx="90170" cy="81280"/>
          </a:xfrm>
          <a:custGeom>
            <a:avLst/>
            <a:gdLst/>
            <a:ahLst/>
            <a:cxnLst/>
            <a:rect l="l" t="t" r="r" b="b"/>
            <a:pathLst>
              <a:path w="90169" h="81279">
                <a:moveTo>
                  <a:pt x="18288" y="0"/>
                </a:moveTo>
                <a:lnTo>
                  <a:pt x="0" y="21336"/>
                </a:lnTo>
                <a:lnTo>
                  <a:pt x="68580" y="80772"/>
                </a:lnTo>
                <a:lnTo>
                  <a:pt x="77724" y="70104"/>
                </a:lnTo>
                <a:lnTo>
                  <a:pt x="89916" y="62484"/>
                </a:lnTo>
                <a:lnTo>
                  <a:pt x="86868" y="59436"/>
                </a:lnTo>
                <a:lnTo>
                  <a:pt x="1828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1613916" y="3538727"/>
            <a:ext cx="70485" cy="83820"/>
          </a:xfrm>
          <a:custGeom>
            <a:avLst/>
            <a:gdLst/>
            <a:ahLst/>
            <a:cxnLst/>
            <a:rect l="l" t="t" r="r" b="b"/>
            <a:pathLst>
              <a:path w="70485" h="83820">
                <a:moveTo>
                  <a:pt x="24384" y="0"/>
                </a:moveTo>
                <a:lnTo>
                  <a:pt x="0" y="15240"/>
                </a:lnTo>
                <a:lnTo>
                  <a:pt x="44196" y="83820"/>
                </a:lnTo>
                <a:lnTo>
                  <a:pt x="56388" y="76200"/>
                </a:lnTo>
                <a:lnTo>
                  <a:pt x="70104" y="73152"/>
                </a:lnTo>
                <a:lnTo>
                  <a:pt x="68580" y="70104"/>
                </a:lnTo>
                <a:lnTo>
                  <a:pt x="67056" y="68580"/>
                </a:lnTo>
                <a:lnTo>
                  <a:pt x="243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1656588" y="3611879"/>
            <a:ext cx="43180" cy="82550"/>
          </a:xfrm>
          <a:custGeom>
            <a:avLst/>
            <a:gdLst/>
            <a:ahLst/>
            <a:cxnLst/>
            <a:rect l="l" t="t" r="r" b="b"/>
            <a:pathLst>
              <a:path w="43180" h="82550">
                <a:moveTo>
                  <a:pt x="27432" y="0"/>
                </a:moveTo>
                <a:lnTo>
                  <a:pt x="0" y="6096"/>
                </a:lnTo>
                <a:lnTo>
                  <a:pt x="15240" y="82296"/>
                </a:lnTo>
                <a:lnTo>
                  <a:pt x="28956" y="79248"/>
                </a:lnTo>
                <a:lnTo>
                  <a:pt x="42672" y="79248"/>
                </a:lnTo>
                <a:lnTo>
                  <a:pt x="42672" y="76200"/>
                </a:lnTo>
                <a:lnTo>
                  <a:pt x="27432" y="0"/>
                </a:lnTo>
                <a:close/>
              </a:path>
              <a:path w="43180" h="82550">
                <a:moveTo>
                  <a:pt x="42672" y="79248"/>
                </a:moveTo>
                <a:lnTo>
                  <a:pt x="28956" y="79248"/>
                </a:lnTo>
                <a:lnTo>
                  <a:pt x="42672" y="82296"/>
                </a:lnTo>
                <a:lnTo>
                  <a:pt x="42672" y="7924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1656588" y="3688079"/>
            <a:ext cx="43180" cy="86995"/>
          </a:xfrm>
          <a:custGeom>
            <a:avLst/>
            <a:gdLst/>
            <a:ahLst/>
            <a:cxnLst/>
            <a:rect l="l" t="t" r="r" b="b"/>
            <a:pathLst>
              <a:path w="43180" h="86995">
                <a:moveTo>
                  <a:pt x="15240" y="0"/>
                </a:moveTo>
                <a:lnTo>
                  <a:pt x="0" y="76200"/>
                </a:lnTo>
                <a:lnTo>
                  <a:pt x="13716" y="79248"/>
                </a:lnTo>
                <a:lnTo>
                  <a:pt x="24384" y="86868"/>
                </a:lnTo>
                <a:lnTo>
                  <a:pt x="25908" y="83820"/>
                </a:lnTo>
                <a:lnTo>
                  <a:pt x="27432" y="82296"/>
                </a:lnTo>
                <a:lnTo>
                  <a:pt x="42672" y="6096"/>
                </a:lnTo>
                <a:lnTo>
                  <a:pt x="1524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1613916" y="3759707"/>
            <a:ext cx="67310" cy="86995"/>
          </a:xfrm>
          <a:custGeom>
            <a:avLst/>
            <a:gdLst/>
            <a:ahLst/>
            <a:cxnLst/>
            <a:rect l="l" t="t" r="r" b="b"/>
            <a:pathLst>
              <a:path w="67310" h="86995">
                <a:moveTo>
                  <a:pt x="44196" y="0"/>
                </a:moveTo>
                <a:lnTo>
                  <a:pt x="0" y="70104"/>
                </a:lnTo>
                <a:lnTo>
                  <a:pt x="12192" y="77724"/>
                </a:lnTo>
                <a:lnTo>
                  <a:pt x="21336" y="86868"/>
                </a:lnTo>
                <a:lnTo>
                  <a:pt x="24384" y="83820"/>
                </a:lnTo>
                <a:lnTo>
                  <a:pt x="67056" y="15240"/>
                </a:lnTo>
                <a:lnTo>
                  <a:pt x="56388" y="7620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1548384" y="3826763"/>
            <a:ext cx="86995" cy="81280"/>
          </a:xfrm>
          <a:custGeom>
            <a:avLst/>
            <a:gdLst/>
            <a:ahLst/>
            <a:cxnLst/>
            <a:rect l="l" t="t" r="r" b="b"/>
            <a:pathLst>
              <a:path w="86994" h="81279">
                <a:moveTo>
                  <a:pt x="68580" y="0"/>
                </a:moveTo>
                <a:lnTo>
                  <a:pt x="0" y="57912"/>
                </a:lnTo>
                <a:lnTo>
                  <a:pt x="9144" y="68580"/>
                </a:lnTo>
                <a:lnTo>
                  <a:pt x="15240" y="80772"/>
                </a:lnTo>
                <a:lnTo>
                  <a:pt x="18288" y="79248"/>
                </a:lnTo>
                <a:lnTo>
                  <a:pt x="86868" y="19812"/>
                </a:lnTo>
                <a:lnTo>
                  <a:pt x="77724" y="10668"/>
                </a:lnTo>
                <a:lnTo>
                  <a:pt x="685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1463040" y="3883151"/>
            <a:ext cx="100965" cy="70485"/>
          </a:xfrm>
          <a:custGeom>
            <a:avLst/>
            <a:gdLst/>
            <a:ahLst/>
            <a:cxnLst/>
            <a:rect l="l" t="t" r="r" b="b"/>
            <a:pathLst>
              <a:path w="100965" h="70485">
                <a:moveTo>
                  <a:pt x="88392" y="0"/>
                </a:moveTo>
                <a:lnTo>
                  <a:pt x="0" y="44196"/>
                </a:lnTo>
                <a:lnTo>
                  <a:pt x="6096" y="56388"/>
                </a:lnTo>
                <a:lnTo>
                  <a:pt x="10668" y="70104"/>
                </a:lnTo>
                <a:lnTo>
                  <a:pt x="12192" y="70104"/>
                </a:lnTo>
                <a:lnTo>
                  <a:pt x="100584" y="24384"/>
                </a:lnTo>
                <a:lnTo>
                  <a:pt x="883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1360932" y="3925823"/>
            <a:ext cx="113030" cy="56515"/>
          </a:xfrm>
          <a:custGeom>
            <a:avLst/>
            <a:gdLst/>
            <a:ahLst/>
            <a:cxnLst/>
            <a:rect l="l" t="t" r="r" b="b"/>
            <a:pathLst>
              <a:path w="113030" h="56514">
                <a:moveTo>
                  <a:pt x="105156" y="0"/>
                </a:moveTo>
                <a:lnTo>
                  <a:pt x="0" y="28956"/>
                </a:lnTo>
                <a:lnTo>
                  <a:pt x="4572" y="42672"/>
                </a:lnTo>
                <a:lnTo>
                  <a:pt x="4572" y="56388"/>
                </a:lnTo>
                <a:lnTo>
                  <a:pt x="7620" y="56388"/>
                </a:lnTo>
                <a:lnTo>
                  <a:pt x="112776" y="27432"/>
                </a:lnTo>
                <a:lnTo>
                  <a:pt x="108204" y="13716"/>
                </a:lnTo>
                <a:lnTo>
                  <a:pt x="1051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1248156" y="3954779"/>
            <a:ext cx="117475" cy="38100"/>
          </a:xfrm>
          <a:custGeom>
            <a:avLst/>
            <a:gdLst/>
            <a:ahLst/>
            <a:cxnLst/>
            <a:rect l="l" t="t" r="r" b="b"/>
            <a:pathLst>
              <a:path w="117475" h="38100">
                <a:moveTo>
                  <a:pt x="115824" y="0"/>
                </a:moveTo>
                <a:lnTo>
                  <a:pt x="0" y="10668"/>
                </a:lnTo>
                <a:lnTo>
                  <a:pt x="1524" y="24384"/>
                </a:lnTo>
                <a:lnTo>
                  <a:pt x="0" y="38100"/>
                </a:lnTo>
                <a:lnTo>
                  <a:pt x="1524" y="38100"/>
                </a:lnTo>
                <a:lnTo>
                  <a:pt x="117348" y="27432"/>
                </a:lnTo>
                <a:lnTo>
                  <a:pt x="117348" y="13716"/>
                </a:lnTo>
                <a:lnTo>
                  <a:pt x="1158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1889760" y="3627119"/>
            <a:ext cx="353695" cy="149860"/>
          </a:xfrm>
          <a:custGeom>
            <a:avLst/>
            <a:gdLst/>
            <a:ahLst/>
            <a:cxnLst/>
            <a:rect l="l" t="t" r="r" b="b"/>
            <a:pathLst>
              <a:path w="353694" h="149860">
                <a:moveTo>
                  <a:pt x="0" y="149352"/>
                </a:moveTo>
                <a:lnTo>
                  <a:pt x="353568" y="149352"/>
                </a:lnTo>
                <a:lnTo>
                  <a:pt x="353568" y="0"/>
                </a:lnTo>
                <a:lnTo>
                  <a:pt x="0" y="0"/>
                </a:lnTo>
                <a:lnTo>
                  <a:pt x="0" y="149352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1876044" y="3613403"/>
            <a:ext cx="199644" cy="1950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1889760" y="3627119"/>
            <a:ext cx="386080" cy="0"/>
          </a:xfrm>
          <a:custGeom>
            <a:avLst/>
            <a:gdLst/>
            <a:ahLst/>
            <a:cxnLst/>
            <a:rect l="l" t="t" r="r" b="b"/>
            <a:pathLst>
              <a:path w="386080" h="0">
                <a:moveTo>
                  <a:pt x="0" y="0"/>
                </a:moveTo>
                <a:lnTo>
                  <a:pt x="385572" y="0"/>
                </a:lnTo>
              </a:path>
            </a:pathLst>
          </a:custGeom>
          <a:ln w="27432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2075688" y="3627119"/>
            <a:ext cx="199644" cy="1813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2372868" y="3627119"/>
            <a:ext cx="353695" cy="149860"/>
          </a:xfrm>
          <a:custGeom>
            <a:avLst/>
            <a:gdLst/>
            <a:ahLst/>
            <a:cxnLst/>
            <a:rect l="l" t="t" r="r" b="b"/>
            <a:pathLst>
              <a:path w="353694" h="149860">
                <a:moveTo>
                  <a:pt x="0" y="149352"/>
                </a:moveTo>
                <a:lnTo>
                  <a:pt x="353568" y="149352"/>
                </a:lnTo>
                <a:lnTo>
                  <a:pt x="353568" y="0"/>
                </a:lnTo>
                <a:lnTo>
                  <a:pt x="0" y="0"/>
                </a:lnTo>
                <a:lnTo>
                  <a:pt x="0" y="149352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2359152" y="3613403"/>
            <a:ext cx="199644" cy="1950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2372868" y="3627119"/>
            <a:ext cx="386080" cy="0"/>
          </a:xfrm>
          <a:custGeom>
            <a:avLst/>
            <a:gdLst/>
            <a:ahLst/>
            <a:cxnLst/>
            <a:rect l="l" t="t" r="r" b="b"/>
            <a:pathLst>
              <a:path w="386080" h="0">
                <a:moveTo>
                  <a:pt x="0" y="0"/>
                </a:moveTo>
                <a:lnTo>
                  <a:pt x="385572" y="0"/>
                </a:lnTo>
              </a:path>
            </a:pathLst>
          </a:custGeom>
          <a:ln w="27432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2558796" y="3627119"/>
            <a:ext cx="199644" cy="18135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2855976" y="3627119"/>
            <a:ext cx="353695" cy="149860"/>
          </a:xfrm>
          <a:custGeom>
            <a:avLst/>
            <a:gdLst/>
            <a:ahLst/>
            <a:cxnLst/>
            <a:rect l="l" t="t" r="r" b="b"/>
            <a:pathLst>
              <a:path w="353694" h="149860">
                <a:moveTo>
                  <a:pt x="0" y="149352"/>
                </a:moveTo>
                <a:lnTo>
                  <a:pt x="353568" y="149352"/>
                </a:lnTo>
                <a:lnTo>
                  <a:pt x="353568" y="0"/>
                </a:lnTo>
                <a:lnTo>
                  <a:pt x="0" y="0"/>
                </a:lnTo>
                <a:lnTo>
                  <a:pt x="0" y="149352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2842260" y="3613403"/>
            <a:ext cx="199644" cy="1950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2855976" y="3627119"/>
            <a:ext cx="386080" cy="0"/>
          </a:xfrm>
          <a:custGeom>
            <a:avLst/>
            <a:gdLst/>
            <a:ahLst/>
            <a:cxnLst/>
            <a:rect l="l" t="t" r="r" b="b"/>
            <a:pathLst>
              <a:path w="386080" h="0">
                <a:moveTo>
                  <a:pt x="0" y="0"/>
                </a:moveTo>
                <a:lnTo>
                  <a:pt x="385572" y="0"/>
                </a:lnTo>
              </a:path>
            </a:pathLst>
          </a:custGeom>
          <a:ln w="27432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3041904" y="3627119"/>
            <a:ext cx="199644" cy="18135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1685544" y="3631691"/>
            <a:ext cx="201168" cy="14020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3473196" y="3649979"/>
            <a:ext cx="120396" cy="12192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3208020" y="3704843"/>
            <a:ext cx="260985" cy="29209"/>
          </a:xfrm>
          <a:custGeom>
            <a:avLst/>
            <a:gdLst/>
            <a:ahLst/>
            <a:cxnLst/>
            <a:rect l="l" t="t" r="r" b="b"/>
            <a:pathLst>
              <a:path w="260985" h="29210">
                <a:moveTo>
                  <a:pt x="1524" y="0"/>
                </a:moveTo>
                <a:lnTo>
                  <a:pt x="0" y="27432"/>
                </a:lnTo>
                <a:lnTo>
                  <a:pt x="260604" y="28956"/>
                </a:lnTo>
                <a:lnTo>
                  <a:pt x="260604" y="1524"/>
                </a:lnTo>
                <a:lnTo>
                  <a:pt x="152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1871472" y="4334255"/>
            <a:ext cx="2973705" cy="147955"/>
          </a:xfrm>
          <a:custGeom>
            <a:avLst/>
            <a:gdLst/>
            <a:ahLst/>
            <a:cxnLst/>
            <a:rect l="l" t="t" r="r" b="b"/>
            <a:pathLst>
              <a:path w="2973704" h="147954">
                <a:moveTo>
                  <a:pt x="0" y="147828"/>
                </a:moveTo>
                <a:lnTo>
                  <a:pt x="2973324" y="147828"/>
                </a:lnTo>
                <a:lnTo>
                  <a:pt x="2973324" y="0"/>
                </a:lnTo>
                <a:lnTo>
                  <a:pt x="0" y="0"/>
                </a:lnTo>
                <a:lnTo>
                  <a:pt x="0" y="147828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1857755" y="4500371"/>
            <a:ext cx="1510665" cy="0"/>
          </a:xfrm>
          <a:custGeom>
            <a:avLst/>
            <a:gdLst/>
            <a:ahLst/>
            <a:cxnLst/>
            <a:rect l="l" t="t" r="r" b="b"/>
            <a:pathLst>
              <a:path w="1510664" h="0">
                <a:moveTo>
                  <a:pt x="0" y="0"/>
                </a:moveTo>
                <a:lnTo>
                  <a:pt x="1510284" y="0"/>
                </a:lnTo>
              </a:path>
            </a:pathLst>
          </a:custGeom>
          <a:ln w="27432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1857755" y="4319015"/>
            <a:ext cx="29209" cy="181610"/>
          </a:xfrm>
          <a:custGeom>
            <a:avLst/>
            <a:gdLst/>
            <a:ahLst/>
            <a:cxnLst/>
            <a:rect l="l" t="t" r="r" b="b"/>
            <a:pathLst>
              <a:path w="29210" h="181610">
                <a:moveTo>
                  <a:pt x="13716" y="0"/>
                </a:moveTo>
                <a:lnTo>
                  <a:pt x="9144" y="1524"/>
                </a:lnTo>
                <a:lnTo>
                  <a:pt x="7620" y="1524"/>
                </a:lnTo>
                <a:lnTo>
                  <a:pt x="1524" y="7620"/>
                </a:lnTo>
                <a:lnTo>
                  <a:pt x="1524" y="10668"/>
                </a:lnTo>
                <a:lnTo>
                  <a:pt x="0" y="12192"/>
                </a:lnTo>
                <a:lnTo>
                  <a:pt x="0" y="181356"/>
                </a:lnTo>
                <a:lnTo>
                  <a:pt x="28956" y="181356"/>
                </a:lnTo>
                <a:lnTo>
                  <a:pt x="28956" y="15240"/>
                </a:lnTo>
                <a:lnTo>
                  <a:pt x="13716" y="15240"/>
                </a:lnTo>
                <a:lnTo>
                  <a:pt x="13716" y="0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1871472" y="4333493"/>
            <a:ext cx="3005455" cy="0"/>
          </a:xfrm>
          <a:custGeom>
            <a:avLst/>
            <a:gdLst/>
            <a:ahLst/>
            <a:cxnLst/>
            <a:rect l="l" t="t" r="r" b="b"/>
            <a:pathLst>
              <a:path w="3005454" h="0">
                <a:moveTo>
                  <a:pt x="0" y="0"/>
                </a:moveTo>
                <a:lnTo>
                  <a:pt x="3005328" y="0"/>
                </a:lnTo>
              </a:path>
            </a:pathLst>
          </a:custGeom>
          <a:ln w="28956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4849368" y="4334255"/>
            <a:ext cx="27940" cy="180340"/>
          </a:xfrm>
          <a:custGeom>
            <a:avLst/>
            <a:gdLst/>
            <a:ahLst/>
            <a:cxnLst/>
            <a:rect l="l" t="t" r="r" b="b"/>
            <a:pathLst>
              <a:path w="27939" h="180339">
                <a:moveTo>
                  <a:pt x="27432" y="0"/>
                </a:moveTo>
                <a:lnTo>
                  <a:pt x="0" y="0"/>
                </a:lnTo>
                <a:lnTo>
                  <a:pt x="0" y="166116"/>
                </a:lnTo>
                <a:lnTo>
                  <a:pt x="13716" y="166116"/>
                </a:lnTo>
                <a:lnTo>
                  <a:pt x="13716" y="179832"/>
                </a:lnTo>
                <a:lnTo>
                  <a:pt x="18288" y="178308"/>
                </a:lnTo>
                <a:lnTo>
                  <a:pt x="19812" y="178308"/>
                </a:lnTo>
                <a:lnTo>
                  <a:pt x="27432" y="170688"/>
                </a:lnTo>
                <a:lnTo>
                  <a:pt x="27432" y="0"/>
                </a:lnTo>
                <a:close/>
              </a:path>
            </a:pathLst>
          </a:custGeom>
          <a:solidFill>
            <a:srgbClr val="FFDC9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3368040" y="4500371"/>
            <a:ext cx="1495425" cy="0"/>
          </a:xfrm>
          <a:custGeom>
            <a:avLst/>
            <a:gdLst/>
            <a:ahLst/>
            <a:cxnLst/>
            <a:rect l="l" t="t" r="r" b="b"/>
            <a:pathLst>
              <a:path w="1495425" h="0">
                <a:moveTo>
                  <a:pt x="0" y="0"/>
                </a:moveTo>
                <a:lnTo>
                  <a:pt x="1495044" y="0"/>
                </a:lnTo>
              </a:path>
            </a:pathLst>
          </a:custGeom>
          <a:ln w="27432">
            <a:solidFill>
              <a:srgbClr val="FFDC9A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6521196" y="3724655"/>
            <a:ext cx="120396" cy="13868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6256020" y="3794759"/>
            <a:ext cx="279400" cy="0"/>
          </a:xfrm>
          <a:custGeom>
            <a:avLst/>
            <a:gdLst/>
            <a:ahLst/>
            <a:cxnLst/>
            <a:rect l="l" t="t" r="r" b="b"/>
            <a:pathLst>
              <a:path w="279400" h="0">
                <a:moveTo>
                  <a:pt x="0" y="0"/>
                </a:moveTo>
                <a:lnTo>
                  <a:pt x="278892" y="0"/>
                </a:lnTo>
              </a:path>
            </a:pathLst>
          </a:custGeom>
          <a:ln w="2743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5698236" y="3910583"/>
            <a:ext cx="274320" cy="1386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4361688" y="3627119"/>
            <a:ext cx="93345" cy="111760"/>
          </a:xfrm>
          <a:custGeom>
            <a:avLst/>
            <a:gdLst/>
            <a:ahLst/>
            <a:cxnLst/>
            <a:rect l="l" t="t" r="r" b="b"/>
            <a:pathLst>
              <a:path w="93345" h="111760">
                <a:moveTo>
                  <a:pt x="0" y="0"/>
                </a:moveTo>
                <a:lnTo>
                  <a:pt x="0" y="111252"/>
                </a:lnTo>
                <a:lnTo>
                  <a:pt x="92964" y="5486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4346448" y="3613403"/>
            <a:ext cx="29209" cy="68580"/>
          </a:xfrm>
          <a:custGeom>
            <a:avLst/>
            <a:gdLst/>
            <a:ahLst/>
            <a:cxnLst/>
            <a:rect l="l" t="t" r="r" b="b"/>
            <a:pathLst>
              <a:path w="29210" h="68579">
                <a:moveTo>
                  <a:pt x="16764" y="0"/>
                </a:moveTo>
                <a:lnTo>
                  <a:pt x="9144" y="0"/>
                </a:lnTo>
                <a:lnTo>
                  <a:pt x="6096" y="1524"/>
                </a:lnTo>
                <a:lnTo>
                  <a:pt x="1524" y="6096"/>
                </a:lnTo>
                <a:lnTo>
                  <a:pt x="1524" y="9144"/>
                </a:lnTo>
                <a:lnTo>
                  <a:pt x="0" y="10668"/>
                </a:lnTo>
                <a:lnTo>
                  <a:pt x="0" y="68580"/>
                </a:lnTo>
                <a:lnTo>
                  <a:pt x="28956" y="68580"/>
                </a:lnTo>
                <a:lnTo>
                  <a:pt x="28956" y="13716"/>
                </a:lnTo>
                <a:lnTo>
                  <a:pt x="15240" y="13716"/>
                </a:lnTo>
                <a:lnTo>
                  <a:pt x="21336" y="1524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4354067" y="3614927"/>
            <a:ext cx="113030" cy="79375"/>
          </a:xfrm>
          <a:custGeom>
            <a:avLst/>
            <a:gdLst/>
            <a:ahLst/>
            <a:cxnLst/>
            <a:rect l="l" t="t" r="r" b="b"/>
            <a:pathLst>
              <a:path w="113029" h="79375">
                <a:moveTo>
                  <a:pt x="13716" y="0"/>
                </a:moveTo>
                <a:lnTo>
                  <a:pt x="7620" y="12192"/>
                </a:lnTo>
                <a:lnTo>
                  <a:pt x="0" y="22860"/>
                </a:lnTo>
                <a:lnTo>
                  <a:pt x="92964" y="79248"/>
                </a:lnTo>
                <a:lnTo>
                  <a:pt x="100584" y="67056"/>
                </a:lnTo>
                <a:lnTo>
                  <a:pt x="112776" y="67056"/>
                </a:lnTo>
                <a:lnTo>
                  <a:pt x="112776" y="62484"/>
                </a:lnTo>
                <a:lnTo>
                  <a:pt x="111252" y="60960"/>
                </a:lnTo>
                <a:lnTo>
                  <a:pt x="109728" y="57912"/>
                </a:lnTo>
                <a:lnTo>
                  <a:pt x="106680" y="54864"/>
                </a:lnTo>
                <a:lnTo>
                  <a:pt x="13716" y="0"/>
                </a:lnTo>
                <a:close/>
              </a:path>
              <a:path w="113029" h="79375">
                <a:moveTo>
                  <a:pt x="112776" y="67056"/>
                </a:moveTo>
                <a:lnTo>
                  <a:pt x="100584" y="67056"/>
                </a:lnTo>
                <a:lnTo>
                  <a:pt x="106680" y="79248"/>
                </a:lnTo>
                <a:lnTo>
                  <a:pt x="111252" y="76200"/>
                </a:lnTo>
                <a:lnTo>
                  <a:pt x="111252" y="74676"/>
                </a:lnTo>
                <a:lnTo>
                  <a:pt x="112776" y="71628"/>
                </a:lnTo>
                <a:lnTo>
                  <a:pt x="112776" y="6705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4346448" y="3669791"/>
            <a:ext cx="114300" cy="82550"/>
          </a:xfrm>
          <a:custGeom>
            <a:avLst/>
            <a:gdLst/>
            <a:ahLst/>
            <a:cxnLst/>
            <a:rect l="l" t="t" r="r" b="b"/>
            <a:pathLst>
              <a:path w="114300" h="82550">
                <a:moveTo>
                  <a:pt x="100584" y="0"/>
                </a:moveTo>
                <a:lnTo>
                  <a:pt x="7620" y="56388"/>
                </a:lnTo>
                <a:lnTo>
                  <a:pt x="15240" y="68580"/>
                </a:lnTo>
                <a:lnTo>
                  <a:pt x="0" y="68580"/>
                </a:lnTo>
                <a:lnTo>
                  <a:pt x="1524" y="73152"/>
                </a:lnTo>
                <a:lnTo>
                  <a:pt x="1524" y="74676"/>
                </a:lnTo>
                <a:lnTo>
                  <a:pt x="6096" y="79248"/>
                </a:lnTo>
                <a:lnTo>
                  <a:pt x="9144" y="80772"/>
                </a:lnTo>
                <a:lnTo>
                  <a:pt x="10668" y="82296"/>
                </a:lnTo>
                <a:lnTo>
                  <a:pt x="16764" y="82296"/>
                </a:lnTo>
                <a:lnTo>
                  <a:pt x="19812" y="80772"/>
                </a:lnTo>
                <a:lnTo>
                  <a:pt x="21336" y="80772"/>
                </a:lnTo>
                <a:lnTo>
                  <a:pt x="114300" y="24384"/>
                </a:lnTo>
                <a:lnTo>
                  <a:pt x="108204" y="12192"/>
                </a:lnTo>
                <a:lnTo>
                  <a:pt x="1005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4346448" y="3681983"/>
            <a:ext cx="29209" cy="56515"/>
          </a:xfrm>
          <a:custGeom>
            <a:avLst/>
            <a:gdLst/>
            <a:ahLst/>
            <a:cxnLst/>
            <a:rect l="l" t="t" r="r" b="b"/>
            <a:pathLst>
              <a:path w="29210" h="56514">
                <a:moveTo>
                  <a:pt x="28956" y="0"/>
                </a:moveTo>
                <a:lnTo>
                  <a:pt x="0" y="0"/>
                </a:lnTo>
                <a:lnTo>
                  <a:pt x="0" y="56388"/>
                </a:lnTo>
                <a:lnTo>
                  <a:pt x="28956" y="56388"/>
                </a:lnTo>
                <a:lnTo>
                  <a:pt x="2895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4174236" y="3668267"/>
            <a:ext cx="187960" cy="29209"/>
          </a:xfrm>
          <a:custGeom>
            <a:avLst/>
            <a:gdLst/>
            <a:ahLst/>
            <a:cxnLst/>
            <a:rect l="l" t="t" r="r" b="b"/>
            <a:pathLst>
              <a:path w="187960" h="29210">
                <a:moveTo>
                  <a:pt x="0" y="0"/>
                </a:moveTo>
                <a:lnTo>
                  <a:pt x="0" y="27432"/>
                </a:lnTo>
                <a:lnTo>
                  <a:pt x="185928" y="28956"/>
                </a:lnTo>
                <a:lnTo>
                  <a:pt x="187452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4619244" y="3826763"/>
            <a:ext cx="78105" cy="36830"/>
          </a:xfrm>
          <a:custGeom>
            <a:avLst/>
            <a:gdLst/>
            <a:ahLst/>
            <a:cxnLst/>
            <a:rect l="l" t="t" r="r" b="b"/>
            <a:pathLst>
              <a:path w="78104" h="36829">
                <a:moveTo>
                  <a:pt x="7620" y="0"/>
                </a:moveTo>
                <a:lnTo>
                  <a:pt x="6096" y="13716"/>
                </a:lnTo>
                <a:lnTo>
                  <a:pt x="0" y="27432"/>
                </a:lnTo>
                <a:lnTo>
                  <a:pt x="4572" y="27432"/>
                </a:lnTo>
                <a:lnTo>
                  <a:pt x="74676" y="36576"/>
                </a:lnTo>
                <a:lnTo>
                  <a:pt x="77724" y="9144"/>
                </a:lnTo>
                <a:lnTo>
                  <a:pt x="762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4555236" y="3803903"/>
            <a:ext cx="74930" cy="50800"/>
          </a:xfrm>
          <a:custGeom>
            <a:avLst/>
            <a:gdLst/>
            <a:ahLst/>
            <a:cxnLst/>
            <a:rect l="l" t="t" r="r" b="b"/>
            <a:pathLst>
              <a:path w="74929" h="50800">
                <a:moveTo>
                  <a:pt x="13716" y="0"/>
                </a:moveTo>
                <a:lnTo>
                  <a:pt x="7620" y="13716"/>
                </a:lnTo>
                <a:lnTo>
                  <a:pt x="0" y="24384"/>
                </a:lnTo>
                <a:lnTo>
                  <a:pt x="3048" y="25908"/>
                </a:lnTo>
                <a:lnTo>
                  <a:pt x="64008" y="50292"/>
                </a:lnTo>
                <a:lnTo>
                  <a:pt x="70104" y="36576"/>
                </a:lnTo>
                <a:lnTo>
                  <a:pt x="74676" y="24384"/>
                </a:lnTo>
                <a:lnTo>
                  <a:pt x="137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4503420" y="3770375"/>
            <a:ext cx="68580" cy="58419"/>
          </a:xfrm>
          <a:custGeom>
            <a:avLst/>
            <a:gdLst/>
            <a:ahLst/>
            <a:cxnLst/>
            <a:rect l="l" t="t" r="r" b="b"/>
            <a:pathLst>
              <a:path w="68579" h="58420">
                <a:moveTo>
                  <a:pt x="19812" y="0"/>
                </a:moveTo>
                <a:lnTo>
                  <a:pt x="12192" y="10668"/>
                </a:lnTo>
                <a:lnTo>
                  <a:pt x="0" y="18288"/>
                </a:lnTo>
                <a:lnTo>
                  <a:pt x="3048" y="21336"/>
                </a:lnTo>
                <a:lnTo>
                  <a:pt x="51816" y="57912"/>
                </a:lnTo>
                <a:lnTo>
                  <a:pt x="59436" y="47244"/>
                </a:lnTo>
                <a:lnTo>
                  <a:pt x="68580" y="35052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4469892" y="3727703"/>
            <a:ext cx="56515" cy="60960"/>
          </a:xfrm>
          <a:custGeom>
            <a:avLst/>
            <a:gdLst/>
            <a:ahLst/>
            <a:cxnLst/>
            <a:rect l="l" t="t" r="r" b="b"/>
            <a:pathLst>
              <a:path w="56514" h="60960">
                <a:moveTo>
                  <a:pt x="24384" y="0"/>
                </a:moveTo>
                <a:lnTo>
                  <a:pt x="13716" y="7620"/>
                </a:lnTo>
                <a:lnTo>
                  <a:pt x="0" y="10668"/>
                </a:lnTo>
                <a:lnTo>
                  <a:pt x="1524" y="13716"/>
                </a:lnTo>
                <a:lnTo>
                  <a:pt x="1524" y="15240"/>
                </a:lnTo>
                <a:lnTo>
                  <a:pt x="33528" y="60960"/>
                </a:lnTo>
                <a:lnTo>
                  <a:pt x="45720" y="53340"/>
                </a:lnTo>
                <a:lnTo>
                  <a:pt x="56388" y="45720"/>
                </a:lnTo>
                <a:lnTo>
                  <a:pt x="2438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4457700" y="3678935"/>
            <a:ext cx="40005" cy="59690"/>
          </a:xfrm>
          <a:custGeom>
            <a:avLst/>
            <a:gdLst/>
            <a:ahLst/>
            <a:cxnLst/>
            <a:rect l="l" t="t" r="r" b="b"/>
            <a:pathLst>
              <a:path w="40004" h="59689">
                <a:moveTo>
                  <a:pt x="1524" y="0"/>
                </a:moveTo>
                <a:lnTo>
                  <a:pt x="0" y="4572"/>
                </a:lnTo>
                <a:lnTo>
                  <a:pt x="1524" y="6096"/>
                </a:lnTo>
                <a:lnTo>
                  <a:pt x="12192" y="59436"/>
                </a:lnTo>
                <a:lnTo>
                  <a:pt x="39624" y="53340"/>
                </a:lnTo>
                <a:lnTo>
                  <a:pt x="28128" y="3048"/>
                </a:lnTo>
                <a:lnTo>
                  <a:pt x="15240" y="3048"/>
                </a:lnTo>
                <a:lnTo>
                  <a:pt x="1524" y="0"/>
                </a:lnTo>
                <a:close/>
              </a:path>
              <a:path w="40004" h="59689">
                <a:moveTo>
                  <a:pt x="27432" y="0"/>
                </a:moveTo>
                <a:lnTo>
                  <a:pt x="15240" y="3048"/>
                </a:lnTo>
                <a:lnTo>
                  <a:pt x="28128" y="3048"/>
                </a:lnTo>
                <a:lnTo>
                  <a:pt x="274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4459224" y="3621023"/>
            <a:ext cx="38100" cy="64135"/>
          </a:xfrm>
          <a:custGeom>
            <a:avLst/>
            <a:gdLst/>
            <a:ahLst/>
            <a:cxnLst/>
            <a:rect l="l" t="t" r="r" b="b"/>
            <a:pathLst>
              <a:path w="38100" h="64135">
                <a:moveTo>
                  <a:pt x="12192" y="0"/>
                </a:moveTo>
                <a:lnTo>
                  <a:pt x="10668" y="4572"/>
                </a:lnTo>
                <a:lnTo>
                  <a:pt x="10668" y="6096"/>
                </a:lnTo>
                <a:lnTo>
                  <a:pt x="0" y="57912"/>
                </a:lnTo>
                <a:lnTo>
                  <a:pt x="13716" y="60960"/>
                </a:lnTo>
                <a:lnTo>
                  <a:pt x="25908" y="64008"/>
                </a:lnTo>
                <a:lnTo>
                  <a:pt x="38100" y="12192"/>
                </a:lnTo>
                <a:lnTo>
                  <a:pt x="24384" y="9144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4471416" y="3572255"/>
            <a:ext cx="55244" cy="66040"/>
          </a:xfrm>
          <a:custGeom>
            <a:avLst/>
            <a:gdLst/>
            <a:ahLst/>
            <a:cxnLst/>
            <a:rect l="l" t="t" r="r" b="b"/>
            <a:pathLst>
              <a:path w="55245" h="66039">
                <a:moveTo>
                  <a:pt x="35052" y="0"/>
                </a:moveTo>
                <a:lnTo>
                  <a:pt x="32004" y="3048"/>
                </a:lnTo>
                <a:lnTo>
                  <a:pt x="0" y="48768"/>
                </a:lnTo>
                <a:lnTo>
                  <a:pt x="12192" y="57912"/>
                </a:lnTo>
                <a:lnTo>
                  <a:pt x="22860" y="65532"/>
                </a:lnTo>
                <a:lnTo>
                  <a:pt x="54864" y="19812"/>
                </a:lnTo>
                <a:lnTo>
                  <a:pt x="44196" y="12192"/>
                </a:lnTo>
                <a:lnTo>
                  <a:pt x="350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4506467" y="3534155"/>
            <a:ext cx="66040" cy="60960"/>
          </a:xfrm>
          <a:custGeom>
            <a:avLst/>
            <a:gdLst/>
            <a:ahLst/>
            <a:cxnLst/>
            <a:rect l="l" t="t" r="r" b="b"/>
            <a:pathLst>
              <a:path w="66039" h="60960">
                <a:moveTo>
                  <a:pt x="51816" y="0"/>
                </a:moveTo>
                <a:lnTo>
                  <a:pt x="48768" y="3048"/>
                </a:lnTo>
                <a:lnTo>
                  <a:pt x="0" y="38100"/>
                </a:lnTo>
                <a:lnTo>
                  <a:pt x="9144" y="50292"/>
                </a:lnTo>
                <a:lnTo>
                  <a:pt x="16764" y="60960"/>
                </a:lnTo>
                <a:lnTo>
                  <a:pt x="65532" y="24384"/>
                </a:lnTo>
                <a:lnTo>
                  <a:pt x="56388" y="13716"/>
                </a:lnTo>
                <a:lnTo>
                  <a:pt x="5181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4558284" y="3509771"/>
            <a:ext cx="71755" cy="50800"/>
          </a:xfrm>
          <a:custGeom>
            <a:avLst/>
            <a:gdLst/>
            <a:ahLst/>
            <a:cxnLst/>
            <a:rect l="l" t="t" r="r" b="b"/>
            <a:pathLst>
              <a:path w="71754" h="50800">
                <a:moveTo>
                  <a:pt x="65532" y="0"/>
                </a:moveTo>
                <a:lnTo>
                  <a:pt x="60960" y="1524"/>
                </a:lnTo>
                <a:lnTo>
                  <a:pt x="0" y="24384"/>
                </a:lnTo>
                <a:lnTo>
                  <a:pt x="4572" y="38100"/>
                </a:lnTo>
                <a:lnTo>
                  <a:pt x="10668" y="50292"/>
                </a:lnTo>
                <a:lnTo>
                  <a:pt x="71628" y="27432"/>
                </a:lnTo>
                <a:lnTo>
                  <a:pt x="67056" y="13716"/>
                </a:lnTo>
                <a:lnTo>
                  <a:pt x="655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4623816" y="3502151"/>
            <a:ext cx="73660" cy="35560"/>
          </a:xfrm>
          <a:custGeom>
            <a:avLst/>
            <a:gdLst/>
            <a:ahLst/>
            <a:cxnLst/>
            <a:rect l="l" t="t" r="r" b="b"/>
            <a:pathLst>
              <a:path w="73660" h="35560">
                <a:moveTo>
                  <a:pt x="73152" y="0"/>
                </a:moveTo>
                <a:lnTo>
                  <a:pt x="70104" y="0"/>
                </a:lnTo>
                <a:lnTo>
                  <a:pt x="0" y="7620"/>
                </a:lnTo>
                <a:lnTo>
                  <a:pt x="3048" y="35052"/>
                </a:lnTo>
                <a:lnTo>
                  <a:pt x="73152" y="27432"/>
                </a:lnTo>
                <a:lnTo>
                  <a:pt x="71628" y="13716"/>
                </a:lnTo>
                <a:lnTo>
                  <a:pt x="731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4693920" y="3502151"/>
            <a:ext cx="76200" cy="35560"/>
          </a:xfrm>
          <a:custGeom>
            <a:avLst/>
            <a:gdLst/>
            <a:ahLst/>
            <a:cxnLst/>
            <a:rect l="l" t="t" r="r" b="b"/>
            <a:pathLst>
              <a:path w="76200" h="35560">
                <a:moveTo>
                  <a:pt x="3048" y="0"/>
                </a:moveTo>
                <a:lnTo>
                  <a:pt x="0" y="27432"/>
                </a:lnTo>
                <a:lnTo>
                  <a:pt x="70104" y="35052"/>
                </a:lnTo>
                <a:lnTo>
                  <a:pt x="71628" y="21336"/>
                </a:lnTo>
                <a:lnTo>
                  <a:pt x="76200" y="9144"/>
                </a:lnTo>
                <a:lnTo>
                  <a:pt x="73152" y="7620"/>
                </a:lnTo>
                <a:lnTo>
                  <a:pt x="304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4760976" y="3511295"/>
            <a:ext cx="74930" cy="48895"/>
          </a:xfrm>
          <a:custGeom>
            <a:avLst/>
            <a:gdLst/>
            <a:ahLst/>
            <a:cxnLst/>
            <a:rect l="l" t="t" r="r" b="b"/>
            <a:pathLst>
              <a:path w="74929" h="48895">
                <a:moveTo>
                  <a:pt x="9144" y="0"/>
                </a:moveTo>
                <a:lnTo>
                  <a:pt x="4572" y="12192"/>
                </a:lnTo>
                <a:lnTo>
                  <a:pt x="0" y="25908"/>
                </a:lnTo>
                <a:lnTo>
                  <a:pt x="60960" y="48768"/>
                </a:lnTo>
                <a:lnTo>
                  <a:pt x="65532" y="36576"/>
                </a:lnTo>
                <a:lnTo>
                  <a:pt x="74676" y="25908"/>
                </a:lnTo>
                <a:lnTo>
                  <a:pt x="71628" y="22860"/>
                </a:lnTo>
                <a:lnTo>
                  <a:pt x="914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4818888" y="3537203"/>
            <a:ext cx="67310" cy="58419"/>
          </a:xfrm>
          <a:custGeom>
            <a:avLst/>
            <a:gdLst/>
            <a:ahLst/>
            <a:cxnLst/>
            <a:rect l="l" t="t" r="r" b="b"/>
            <a:pathLst>
              <a:path w="67310" h="58420">
                <a:moveTo>
                  <a:pt x="16764" y="0"/>
                </a:moveTo>
                <a:lnTo>
                  <a:pt x="7620" y="10668"/>
                </a:lnTo>
                <a:lnTo>
                  <a:pt x="0" y="21336"/>
                </a:lnTo>
                <a:lnTo>
                  <a:pt x="48768" y="57912"/>
                </a:lnTo>
                <a:lnTo>
                  <a:pt x="56388" y="47244"/>
                </a:lnTo>
                <a:lnTo>
                  <a:pt x="67056" y="38100"/>
                </a:lnTo>
                <a:lnTo>
                  <a:pt x="64008" y="35052"/>
                </a:lnTo>
                <a:lnTo>
                  <a:pt x="1676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4864608" y="3575303"/>
            <a:ext cx="56515" cy="62865"/>
          </a:xfrm>
          <a:custGeom>
            <a:avLst/>
            <a:gdLst/>
            <a:ahLst/>
            <a:cxnLst/>
            <a:rect l="l" t="t" r="r" b="b"/>
            <a:pathLst>
              <a:path w="56514" h="62864">
                <a:moveTo>
                  <a:pt x="21336" y="0"/>
                </a:moveTo>
                <a:lnTo>
                  <a:pt x="10668" y="9144"/>
                </a:lnTo>
                <a:lnTo>
                  <a:pt x="0" y="16764"/>
                </a:lnTo>
                <a:lnTo>
                  <a:pt x="30480" y="62484"/>
                </a:lnTo>
                <a:lnTo>
                  <a:pt x="42672" y="54864"/>
                </a:lnTo>
                <a:lnTo>
                  <a:pt x="56388" y="51816"/>
                </a:lnTo>
                <a:lnTo>
                  <a:pt x="54864" y="47244"/>
                </a:lnTo>
                <a:lnTo>
                  <a:pt x="53340" y="45720"/>
                </a:lnTo>
                <a:lnTo>
                  <a:pt x="2133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4893564" y="3627119"/>
            <a:ext cx="38100" cy="58419"/>
          </a:xfrm>
          <a:custGeom>
            <a:avLst/>
            <a:gdLst/>
            <a:ahLst/>
            <a:cxnLst/>
            <a:rect l="l" t="t" r="r" b="b"/>
            <a:pathLst>
              <a:path w="38100" h="58420">
                <a:moveTo>
                  <a:pt x="27432" y="0"/>
                </a:moveTo>
                <a:lnTo>
                  <a:pt x="0" y="6096"/>
                </a:lnTo>
                <a:lnTo>
                  <a:pt x="12192" y="57912"/>
                </a:lnTo>
                <a:lnTo>
                  <a:pt x="24384" y="54864"/>
                </a:lnTo>
                <a:lnTo>
                  <a:pt x="38100" y="54864"/>
                </a:lnTo>
                <a:lnTo>
                  <a:pt x="38100" y="51816"/>
                </a:lnTo>
                <a:lnTo>
                  <a:pt x="27432" y="0"/>
                </a:lnTo>
                <a:close/>
              </a:path>
              <a:path w="38100" h="58420">
                <a:moveTo>
                  <a:pt x="38100" y="54864"/>
                </a:moveTo>
                <a:lnTo>
                  <a:pt x="24384" y="54864"/>
                </a:lnTo>
                <a:lnTo>
                  <a:pt x="38100" y="57912"/>
                </a:lnTo>
                <a:lnTo>
                  <a:pt x="38100" y="548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4893564" y="3678935"/>
            <a:ext cx="38100" cy="64135"/>
          </a:xfrm>
          <a:custGeom>
            <a:avLst/>
            <a:gdLst/>
            <a:ahLst/>
            <a:cxnLst/>
            <a:rect l="l" t="t" r="r" b="b"/>
            <a:pathLst>
              <a:path w="38100" h="64135">
                <a:moveTo>
                  <a:pt x="12192" y="0"/>
                </a:moveTo>
                <a:lnTo>
                  <a:pt x="0" y="53340"/>
                </a:lnTo>
                <a:lnTo>
                  <a:pt x="13716" y="56388"/>
                </a:lnTo>
                <a:lnTo>
                  <a:pt x="24384" y="64008"/>
                </a:lnTo>
                <a:lnTo>
                  <a:pt x="25908" y="60960"/>
                </a:lnTo>
                <a:lnTo>
                  <a:pt x="27432" y="59436"/>
                </a:lnTo>
                <a:lnTo>
                  <a:pt x="38100" y="6096"/>
                </a:lnTo>
                <a:lnTo>
                  <a:pt x="24384" y="3048"/>
                </a:lnTo>
                <a:lnTo>
                  <a:pt x="1219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4864608" y="3727703"/>
            <a:ext cx="53340" cy="64135"/>
          </a:xfrm>
          <a:custGeom>
            <a:avLst/>
            <a:gdLst/>
            <a:ahLst/>
            <a:cxnLst/>
            <a:rect l="l" t="t" r="r" b="b"/>
            <a:pathLst>
              <a:path w="53339" h="64135">
                <a:moveTo>
                  <a:pt x="30480" y="0"/>
                </a:moveTo>
                <a:lnTo>
                  <a:pt x="0" y="45720"/>
                </a:lnTo>
                <a:lnTo>
                  <a:pt x="10668" y="53340"/>
                </a:lnTo>
                <a:lnTo>
                  <a:pt x="18288" y="64008"/>
                </a:lnTo>
                <a:lnTo>
                  <a:pt x="21336" y="60960"/>
                </a:lnTo>
                <a:lnTo>
                  <a:pt x="53340" y="15240"/>
                </a:lnTo>
                <a:lnTo>
                  <a:pt x="42672" y="7620"/>
                </a:lnTo>
                <a:lnTo>
                  <a:pt x="304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4818888" y="3770375"/>
            <a:ext cx="64135" cy="59690"/>
          </a:xfrm>
          <a:custGeom>
            <a:avLst/>
            <a:gdLst/>
            <a:ahLst/>
            <a:cxnLst/>
            <a:rect l="l" t="t" r="r" b="b"/>
            <a:pathLst>
              <a:path w="64135" h="59689">
                <a:moveTo>
                  <a:pt x="48768" y="0"/>
                </a:moveTo>
                <a:lnTo>
                  <a:pt x="0" y="35052"/>
                </a:lnTo>
                <a:lnTo>
                  <a:pt x="7620" y="47244"/>
                </a:lnTo>
                <a:lnTo>
                  <a:pt x="13716" y="59436"/>
                </a:lnTo>
                <a:lnTo>
                  <a:pt x="16764" y="57912"/>
                </a:lnTo>
                <a:lnTo>
                  <a:pt x="64008" y="21336"/>
                </a:lnTo>
                <a:lnTo>
                  <a:pt x="487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4760976" y="3803903"/>
            <a:ext cx="71755" cy="50800"/>
          </a:xfrm>
          <a:custGeom>
            <a:avLst/>
            <a:gdLst/>
            <a:ahLst/>
            <a:cxnLst/>
            <a:rect l="l" t="t" r="r" b="b"/>
            <a:pathLst>
              <a:path w="71754" h="50800">
                <a:moveTo>
                  <a:pt x="60960" y="0"/>
                </a:moveTo>
                <a:lnTo>
                  <a:pt x="0" y="24384"/>
                </a:lnTo>
                <a:lnTo>
                  <a:pt x="4572" y="36576"/>
                </a:lnTo>
                <a:lnTo>
                  <a:pt x="6096" y="50292"/>
                </a:lnTo>
                <a:lnTo>
                  <a:pt x="9144" y="50292"/>
                </a:lnTo>
                <a:lnTo>
                  <a:pt x="71628" y="25908"/>
                </a:lnTo>
                <a:lnTo>
                  <a:pt x="65532" y="13716"/>
                </a:lnTo>
                <a:lnTo>
                  <a:pt x="6096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4693920" y="3826763"/>
            <a:ext cx="73660" cy="36830"/>
          </a:xfrm>
          <a:custGeom>
            <a:avLst/>
            <a:gdLst/>
            <a:ahLst/>
            <a:cxnLst/>
            <a:rect l="l" t="t" r="r" b="b"/>
            <a:pathLst>
              <a:path w="73660" h="36829">
                <a:moveTo>
                  <a:pt x="70104" y="0"/>
                </a:moveTo>
                <a:lnTo>
                  <a:pt x="0" y="9144"/>
                </a:lnTo>
                <a:lnTo>
                  <a:pt x="1524" y="22860"/>
                </a:lnTo>
                <a:lnTo>
                  <a:pt x="0" y="36576"/>
                </a:lnTo>
                <a:lnTo>
                  <a:pt x="3048" y="36576"/>
                </a:lnTo>
                <a:lnTo>
                  <a:pt x="73152" y="27432"/>
                </a:lnTo>
                <a:lnTo>
                  <a:pt x="7010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5183124" y="3781043"/>
            <a:ext cx="138684" cy="12039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4931664" y="3706367"/>
            <a:ext cx="289560" cy="139065"/>
          </a:xfrm>
          <a:custGeom>
            <a:avLst/>
            <a:gdLst/>
            <a:ahLst/>
            <a:cxnLst/>
            <a:rect l="l" t="t" r="r" b="b"/>
            <a:pathLst>
              <a:path w="289560" h="139064">
                <a:moveTo>
                  <a:pt x="10668" y="0"/>
                </a:moveTo>
                <a:lnTo>
                  <a:pt x="0" y="25908"/>
                </a:lnTo>
                <a:lnTo>
                  <a:pt x="278892" y="138684"/>
                </a:lnTo>
                <a:lnTo>
                  <a:pt x="289560" y="112776"/>
                </a:lnTo>
                <a:lnTo>
                  <a:pt x="1066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3157728" y="3425951"/>
            <a:ext cx="120396" cy="14020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2892552" y="3482339"/>
            <a:ext cx="260985" cy="29209"/>
          </a:xfrm>
          <a:custGeom>
            <a:avLst/>
            <a:gdLst/>
            <a:ahLst/>
            <a:cxnLst/>
            <a:rect l="l" t="t" r="r" b="b"/>
            <a:pathLst>
              <a:path w="260985" h="29210">
                <a:moveTo>
                  <a:pt x="0" y="0"/>
                </a:moveTo>
                <a:lnTo>
                  <a:pt x="0" y="28956"/>
                </a:lnTo>
                <a:lnTo>
                  <a:pt x="260604" y="28956"/>
                </a:lnTo>
                <a:lnTo>
                  <a:pt x="260604" y="1524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graphicFrame>
        <p:nvGraphicFramePr>
          <p:cNvPr id="136" name="object 136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951989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9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Stream</a:t>
                      </a:r>
                      <a:r>
                        <a:rPr dirty="0" sz="2850" spc="-2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11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Chiper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40995" indent="-211454">
                        <a:lnSpc>
                          <a:spcPts val="1810"/>
                        </a:lnSpc>
                        <a:spcBef>
                          <a:spcPts val="730"/>
                        </a:spcBef>
                        <a:buClr>
                          <a:srgbClr val="0E584D"/>
                        </a:buClr>
                        <a:buSzPct val="45161"/>
                        <a:buChar char="•"/>
                        <a:tabLst>
                          <a:tab pos="340995" algn="l"/>
                          <a:tab pos="341630" algn="l"/>
                        </a:tabLst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Keysteram</a:t>
                      </a:r>
                      <a:r>
                        <a:rPr dirty="0" sz="1550" spc="2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generator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435609">
                        <a:lnSpc>
                          <a:spcPts val="1810"/>
                        </a:lnSpc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Menghasilkan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stream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bit yang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memodifikasi</a:t>
                      </a:r>
                      <a:r>
                        <a:rPr dirty="0" sz="1550" spc="3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isi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927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 marL="741680">
                        <a:lnSpc>
                          <a:spcPts val="1390"/>
                        </a:lnSpc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data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22935" indent="-187325">
                        <a:lnSpc>
                          <a:spcPts val="1595"/>
                        </a:lnSpc>
                        <a:buSzPct val="74193"/>
                        <a:buChar char="–"/>
                        <a:tabLst>
                          <a:tab pos="623570" algn="l"/>
                        </a:tabLst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XOR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diterapkan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sebelum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</a:t>
                      </a:r>
                      <a:r>
                        <a:rPr dirty="0" sz="1550" spc="5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kirimkan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22935" indent="-187325">
                        <a:lnSpc>
                          <a:spcPts val="1764"/>
                        </a:lnSpc>
                        <a:buSzPct val="74193"/>
                        <a:buChar char="–"/>
                        <a:tabLst>
                          <a:tab pos="623570" algn="l"/>
                        </a:tabLst>
                      </a:pPr>
                      <a:r>
                        <a:rPr dirty="0" sz="1550" spc="0">
                          <a:latin typeface="Arial"/>
                          <a:cs typeface="Arial"/>
                        </a:rPr>
                        <a:t>XOR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diterapkan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mendekode</a:t>
                      </a:r>
                      <a:r>
                        <a:rPr dirty="0" sz="1550" spc="5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ulang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 marL="622935" indent="-187325">
                        <a:lnSpc>
                          <a:spcPts val="1260"/>
                        </a:lnSpc>
                        <a:buSzPct val="74193"/>
                        <a:buChar char="–"/>
                        <a:tabLst>
                          <a:tab pos="623570" algn="l"/>
                        </a:tabLst>
                      </a:pPr>
                      <a:r>
                        <a:rPr dirty="0" sz="1550" spc="-15">
                          <a:latin typeface="Arial"/>
                          <a:cs typeface="Arial"/>
                        </a:rPr>
                        <a:t>Keysteram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harus</a:t>
                      </a:r>
                      <a:r>
                        <a:rPr dirty="0" sz="1550" spc="5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aman</a:t>
                      </a:r>
                      <a:endParaRPr sz="155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741680" marR="197485" indent="-187960">
                        <a:lnSpc>
                          <a:spcPts val="1750"/>
                        </a:lnSpc>
                        <a:spcBef>
                          <a:spcPts val="505"/>
                        </a:spcBef>
                      </a:pPr>
                      <a:r>
                        <a:rPr dirty="0" baseline="7246" sz="1725" spc="7">
                          <a:latin typeface="Arial"/>
                          <a:cs typeface="Arial"/>
                        </a:rPr>
                        <a:t>–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Chiper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block </a:t>
                      </a:r>
                      <a:r>
                        <a:rPr dirty="0" sz="1550" spc="-5">
                          <a:latin typeface="Arial"/>
                          <a:cs typeface="Arial"/>
                        </a:rPr>
                        <a:t>chaining </a:t>
                      </a:r>
                      <a:r>
                        <a:rPr dirty="0" sz="1550">
                          <a:latin typeface="Arial"/>
                          <a:cs typeface="Arial"/>
                        </a:rPr>
                        <a:t>mungkin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digunakan </a:t>
                      </a:r>
                      <a:r>
                        <a:rPr dirty="0" sz="1550" spc="0">
                          <a:latin typeface="Arial"/>
                          <a:cs typeface="Arial"/>
                        </a:rPr>
                        <a:t>untuk </a:t>
                      </a:r>
                      <a:r>
                        <a:rPr dirty="0" sz="1550" spc="-10">
                          <a:latin typeface="Arial"/>
                          <a:cs typeface="Arial"/>
                        </a:rPr>
                        <a:t>keamanan </a:t>
                      </a:r>
                      <a:r>
                        <a:rPr dirty="0" sz="1550" spc="-15">
                          <a:latin typeface="Arial"/>
                          <a:cs typeface="Arial"/>
                        </a:rPr>
                        <a:t>yang  lebih</a:t>
                      </a:r>
                      <a:r>
                        <a:rPr dirty="0" sz="1550" spc="10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550" spc="-20">
                          <a:latin typeface="Arial"/>
                          <a:cs typeface="Arial"/>
                        </a:rPr>
                        <a:t>baik</a:t>
                      </a:r>
                      <a:endParaRPr sz="15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1537335">
                        <a:lnSpc>
                          <a:spcPct val="100000"/>
                        </a:lnSpc>
                      </a:pPr>
                      <a:r>
                        <a:rPr dirty="0" sz="1150" spc="0">
                          <a:latin typeface="Arial"/>
                          <a:cs typeface="Arial"/>
                        </a:rPr>
                        <a:t>keystream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330200" marR="2296160" indent="40640">
                        <a:lnSpc>
                          <a:spcPct val="31300"/>
                        </a:lnSpc>
                        <a:tabLst>
                          <a:tab pos="1350010" algn="l"/>
                          <a:tab pos="1835785" algn="l"/>
                          <a:tab pos="2314575" algn="l"/>
                          <a:tab pos="3056890" algn="l"/>
                          <a:tab pos="3911600" algn="l"/>
                        </a:tabLst>
                      </a:pPr>
                      <a:r>
                        <a:rPr dirty="0" baseline="31400" sz="1725" spc="-75">
                          <a:latin typeface="Arial"/>
                          <a:cs typeface="Arial"/>
                        </a:rPr>
                        <a:t>nu</a:t>
                      </a:r>
                      <a:r>
                        <a:rPr dirty="0" baseline="31400" sz="1725" spc="-142">
                          <a:latin typeface="Arial"/>
                          <a:cs typeface="Arial"/>
                        </a:rPr>
                        <a:t>m</a:t>
                      </a:r>
                      <a:r>
                        <a:rPr dirty="0" baseline="31400" sz="1725" spc="-75">
                          <a:latin typeface="Arial"/>
                          <a:cs typeface="Arial"/>
                        </a:rPr>
                        <a:t>b</a:t>
                      </a:r>
                      <a:r>
                        <a:rPr dirty="0" baseline="31400" sz="1725" spc="7">
                          <a:latin typeface="Arial"/>
                          <a:cs typeface="Arial"/>
                        </a:rPr>
                        <a:t>e</a:t>
                      </a:r>
                      <a:r>
                        <a:rPr dirty="0" baseline="31400" sz="1725">
                          <a:latin typeface="Arial"/>
                          <a:cs typeface="Arial"/>
                        </a:rPr>
                        <a:t>r</a:t>
                      </a:r>
                      <a:r>
                        <a:rPr dirty="0" baseline="31400" sz="1725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150" spc="-50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150" spc="-20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1150">
                          <a:latin typeface="Arial"/>
                          <a:cs typeface="Arial"/>
                        </a:rPr>
                        <a:t>3</a:t>
                      </a:r>
                      <a:r>
                        <a:rPr dirty="0" sz="115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150" spc="-50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150" spc="-20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1150">
                          <a:latin typeface="Arial"/>
                          <a:cs typeface="Arial"/>
                        </a:rPr>
                        <a:t>2</a:t>
                      </a:r>
                      <a:r>
                        <a:rPr dirty="0" sz="1150">
                          <a:latin typeface="Arial"/>
                          <a:cs typeface="Arial"/>
                        </a:rPr>
                        <a:t>	</a:t>
                      </a:r>
                      <a:r>
                        <a:rPr dirty="0" sz="1150" spc="-50">
                          <a:latin typeface="Arial"/>
                          <a:cs typeface="Arial"/>
                        </a:rPr>
                        <a:t>n</a:t>
                      </a:r>
                      <a:r>
                        <a:rPr dirty="0" sz="1150" spc="-20">
                          <a:latin typeface="Arial"/>
                          <a:cs typeface="Arial"/>
                        </a:rPr>
                        <a:t>+</a:t>
                      </a:r>
                      <a:r>
                        <a:rPr dirty="0" sz="1150">
                          <a:latin typeface="Arial"/>
                          <a:cs typeface="Arial"/>
                        </a:rPr>
                        <a:t>1</a:t>
                      </a:r>
                      <a:r>
                        <a:rPr dirty="0" sz="1150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12077" sz="1725" spc="-15">
                          <a:latin typeface="Arial"/>
                          <a:cs typeface="Arial"/>
                        </a:rPr>
                        <a:t>E</a:t>
                      </a:r>
                      <a:r>
                        <a:rPr dirty="0" baseline="12077" sz="1725" spc="-7">
                          <a:latin typeface="Arial"/>
                          <a:cs typeface="Arial"/>
                        </a:rPr>
                        <a:t>(</a:t>
                      </a:r>
                      <a:r>
                        <a:rPr dirty="0" baseline="12077" sz="1725" spc="-15">
                          <a:latin typeface="Arial"/>
                          <a:cs typeface="Arial"/>
                        </a:rPr>
                        <a:t>K</a:t>
                      </a:r>
                      <a:r>
                        <a:rPr dirty="0" baseline="12077" sz="1725">
                          <a:latin typeface="Arial"/>
                          <a:cs typeface="Arial"/>
                        </a:rPr>
                        <a:t>,</a:t>
                      </a:r>
                      <a:r>
                        <a:rPr dirty="0" baseline="12077" sz="1725" spc="15">
                          <a:latin typeface="Arial"/>
                          <a:cs typeface="Arial"/>
                        </a:rPr>
                        <a:t> </a:t>
                      </a:r>
                      <a:r>
                        <a:rPr dirty="0" baseline="12077" sz="1725" spc="-75">
                          <a:latin typeface="Arial"/>
                          <a:cs typeface="Arial"/>
                        </a:rPr>
                        <a:t>M</a:t>
                      </a:r>
                      <a:r>
                        <a:rPr dirty="0" baseline="12077" sz="1725">
                          <a:latin typeface="Arial"/>
                          <a:cs typeface="Arial"/>
                        </a:rPr>
                        <a:t>)</a:t>
                      </a:r>
                      <a:r>
                        <a:rPr dirty="0" baseline="12077" sz="1725">
                          <a:latin typeface="Arial"/>
                          <a:cs typeface="Arial"/>
                        </a:rPr>
                        <a:t>	</a:t>
                      </a:r>
                      <a:r>
                        <a:rPr dirty="0" baseline="4830" sz="1725" spc="-75">
                          <a:latin typeface="Arial"/>
                          <a:cs typeface="Arial"/>
                        </a:rPr>
                        <a:t>bu</a:t>
                      </a:r>
                      <a:r>
                        <a:rPr dirty="0" baseline="4830" sz="1725">
                          <a:latin typeface="Arial"/>
                          <a:cs typeface="Arial"/>
                        </a:rPr>
                        <a:t>f</a:t>
                      </a:r>
                      <a:r>
                        <a:rPr dirty="0" baseline="4830" sz="1725" spc="7">
                          <a:latin typeface="Arial"/>
                          <a:cs typeface="Arial"/>
                        </a:rPr>
                        <a:t>f</a:t>
                      </a:r>
                      <a:r>
                        <a:rPr dirty="0" baseline="4830" sz="1725">
                          <a:latin typeface="Arial"/>
                          <a:cs typeface="Arial"/>
                        </a:rPr>
                        <a:t>e</a:t>
                      </a:r>
                      <a:r>
                        <a:rPr dirty="0" baseline="4830" sz="1725">
                          <a:latin typeface="Arial"/>
                          <a:cs typeface="Arial"/>
                        </a:rPr>
                        <a:t>r  </a:t>
                      </a:r>
                      <a:r>
                        <a:rPr dirty="0" sz="1150" spc="-5">
                          <a:latin typeface="Arial"/>
                          <a:cs typeface="Arial"/>
                        </a:rPr>
                        <a:t>generator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algn="r" marR="1496060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150" spc="-25">
                          <a:latin typeface="Arial"/>
                          <a:cs typeface="Arial"/>
                        </a:rPr>
                        <a:t>X</a:t>
                      </a:r>
                      <a:r>
                        <a:rPr dirty="0" sz="1150" spc="-30">
                          <a:latin typeface="Arial"/>
                          <a:cs typeface="Arial"/>
                        </a:rPr>
                        <a:t>O</a:t>
                      </a:r>
                      <a:r>
                        <a:rPr dirty="0" sz="1150">
                          <a:latin typeface="Arial"/>
                          <a:cs typeface="Arial"/>
                        </a:rPr>
                        <a:t>R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marL="420370">
                        <a:lnSpc>
                          <a:spcPts val="1345"/>
                        </a:lnSpc>
                        <a:spcBef>
                          <a:spcPts val="1019"/>
                        </a:spcBef>
                        <a:tabLst>
                          <a:tab pos="5583555" algn="l"/>
                        </a:tabLst>
                      </a:pPr>
                      <a:r>
                        <a:rPr dirty="0" baseline="-26570" sz="1725" spc="-22">
                          <a:latin typeface="Arial"/>
                          <a:cs typeface="Arial"/>
                        </a:rPr>
                        <a:t>plaintext	</a:t>
                      </a:r>
                      <a:r>
                        <a:rPr dirty="0" sz="1150" spc="-10">
                          <a:latin typeface="Arial"/>
                          <a:cs typeface="Arial"/>
                        </a:rPr>
                        <a:t>ciphertext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algn="ctr" marL="64769">
                        <a:lnSpc>
                          <a:spcPts val="1345"/>
                        </a:lnSpc>
                        <a:tabLst>
                          <a:tab pos="5276850" algn="l"/>
                        </a:tabLst>
                      </a:pPr>
                      <a:r>
                        <a:rPr dirty="0" baseline="-28985" sz="1725" spc="0">
                          <a:latin typeface="Arial"/>
                          <a:cs typeface="Arial"/>
                        </a:rPr>
                        <a:t>stream	</a:t>
                      </a:r>
                      <a:r>
                        <a:rPr dirty="0" sz="1150" spc="0">
                          <a:latin typeface="Arial"/>
                          <a:cs typeface="Arial"/>
                        </a:rPr>
                        <a:t>stream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41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413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137" name="object 137"/>
          <p:cNvSpPr txBox="1"/>
          <p:nvPr/>
        </p:nvSpPr>
        <p:spPr>
          <a:xfrm>
            <a:off x="891028" y="7710933"/>
            <a:ext cx="1777364" cy="26543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550" spc="-10">
                <a:latin typeface="Times New Roman"/>
                <a:cs typeface="Times New Roman"/>
              </a:rPr>
              <a:t>import</a:t>
            </a:r>
            <a:r>
              <a:rPr dirty="0" sz="1550" spc="-30">
                <a:latin typeface="Times New Roman"/>
                <a:cs typeface="Times New Roman"/>
              </a:rPr>
              <a:t> </a:t>
            </a:r>
            <a:r>
              <a:rPr dirty="0" sz="1550" spc="-15">
                <a:latin typeface="Times New Roman"/>
                <a:cs typeface="Times New Roman"/>
              </a:rPr>
              <a:t>java.security.*;</a:t>
            </a:r>
            <a:endParaRPr sz="1550">
              <a:latin typeface="Times New Roman"/>
              <a:cs typeface="Times New Roman"/>
            </a:endParaRPr>
          </a:p>
        </p:txBody>
      </p:sp>
      <p:graphicFrame>
        <p:nvGraphicFramePr>
          <p:cNvPr id="138" name="object 138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716280">
                        <a:lnSpc>
                          <a:spcPct val="100000"/>
                        </a:lnSpc>
                        <a:spcBef>
                          <a:spcPts val="715"/>
                        </a:spcBef>
                      </a:pPr>
                      <a:r>
                        <a:rPr dirty="0" sz="2850" spc="14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Contoh </a:t>
                      </a:r>
                      <a:r>
                        <a:rPr dirty="0" sz="2850" spc="3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DSA,DH,RSA </a:t>
                      </a:r>
                      <a:r>
                        <a:rPr dirty="0" sz="2850" spc="16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di</a:t>
                      </a:r>
                      <a:r>
                        <a:rPr dirty="0" sz="2850" spc="-280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2850" spc="65">
                          <a:solidFill>
                            <a:srgbClr val="313131"/>
                          </a:solidFill>
                          <a:latin typeface="Arial"/>
                          <a:cs typeface="Arial"/>
                        </a:rPr>
                        <a:t>Java</a:t>
                      </a:r>
                      <a:endParaRPr sz="2850">
                        <a:latin typeface="Arial"/>
                        <a:cs typeface="Arial"/>
                      </a:endParaRPr>
                    </a:p>
                  </a:txBody>
                  <a:tcPr marL="0" marR="0" marB="0" marT="9080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191770" marR="4549775">
                        <a:lnSpc>
                          <a:spcPts val="1760"/>
                        </a:lnSpc>
                        <a:spcBef>
                          <a:spcPts val="330"/>
                        </a:spcBef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import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javax.net.*; 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import</a:t>
                      </a:r>
                      <a:r>
                        <a:rPr dirty="0" sz="155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20">
                          <a:latin typeface="Times New Roman"/>
                          <a:cs typeface="Times New Roman"/>
                        </a:rPr>
                        <a:t>javax.net.ssl.*;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191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391160" marR="3023235" indent="-200025">
                        <a:lnSpc>
                          <a:spcPts val="1760"/>
                        </a:lnSpc>
                        <a:spcBef>
                          <a:spcPts val="1145"/>
                        </a:spcBef>
                      </a:pPr>
                      <a:r>
                        <a:rPr dirty="0" sz="1550" spc="-5">
                          <a:latin typeface="Times New Roman"/>
                          <a:cs typeface="Times New Roman"/>
                        </a:rPr>
                        <a:t>public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class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getPublicPrivateUey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{ 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public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static void main(String[] </a:t>
                      </a:r>
                      <a:r>
                        <a:rPr dirty="0" sz="1550" spc="-20">
                          <a:latin typeface="Times New Roman"/>
                          <a:cs typeface="Times New Roman"/>
                        </a:rPr>
                        <a:t>args)</a:t>
                      </a:r>
                      <a:r>
                        <a:rPr dirty="0" sz="1550" spc="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{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4541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 marL="708025">
                        <a:lnSpc>
                          <a:spcPts val="1630"/>
                        </a:lnSpc>
                      </a:pPr>
                      <a:r>
                        <a:rPr dirty="0" sz="1550" spc="5">
                          <a:latin typeface="Times New Roman"/>
                          <a:cs typeface="Times New Roman"/>
                        </a:rPr>
                        <a:t>try</a:t>
                      </a:r>
                      <a:r>
                        <a:rPr dirty="0" sz="155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{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908050" marR="273685">
                        <a:lnSpc>
                          <a:spcPct val="94500"/>
                        </a:lnSpc>
                        <a:spcBef>
                          <a:spcPts val="55"/>
                        </a:spcBef>
                      </a:pPr>
                      <a:r>
                        <a:rPr dirty="0" sz="155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Generate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1024-bit Digital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Signature Algorithm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(DSA)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key pair 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UeyPairGenerator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keyGen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UeyPairGenerator.getInstance("DSA"); 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keyGen.initialize(1024);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908050" marR="1876425">
                        <a:lnSpc>
                          <a:spcPts val="1760"/>
                        </a:lnSpc>
                        <a:spcBef>
                          <a:spcPts val="45"/>
                        </a:spcBef>
                      </a:pP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UeyPair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keypair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keyGen.genUeyPair();  PrivateUey privateUey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keypair.getPrivate(); 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PublicUey publicUey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keypair.getPublic(); 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System.out.print("Public </a:t>
                      </a:r>
                      <a:r>
                        <a:rPr dirty="0" sz="1550" spc="-20">
                          <a:latin typeface="Times New Roman"/>
                          <a:cs typeface="Times New Roman"/>
                        </a:rPr>
                        <a:t>Uey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: "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+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publicUey);  System.out.print("Private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Uey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: "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+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privateUey);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360680">
                        <a:lnSpc>
                          <a:spcPct val="100000"/>
                        </a:lnSpc>
                      </a:pPr>
                      <a:r>
                        <a:rPr dirty="0" sz="1550">
                          <a:latin typeface="Times New Roman"/>
                          <a:cs typeface="Times New Roman"/>
                        </a:rPr>
                        <a:t>...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42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121284"/>
                <a:gridCol w="198120"/>
                <a:gridCol w="198754"/>
                <a:gridCol w="5946140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  <a:p>
                      <a:pPr marL="770890" marR="1703705" indent="-50800">
                        <a:lnSpc>
                          <a:spcPts val="1760"/>
                        </a:lnSpc>
                      </a:pPr>
                      <a:r>
                        <a:rPr dirty="0" sz="1550" spc="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Generate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576-bit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Diffie-Hellman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(DH)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key pair 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keyGen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UeyPairGenerator.getInstance("DH");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27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94125">
                <a:tc gridSpan="5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770890">
                        <a:lnSpc>
                          <a:spcPts val="935"/>
                        </a:lnSpc>
                      </a:pP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keyGen.initialize(576);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770890" marR="2982595">
                        <a:lnSpc>
                          <a:spcPts val="1760"/>
                        </a:lnSpc>
                        <a:spcBef>
                          <a:spcPts val="95"/>
                        </a:spcBef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keypair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keyGen.genUeyPair(); 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privateUey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 keypair.getPrivate();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91770">
                <a:tc gridSpan="5">
                  <a:txBody>
                    <a:bodyPr/>
                    <a:lstStyle/>
                    <a:p>
                      <a:pPr marL="889635">
                        <a:lnSpc>
                          <a:spcPts val="1410"/>
                        </a:lnSpc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publicUey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55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keypair.getPublic();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770890" marR="1950720">
                        <a:lnSpc>
                          <a:spcPts val="1760"/>
                        </a:lnSpc>
                        <a:spcBef>
                          <a:spcPts val="80"/>
                        </a:spcBef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System.out.print("Public </a:t>
                      </a:r>
                      <a:r>
                        <a:rPr dirty="0" sz="1550" spc="-20">
                          <a:latin typeface="Times New Roman"/>
                          <a:cs typeface="Times New Roman"/>
                        </a:rPr>
                        <a:t>Uey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: "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+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publicUey);  System.out.print("Private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Uey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: "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+</a:t>
                      </a:r>
                      <a:r>
                        <a:rPr dirty="0" sz="155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publicUey);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016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7838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43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150">
                        <a:latin typeface="Times New Roman"/>
                        <a:cs typeface="Times New Roman"/>
                      </a:endParaRPr>
                    </a:p>
                    <a:p>
                      <a:pPr marL="52069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550">
                          <a:latin typeface="Times New Roman"/>
                          <a:cs typeface="Times New Roman"/>
                        </a:rPr>
                        <a:t>}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53975">
                        <a:lnSpc>
                          <a:spcPct val="100000"/>
                        </a:lnSpc>
                      </a:pPr>
                      <a:r>
                        <a:rPr dirty="0" sz="1550">
                          <a:latin typeface="Times New Roman"/>
                          <a:cs typeface="Times New Roman"/>
                        </a:rPr>
                        <a:t>}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2729">
                        <a:lnSpc>
                          <a:spcPts val="1810"/>
                        </a:lnSpc>
                        <a:spcBef>
                          <a:spcPts val="500"/>
                        </a:spcBef>
                      </a:pPr>
                      <a:r>
                        <a:rPr dirty="0" sz="155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Generate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1024-bit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RSA key</a:t>
                      </a:r>
                      <a:r>
                        <a:rPr dirty="0" sz="1550" spc="-114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pair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52729" marR="1783080">
                        <a:lnSpc>
                          <a:spcPts val="1760"/>
                        </a:lnSpc>
                        <a:spcBef>
                          <a:spcPts val="95"/>
                        </a:spcBef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keyGen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UeyPairGenerator.getInstance("RSA"); 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keyGen.initialize(1024);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52729" marR="2982595">
                        <a:lnSpc>
                          <a:spcPts val="1760"/>
                        </a:lnSpc>
                        <a:spcBef>
                          <a:spcPts val="10"/>
                        </a:spcBef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keypair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keyGen.genUeyPair(); 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privateUey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keypair.getPrivate(); 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publicUey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55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keypair.getPublic();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252729" marR="1894205">
                        <a:lnSpc>
                          <a:spcPts val="1760"/>
                        </a:lnSpc>
                        <a:spcBef>
                          <a:spcPts val="10"/>
                        </a:spcBef>
                      </a:pP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System.out.print("Public </a:t>
                      </a:r>
                      <a:r>
                        <a:rPr dirty="0" sz="1550" spc="-20">
                          <a:latin typeface="Times New Roman"/>
                          <a:cs typeface="Times New Roman"/>
                        </a:rPr>
                        <a:t>Uey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: "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+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publicUey);  System.out.print("Private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Uey </a:t>
                      </a:r>
                      <a:r>
                        <a:rPr dirty="0" sz="1550" spc="0">
                          <a:latin typeface="Times New Roman"/>
                          <a:cs typeface="Times New Roman"/>
                        </a:rPr>
                        <a:t>: " </a:t>
                      </a:r>
                      <a:r>
                        <a:rPr dirty="0" sz="1550" spc="5">
                          <a:latin typeface="Times New Roman"/>
                          <a:cs typeface="Times New Roman"/>
                        </a:rPr>
                        <a:t>+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10">
                          <a:latin typeface="Times New Roman"/>
                          <a:cs typeface="Times New Roman"/>
                        </a:rPr>
                        <a:t>privateUey);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  <a:p>
                      <a:pPr marL="53340">
                        <a:lnSpc>
                          <a:spcPts val="1725"/>
                        </a:lnSpc>
                      </a:pPr>
                      <a:r>
                        <a:rPr dirty="0" sz="1550" spc="5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550" spc="-15">
                          <a:latin typeface="Times New Roman"/>
                          <a:cs typeface="Times New Roman"/>
                        </a:rPr>
                        <a:t>(java.security.NoSuchAlgorithmException </a:t>
                      </a:r>
                      <a:r>
                        <a:rPr dirty="0" sz="1550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55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550" spc="-5">
                          <a:latin typeface="Times New Roman"/>
                          <a:cs typeface="Times New Roman"/>
                        </a:rPr>
                        <a:t>{}</a:t>
                      </a:r>
                      <a:endParaRPr sz="155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00"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6464934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2785"/>
                        </a:lnSpc>
                        <a:tabLst>
                          <a:tab pos="3822065" algn="l"/>
                        </a:tabLst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import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java.security.*;	</a:t>
                      </a:r>
                      <a:r>
                        <a:rPr dirty="0" baseline="-23391" sz="4275" spc="15">
                          <a:latin typeface="Arial"/>
                          <a:cs typeface="Arial"/>
                        </a:rPr>
                        <a:t>DesEncrypter</a:t>
                      </a:r>
                      <a:endParaRPr baseline="-23391" sz="4275">
                        <a:latin typeface="Arial"/>
                        <a:cs typeface="Arial"/>
                      </a:endParaRPr>
                    </a:p>
                    <a:p>
                      <a:pPr marL="69850">
                        <a:lnSpc>
                          <a:spcPts val="1505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import java.security.spec.*;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</a:tr>
              <a:tr h="162560">
                <a:tc gridSpan="2">
                  <a:txBody>
                    <a:bodyPr/>
                    <a:lstStyle/>
                    <a:p>
                      <a:pPr marL="188595">
                        <a:lnSpc>
                          <a:spcPts val="1180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import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javax.net.ssl.*;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1480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import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javax.crypto.*;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9850">
                        <a:lnSpc>
                          <a:spcPts val="1614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import java.io.*;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69850">
                        <a:lnSpc>
                          <a:spcPts val="1535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import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javax.crypto.spec.*;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17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>
                  <a:txBody>
                    <a:bodyPr/>
                    <a:lstStyle/>
                    <a:p>
                      <a:pPr marL="417195" marR="4259580" indent="-173990">
                        <a:lnSpc>
                          <a:spcPts val="1620"/>
                        </a:lnSpc>
                        <a:spcBef>
                          <a:spcPts val="155"/>
                        </a:spcBef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public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class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DesEncrypter</a:t>
                      </a:r>
                      <a:r>
                        <a:rPr dirty="0" sz="1400" spc="-1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  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Cipher</a:t>
                      </a:r>
                      <a:r>
                        <a:rPr dirty="0" sz="14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ecipher;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417195">
                        <a:lnSpc>
                          <a:spcPts val="1220"/>
                        </a:lnSpc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Cipher</a:t>
                      </a:r>
                      <a:r>
                        <a:rPr dirty="0" sz="1400" spc="-1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dcipher;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6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7838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711200" marR="3799840" indent="-175260">
                        <a:lnSpc>
                          <a:spcPts val="162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DesEncrypter(SecretUey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key)</a:t>
                      </a:r>
                      <a:r>
                        <a:rPr dirty="0" sz="1400" spc="-10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 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try</a:t>
                      </a:r>
                      <a:r>
                        <a:rPr dirty="0" sz="1400" spc="-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885190" marR="3022600">
                        <a:lnSpc>
                          <a:spcPts val="1610"/>
                        </a:lnSpc>
                        <a:spcBef>
                          <a:spcPts val="10"/>
                        </a:spcBef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ecipher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Cipher.getInstance("DES"); 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dcipher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400" spc="-7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Cipher.getInstance("DES");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885190" marR="2413000">
                        <a:lnSpc>
                          <a:spcPts val="1610"/>
                        </a:lnSpc>
                        <a:spcBef>
                          <a:spcPts val="5"/>
                        </a:spcBef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ecipher.init(Cipher.ENCRYPT_MODE,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key);  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dcipher.init(Cipher.DECRYPT_MODE,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 key);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711200">
                        <a:lnSpc>
                          <a:spcPts val="1650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(javax.crypto.NoSuchPaddingException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711200">
                        <a:lnSpc>
                          <a:spcPts val="1620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(java.security.NoSuchAlgorithmException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10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711200">
                        <a:lnSpc>
                          <a:spcPts val="1614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(java.security.InvalidUeyException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711200">
                        <a:lnSpc>
                          <a:spcPts val="149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}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ts val="1525"/>
                        </a:lnSpc>
                        <a:tabLst>
                          <a:tab pos="535940" algn="l"/>
                        </a:tabLst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44	</a:t>
                      </a:r>
                      <a:r>
                        <a:rPr dirty="0" baseline="-9920" sz="2100" spc="15">
                          <a:latin typeface="Times New Roman"/>
                          <a:cs typeface="Times New Roman"/>
                        </a:rPr>
                        <a:t>}</a:t>
                      </a:r>
                      <a:endParaRPr baseline="-9920"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330834"/>
                <a:gridCol w="217170"/>
                <a:gridCol w="5917565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417195">
                        <a:lnSpc>
                          <a:spcPts val="2785"/>
                        </a:lnSpc>
                        <a:tabLst>
                          <a:tab pos="3822065" algn="l"/>
                        </a:tabLst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public String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encrypt(String</a:t>
                      </a:r>
                      <a:r>
                        <a:rPr dirty="0" sz="1400" spc="-229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str)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	</a:t>
                      </a:r>
                      <a:r>
                        <a:rPr dirty="0" baseline="-23391" sz="4275" spc="15">
                          <a:latin typeface="Arial"/>
                          <a:cs typeface="Arial"/>
                        </a:rPr>
                        <a:t>DesEncrypter</a:t>
                      </a:r>
                      <a:endParaRPr baseline="-23391" sz="4275">
                        <a:latin typeface="Arial"/>
                        <a:cs typeface="Arial"/>
                      </a:endParaRPr>
                    </a:p>
                    <a:p>
                      <a:pPr marL="592455">
                        <a:lnSpc>
                          <a:spcPts val="1505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try</a:t>
                      </a:r>
                      <a:r>
                        <a:rPr dirty="0" sz="1400" spc="-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2560">
                <a:tc gridSpan="4">
                  <a:txBody>
                    <a:bodyPr/>
                    <a:lstStyle/>
                    <a:p>
                      <a:pPr marL="885190">
                        <a:lnSpc>
                          <a:spcPts val="118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Encode </a:t>
                      </a:r>
                      <a:r>
                        <a:rPr dirty="0" sz="14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string 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into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bytes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using</a:t>
                      </a:r>
                      <a:r>
                        <a:rPr dirty="0" sz="1400" spc="-2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utf-8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766445">
                        <a:lnSpc>
                          <a:spcPts val="1515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byte[]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utf8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400" spc="-1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str.getBytes("UTF8");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766445">
                        <a:lnSpc>
                          <a:spcPts val="156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Encrypt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91770">
                <a:tc gridSpan="4">
                  <a:txBody>
                    <a:bodyPr/>
                    <a:lstStyle/>
                    <a:p>
                      <a:pPr marL="885190">
                        <a:lnSpc>
                          <a:spcPts val="1410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byte[]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enc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400" spc="-1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ecipher.doFinal(utf8);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766445">
                        <a:lnSpc>
                          <a:spcPts val="1645"/>
                        </a:lnSpc>
                        <a:spcBef>
                          <a:spcPts val="5"/>
                        </a:spcBef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Encode bytes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base64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get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400" spc="-2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string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766445">
                        <a:lnSpc>
                          <a:spcPts val="130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return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new</a:t>
                      </a:r>
                      <a:r>
                        <a:rPr dirty="0" sz="1400" spc="-1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sun.misc.BASE64Encoder().encode(enc);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4130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1620"/>
                        </a:lnSpc>
                        <a:spcBef>
                          <a:spcPts val="185"/>
                        </a:spcBef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(javax.crypto.BadPaddingException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3495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1515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(IllegalBlockSizeException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10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1515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(UnsupportedEncodingException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1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1515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(java.io.IOException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1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510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152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}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1515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return</a:t>
                      </a:r>
                      <a:r>
                        <a:rPr dirty="0" sz="14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null;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30670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ts val="157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}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607695">
                <a:tc gridSpan="2">
                  <a:txBody>
                    <a:bodyPr/>
                    <a:lstStyle/>
                    <a:p>
                      <a:pPr marL="188595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....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890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60198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45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3175">
                      <a:solidFill>
                        <a:srgbClr val="C1C1C1"/>
                      </a:solidFill>
                      <a:prstDash val="solid"/>
                    </a:lnL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92836" y="649071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156210"/>
                <a:gridCol w="215900"/>
                <a:gridCol w="173989"/>
                <a:gridCol w="5916930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417195">
                        <a:lnSpc>
                          <a:spcPts val="2785"/>
                        </a:lnSpc>
                        <a:tabLst>
                          <a:tab pos="3822065" algn="l"/>
                        </a:tabLst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public String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decrypt(String</a:t>
                      </a:r>
                      <a:r>
                        <a:rPr dirty="0" sz="1400" spc="-229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str)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	</a:t>
                      </a:r>
                      <a:r>
                        <a:rPr dirty="0" baseline="-23391" sz="4275" spc="15">
                          <a:latin typeface="Arial"/>
                          <a:cs typeface="Arial"/>
                        </a:rPr>
                        <a:t>DesEncrypter</a:t>
                      </a:r>
                      <a:endParaRPr baseline="-23391" sz="4275">
                        <a:latin typeface="Arial"/>
                        <a:cs typeface="Arial"/>
                      </a:endParaRPr>
                    </a:p>
                    <a:p>
                      <a:pPr marL="592455">
                        <a:lnSpc>
                          <a:spcPts val="1505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try</a:t>
                      </a:r>
                      <a:r>
                        <a:rPr dirty="0" sz="1400" spc="-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2560">
                <a:tc gridSpan="5">
                  <a:txBody>
                    <a:bodyPr/>
                    <a:lstStyle/>
                    <a:p>
                      <a:pPr marL="885190">
                        <a:lnSpc>
                          <a:spcPts val="118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Decode base64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get</a:t>
                      </a:r>
                      <a:r>
                        <a:rPr dirty="0" sz="1400" spc="-1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bytes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766445">
                        <a:lnSpc>
                          <a:spcPts val="1515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byte[]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dec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new</a:t>
                      </a:r>
                      <a:r>
                        <a:rPr dirty="0" sz="1400" spc="-2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sun.misc.BASE64Decoder().decodeBuffer(str);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 marL="766445">
                        <a:lnSpc>
                          <a:spcPts val="156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Decrypt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91770">
                <a:tc gridSpan="5">
                  <a:txBody>
                    <a:bodyPr/>
                    <a:lstStyle/>
                    <a:p>
                      <a:pPr marL="885190">
                        <a:lnSpc>
                          <a:spcPts val="1410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byte[]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utf8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400" spc="-1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dcipher.doFinal(dec);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50">
                        <a:latin typeface="Times New Roman"/>
                        <a:cs typeface="Times New Roman"/>
                      </a:endParaRPr>
                    </a:p>
                    <a:p>
                      <a:pPr marL="766445">
                        <a:lnSpc>
                          <a:spcPts val="1645"/>
                        </a:lnSpc>
                        <a:spcBef>
                          <a:spcPts val="5"/>
                        </a:spcBef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Decode 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using</a:t>
                      </a:r>
                      <a:r>
                        <a:rPr dirty="0" sz="1400" spc="-114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utf-8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766445">
                        <a:lnSpc>
                          <a:spcPts val="130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return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new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String(utf8,</a:t>
                      </a:r>
                      <a:r>
                        <a:rPr dirty="0" sz="1400" spc="-1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"UTF8");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4130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ts val="1620"/>
                        </a:lnSpc>
                        <a:spcBef>
                          <a:spcPts val="185"/>
                        </a:spcBef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(javax.crypto.BadPaddingException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3495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ts val="1515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(IllegalBlockSizeException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10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510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ts val="1520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(UnsupportedEncodingException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1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ts val="1515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(java.io.IOException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1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ts val="151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}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6355">
                        <a:lnSpc>
                          <a:spcPts val="1515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return</a:t>
                      </a:r>
                      <a:r>
                        <a:rPr dirty="0" sz="14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null;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ts val="151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}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60706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87630">
                        <a:lnSpc>
                          <a:spcPts val="157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}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70485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095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300" spc="10">
                          <a:latin typeface="Times New Roman"/>
                          <a:cs typeface="Times New Roman"/>
                        </a:rPr>
                        <a:t>4ð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92836" y="455676"/>
          <a:ext cx="6588759" cy="4940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745"/>
                <a:gridCol w="199389"/>
                <a:gridCol w="173990"/>
                <a:gridCol w="6092190"/>
              </a:tblGrid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9850">
                        <a:lnSpc>
                          <a:spcPts val="2785"/>
                        </a:lnSpc>
                        <a:tabLst>
                          <a:tab pos="3620770" algn="l"/>
                        </a:tabLst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import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javax.crypto.*;	</a:t>
                      </a:r>
                      <a:r>
                        <a:rPr dirty="0" baseline="-23391" sz="4275" spc="7">
                          <a:latin typeface="Arial"/>
                          <a:cs typeface="Arial"/>
                        </a:rPr>
                        <a:t>tryDesEncrypter</a:t>
                      </a:r>
                      <a:endParaRPr baseline="-23391" sz="4275">
                        <a:latin typeface="Arial"/>
                        <a:cs typeface="Arial"/>
                      </a:endParaRPr>
                    </a:p>
                    <a:p>
                      <a:pPr marL="69850">
                        <a:lnSpc>
                          <a:spcPts val="1505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import java.io.*;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  <a:lnT w="3175">
                      <a:solidFill>
                        <a:srgbClr val="C1C1C1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62560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6000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69850">
                        <a:lnSpc>
                          <a:spcPts val="1480"/>
                        </a:lnSpc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public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class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tryDesEncrypt</a:t>
                      </a:r>
                      <a:r>
                        <a:rPr dirty="0" sz="1400" spc="-1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417195" marR="3509010" indent="-173990">
                        <a:lnSpc>
                          <a:spcPts val="1620"/>
                        </a:lnSpc>
                        <a:spcBef>
                          <a:spcPts val="65"/>
                        </a:spcBef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public static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void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main(String[] </a:t>
                      </a:r>
                      <a:r>
                        <a:rPr dirty="0" sz="1400" spc="-30">
                          <a:latin typeface="Times New Roman"/>
                          <a:cs typeface="Times New Roman"/>
                        </a:rPr>
                        <a:t>args)</a:t>
                      </a:r>
                      <a:r>
                        <a:rPr dirty="0" sz="1400" spc="-229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  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try</a:t>
                      </a:r>
                      <a:r>
                        <a:rPr dirty="0" sz="1400" spc="-10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4526">
                <a:tc gridSpan="4">
                  <a:txBody>
                    <a:bodyPr/>
                    <a:lstStyle/>
                    <a:p>
                      <a:pPr marL="711200">
                        <a:lnSpc>
                          <a:spcPts val="135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Generate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4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temporary</a:t>
                      </a:r>
                      <a:r>
                        <a:rPr dirty="0" sz="1400" spc="-1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key.</a:t>
                      </a:r>
                      <a:r>
                        <a:rPr dirty="0" sz="14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dirty="0" sz="14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practice,</a:t>
                      </a:r>
                      <a:r>
                        <a:rPr dirty="0" sz="14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5">
                          <a:latin typeface="Times New Roman"/>
                          <a:cs typeface="Times New Roman"/>
                        </a:rPr>
                        <a:t>you</a:t>
                      </a:r>
                      <a:r>
                        <a:rPr dirty="0" sz="1400" spc="-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would</a:t>
                      </a:r>
                      <a:r>
                        <a:rPr dirty="0" sz="14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save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dirty="0" sz="14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key.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598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R w="3175">
                      <a:solidFill>
                        <a:srgbClr val="000000"/>
                      </a:solidFill>
                      <a:prstDash val="solid"/>
                    </a:lnR>
                    <a:lnT w="3175">
                      <a:solidFill>
                        <a:srgbClr val="000000"/>
                      </a:solidFill>
                      <a:prstDash val="solid"/>
                    </a:lnT>
                    <a:lnB w="3175">
                      <a:solidFill>
                        <a:srgbClr val="000000"/>
                      </a:solidFill>
                      <a:prstDash val="solid"/>
                    </a:lnB>
                    <a:solidFill>
                      <a:srgbClr val="115B8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592455" marR="1151890">
                        <a:lnSpc>
                          <a:spcPts val="1620"/>
                        </a:lnSpc>
                        <a:spcBef>
                          <a:spcPts val="155"/>
                        </a:spcBef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See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also </a:t>
                      </a:r>
                      <a:r>
                        <a:rPr dirty="0" sz="1400">
                          <a:latin typeface="Times New Roman"/>
                          <a:cs typeface="Times New Roman"/>
                        </a:rPr>
                        <a:t>e464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Encrypting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DES </a:t>
                      </a:r>
                      <a:r>
                        <a:rPr dirty="0" sz="1400">
                          <a:latin typeface="Times New Roman"/>
                          <a:cs typeface="Times New Roman"/>
                        </a:rPr>
                        <a:t>Using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Pass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Phrase. 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SecretUey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key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400" spc="-2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UeyGenerator.getInstance("DES").generateUey();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685">
                    <a:lnL w="3175">
                      <a:solidFill>
                        <a:srgbClr val="000000"/>
                      </a:solidFill>
                      <a:prstDash val="solid"/>
                    </a:lnL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4130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620"/>
                        </a:lnSpc>
                        <a:spcBef>
                          <a:spcPts val="185"/>
                        </a:spcBef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Create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encrypter/decrypter</a:t>
                      </a:r>
                      <a:r>
                        <a:rPr dirty="0" sz="14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class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3495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30670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570"/>
                        </a:lnSpc>
                      </a:pP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DesEncrypter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encrypter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400" spc="0">
                          <a:latin typeface="Times New Roman"/>
                          <a:cs typeface="Times New Roman"/>
                        </a:rPr>
                        <a:t>new</a:t>
                      </a:r>
                      <a:r>
                        <a:rPr dirty="0" sz="1400" spc="-204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10">
                          <a:latin typeface="Times New Roman"/>
                          <a:cs typeface="Times New Roman"/>
                        </a:rPr>
                        <a:t>DesEncrypter(key);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3073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625"/>
                        </a:lnSpc>
                        <a:spcBef>
                          <a:spcPts val="700"/>
                        </a:spcBef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Encrypt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890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5104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520"/>
                        </a:lnSpc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String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encrypted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encrypter.encrypt("Budi</a:t>
                      </a:r>
                      <a:r>
                        <a:rPr dirty="0" sz="1400" spc="-1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Susanto");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515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System.out.println(encrypted);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51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//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Decrypt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515"/>
                        </a:lnSpc>
                      </a:pPr>
                      <a:r>
                        <a:rPr dirty="0" sz="1400" spc="-5">
                          <a:latin typeface="Times New Roman"/>
                          <a:cs typeface="Times New Roman"/>
                        </a:rPr>
                        <a:t>String </a:t>
                      </a: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decrypted </a:t>
                      </a:r>
                      <a:r>
                        <a:rPr dirty="0" sz="1400" spc="15">
                          <a:latin typeface="Times New Roman"/>
                          <a:cs typeface="Times New Roman"/>
                        </a:rPr>
                        <a:t>=</a:t>
                      </a:r>
                      <a:r>
                        <a:rPr dirty="0" sz="1400" spc="-1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encrypter.decrypt(encrypted);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219075">
                        <a:lnSpc>
                          <a:spcPts val="1515"/>
                        </a:lnSpc>
                      </a:pPr>
                      <a:r>
                        <a:rPr dirty="0" sz="1400" spc="-15">
                          <a:latin typeface="Times New Roman"/>
                          <a:cs typeface="Times New Roman"/>
                        </a:rPr>
                        <a:t>System.out.println(decrypted);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ts val="1515"/>
                        </a:lnSpc>
                      </a:pPr>
                      <a:r>
                        <a:rPr dirty="0" sz="1400" spc="10">
                          <a:latin typeface="Times New Roman"/>
                          <a:cs typeface="Times New Roman"/>
                        </a:rPr>
                        <a:t>} </a:t>
                      </a:r>
                      <a:r>
                        <a:rPr dirty="0" sz="1400" spc="-20">
                          <a:latin typeface="Times New Roman"/>
                          <a:cs typeface="Times New Roman"/>
                        </a:rPr>
                        <a:t>catch </a:t>
                      </a:r>
                      <a:r>
                        <a:rPr dirty="0" sz="1400" spc="-5">
                          <a:latin typeface="Times New Roman"/>
                          <a:cs typeface="Times New Roman"/>
                        </a:rPr>
                        <a:t>(Exception </a:t>
                      </a:r>
                      <a:r>
                        <a:rPr dirty="0" sz="1400" spc="5">
                          <a:latin typeface="Times New Roman"/>
                          <a:cs typeface="Times New Roman"/>
                        </a:rPr>
                        <a:t>e)</a:t>
                      </a:r>
                      <a:r>
                        <a:rPr dirty="0" sz="1400" spc="-1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10">
                          <a:latin typeface="Times New Roman"/>
                          <a:cs typeface="Times New Roman"/>
                        </a:rPr>
                        <a:t>{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0447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ts val="1515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}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197485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44450">
                        <a:lnSpc>
                          <a:spcPts val="1460"/>
                        </a:lnSpc>
                      </a:pPr>
                      <a:r>
                        <a:rPr dirty="0" sz="1400">
                          <a:latin typeface="Times New Roman"/>
                          <a:cs typeface="Times New Roman"/>
                        </a:rPr>
                        <a:t>}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</a:tcPr>
                </a:tc>
              </a:tr>
              <a:tr h="294005">
                <a:tc gridSpan="2">
                  <a:txBody>
                    <a:bodyPr/>
                    <a:lstStyle/>
                    <a:p>
                      <a:pPr marL="20955">
                        <a:lnSpc>
                          <a:spcPts val="1395"/>
                        </a:lnSpc>
                      </a:pPr>
                      <a:r>
                        <a:rPr dirty="0" sz="1300" spc="5">
                          <a:latin typeface="Times New Roman"/>
                          <a:cs typeface="Times New Roman"/>
                        </a:rPr>
                        <a:t>47</a:t>
                      </a:r>
                      <a:r>
                        <a:rPr dirty="0" baseline="-9920" sz="2100" spc="7">
                          <a:latin typeface="Times New Roman"/>
                          <a:cs typeface="Times New Roman"/>
                        </a:rPr>
                        <a:t>}</a:t>
                      </a:r>
                      <a:endParaRPr baseline="-9920" sz="21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3175">
                      <a:solidFill>
                        <a:srgbClr val="C1C1C1"/>
                      </a:solidFill>
                      <a:prstDash val="solid"/>
                    </a:lnL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3175">
                      <a:solidFill>
                        <a:srgbClr val="C1C1C1"/>
                      </a:solidFill>
                      <a:prstDash val="solid"/>
                    </a:lnR>
                    <a:lnB w="3175">
                      <a:solidFill>
                        <a:srgbClr val="C1C1C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Budi Susanto</dc:creator>
  <dc:title>week7.sxi</dc:title>
  <dcterms:created xsi:type="dcterms:W3CDTF">2017-12-11T19:49:11Z</dcterms:created>
  <dcterms:modified xsi:type="dcterms:W3CDTF">2017-12-11T19:49:11Z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2017-12-11T00:00:00Z</vt:filetime>
  </property>
  <property fmtid="{D5CDD505-2E9C-101B-9397-08002B2CF9AE}" pid="3" name="Creator">
    <vt:lpwstr>PScript5.dll Version 5.2</vt:lpwstr>
  </property>
  <property fmtid="{D5CDD505-2E9C-101B-9397-08002B2CF9AE}" pid="4" name="LastSaved">
    <vt:filetime>2017-12-11T00:00:00Z</vt:filetime>
  </property>
</Properties>
</file>