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307" r:id="rId2"/>
    <p:sldId id="445" r:id="rId3"/>
    <p:sldId id="446" r:id="rId4"/>
    <p:sldId id="447" r:id="rId5"/>
    <p:sldId id="442" r:id="rId6"/>
    <p:sldId id="443" r:id="rId7"/>
    <p:sldId id="444" r:id="rId8"/>
    <p:sldId id="358" r:id="rId9"/>
    <p:sldId id="359" r:id="rId10"/>
    <p:sldId id="309" r:id="rId11"/>
    <p:sldId id="440" r:id="rId12"/>
    <p:sldId id="441" r:id="rId13"/>
    <p:sldId id="348" r:id="rId14"/>
    <p:sldId id="353" r:id="rId15"/>
    <p:sldId id="354" r:id="rId16"/>
    <p:sldId id="351" r:id="rId17"/>
    <p:sldId id="352" r:id="rId18"/>
    <p:sldId id="349" r:id="rId19"/>
    <p:sldId id="356" r:id="rId20"/>
    <p:sldId id="357" r:id="rId21"/>
    <p:sldId id="367" r:id="rId22"/>
    <p:sldId id="368" r:id="rId23"/>
    <p:sldId id="369" r:id="rId24"/>
    <p:sldId id="370" r:id="rId25"/>
    <p:sldId id="361" r:id="rId26"/>
    <p:sldId id="362" r:id="rId27"/>
    <p:sldId id="363" r:id="rId28"/>
    <p:sldId id="364" r:id="rId29"/>
    <p:sldId id="365" r:id="rId30"/>
    <p:sldId id="366" r:id="rId31"/>
    <p:sldId id="331" r:id="rId32"/>
    <p:sldId id="332" r:id="rId33"/>
    <p:sldId id="333" r:id="rId34"/>
    <p:sldId id="336" r:id="rId35"/>
    <p:sldId id="337" r:id="rId36"/>
    <p:sldId id="334" r:id="rId37"/>
    <p:sldId id="338" r:id="rId38"/>
    <p:sldId id="371" r:id="rId39"/>
    <p:sldId id="372" r:id="rId40"/>
    <p:sldId id="373" r:id="rId41"/>
    <p:sldId id="374" r:id="rId42"/>
    <p:sldId id="324" r:id="rId43"/>
    <p:sldId id="325" r:id="rId44"/>
    <p:sldId id="377" r:id="rId45"/>
    <p:sldId id="375" r:id="rId46"/>
    <p:sldId id="376" r:id="rId47"/>
    <p:sldId id="378" r:id="rId48"/>
    <p:sldId id="379" r:id="rId49"/>
    <p:sldId id="380"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514" y="19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85162F-4C96-4370-9250-1A3D75411C3A}" type="datetimeFigureOut">
              <a:rPr lang="en-US" smtClean="0"/>
              <a:pPr/>
              <a:t>9/3/2016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F50FFE-0589-40D8-9A04-FB75C02DA256}" type="slidenum">
              <a:rPr lang="en-US" smtClean="0"/>
              <a:pPr/>
              <a:t>‹#›</a:t>
            </a:fld>
            <a:endParaRPr lang="en-US"/>
          </a:p>
        </p:txBody>
      </p:sp>
    </p:spTree>
    <p:extLst>
      <p:ext uri="{BB962C8B-B14F-4D97-AF65-F5344CB8AC3E}">
        <p14:creationId xmlns:p14="http://schemas.microsoft.com/office/powerpoint/2010/main" val="1522277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en.wikipedia.org/wiki/Egyptian_language" TargetMode="External"/><Relationship Id="rId13" Type="http://schemas.openxmlformats.org/officeDocument/2006/relationships/hyperlink" Target="http://en.wikipedia.org/wiki/Priest" TargetMode="External"/><Relationship Id="rId18" Type="http://schemas.openxmlformats.org/officeDocument/2006/relationships/hyperlink" Target="http://en.wikipedia.org/wiki/Al-Mutawakkil" TargetMode="External"/><Relationship Id="rId3" Type="http://schemas.openxmlformats.org/officeDocument/2006/relationships/hyperlink" Target="http://en.wikipedia.org/wiki/Nile" TargetMode="External"/><Relationship Id="rId21" Type="http://schemas.openxmlformats.org/officeDocument/2006/relationships/hyperlink" Target="http://en.wikipedia.org/wiki/Aswan" TargetMode="External"/><Relationship Id="rId7" Type="http://schemas.openxmlformats.org/officeDocument/2006/relationships/hyperlink" Target="http://en.wikipedia.org/wiki/Alluvium" TargetMode="External"/><Relationship Id="rId12" Type="http://schemas.openxmlformats.org/officeDocument/2006/relationships/hyperlink" Target="http://en.wikipedia.org/wiki/Famine" TargetMode="External"/><Relationship Id="rId17" Type="http://schemas.openxmlformats.org/officeDocument/2006/relationships/hyperlink" Target="http://en.wikipedia.org/wiki/Abbasid" TargetMode="External"/><Relationship Id="rId25" Type="http://schemas.openxmlformats.org/officeDocument/2006/relationships/hyperlink" Target="http://en.wikipedia.org/wiki/Aswan_dam" TargetMode="External"/><Relationship Id="rId2" Type="http://schemas.openxmlformats.org/officeDocument/2006/relationships/slide" Target="../slides/slide8.xml"/><Relationship Id="rId16" Type="http://schemas.openxmlformats.org/officeDocument/2006/relationships/hyperlink" Target="http://en.wikipedia.org/wiki/Cairo" TargetMode="External"/><Relationship Id="rId20" Type="http://schemas.openxmlformats.org/officeDocument/2006/relationships/hyperlink" Target="http://en.wikipedia.org/wiki/Elephantine" TargetMode="External"/><Relationship Id="rId1" Type="http://schemas.openxmlformats.org/officeDocument/2006/relationships/notesMaster" Target="../notesMasters/notesMaster1.xml"/><Relationship Id="rId6" Type="http://schemas.openxmlformats.org/officeDocument/2006/relationships/hyperlink" Target="http://en.wikipedia.org/wiki/Flood_plain" TargetMode="External"/><Relationship Id="rId11" Type="http://schemas.openxmlformats.org/officeDocument/2006/relationships/hyperlink" Target="http://en.wikipedia.org/wiki/Image:Nilometer_on_Rodah,_Egypt_(DavidRoberts).jpg" TargetMode="External"/><Relationship Id="rId24" Type="http://schemas.openxmlformats.org/officeDocument/2006/relationships/hyperlink" Target="http://en.wikipedia.org/wiki/20th_century" TargetMode="External"/><Relationship Id="rId5" Type="http://schemas.openxmlformats.org/officeDocument/2006/relationships/hyperlink" Target="http://en.wikipedia.org/wiki/Egypt" TargetMode="External"/><Relationship Id="rId15" Type="http://schemas.openxmlformats.org/officeDocument/2006/relationships/hyperlink" Target="http://en.wikipedia.org/w/index.php?title=Rodah_(island)&amp;action=edit" TargetMode="External"/><Relationship Id="rId23" Type="http://schemas.openxmlformats.org/officeDocument/2006/relationships/hyperlink" Target="http://en.wikipedia.org/wiki/Temple_of_Kom_Ombo" TargetMode="External"/><Relationship Id="rId10" Type="http://schemas.openxmlformats.org/officeDocument/2006/relationships/hyperlink" Target="http://en.wikipedia.org/wiki/Season_of_the_Inundation" TargetMode="External"/><Relationship Id="rId19" Type="http://schemas.openxmlformats.org/officeDocument/2006/relationships/hyperlink" Target="http://en.wikipedia.org/wiki/Image:Nilometer_(Elephantine,_Egypt).jpg" TargetMode="External"/><Relationship Id="rId4" Type="http://schemas.openxmlformats.org/officeDocument/2006/relationships/hyperlink" Target="http://en.wikipedia.org/wiki/Ethiopia" TargetMode="External"/><Relationship Id="rId9" Type="http://schemas.openxmlformats.org/officeDocument/2006/relationships/hyperlink" Target="http://en.wikipedia.org/wiki/Ancient_Egypt" TargetMode="External"/><Relationship Id="rId14" Type="http://schemas.openxmlformats.org/officeDocument/2006/relationships/hyperlink" Target="http://en.wikipedia.org/wiki/Tax" TargetMode="External"/><Relationship Id="rId22" Type="http://schemas.openxmlformats.org/officeDocument/2006/relationships/hyperlink" Target="http://en.wikipedia.org/wiki/Temple"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7907521A-8545-49E3-A320-B208FD82537F}" type="slidenum">
              <a:rPr lang="en-US" smtClean="0"/>
              <a:pPr/>
              <a:t>2</a:t>
            </a:fld>
            <a:endParaRPr lang="en-US"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3ADD2C44-8392-405E-AC64-5B7B7869530B}" type="slidenum">
              <a:rPr lang="en-US" smtClean="0"/>
              <a:pPr/>
              <a:t>8</a:t>
            </a:fld>
            <a:endParaRPr lang="en-US"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lnSpc>
                <a:spcPct val="80000"/>
              </a:lnSpc>
            </a:pPr>
            <a:r>
              <a:rPr lang="en-US" sz="800" b="1" dirty="0"/>
              <a:t>http://en.wikipedia.org/wiki/Nilometer</a:t>
            </a:r>
          </a:p>
          <a:p>
            <a:pPr eaLnBrk="1" hangingPunct="1">
              <a:lnSpc>
                <a:spcPct val="80000"/>
              </a:lnSpc>
            </a:pPr>
            <a:endParaRPr lang="en-US" sz="800" b="1" dirty="0"/>
          </a:p>
          <a:p>
            <a:pPr eaLnBrk="1" hangingPunct="1">
              <a:lnSpc>
                <a:spcPct val="80000"/>
              </a:lnSpc>
            </a:pPr>
            <a:r>
              <a:rPr lang="en-US" sz="800" b="1" dirty="0" err="1"/>
              <a:t>Nilometer</a:t>
            </a:r>
            <a:r>
              <a:rPr lang="en-US" sz="800" dirty="0"/>
              <a:t> is the name given to one of several devices that are different in design but that all serve the same function: measuring water levels in the </a:t>
            </a:r>
            <a:r>
              <a:rPr lang="en-US" sz="800" dirty="0">
                <a:hlinkClick r:id="rId3" tooltip="Nile"/>
              </a:rPr>
              <a:t>River Nile</a:t>
            </a:r>
            <a:r>
              <a:rPr lang="en-US" sz="800" dirty="0"/>
              <a:t> and thus allowing the keeping of comparative historic records.</a:t>
            </a:r>
          </a:p>
          <a:p>
            <a:pPr eaLnBrk="1" hangingPunct="1">
              <a:lnSpc>
                <a:spcPct val="80000"/>
              </a:lnSpc>
            </a:pPr>
            <a:endParaRPr lang="en-US" sz="800" dirty="0"/>
          </a:p>
          <a:p>
            <a:pPr eaLnBrk="1" hangingPunct="1">
              <a:lnSpc>
                <a:spcPct val="80000"/>
              </a:lnSpc>
            </a:pPr>
            <a:r>
              <a:rPr lang="en-US" sz="800" dirty="0"/>
              <a:t>Every summer, torrential rains in the highlands of </a:t>
            </a:r>
            <a:r>
              <a:rPr lang="en-US" sz="800" dirty="0">
                <a:hlinkClick r:id="rId4" tooltip="Ethiopia"/>
              </a:rPr>
              <a:t>Ethiopia</a:t>
            </a:r>
            <a:r>
              <a:rPr lang="en-US" sz="800" dirty="0"/>
              <a:t> cause a drastic increase in the volume of water flowing into the Nile from its tributaries. Between June and September, the reaches of the Nile running through </a:t>
            </a:r>
            <a:r>
              <a:rPr lang="en-US" sz="800" dirty="0">
                <a:hlinkClick r:id="rId5" tooltip="Egypt"/>
              </a:rPr>
              <a:t>Egypt</a:t>
            </a:r>
            <a:r>
              <a:rPr lang="en-US" sz="800" dirty="0"/>
              <a:t> would burst their banks and cover the adjacent </a:t>
            </a:r>
            <a:r>
              <a:rPr lang="en-US" sz="800" dirty="0">
                <a:hlinkClick r:id="rId6" tooltip="Flood plain"/>
              </a:rPr>
              <a:t>flood plain</a:t>
            </a:r>
            <a:r>
              <a:rPr lang="en-US" sz="800" dirty="0"/>
              <a:t>. When the waters receded, around September or October, they left behind a rich </a:t>
            </a:r>
            <a:r>
              <a:rPr lang="en-US" sz="800" dirty="0">
                <a:hlinkClick r:id="rId7" tooltip="Alluvium"/>
              </a:rPr>
              <a:t>alluvial deposit</a:t>
            </a:r>
            <a:r>
              <a:rPr lang="en-US" sz="800" dirty="0"/>
              <a:t> of exceptionally fertile black silt over the croplands. The inundation – </a:t>
            </a:r>
            <a:r>
              <a:rPr lang="en-US" sz="800" i="1" dirty="0" err="1"/>
              <a:t>akhet</a:t>
            </a:r>
            <a:r>
              <a:rPr lang="en-US" sz="800" dirty="0"/>
              <a:t> in the </a:t>
            </a:r>
            <a:r>
              <a:rPr lang="en-US" sz="800" dirty="0">
                <a:hlinkClick r:id="rId8" tooltip="Egyptian language"/>
              </a:rPr>
              <a:t>Egyptian</a:t>
            </a:r>
            <a:r>
              <a:rPr lang="en-US" sz="800" dirty="0"/>
              <a:t> language – was one of the three seasons into which the </a:t>
            </a:r>
            <a:r>
              <a:rPr lang="en-US" sz="800" dirty="0">
                <a:hlinkClick r:id="rId9" tooltip="Ancient Egypt"/>
              </a:rPr>
              <a:t>Ancient Egyptians</a:t>
            </a:r>
            <a:r>
              <a:rPr lang="en-US" sz="800" dirty="0"/>
              <a:t> divided their years. (See </a:t>
            </a:r>
            <a:r>
              <a:rPr lang="en-US" sz="800" dirty="0">
                <a:hlinkClick r:id="rId10" tooltip="Season of the Inundation"/>
              </a:rPr>
              <a:t>Season of the Inundation</a:t>
            </a:r>
            <a:r>
              <a:rPr lang="en-US" sz="800" dirty="0"/>
              <a:t>.)</a:t>
            </a:r>
            <a:endParaRPr lang="en-US" sz="800" dirty="0">
              <a:hlinkClick r:id="rId11" tooltip="Rodah Nilometer, Cairo. David Roberts, 1840s lithograph"/>
            </a:endParaRPr>
          </a:p>
          <a:p>
            <a:pPr eaLnBrk="1" hangingPunct="1">
              <a:lnSpc>
                <a:spcPct val="80000"/>
              </a:lnSpc>
            </a:pPr>
            <a:endParaRPr lang="en-US" sz="800" dirty="0"/>
          </a:p>
          <a:p>
            <a:pPr eaLnBrk="1" hangingPunct="1">
              <a:lnSpc>
                <a:spcPct val="80000"/>
              </a:lnSpc>
            </a:pPr>
            <a:r>
              <a:rPr lang="en-US" sz="800" dirty="0"/>
              <a:t>It would be difficult to overstate the importance of the annual flood to Egyptian civilization. A moderate inundation was a vital part of the agricultural cycle; however, a lighter monsoon than normal would cause </a:t>
            </a:r>
            <a:r>
              <a:rPr lang="en-US" sz="800" dirty="0">
                <a:hlinkClick r:id="rId12" tooltip="Famine"/>
              </a:rPr>
              <a:t>famine</a:t>
            </a:r>
            <a:r>
              <a:rPr lang="en-US" sz="800" dirty="0"/>
              <a:t>, and too much flood water would be equally disastrous, washing away much of the infrastructure built on the flood plain. Records from </a:t>
            </a:r>
            <a:r>
              <a:rPr lang="en-US" sz="800" dirty="0" err="1"/>
              <a:t>Pharaonic</a:t>
            </a:r>
            <a:r>
              <a:rPr lang="en-US" sz="800" dirty="0"/>
              <a:t> times indicate that on average, one year of out every five saw an inundation that was either over-abundant or fell short of expectations.</a:t>
            </a:r>
          </a:p>
          <a:p>
            <a:pPr eaLnBrk="1" hangingPunct="1">
              <a:lnSpc>
                <a:spcPct val="80000"/>
              </a:lnSpc>
            </a:pPr>
            <a:r>
              <a:rPr lang="en-US" sz="800" dirty="0"/>
              <a:t>The ability to predict the volume of the coming inundation was part of the mystique of the Ancient Egyptian </a:t>
            </a:r>
            <a:r>
              <a:rPr lang="en-US" sz="800" dirty="0">
                <a:hlinkClick r:id="rId13" tooltip="Priest"/>
              </a:rPr>
              <a:t>priesthood</a:t>
            </a:r>
            <a:r>
              <a:rPr lang="en-US" sz="800" dirty="0"/>
              <a:t>. The same skill also played a political and administrative role, since the quality of the year's flood was used to determine the levels of </a:t>
            </a:r>
            <a:r>
              <a:rPr lang="en-US" sz="800" dirty="0">
                <a:hlinkClick r:id="rId14" tooltip="Tax"/>
              </a:rPr>
              <a:t>tax</a:t>
            </a:r>
            <a:r>
              <a:rPr lang="en-US" sz="800" dirty="0"/>
              <a:t> to be paid, in kind, by the peasantry to their rulers. This is where the </a:t>
            </a:r>
            <a:r>
              <a:rPr lang="en-US" sz="800" dirty="0" err="1"/>
              <a:t>nilometer</a:t>
            </a:r>
            <a:r>
              <a:rPr lang="en-US" sz="800" dirty="0"/>
              <a:t> came into play, with priests monitoring the day-to-day level of the river and announcing the awaited arrival of the summer flood.</a:t>
            </a:r>
          </a:p>
          <a:p>
            <a:pPr eaLnBrk="1" hangingPunct="1">
              <a:lnSpc>
                <a:spcPct val="80000"/>
              </a:lnSpc>
            </a:pPr>
            <a:r>
              <a:rPr lang="en-US" sz="800" dirty="0"/>
              <a:t>The simplest </a:t>
            </a:r>
            <a:r>
              <a:rPr lang="en-US" sz="800" dirty="0" err="1"/>
              <a:t>nilometer</a:t>
            </a:r>
            <a:r>
              <a:rPr lang="en-US" sz="800" dirty="0"/>
              <a:t> design is a vertical column submerged in the waters of the river, with marked intervals indicating the depth of the water. One that follows this simple design, albeit housed in an elaborate and ornate stone structure, can still be seen on the island of </a:t>
            </a:r>
            <a:r>
              <a:rPr lang="en-US" sz="800" dirty="0" err="1">
                <a:hlinkClick r:id="rId15" tooltip="Rodah (island)"/>
              </a:rPr>
              <a:t>Rodah</a:t>
            </a:r>
            <a:r>
              <a:rPr lang="en-US" sz="800" dirty="0"/>
              <a:t> in central </a:t>
            </a:r>
            <a:r>
              <a:rPr lang="en-US" sz="800" dirty="0">
                <a:hlinkClick r:id="rId16" tooltip="Cairo"/>
              </a:rPr>
              <a:t>Cairo</a:t>
            </a:r>
            <a:r>
              <a:rPr lang="en-US" sz="800" dirty="0"/>
              <a:t>. While this </a:t>
            </a:r>
            <a:r>
              <a:rPr lang="en-US" sz="800" dirty="0" err="1"/>
              <a:t>nilometer</a:t>
            </a:r>
            <a:r>
              <a:rPr lang="en-US" sz="800" dirty="0"/>
              <a:t> dates only as far back as 861 AD, when the </a:t>
            </a:r>
            <a:r>
              <a:rPr lang="en-US" sz="800" dirty="0">
                <a:hlinkClick r:id="rId17" tooltip="Abbasid"/>
              </a:rPr>
              <a:t>Abbasid</a:t>
            </a:r>
            <a:r>
              <a:rPr lang="en-US" sz="800" dirty="0"/>
              <a:t> caliph </a:t>
            </a:r>
            <a:r>
              <a:rPr lang="en-US" sz="800" dirty="0">
                <a:hlinkClick r:id="rId18" tooltip="Al-Mutawakkil"/>
              </a:rPr>
              <a:t>al-</a:t>
            </a:r>
            <a:r>
              <a:rPr lang="en-US" sz="800" dirty="0" err="1">
                <a:hlinkClick r:id="rId18" tooltip="Al-Mutawakkil"/>
              </a:rPr>
              <a:t>Mutawakkil</a:t>
            </a:r>
            <a:r>
              <a:rPr lang="en-US" sz="800" dirty="0"/>
              <a:t> ordered its construction, it was built on a site occupied by an earlier specimen.</a:t>
            </a:r>
          </a:p>
          <a:p>
            <a:pPr eaLnBrk="1" hangingPunct="1">
              <a:lnSpc>
                <a:spcPct val="80000"/>
              </a:lnSpc>
            </a:pPr>
            <a:r>
              <a:rPr lang="en-US" sz="800" dirty="0">
                <a:hlinkClick r:id="rId19" tooltip="Enlarge"/>
              </a:rPr>
              <a:t> </a:t>
            </a:r>
            <a:endParaRPr lang="en-US" sz="800" dirty="0"/>
          </a:p>
          <a:p>
            <a:pPr eaLnBrk="1" hangingPunct="1">
              <a:lnSpc>
                <a:spcPct val="80000"/>
              </a:lnSpc>
            </a:pPr>
            <a:r>
              <a:rPr lang="en-US" sz="800" dirty="0"/>
              <a:t>The second </a:t>
            </a:r>
            <a:r>
              <a:rPr lang="en-US" sz="800" dirty="0" err="1"/>
              <a:t>nilometer</a:t>
            </a:r>
            <a:r>
              <a:rPr lang="en-US" sz="800" dirty="0"/>
              <a:t> design comprises a flight of stairs leading down into the water, with depth markings along the walls. The best known example of this kind can be seen on the island of </a:t>
            </a:r>
            <a:r>
              <a:rPr lang="en-US" sz="800" dirty="0">
                <a:hlinkClick r:id="rId20" tooltip="Elephantine"/>
              </a:rPr>
              <a:t>Elephantine</a:t>
            </a:r>
            <a:r>
              <a:rPr lang="en-US" sz="800" dirty="0"/>
              <a:t> in </a:t>
            </a:r>
            <a:r>
              <a:rPr lang="en-US" sz="800" dirty="0">
                <a:hlinkClick r:id="rId21" tooltip="Aswan"/>
              </a:rPr>
              <a:t>Aswan</a:t>
            </a:r>
            <a:r>
              <a:rPr lang="en-US" sz="800" dirty="0"/>
              <a:t>. This location was also particularly important, since for much of Egyptian history Elephantine marked Egypt's southern border and was therefore the first place where the onset of the annual flood was detected.</a:t>
            </a:r>
          </a:p>
          <a:p>
            <a:pPr eaLnBrk="1" hangingPunct="1">
              <a:lnSpc>
                <a:spcPct val="80000"/>
              </a:lnSpc>
            </a:pPr>
            <a:r>
              <a:rPr lang="en-US" sz="800" dirty="0"/>
              <a:t>The most elaborate design involved a channel or culvert that led from the riverbank – often running for a considerable distance – and then fed a well, tank, or cistern. These </a:t>
            </a:r>
            <a:r>
              <a:rPr lang="en-US" sz="800" dirty="0" err="1"/>
              <a:t>nilometer</a:t>
            </a:r>
            <a:r>
              <a:rPr lang="en-US" sz="800" dirty="0"/>
              <a:t> wells were most frequently located within the confines of </a:t>
            </a:r>
            <a:r>
              <a:rPr lang="en-US" sz="800" dirty="0">
                <a:hlinkClick r:id="rId22" tooltip="Temple"/>
              </a:rPr>
              <a:t>temples</a:t>
            </a:r>
            <a:r>
              <a:rPr lang="en-US" sz="800" dirty="0"/>
              <a:t>, where only the priests and rulers were allowed access. A particularly fine example, with a deep, cylindrical well and a culvert opening in the surrounding wall, can be seen at the </a:t>
            </a:r>
            <a:r>
              <a:rPr lang="en-US" sz="800" dirty="0">
                <a:hlinkClick r:id="rId23" tooltip="Temple of Kom Ombo"/>
              </a:rPr>
              <a:t>Temple of </a:t>
            </a:r>
            <a:r>
              <a:rPr lang="en-US" sz="800" dirty="0" err="1">
                <a:hlinkClick r:id="rId23" tooltip="Temple of Kom Ombo"/>
              </a:rPr>
              <a:t>Kom</a:t>
            </a:r>
            <a:r>
              <a:rPr lang="en-US" sz="800" dirty="0">
                <a:hlinkClick r:id="rId23" tooltip="Temple of Kom Ombo"/>
              </a:rPr>
              <a:t> </a:t>
            </a:r>
            <a:r>
              <a:rPr lang="en-US" sz="800" dirty="0" err="1">
                <a:hlinkClick r:id="rId23" tooltip="Temple of Kom Ombo"/>
              </a:rPr>
              <a:t>Ombo</a:t>
            </a:r>
            <a:r>
              <a:rPr lang="en-US" sz="800" dirty="0"/>
              <a:t> to the north of Aswan.</a:t>
            </a:r>
          </a:p>
          <a:p>
            <a:pPr eaLnBrk="1" hangingPunct="1">
              <a:lnSpc>
                <a:spcPct val="80000"/>
              </a:lnSpc>
            </a:pPr>
            <a:r>
              <a:rPr lang="en-US" sz="800" dirty="0"/>
              <a:t>While </a:t>
            </a:r>
            <a:r>
              <a:rPr lang="en-US" sz="800" dirty="0" err="1"/>
              <a:t>nilometers</a:t>
            </a:r>
            <a:r>
              <a:rPr lang="en-US" sz="800" dirty="0"/>
              <a:t> originated in </a:t>
            </a:r>
            <a:r>
              <a:rPr lang="en-US" sz="800" dirty="0" err="1"/>
              <a:t>Pharaonic</a:t>
            </a:r>
            <a:r>
              <a:rPr lang="en-US" sz="800" dirty="0"/>
              <a:t> times, they continued to be used by the later civilizations that held sway in Egypt. In the </a:t>
            </a:r>
            <a:r>
              <a:rPr lang="en-US" sz="800" dirty="0">
                <a:hlinkClick r:id="rId24" tooltip="20th century"/>
              </a:rPr>
              <a:t>20th century</a:t>
            </a:r>
            <a:r>
              <a:rPr lang="en-US" sz="800" dirty="0"/>
              <a:t>, the Nile's annual inundation was first greatly checked, and then eliminated entirely, with the construction of the </a:t>
            </a:r>
            <a:r>
              <a:rPr lang="en-US" sz="800" dirty="0">
                <a:hlinkClick r:id="rId25" tooltip="Aswan dam"/>
              </a:rPr>
              <a:t>Aswan dams</a:t>
            </a:r>
            <a:r>
              <a:rPr lang="en-US" sz="800" dirty="0"/>
              <a:t>. While the Aswan High Dam's impact on Egypt and its agriculture has been controversial for other, more complex reasons, it has also had the additional effect of rendering the </a:t>
            </a:r>
            <a:r>
              <a:rPr lang="en-US" sz="800" dirty="0" err="1"/>
              <a:t>nilometer</a:t>
            </a:r>
            <a:r>
              <a:rPr lang="en-US" sz="800" dirty="0"/>
              <a:t> obsolete.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80136F68-61F6-4CF3-B483-343447B0040F}" type="slidenum">
              <a:rPr lang="en-US" smtClean="0"/>
              <a:pPr/>
              <a:t>9</a:t>
            </a:fld>
            <a:endParaRPr lang="en-US"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7E701386-EF66-462F-862B-336379234E83}" type="slidenum">
              <a:rPr lang="en-GB">
                <a:latin typeface="Arial" pitchFamily="34" charset="0"/>
              </a:rPr>
              <a:pPr/>
              <a:t>12</a:t>
            </a:fld>
            <a:endParaRPr lang="en-GB">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GB" b="1" smtClean="0">
                <a:latin typeface="Arial" pitchFamily="34" charset="0"/>
              </a:rPr>
              <a:t>Bibliographical Acknowledgment</a:t>
            </a:r>
            <a:r>
              <a:rPr lang="en-GB" smtClean="0">
                <a:latin typeface="Arial" pitchFamily="34" charset="0"/>
              </a:rPr>
              <a:t> </a:t>
            </a:r>
          </a:p>
          <a:p>
            <a:pPr eaLnBrk="1" hangingPunct="1"/>
            <a:r>
              <a:rPr lang="en-GB" smtClean="0">
                <a:latin typeface="Arial" pitchFamily="34" charset="0"/>
              </a:rPr>
              <a:t>referenced publication for content development </a:t>
            </a:r>
          </a:p>
          <a:p>
            <a:pPr eaLnBrk="1" hangingPunct="1"/>
            <a:r>
              <a:rPr lang="en-GB" smtClean="0">
                <a:latin typeface="Arial" pitchFamily="34" charset="0"/>
              </a:rPr>
              <a:t>Peixoto and Kettani, 1973 </a:t>
            </a:r>
            <a:br>
              <a:rPr lang="en-GB" smtClean="0">
                <a:latin typeface="Arial" pitchFamily="34" charset="0"/>
              </a:rPr>
            </a:br>
            <a:r>
              <a:rPr lang="en-GB" i="1" smtClean="0">
                <a:latin typeface="Arial" pitchFamily="34" charset="0"/>
              </a:rPr>
              <a:t>The Control of the Water Cycle</a:t>
            </a:r>
            <a:r>
              <a:rPr lang="en-GB" smtClean="0">
                <a:latin typeface="Arial" pitchFamily="34" charset="0"/>
              </a:rPr>
              <a:t> </a:t>
            </a:r>
            <a:br>
              <a:rPr lang="en-GB" smtClean="0">
                <a:latin typeface="Arial" pitchFamily="34" charset="0"/>
              </a:rPr>
            </a:br>
            <a:r>
              <a:rPr lang="en-GB" smtClean="0">
                <a:latin typeface="Arial" pitchFamily="34" charset="0"/>
              </a:rPr>
              <a:t>Scientific American - Vol. 228 - pp. 46-6</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76EE578-77F0-4F11-8E8F-AE3EDD7B8906}"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6EE578-77F0-4F11-8E8F-AE3EDD7B8906}"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6EE578-77F0-4F11-8E8F-AE3EDD7B8906}"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76EE578-77F0-4F11-8E8F-AE3EDD7B8906}" type="datetimeFigureOut">
              <a:rPr lang="en-US" smtClean="0"/>
              <a:pPr/>
              <a:t>9/3/2016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76EE578-77F0-4F11-8E8F-AE3EDD7B8906}" type="datetimeFigureOut">
              <a:rPr lang="en-US" smtClean="0"/>
              <a:pPr/>
              <a:t>9/3/2016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6EE578-77F0-4F11-8E8F-AE3EDD7B8906}" type="datetimeFigureOut">
              <a:rPr lang="en-US" smtClean="0"/>
              <a:pPr/>
              <a:t>9/3/2016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6EE578-77F0-4F11-8E8F-AE3EDD7B8906}" type="datetimeFigureOut">
              <a:rPr lang="en-US" smtClean="0"/>
              <a:pPr/>
              <a:t>9/3/2016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6EE578-77F0-4F11-8E8F-AE3EDD7B8906}" type="datetimeFigureOut">
              <a:rPr lang="en-US" smtClean="0"/>
              <a:pPr/>
              <a:t>9/3/2016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6EE578-77F0-4F11-8E8F-AE3EDD7B8906}" type="datetimeFigureOut">
              <a:rPr lang="en-US" smtClean="0"/>
              <a:pPr/>
              <a:t>9/3/2016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6EE578-77F0-4F11-8E8F-AE3EDD7B8906}"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6EE578-77F0-4F11-8E8F-AE3EDD7B8906}"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CD9030-2F72-460D-80BD-5C635776EFBC}"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56D6A98E-7269-4644-9303-4F381A4A449B}"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6EE578-77F0-4F11-8E8F-AE3EDD7B8906}" type="datetimeFigureOut">
              <a:rPr lang="en-US" smtClean="0"/>
              <a:pPr/>
              <a:t>9/3/2016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CD9030-2F72-460D-80BD-5C635776EFB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hyperlink" Target="http://ga.water.usgs.gov/edu/waterdistribution.html" TargetMode="Externa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8" name="Picture 4" descr="http://1.bp.blogspot.com/_AvEC_KjTiDE/S4CHr7hrUvI/AAAAAAAAAU8/Rrm_81nkkcw/s400/sumber+daya.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4" name="TextBox 3"/>
          <p:cNvSpPr txBox="1"/>
          <p:nvPr/>
        </p:nvSpPr>
        <p:spPr>
          <a:xfrm>
            <a:off x="533400" y="2819400"/>
            <a:ext cx="8077200" cy="584775"/>
          </a:xfrm>
          <a:prstGeom prst="rect">
            <a:avLst/>
          </a:prstGeom>
          <a:noFill/>
        </p:spPr>
        <p:txBody>
          <a:bodyPr wrap="square" rtlCol="0">
            <a:spAutoFit/>
          </a:bodyPr>
          <a:lstStyle/>
          <a:p>
            <a:pPr algn="ctr"/>
            <a:r>
              <a:rPr lang="en-US" sz="3200" b="1" dirty="0" smtClean="0">
                <a:solidFill>
                  <a:srgbClr val="FFC000"/>
                </a:solidFill>
                <a:effectLst>
                  <a:outerShdw blurRad="38100" dist="38100" dir="2700000" algn="tl">
                    <a:srgbClr val="000000">
                      <a:alpha val="43137"/>
                    </a:srgbClr>
                  </a:outerShdw>
                </a:effectLst>
                <a:latin typeface="Bell MT" pitchFamily="18" charset="0"/>
              </a:rPr>
              <a:t>PENGEMBANGAN SUMBER DAYA AIR</a:t>
            </a:r>
            <a:endParaRPr lang="en-US" sz="3200" b="1" dirty="0">
              <a:solidFill>
                <a:srgbClr val="FFC000"/>
              </a:solidFill>
              <a:effectLst>
                <a:outerShdw blurRad="38100" dist="38100" dir="2700000" algn="tl">
                  <a:srgbClr val="000000">
                    <a:alpha val="43137"/>
                  </a:srgbClr>
                </a:outerShdw>
              </a:effectLst>
              <a:latin typeface="Bell MT"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18"/>
          <p:cNvSpPr>
            <a:spLocks noGrp="1" noChangeArrowheads="1"/>
          </p:cNvSpPr>
          <p:nvPr>
            <p:ph type="title"/>
          </p:nvPr>
        </p:nvSpPr>
        <p:spPr/>
        <p:txBody>
          <a:bodyPr/>
          <a:lstStyle/>
          <a:p>
            <a:pPr eaLnBrk="1" hangingPunct="1"/>
            <a:r>
              <a:rPr lang="en-US" dirty="0" smtClean="0"/>
              <a:t>Major Reservoirs of Water</a:t>
            </a:r>
          </a:p>
        </p:txBody>
      </p:sp>
      <p:grpSp>
        <p:nvGrpSpPr>
          <p:cNvPr id="2" name="Group 24"/>
          <p:cNvGrpSpPr>
            <a:grpSpLocks/>
          </p:cNvGrpSpPr>
          <p:nvPr/>
        </p:nvGrpSpPr>
        <p:grpSpPr bwMode="auto">
          <a:xfrm>
            <a:off x="838200" y="1066800"/>
            <a:ext cx="7543800" cy="5029200"/>
            <a:chOff x="528" y="768"/>
            <a:chExt cx="4752" cy="3168"/>
          </a:xfrm>
        </p:grpSpPr>
        <p:pic>
          <p:nvPicPr>
            <p:cNvPr id="14342" name="Picture 20"/>
            <p:cNvPicPr>
              <a:picLocks noChangeAspect="1" noChangeArrowheads="1"/>
            </p:cNvPicPr>
            <p:nvPr/>
          </p:nvPicPr>
          <p:blipFill>
            <a:blip r:embed="rId3"/>
            <a:srcRect b="4150"/>
            <a:stretch>
              <a:fillRect/>
            </a:stretch>
          </p:blipFill>
          <p:spPr bwMode="auto">
            <a:xfrm>
              <a:off x="576" y="864"/>
              <a:ext cx="4542" cy="3072"/>
            </a:xfrm>
            <a:prstGeom prst="rect">
              <a:avLst/>
            </a:prstGeom>
            <a:noFill/>
            <a:ln w="9525">
              <a:noFill/>
              <a:miter lim="800000"/>
              <a:headEnd/>
              <a:tailEnd/>
            </a:ln>
          </p:spPr>
        </p:pic>
        <p:sp>
          <p:nvSpPr>
            <p:cNvPr id="14343" name="Rectangle 22"/>
            <p:cNvSpPr>
              <a:spLocks noChangeArrowheads="1"/>
            </p:cNvSpPr>
            <p:nvPr/>
          </p:nvSpPr>
          <p:spPr bwMode="auto">
            <a:xfrm>
              <a:off x="4560" y="768"/>
              <a:ext cx="720" cy="720"/>
            </a:xfrm>
            <a:prstGeom prst="rect">
              <a:avLst/>
            </a:prstGeom>
            <a:solidFill>
              <a:schemeClr val="bg1"/>
            </a:solidFill>
            <a:ln w="9525">
              <a:noFill/>
              <a:miter lim="800000"/>
              <a:headEnd/>
              <a:tailEnd/>
            </a:ln>
          </p:spPr>
          <p:txBody>
            <a:bodyPr wrap="none" anchor="ctr"/>
            <a:lstStyle/>
            <a:p>
              <a:endParaRPr lang="it-IT"/>
            </a:p>
          </p:txBody>
        </p:sp>
        <p:sp>
          <p:nvSpPr>
            <p:cNvPr id="14344" name="Rectangle 23"/>
            <p:cNvSpPr>
              <a:spLocks noChangeArrowheads="1"/>
            </p:cNvSpPr>
            <p:nvPr/>
          </p:nvSpPr>
          <p:spPr bwMode="auto">
            <a:xfrm>
              <a:off x="528" y="816"/>
              <a:ext cx="2544" cy="384"/>
            </a:xfrm>
            <a:prstGeom prst="rect">
              <a:avLst/>
            </a:prstGeom>
            <a:solidFill>
              <a:schemeClr val="bg1"/>
            </a:solidFill>
            <a:ln w="9525">
              <a:noFill/>
              <a:miter lim="800000"/>
              <a:headEnd/>
              <a:tailEnd/>
            </a:ln>
          </p:spPr>
          <p:txBody>
            <a:bodyPr wrap="none" anchor="ctr"/>
            <a:lstStyle/>
            <a:p>
              <a:endParaRPr lang="it-IT"/>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mtClean="0">
                <a:latin typeface="Times New Roman" pitchFamily="18" charset="0"/>
              </a:rPr>
              <a:t>Distribution of Water</a:t>
            </a:r>
            <a:r>
              <a:rPr lang="en-GB" sz="2000" smtClean="0">
                <a:latin typeface="Times New Roman" pitchFamily="18" charset="0"/>
              </a:rPr>
              <a:t/>
            </a:r>
            <a:br>
              <a:rPr lang="en-GB" sz="2000" smtClean="0">
                <a:latin typeface="Times New Roman" pitchFamily="18" charset="0"/>
              </a:rPr>
            </a:br>
            <a:r>
              <a:rPr lang="en-GB" sz="2000" smtClean="0">
                <a:latin typeface="Times New Roman" pitchFamily="18" charset="0"/>
              </a:rPr>
              <a:t>(from “</a:t>
            </a:r>
            <a:r>
              <a:rPr lang="en-GB" sz="2000" i="1" smtClean="0">
                <a:latin typeface="Times New Roman" pitchFamily="18" charset="0"/>
              </a:rPr>
              <a:t>Resources of the Earth</a:t>
            </a:r>
            <a:r>
              <a:rPr lang="en-GB" sz="2000" smtClean="0">
                <a:latin typeface="Times New Roman" pitchFamily="18" charset="0"/>
              </a:rPr>
              <a:t>”  1972 data)</a:t>
            </a:r>
            <a:endParaRPr lang="en-GB" smtClean="0">
              <a:latin typeface="Times New Roman" pitchFamily="18" charset="0"/>
            </a:endParaRPr>
          </a:p>
        </p:txBody>
      </p:sp>
      <p:graphicFrame>
        <p:nvGraphicFramePr>
          <p:cNvPr id="30813" name="Group 93"/>
          <p:cNvGraphicFramePr>
            <a:graphicFrameLocks noGrp="1"/>
          </p:cNvGraphicFramePr>
          <p:nvPr>
            <p:ph idx="1"/>
          </p:nvPr>
        </p:nvGraphicFramePr>
        <p:xfrm>
          <a:off x="457200" y="1600200"/>
          <a:ext cx="8229600" cy="4521202"/>
        </p:xfrm>
        <a:graphic>
          <a:graphicData uri="http://schemas.openxmlformats.org/drawingml/2006/table">
            <a:tbl>
              <a:tblPr/>
              <a:tblGrid>
                <a:gridCol w="2057400"/>
                <a:gridCol w="3065463"/>
                <a:gridCol w="1655762"/>
                <a:gridCol w="1450975"/>
              </a:tblGrid>
              <a:tr h="450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Times New Roman" charset="0"/>
                        </a:rPr>
                        <a:t>Type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smtClean="0">
                          <a:ln>
                            <a:noFill/>
                          </a:ln>
                          <a:solidFill>
                            <a:schemeClr val="tx1"/>
                          </a:solidFill>
                          <a:effectLst/>
                          <a:latin typeface="Times New Roman" charset="0"/>
                        </a:rPr>
                        <a:t>Location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smtClean="0">
                          <a:ln>
                            <a:noFill/>
                          </a:ln>
                          <a:solidFill>
                            <a:schemeClr val="tx1"/>
                          </a:solidFill>
                          <a:effectLst/>
                          <a:latin typeface="Times New Roman" charset="0"/>
                        </a:rPr>
                        <a:t>Volume (l)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smtClean="0">
                          <a:ln>
                            <a:noFill/>
                          </a:ln>
                          <a:solidFill>
                            <a:schemeClr val="tx1"/>
                          </a:solidFill>
                          <a:effectLst/>
                          <a:latin typeface="Times New Roman" charset="0"/>
                        </a:rPr>
                        <a:t>Percent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row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Surface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Lakes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1.25 x 10</a:t>
                      </a:r>
                      <a:r>
                        <a:rPr kumimoji="0" lang="en-GB" sz="2000" b="0" i="0" u="none" strike="noStrike" cap="none" normalizeH="0" baseline="30000" smtClean="0">
                          <a:ln>
                            <a:noFill/>
                          </a:ln>
                          <a:solidFill>
                            <a:schemeClr val="tx1"/>
                          </a:solidFill>
                          <a:effectLst/>
                          <a:latin typeface="Times New Roman" charset="0"/>
                        </a:rPr>
                        <a:t>17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0.009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0850">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Saline lakes/seas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1.04 x 10</a:t>
                      </a:r>
                      <a:r>
                        <a:rPr kumimoji="0" lang="en-GB" sz="2000" b="0" i="0" u="none" strike="noStrike" cap="none" normalizeH="0" baseline="30000" smtClean="0">
                          <a:ln>
                            <a:noFill/>
                          </a:ln>
                          <a:solidFill>
                            <a:schemeClr val="tx1"/>
                          </a:solidFill>
                          <a:effectLst/>
                          <a:latin typeface="Times New Roman" charset="0"/>
                        </a:rPr>
                        <a:t>17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0.008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Streams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1.00 x 10</a:t>
                      </a:r>
                      <a:r>
                        <a:rPr kumimoji="0" lang="en-GB" sz="2000" b="0" i="0" u="none" strike="noStrike" cap="none" normalizeH="0" baseline="30000" smtClean="0">
                          <a:ln>
                            <a:noFill/>
                          </a:ln>
                          <a:solidFill>
                            <a:schemeClr val="tx1"/>
                          </a:solidFill>
                          <a:effectLst/>
                          <a:latin typeface="Times New Roman"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0.0001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0850">
                <a:tc row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Subsurface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err="1" smtClean="0">
                          <a:ln>
                            <a:noFill/>
                          </a:ln>
                          <a:solidFill>
                            <a:schemeClr val="tx1"/>
                          </a:solidFill>
                          <a:effectLst/>
                          <a:latin typeface="Times New Roman" charset="0"/>
                        </a:rPr>
                        <a:t>Vadose</a:t>
                      </a:r>
                      <a:r>
                        <a:rPr kumimoji="0" lang="en-GB" sz="2000" b="0" i="0" u="none" strike="noStrike" cap="none" normalizeH="0" baseline="0" dirty="0" smtClean="0">
                          <a:ln>
                            <a:noFill/>
                          </a:ln>
                          <a:solidFill>
                            <a:schemeClr val="tx1"/>
                          </a:solidFill>
                          <a:effectLst/>
                          <a:latin typeface="Times New Roman" charset="0"/>
                        </a:rPr>
                        <a:t> (unsaturated)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6.7 x 10</a:t>
                      </a:r>
                      <a:r>
                        <a:rPr kumimoji="0" lang="en-GB" sz="2000" b="0" i="0" u="none" strike="noStrike" cap="none" normalizeH="0" baseline="30000" smtClean="0">
                          <a:ln>
                            <a:noFill/>
                          </a:ln>
                          <a:solidFill>
                            <a:schemeClr val="tx1"/>
                          </a:solidFill>
                          <a:effectLst/>
                          <a:latin typeface="Times New Roman" charset="0"/>
                        </a:rPr>
                        <a:t>16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0.005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Groundwater (to 750 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4.17x 10</a:t>
                      </a:r>
                      <a:r>
                        <a:rPr kumimoji="0" lang="en-GB" sz="2000" b="0" i="0" u="none" strike="noStrike" cap="none" normalizeH="0" baseline="30000" smtClean="0">
                          <a:ln>
                            <a:noFill/>
                          </a:ln>
                          <a:solidFill>
                            <a:schemeClr val="tx1"/>
                          </a:solidFill>
                          <a:effectLst/>
                          <a:latin typeface="Times New Roman" charset="0"/>
                        </a:rPr>
                        <a:t>18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0.31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0850">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Groundwater (below 750m)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4.17x 10</a:t>
                      </a:r>
                      <a:r>
                        <a:rPr kumimoji="0" lang="en-GB" sz="2000" b="0" i="0" u="none" strike="noStrike" cap="none" normalizeH="0" baseline="30000" smtClean="0">
                          <a:ln>
                            <a:noFill/>
                          </a:ln>
                          <a:solidFill>
                            <a:schemeClr val="tx1"/>
                          </a:solidFill>
                          <a:effectLst/>
                          <a:latin typeface="Times New Roman" charset="0"/>
                        </a:rPr>
                        <a:t>18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0.31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row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Other Reservoirs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Icecaps, glaciers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2.9 x 10</a:t>
                      </a:r>
                      <a:r>
                        <a:rPr kumimoji="0" lang="en-GB" sz="2000" b="0" i="0" u="none" strike="noStrike" cap="none" normalizeH="0" baseline="30000" smtClean="0">
                          <a:ln>
                            <a:noFill/>
                          </a:ln>
                          <a:solidFill>
                            <a:schemeClr val="tx1"/>
                          </a:solidFill>
                          <a:effectLst/>
                          <a:latin typeface="Times New Roman" charset="0"/>
                        </a:rPr>
                        <a:t>19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2.15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0850">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Atmosphere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1.3 x 10</a:t>
                      </a:r>
                      <a:r>
                        <a:rPr kumimoji="0" lang="en-GB" sz="2000" b="0" i="0" u="none" strike="noStrike" cap="none" normalizeH="0" baseline="30000" smtClean="0">
                          <a:ln>
                            <a:noFill/>
                          </a:ln>
                          <a:solidFill>
                            <a:schemeClr val="tx1"/>
                          </a:solidFill>
                          <a:effectLst/>
                          <a:latin typeface="Times New Roman" charset="0"/>
                        </a:rPr>
                        <a:t>16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0.001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0850">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charset="0"/>
                        </a:rPr>
                        <a:t>Oceans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1.32 x 10</a:t>
                      </a:r>
                      <a:r>
                        <a:rPr kumimoji="0" lang="en-GB" sz="2000" b="0" i="0" u="none" strike="noStrike" cap="none" normalizeH="0" baseline="30000" smtClean="0">
                          <a:ln>
                            <a:noFill/>
                          </a:ln>
                          <a:solidFill>
                            <a:schemeClr val="tx1"/>
                          </a:solidFill>
                          <a:effectLst/>
                          <a:latin typeface="Times New Roman" charset="0"/>
                        </a:rPr>
                        <a:t>21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Times New Roman" charset="0"/>
                        </a:rPr>
                        <a:t>97.2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74638"/>
            <a:ext cx="8229600" cy="706437"/>
          </a:xfrm>
        </p:spPr>
        <p:txBody>
          <a:bodyPr>
            <a:normAutofit fontScale="90000"/>
          </a:bodyPr>
          <a:lstStyle/>
          <a:p>
            <a:pPr eaLnBrk="1" hangingPunct="1"/>
            <a:r>
              <a:rPr lang="en-GB" sz="2800" b="1" smtClean="0">
                <a:solidFill>
                  <a:schemeClr val="tx1"/>
                </a:solidFill>
                <a:latin typeface="Times New Roman" pitchFamily="18" charset="0"/>
              </a:rPr>
              <a:t>Distribution of Water</a:t>
            </a:r>
            <a:r>
              <a:rPr lang="en-GB" sz="2800" b="1" smtClean="0">
                <a:solidFill>
                  <a:srgbClr val="FF0000"/>
                </a:solidFill>
                <a:latin typeface="Times New Roman" pitchFamily="18" charset="0"/>
              </a:rPr>
              <a:t/>
            </a:r>
            <a:br>
              <a:rPr lang="en-GB" sz="2800" b="1" smtClean="0">
                <a:solidFill>
                  <a:srgbClr val="FF0000"/>
                </a:solidFill>
                <a:latin typeface="Times New Roman" pitchFamily="18" charset="0"/>
              </a:rPr>
            </a:br>
            <a:r>
              <a:rPr lang="en-GB" sz="1800" smtClean="0">
                <a:latin typeface="Times New Roman" pitchFamily="18" charset="0"/>
                <a:hlinkClick r:id="rId2"/>
              </a:rPr>
              <a:t>h</a:t>
            </a:r>
            <a:r>
              <a:rPr lang="en-GB" sz="1400" smtClean="0">
                <a:latin typeface="Times New Roman" pitchFamily="18" charset="0"/>
                <a:hlinkClick r:id="rId2"/>
              </a:rPr>
              <a:t>ttp://ga.water.usgs.gov/edu/waterdistribution.html</a:t>
            </a:r>
            <a:r>
              <a:rPr lang="en-GB" sz="1400" smtClean="0">
                <a:latin typeface="Times New Roman" pitchFamily="18" charset="0"/>
              </a:rPr>
              <a:t>  (1997 data)</a:t>
            </a:r>
          </a:p>
        </p:txBody>
      </p:sp>
      <p:graphicFrame>
        <p:nvGraphicFramePr>
          <p:cNvPr id="32912" name="Group 144"/>
          <p:cNvGraphicFramePr>
            <a:graphicFrameLocks noGrp="1"/>
          </p:cNvGraphicFramePr>
          <p:nvPr>
            <p:ph idx="1"/>
          </p:nvPr>
        </p:nvGraphicFramePr>
        <p:xfrm>
          <a:off x="1187450" y="1052513"/>
          <a:ext cx="6840538" cy="5740405"/>
        </p:xfrm>
        <a:graphic>
          <a:graphicData uri="http://schemas.openxmlformats.org/drawingml/2006/table">
            <a:tbl>
              <a:tblPr/>
              <a:tblGrid>
                <a:gridCol w="1944688"/>
                <a:gridCol w="2232025"/>
                <a:gridCol w="1368425"/>
                <a:gridCol w="1295400"/>
              </a:tblGrid>
              <a:tr h="431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smtClean="0">
                          <a:ln>
                            <a:noFill/>
                          </a:ln>
                          <a:solidFill>
                            <a:schemeClr val="tx1"/>
                          </a:solidFill>
                          <a:effectLst/>
                          <a:latin typeface="Times New Roman" charset="0"/>
                        </a:rPr>
                        <a:t>Source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smtClean="0">
                          <a:ln>
                            <a:noFill/>
                          </a:ln>
                          <a:solidFill>
                            <a:schemeClr val="tx1"/>
                          </a:solidFill>
                          <a:effectLst/>
                          <a:latin typeface="Times New Roman" charset="0"/>
                        </a:rPr>
                        <a:t>Volume (km</a:t>
                      </a:r>
                      <a:r>
                        <a:rPr kumimoji="0" lang="en-GB" sz="2000" b="1" i="0" u="none" strike="noStrike" cap="none" normalizeH="0" baseline="30000" smtClean="0">
                          <a:ln>
                            <a:noFill/>
                          </a:ln>
                          <a:solidFill>
                            <a:schemeClr val="tx1"/>
                          </a:solidFill>
                          <a:effectLst/>
                          <a:latin typeface="Times New Roman" charset="0"/>
                        </a:rPr>
                        <a:t>3</a:t>
                      </a:r>
                      <a:r>
                        <a:rPr kumimoji="0" lang="en-GB" sz="2000" b="1" i="0" u="none" strike="noStrike" cap="none" normalizeH="0" baseline="0" smtClean="0">
                          <a:ln>
                            <a:noFill/>
                          </a:ln>
                          <a:solidFill>
                            <a:schemeClr val="tx1"/>
                          </a:solidFill>
                          <a:effectLst/>
                          <a:latin typeface="Times New Roman"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smtClean="0">
                          <a:ln>
                            <a:noFill/>
                          </a:ln>
                          <a:solidFill>
                            <a:schemeClr val="tx1"/>
                          </a:solidFill>
                          <a:effectLst/>
                          <a:latin typeface="Times New Roman" charset="0"/>
                        </a:rPr>
                        <a:t>% Fresh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smtClean="0">
                          <a:ln>
                            <a:noFill/>
                          </a:ln>
                          <a:solidFill>
                            <a:schemeClr val="tx1"/>
                          </a:solidFill>
                          <a:effectLst/>
                          <a:latin typeface="Times New Roman" charset="0"/>
                        </a:rPr>
                        <a:t>% Total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Oceans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1338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96.5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Ice caps/glaciers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24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FF0000"/>
                          </a:solidFill>
                          <a:effectLst/>
                          <a:latin typeface="Times New Roman" charset="0"/>
                        </a:rPr>
                        <a:t>68.7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1.74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7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Groundwater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23.4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      Fresh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10.53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FF0000"/>
                          </a:solidFill>
                          <a:effectLst/>
                          <a:latin typeface="Times New Roman" charset="0"/>
                        </a:rPr>
                        <a:t>30.1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0.76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chemeClr val="tx1"/>
                          </a:solidFill>
                          <a:effectLst/>
                          <a:latin typeface="Times New Roman" charset="0"/>
                        </a:rPr>
                        <a:t>      Saline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12.87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0.94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Soil Moisture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.0165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Permafrost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0.3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0.86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0.022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7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Lakes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0.1764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0.013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     Fresh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0.091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FF0000"/>
                          </a:solidFill>
                          <a:effectLst/>
                          <a:latin typeface="Times New Roman" charset="0"/>
                        </a:rPr>
                        <a:t>0.26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     Saline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0.0854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Atmosphere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0.0129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7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Swamp Water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0.0115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0.0008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Rivers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0.00212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0.0002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Biological Water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0.00112 x 10</a:t>
                      </a:r>
                      <a:r>
                        <a:rPr kumimoji="0" lang="en-GB" sz="1800" b="1" i="0" u="none" strike="noStrike" cap="none" normalizeH="0" baseline="30000" smtClean="0">
                          <a:ln>
                            <a:noFill/>
                          </a:ln>
                          <a:solidFill>
                            <a:schemeClr val="tx1"/>
                          </a:solidFill>
                          <a:effectLst/>
                          <a:latin typeface="Times New Roman"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chemeClr val="tx1"/>
                          </a:solidFill>
                          <a:effectLst/>
                          <a:latin typeface="Times New Roman" charset="0"/>
                        </a:rPr>
                        <a:t>0.0001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81000"/>
            <a:ext cx="8153400" cy="4154984"/>
          </a:xfrm>
          <a:prstGeom prst="rect">
            <a:avLst/>
          </a:prstGeom>
        </p:spPr>
        <p:txBody>
          <a:bodyPr wrap="square">
            <a:spAutoFit/>
          </a:bodyPr>
          <a:lstStyle/>
          <a:p>
            <a:pPr algn="just"/>
            <a:r>
              <a:rPr lang="en-US" sz="2400" b="1" dirty="0" smtClean="0">
                <a:effectLst>
                  <a:outerShdw blurRad="38100" dist="38100" dir="2700000" algn="tl">
                    <a:srgbClr val="000000">
                      <a:alpha val="43137"/>
                    </a:srgbClr>
                  </a:outerShdw>
                </a:effectLst>
                <a:latin typeface="Arial" pitchFamily="34" charset="0"/>
                <a:cs typeface="Arial" pitchFamily="34" charset="0"/>
              </a:rPr>
              <a:t>Di China </a:t>
            </a:r>
            <a:r>
              <a:rPr lang="en-US" sz="2400" dirty="0" smtClean="0">
                <a:latin typeface="Arial" pitchFamily="34" charset="0"/>
                <a:cs typeface="Arial" pitchFamily="34" charset="0"/>
              </a:rPr>
              <a:t>:</a:t>
            </a:r>
          </a:p>
          <a:p>
            <a:pPr algn="just"/>
            <a:r>
              <a:rPr lang="en-US" sz="2400" dirty="0" smtClean="0">
                <a:latin typeface="Arial" pitchFamily="34" charset="0"/>
                <a:cs typeface="Arial" pitchFamily="34" charset="0"/>
              </a:rPr>
              <a:t>± 4.000 </a:t>
            </a:r>
            <a:r>
              <a:rPr lang="en-US" sz="2400" dirty="0" err="1" smtClean="0">
                <a:latin typeface="Arial" pitchFamily="34" charset="0"/>
                <a:cs typeface="Arial" pitchFamily="34" charset="0"/>
              </a:rPr>
              <a:t>tahun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Sebelum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Masehi</a:t>
            </a:r>
            <a:r>
              <a:rPr lang="en-US" sz="2400" dirty="0" smtClean="0">
                <a:latin typeface="Arial" pitchFamily="34" charset="0"/>
                <a:cs typeface="Arial" pitchFamily="34" charset="0"/>
              </a:rPr>
              <a:t> air </a:t>
            </a:r>
            <a:r>
              <a:rPr lang="en-US" sz="2400" dirty="0" err="1" smtClean="0">
                <a:latin typeface="Arial" pitchFamily="34" charset="0"/>
                <a:cs typeface="Arial" pitchFamily="34" charset="0"/>
              </a:rPr>
              <a:t>untuk</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irigasi</a:t>
            </a:r>
            <a:r>
              <a:rPr lang="en-US" sz="2400" dirty="0" smtClean="0">
                <a:latin typeface="Arial" pitchFamily="34" charset="0"/>
                <a:cs typeface="Arial" pitchFamily="34" charset="0"/>
              </a:rPr>
              <a:t>.</a:t>
            </a:r>
          </a:p>
          <a:p>
            <a:pPr algn="just"/>
            <a:r>
              <a:rPr lang="en-US" sz="2400" dirty="0" smtClean="0">
                <a:latin typeface="Arial" pitchFamily="34" charset="0"/>
                <a:cs typeface="Arial" pitchFamily="34" charset="0"/>
              </a:rPr>
              <a:t>± 200 </a:t>
            </a:r>
            <a:r>
              <a:rPr lang="en-US" sz="2400" dirty="0" err="1" smtClean="0">
                <a:latin typeface="Arial" pitchFamily="34" charset="0"/>
                <a:cs typeface="Arial" pitchFamily="34" charset="0"/>
              </a:rPr>
              <a:t>tahun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Sebelum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Masehi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Bendungan</a:t>
            </a:r>
            <a:r>
              <a:rPr lang="en-US" sz="2400" dirty="0" smtClean="0">
                <a:latin typeface="Arial" pitchFamily="34" charset="0"/>
                <a:cs typeface="Arial" pitchFamily="34" charset="0"/>
              </a:rPr>
              <a:t> Tzu Kiang (</a:t>
            </a:r>
            <a:r>
              <a:rPr lang="en-US" sz="2400" dirty="0" err="1" smtClean="0">
                <a:latin typeface="Arial" pitchFamily="34" charset="0"/>
                <a:cs typeface="Arial" pitchFamily="34" charset="0"/>
              </a:rPr>
              <a:t>sungai</a:t>
            </a:r>
            <a:r>
              <a:rPr lang="en-US" sz="2400" dirty="0" smtClean="0">
                <a:latin typeface="Arial" pitchFamily="34" charset="0"/>
                <a:cs typeface="Arial" pitchFamily="34" charset="0"/>
              </a:rPr>
              <a:t> Huang Ho) air </a:t>
            </a:r>
            <a:r>
              <a:rPr lang="en-US" sz="2400" dirty="0" err="1" smtClean="0">
                <a:latin typeface="Arial" pitchFamily="34" charset="0"/>
                <a:cs typeface="Arial" pitchFamily="34" charset="0"/>
              </a:rPr>
              <a:t>untuk</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irigasi</a:t>
            </a:r>
            <a:r>
              <a:rPr lang="en-US" sz="2400" dirty="0" smtClean="0">
                <a:latin typeface="Arial" pitchFamily="34" charset="0"/>
                <a:cs typeface="Arial" pitchFamily="34" charset="0"/>
              </a:rPr>
              <a:t> ± 200.000 Ha.</a:t>
            </a:r>
          </a:p>
          <a:p>
            <a:pPr algn="just"/>
            <a:r>
              <a:rPr lang="es-ES" sz="2400" dirty="0" smtClean="0">
                <a:latin typeface="Arial" pitchFamily="34" charset="0"/>
                <a:cs typeface="Arial" pitchFamily="34" charset="0"/>
              </a:rPr>
              <a:t>± Abad 7, </a:t>
            </a:r>
            <a:r>
              <a:rPr lang="es-ES" sz="2400" dirty="0" err="1" smtClean="0">
                <a:latin typeface="Arial" pitchFamily="34" charset="0"/>
                <a:cs typeface="Arial" pitchFamily="34" charset="0"/>
              </a:rPr>
              <a:t>dibangun</a:t>
            </a:r>
            <a:r>
              <a:rPr lang="es-ES" sz="2400" dirty="0" smtClean="0">
                <a:latin typeface="Arial" pitchFamily="34" charset="0"/>
                <a:cs typeface="Arial" pitchFamily="34" charset="0"/>
              </a:rPr>
              <a:t> </a:t>
            </a:r>
            <a:r>
              <a:rPr lang="es-ES" sz="2400" dirty="0" err="1" smtClean="0">
                <a:latin typeface="Arial" pitchFamily="34" charset="0"/>
                <a:cs typeface="Arial" pitchFamily="34" charset="0"/>
              </a:rPr>
              <a:t>Saluran</a:t>
            </a:r>
            <a:r>
              <a:rPr lang="es-ES" sz="2400" dirty="0" smtClean="0">
                <a:latin typeface="Arial" pitchFamily="34" charset="0"/>
                <a:cs typeface="Arial" pitchFamily="34" charset="0"/>
              </a:rPr>
              <a:t> </a:t>
            </a:r>
            <a:r>
              <a:rPr lang="es-ES" sz="2400" dirty="0" err="1" smtClean="0">
                <a:latin typeface="Arial" pitchFamily="34" charset="0"/>
                <a:cs typeface="Arial" pitchFamily="34" charset="0"/>
              </a:rPr>
              <a:t>Induk</a:t>
            </a:r>
            <a:r>
              <a:rPr lang="es-ES" sz="2400" dirty="0" smtClean="0">
                <a:latin typeface="Arial" pitchFamily="34" charset="0"/>
                <a:cs typeface="Arial" pitchFamily="34" charset="0"/>
              </a:rPr>
              <a:t> 1.120 KM.</a:t>
            </a:r>
          </a:p>
          <a:p>
            <a:pPr algn="just"/>
            <a:endParaRPr lang="es-ES" sz="2400" dirty="0" smtClean="0">
              <a:latin typeface="Arial" pitchFamily="34" charset="0"/>
              <a:cs typeface="Arial" pitchFamily="34" charset="0"/>
            </a:endParaRPr>
          </a:p>
          <a:p>
            <a:pPr algn="just"/>
            <a:r>
              <a:rPr lang="en-US" sz="2400" b="1" dirty="0" smtClean="0">
                <a:effectLst>
                  <a:outerShdw blurRad="38100" dist="38100" dir="2700000" algn="tl">
                    <a:srgbClr val="000000">
                      <a:alpha val="43137"/>
                    </a:srgbClr>
                  </a:outerShdw>
                </a:effectLst>
                <a:latin typeface="Arial" pitchFamily="34" charset="0"/>
                <a:cs typeface="Arial" pitchFamily="34" charset="0"/>
              </a:rPr>
              <a:t>Di </a:t>
            </a:r>
            <a:r>
              <a:rPr lang="en-US" sz="2400" b="1" dirty="0" err="1" smtClean="0">
                <a:effectLst>
                  <a:outerShdw blurRad="38100" dist="38100" dir="2700000" algn="tl">
                    <a:srgbClr val="000000">
                      <a:alpha val="43137"/>
                    </a:srgbClr>
                  </a:outerShdw>
                </a:effectLst>
                <a:latin typeface="Arial" pitchFamily="34" charset="0"/>
                <a:cs typeface="Arial" pitchFamily="34" charset="0"/>
              </a:rPr>
              <a:t>Mesir</a:t>
            </a:r>
            <a:r>
              <a:rPr lang="en-US" sz="2400" b="1" dirty="0" smtClean="0">
                <a:effectLst>
                  <a:outerShdw blurRad="38100" dist="38100" dir="2700000" algn="tl">
                    <a:srgbClr val="000000">
                      <a:alpha val="43137"/>
                    </a:srgbClr>
                  </a:outerShdw>
                </a:effectLst>
                <a:latin typeface="Arial" pitchFamily="34" charset="0"/>
                <a:cs typeface="Arial" pitchFamily="34" charset="0"/>
              </a:rPr>
              <a:t> </a:t>
            </a:r>
            <a:r>
              <a:rPr lang="en-US" sz="2400" dirty="0" smtClean="0">
                <a:latin typeface="Arial" pitchFamily="34" charset="0"/>
                <a:cs typeface="Arial" pitchFamily="34" charset="0"/>
              </a:rPr>
              <a:t>:</a:t>
            </a:r>
          </a:p>
          <a:p>
            <a:pPr algn="just"/>
            <a:r>
              <a:rPr lang="en-US" sz="2400" dirty="0" smtClean="0">
                <a:latin typeface="Arial" pitchFamily="34" charset="0"/>
                <a:cs typeface="Arial" pitchFamily="34" charset="0"/>
              </a:rPr>
              <a:t>± 3.200 </a:t>
            </a:r>
            <a:r>
              <a:rPr lang="en-US" sz="2400" dirty="0" err="1" smtClean="0">
                <a:latin typeface="Arial" pitchFamily="34" charset="0"/>
                <a:cs typeface="Arial" pitchFamily="34" charset="0"/>
              </a:rPr>
              <a:t>tahun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Sebelum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Masehi</a:t>
            </a:r>
            <a:r>
              <a:rPr lang="en-US" sz="2400" dirty="0" smtClean="0">
                <a:latin typeface="Arial" pitchFamily="34" charset="0"/>
                <a:cs typeface="Arial" pitchFamily="34" charset="0"/>
              </a:rPr>
              <a:t>, Air Sungai Nil </a:t>
            </a:r>
            <a:r>
              <a:rPr lang="en-US" sz="2400" dirty="0" err="1" smtClean="0">
                <a:latin typeface="Arial" pitchFamily="34" charset="0"/>
                <a:cs typeface="Arial" pitchFamily="34" charset="0"/>
              </a:rPr>
              <a:t>untuk</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irigasi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bangunan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peluap</a:t>
            </a:r>
            <a:r>
              <a:rPr lang="en-US" sz="2400" dirty="0" smtClean="0">
                <a:latin typeface="Arial" pitchFamily="34" charset="0"/>
                <a:cs typeface="Arial" pitchFamily="34" charset="0"/>
              </a:rPr>
              <a:t>/</a:t>
            </a:r>
            <a:r>
              <a:rPr lang="en-US" sz="2400" dirty="0" err="1" smtClean="0">
                <a:latin typeface="Arial" pitchFamily="34" charset="0"/>
                <a:cs typeface="Arial" pitchFamily="34" charset="0"/>
              </a:rPr>
              <a:t>pelimpah</a:t>
            </a:r>
            <a:r>
              <a:rPr lang="en-US" sz="2400" dirty="0" smtClean="0">
                <a:latin typeface="Arial" pitchFamily="34" charset="0"/>
                <a:cs typeface="Arial" pitchFamily="34" charset="0"/>
              </a:rPr>
              <a:t>.</a:t>
            </a:r>
          </a:p>
          <a:p>
            <a:pPr algn="just"/>
            <a:r>
              <a:rPr lang="en-US" sz="2400" dirty="0" smtClean="0">
                <a:latin typeface="Arial" pitchFamily="34" charset="0"/>
                <a:cs typeface="Arial" pitchFamily="34" charset="0"/>
              </a:rPr>
              <a:t>± 500 </a:t>
            </a:r>
            <a:r>
              <a:rPr lang="en-US" sz="2400" dirty="0" err="1" smtClean="0">
                <a:latin typeface="Arial" pitchFamily="34" charset="0"/>
                <a:cs typeface="Arial" pitchFamily="34" charset="0"/>
              </a:rPr>
              <a:t>tahun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Sebelum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Masehi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Bendungan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dengan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panjang</a:t>
            </a:r>
            <a:r>
              <a:rPr lang="en-US" sz="2400" dirty="0" smtClean="0">
                <a:latin typeface="Arial" pitchFamily="34" charset="0"/>
                <a:cs typeface="Arial" pitchFamily="34" charset="0"/>
              </a:rPr>
              <a:t> ± 100 M, </a:t>
            </a:r>
            <a:r>
              <a:rPr lang="en-US" sz="2400" dirty="0" err="1" smtClean="0">
                <a:latin typeface="Arial" pitchFamily="34" charset="0"/>
                <a:cs typeface="Arial" pitchFamily="34" charset="0"/>
              </a:rPr>
              <a:t>tinggi</a:t>
            </a:r>
            <a:r>
              <a:rPr lang="en-US" sz="2400" dirty="0" smtClean="0">
                <a:latin typeface="Arial" pitchFamily="34" charset="0"/>
                <a:cs typeface="Arial" pitchFamily="34" charset="0"/>
              </a:rPr>
              <a:t> 12 </a:t>
            </a:r>
            <a:r>
              <a:rPr lang="it-IT" sz="2400" dirty="0" smtClean="0">
                <a:latin typeface="Arial" pitchFamily="34" charset="0"/>
                <a:cs typeface="Arial" pitchFamily="34" charset="0"/>
              </a:rPr>
              <a:t>M untuk irigasi ±100 Ha.</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609601"/>
            <a:ext cx="8229600" cy="3108543"/>
          </a:xfrm>
          <a:prstGeom prst="rect">
            <a:avLst/>
          </a:prstGeom>
        </p:spPr>
        <p:txBody>
          <a:bodyPr wrap="square">
            <a:spAutoFit/>
          </a:bodyPr>
          <a:lstStyle/>
          <a:p>
            <a:pPr algn="just"/>
            <a:r>
              <a:rPr lang="en-US" sz="2800" b="1" dirty="0" smtClean="0"/>
              <a:t>Di Indonesia :</a:t>
            </a:r>
          </a:p>
          <a:p>
            <a:pPr marL="519113" indent="-519113" algn="just">
              <a:buFont typeface="Wingdings" pitchFamily="2" charset="2"/>
              <a:buChar char="q"/>
            </a:pPr>
            <a:r>
              <a:rPr lang="en-US" sz="2400" dirty="0" smtClean="0"/>
              <a:t>Air </a:t>
            </a:r>
            <a:r>
              <a:rPr lang="en-US" sz="2400" dirty="0" err="1" smtClean="0"/>
              <a:t>untuk</a:t>
            </a:r>
            <a:r>
              <a:rPr lang="en-US" sz="2400" dirty="0" smtClean="0"/>
              <a:t> </a:t>
            </a:r>
            <a:r>
              <a:rPr lang="en-US" sz="2400" dirty="0" err="1" smtClean="0"/>
              <a:t>irigasi</a:t>
            </a:r>
            <a:r>
              <a:rPr lang="en-US" sz="2400" dirty="0" smtClean="0"/>
              <a:t> </a:t>
            </a:r>
            <a:r>
              <a:rPr lang="en-US" sz="2400" dirty="0" err="1" smtClean="0"/>
              <a:t>di</a:t>
            </a:r>
            <a:r>
              <a:rPr lang="en-US" sz="2400" dirty="0" smtClean="0"/>
              <a:t> </a:t>
            </a:r>
            <a:r>
              <a:rPr lang="en-US" sz="2400" dirty="0" err="1" smtClean="0"/>
              <a:t>Pulau</a:t>
            </a:r>
            <a:r>
              <a:rPr lang="en-US" sz="2400" dirty="0" smtClean="0"/>
              <a:t> </a:t>
            </a:r>
            <a:r>
              <a:rPr lang="en-US" sz="2400" dirty="0" err="1" smtClean="0"/>
              <a:t>Jawa</a:t>
            </a:r>
            <a:r>
              <a:rPr lang="en-US" sz="2400" dirty="0" smtClean="0"/>
              <a:t>, </a:t>
            </a:r>
            <a:r>
              <a:rPr lang="en-US" sz="2400" dirty="0" err="1" smtClean="0"/>
              <a:t>Tahun</a:t>
            </a:r>
            <a:r>
              <a:rPr lang="en-US" sz="2400" dirty="0" smtClean="0"/>
              <a:t> ± 1852, </a:t>
            </a:r>
            <a:r>
              <a:rPr lang="en-US" sz="2400" dirty="0" err="1" smtClean="0"/>
              <a:t>Bendungan</a:t>
            </a:r>
            <a:r>
              <a:rPr lang="en-US" sz="2400" dirty="0" smtClean="0"/>
              <a:t> </a:t>
            </a:r>
            <a:r>
              <a:rPr lang="en-US" sz="2400" dirty="0" err="1" smtClean="0"/>
              <a:t>Glapen</a:t>
            </a:r>
            <a:r>
              <a:rPr lang="en-US" sz="2400" dirty="0" smtClean="0"/>
              <a:t> </a:t>
            </a:r>
            <a:r>
              <a:rPr lang="en-US" sz="2400" dirty="0" err="1" smtClean="0"/>
              <a:t>di</a:t>
            </a:r>
            <a:r>
              <a:rPr lang="en-US" sz="2400" dirty="0" smtClean="0"/>
              <a:t> Kali </a:t>
            </a:r>
            <a:r>
              <a:rPr lang="en-US" sz="2400" dirty="0" err="1" smtClean="0"/>
              <a:t>Tuntang</a:t>
            </a:r>
            <a:r>
              <a:rPr lang="en-US" sz="2400" dirty="0" smtClean="0"/>
              <a:t>, </a:t>
            </a:r>
            <a:r>
              <a:rPr lang="en-US" sz="2400" dirty="0" err="1" smtClean="0"/>
              <a:t>Jawa</a:t>
            </a:r>
            <a:r>
              <a:rPr lang="en-US" sz="2400" dirty="0" smtClean="0"/>
              <a:t> Tengah </a:t>
            </a:r>
            <a:r>
              <a:rPr lang="en-US" sz="2400" dirty="0" err="1" smtClean="0"/>
              <a:t>untuk</a:t>
            </a:r>
            <a:r>
              <a:rPr lang="en-US" sz="2400" dirty="0" smtClean="0"/>
              <a:t> </a:t>
            </a:r>
            <a:r>
              <a:rPr lang="en-US" sz="2400" dirty="0" err="1" smtClean="0"/>
              <a:t>perkebunan</a:t>
            </a:r>
            <a:r>
              <a:rPr lang="en-US" sz="2400" dirty="0" smtClean="0"/>
              <a:t> </a:t>
            </a:r>
            <a:r>
              <a:rPr lang="en-US" sz="2400" dirty="0" err="1" smtClean="0"/>
              <a:t>kapas</a:t>
            </a:r>
            <a:r>
              <a:rPr lang="en-US" sz="2400" dirty="0" smtClean="0"/>
              <a:t> ± 14.000 Ha.</a:t>
            </a:r>
          </a:p>
          <a:p>
            <a:pPr marL="519113" indent="-519113">
              <a:buFont typeface="Wingdings" pitchFamily="2" charset="2"/>
              <a:buChar char="q"/>
            </a:pPr>
            <a:r>
              <a:rPr lang="en-US" sz="2400" dirty="0" err="1" smtClean="0"/>
              <a:t>Tahun</a:t>
            </a:r>
            <a:r>
              <a:rPr lang="en-US" sz="2400" dirty="0" smtClean="0"/>
              <a:t> ± 1908, </a:t>
            </a:r>
            <a:r>
              <a:rPr lang="en-US" sz="2400" dirty="0" err="1" smtClean="0"/>
              <a:t>Bendung</a:t>
            </a:r>
            <a:r>
              <a:rPr lang="en-US" sz="2400" dirty="0" smtClean="0"/>
              <a:t> </a:t>
            </a:r>
            <a:r>
              <a:rPr lang="en-US" sz="2400" dirty="0" err="1" smtClean="0"/>
              <a:t>Lengkong</a:t>
            </a:r>
            <a:r>
              <a:rPr lang="en-US" sz="2400" dirty="0" smtClean="0"/>
              <a:t> </a:t>
            </a:r>
            <a:r>
              <a:rPr lang="en-US" sz="2400" dirty="0" err="1" smtClean="0"/>
              <a:t>di</a:t>
            </a:r>
            <a:r>
              <a:rPr lang="en-US" sz="2400" dirty="0" smtClean="0"/>
              <a:t> Kali </a:t>
            </a:r>
            <a:r>
              <a:rPr lang="en-US" sz="2400" dirty="0" err="1" smtClean="0"/>
              <a:t>Brantas</a:t>
            </a:r>
            <a:r>
              <a:rPr lang="en-US" sz="2400" dirty="0" smtClean="0"/>
              <a:t>, </a:t>
            </a:r>
            <a:r>
              <a:rPr lang="en-US" sz="2400" dirty="0" err="1" smtClean="0"/>
              <a:t>Jawa</a:t>
            </a:r>
            <a:r>
              <a:rPr lang="en-US" sz="2400" dirty="0" smtClean="0"/>
              <a:t> </a:t>
            </a:r>
            <a:r>
              <a:rPr lang="en-US" sz="2400" dirty="0" err="1" smtClean="0"/>
              <a:t>Timur</a:t>
            </a:r>
            <a:r>
              <a:rPr lang="en-US" sz="2400" dirty="0" smtClean="0"/>
              <a:t> </a:t>
            </a:r>
            <a:r>
              <a:rPr lang="en-US" sz="2400" dirty="0" err="1" smtClean="0"/>
              <a:t>untuk</a:t>
            </a:r>
            <a:r>
              <a:rPr lang="en-US" sz="2400" dirty="0" smtClean="0"/>
              <a:t> </a:t>
            </a:r>
            <a:r>
              <a:rPr lang="en-US" sz="2400" dirty="0" err="1" smtClean="0"/>
              <a:t>tanaman</a:t>
            </a:r>
            <a:r>
              <a:rPr lang="en-US" sz="2400" dirty="0" smtClean="0"/>
              <a:t> </a:t>
            </a:r>
            <a:r>
              <a:rPr lang="it-IT" sz="2400" dirty="0" smtClean="0"/>
              <a:t>tebu dan irigasi pertanian ± 40.000 Ha. </a:t>
            </a:r>
            <a:r>
              <a:rPr lang="en-US" sz="2400" dirty="0" err="1" smtClean="0"/>
              <a:t>Irigasi</a:t>
            </a:r>
            <a:r>
              <a:rPr lang="en-US" sz="2400" dirty="0" smtClean="0"/>
              <a:t> </a:t>
            </a:r>
            <a:r>
              <a:rPr lang="en-US" sz="2400" dirty="0" err="1" smtClean="0"/>
              <a:t>Banjar</a:t>
            </a:r>
            <a:r>
              <a:rPr lang="en-US" sz="2400" dirty="0" smtClean="0"/>
              <a:t> </a:t>
            </a:r>
            <a:r>
              <a:rPr lang="en-US" sz="2400" dirty="0" err="1" smtClean="0"/>
              <a:t>Cahyana</a:t>
            </a:r>
            <a:r>
              <a:rPr lang="en-US" sz="2400" dirty="0" smtClean="0"/>
              <a:t> </a:t>
            </a:r>
            <a:r>
              <a:rPr lang="en-US" sz="2400" dirty="0" err="1" smtClean="0"/>
              <a:t>di</a:t>
            </a:r>
            <a:r>
              <a:rPr lang="en-US" sz="2400" dirty="0" smtClean="0"/>
              <a:t> </a:t>
            </a:r>
            <a:r>
              <a:rPr lang="en-US" sz="2400" dirty="0" err="1" smtClean="0"/>
              <a:t>Banyumas</a:t>
            </a:r>
            <a:r>
              <a:rPr lang="en-US" sz="2400" dirty="0" smtClean="0"/>
              <a:t>, </a:t>
            </a:r>
            <a:r>
              <a:rPr lang="en-US" sz="2400" dirty="0" err="1" smtClean="0"/>
              <a:t>Waduk</a:t>
            </a:r>
            <a:r>
              <a:rPr lang="en-US" sz="2400" dirty="0" smtClean="0"/>
              <a:t> </a:t>
            </a:r>
            <a:r>
              <a:rPr lang="en-US" sz="2400" dirty="0" err="1" smtClean="0"/>
              <a:t>Pejalin</a:t>
            </a:r>
            <a:r>
              <a:rPr lang="en-US" sz="2400" dirty="0" smtClean="0"/>
              <a:t> </a:t>
            </a:r>
            <a:r>
              <a:rPr lang="en-US" sz="2400" dirty="0" err="1" smtClean="0"/>
              <a:t>di</a:t>
            </a:r>
            <a:r>
              <a:rPr lang="en-US" sz="2400" dirty="0" smtClean="0"/>
              <a:t> </a:t>
            </a:r>
            <a:r>
              <a:rPr lang="en-US" sz="2400" dirty="0" err="1" smtClean="0"/>
              <a:t>Malahayu</a:t>
            </a:r>
            <a:r>
              <a:rPr lang="en-US" sz="2400" dirty="0" smtClean="0"/>
              <a:t> </a:t>
            </a:r>
            <a:r>
              <a:rPr lang="en-US" sz="2400" dirty="0" err="1" smtClean="0"/>
              <a:t>Brebes</a:t>
            </a:r>
            <a:r>
              <a:rPr lang="en-US" sz="2400" dirty="0" smtClean="0"/>
              <a:t> </a:t>
            </a:r>
            <a:r>
              <a:rPr lang="en-US" sz="2400" dirty="0" err="1" smtClean="0"/>
              <a:t>dan</a:t>
            </a:r>
            <a:r>
              <a:rPr lang="en-US" sz="2400" dirty="0" smtClean="0"/>
              <a:t> </a:t>
            </a:r>
            <a:r>
              <a:rPr lang="it-IT" sz="2400" dirty="0" smtClean="0"/>
              <a:t>irigasi Pemali – Comal di Pekalongan.</a:t>
            </a:r>
            <a:endParaRPr lang="en-US"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85800"/>
            <a:ext cx="8229600" cy="3046988"/>
          </a:xfrm>
          <a:prstGeom prst="rect">
            <a:avLst/>
          </a:prstGeom>
        </p:spPr>
        <p:txBody>
          <a:bodyPr wrap="square">
            <a:spAutoFit/>
          </a:bodyPr>
          <a:lstStyle/>
          <a:p>
            <a:pPr algn="just"/>
            <a:r>
              <a:rPr lang="en-US" sz="2400" dirty="0" err="1" smtClean="0">
                <a:effectLst>
                  <a:outerShdw blurRad="38100" dist="38100" dir="2700000" algn="tl">
                    <a:srgbClr val="000000">
                      <a:alpha val="43137"/>
                    </a:srgbClr>
                  </a:outerShdw>
                </a:effectLst>
              </a:rPr>
              <a:t>Tahun</a:t>
            </a:r>
            <a:r>
              <a:rPr lang="en-US" sz="2400" dirty="0" smtClean="0">
                <a:effectLst>
                  <a:outerShdw blurRad="38100" dist="38100" dir="2700000" algn="tl">
                    <a:srgbClr val="000000">
                      <a:alpha val="43137"/>
                    </a:srgbClr>
                  </a:outerShdw>
                </a:effectLst>
              </a:rPr>
              <a:t> 1957, </a:t>
            </a:r>
            <a:r>
              <a:rPr lang="en-US" sz="2400" dirty="0" err="1" smtClean="0">
                <a:effectLst>
                  <a:outerShdw blurRad="38100" dist="38100" dir="2700000" algn="tl">
                    <a:srgbClr val="000000">
                      <a:alpha val="43137"/>
                    </a:srgbClr>
                  </a:outerShdw>
                </a:effectLst>
              </a:rPr>
              <a:t>Bendungan</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Serbaguna</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Jatiluhur</a:t>
            </a:r>
            <a:r>
              <a:rPr lang="en-US" sz="2400" dirty="0" smtClean="0">
                <a:effectLst>
                  <a:outerShdw blurRad="38100" dist="38100" dir="2700000" algn="tl">
                    <a:srgbClr val="000000">
                      <a:alpha val="43137"/>
                    </a:srgbClr>
                  </a:outerShdw>
                </a:effectLst>
              </a:rPr>
              <a:t> Kali </a:t>
            </a:r>
            <a:r>
              <a:rPr lang="en-US" sz="2400" dirty="0" err="1" smtClean="0">
                <a:effectLst>
                  <a:outerShdw blurRad="38100" dist="38100" dir="2700000" algn="tl">
                    <a:srgbClr val="000000">
                      <a:alpha val="43137"/>
                    </a:srgbClr>
                  </a:outerShdw>
                </a:effectLst>
              </a:rPr>
              <a:t>Citarum</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untuk</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irigasi</a:t>
            </a:r>
            <a:r>
              <a:rPr lang="en-US" sz="2400" dirty="0" smtClean="0">
                <a:effectLst>
                  <a:outerShdw blurRad="38100" dist="38100" dir="2700000" algn="tl">
                    <a:srgbClr val="000000">
                      <a:alpha val="43137"/>
                    </a:srgbClr>
                  </a:outerShdw>
                </a:effectLst>
              </a:rPr>
              <a:t> 230.000 </a:t>
            </a:r>
            <a:r>
              <a:rPr lang="es-ES" sz="2400" dirty="0" smtClean="0">
                <a:effectLst>
                  <a:outerShdw blurRad="38100" dist="38100" dir="2700000" algn="tl">
                    <a:srgbClr val="000000">
                      <a:alpha val="43137"/>
                    </a:srgbClr>
                  </a:outerShdw>
                </a:effectLst>
              </a:rPr>
              <a:t>Ha dan PLTA 125 MW. </a:t>
            </a:r>
          </a:p>
          <a:p>
            <a:pPr algn="just"/>
            <a:r>
              <a:rPr lang="en-US" sz="2400" dirty="0" err="1" smtClean="0">
                <a:effectLst>
                  <a:outerShdw blurRad="38100" dist="38100" dir="2700000" algn="tl">
                    <a:srgbClr val="000000">
                      <a:alpha val="43137"/>
                    </a:srgbClr>
                  </a:outerShdw>
                </a:effectLst>
              </a:rPr>
              <a:t>Tahun</a:t>
            </a:r>
            <a:r>
              <a:rPr lang="en-US" sz="2400" dirty="0" smtClean="0">
                <a:effectLst>
                  <a:outerShdw blurRad="38100" dist="38100" dir="2700000" algn="tl">
                    <a:srgbClr val="000000">
                      <a:alpha val="43137"/>
                    </a:srgbClr>
                  </a:outerShdw>
                </a:effectLst>
              </a:rPr>
              <a:t> 1970, </a:t>
            </a:r>
            <a:r>
              <a:rPr lang="en-US" sz="2400" dirty="0" err="1" smtClean="0">
                <a:effectLst>
                  <a:outerShdw blurRad="38100" dist="38100" dir="2700000" algn="tl">
                    <a:srgbClr val="000000">
                      <a:alpha val="43137"/>
                    </a:srgbClr>
                  </a:outerShdw>
                </a:effectLst>
              </a:rPr>
              <a:t>banyak</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Bendung</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Bendungan</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dibangun</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seperti</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Sengguruh</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Karang</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Kates</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Wlingi</a:t>
            </a:r>
            <a:r>
              <a:rPr lang="en-US" sz="2400" dirty="0" smtClean="0">
                <a:effectLst>
                  <a:outerShdw blurRad="38100" dist="38100" dir="2700000" algn="tl">
                    <a:srgbClr val="000000">
                      <a:alpha val="43137"/>
                    </a:srgbClr>
                  </a:outerShdw>
                </a:effectLst>
              </a:rPr>
              <a:t> , </a:t>
            </a:r>
            <a:r>
              <a:rPr lang="en-US" sz="2400" dirty="0" err="1" smtClean="0">
                <a:effectLst>
                  <a:outerShdw blurRad="38100" dist="38100" dir="2700000" algn="tl">
                    <a:srgbClr val="000000">
                      <a:alpha val="43137"/>
                    </a:srgbClr>
                  </a:outerShdw>
                </a:effectLst>
              </a:rPr>
              <a:t>Lodoyo</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Wonorejo</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Widas</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Gunung</a:t>
            </a:r>
            <a:r>
              <a:rPr lang="en-US" sz="2400" dirty="0" smtClean="0">
                <a:effectLst>
                  <a:outerShdw blurRad="38100" dist="38100" dir="2700000" algn="tl">
                    <a:srgbClr val="000000">
                      <a:alpha val="43137"/>
                    </a:srgbClr>
                  </a:outerShdw>
                </a:effectLst>
              </a:rPr>
              <a:t> Sari (kali </a:t>
            </a:r>
            <a:r>
              <a:rPr lang="en-US" sz="2400" dirty="0" err="1" smtClean="0">
                <a:effectLst>
                  <a:outerShdw blurRad="38100" dist="38100" dir="2700000" algn="tl">
                    <a:srgbClr val="000000">
                      <a:alpha val="43137"/>
                    </a:srgbClr>
                  </a:outerShdw>
                </a:effectLst>
              </a:rPr>
              <a:t>Brantas</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Saguling</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Cirata</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Curuk</a:t>
            </a:r>
            <a:r>
              <a:rPr lang="en-US" sz="2400" dirty="0" smtClean="0">
                <a:effectLst>
                  <a:outerShdw blurRad="38100" dist="38100" dir="2700000" algn="tl">
                    <a:srgbClr val="000000">
                      <a:alpha val="43137"/>
                    </a:srgbClr>
                  </a:outerShdw>
                </a:effectLst>
              </a:rPr>
              <a:t> (kali </a:t>
            </a:r>
            <a:r>
              <a:rPr lang="en-US" sz="2400" dirty="0" err="1" smtClean="0">
                <a:effectLst>
                  <a:outerShdw blurRad="38100" dist="38100" dir="2700000" algn="tl">
                    <a:srgbClr val="000000">
                      <a:alpha val="43137"/>
                    </a:srgbClr>
                  </a:outerShdw>
                </a:effectLst>
              </a:rPr>
              <a:t>Citarum</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Sempor</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di</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Gombong</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Jawa</a:t>
            </a:r>
            <a:r>
              <a:rPr lang="en-US" sz="2400" dirty="0" smtClean="0">
                <a:effectLst>
                  <a:outerShdw blurRad="38100" dist="38100" dir="2700000" algn="tl">
                    <a:srgbClr val="000000">
                      <a:alpha val="43137"/>
                    </a:srgbClr>
                  </a:outerShdw>
                </a:effectLst>
              </a:rPr>
              <a:t> Tengah), </a:t>
            </a:r>
            <a:r>
              <a:rPr lang="en-US" sz="2400" dirty="0" err="1" smtClean="0">
                <a:effectLst>
                  <a:outerShdw blurRad="38100" dist="38100" dir="2700000" algn="tl">
                    <a:srgbClr val="000000">
                      <a:alpha val="43137"/>
                    </a:srgbClr>
                  </a:outerShdw>
                </a:effectLst>
              </a:rPr>
              <a:t>Riam</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Kanan</a:t>
            </a:r>
            <a:r>
              <a:rPr lang="en-US" sz="2400" dirty="0" smtClean="0">
                <a:effectLst>
                  <a:outerShdw blurRad="38100" dist="38100" dir="2700000" algn="tl">
                    <a:srgbClr val="000000">
                      <a:alpha val="43137"/>
                    </a:srgbClr>
                  </a:outerShdw>
                </a:effectLst>
              </a:rPr>
              <a:t> (Kalimantan), </a:t>
            </a:r>
            <a:r>
              <a:rPr lang="en-US" sz="2400" dirty="0" err="1" smtClean="0">
                <a:effectLst>
                  <a:outerShdw blurRad="38100" dist="38100" dir="2700000" algn="tl">
                    <a:srgbClr val="000000">
                      <a:alpha val="43137"/>
                    </a:srgbClr>
                  </a:outerShdw>
                </a:effectLst>
              </a:rPr>
              <a:t>Garugu</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Bakaru</a:t>
            </a:r>
            <a:r>
              <a:rPr lang="en-US" sz="2400" dirty="0" smtClean="0">
                <a:effectLst>
                  <a:outerShdw blurRad="38100" dist="38100" dir="2700000" algn="tl">
                    <a:srgbClr val="000000">
                      <a:alpha val="43137"/>
                    </a:srgbClr>
                  </a:outerShdw>
                </a:effectLst>
              </a:rPr>
              <a:t> (Sulawesi Selatan), </a:t>
            </a:r>
            <a:r>
              <a:rPr lang="en-US" sz="2400" dirty="0" err="1" smtClean="0">
                <a:effectLst>
                  <a:outerShdw blurRad="38100" dist="38100" dir="2700000" algn="tl">
                    <a:srgbClr val="000000">
                      <a:alpha val="43137"/>
                    </a:srgbClr>
                  </a:outerShdw>
                </a:effectLst>
              </a:rPr>
              <a:t>Batang</a:t>
            </a:r>
            <a:r>
              <a:rPr lang="en-US" sz="2400" dirty="0" smtClean="0">
                <a:effectLst>
                  <a:outerShdw blurRad="38100" dist="38100" dir="2700000" algn="tl">
                    <a:srgbClr val="000000">
                      <a:alpha val="43137"/>
                    </a:srgbClr>
                  </a:outerShdw>
                </a:effectLst>
              </a:rPr>
              <a:t> </a:t>
            </a:r>
            <a:r>
              <a:rPr lang="en-US" sz="2400" dirty="0" err="1" smtClean="0">
                <a:effectLst>
                  <a:outerShdw blurRad="38100" dist="38100" dir="2700000" algn="tl">
                    <a:srgbClr val="000000">
                      <a:alpha val="43137"/>
                    </a:srgbClr>
                  </a:outerShdw>
                </a:effectLst>
              </a:rPr>
              <a:t>Agam</a:t>
            </a:r>
            <a:r>
              <a:rPr lang="en-US" sz="2400" dirty="0" smtClean="0">
                <a:effectLst>
                  <a:outerShdw blurRad="38100" dist="38100" dir="2700000" algn="tl">
                    <a:srgbClr val="000000">
                      <a:alpha val="43137"/>
                    </a:srgbClr>
                  </a:outerShdw>
                </a:effectLst>
              </a:rPr>
              <a:t>, </a:t>
            </a:r>
            <a:r>
              <a:rPr lang="fi-FI" sz="2400" dirty="0" smtClean="0">
                <a:effectLst>
                  <a:outerShdw blurRad="38100" dist="38100" dir="2700000" algn="tl">
                    <a:srgbClr val="000000">
                      <a:alpha val="43137"/>
                    </a:srgbClr>
                  </a:outerShdw>
                </a:effectLst>
              </a:rPr>
              <a:t>Maninjau, Tes, Besai, Tangga, Renun, Koto Panjang (Sumatera) dan lain – lain.</a:t>
            </a:r>
            <a:endParaRPr lang="en-US" sz="24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p:cNvSpPr>
            <a:spLocks noGrp="1"/>
          </p:cNvSpPr>
          <p:nvPr>
            <p:ph type="sldNum" sz="quarter" idx="11"/>
          </p:nvPr>
        </p:nvSpPr>
        <p:spPr>
          <a:noFill/>
        </p:spPr>
        <p:txBody>
          <a:bodyPr/>
          <a:lstStyle/>
          <a:p>
            <a:fld id="{34E55DEE-C952-4BDE-B539-89C481E7BEF6}" type="slidenum">
              <a:rPr lang="en-US" smtClean="0"/>
              <a:pPr/>
              <a:t>8</a:t>
            </a:fld>
            <a:endParaRPr lang="en-US" smtClean="0"/>
          </a:p>
        </p:txBody>
      </p:sp>
      <p:sp>
        <p:nvSpPr>
          <p:cNvPr id="12291" name="Rectangle 4"/>
          <p:cNvSpPr>
            <a:spLocks noGrp="1" noChangeArrowheads="1"/>
          </p:cNvSpPr>
          <p:nvPr>
            <p:ph type="title"/>
          </p:nvPr>
        </p:nvSpPr>
        <p:spPr>
          <a:xfrm>
            <a:off x="6553200" y="685800"/>
            <a:ext cx="2438400" cy="3962400"/>
          </a:xfrm>
          <a:noFill/>
        </p:spPr>
        <p:txBody>
          <a:bodyPr>
            <a:normAutofit/>
          </a:bodyPr>
          <a:lstStyle/>
          <a:p>
            <a:pPr eaLnBrk="1" hangingPunct="1"/>
            <a:r>
              <a:rPr lang="en-US" sz="2800" dirty="0" smtClean="0"/>
              <a:t>Ancient </a:t>
            </a:r>
            <a:br>
              <a:rPr lang="en-US" sz="2800" dirty="0" smtClean="0"/>
            </a:br>
            <a:r>
              <a:rPr lang="en-US" sz="2800" dirty="0" smtClean="0"/>
              <a:t>Hydrologic </a:t>
            </a:r>
            <a:br>
              <a:rPr lang="en-US" sz="2800" dirty="0" smtClean="0"/>
            </a:br>
            <a:r>
              <a:rPr lang="en-US" sz="2800" dirty="0" smtClean="0"/>
              <a:t>History</a:t>
            </a:r>
            <a:br>
              <a:rPr lang="en-US" sz="2800" dirty="0" smtClean="0"/>
            </a:br>
            <a:r>
              <a:rPr lang="en-US" sz="2800" dirty="0" smtClean="0"/>
              <a:t/>
            </a:r>
            <a:br>
              <a:rPr lang="en-US" sz="2800" dirty="0" smtClean="0"/>
            </a:br>
            <a:r>
              <a:rPr lang="en-US" sz="2800" dirty="0" smtClean="0"/>
              <a:t>Nile River</a:t>
            </a:r>
            <a:br>
              <a:rPr lang="en-US" sz="2800" dirty="0" smtClean="0"/>
            </a:br>
            <a:r>
              <a:rPr lang="en-US" sz="2800" dirty="0" smtClean="0"/>
              <a:t>The longest river in the world</a:t>
            </a:r>
            <a:br>
              <a:rPr lang="en-US" sz="2800" dirty="0" smtClean="0"/>
            </a:br>
            <a:r>
              <a:rPr lang="en-US" sz="2800" dirty="0" smtClean="0"/>
              <a:t>(6650 km)</a:t>
            </a:r>
          </a:p>
        </p:txBody>
      </p:sp>
      <p:pic>
        <p:nvPicPr>
          <p:cNvPr id="12292" name="Picture 15"/>
          <p:cNvPicPr>
            <a:picLocks noChangeAspect="1" noChangeArrowheads="1"/>
          </p:cNvPicPr>
          <p:nvPr/>
        </p:nvPicPr>
        <p:blipFill>
          <a:blip r:embed="rId3"/>
          <a:srcRect/>
          <a:stretch>
            <a:fillRect/>
          </a:stretch>
        </p:blipFill>
        <p:spPr bwMode="auto">
          <a:xfrm>
            <a:off x="2376488" y="76200"/>
            <a:ext cx="4329112" cy="6680200"/>
          </a:xfrm>
          <a:prstGeom prst="rect">
            <a:avLst/>
          </a:prstGeom>
          <a:noFill/>
          <a:ln w="9525">
            <a:noFill/>
            <a:miter lim="800000"/>
            <a:headEnd/>
            <a:tailEnd/>
          </a:ln>
        </p:spPr>
      </p:pic>
      <p:sp>
        <p:nvSpPr>
          <p:cNvPr id="12293" name="Text Box 16"/>
          <p:cNvSpPr txBox="1">
            <a:spLocks noChangeArrowheads="1"/>
          </p:cNvSpPr>
          <p:nvPr/>
        </p:nvSpPr>
        <p:spPr bwMode="auto">
          <a:xfrm>
            <a:off x="6705600" y="6172200"/>
            <a:ext cx="1295400" cy="457200"/>
          </a:xfrm>
          <a:prstGeom prst="rect">
            <a:avLst/>
          </a:prstGeom>
          <a:noFill/>
          <a:ln w="9525">
            <a:noFill/>
            <a:miter lim="800000"/>
            <a:headEnd/>
            <a:tailEnd/>
          </a:ln>
        </p:spPr>
        <p:txBody>
          <a:bodyPr>
            <a:spAutoFit/>
          </a:bodyPr>
          <a:lstStyle/>
          <a:p>
            <a:pPr>
              <a:spcBef>
                <a:spcPct val="50000"/>
              </a:spcBef>
            </a:pPr>
            <a:r>
              <a:rPr lang="en-US" sz="1200"/>
              <a:t>Loucks and van Beek, 2006</a:t>
            </a:r>
          </a:p>
        </p:txBody>
      </p:sp>
      <p:sp>
        <p:nvSpPr>
          <p:cNvPr id="12294" name="Rettangolo 5"/>
          <p:cNvSpPr>
            <a:spLocks noChangeArrowheads="1"/>
          </p:cNvSpPr>
          <p:nvPr/>
        </p:nvSpPr>
        <p:spPr bwMode="auto">
          <a:xfrm>
            <a:off x="0" y="990600"/>
            <a:ext cx="2590800" cy="4616648"/>
          </a:xfrm>
          <a:prstGeom prst="rect">
            <a:avLst/>
          </a:prstGeom>
          <a:noFill/>
          <a:ln w="9525">
            <a:noFill/>
            <a:miter lim="800000"/>
            <a:headEnd/>
            <a:tailEnd/>
          </a:ln>
        </p:spPr>
        <p:txBody>
          <a:bodyPr wrap="square">
            <a:spAutoFit/>
          </a:bodyPr>
          <a:lstStyle/>
          <a:p>
            <a:r>
              <a:rPr lang="en-US" sz="1400" dirty="0"/>
              <a:t>Hydrology has been a subject of investigation and engineering for millennia. For example, about 4000 B.C. the Nile was dammed to improve agricultural productivity of previously barren lands. Mesopotamian towns were protected from flooding with high earthen walls. Aqueducts were built by the Greeks and Ancient</a:t>
            </a:r>
          </a:p>
          <a:p>
            <a:r>
              <a:rPr lang="en-US" sz="1400" dirty="0"/>
              <a:t>Romans, while the History of China shows they built irrigation and flood control works. The ancient Sinhalese used hydrology to build complex irrigation Works in Sri Lanka, also known for invention of the Valve Pit which allowed construction of large reservoirs, </a:t>
            </a:r>
            <a:r>
              <a:rPr lang="en-US" sz="1400" dirty="0" err="1"/>
              <a:t>anicuts</a:t>
            </a:r>
            <a:r>
              <a:rPr lang="en-US" sz="1400" dirty="0"/>
              <a:t> and canals which still function.</a:t>
            </a:r>
            <a:endParaRPr lang="it-IT" sz="1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4"/>
          <p:cNvSpPr>
            <a:spLocks noGrp="1"/>
          </p:cNvSpPr>
          <p:nvPr>
            <p:ph type="sldNum" sz="quarter" idx="11"/>
          </p:nvPr>
        </p:nvSpPr>
        <p:spPr>
          <a:noFill/>
        </p:spPr>
        <p:txBody>
          <a:bodyPr/>
          <a:lstStyle/>
          <a:p>
            <a:fld id="{A64BB6E8-80BA-43FF-AE4D-33E81BBD1C5A}" type="slidenum">
              <a:rPr lang="en-US" smtClean="0"/>
              <a:pPr/>
              <a:t>9</a:t>
            </a:fld>
            <a:endParaRPr lang="en-US" smtClean="0"/>
          </a:p>
        </p:txBody>
      </p:sp>
      <p:sp>
        <p:nvSpPr>
          <p:cNvPr id="13315" name="Rectangle 2"/>
          <p:cNvSpPr>
            <a:spLocks noGrp="1" noChangeArrowheads="1"/>
          </p:cNvSpPr>
          <p:nvPr>
            <p:ph type="title"/>
          </p:nvPr>
        </p:nvSpPr>
        <p:spPr/>
        <p:txBody>
          <a:bodyPr/>
          <a:lstStyle/>
          <a:p>
            <a:pPr eaLnBrk="1" hangingPunct="1"/>
            <a:r>
              <a:rPr lang="en-US" dirty="0" smtClean="0"/>
              <a:t>Ancient Hydrologic History</a:t>
            </a:r>
          </a:p>
        </p:txBody>
      </p:sp>
      <p:pic>
        <p:nvPicPr>
          <p:cNvPr id="13316" name="Picture 4"/>
          <p:cNvPicPr>
            <a:picLocks noChangeAspect="1" noChangeArrowheads="1"/>
          </p:cNvPicPr>
          <p:nvPr/>
        </p:nvPicPr>
        <p:blipFill>
          <a:blip r:embed="rId3"/>
          <a:srcRect/>
          <a:stretch>
            <a:fillRect/>
          </a:stretch>
        </p:blipFill>
        <p:spPr bwMode="auto">
          <a:xfrm>
            <a:off x="1066800" y="3705225"/>
            <a:ext cx="3810000" cy="2543175"/>
          </a:xfrm>
          <a:prstGeom prst="rect">
            <a:avLst/>
          </a:prstGeom>
          <a:noFill/>
          <a:ln w="9525">
            <a:noFill/>
            <a:miter lim="800000"/>
            <a:headEnd/>
            <a:tailEnd/>
          </a:ln>
        </p:spPr>
      </p:pic>
      <p:graphicFrame>
        <p:nvGraphicFramePr>
          <p:cNvPr id="73733" name="Group 5"/>
          <p:cNvGraphicFramePr>
            <a:graphicFrameLocks noGrp="1"/>
          </p:cNvGraphicFramePr>
          <p:nvPr/>
        </p:nvGraphicFramePr>
        <p:xfrm>
          <a:off x="4267200" y="1371600"/>
          <a:ext cx="4495800" cy="3657600"/>
        </p:xfrm>
        <a:graphic>
          <a:graphicData uri="http://schemas.openxmlformats.org/drawingml/2006/table">
            <a:tbl>
              <a:tblPr/>
              <a:tblGrid>
                <a:gridCol w="450850"/>
                <a:gridCol w="4044950"/>
              </a:tblGrid>
              <a:tr h="2014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charset="0"/>
                      </a:endParaRPr>
                    </a:p>
                  </a:txBody>
                  <a:tcPr anchor="ctr" horzOverflow="overflow">
                    <a:lnL cap="flat">
                      <a:noFill/>
                    </a:lnL>
                    <a:lnR>
                      <a:noFill/>
                    </a:lnR>
                    <a:lnT cap="flat">
                      <a:noFill/>
                    </a:lnT>
                    <a:lnB cap="flat">
                      <a:noFill/>
                    </a:lnB>
                    <a:lnTlToBr>
                      <a:noFill/>
                    </a:lnTlToBr>
                    <a:lnBlToTr>
                      <a:noFill/>
                    </a:lnBlToTr>
                    <a:noFill/>
                  </a:tcPr>
                </a:tc>
                <a:tc>
                  <a:txBody>
                    <a:bodyPr/>
                    <a:lstStyle/>
                    <a:p>
                      <a:pPr marL="342900" marR="0" lvl="0" indent="-1588"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There were many </a:t>
                      </a:r>
                      <a:r>
                        <a:rPr kumimoji="0" lang="en-US" sz="1800" b="1" i="0" u="none" strike="noStrike" cap="none" normalizeH="0" baseline="0" dirty="0" err="1" smtClean="0">
                          <a:ln>
                            <a:noFill/>
                          </a:ln>
                          <a:solidFill>
                            <a:srgbClr val="CC0000"/>
                          </a:solidFill>
                          <a:effectLst/>
                          <a:latin typeface="Arial" charset="0"/>
                        </a:rPr>
                        <a:t>Nilometers</a:t>
                      </a:r>
                      <a:r>
                        <a:rPr kumimoji="0" lang="en-US" sz="1800" b="0" i="0" u="none" strike="noStrike" cap="none" normalizeH="0" baseline="0" dirty="0" smtClean="0">
                          <a:ln>
                            <a:noFill/>
                          </a:ln>
                          <a:solidFill>
                            <a:schemeClr val="tx1"/>
                          </a:solidFill>
                          <a:effectLst/>
                          <a:latin typeface="Arial" charset="0"/>
                        </a:rPr>
                        <a:t> in Egypt, but the most important ones were at Elephantine Island. The </a:t>
                      </a:r>
                      <a:r>
                        <a:rPr kumimoji="0" lang="en-US" sz="1800" b="0" i="0" u="none" strike="noStrike" cap="none" normalizeH="0" baseline="0" dirty="0" err="1" smtClean="0">
                          <a:ln>
                            <a:noFill/>
                          </a:ln>
                          <a:solidFill>
                            <a:schemeClr val="tx1"/>
                          </a:solidFill>
                          <a:effectLst/>
                          <a:latin typeface="Arial" charset="0"/>
                        </a:rPr>
                        <a:t>Nilometer</a:t>
                      </a:r>
                      <a:r>
                        <a:rPr kumimoji="0" lang="en-US" sz="1800" b="0" i="0" u="none" strike="noStrike" cap="none" normalizeH="0" baseline="0" dirty="0" smtClean="0">
                          <a:ln>
                            <a:noFill/>
                          </a:ln>
                          <a:solidFill>
                            <a:schemeClr val="tx1"/>
                          </a:solidFill>
                          <a:effectLst/>
                          <a:latin typeface="Arial" charset="0"/>
                        </a:rPr>
                        <a:t> was important as it measured the rise of the floodwaters of the Nile. If the Nile did not rise enough, the land would experience famine conditions. If the Nile rose too high, it would flood and destroy the villages.  Every temple in Egypt had a </a:t>
                      </a:r>
                      <a:r>
                        <a:rPr kumimoji="0" lang="en-US" sz="1800" b="0" i="0" u="none" strike="noStrike" cap="none" normalizeH="0" baseline="0" dirty="0" err="1" smtClean="0">
                          <a:ln>
                            <a:noFill/>
                          </a:ln>
                          <a:solidFill>
                            <a:schemeClr val="tx1"/>
                          </a:solidFill>
                          <a:effectLst/>
                          <a:latin typeface="Arial" charset="0"/>
                        </a:rPr>
                        <a:t>Nilometer</a:t>
                      </a:r>
                      <a:r>
                        <a:rPr kumimoji="0" lang="en-US" sz="1800" b="0" i="0" u="none" strike="noStrike" cap="none" normalizeH="0" baseline="0" dirty="0" smtClean="0">
                          <a:ln>
                            <a:noFill/>
                          </a:ln>
                          <a:solidFill>
                            <a:schemeClr val="tx1"/>
                          </a:solidFill>
                          <a:effectLst/>
                          <a:latin typeface="Arial" charset="0"/>
                        </a:rPr>
                        <a:t> because it was a symbol of life.</a:t>
                      </a:r>
                    </a:p>
                  </a:txBody>
                  <a:tcPr anchor="ctr" horzOverflow="overflow">
                    <a:lnL>
                      <a:noFill/>
                    </a:lnL>
                    <a:lnR cap="flat">
                      <a:noFill/>
                    </a:lnR>
                    <a:lnT cap="flat">
                      <a:noFill/>
                    </a:lnT>
                    <a:lnB cap="flat">
                      <a:noFill/>
                    </a:lnB>
                    <a:lnTlToBr>
                      <a:noFill/>
                    </a:lnTlToBr>
                    <a:lnBlToTr>
                      <a:noFill/>
                    </a:lnBlToTr>
                    <a:noFill/>
                  </a:tcPr>
                </a:tc>
              </a:tr>
            </a:tbl>
          </a:graphicData>
        </a:graphic>
      </p:graphicFrame>
      <p:sp>
        <p:nvSpPr>
          <p:cNvPr id="13320" name="Rectangle 12"/>
          <p:cNvSpPr>
            <a:spLocks noChangeArrowheads="1"/>
          </p:cNvSpPr>
          <p:nvPr/>
        </p:nvSpPr>
        <p:spPr bwMode="auto">
          <a:xfrm>
            <a:off x="5105400" y="5889625"/>
            <a:ext cx="2540000" cy="244475"/>
          </a:xfrm>
          <a:prstGeom prst="rect">
            <a:avLst/>
          </a:prstGeom>
          <a:noFill/>
          <a:ln w="9525">
            <a:noFill/>
            <a:miter lim="800000"/>
            <a:headEnd/>
            <a:tailEnd/>
          </a:ln>
        </p:spPr>
        <p:txBody>
          <a:bodyPr wrap="none">
            <a:spAutoFit/>
          </a:bodyPr>
          <a:lstStyle/>
          <a:p>
            <a:r>
              <a:rPr lang="en-US" sz="1000" b="1">
                <a:cs typeface="Arial" charset="0"/>
              </a:rPr>
              <a:t>http://www.bibleplaces.com/aswan.htm</a:t>
            </a:r>
          </a:p>
        </p:txBody>
      </p:sp>
      <p:pic>
        <p:nvPicPr>
          <p:cNvPr id="13321" name="Picture 13"/>
          <p:cNvPicPr>
            <a:picLocks noChangeAspect="1" noChangeArrowheads="1"/>
          </p:cNvPicPr>
          <p:nvPr/>
        </p:nvPicPr>
        <p:blipFill>
          <a:blip r:embed="rId4"/>
          <a:srcRect/>
          <a:stretch>
            <a:fillRect/>
          </a:stretch>
        </p:blipFill>
        <p:spPr bwMode="auto">
          <a:xfrm>
            <a:off x="609600" y="1419225"/>
            <a:ext cx="2914650" cy="2185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838200"/>
            <a:ext cx="7924800" cy="4524315"/>
          </a:xfrm>
          <a:prstGeom prst="rect">
            <a:avLst/>
          </a:prstGeom>
        </p:spPr>
        <p:txBody>
          <a:bodyPr wrap="square">
            <a:spAutoFit/>
          </a:bodyPr>
          <a:lstStyle/>
          <a:p>
            <a:pPr algn="just"/>
            <a:r>
              <a:rPr lang="en-US" sz="3600" dirty="0" err="1" smtClean="0">
                <a:effectLst>
                  <a:outerShdw blurRad="38100" dist="38100" dir="2700000" algn="tl">
                    <a:srgbClr val="000000">
                      <a:alpha val="43137"/>
                    </a:srgbClr>
                  </a:outerShdw>
                </a:effectLst>
              </a:rPr>
              <a:t>Persediaan</a:t>
            </a:r>
            <a:r>
              <a:rPr lang="en-US" sz="3600" dirty="0" smtClean="0">
                <a:effectLst>
                  <a:outerShdw blurRad="38100" dist="38100" dir="2700000" algn="tl">
                    <a:srgbClr val="000000">
                      <a:alpha val="43137"/>
                    </a:srgbClr>
                  </a:outerShdw>
                </a:effectLst>
              </a:rPr>
              <a:t> air </a:t>
            </a:r>
            <a:r>
              <a:rPr lang="en-US" sz="3600" dirty="0" err="1" smtClean="0">
                <a:effectLst>
                  <a:outerShdw blurRad="38100" dist="38100" dir="2700000" algn="tl">
                    <a:srgbClr val="000000">
                      <a:alpha val="43137"/>
                    </a:srgbClr>
                  </a:outerShdw>
                </a:effectLst>
              </a:rPr>
              <a:t>segar</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dunia</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hampir</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seluruhnya</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berasal</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dari</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hujan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sebagai</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hasil</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penguapan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dari</a:t>
            </a:r>
            <a:r>
              <a:rPr lang="en-US" sz="3600" dirty="0" smtClean="0">
                <a:effectLst>
                  <a:outerShdw blurRad="38100" dist="38100" dir="2700000" algn="tl">
                    <a:srgbClr val="000000">
                      <a:alpha val="43137"/>
                    </a:srgbClr>
                  </a:outerShdw>
                </a:effectLst>
              </a:rPr>
              <a:t> air </a:t>
            </a:r>
            <a:r>
              <a:rPr lang="en-US" sz="3600" dirty="0" err="1" smtClean="0">
                <a:effectLst>
                  <a:outerShdw blurRad="38100" dist="38100" dir="2700000" algn="tl">
                    <a:srgbClr val="000000">
                      <a:alpha val="43137"/>
                    </a:srgbClr>
                  </a:outerShdw>
                </a:effectLst>
              </a:rPr>
              <a:t>laut</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Siklus</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Hidrologi</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adalah</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proses</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peralihan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dari</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penguapan</a:t>
            </a:r>
            <a:r>
              <a:rPr lang="en-US" sz="3600" dirty="0" smtClean="0">
                <a:effectLst>
                  <a:outerShdw blurRad="38100" dist="38100" dir="2700000" algn="tl">
                    <a:srgbClr val="000000">
                      <a:alpha val="43137"/>
                    </a:srgbClr>
                  </a:outerShdw>
                </a:effectLst>
              </a:rPr>
              <a:t> air </a:t>
            </a:r>
            <a:r>
              <a:rPr lang="en-US" sz="3600" dirty="0" err="1" smtClean="0">
                <a:effectLst>
                  <a:outerShdw blurRad="38100" dist="38100" dir="2700000" algn="tl">
                    <a:srgbClr val="000000">
                      <a:alpha val="43137"/>
                    </a:srgbClr>
                  </a:outerShdw>
                </a:effectLst>
              </a:rPr>
              <a:t>laut</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bergerak</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keatas</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menjadi</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dingin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membeku</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menjadi</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titik</a:t>
            </a:r>
            <a:r>
              <a:rPr lang="en-US" sz="3600" dirty="0" smtClean="0">
                <a:effectLst>
                  <a:outerShdw blurRad="38100" dist="38100" dir="2700000" algn="tl">
                    <a:srgbClr val="000000">
                      <a:alpha val="43137"/>
                    </a:srgbClr>
                  </a:outerShdw>
                </a:effectLst>
              </a:rPr>
              <a:t> – </a:t>
            </a:r>
            <a:r>
              <a:rPr lang="en-US" sz="3600" dirty="0" err="1" smtClean="0">
                <a:effectLst>
                  <a:outerShdw blurRad="38100" dist="38100" dir="2700000" algn="tl">
                    <a:srgbClr val="000000">
                      <a:alpha val="43137"/>
                    </a:srgbClr>
                  </a:outerShdw>
                </a:effectLst>
              </a:rPr>
              <a:t>titik</a:t>
            </a:r>
            <a:r>
              <a:rPr lang="en-US" sz="3600" dirty="0" smtClean="0">
                <a:effectLst>
                  <a:outerShdw blurRad="38100" dist="38100" dir="2700000" algn="tl">
                    <a:srgbClr val="000000">
                      <a:alpha val="43137"/>
                    </a:srgbClr>
                  </a:outerShdw>
                </a:effectLst>
              </a:rPr>
              <a:t> air yang </a:t>
            </a:r>
            <a:r>
              <a:rPr lang="en-US" sz="3600" dirty="0" err="1" smtClean="0">
                <a:effectLst>
                  <a:outerShdw blurRad="38100" dist="38100" dir="2700000" algn="tl">
                    <a:srgbClr val="000000">
                      <a:alpha val="43137"/>
                    </a:srgbClr>
                  </a:outerShdw>
                </a:effectLst>
              </a:rPr>
              <a:t>berkumpul</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banyak</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turun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menjadi</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hujan</a:t>
            </a:r>
            <a:r>
              <a:rPr lang="en-US" sz="3600" dirty="0" smtClean="0">
                <a:effectLst>
                  <a:outerShdw blurRad="38100" dist="38100" dir="2700000" algn="tl">
                    <a:srgbClr val="000000">
                      <a:alpha val="43137"/>
                    </a:srgbClr>
                  </a:outerShdw>
                </a:effectLst>
              </a:rPr>
              <a:t>.</a:t>
            </a:r>
            <a:endParaRPr lang="en-US" sz="36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4" descr="hydrocyclecopy3utah"/>
          <p:cNvPicPr>
            <a:picLocks noGrp="1" noChangeAspect="1" noChangeArrowheads="1"/>
          </p:cNvPicPr>
          <p:nvPr>
            <p:ph idx="1"/>
          </p:nvPr>
        </p:nvPicPr>
        <p:blipFill>
          <a:blip r:embed="rId2"/>
          <a:srcRect/>
          <a:stretch>
            <a:fillRect/>
          </a:stretch>
        </p:blipFill>
        <p:spPr>
          <a:xfrm>
            <a:off x="914401" y="0"/>
            <a:ext cx="7543800" cy="6669088"/>
          </a:xfr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water budget uiuc"/>
          <p:cNvPicPr>
            <a:picLocks noChangeAspect="1" noChangeArrowheads="1"/>
          </p:cNvPicPr>
          <p:nvPr/>
        </p:nvPicPr>
        <p:blipFill>
          <a:blip r:embed="rId3"/>
          <a:srcRect/>
          <a:stretch>
            <a:fillRect/>
          </a:stretch>
        </p:blipFill>
        <p:spPr bwMode="auto">
          <a:xfrm>
            <a:off x="827088" y="404813"/>
            <a:ext cx="6480175" cy="5327650"/>
          </a:xfrm>
          <a:prstGeom prst="rect">
            <a:avLst/>
          </a:prstGeom>
          <a:noFill/>
          <a:ln w="9525">
            <a:noFill/>
            <a:miter lim="800000"/>
            <a:headEnd/>
            <a:tailEnd/>
          </a:ln>
        </p:spPr>
      </p:pic>
      <p:sp>
        <p:nvSpPr>
          <p:cNvPr id="7173" name="Rectangle 5"/>
          <p:cNvSpPr>
            <a:spLocks noChangeArrowheads="1"/>
          </p:cNvSpPr>
          <p:nvPr/>
        </p:nvSpPr>
        <p:spPr bwMode="auto">
          <a:xfrm>
            <a:off x="4133850" y="5157788"/>
            <a:ext cx="5010150" cy="1465262"/>
          </a:xfrm>
          <a:prstGeom prst="rect">
            <a:avLst/>
          </a:prstGeom>
          <a:noFill/>
          <a:ln w="9525">
            <a:noFill/>
            <a:miter lim="800000"/>
            <a:headEnd/>
            <a:tailEnd/>
          </a:ln>
        </p:spPr>
        <p:txBody>
          <a:bodyPr anchor="ctr">
            <a:spAutoFit/>
          </a:bodyPr>
          <a:lstStyle/>
          <a:p>
            <a:pPr algn="ctr"/>
            <a:r>
              <a:rPr lang="en-GB" b="1">
                <a:latin typeface="Arial" pitchFamily="34" charset="0"/>
              </a:rPr>
              <a:t>Bibliographical Acknowledgment</a:t>
            </a:r>
            <a:r>
              <a:rPr lang="en-GB">
                <a:latin typeface="Arial" pitchFamily="34" charset="0"/>
              </a:rPr>
              <a:t> </a:t>
            </a:r>
          </a:p>
          <a:p>
            <a:pPr algn="ctr"/>
            <a:r>
              <a:rPr lang="en-GB">
                <a:latin typeface="Arial" pitchFamily="34" charset="0"/>
              </a:rPr>
              <a:t>referenced publication for content development </a:t>
            </a:r>
          </a:p>
          <a:p>
            <a:pPr algn="ctr"/>
            <a:r>
              <a:rPr lang="en-GB">
                <a:latin typeface="Arial" pitchFamily="34" charset="0"/>
              </a:rPr>
              <a:t>Peixoto and Kettani, 1973 </a:t>
            </a:r>
            <a:br>
              <a:rPr lang="en-GB">
                <a:latin typeface="Arial" pitchFamily="34" charset="0"/>
              </a:rPr>
            </a:br>
            <a:r>
              <a:rPr lang="en-GB" i="1">
                <a:latin typeface="Arial" pitchFamily="34" charset="0"/>
              </a:rPr>
              <a:t>The Control of the Water Cycle</a:t>
            </a:r>
            <a:r>
              <a:rPr lang="en-GB">
                <a:latin typeface="Arial" pitchFamily="34" charset="0"/>
              </a:rPr>
              <a:t> </a:t>
            </a:r>
            <a:br>
              <a:rPr lang="en-GB">
                <a:latin typeface="Arial" pitchFamily="34" charset="0"/>
              </a:rPr>
            </a:br>
            <a:r>
              <a:rPr lang="en-GB">
                <a:latin typeface="Arial" pitchFamily="34" charset="0"/>
              </a:rPr>
              <a:t>Scientific American - Vol. 228 - pp. 46-6</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srcRect l="13030" t="1793" r="11159" b="8542"/>
          <a:stretch>
            <a:fillRect/>
          </a:stretch>
        </p:blipFill>
        <p:spPr bwMode="auto">
          <a:xfrm>
            <a:off x="1066800" y="533400"/>
            <a:ext cx="7239000" cy="5334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3064" t="3238" r="11439" b="14188"/>
          <a:stretch>
            <a:fillRect/>
          </a:stretch>
        </p:blipFill>
        <p:spPr bwMode="auto">
          <a:xfrm>
            <a:off x="1905000" y="609600"/>
            <a:ext cx="5791200" cy="434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38400" y="1371600"/>
            <a:ext cx="4572000" cy="1015663"/>
          </a:xfrm>
          <a:prstGeom prst="rect">
            <a:avLst/>
          </a:prstGeom>
          <a:noFill/>
        </p:spPr>
        <p:txBody>
          <a:bodyPr wrap="square" rtlCol="0">
            <a:spAutoFit/>
          </a:bodyPr>
          <a:lstStyle/>
          <a:p>
            <a:pPr algn="ctr"/>
            <a:r>
              <a:rPr lang="en-US" sz="6000" b="1" dirty="0" err="1" smtClean="0">
                <a:effectLst>
                  <a:outerShdw blurRad="38100" dist="38100" dir="2700000" algn="tl">
                    <a:srgbClr val="000000">
                      <a:alpha val="43137"/>
                    </a:srgbClr>
                  </a:outerShdw>
                </a:effectLst>
                <a:latin typeface="Comic Sans MS" pitchFamily="66" charset="0"/>
              </a:rPr>
              <a:t>Tantangan</a:t>
            </a:r>
            <a:r>
              <a:rPr lang="en-US" sz="6000" b="1" dirty="0" smtClean="0">
                <a:effectLst>
                  <a:outerShdw blurRad="38100" dist="38100" dir="2700000" algn="tl">
                    <a:srgbClr val="000000">
                      <a:alpha val="43137"/>
                    </a:srgbClr>
                  </a:outerShdw>
                </a:effectLst>
                <a:latin typeface="Comic Sans MS" pitchFamily="66" charset="0"/>
              </a:rPr>
              <a:t>  </a:t>
            </a:r>
            <a:endParaRPr lang="en-US" sz="6000" b="1" dirty="0">
              <a:effectLst>
                <a:outerShdw blurRad="38100" dist="38100" dir="2700000" algn="tl">
                  <a:srgbClr val="000000">
                    <a:alpha val="43137"/>
                  </a:srgbClr>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eritasore.com/news/wp-content/uploads/2013/01/Ibu-Kota-Banjir-16.jpg"/>
          <p:cNvPicPr>
            <a:picLocks noChangeAspect="1" noChangeArrowheads="1"/>
          </p:cNvPicPr>
          <p:nvPr/>
        </p:nvPicPr>
        <p:blipFill>
          <a:blip r:embed="rId2"/>
          <a:srcRect/>
          <a:stretch>
            <a:fillRect/>
          </a:stretch>
        </p:blipFill>
        <p:spPr bwMode="auto">
          <a:xfrm>
            <a:off x="3429000" y="228600"/>
            <a:ext cx="5334000" cy="3101163"/>
          </a:xfrm>
          <a:prstGeom prst="rect">
            <a:avLst/>
          </a:prstGeom>
          <a:noFill/>
        </p:spPr>
      </p:pic>
      <p:pic>
        <p:nvPicPr>
          <p:cNvPr id="1028" name="Picture 4" descr="http://www.indonesiarayanews.com/sites/default/files/styles/caption/public/072012/Banjir%20Jakarta_2.jpg"/>
          <p:cNvPicPr>
            <a:picLocks noChangeAspect="1" noChangeArrowheads="1"/>
          </p:cNvPicPr>
          <p:nvPr/>
        </p:nvPicPr>
        <p:blipFill>
          <a:blip r:embed="rId3"/>
          <a:srcRect/>
          <a:stretch>
            <a:fillRect/>
          </a:stretch>
        </p:blipFill>
        <p:spPr bwMode="auto">
          <a:xfrm>
            <a:off x="533400" y="3505200"/>
            <a:ext cx="5905500" cy="3048001"/>
          </a:xfrm>
          <a:prstGeom prst="rect">
            <a:avLst/>
          </a:prstGeom>
          <a:noFill/>
        </p:spPr>
      </p:pic>
      <p:sp>
        <p:nvSpPr>
          <p:cNvPr id="4" name="TextBox 3"/>
          <p:cNvSpPr txBox="1"/>
          <p:nvPr/>
        </p:nvSpPr>
        <p:spPr>
          <a:xfrm>
            <a:off x="457200" y="381000"/>
            <a:ext cx="2773516" cy="923330"/>
          </a:xfrm>
          <a:prstGeom prst="rect">
            <a:avLst/>
          </a:prstGeom>
          <a:noFill/>
        </p:spPr>
        <p:txBody>
          <a:bodyPr wrap="none" rtlCol="0">
            <a:spAutoFit/>
          </a:bodyPr>
          <a:lstStyle/>
          <a:p>
            <a:r>
              <a:rPr lang="en-US" sz="5400" b="1" dirty="0" err="1" smtClean="0">
                <a:effectLst>
                  <a:outerShdw blurRad="38100" dist="38100" dir="2700000" algn="tl">
                    <a:srgbClr val="000000">
                      <a:alpha val="43137"/>
                    </a:srgbClr>
                  </a:outerShdw>
                </a:effectLst>
                <a:latin typeface="Comic Sans MS" pitchFamily="66" charset="0"/>
              </a:rPr>
              <a:t>Banjir</a:t>
            </a:r>
            <a:r>
              <a:rPr lang="en-US" sz="5400" b="1" dirty="0" smtClean="0">
                <a:effectLst>
                  <a:outerShdw blurRad="38100" dist="38100" dir="2700000" algn="tl">
                    <a:srgbClr val="000000">
                      <a:alpha val="43137"/>
                    </a:srgbClr>
                  </a:outerShdw>
                </a:effectLst>
                <a:latin typeface="Comic Sans MS" pitchFamily="66" charset="0"/>
              </a:rPr>
              <a:t>  </a:t>
            </a:r>
            <a:endParaRPr lang="en-US" sz="5400" b="1" dirty="0">
              <a:effectLst>
                <a:outerShdw blurRad="38100" dist="38100" dir="2700000" algn="tl">
                  <a:srgbClr val="000000">
                    <a:alpha val="43137"/>
                  </a:srgbClr>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rovicky.files.wordpress.com/2013/01/2013-01-16_banjir_jakarta_update_12001.jpg"/>
          <p:cNvPicPr>
            <a:picLocks noChangeAspect="1" noChangeArrowheads="1"/>
          </p:cNvPicPr>
          <p:nvPr/>
        </p:nvPicPr>
        <p:blipFill>
          <a:blip r:embed="rId2" cstate="print"/>
          <a:srcRect/>
          <a:stretch>
            <a:fillRect/>
          </a:stretch>
        </p:blipFill>
        <p:spPr bwMode="auto">
          <a:xfrm>
            <a:off x="1752600" y="0"/>
            <a:ext cx="4849090" cy="685800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mediaindonesia.com/public/gallery/large/2011_09_04_10_36_01_kemarau2.jpgB.jpg"/>
          <p:cNvPicPr>
            <a:picLocks noChangeAspect="1" noChangeArrowheads="1"/>
          </p:cNvPicPr>
          <p:nvPr/>
        </p:nvPicPr>
        <p:blipFill>
          <a:blip r:embed="rId2"/>
          <a:srcRect/>
          <a:stretch>
            <a:fillRect/>
          </a:stretch>
        </p:blipFill>
        <p:spPr bwMode="auto">
          <a:xfrm>
            <a:off x="0" y="0"/>
            <a:ext cx="6400800" cy="4097561"/>
          </a:xfrm>
          <a:prstGeom prst="rect">
            <a:avLst/>
          </a:prstGeom>
          <a:noFill/>
        </p:spPr>
      </p:pic>
      <p:pic>
        <p:nvPicPr>
          <p:cNvPr id="7172" name="Picture 4" descr="http://www.tembi.net/selft/2012/yogyamu/20121031-1.jpg"/>
          <p:cNvPicPr>
            <a:picLocks noChangeAspect="1" noChangeArrowheads="1"/>
          </p:cNvPicPr>
          <p:nvPr/>
        </p:nvPicPr>
        <p:blipFill>
          <a:blip r:embed="rId3"/>
          <a:srcRect/>
          <a:stretch>
            <a:fillRect/>
          </a:stretch>
        </p:blipFill>
        <p:spPr bwMode="auto">
          <a:xfrm>
            <a:off x="3810001" y="3356402"/>
            <a:ext cx="5334000" cy="3501598"/>
          </a:xfrm>
          <a:prstGeom prst="rect">
            <a:avLst/>
          </a:prstGeom>
          <a:noFill/>
        </p:spPr>
      </p:pic>
      <p:pic>
        <p:nvPicPr>
          <p:cNvPr id="5" name="Picture 2" descr="http://static.republika.co.id/uploads/images/detailnews/sumur-yang-menjadi-sumber-air-bagi-masyarakat-di-ile-ape-_110810162515-526.jpg"/>
          <p:cNvPicPr>
            <a:picLocks noChangeAspect="1" noChangeArrowheads="1"/>
          </p:cNvPicPr>
          <p:nvPr/>
        </p:nvPicPr>
        <p:blipFill>
          <a:blip r:embed="rId4"/>
          <a:srcRect/>
          <a:stretch>
            <a:fillRect/>
          </a:stretch>
        </p:blipFill>
        <p:spPr bwMode="auto">
          <a:xfrm>
            <a:off x="1" y="4038600"/>
            <a:ext cx="3835552" cy="2819400"/>
          </a:xfrm>
          <a:prstGeom prst="rect">
            <a:avLst/>
          </a:prstGeom>
          <a:noFill/>
        </p:spPr>
      </p:pic>
      <p:pic>
        <p:nvPicPr>
          <p:cNvPr id="6" name="Picture 4" descr="http://manteb.com/data/foto_berita/lahan-kekeringan%282%29.jpg"/>
          <p:cNvPicPr>
            <a:picLocks noChangeAspect="1" noChangeArrowheads="1"/>
          </p:cNvPicPr>
          <p:nvPr/>
        </p:nvPicPr>
        <p:blipFill>
          <a:blip r:embed="rId5"/>
          <a:srcRect/>
          <a:stretch>
            <a:fillRect/>
          </a:stretch>
        </p:blipFill>
        <p:spPr bwMode="auto">
          <a:xfrm>
            <a:off x="5257800" y="0"/>
            <a:ext cx="3886200" cy="3352800"/>
          </a:xfrm>
          <a:prstGeom prst="rect">
            <a:avLst/>
          </a:prstGeom>
          <a:noFill/>
        </p:spPr>
      </p:pic>
      <p:sp>
        <p:nvSpPr>
          <p:cNvPr id="7" name="TextBox 6"/>
          <p:cNvSpPr txBox="1"/>
          <p:nvPr/>
        </p:nvSpPr>
        <p:spPr>
          <a:xfrm>
            <a:off x="4648200" y="5410200"/>
            <a:ext cx="4060727" cy="923330"/>
          </a:xfrm>
          <a:prstGeom prst="rect">
            <a:avLst/>
          </a:prstGeom>
          <a:noFill/>
        </p:spPr>
        <p:txBody>
          <a:bodyPr wrap="none" rtlCol="0">
            <a:spAutoFit/>
          </a:bodyPr>
          <a:lstStyle/>
          <a:p>
            <a:r>
              <a:rPr lang="en-US" sz="5400" b="1" dirty="0" err="1" smtClean="0">
                <a:solidFill>
                  <a:srgbClr val="FFFF00"/>
                </a:solidFill>
                <a:effectLst>
                  <a:outerShdw blurRad="38100" dist="38100" dir="2700000" algn="tl">
                    <a:srgbClr val="000000">
                      <a:alpha val="43137"/>
                    </a:srgbClr>
                  </a:outerShdw>
                </a:effectLst>
                <a:latin typeface="Comic Sans MS" pitchFamily="66" charset="0"/>
              </a:rPr>
              <a:t>Kekeringan</a:t>
            </a:r>
            <a:r>
              <a:rPr lang="en-US" sz="5400" b="1" dirty="0" smtClean="0">
                <a:solidFill>
                  <a:srgbClr val="FFFF00"/>
                </a:solidFill>
                <a:effectLst>
                  <a:outerShdw blurRad="38100" dist="38100" dir="2700000" algn="tl">
                    <a:srgbClr val="000000">
                      <a:alpha val="43137"/>
                    </a:srgbClr>
                  </a:outerShdw>
                </a:effectLst>
                <a:latin typeface="Comic Sans MS" pitchFamily="66" charset="0"/>
              </a:rPr>
              <a:t> </a:t>
            </a:r>
            <a:endParaRPr lang="en-US" sz="5400" b="1" dirty="0">
              <a:solidFill>
                <a:srgbClr val="FFFF00"/>
              </a:solidFill>
              <a:effectLst>
                <a:outerShdw blurRad="38100" dist="38100" dir="2700000" algn="tl">
                  <a:srgbClr val="000000">
                    <a:alpha val="43137"/>
                  </a:srgbClr>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1.bp.blogspot.com/_UVxaEnfQqQE/S7baQJe8rOI/AAAAAAAAABo/j1Lik6ypfyw/s400/segelas_air.jpg"/>
          <p:cNvPicPr>
            <a:picLocks noChangeAspect="1" noChangeArrowheads="1"/>
          </p:cNvPicPr>
          <p:nvPr/>
        </p:nvPicPr>
        <p:blipFill>
          <a:blip r:embed="rId2"/>
          <a:srcRect/>
          <a:stretch>
            <a:fillRect/>
          </a:stretch>
        </p:blipFill>
        <p:spPr bwMode="auto">
          <a:xfrm>
            <a:off x="1" y="0"/>
            <a:ext cx="5670088" cy="6858000"/>
          </a:xfrm>
          <a:prstGeom prst="rect">
            <a:avLst/>
          </a:prstGeom>
          <a:noFill/>
        </p:spPr>
      </p:pic>
      <p:pic>
        <p:nvPicPr>
          <p:cNvPr id="115716" name="Picture 4" descr="http://1.bp.blogspot.com/_52FK70ruOTk/TAydGfDBidI/AAAAAAAAAC0/lsWKJsNib4g/s1600/rumah+tangga.JPG"/>
          <p:cNvPicPr>
            <a:picLocks noChangeAspect="1" noChangeArrowheads="1"/>
          </p:cNvPicPr>
          <p:nvPr/>
        </p:nvPicPr>
        <p:blipFill>
          <a:blip r:embed="rId3"/>
          <a:srcRect/>
          <a:stretch>
            <a:fillRect/>
          </a:stretch>
        </p:blipFill>
        <p:spPr bwMode="auto">
          <a:xfrm>
            <a:off x="3962400" y="3124200"/>
            <a:ext cx="4724400" cy="3543300"/>
          </a:xfrm>
          <a:prstGeom prst="rect">
            <a:avLst/>
          </a:prstGeom>
          <a:noFill/>
        </p:spPr>
      </p:pic>
      <p:sp>
        <p:nvSpPr>
          <p:cNvPr id="5" name="TextBox 4"/>
          <p:cNvSpPr txBox="1"/>
          <p:nvPr/>
        </p:nvSpPr>
        <p:spPr>
          <a:xfrm>
            <a:off x="914400" y="457200"/>
            <a:ext cx="4110421" cy="923330"/>
          </a:xfrm>
          <a:prstGeom prst="rect">
            <a:avLst/>
          </a:prstGeom>
          <a:noFill/>
        </p:spPr>
        <p:txBody>
          <a:bodyPr wrap="none" rtlCol="0">
            <a:spAutoFit/>
          </a:bodyPr>
          <a:lstStyle/>
          <a:p>
            <a:r>
              <a:rPr lang="en-US" sz="5400" b="1" dirty="0" err="1" smtClean="0">
                <a:effectLst>
                  <a:outerShdw blurRad="38100" dist="38100" dir="2700000" algn="tl">
                    <a:srgbClr val="000000">
                      <a:alpha val="43137"/>
                    </a:srgbClr>
                  </a:outerShdw>
                </a:effectLst>
                <a:latin typeface="Comic Sans MS" pitchFamily="66" charset="0"/>
              </a:rPr>
              <a:t>Kwalitas</a:t>
            </a:r>
            <a:r>
              <a:rPr lang="en-US" sz="5400" b="1" dirty="0" smtClean="0">
                <a:effectLst>
                  <a:outerShdw blurRad="38100" dist="38100" dir="2700000" algn="tl">
                    <a:srgbClr val="000000">
                      <a:alpha val="43137"/>
                    </a:srgbClr>
                  </a:outerShdw>
                </a:effectLst>
                <a:latin typeface="Comic Sans MS" pitchFamily="66" charset="0"/>
              </a:rPr>
              <a:t> air</a:t>
            </a:r>
            <a:endParaRPr lang="en-US" sz="5400" b="1" dirty="0">
              <a:effectLst>
                <a:outerShdw blurRad="38100" dist="38100" dir="2700000" algn="tl">
                  <a:srgbClr val="000000">
                    <a:alpha val="43137"/>
                  </a:srgbClr>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http://1.bp.blogspot.com/-bCo09tSD5dk/UJBYys3IXMI/AAAAAAAAAhg/S_Fkm38IMgI/s1600/43pertanian.jpg"/>
          <p:cNvPicPr>
            <a:picLocks noChangeAspect="1" noChangeArrowheads="1"/>
          </p:cNvPicPr>
          <p:nvPr/>
        </p:nvPicPr>
        <p:blipFill>
          <a:blip r:embed="rId2"/>
          <a:srcRect/>
          <a:stretch>
            <a:fillRect/>
          </a:stretch>
        </p:blipFill>
        <p:spPr bwMode="auto">
          <a:xfrm>
            <a:off x="0" y="0"/>
            <a:ext cx="5943600" cy="4953000"/>
          </a:xfrm>
          <a:prstGeom prst="rect">
            <a:avLst/>
          </a:prstGeom>
          <a:noFill/>
        </p:spPr>
      </p:pic>
      <p:pic>
        <p:nvPicPr>
          <p:cNvPr id="114692" name="Picture 4" descr="http://jappsa-coop.com/home/wp-content/themes/JappsaMart/slide/Pertanian-Tomat.jpg"/>
          <p:cNvPicPr>
            <a:picLocks noChangeAspect="1" noChangeArrowheads="1"/>
          </p:cNvPicPr>
          <p:nvPr/>
        </p:nvPicPr>
        <p:blipFill>
          <a:blip r:embed="rId3"/>
          <a:srcRect/>
          <a:stretch>
            <a:fillRect/>
          </a:stretch>
        </p:blipFill>
        <p:spPr bwMode="auto">
          <a:xfrm>
            <a:off x="4876800" y="3581400"/>
            <a:ext cx="3962400" cy="2971800"/>
          </a:xfrm>
          <a:prstGeom prst="rect">
            <a:avLst/>
          </a:prstGeom>
          <a:noFill/>
        </p:spPr>
      </p:pic>
      <p:sp>
        <p:nvSpPr>
          <p:cNvPr id="4" name="TextBox 3"/>
          <p:cNvSpPr txBox="1"/>
          <p:nvPr/>
        </p:nvSpPr>
        <p:spPr>
          <a:xfrm>
            <a:off x="304800" y="4876800"/>
            <a:ext cx="3589444" cy="923330"/>
          </a:xfrm>
          <a:prstGeom prst="rect">
            <a:avLst/>
          </a:prstGeom>
          <a:noFill/>
        </p:spPr>
        <p:txBody>
          <a:bodyPr wrap="none" rtlCol="0">
            <a:spAutoFit/>
          </a:bodyPr>
          <a:lstStyle/>
          <a:p>
            <a:r>
              <a:rPr lang="en-US" sz="5400" b="1" dirty="0" err="1" smtClean="0">
                <a:effectLst>
                  <a:outerShdw blurRad="38100" dist="38100" dir="2700000" algn="tl">
                    <a:srgbClr val="000000">
                      <a:alpha val="43137"/>
                    </a:srgbClr>
                  </a:outerShdw>
                </a:effectLst>
                <a:latin typeface="Comic Sans MS" pitchFamily="66" charset="0"/>
              </a:rPr>
              <a:t>Pertanian</a:t>
            </a:r>
            <a:r>
              <a:rPr lang="en-US" sz="5400" b="1" dirty="0" smtClean="0">
                <a:effectLst>
                  <a:outerShdw blurRad="38100" dist="38100" dir="2700000" algn="tl">
                    <a:srgbClr val="000000">
                      <a:alpha val="43137"/>
                    </a:srgbClr>
                  </a:outerShdw>
                </a:effectLst>
                <a:latin typeface="Comic Sans MS" pitchFamily="66" charset="0"/>
              </a:rPr>
              <a:t> </a:t>
            </a:r>
            <a:endParaRPr lang="en-US" sz="5400" b="1" dirty="0">
              <a:effectLst>
                <a:outerShdw blurRad="38100" dist="38100" dir="2700000" algn="tl">
                  <a:srgbClr val="000000">
                    <a:alpha val="43137"/>
                  </a:srgbClr>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https://encrypted-tbn0.gstatic.com/images?q=tbn:ANd9GcS5a2D8La3XCIG2h5LQZASWIuksEg2RJxAumyVVG7YL7WGCWsP6"/>
          <p:cNvPicPr>
            <a:picLocks noChangeAspect="1" noChangeArrowheads="1"/>
          </p:cNvPicPr>
          <p:nvPr/>
        </p:nvPicPr>
        <p:blipFill>
          <a:blip r:embed="rId2"/>
          <a:srcRect/>
          <a:stretch>
            <a:fillRect/>
          </a:stretch>
        </p:blipFill>
        <p:spPr bwMode="auto">
          <a:xfrm>
            <a:off x="0" y="0"/>
            <a:ext cx="6934200" cy="4614397"/>
          </a:xfrm>
          <a:prstGeom prst="rect">
            <a:avLst/>
          </a:prstGeom>
          <a:noFill/>
        </p:spPr>
      </p:pic>
      <p:pic>
        <p:nvPicPr>
          <p:cNvPr id="118788" name="Picture 4" descr="https://encrypted-tbn0.gstatic.com/images?q=tbn:ANd9GcSa1IXPhTz07kV9OsswuZ2zbkFHAoDVkRn-Pa6XVojP4GZt-V2P"/>
          <p:cNvPicPr>
            <a:picLocks noChangeAspect="1" noChangeArrowheads="1"/>
          </p:cNvPicPr>
          <p:nvPr/>
        </p:nvPicPr>
        <p:blipFill>
          <a:blip r:embed="rId3"/>
          <a:srcRect/>
          <a:stretch>
            <a:fillRect/>
          </a:stretch>
        </p:blipFill>
        <p:spPr bwMode="auto">
          <a:xfrm>
            <a:off x="4393676" y="3299841"/>
            <a:ext cx="4750324" cy="3558159"/>
          </a:xfrm>
          <a:prstGeom prst="rect">
            <a:avLst/>
          </a:prstGeom>
          <a:noFill/>
        </p:spPr>
      </p:pic>
      <p:sp>
        <p:nvSpPr>
          <p:cNvPr id="4" name="TextBox 3"/>
          <p:cNvSpPr txBox="1"/>
          <p:nvPr/>
        </p:nvSpPr>
        <p:spPr>
          <a:xfrm>
            <a:off x="3429000" y="1981200"/>
            <a:ext cx="3635932" cy="923330"/>
          </a:xfrm>
          <a:prstGeom prst="rect">
            <a:avLst/>
          </a:prstGeom>
          <a:noFill/>
        </p:spPr>
        <p:txBody>
          <a:bodyPr wrap="none" rtlCol="0">
            <a:spAutoFit/>
          </a:bodyPr>
          <a:lstStyle/>
          <a:p>
            <a:r>
              <a:rPr lang="en-US" sz="5400" b="1" dirty="0" err="1" smtClean="0">
                <a:solidFill>
                  <a:srgbClr val="FFFF00"/>
                </a:solidFill>
                <a:effectLst>
                  <a:outerShdw blurRad="38100" dist="38100" dir="2700000" algn="tl">
                    <a:srgbClr val="000000">
                      <a:alpha val="43137"/>
                    </a:srgbClr>
                  </a:outerShdw>
                </a:effectLst>
                <a:latin typeface="Comic Sans MS" pitchFamily="66" charset="0"/>
              </a:rPr>
              <a:t>Perikanan</a:t>
            </a:r>
            <a:r>
              <a:rPr lang="en-US" sz="5400" b="1" dirty="0" smtClean="0">
                <a:solidFill>
                  <a:srgbClr val="FFFF00"/>
                </a:solidFill>
                <a:effectLst>
                  <a:outerShdw blurRad="38100" dist="38100" dir="2700000" algn="tl">
                    <a:srgbClr val="000000">
                      <a:alpha val="43137"/>
                    </a:srgbClr>
                  </a:outerShdw>
                </a:effectLst>
                <a:latin typeface="Comic Sans MS" pitchFamily="66" charset="0"/>
              </a:rPr>
              <a:t> </a:t>
            </a:r>
            <a:endParaRPr lang="en-US" sz="5400" b="1" dirty="0">
              <a:solidFill>
                <a:srgbClr val="FFFF00"/>
              </a:solidFill>
              <a:effectLst>
                <a:outerShdw blurRad="38100" dist="38100" dir="2700000" algn="tl">
                  <a:srgbClr val="000000">
                    <a:alpha val="43137"/>
                  </a:srgbClr>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3.bp.blogspot.com/-GPKEdEi3QhU/T_tzkg22NsI/AAAAAAAAAWs/sYqjA4LbG6E/s1600/PANORAMA+AIR+TERJUN.JPG"/>
          <p:cNvPicPr>
            <a:picLocks noChangeAspect="1" noChangeArrowheads="1"/>
          </p:cNvPicPr>
          <p:nvPr/>
        </p:nvPicPr>
        <p:blipFill>
          <a:blip r:embed="rId2"/>
          <a:srcRect/>
          <a:stretch>
            <a:fillRect/>
          </a:stretch>
        </p:blipFill>
        <p:spPr bwMode="auto">
          <a:xfrm>
            <a:off x="-6674" y="0"/>
            <a:ext cx="9150674" cy="5927403"/>
          </a:xfrm>
          <a:prstGeom prst="rect">
            <a:avLst/>
          </a:prstGeom>
          <a:noFill/>
        </p:spPr>
      </p:pic>
      <p:pic>
        <p:nvPicPr>
          <p:cNvPr id="117764" name="Picture 4" descr="http://i623.photobucket.com/albums/tt318/capungkecil/24012010005.jpg"/>
          <p:cNvPicPr>
            <a:picLocks noChangeAspect="1" noChangeArrowheads="1"/>
          </p:cNvPicPr>
          <p:nvPr/>
        </p:nvPicPr>
        <p:blipFill>
          <a:blip r:embed="rId3"/>
          <a:srcRect/>
          <a:stretch>
            <a:fillRect/>
          </a:stretch>
        </p:blipFill>
        <p:spPr bwMode="auto">
          <a:xfrm>
            <a:off x="0" y="3598397"/>
            <a:ext cx="4953000" cy="3259603"/>
          </a:xfrm>
          <a:prstGeom prst="rect">
            <a:avLst/>
          </a:prstGeom>
          <a:noFill/>
        </p:spPr>
      </p:pic>
      <p:sp>
        <p:nvSpPr>
          <p:cNvPr id="4" name="TextBox 3"/>
          <p:cNvSpPr txBox="1"/>
          <p:nvPr/>
        </p:nvSpPr>
        <p:spPr>
          <a:xfrm>
            <a:off x="304800" y="228600"/>
            <a:ext cx="3459601" cy="830997"/>
          </a:xfrm>
          <a:prstGeom prst="rect">
            <a:avLst/>
          </a:prstGeom>
          <a:noFill/>
        </p:spPr>
        <p:txBody>
          <a:bodyPr wrap="none" rtlCol="0">
            <a:spAutoFit/>
          </a:bodyPr>
          <a:lstStyle/>
          <a:p>
            <a:r>
              <a:rPr lang="en-US" sz="4800" b="1" dirty="0" err="1" smtClean="0">
                <a:solidFill>
                  <a:srgbClr val="FFFF00"/>
                </a:solidFill>
                <a:effectLst>
                  <a:outerShdw blurRad="38100" dist="38100" dir="2700000" algn="tl">
                    <a:srgbClr val="000000">
                      <a:alpha val="43137"/>
                    </a:srgbClr>
                  </a:outerShdw>
                </a:effectLst>
                <a:latin typeface="Comic Sans MS" pitchFamily="66" charset="0"/>
              </a:rPr>
              <a:t>Pariwisata</a:t>
            </a:r>
            <a:r>
              <a:rPr lang="en-US" sz="4800" b="1" dirty="0" smtClean="0">
                <a:solidFill>
                  <a:srgbClr val="FFFF00"/>
                </a:solidFill>
                <a:effectLst>
                  <a:outerShdw blurRad="38100" dist="38100" dir="2700000" algn="tl">
                    <a:srgbClr val="000000">
                      <a:alpha val="43137"/>
                    </a:srgbClr>
                  </a:outerShdw>
                </a:effectLst>
                <a:latin typeface="Comic Sans MS" pitchFamily="66" charset="0"/>
              </a:rPr>
              <a:t> </a:t>
            </a:r>
            <a:endParaRPr lang="en-US" sz="4800" b="1" dirty="0">
              <a:solidFill>
                <a:srgbClr val="FFFF00"/>
              </a:solidFill>
              <a:effectLst>
                <a:outerShdw blurRad="38100" dist="38100" dir="2700000" algn="tl">
                  <a:srgbClr val="000000">
                    <a:alpha val="43137"/>
                  </a:srgbClr>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http://fitria007.files.wordpress.com/2009/12/model-pltka.jpg"/>
          <p:cNvPicPr>
            <a:picLocks noChangeAspect="1" noChangeArrowheads="1"/>
          </p:cNvPicPr>
          <p:nvPr/>
        </p:nvPicPr>
        <p:blipFill>
          <a:blip r:embed="rId2"/>
          <a:srcRect/>
          <a:stretch>
            <a:fillRect/>
          </a:stretch>
        </p:blipFill>
        <p:spPr bwMode="auto">
          <a:xfrm>
            <a:off x="0" y="1"/>
            <a:ext cx="6745985" cy="5733132"/>
          </a:xfrm>
          <a:prstGeom prst="rect">
            <a:avLst/>
          </a:prstGeom>
          <a:noFill/>
        </p:spPr>
      </p:pic>
      <p:pic>
        <p:nvPicPr>
          <p:cNvPr id="116740" name="Picture 4" descr="http://www.inalum.co.id/ind/images/stories/tangga_dam_large.jpg"/>
          <p:cNvPicPr>
            <a:picLocks noChangeAspect="1" noChangeArrowheads="1"/>
          </p:cNvPicPr>
          <p:nvPr/>
        </p:nvPicPr>
        <p:blipFill>
          <a:blip r:embed="rId3"/>
          <a:srcRect/>
          <a:stretch>
            <a:fillRect/>
          </a:stretch>
        </p:blipFill>
        <p:spPr bwMode="auto">
          <a:xfrm>
            <a:off x="4419600" y="3352800"/>
            <a:ext cx="4572000" cy="3429000"/>
          </a:xfrm>
          <a:prstGeom prst="rect">
            <a:avLst/>
          </a:prstGeom>
          <a:noFill/>
        </p:spPr>
      </p:pic>
      <p:sp>
        <p:nvSpPr>
          <p:cNvPr id="4" name="TextBox 3"/>
          <p:cNvSpPr txBox="1"/>
          <p:nvPr/>
        </p:nvSpPr>
        <p:spPr>
          <a:xfrm>
            <a:off x="5410200" y="0"/>
            <a:ext cx="2826415" cy="1015663"/>
          </a:xfrm>
          <a:prstGeom prst="rect">
            <a:avLst/>
          </a:prstGeom>
          <a:noFill/>
        </p:spPr>
        <p:txBody>
          <a:bodyPr wrap="none" rtlCol="0">
            <a:spAutoFit/>
          </a:bodyPr>
          <a:lstStyle/>
          <a:p>
            <a:r>
              <a:rPr lang="en-US" sz="6000" b="1" dirty="0" err="1" smtClean="0">
                <a:effectLst>
                  <a:outerShdw blurRad="38100" dist="38100" dir="2700000" algn="tl">
                    <a:srgbClr val="000000">
                      <a:alpha val="43137"/>
                    </a:srgbClr>
                  </a:outerShdw>
                </a:effectLst>
                <a:latin typeface="Comic Sans MS" pitchFamily="66" charset="0"/>
              </a:rPr>
              <a:t>Energi</a:t>
            </a:r>
            <a:r>
              <a:rPr lang="en-US" sz="6000" b="1" dirty="0" smtClean="0">
                <a:effectLst>
                  <a:outerShdw blurRad="38100" dist="38100" dir="2700000" algn="tl">
                    <a:srgbClr val="000000">
                      <a:alpha val="43137"/>
                    </a:srgbClr>
                  </a:outerShdw>
                </a:effectLst>
                <a:latin typeface="Comic Sans MS" pitchFamily="66" charset="0"/>
              </a:rPr>
              <a:t> </a:t>
            </a:r>
            <a:endParaRPr lang="en-US" sz="6000" b="1" dirty="0">
              <a:effectLst>
                <a:outerShdw blurRad="38100" dist="38100" dir="2700000" algn="tl">
                  <a:srgbClr val="000000">
                    <a:alpha val="43137"/>
                  </a:srgbClr>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100" name="Picture 4" descr="http://satunegeri.com/foto_berita/75industriPETROKIMIA.jpg"/>
          <p:cNvPicPr>
            <a:picLocks noChangeAspect="1" noChangeArrowheads="1"/>
          </p:cNvPicPr>
          <p:nvPr/>
        </p:nvPicPr>
        <p:blipFill>
          <a:blip r:embed="rId2"/>
          <a:srcRect/>
          <a:stretch>
            <a:fillRect/>
          </a:stretch>
        </p:blipFill>
        <p:spPr bwMode="auto">
          <a:xfrm>
            <a:off x="0" y="0"/>
            <a:ext cx="7543800" cy="5024980"/>
          </a:xfrm>
          <a:prstGeom prst="rect">
            <a:avLst/>
          </a:prstGeom>
          <a:noFill/>
        </p:spPr>
      </p:pic>
      <p:pic>
        <p:nvPicPr>
          <p:cNvPr id="132102" name="Picture 6" descr="http://kpm.kulonprogokab.go.id/files/industri1.jpg"/>
          <p:cNvPicPr>
            <a:picLocks noChangeAspect="1" noChangeArrowheads="1"/>
          </p:cNvPicPr>
          <p:nvPr/>
        </p:nvPicPr>
        <p:blipFill>
          <a:blip r:embed="rId3"/>
          <a:srcRect/>
          <a:stretch>
            <a:fillRect/>
          </a:stretch>
        </p:blipFill>
        <p:spPr bwMode="auto">
          <a:xfrm>
            <a:off x="2515935" y="3344153"/>
            <a:ext cx="6628065" cy="3513847"/>
          </a:xfrm>
          <a:prstGeom prst="rect">
            <a:avLst/>
          </a:prstGeom>
          <a:noFill/>
        </p:spPr>
      </p:pic>
      <p:sp>
        <p:nvSpPr>
          <p:cNvPr id="5" name="TextBox 4"/>
          <p:cNvSpPr txBox="1"/>
          <p:nvPr/>
        </p:nvSpPr>
        <p:spPr>
          <a:xfrm>
            <a:off x="4419600" y="0"/>
            <a:ext cx="3850734" cy="1015663"/>
          </a:xfrm>
          <a:prstGeom prst="rect">
            <a:avLst/>
          </a:prstGeom>
          <a:noFill/>
        </p:spPr>
        <p:txBody>
          <a:bodyPr wrap="none" rtlCol="0">
            <a:spAutoFit/>
          </a:bodyPr>
          <a:lstStyle/>
          <a:p>
            <a:r>
              <a:rPr lang="en-US" sz="6000" b="1" dirty="0" err="1" smtClean="0">
                <a:solidFill>
                  <a:srgbClr val="FFFF00"/>
                </a:solidFill>
                <a:effectLst>
                  <a:outerShdw blurRad="38100" dist="38100" dir="2700000" algn="tl">
                    <a:srgbClr val="000000">
                      <a:alpha val="43137"/>
                    </a:srgbClr>
                  </a:outerShdw>
                </a:effectLst>
                <a:latin typeface="Comic Sans MS" pitchFamily="66" charset="0"/>
              </a:rPr>
              <a:t>Industri</a:t>
            </a:r>
            <a:r>
              <a:rPr lang="en-US" sz="6000" b="1" dirty="0" smtClean="0">
                <a:solidFill>
                  <a:srgbClr val="FFFF00"/>
                </a:solidFill>
                <a:effectLst>
                  <a:outerShdw blurRad="38100" dist="38100" dir="2700000" algn="tl">
                    <a:srgbClr val="000000">
                      <a:alpha val="43137"/>
                    </a:srgbClr>
                  </a:outerShdw>
                </a:effectLst>
                <a:latin typeface="Comic Sans MS" pitchFamily="66" charset="0"/>
              </a:rPr>
              <a:t>  </a:t>
            </a:r>
            <a:endParaRPr lang="en-US" sz="6000" b="1" dirty="0">
              <a:solidFill>
                <a:srgbClr val="FFFF00"/>
              </a:solidFill>
              <a:effectLst>
                <a:outerShdw blurRad="38100" dist="38100" dir="2700000" algn="tl">
                  <a:srgbClr val="000000">
                    <a:alpha val="43137"/>
                  </a:srgbClr>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a:bodyPr>
          <a:lstStyle/>
          <a:p>
            <a:pPr algn="l" eaLnBrk="1" hangingPunct="1"/>
            <a:r>
              <a:rPr lang="en-US" sz="3200" b="1" dirty="0" err="1" smtClean="0">
                <a:effectLst>
                  <a:outerShdw blurRad="38100" dist="38100" dir="2700000" algn="tl">
                    <a:srgbClr val="000000">
                      <a:alpha val="43137"/>
                    </a:srgbClr>
                  </a:outerShdw>
                </a:effectLst>
              </a:rPr>
              <a:t>Kegiatan-Kegiatan</a:t>
            </a:r>
            <a:r>
              <a:rPr lang="en-US" sz="3200" b="1" dirty="0" smtClean="0">
                <a:effectLst>
                  <a:outerShdw blurRad="38100" dist="38100" dir="2700000" algn="tl">
                    <a:srgbClr val="000000">
                      <a:alpha val="43137"/>
                    </a:srgbClr>
                  </a:outerShdw>
                </a:effectLst>
              </a:rPr>
              <a:t> </a:t>
            </a:r>
            <a:r>
              <a:rPr lang="en-US" sz="3200" b="1" dirty="0" err="1" smtClean="0">
                <a:effectLst>
                  <a:outerShdw blurRad="38100" dist="38100" dir="2700000" algn="tl">
                    <a:srgbClr val="000000">
                      <a:alpha val="43137"/>
                    </a:srgbClr>
                  </a:outerShdw>
                </a:effectLst>
              </a:rPr>
              <a:t>Pengembangan</a:t>
            </a:r>
            <a:r>
              <a:rPr lang="en-US" sz="3200" b="1" dirty="0" smtClean="0">
                <a:effectLst>
                  <a:outerShdw blurRad="38100" dist="38100" dir="2700000" algn="tl">
                    <a:srgbClr val="000000">
                      <a:alpha val="43137"/>
                    </a:srgbClr>
                  </a:outerShdw>
                </a:effectLst>
              </a:rPr>
              <a:t> </a:t>
            </a:r>
            <a:r>
              <a:rPr lang="en-US" sz="3200" b="1" dirty="0" err="1" smtClean="0">
                <a:effectLst>
                  <a:outerShdw blurRad="38100" dist="38100" dir="2700000" algn="tl">
                    <a:srgbClr val="000000">
                      <a:alpha val="43137"/>
                    </a:srgbClr>
                  </a:outerShdw>
                </a:effectLst>
              </a:rPr>
              <a:t>Sumber</a:t>
            </a:r>
            <a:r>
              <a:rPr lang="en-US" sz="3200" b="1" dirty="0" smtClean="0">
                <a:effectLst>
                  <a:outerShdw blurRad="38100" dist="38100" dir="2700000" algn="tl">
                    <a:srgbClr val="000000">
                      <a:alpha val="43137"/>
                    </a:srgbClr>
                  </a:outerShdw>
                </a:effectLst>
              </a:rPr>
              <a:t> </a:t>
            </a:r>
            <a:r>
              <a:rPr lang="en-US" sz="3200" b="1" dirty="0" err="1" smtClean="0">
                <a:effectLst>
                  <a:outerShdw blurRad="38100" dist="38100" dir="2700000" algn="tl">
                    <a:srgbClr val="000000">
                      <a:alpha val="43137"/>
                    </a:srgbClr>
                  </a:outerShdw>
                </a:effectLst>
              </a:rPr>
              <a:t>Daya</a:t>
            </a:r>
            <a:r>
              <a:rPr lang="en-US" sz="3200" b="1" dirty="0" smtClean="0">
                <a:effectLst>
                  <a:outerShdw blurRad="38100" dist="38100" dir="2700000" algn="tl">
                    <a:srgbClr val="000000">
                      <a:alpha val="43137"/>
                    </a:srgbClr>
                  </a:outerShdw>
                </a:effectLst>
              </a:rPr>
              <a:t> Air</a:t>
            </a:r>
          </a:p>
        </p:txBody>
      </p:sp>
      <p:sp>
        <p:nvSpPr>
          <p:cNvPr id="9219" name="Rectangle 3"/>
          <p:cNvSpPr>
            <a:spLocks noGrp="1" noChangeArrowheads="1"/>
          </p:cNvSpPr>
          <p:nvPr>
            <p:ph type="body" idx="1"/>
          </p:nvPr>
        </p:nvSpPr>
        <p:spPr>
          <a:xfrm>
            <a:off x="457200" y="1828800"/>
            <a:ext cx="8229600" cy="2667000"/>
          </a:xfrm>
        </p:spPr>
        <p:txBody>
          <a:bodyPr/>
          <a:lstStyle/>
          <a:p>
            <a:pPr eaLnBrk="1" hangingPunct="1"/>
            <a:r>
              <a:rPr lang="en-US" sz="2800" dirty="0" err="1" smtClean="0">
                <a:effectLst>
                  <a:outerShdw blurRad="38100" dist="38100" dir="2700000" algn="tl">
                    <a:srgbClr val="000000">
                      <a:alpha val="43137"/>
                    </a:srgbClr>
                  </a:outerShdw>
                </a:effectLst>
              </a:rPr>
              <a:t>Perencanaan</a:t>
            </a:r>
            <a:r>
              <a:rPr lang="en-US" sz="2800" dirty="0" smtClean="0">
                <a:effectLst>
                  <a:outerShdw blurRad="38100" dist="38100" dir="2700000" algn="tl">
                    <a:srgbClr val="000000">
                      <a:alpha val="43137"/>
                    </a:srgbClr>
                  </a:outerShdw>
                </a:effectLst>
              </a:rPr>
              <a:t> (Planning)</a:t>
            </a:r>
          </a:p>
          <a:p>
            <a:pPr eaLnBrk="1" hangingPunct="1"/>
            <a:r>
              <a:rPr lang="en-US" sz="2800" dirty="0" err="1" smtClean="0">
                <a:effectLst>
                  <a:outerShdw blurRad="38100" dist="38100" dir="2700000" algn="tl">
                    <a:srgbClr val="000000">
                      <a:alpha val="43137"/>
                    </a:srgbClr>
                  </a:outerShdw>
                </a:effectLst>
              </a:rPr>
              <a:t>Perancangan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Desain</a:t>
            </a:r>
            <a:r>
              <a:rPr lang="en-US" sz="2800" dirty="0" smtClean="0">
                <a:effectLst>
                  <a:outerShdw blurRad="38100" dist="38100" dir="2700000" algn="tl">
                    <a:srgbClr val="000000">
                      <a:alpha val="43137"/>
                    </a:srgbClr>
                  </a:outerShdw>
                </a:effectLst>
              </a:rPr>
              <a:t>)</a:t>
            </a:r>
          </a:p>
          <a:p>
            <a:pPr eaLnBrk="1" hangingPunct="1"/>
            <a:r>
              <a:rPr lang="en-US" sz="2800" dirty="0" err="1" smtClean="0">
                <a:effectLst>
                  <a:outerShdw blurRad="38100" dist="38100" dir="2700000" algn="tl">
                    <a:srgbClr val="000000">
                      <a:alpha val="43137"/>
                    </a:srgbClr>
                  </a:outerShdw>
                </a:effectLst>
              </a:rPr>
              <a:t>Konstruksi</a:t>
            </a:r>
            <a:r>
              <a:rPr lang="en-US" sz="2800" dirty="0" smtClean="0">
                <a:effectLst>
                  <a:outerShdw blurRad="38100" dist="38100" dir="2700000" algn="tl">
                    <a:srgbClr val="000000">
                      <a:alpha val="43137"/>
                    </a:srgbClr>
                  </a:outerShdw>
                </a:effectLst>
              </a:rPr>
              <a:t> (Construction)</a:t>
            </a:r>
          </a:p>
          <a:p>
            <a:pPr eaLnBrk="1" hangingPunct="1"/>
            <a:r>
              <a:rPr lang="en-US" sz="2800" dirty="0" err="1" smtClean="0">
                <a:effectLst>
                  <a:outerShdw blurRad="38100" dist="38100" dir="2700000" algn="tl">
                    <a:srgbClr val="000000">
                      <a:alpha val="43137"/>
                    </a:srgbClr>
                  </a:outerShdw>
                </a:effectLst>
              </a:rPr>
              <a:t>Pengelolaan</a:t>
            </a:r>
            <a:r>
              <a:rPr lang="en-US" sz="2800" dirty="0" smtClean="0">
                <a:effectLst>
                  <a:outerShdw blurRad="38100" dist="38100" dir="2700000" algn="tl">
                    <a:srgbClr val="000000">
                      <a:alpha val="43137"/>
                    </a:srgbClr>
                  </a:outerShdw>
                </a:effectLst>
              </a:rPr>
              <a:t> (Management) </a:t>
            </a:r>
            <a:r>
              <a:rPr lang="en-US" sz="2800" dirty="0" err="1" smtClean="0">
                <a:effectLst>
                  <a:outerShdw blurRad="38100" dist="38100" dir="2700000" algn="tl">
                    <a:srgbClr val="000000">
                      <a:alpha val="43137"/>
                    </a:srgbClr>
                  </a:outerShdw>
                </a:effectLst>
              </a:rPr>
              <a:t>serta</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operasi</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pemeliharaan</a:t>
            </a:r>
            <a:r>
              <a:rPr lang="en-US" sz="2800" dirty="0" smtClean="0">
                <a:effectLst>
                  <a:outerShdw blurRad="38100" dist="38100" dir="2700000" algn="tl">
                    <a:srgbClr val="000000">
                      <a:alpha val="43137"/>
                    </a:srgbClr>
                  </a:outerShdw>
                </a:effectLst>
              </a:rPr>
              <a:t>.</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04800" y="152400"/>
            <a:ext cx="8382000" cy="990600"/>
          </a:xfrm>
        </p:spPr>
        <p:txBody>
          <a:bodyPr>
            <a:noAutofit/>
          </a:bodyPr>
          <a:lstStyle/>
          <a:p>
            <a:pPr algn="l" eaLnBrk="1" hangingPunct="1"/>
            <a:r>
              <a:rPr lang="en-US" sz="3200" dirty="0" err="1" smtClean="0">
                <a:effectLst>
                  <a:outerShdw blurRad="38100" dist="38100" dir="2700000" algn="tl">
                    <a:srgbClr val="000000">
                      <a:alpha val="43137"/>
                    </a:srgbClr>
                  </a:outerShdw>
                </a:effectLst>
              </a:rPr>
              <a:t>Persoalan</a:t>
            </a:r>
            <a:r>
              <a:rPr lang="en-US" sz="3200" dirty="0" smtClean="0">
                <a:effectLst>
                  <a:outerShdw blurRad="38100" dist="38100" dir="2700000" algn="tl">
                    <a:srgbClr val="000000">
                      <a:alpha val="43137"/>
                    </a:srgbClr>
                  </a:outerShdw>
                </a:effectLst>
              </a:rPr>
              <a:t> </a:t>
            </a:r>
            <a:r>
              <a:rPr lang="en-US" sz="3200" dirty="0" err="1" smtClean="0">
                <a:effectLst>
                  <a:outerShdw blurRad="38100" dist="38100" dir="2700000" algn="tl">
                    <a:srgbClr val="000000">
                      <a:alpha val="43137"/>
                    </a:srgbClr>
                  </a:outerShdw>
                </a:effectLst>
              </a:rPr>
              <a:t>Pada</a:t>
            </a:r>
            <a:r>
              <a:rPr lang="en-US" sz="3200" dirty="0" smtClean="0">
                <a:effectLst>
                  <a:outerShdw blurRad="38100" dist="38100" dir="2700000" algn="tl">
                    <a:srgbClr val="000000">
                      <a:alpha val="43137"/>
                    </a:srgbClr>
                  </a:outerShdw>
                </a:effectLst>
              </a:rPr>
              <a:t> </a:t>
            </a:r>
            <a:r>
              <a:rPr lang="en-US" sz="3200" dirty="0" err="1" smtClean="0">
                <a:effectLst>
                  <a:outerShdw blurRad="38100" dist="38100" dir="2700000" algn="tl">
                    <a:srgbClr val="000000">
                      <a:alpha val="43137"/>
                    </a:srgbClr>
                  </a:outerShdw>
                </a:effectLst>
              </a:rPr>
              <a:t>Alokasi</a:t>
            </a:r>
            <a:r>
              <a:rPr lang="en-US" sz="3200" dirty="0" smtClean="0">
                <a:effectLst>
                  <a:outerShdw blurRad="38100" dist="38100" dir="2700000" algn="tl">
                    <a:srgbClr val="000000">
                      <a:alpha val="43137"/>
                    </a:srgbClr>
                  </a:outerShdw>
                </a:effectLst>
              </a:rPr>
              <a:t> Dan </a:t>
            </a:r>
            <a:r>
              <a:rPr lang="en-US" sz="3200" dirty="0" err="1" smtClean="0">
                <a:effectLst>
                  <a:outerShdw blurRad="38100" dist="38100" dir="2700000" algn="tl">
                    <a:srgbClr val="000000">
                      <a:alpha val="43137"/>
                    </a:srgbClr>
                  </a:outerShdw>
                </a:effectLst>
              </a:rPr>
              <a:t>Manajemen</a:t>
            </a:r>
            <a:r>
              <a:rPr lang="en-US" sz="3200" dirty="0" smtClean="0">
                <a:effectLst>
                  <a:outerShdw blurRad="38100" dist="38100" dir="2700000" algn="tl">
                    <a:srgbClr val="000000">
                      <a:alpha val="43137"/>
                    </a:srgbClr>
                  </a:outerShdw>
                </a:effectLst>
              </a:rPr>
              <a:t> </a:t>
            </a:r>
            <a:r>
              <a:rPr lang="en-US" sz="3200" dirty="0" err="1" smtClean="0">
                <a:effectLst>
                  <a:outerShdw blurRad="38100" dist="38100" dir="2700000" algn="tl">
                    <a:srgbClr val="000000">
                      <a:alpha val="43137"/>
                    </a:srgbClr>
                  </a:outerShdw>
                </a:effectLst>
              </a:rPr>
              <a:t>Sumberdaya</a:t>
            </a:r>
            <a:r>
              <a:rPr lang="en-US" sz="3200" dirty="0" smtClean="0">
                <a:effectLst>
                  <a:outerShdw blurRad="38100" dist="38100" dir="2700000" algn="tl">
                    <a:srgbClr val="000000">
                      <a:alpha val="43137"/>
                    </a:srgbClr>
                  </a:outerShdw>
                </a:effectLst>
              </a:rPr>
              <a:t> Air </a:t>
            </a:r>
          </a:p>
        </p:txBody>
      </p:sp>
      <p:sp>
        <p:nvSpPr>
          <p:cNvPr id="10243" name="Rectangle 3"/>
          <p:cNvSpPr>
            <a:spLocks noGrp="1" noChangeArrowheads="1"/>
          </p:cNvSpPr>
          <p:nvPr>
            <p:ph type="body" idx="1"/>
          </p:nvPr>
        </p:nvSpPr>
        <p:spPr>
          <a:xfrm>
            <a:off x="228600" y="1371600"/>
            <a:ext cx="8458200" cy="5105400"/>
          </a:xfrm>
        </p:spPr>
        <p:txBody>
          <a:bodyPr>
            <a:normAutofit/>
          </a:bodyPr>
          <a:lstStyle/>
          <a:p>
            <a:pPr eaLnBrk="1" hangingPunct="1">
              <a:lnSpc>
                <a:spcPct val="80000"/>
              </a:lnSpc>
            </a:pPr>
            <a:r>
              <a:rPr lang="en-US" sz="2000" dirty="0" err="1" smtClean="0">
                <a:effectLst>
                  <a:outerShdw blurRad="38100" dist="38100" dir="2700000" algn="tl">
                    <a:srgbClr val="000000">
                      <a:alpha val="43137"/>
                    </a:srgbClr>
                  </a:outerShdw>
                </a:effectLst>
              </a:rPr>
              <a:t>Kekeringan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terutama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musim</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kemarau</a:t>
            </a:r>
            <a:endParaRPr lang="en-US" sz="2000" dirty="0" smtClean="0">
              <a:effectLst>
                <a:outerShdw blurRad="38100" dist="38100" dir="2700000" algn="tl">
                  <a:srgbClr val="000000">
                    <a:alpha val="43137"/>
                  </a:srgbClr>
                </a:outerShdw>
              </a:effectLst>
            </a:endParaRPr>
          </a:p>
          <a:p>
            <a:pPr eaLnBrk="1" hangingPunct="1">
              <a:lnSpc>
                <a:spcPct val="80000"/>
              </a:lnSpc>
            </a:pPr>
            <a:r>
              <a:rPr lang="en-US" sz="2000" dirty="0" err="1" smtClean="0">
                <a:effectLst>
                  <a:outerShdw blurRad="38100" dist="38100" dir="2700000" algn="tl">
                    <a:srgbClr val="000000">
                      <a:alpha val="43137"/>
                    </a:srgbClr>
                  </a:outerShdw>
                </a:effectLst>
              </a:rPr>
              <a:t>Pemanfaatan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pengelolaan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sumberdaya</a:t>
            </a:r>
            <a:r>
              <a:rPr lang="en-US" sz="2000" dirty="0" smtClean="0">
                <a:effectLst>
                  <a:outerShdw blurRad="38100" dist="38100" dir="2700000" algn="tl">
                    <a:srgbClr val="000000">
                      <a:alpha val="43137"/>
                    </a:srgbClr>
                  </a:outerShdw>
                </a:effectLst>
              </a:rPr>
              <a:t> air </a:t>
            </a:r>
            <a:r>
              <a:rPr lang="en-US" sz="2000" dirty="0" err="1" smtClean="0">
                <a:effectLst>
                  <a:outerShdw blurRad="38100" dist="38100" dir="2700000" algn="tl">
                    <a:srgbClr val="000000">
                      <a:alpha val="43137"/>
                    </a:srgbClr>
                  </a:outerShdw>
                </a:effectLst>
              </a:rPr>
              <a:t>untuk</a:t>
            </a:r>
            <a:r>
              <a:rPr lang="en-US" sz="2000" dirty="0" smtClean="0">
                <a:effectLst>
                  <a:outerShdw blurRad="38100" dist="38100" dir="2700000" algn="tl">
                    <a:srgbClr val="000000">
                      <a:alpha val="43137"/>
                    </a:srgbClr>
                  </a:outerShdw>
                </a:effectLst>
              </a:rPr>
              <a:t>:</a:t>
            </a:r>
          </a:p>
          <a:p>
            <a:pPr lvl="1" eaLnBrk="1" hangingPunct="1">
              <a:lnSpc>
                <a:spcPct val="80000"/>
              </a:lnSpc>
            </a:pPr>
            <a:r>
              <a:rPr lang="en-US" sz="2000" dirty="0" err="1" smtClean="0">
                <a:effectLst>
                  <a:outerShdw blurRad="38100" dist="38100" dir="2700000" algn="tl">
                    <a:srgbClr val="000000">
                      <a:alpha val="43137"/>
                    </a:srgbClr>
                  </a:outerShdw>
                </a:effectLst>
              </a:rPr>
              <a:t>Irigasi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dalam</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rangka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mendukung</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swasembada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pangan</a:t>
            </a:r>
            <a:endParaRPr lang="en-US" sz="2000" dirty="0" smtClean="0">
              <a:effectLst>
                <a:outerShdw blurRad="38100" dist="38100" dir="2700000" algn="tl">
                  <a:srgbClr val="000000">
                    <a:alpha val="43137"/>
                  </a:srgbClr>
                </a:outerShdw>
              </a:effectLst>
            </a:endParaRPr>
          </a:p>
          <a:p>
            <a:pPr lvl="1" eaLnBrk="1" hangingPunct="1">
              <a:lnSpc>
                <a:spcPct val="80000"/>
              </a:lnSpc>
            </a:pPr>
            <a:r>
              <a:rPr lang="en-US" sz="2000" dirty="0" smtClean="0">
                <a:effectLst>
                  <a:outerShdw blurRad="38100" dist="38100" dir="2700000" algn="tl">
                    <a:srgbClr val="000000">
                      <a:alpha val="43137"/>
                    </a:srgbClr>
                  </a:outerShdw>
                </a:effectLst>
              </a:rPr>
              <a:t>PLTA </a:t>
            </a:r>
            <a:r>
              <a:rPr lang="en-US" sz="2000" dirty="0" err="1" smtClean="0">
                <a:effectLst>
                  <a:outerShdw blurRad="38100" dist="38100" dir="2700000" algn="tl">
                    <a:srgbClr val="000000">
                      <a:alpha val="43137"/>
                    </a:srgbClr>
                  </a:outerShdw>
                </a:effectLst>
              </a:rPr>
              <a:t>yg</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menggunakan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sumber</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daya</a:t>
            </a:r>
            <a:r>
              <a:rPr lang="en-US" sz="2000" dirty="0" smtClean="0">
                <a:effectLst>
                  <a:outerShdw blurRad="38100" dist="38100" dir="2700000" algn="tl">
                    <a:srgbClr val="000000">
                      <a:alpha val="43137"/>
                    </a:srgbClr>
                  </a:outerShdw>
                </a:effectLst>
              </a:rPr>
              <a:t> renewable </a:t>
            </a:r>
            <a:r>
              <a:rPr lang="en-US" sz="2000" dirty="0" err="1" smtClean="0">
                <a:effectLst>
                  <a:outerShdw blurRad="38100" dist="38100" dir="2700000" algn="tl">
                    <a:srgbClr val="000000">
                      <a:alpha val="43137"/>
                    </a:srgbClr>
                  </a:outerShdw>
                </a:effectLst>
              </a:rPr>
              <a:t>dengan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pencemaran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lingkungan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yg</a:t>
            </a:r>
            <a:r>
              <a:rPr lang="en-US" sz="2000" dirty="0" smtClean="0">
                <a:effectLst>
                  <a:outerShdw blurRad="38100" dist="38100" dir="2700000" algn="tl">
                    <a:srgbClr val="000000">
                      <a:alpha val="43137"/>
                    </a:srgbClr>
                  </a:outerShdw>
                </a:effectLst>
              </a:rPr>
              <a:t> minim</a:t>
            </a:r>
          </a:p>
          <a:p>
            <a:pPr lvl="1" eaLnBrk="1" hangingPunct="1">
              <a:lnSpc>
                <a:spcPct val="80000"/>
              </a:lnSpc>
            </a:pPr>
            <a:r>
              <a:rPr lang="en-US" sz="2000" dirty="0" err="1" smtClean="0">
                <a:effectLst>
                  <a:outerShdw blurRad="38100" dist="38100" dir="2700000" algn="tl">
                    <a:srgbClr val="000000">
                      <a:alpha val="43137"/>
                    </a:srgbClr>
                  </a:outerShdw>
                </a:effectLst>
              </a:rPr>
              <a:t>Industri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perikanan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rekreasi</a:t>
            </a:r>
            <a:endParaRPr lang="en-US" sz="2000" dirty="0" smtClean="0">
              <a:effectLst>
                <a:outerShdw blurRad="38100" dist="38100" dir="2700000" algn="tl">
                  <a:srgbClr val="000000">
                    <a:alpha val="43137"/>
                  </a:srgbClr>
                </a:outerShdw>
              </a:effectLst>
            </a:endParaRPr>
          </a:p>
          <a:p>
            <a:pPr lvl="1" eaLnBrk="1" hangingPunct="1">
              <a:lnSpc>
                <a:spcPct val="80000"/>
              </a:lnSpc>
            </a:pPr>
            <a:r>
              <a:rPr lang="en-US" sz="2000" dirty="0" err="1" smtClean="0">
                <a:effectLst>
                  <a:outerShdw blurRad="38100" dist="38100" dir="2700000" algn="tl">
                    <a:srgbClr val="000000">
                      <a:alpha val="43137"/>
                    </a:srgbClr>
                  </a:outerShdw>
                </a:effectLst>
              </a:rPr>
              <a:t>Perlindungan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kawasan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dari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banjir</a:t>
            </a:r>
            <a:endParaRPr lang="en-US" sz="2000" dirty="0" smtClean="0">
              <a:effectLst>
                <a:outerShdw blurRad="38100" dist="38100" dir="2700000" algn="tl">
                  <a:srgbClr val="000000">
                    <a:alpha val="43137"/>
                  </a:srgbClr>
                </a:outerShdw>
              </a:effectLst>
            </a:endParaRPr>
          </a:p>
          <a:p>
            <a:pPr eaLnBrk="1" hangingPunct="1">
              <a:lnSpc>
                <a:spcPct val="80000"/>
              </a:lnSpc>
            </a:pPr>
            <a:r>
              <a:rPr lang="en-US" sz="2000" dirty="0" err="1" smtClean="0">
                <a:effectLst>
                  <a:outerShdw blurRad="38100" dist="38100" dir="2700000" algn="tl">
                    <a:srgbClr val="000000">
                      <a:alpha val="43137"/>
                    </a:srgbClr>
                  </a:outerShdw>
                </a:effectLst>
              </a:rPr>
              <a:t>Menurunnya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mutu</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baku</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lingkungan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akibat</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pencemaran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oleh</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buangan</a:t>
            </a:r>
            <a:r>
              <a:rPr lang="en-US" sz="2000" dirty="0" smtClean="0">
                <a:effectLst>
                  <a:outerShdw blurRad="38100" dist="38100" dir="2700000" algn="tl">
                    <a:srgbClr val="000000">
                      <a:alpha val="43137"/>
                    </a:srgbClr>
                  </a:outerShdw>
                </a:effectLst>
              </a:rPr>
              <a:t> air </a:t>
            </a:r>
            <a:r>
              <a:rPr lang="en-US" sz="2000" dirty="0" err="1" smtClean="0">
                <a:effectLst>
                  <a:outerShdw blurRad="38100" dist="38100" dir="2700000" algn="tl">
                    <a:srgbClr val="000000">
                      <a:alpha val="43137"/>
                    </a:srgbClr>
                  </a:outerShdw>
                </a:effectLst>
              </a:rPr>
              <a:t>limbah</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baik</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limbah</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industri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maupun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domestik</a:t>
            </a:r>
            <a:endParaRPr lang="en-US" sz="2000" dirty="0" smtClean="0">
              <a:effectLst>
                <a:outerShdw blurRad="38100" dist="38100" dir="2700000" algn="tl">
                  <a:srgbClr val="000000">
                    <a:alpha val="43137"/>
                  </a:srgbClr>
                </a:outerShdw>
              </a:effectLst>
            </a:endParaRPr>
          </a:p>
          <a:p>
            <a:pPr eaLnBrk="1" hangingPunct="1">
              <a:lnSpc>
                <a:spcPct val="80000"/>
              </a:lnSpc>
            </a:pPr>
            <a:r>
              <a:rPr lang="en-US" sz="2000" dirty="0" err="1" smtClean="0">
                <a:effectLst>
                  <a:outerShdw blurRad="38100" dist="38100" dir="2700000" algn="tl">
                    <a:srgbClr val="000000">
                      <a:alpha val="43137"/>
                    </a:srgbClr>
                  </a:outerShdw>
                </a:effectLst>
              </a:rPr>
              <a:t>Penurunan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muka</a:t>
            </a:r>
            <a:r>
              <a:rPr lang="en-US" sz="2000" dirty="0" smtClean="0">
                <a:effectLst>
                  <a:outerShdw blurRad="38100" dist="38100" dir="2700000" algn="tl">
                    <a:srgbClr val="000000">
                      <a:alpha val="43137"/>
                    </a:srgbClr>
                  </a:outerShdw>
                </a:effectLst>
              </a:rPr>
              <a:t> air </a:t>
            </a:r>
            <a:r>
              <a:rPr lang="en-US" sz="2000" dirty="0" err="1" smtClean="0">
                <a:effectLst>
                  <a:outerShdw blurRad="38100" dist="38100" dir="2700000" algn="tl">
                    <a:srgbClr val="000000">
                      <a:alpha val="43137"/>
                    </a:srgbClr>
                  </a:outerShdw>
                </a:effectLst>
              </a:rPr>
              <a:t>tanah</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akibat</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eksploitasi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tak</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terkendali</a:t>
            </a:r>
            <a:endParaRPr lang="en-US" sz="2000" dirty="0" smtClean="0">
              <a:effectLst>
                <a:outerShdw blurRad="38100" dist="38100" dir="2700000" algn="tl">
                  <a:srgbClr val="000000">
                    <a:alpha val="43137"/>
                  </a:srgbClr>
                </a:outerShdw>
              </a:effectLst>
            </a:endParaRPr>
          </a:p>
          <a:p>
            <a:pPr eaLnBrk="1" hangingPunct="1">
              <a:lnSpc>
                <a:spcPct val="80000"/>
              </a:lnSpc>
            </a:pPr>
            <a:r>
              <a:rPr lang="en-US" sz="2000" dirty="0" err="1" smtClean="0">
                <a:effectLst>
                  <a:outerShdw blurRad="38100" dist="38100" dir="2700000" algn="tl">
                    <a:srgbClr val="000000">
                      <a:alpha val="43137"/>
                    </a:srgbClr>
                  </a:outerShdw>
                </a:effectLst>
              </a:rPr>
              <a:t>Banjir</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akibat</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pengelolaan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hutan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yg</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kurang</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memperhatikan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aspek</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konservasi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tanah</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air</a:t>
            </a:r>
          </a:p>
          <a:p>
            <a:pPr eaLnBrk="1" hangingPunct="1">
              <a:lnSpc>
                <a:spcPct val="80000"/>
              </a:lnSpc>
            </a:pPr>
            <a:r>
              <a:rPr lang="en-US" sz="2000" dirty="0" err="1" smtClean="0">
                <a:effectLst>
                  <a:outerShdw blurRad="38100" dist="38100" dir="2700000" algn="tl">
                    <a:srgbClr val="000000">
                      <a:alpha val="43137"/>
                    </a:srgbClr>
                  </a:outerShdw>
                </a:effectLst>
              </a:rPr>
              <a:t>Keterbatasan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untuk</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pembangunan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infrastruktur</a:t>
            </a:r>
            <a:r>
              <a:rPr lang="en-US" sz="2000" dirty="0" smtClean="0">
                <a:effectLst>
                  <a:outerShdw blurRad="38100" dist="38100" dir="2700000" algn="tl">
                    <a:srgbClr val="000000">
                      <a:alpha val="43137"/>
                    </a:srgbClr>
                  </a:outerShdw>
                </a:effectLst>
              </a:rPr>
              <a:t> yang </a:t>
            </a:r>
            <a:r>
              <a:rPr lang="en-US" sz="2000" dirty="0" err="1" smtClean="0">
                <a:effectLst>
                  <a:outerShdw blurRad="38100" dist="38100" dir="2700000" algn="tl">
                    <a:srgbClr val="000000">
                      <a:alpha val="43137"/>
                    </a:srgbClr>
                  </a:outerShdw>
                </a:effectLst>
              </a:rPr>
              <a:t>diperlukan</a:t>
            </a:r>
            <a:endParaRPr lang="en-US" sz="2000" dirty="0" smtClean="0">
              <a:effectLst>
                <a:outerShdw blurRad="38100" dist="38100" dir="2700000" algn="tl">
                  <a:srgbClr val="000000">
                    <a:alpha val="43137"/>
                  </a:srgbClr>
                </a:outerShdw>
              </a:effectLst>
            </a:endParaRPr>
          </a:p>
          <a:p>
            <a:pPr eaLnBrk="1" hangingPunct="1">
              <a:lnSpc>
                <a:spcPct val="80000"/>
              </a:lnSpc>
            </a:pPr>
            <a:r>
              <a:rPr lang="en-US" sz="2000" dirty="0" err="1" smtClean="0">
                <a:effectLst>
                  <a:outerShdw blurRad="38100" dist="38100" dir="2700000" algn="tl">
                    <a:srgbClr val="000000">
                      <a:alpha val="43137"/>
                    </a:srgbClr>
                  </a:outerShdw>
                </a:effectLst>
              </a:rPr>
              <a:t>Tidak</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tersedianya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biaya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operasi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pemeliharaan</a:t>
            </a:r>
            <a:r>
              <a:rPr lang="en-US" sz="2000" dirty="0" smtClean="0">
                <a:effectLst>
                  <a:outerShdw blurRad="38100" dist="38100" dir="2700000" algn="tl">
                    <a:srgbClr val="000000">
                      <a:alpha val="43137"/>
                    </a:srgbClr>
                  </a:outerShdw>
                </a:effectLst>
              </a:rPr>
              <a:t> (O&amp;P) yang </a:t>
            </a:r>
            <a:r>
              <a:rPr lang="en-US" sz="2000" dirty="0" err="1" smtClean="0">
                <a:effectLst>
                  <a:outerShdw blurRad="38100" dist="38100" dir="2700000" algn="tl">
                    <a:srgbClr val="000000">
                      <a:alpha val="43137"/>
                    </a:srgbClr>
                  </a:outerShdw>
                </a:effectLst>
              </a:rPr>
              <a:t>memadai</a:t>
            </a:r>
            <a:endParaRPr lang="en-US" sz="2000" dirty="0" smtClean="0">
              <a:effectLst>
                <a:outerShdw blurRad="38100" dist="38100" dir="2700000" algn="tl">
                  <a:srgbClr val="000000">
                    <a:alpha val="43137"/>
                  </a:srgbClr>
                </a:outerShdw>
              </a:effectLst>
            </a:endParaRPr>
          </a:p>
          <a:p>
            <a:pPr eaLnBrk="1" hangingPunct="1">
              <a:lnSpc>
                <a:spcPct val="80000"/>
              </a:lnSpc>
            </a:pPr>
            <a:r>
              <a:rPr lang="en-US" sz="2000" dirty="0" err="1" smtClean="0">
                <a:effectLst>
                  <a:outerShdw blurRad="38100" dist="38100" dir="2700000" algn="tl">
                    <a:srgbClr val="000000">
                      <a:alpha val="43137"/>
                    </a:srgbClr>
                  </a:outerShdw>
                </a:effectLst>
              </a:rPr>
              <a:t>Dll</a:t>
            </a:r>
            <a:r>
              <a:rPr lang="en-US" sz="2000" dirty="0" smtClean="0">
                <a:effectLst>
                  <a:outerShdw blurRad="38100" dist="38100" dir="2700000" algn="tl">
                    <a:srgbClr val="000000">
                      <a:alpha val="43137"/>
                    </a:srgbClr>
                  </a:outerShdw>
                </a:effectLst>
              </a:rPr>
              <a:t>.</a:t>
            </a:r>
          </a:p>
          <a:p>
            <a:pPr lvl="1" eaLnBrk="1" hangingPunct="1">
              <a:lnSpc>
                <a:spcPct val="80000"/>
              </a:lnSpc>
            </a:pPr>
            <a:endParaRPr lang="en-US" sz="2000" dirty="0" smtClean="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52400" y="274638"/>
            <a:ext cx="8839200" cy="1143000"/>
          </a:xfrm>
        </p:spPr>
        <p:txBody>
          <a:bodyPr>
            <a:normAutofit fontScale="90000"/>
          </a:bodyPr>
          <a:lstStyle/>
          <a:p>
            <a:pPr algn="l" eaLnBrk="1" hangingPunct="1"/>
            <a:r>
              <a:rPr lang="en-US" sz="3600" dirty="0" err="1" smtClean="0">
                <a:effectLst>
                  <a:outerShdw blurRad="38100" dist="38100" dir="2700000" algn="tl">
                    <a:srgbClr val="000000">
                      <a:alpha val="43137"/>
                    </a:srgbClr>
                  </a:outerShdw>
                </a:effectLst>
              </a:rPr>
              <a:t>Persoalan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perencanaan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dapat</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dipandang</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sebagai</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proses</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pembuatan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keputusan</a:t>
            </a:r>
            <a:r>
              <a:rPr lang="en-US" sz="3600" dirty="0" smtClean="0">
                <a:effectLst>
                  <a:outerShdw blurRad="38100" dist="38100" dir="2700000" algn="tl">
                    <a:srgbClr val="000000">
                      <a:alpha val="43137"/>
                    </a:srgbClr>
                  </a:outerShdw>
                </a:effectLst>
              </a:rPr>
              <a:t> </a:t>
            </a:r>
          </a:p>
        </p:txBody>
      </p:sp>
      <p:sp>
        <p:nvSpPr>
          <p:cNvPr id="11267" name="Rectangle 3"/>
          <p:cNvSpPr>
            <a:spLocks noGrp="1" noChangeArrowheads="1"/>
          </p:cNvSpPr>
          <p:nvPr>
            <p:ph type="body" idx="1"/>
          </p:nvPr>
        </p:nvSpPr>
        <p:spPr>
          <a:xfrm>
            <a:off x="457200" y="1600200"/>
            <a:ext cx="8229600" cy="4876800"/>
          </a:xfrm>
        </p:spPr>
        <p:txBody>
          <a:bodyPr>
            <a:normAutofit/>
          </a:bodyPr>
          <a:lstStyle/>
          <a:p>
            <a:pPr marL="533400" indent="-533400" eaLnBrk="1" hangingPunct="1">
              <a:lnSpc>
                <a:spcPct val="80000"/>
              </a:lnSpc>
              <a:buFontTx/>
              <a:buAutoNum type="arabicPeriod"/>
            </a:pPr>
            <a:r>
              <a:rPr lang="en-US" sz="2400" dirty="0" err="1" smtClean="0"/>
              <a:t>Keputusan</a:t>
            </a:r>
            <a:r>
              <a:rPr lang="en-US" sz="2400" dirty="0" smtClean="0"/>
              <a:t> yang </a:t>
            </a:r>
            <a:r>
              <a:rPr lang="en-US" sz="2400" dirty="0" err="1" smtClean="0"/>
              <a:t>harus</a:t>
            </a:r>
            <a:r>
              <a:rPr lang="en-US" sz="2400" dirty="0" smtClean="0"/>
              <a:t> </a:t>
            </a:r>
            <a:r>
              <a:rPr lang="en-US" sz="2400" dirty="0" err="1" smtClean="0"/>
              <a:t>diambil</a:t>
            </a:r>
            <a:r>
              <a:rPr lang="en-US" sz="2400" dirty="0" smtClean="0"/>
              <a:t> </a:t>
            </a:r>
            <a:r>
              <a:rPr lang="en-US" sz="2400" dirty="0" err="1" smtClean="0"/>
              <a:t>pada</a:t>
            </a:r>
            <a:r>
              <a:rPr lang="en-US" sz="2400" dirty="0" smtClean="0"/>
              <a:t> </a:t>
            </a:r>
            <a:r>
              <a:rPr lang="en-US" sz="2400" dirty="0" err="1" smtClean="0"/>
              <a:t>saat</a:t>
            </a:r>
            <a:r>
              <a:rPr lang="en-US" sz="2400" dirty="0" smtClean="0"/>
              <a:t> </a:t>
            </a:r>
            <a:r>
              <a:rPr lang="en-US" sz="2400" dirty="0" err="1" smtClean="0"/>
              <a:t>sekarang</a:t>
            </a:r>
            <a:r>
              <a:rPr lang="en-US" sz="2400" dirty="0" smtClean="0"/>
              <a:t> </a:t>
            </a:r>
            <a:r>
              <a:rPr lang="en-US" sz="2400" dirty="0" err="1" smtClean="0"/>
              <a:t>yg</a:t>
            </a:r>
            <a:r>
              <a:rPr lang="en-US" sz="2400" dirty="0" smtClean="0"/>
              <a:t> </a:t>
            </a:r>
            <a:r>
              <a:rPr lang="en-US" sz="2400" dirty="0" err="1" smtClean="0"/>
              <a:t>umumnya</a:t>
            </a:r>
            <a:r>
              <a:rPr lang="en-US" sz="2400" dirty="0" smtClean="0"/>
              <a:t> </a:t>
            </a:r>
            <a:r>
              <a:rPr lang="en-US" sz="2400" dirty="0" err="1" smtClean="0"/>
              <a:t>bersifat</a:t>
            </a:r>
            <a:r>
              <a:rPr lang="en-US" sz="2400" dirty="0" smtClean="0"/>
              <a:t> </a:t>
            </a:r>
            <a:r>
              <a:rPr lang="en-US" sz="2400" dirty="0" err="1" smtClean="0"/>
              <a:t>tetap</a:t>
            </a:r>
            <a:r>
              <a:rPr lang="en-US" sz="2400" dirty="0" smtClean="0"/>
              <a:t> </a:t>
            </a:r>
            <a:r>
              <a:rPr lang="en-US" sz="2400" dirty="0" err="1" smtClean="0"/>
              <a:t>karena</a:t>
            </a:r>
            <a:r>
              <a:rPr lang="en-US" sz="2400" dirty="0" smtClean="0"/>
              <a:t> </a:t>
            </a:r>
            <a:r>
              <a:rPr lang="en-US" sz="2400" dirty="0" err="1" smtClean="0"/>
              <a:t>tidak</a:t>
            </a:r>
            <a:r>
              <a:rPr lang="en-US" sz="2400" dirty="0" smtClean="0"/>
              <a:t> </a:t>
            </a:r>
            <a:r>
              <a:rPr lang="en-US" sz="2400" dirty="0" err="1" smtClean="0"/>
              <a:t>akan</a:t>
            </a:r>
            <a:r>
              <a:rPr lang="en-US" sz="2400" dirty="0" smtClean="0"/>
              <a:t> </a:t>
            </a:r>
            <a:r>
              <a:rPr lang="en-US" sz="2400" dirty="0" err="1" smtClean="0"/>
              <a:t>berubah</a:t>
            </a:r>
            <a:r>
              <a:rPr lang="en-US" sz="2400" dirty="0" smtClean="0"/>
              <a:t> </a:t>
            </a:r>
            <a:r>
              <a:rPr lang="en-US" sz="2400" dirty="0" err="1" smtClean="0"/>
              <a:t>di</a:t>
            </a:r>
            <a:r>
              <a:rPr lang="en-US" sz="2400" dirty="0" smtClean="0"/>
              <a:t> </a:t>
            </a:r>
            <a:r>
              <a:rPr lang="en-US" sz="2400" dirty="0" err="1" smtClean="0"/>
              <a:t>masa</a:t>
            </a:r>
            <a:r>
              <a:rPr lang="en-US" sz="2400" dirty="0" smtClean="0"/>
              <a:t> yang </a:t>
            </a:r>
            <a:r>
              <a:rPr lang="en-US" sz="2400" dirty="0" err="1" smtClean="0"/>
              <a:t>akan</a:t>
            </a:r>
            <a:r>
              <a:rPr lang="en-US" sz="2400" dirty="0" smtClean="0"/>
              <a:t> </a:t>
            </a:r>
            <a:r>
              <a:rPr lang="en-US" sz="2400" dirty="0" err="1" smtClean="0"/>
              <a:t>datang</a:t>
            </a:r>
            <a:r>
              <a:rPr lang="en-US" sz="2400" dirty="0" smtClean="0"/>
              <a:t>, </a:t>
            </a:r>
            <a:r>
              <a:rPr lang="en-US" sz="2400" dirty="0" err="1" smtClean="0"/>
              <a:t>misalnya</a:t>
            </a:r>
            <a:r>
              <a:rPr lang="en-US" sz="2400" dirty="0" smtClean="0"/>
              <a:t>: </a:t>
            </a:r>
            <a:r>
              <a:rPr lang="en-US" sz="2400" dirty="0" err="1" smtClean="0"/>
              <a:t>membangun</a:t>
            </a:r>
            <a:r>
              <a:rPr lang="en-US" sz="2400" dirty="0" smtClean="0"/>
              <a:t> </a:t>
            </a:r>
            <a:r>
              <a:rPr lang="en-US" sz="2400" dirty="0" err="1" smtClean="0"/>
              <a:t>bendung</a:t>
            </a:r>
            <a:r>
              <a:rPr lang="en-US" sz="2400" dirty="0" smtClean="0"/>
              <a:t>, </a:t>
            </a:r>
            <a:r>
              <a:rPr lang="en-US" sz="2400" dirty="0" err="1" smtClean="0"/>
              <a:t>membangun</a:t>
            </a:r>
            <a:r>
              <a:rPr lang="en-US" sz="2400" dirty="0" smtClean="0"/>
              <a:t> </a:t>
            </a:r>
            <a:r>
              <a:rPr lang="en-US" sz="2400" dirty="0" err="1" smtClean="0"/>
              <a:t>bendungan</a:t>
            </a:r>
            <a:r>
              <a:rPr lang="en-US" sz="2400" dirty="0" smtClean="0"/>
              <a:t> (dam) </a:t>
            </a:r>
            <a:r>
              <a:rPr lang="en-US" sz="2400" dirty="0" err="1" smtClean="0"/>
              <a:t>untuk</a:t>
            </a:r>
            <a:r>
              <a:rPr lang="en-US" sz="2400" dirty="0" smtClean="0"/>
              <a:t> reservoir, </a:t>
            </a:r>
            <a:r>
              <a:rPr lang="en-US" sz="2400" dirty="0" err="1" smtClean="0"/>
              <a:t>membangun</a:t>
            </a:r>
            <a:r>
              <a:rPr lang="en-US" sz="2400" dirty="0" smtClean="0"/>
              <a:t> </a:t>
            </a:r>
            <a:r>
              <a:rPr lang="en-US" sz="2400" dirty="0" err="1" smtClean="0"/>
              <a:t>tanggul</a:t>
            </a:r>
            <a:r>
              <a:rPr lang="en-US" sz="2400" dirty="0" smtClean="0"/>
              <a:t>, </a:t>
            </a:r>
            <a:r>
              <a:rPr lang="en-US" sz="2400" dirty="0" err="1" smtClean="0"/>
              <a:t>dan</a:t>
            </a:r>
            <a:r>
              <a:rPr lang="en-US" sz="2400" dirty="0" smtClean="0"/>
              <a:t> lain-lain.</a:t>
            </a:r>
          </a:p>
          <a:p>
            <a:pPr marL="533400" indent="-533400" eaLnBrk="1" hangingPunct="1">
              <a:lnSpc>
                <a:spcPct val="80000"/>
              </a:lnSpc>
              <a:buFontTx/>
              <a:buAutoNum type="arabicPeriod"/>
            </a:pPr>
            <a:r>
              <a:rPr lang="en-US" sz="2400" dirty="0" err="1" smtClean="0"/>
              <a:t>Keputusan</a:t>
            </a:r>
            <a:r>
              <a:rPr lang="en-US" sz="2400" dirty="0" smtClean="0"/>
              <a:t> yang </a:t>
            </a:r>
            <a:r>
              <a:rPr lang="en-US" sz="2400" dirty="0" err="1" smtClean="0"/>
              <a:t>harus</a:t>
            </a:r>
            <a:r>
              <a:rPr lang="en-US" sz="2400" dirty="0" smtClean="0"/>
              <a:t> </a:t>
            </a:r>
            <a:r>
              <a:rPr lang="en-US" sz="2400" dirty="0" err="1" smtClean="0"/>
              <a:t>diambil</a:t>
            </a:r>
            <a:r>
              <a:rPr lang="en-US" sz="2400" dirty="0" smtClean="0"/>
              <a:t> </a:t>
            </a:r>
            <a:r>
              <a:rPr lang="en-US" sz="2400" dirty="0" err="1" smtClean="0"/>
              <a:t>untuk</a:t>
            </a:r>
            <a:r>
              <a:rPr lang="en-US" sz="2400" dirty="0" smtClean="0"/>
              <a:t> </a:t>
            </a:r>
            <a:r>
              <a:rPr lang="en-US" sz="2400" dirty="0" err="1" smtClean="0"/>
              <a:t>keperluan</a:t>
            </a:r>
            <a:r>
              <a:rPr lang="en-US" sz="2400" dirty="0" smtClean="0"/>
              <a:t> </a:t>
            </a:r>
            <a:r>
              <a:rPr lang="en-US" sz="2400" dirty="0" err="1" smtClean="0"/>
              <a:t>masa</a:t>
            </a:r>
            <a:r>
              <a:rPr lang="en-US" sz="2400" dirty="0" smtClean="0"/>
              <a:t> yang </a:t>
            </a:r>
            <a:r>
              <a:rPr lang="en-US" sz="2400" dirty="0" err="1" smtClean="0"/>
              <a:t>akan</a:t>
            </a:r>
            <a:r>
              <a:rPr lang="en-US" sz="2400" dirty="0" smtClean="0"/>
              <a:t> </a:t>
            </a:r>
            <a:r>
              <a:rPr lang="en-US" sz="2400" dirty="0" err="1" smtClean="0"/>
              <a:t>datang</a:t>
            </a:r>
            <a:r>
              <a:rPr lang="en-US" sz="2400" dirty="0" smtClean="0"/>
              <a:t>. </a:t>
            </a:r>
            <a:r>
              <a:rPr lang="en-US" sz="2400" dirty="0" err="1" smtClean="0"/>
              <a:t>Keputusan</a:t>
            </a:r>
            <a:r>
              <a:rPr lang="en-US" sz="2400" dirty="0" smtClean="0"/>
              <a:t> </a:t>
            </a:r>
            <a:r>
              <a:rPr lang="en-US" sz="2400" dirty="0" err="1" smtClean="0"/>
              <a:t>ini</a:t>
            </a:r>
            <a:r>
              <a:rPr lang="en-US" sz="2400" dirty="0" smtClean="0"/>
              <a:t> </a:t>
            </a:r>
            <a:r>
              <a:rPr lang="en-US" sz="2400" dirty="0" err="1" smtClean="0"/>
              <a:t>bersifat</a:t>
            </a:r>
            <a:r>
              <a:rPr lang="en-US" sz="2400" dirty="0" smtClean="0"/>
              <a:t> </a:t>
            </a:r>
            <a:r>
              <a:rPr lang="en-US" sz="2400" dirty="0" err="1" smtClean="0"/>
              <a:t>tidak</a:t>
            </a:r>
            <a:r>
              <a:rPr lang="en-US" sz="2400" dirty="0" smtClean="0"/>
              <a:t> </a:t>
            </a:r>
            <a:r>
              <a:rPr lang="en-US" sz="2400" dirty="0" err="1" smtClean="0"/>
              <a:t>tetap</a:t>
            </a:r>
            <a:r>
              <a:rPr lang="en-US" sz="2400" dirty="0" smtClean="0"/>
              <a:t>, </a:t>
            </a:r>
            <a:r>
              <a:rPr lang="en-US" sz="2400" dirty="0" err="1" smtClean="0"/>
              <a:t>dapat</a:t>
            </a:r>
            <a:r>
              <a:rPr lang="en-US" sz="2400" dirty="0" smtClean="0"/>
              <a:t> </a:t>
            </a:r>
            <a:r>
              <a:rPr lang="en-US" sz="2400" dirty="0" err="1" smtClean="0"/>
              <a:t>berubah</a:t>
            </a:r>
            <a:r>
              <a:rPr lang="en-US" sz="2400" dirty="0" smtClean="0"/>
              <a:t> </a:t>
            </a:r>
            <a:r>
              <a:rPr lang="en-US" sz="2400" dirty="0" err="1" smtClean="0"/>
              <a:t>sesuai</a:t>
            </a:r>
            <a:r>
              <a:rPr lang="en-US" sz="2400" dirty="0" smtClean="0"/>
              <a:t> </a:t>
            </a:r>
            <a:r>
              <a:rPr lang="en-US" sz="2400" dirty="0" err="1" smtClean="0"/>
              <a:t>dengan</a:t>
            </a:r>
            <a:r>
              <a:rPr lang="en-US" sz="2400" dirty="0" smtClean="0"/>
              <a:t> </a:t>
            </a:r>
            <a:r>
              <a:rPr lang="en-US" sz="2400" dirty="0" err="1" smtClean="0"/>
              <a:t>perkembangan</a:t>
            </a:r>
            <a:r>
              <a:rPr lang="en-US" sz="2400" dirty="0" smtClean="0"/>
              <a:t> </a:t>
            </a:r>
            <a:r>
              <a:rPr lang="en-US" sz="2400" dirty="0" err="1" smtClean="0"/>
              <a:t>persoalan</a:t>
            </a:r>
            <a:r>
              <a:rPr lang="en-US" sz="2400" dirty="0" smtClean="0"/>
              <a:t> </a:t>
            </a:r>
            <a:r>
              <a:rPr lang="en-US" sz="2400" dirty="0" err="1" smtClean="0"/>
              <a:t>di</a:t>
            </a:r>
            <a:r>
              <a:rPr lang="en-US" sz="2400" dirty="0" smtClean="0"/>
              <a:t> </a:t>
            </a:r>
            <a:r>
              <a:rPr lang="en-US" sz="2400" dirty="0" err="1" smtClean="0"/>
              <a:t>masa</a:t>
            </a:r>
            <a:r>
              <a:rPr lang="en-US" sz="2400" dirty="0" smtClean="0"/>
              <a:t> yang </a:t>
            </a:r>
            <a:r>
              <a:rPr lang="en-US" sz="2400" dirty="0" err="1" smtClean="0"/>
              <a:t>akan</a:t>
            </a:r>
            <a:r>
              <a:rPr lang="en-US" sz="2400" dirty="0" smtClean="0"/>
              <a:t> </a:t>
            </a:r>
            <a:r>
              <a:rPr lang="en-US" sz="2400" dirty="0" err="1" smtClean="0"/>
              <a:t>datang</a:t>
            </a:r>
            <a:r>
              <a:rPr lang="en-US" sz="2400" dirty="0" smtClean="0"/>
              <a:t>. </a:t>
            </a:r>
            <a:r>
              <a:rPr lang="en-US" sz="2400" dirty="0" err="1" smtClean="0"/>
              <a:t>Misal</a:t>
            </a:r>
            <a:r>
              <a:rPr lang="en-US" sz="2400" dirty="0" smtClean="0"/>
              <a:t>: </a:t>
            </a:r>
            <a:r>
              <a:rPr lang="en-US" sz="2400" dirty="0" err="1" smtClean="0"/>
              <a:t>penetapan</a:t>
            </a:r>
            <a:r>
              <a:rPr lang="en-US" sz="2400" dirty="0" smtClean="0"/>
              <a:t> </a:t>
            </a:r>
            <a:r>
              <a:rPr lang="en-US" sz="2400" dirty="0" err="1" smtClean="0"/>
              <a:t>pedoman</a:t>
            </a:r>
            <a:r>
              <a:rPr lang="en-US" sz="2400" dirty="0" smtClean="0"/>
              <a:t> </a:t>
            </a:r>
            <a:r>
              <a:rPr lang="en-US" sz="2400" dirty="0" err="1" smtClean="0"/>
              <a:t>operasi</a:t>
            </a:r>
            <a:r>
              <a:rPr lang="en-US" sz="2400" dirty="0" smtClean="0"/>
              <a:t> </a:t>
            </a:r>
            <a:r>
              <a:rPr lang="en-US" sz="2400" dirty="0" err="1" smtClean="0"/>
              <a:t>bendung</a:t>
            </a:r>
            <a:r>
              <a:rPr lang="en-US" sz="2400" dirty="0" smtClean="0"/>
              <a:t>, </a:t>
            </a:r>
            <a:r>
              <a:rPr lang="en-US" sz="2400" dirty="0" err="1" smtClean="0"/>
              <a:t>pedoman</a:t>
            </a:r>
            <a:r>
              <a:rPr lang="en-US" sz="2400" dirty="0" smtClean="0"/>
              <a:t> </a:t>
            </a:r>
            <a:r>
              <a:rPr lang="en-US" sz="2400" dirty="0" err="1" smtClean="0"/>
              <a:t>operasi</a:t>
            </a:r>
            <a:r>
              <a:rPr lang="en-US" sz="2400" dirty="0" smtClean="0"/>
              <a:t> reservoir, </a:t>
            </a:r>
            <a:r>
              <a:rPr lang="en-US" sz="2400" dirty="0" err="1" smtClean="0"/>
              <a:t>dan</a:t>
            </a:r>
            <a:r>
              <a:rPr lang="en-US" sz="2400" dirty="0" smtClean="0"/>
              <a:t> lain-lain.</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52400" y="76200"/>
            <a:ext cx="8915400" cy="1143000"/>
          </a:xfrm>
        </p:spPr>
        <p:txBody>
          <a:bodyPr>
            <a:normAutofit fontScale="90000"/>
          </a:bodyPr>
          <a:lstStyle/>
          <a:p>
            <a:pPr algn="l" eaLnBrk="1" hangingPunct="1"/>
            <a:r>
              <a:rPr lang="en-US" sz="4000" dirty="0" err="1" smtClean="0">
                <a:effectLst>
                  <a:outerShdw blurRad="38100" dist="38100" dir="2700000" algn="tl">
                    <a:srgbClr val="000000">
                      <a:alpha val="43137"/>
                    </a:srgbClr>
                  </a:outerShdw>
                </a:effectLst>
              </a:rPr>
              <a:t>Keputusan</a:t>
            </a:r>
            <a:r>
              <a:rPr lang="en-US" sz="4000" dirty="0" smtClean="0">
                <a:effectLst>
                  <a:outerShdw blurRad="38100" dist="38100" dir="2700000" algn="tl">
                    <a:srgbClr val="000000">
                      <a:alpha val="43137"/>
                    </a:srgbClr>
                  </a:outerShdw>
                </a:effectLst>
              </a:rPr>
              <a:t> </a:t>
            </a:r>
            <a:r>
              <a:rPr lang="en-US" sz="4000" dirty="0" err="1" smtClean="0">
                <a:effectLst>
                  <a:outerShdw blurRad="38100" dist="38100" dir="2700000" algn="tl">
                    <a:srgbClr val="000000">
                      <a:alpha val="43137"/>
                    </a:srgbClr>
                  </a:outerShdw>
                </a:effectLst>
              </a:rPr>
              <a:t>yg</a:t>
            </a:r>
            <a:r>
              <a:rPr lang="en-US" sz="4000" dirty="0" smtClean="0">
                <a:effectLst>
                  <a:outerShdw blurRad="38100" dist="38100" dir="2700000" algn="tl">
                    <a:srgbClr val="000000">
                      <a:alpha val="43137"/>
                    </a:srgbClr>
                  </a:outerShdw>
                </a:effectLst>
              </a:rPr>
              <a:t> </a:t>
            </a:r>
            <a:r>
              <a:rPr lang="en-US" sz="4000" dirty="0" err="1" smtClean="0">
                <a:effectLst>
                  <a:outerShdw blurRad="38100" dist="38100" dir="2700000" algn="tl">
                    <a:srgbClr val="000000">
                      <a:alpha val="43137"/>
                    </a:srgbClr>
                  </a:outerShdw>
                </a:effectLst>
              </a:rPr>
              <a:t>bersifat</a:t>
            </a:r>
            <a:r>
              <a:rPr lang="en-US" sz="4000" dirty="0" smtClean="0">
                <a:effectLst>
                  <a:outerShdw blurRad="38100" dist="38100" dir="2700000" algn="tl">
                    <a:srgbClr val="000000">
                      <a:alpha val="43137"/>
                    </a:srgbClr>
                  </a:outerShdw>
                </a:effectLst>
              </a:rPr>
              <a:t> </a:t>
            </a:r>
            <a:r>
              <a:rPr lang="en-US" sz="4000" dirty="0" err="1" smtClean="0">
                <a:effectLst>
                  <a:outerShdw blurRad="38100" dist="38100" dir="2700000" algn="tl">
                    <a:srgbClr val="000000">
                      <a:alpha val="43137"/>
                    </a:srgbClr>
                  </a:outerShdw>
                </a:effectLst>
              </a:rPr>
              <a:t>tetap</a:t>
            </a:r>
            <a:r>
              <a:rPr lang="en-US" sz="4000" dirty="0" smtClean="0">
                <a:effectLst>
                  <a:outerShdw blurRad="38100" dist="38100" dir="2700000" algn="tl">
                    <a:srgbClr val="000000">
                      <a:alpha val="43137"/>
                    </a:srgbClr>
                  </a:outerShdw>
                </a:effectLst>
              </a:rPr>
              <a:t> </a:t>
            </a:r>
            <a:r>
              <a:rPr lang="en-US" sz="4000" dirty="0" err="1" smtClean="0">
                <a:effectLst>
                  <a:outerShdw blurRad="38100" dist="38100" dir="2700000" algn="tl">
                    <a:srgbClr val="000000">
                      <a:alpha val="43137"/>
                    </a:srgbClr>
                  </a:outerShdw>
                </a:effectLst>
              </a:rPr>
              <a:t>tsb</a:t>
            </a:r>
            <a:r>
              <a:rPr lang="en-US" sz="4000" dirty="0" smtClean="0">
                <a:effectLst>
                  <a:outerShdw blurRad="38100" dist="38100" dir="2700000" algn="tl">
                    <a:srgbClr val="000000">
                      <a:alpha val="43137"/>
                    </a:srgbClr>
                  </a:outerShdw>
                </a:effectLst>
              </a:rPr>
              <a:t>. (no. 1) </a:t>
            </a:r>
            <a:r>
              <a:rPr lang="en-US" sz="4000" dirty="0" err="1" smtClean="0">
                <a:effectLst>
                  <a:outerShdw blurRad="38100" dist="38100" dir="2700000" algn="tl">
                    <a:srgbClr val="000000">
                      <a:alpha val="43137"/>
                    </a:srgbClr>
                  </a:outerShdw>
                </a:effectLst>
              </a:rPr>
              <a:t>dapat</a:t>
            </a:r>
            <a:r>
              <a:rPr lang="en-US" sz="4000" dirty="0" smtClean="0">
                <a:effectLst>
                  <a:outerShdw blurRad="38100" dist="38100" dir="2700000" algn="tl">
                    <a:srgbClr val="000000">
                      <a:alpha val="43137"/>
                    </a:srgbClr>
                  </a:outerShdw>
                </a:effectLst>
              </a:rPr>
              <a:t> </a:t>
            </a:r>
            <a:r>
              <a:rPr lang="en-US" sz="4000" dirty="0" err="1" smtClean="0">
                <a:effectLst>
                  <a:outerShdw blurRad="38100" dist="38100" dir="2700000" algn="tl">
                    <a:srgbClr val="000000">
                      <a:alpha val="43137"/>
                    </a:srgbClr>
                  </a:outerShdw>
                </a:effectLst>
              </a:rPr>
              <a:t>dikelompokkan</a:t>
            </a:r>
            <a:r>
              <a:rPr lang="en-US" sz="4000" dirty="0" smtClean="0">
                <a:effectLst>
                  <a:outerShdw blurRad="38100" dist="38100" dir="2700000" algn="tl">
                    <a:srgbClr val="000000">
                      <a:alpha val="43137"/>
                    </a:srgbClr>
                  </a:outerShdw>
                </a:effectLst>
              </a:rPr>
              <a:t> </a:t>
            </a:r>
            <a:r>
              <a:rPr lang="en-US" sz="4000" dirty="0" err="1" smtClean="0">
                <a:effectLst>
                  <a:outerShdw blurRad="38100" dist="38100" dir="2700000" algn="tl">
                    <a:srgbClr val="000000">
                      <a:alpha val="43137"/>
                    </a:srgbClr>
                  </a:outerShdw>
                </a:effectLst>
              </a:rPr>
              <a:t>dalam</a:t>
            </a:r>
            <a:r>
              <a:rPr lang="en-US" sz="4000" dirty="0" smtClean="0">
                <a:effectLst>
                  <a:outerShdw blurRad="38100" dist="38100" dir="2700000" algn="tl">
                    <a:srgbClr val="000000">
                      <a:alpha val="43137"/>
                    </a:srgbClr>
                  </a:outerShdw>
                </a:effectLst>
              </a:rPr>
              <a:t> hal2 </a:t>
            </a:r>
            <a:r>
              <a:rPr lang="en-US" sz="4000" dirty="0" err="1" smtClean="0">
                <a:effectLst>
                  <a:outerShdw blurRad="38100" dist="38100" dir="2700000" algn="tl">
                    <a:srgbClr val="000000">
                      <a:alpha val="43137"/>
                    </a:srgbClr>
                  </a:outerShdw>
                </a:effectLst>
              </a:rPr>
              <a:t>sbb</a:t>
            </a:r>
            <a:r>
              <a:rPr lang="en-US" sz="4000" dirty="0" smtClean="0">
                <a:effectLst>
                  <a:outerShdw blurRad="38100" dist="38100" dir="2700000" algn="tl">
                    <a:srgbClr val="000000">
                      <a:alpha val="43137"/>
                    </a:srgbClr>
                  </a:outerShdw>
                </a:effectLst>
              </a:rPr>
              <a:t>.</a:t>
            </a:r>
          </a:p>
        </p:txBody>
      </p:sp>
      <p:sp>
        <p:nvSpPr>
          <p:cNvPr id="12291" name="Rectangle 3"/>
          <p:cNvSpPr>
            <a:spLocks noGrp="1" noChangeArrowheads="1"/>
          </p:cNvSpPr>
          <p:nvPr>
            <p:ph type="body" idx="1"/>
          </p:nvPr>
        </p:nvSpPr>
        <p:spPr>
          <a:xfrm>
            <a:off x="152400" y="1676400"/>
            <a:ext cx="8763000" cy="4953000"/>
          </a:xfrm>
        </p:spPr>
        <p:txBody>
          <a:bodyPr/>
          <a:lstStyle/>
          <a:p>
            <a:pPr eaLnBrk="1" hangingPunct="1">
              <a:lnSpc>
                <a:spcPct val="90000"/>
              </a:lnSpc>
            </a:pPr>
            <a:r>
              <a:rPr lang="en-US" sz="2400" dirty="0" err="1" smtClean="0"/>
              <a:t>Apa</a:t>
            </a:r>
            <a:r>
              <a:rPr lang="en-US" sz="2400" dirty="0" smtClean="0"/>
              <a:t> yang </a:t>
            </a:r>
            <a:r>
              <a:rPr lang="en-US" sz="2400" dirty="0" err="1" smtClean="0"/>
              <a:t>harus</a:t>
            </a:r>
            <a:r>
              <a:rPr lang="en-US" sz="2400" dirty="0" smtClean="0"/>
              <a:t> </a:t>
            </a:r>
            <a:r>
              <a:rPr lang="en-US" sz="2400" dirty="0" err="1" smtClean="0"/>
              <a:t>dibangun</a:t>
            </a:r>
            <a:r>
              <a:rPr lang="en-US" sz="2400" dirty="0" smtClean="0"/>
              <a:t> </a:t>
            </a:r>
            <a:r>
              <a:rPr lang="en-US" sz="2400" dirty="0" err="1" smtClean="0"/>
              <a:t>untuk</a:t>
            </a:r>
            <a:r>
              <a:rPr lang="en-US" sz="2400" dirty="0" smtClean="0"/>
              <a:t> </a:t>
            </a:r>
            <a:r>
              <a:rPr lang="en-US" sz="2400" dirty="0" err="1" smtClean="0"/>
              <a:t>memecahkan</a:t>
            </a:r>
            <a:r>
              <a:rPr lang="en-US" sz="2400" dirty="0" smtClean="0"/>
              <a:t> </a:t>
            </a:r>
            <a:r>
              <a:rPr lang="en-US" sz="2400" dirty="0" err="1" smtClean="0"/>
              <a:t>persoalan</a:t>
            </a:r>
            <a:r>
              <a:rPr lang="en-US" sz="2400" dirty="0" smtClean="0"/>
              <a:t>? Dam, </a:t>
            </a:r>
            <a:r>
              <a:rPr lang="en-US" sz="2400" dirty="0" err="1" smtClean="0"/>
              <a:t>saluran</a:t>
            </a:r>
            <a:r>
              <a:rPr lang="en-US" sz="2400" dirty="0" smtClean="0"/>
              <a:t>, PLTA, </a:t>
            </a:r>
            <a:r>
              <a:rPr lang="en-US" sz="2400" dirty="0" err="1" smtClean="0"/>
              <a:t>pompa</a:t>
            </a:r>
            <a:r>
              <a:rPr lang="en-US" sz="2400" dirty="0" smtClean="0"/>
              <a:t> air?</a:t>
            </a:r>
          </a:p>
          <a:p>
            <a:pPr eaLnBrk="1" hangingPunct="1">
              <a:lnSpc>
                <a:spcPct val="90000"/>
              </a:lnSpc>
            </a:pPr>
            <a:r>
              <a:rPr lang="en-US" sz="2400" dirty="0" err="1" smtClean="0"/>
              <a:t>Dimana</a:t>
            </a:r>
            <a:r>
              <a:rPr lang="en-US" sz="2400" dirty="0" smtClean="0"/>
              <a:t> </a:t>
            </a:r>
            <a:r>
              <a:rPr lang="en-US" sz="2400" dirty="0" err="1" smtClean="0"/>
              <a:t>bangunan</a:t>
            </a:r>
            <a:r>
              <a:rPr lang="en-US" sz="2400" dirty="0" smtClean="0"/>
              <a:t> air </a:t>
            </a:r>
            <a:r>
              <a:rPr lang="en-US" sz="2400" dirty="0" err="1" smtClean="0"/>
              <a:t>tersebut</a:t>
            </a:r>
            <a:r>
              <a:rPr lang="en-US" sz="2400" dirty="0" smtClean="0"/>
              <a:t> </a:t>
            </a:r>
            <a:r>
              <a:rPr lang="en-US" sz="2400" dirty="0" err="1" smtClean="0"/>
              <a:t>harus</a:t>
            </a:r>
            <a:r>
              <a:rPr lang="en-US" sz="2400" dirty="0" smtClean="0"/>
              <a:t> </a:t>
            </a:r>
            <a:r>
              <a:rPr lang="en-US" sz="2400" dirty="0" err="1" smtClean="0"/>
              <a:t>ditempatkan</a:t>
            </a:r>
            <a:r>
              <a:rPr lang="en-US" sz="2400" dirty="0" smtClean="0"/>
              <a:t>?</a:t>
            </a:r>
          </a:p>
          <a:p>
            <a:pPr eaLnBrk="1" hangingPunct="1">
              <a:lnSpc>
                <a:spcPct val="90000"/>
              </a:lnSpc>
            </a:pPr>
            <a:r>
              <a:rPr lang="en-US" sz="2400" dirty="0" err="1" smtClean="0"/>
              <a:t>Bagaimanakah</a:t>
            </a:r>
            <a:r>
              <a:rPr lang="en-US" sz="2400" dirty="0" smtClean="0"/>
              <a:t> </a:t>
            </a:r>
            <a:r>
              <a:rPr lang="en-US" sz="2400" dirty="0" err="1" smtClean="0"/>
              <a:t>bangunan-bangunan</a:t>
            </a:r>
            <a:r>
              <a:rPr lang="en-US" sz="2400" dirty="0" smtClean="0"/>
              <a:t> air </a:t>
            </a:r>
            <a:r>
              <a:rPr lang="en-US" sz="2400" dirty="0" err="1" smtClean="0"/>
              <a:t>tersebut</a:t>
            </a:r>
            <a:r>
              <a:rPr lang="en-US" sz="2400" dirty="0" smtClean="0"/>
              <a:t>? </a:t>
            </a:r>
            <a:r>
              <a:rPr lang="en-US" sz="2400" dirty="0" err="1" smtClean="0"/>
              <a:t>Menyangkut</a:t>
            </a:r>
            <a:r>
              <a:rPr lang="en-US" sz="2400" dirty="0" smtClean="0"/>
              <a:t> </a:t>
            </a:r>
            <a:r>
              <a:rPr lang="en-US" sz="2400" dirty="0" err="1" smtClean="0"/>
              <a:t>kapasitas</a:t>
            </a:r>
            <a:r>
              <a:rPr lang="en-US" sz="2400" dirty="0" smtClean="0"/>
              <a:t> </a:t>
            </a:r>
            <a:r>
              <a:rPr lang="en-US" sz="2400" dirty="0" err="1" smtClean="0"/>
              <a:t>dan</a:t>
            </a:r>
            <a:r>
              <a:rPr lang="en-US" sz="2400" dirty="0" smtClean="0"/>
              <a:t> </a:t>
            </a:r>
            <a:r>
              <a:rPr lang="en-US" sz="2400" dirty="0" err="1" smtClean="0"/>
              <a:t>dimensi</a:t>
            </a:r>
            <a:r>
              <a:rPr lang="en-US" sz="2400" dirty="0" smtClean="0"/>
              <a:t> </a:t>
            </a:r>
            <a:r>
              <a:rPr lang="en-US" sz="2400" dirty="0" err="1" smtClean="0"/>
              <a:t>dari</a:t>
            </a:r>
            <a:r>
              <a:rPr lang="en-US" sz="2400" dirty="0" smtClean="0"/>
              <a:t> </a:t>
            </a:r>
            <a:r>
              <a:rPr lang="en-US" sz="2400" dirty="0" err="1" smtClean="0"/>
              <a:t>bangunan</a:t>
            </a:r>
            <a:r>
              <a:rPr lang="en-US" sz="2400" dirty="0" smtClean="0"/>
              <a:t> air yang </a:t>
            </a:r>
            <a:r>
              <a:rPr lang="en-US" sz="2400" dirty="0" err="1" smtClean="0"/>
              <a:t>akan</a:t>
            </a:r>
            <a:r>
              <a:rPr lang="en-US" sz="2400" dirty="0" smtClean="0"/>
              <a:t> </a:t>
            </a:r>
            <a:r>
              <a:rPr lang="en-US" sz="2400" dirty="0" err="1" smtClean="0"/>
              <a:t>dibuat</a:t>
            </a:r>
            <a:r>
              <a:rPr lang="en-US" sz="2400" dirty="0" smtClean="0"/>
              <a:t>.</a:t>
            </a:r>
          </a:p>
          <a:p>
            <a:pPr eaLnBrk="1" hangingPunct="1">
              <a:lnSpc>
                <a:spcPct val="90000"/>
              </a:lnSpc>
            </a:pPr>
            <a:r>
              <a:rPr lang="en-US" sz="2400" dirty="0" err="1" smtClean="0"/>
              <a:t>Kapan</a:t>
            </a:r>
            <a:r>
              <a:rPr lang="en-US" sz="2400" dirty="0" smtClean="0"/>
              <a:t> </a:t>
            </a:r>
            <a:r>
              <a:rPr lang="en-US" sz="2400" dirty="0" err="1" smtClean="0"/>
              <a:t>bangunan</a:t>
            </a:r>
            <a:r>
              <a:rPr lang="en-US" sz="2400" dirty="0" smtClean="0"/>
              <a:t> </a:t>
            </a:r>
            <a:r>
              <a:rPr lang="en-US" sz="2400" dirty="0" err="1" smtClean="0"/>
              <a:t>tersebut</a:t>
            </a:r>
            <a:r>
              <a:rPr lang="en-US" sz="2400" dirty="0" smtClean="0"/>
              <a:t> </a:t>
            </a:r>
            <a:r>
              <a:rPr lang="en-US" sz="2400" dirty="0" err="1" smtClean="0"/>
              <a:t>harus</a:t>
            </a:r>
            <a:r>
              <a:rPr lang="en-US" sz="2400" dirty="0" smtClean="0"/>
              <a:t> </a:t>
            </a:r>
            <a:r>
              <a:rPr lang="en-US" sz="2400" dirty="0" err="1" smtClean="0"/>
              <a:t>dibuat</a:t>
            </a:r>
            <a:r>
              <a:rPr lang="en-US" sz="2400" dirty="0" smtClean="0"/>
              <a:t>?</a:t>
            </a:r>
          </a:p>
          <a:p>
            <a:pPr eaLnBrk="1" hangingPunct="1">
              <a:lnSpc>
                <a:spcPct val="90000"/>
              </a:lnSpc>
              <a:buFontTx/>
              <a:buNone/>
            </a:pPr>
            <a:endParaRPr lang="en-US" sz="2400" dirty="0" smtClean="0"/>
          </a:p>
          <a:p>
            <a:pPr eaLnBrk="1" hangingPunct="1">
              <a:lnSpc>
                <a:spcPct val="90000"/>
              </a:lnSpc>
              <a:buFontTx/>
              <a:buNone/>
            </a:pPr>
            <a:r>
              <a:rPr lang="en-US" sz="2400" dirty="0" smtClean="0"/>
              <a:t>	</a:t>
            </a:r>
            <a:r>
              <a:rPr lang="en-US" sz="2400" dirty="0" err="1" smtClean="0"/>
              <a:t>Utk</a:t>
            </a:r>
            <a:r>
              <a:rPr lang="en-US" sz="2400" dirty="0" smtClean="0"/>
              <a:t> </a:t>
            </a:r>
            <a:r>
              <a:rPr lang="en-US" sz="2400" dirty="0" err="1" smtClean="0"/>
              <a:t>menjawab</a:t>
            </a:r>
            <a:r>
              <a:rPr lang="en-US" sz="2400" dirty="0" smtClean="0"/>
              <a:t> pertanyaan2 </a:t>
            </a:r>
            <a:r>
              <a:rPr lang="en-US" sz="2400" dirty="0" err="1" smtClean="0"/>
              <a:t>ini</a:t>
            </a:r>
            <a:r>
              <a:rPr lang="en-US" sz="2400" dirty="0" smtClean="0"/>
              <a:t> </a:t>
            </a:r>
            <a:r>
              <a:rPr lang="en-US" sz="2400" dirty="0" err="1" smtClean="0"/>
              <a:t>selain</a:t>
            </a:r>
            <a:r>
              <a:rPr lang="en-US" sz="2400" dirty="0" smtClean="0"/>
              <a:t> </a:t>
            </a:r>
            <a:r>
              <a:rPr lang="en-US" sz="2400" dirty="0" err="1" smtClean="0"/>
              <a:t>memperhatikan</a:t>
            </a:r>
            <a:r>
              <a:rPr lang="en-US" sz="2400" dirty="0" smtClean="0"/>
              <a:t> </a:t>
            </a:r>
            <a:r>
              <a:rPr lang="en-US" sz="2400" dirty="0" err="1" smtClean="0"/>
              <a:t>hasil</a:t>
            </a:r>
            <a:r>
              <a:rPr lang="en-US" sz="2400" dirty="0" smtClean="0"/>
              <a:t> </a:t>
            </a:r>
            <a:r>
              <a:rPr lang="en-US" sz="2400" dirty="0" err="1" smtClean="0"/>
              <a:t>kajian</a:t>
            </a:r>
            <a:r>
              <a:rPr lang="en-US" sz="2400" dirty="0" smtClean="0"/>
              <a:t> </a:t>
            </a:r>
            <a:r>
              <a:rPr lang="en-US" sz="2400" dirty="0" err="1" smtClean="0"/>
              <a:t>secara</a:t>
            </a:r>
            <a:r>
              <a:rPr lang="en-US" sz="2400" dirty="0" smtClean="0"/>
              <a:t> </a:t>
            </a:r>
            <a:r>
              <a:rPr lang="en-US" sz="2400" dirty="0" err="1" smtClean="0"/>
              <a:t>teknis</a:t>
            </a:r>
            <a:r>
              <a:rPr lang="en-US" sz="2400" dirty="0" smtClean="0"/>
              <a:t>, paling </a:t>
            </a:r>
            <a:r>
              <a:rPr lang="en-US" sz="2400" dirty="0" err="1" smtClean="0"/>
              <a:t>tidak</a:t>
            </a:r>
            <a:r>
              <a:rPr lang="en-US" sz="2400" dirty="0" smtClean="0"/>
              <a:t> </a:t>
            </a:r>
            <a:r>
              <a:rPr lang="en-US" sz="2400" dirty="0" err="1" smtClean="0"/>
              <a:t>diperlukan</a:t>
            </a:r>
            <a:r>
              <a:rPr lang="en-US" sz="2400" dirty="0" smtClean="0"/>
              <a:t> </a:t>
            </a:r>
            <a:r>
              <a:rPr lang="en-US" sz="2400" dirty="0" err="1" smtClean="0"/>
              <a:t>analisis</a:t>
            </a:r>
            <a:r>
              <a:rPr lang="en-US" sz="2400" dirty="0" smtClean="0"/>
              <a:t> </a:t>
            </a:r>
            <a:r>
              <a:rPr lang="en-US" sz="2400" dirty="0" err="1" smtClean="0"/>
              <a:t>tentang</a:t>
            </a:r>
            <a:r>
              <a:rPr lang="en-US" sz="2400" dirty="0" smtClean="0"/>
              <a:t> </a:t>
            </a:r>
            <a:r>
              <a:rPr lang="en-US" sz="2400" dirty="0" err="1" smtClean="0"/>
              <a:t>Ekonomi</a:t>
            </a:r>
            <a:r>
              <a:rPr lang="en-US" sz="2400" dirty="0" smtClean="0"/>
              <a:t> </a:t>
            </a:r>
            <a:r>
              <a:rPr lang="en-US" sz="2400" dirty="0" err="1" smtClean="0"/>
              <a:t>Teknik</a:t>
            </a:r>
            <a:r>
              <a:rPr lang="en-US" sz="2400" dirty="0" smtClean="0"/>
              <a:t> </a:t>
            </a:r>
            <a:r>
              <a:rPr lang="en-US" sz="2400" dirty="0" err="1" smtClean="0"/>
              <a:t>untuk</a:t>
            </a:r>
            <a:r>
              <a:rPr lang="en-US" sz="2400" dirty="0" smtClean="0"/>
              <a:t> </a:t>
            </a:r>
            <a:r>
              <a:rPr lang="en-US" sz="2400" dirty="0" err="1" smtClean="0"/>
              <a:t>menentukan</a:t>
            </a:r>
            <a:r>
              <a:rPr lang="en-US" sz="2400" dirty="0" smtClean="0"/>
              <a:t> </a:t>
            </a:r>
            <a:r>
              <a:rPr lang="en-US" sz="2400" dirty="0" err="1" smtClean="0"/>
              <a:t>saat</a:t>
            </a:r>
            <a:r>
              <a:rPr lang="en-US" sz="2400" dirty="0" smtClean="0"/>
              <a:t> </a:t>
            </a:r>
            <a:r>
              <a:rPr lang="en-US" sz="2400" dirty="0" err="1" smtClean="0"/>
              <a:t>kapan</a:t>
            </a:r>
            <a:r>
              <a:rPr lang="en-US" sz="2400" dirty="0" smtClean="0"/>
              <a:t> </a:t>
            </a:r>
            <a:r>
              <a:rPr lang="en-US" sz="2400" dirty="0" err="1" smtClean="0"/>
              <a:t>bangunan-bangunan</a:t>
            </a:r>
            <a:r>
              <a:rPr lang="en-US" sz="2400" dirty="0" smtClean="0"/>
              <a:t> </a:t>
            </a:r>
            <a:r>
              <a:rPr lang="en-US" sz="2400" dirty="0" err="1" smtClean="0"/>
              <a:t>tersebut</a:t>
            </a:r>
            <a:r>
              <a:rPr lang="en-US" sz="2400" dirty="0" smtClean="0"/>
              <a:t> </a:t>
            </a:r>
            <a:r>
              <a:rPr lang="en-US" sz="2400" dirty="0" err="1" smtClean="0"/>
              <a:t>harus</a:t>
            </a:r>
            <a:r>
              <a:rPr lang="en-US" sz="2400" dirty="0" smtClean="0"/>
              <a:t> </a:t>
            </a:r>
            <a:r>
              <a:rPr lang="en-US" sz="2400" dirty="0" err="1" smtClean="0"/>
              <a:t>dibuat</a:t>
            </a:r>
            <a:r>
              <a:rPr lang="en-US" sz="2400" dirty="0" smtClean="0"/>
              <a:t> </a:t>
            </a:r>
            <a:r>
              <a:rPr lang="en-US" sz="2400" dirty="0" err="1" smtClean="0"/>
              <a:t>sehingga</a:t>
            </a:r>
            <a:r>
              <a:rPr lang="en-US" sz="2400" dirty="0" smtClean="0"/>
              <a:t> </a:t>
            </a:r>
            <a:r>
              <a:rPr lang="en-US" sz="2400" dirty="0" err="1" smtClean="0"/>
              <a:t>diperoleh</a:t>
            </a:r>
            <a:r>
              <a:rPr lang="en-US" sz="2400" dirty="0" smtClean="0"/>
              <a:t> </a:t>
            </a:r>
            <a:r>
              <a:rPr lang="en-US" sz="2400" dirty="0" err="1" smtClean="0"/>
              <a:t>solusi</a:t>
            </a:r>
            <a:r>
              <a:rPr lang="en-US" sz="2400" dirty="0" smtClean="0"/>
              <a:t> </a:t>
            </a:r>
            <a:r>
              <a:rPr lang="en-US" sz="2400" dirty="0" err="1" smtClean="0"/>
              <a:t>permasalahan</a:t>
            </a:r>
            <a:r>
              <a:rPr lang="en-US" sz="2400" dirty="0" smtClean="0"/>
              <a:t> </a:t>
            </a:r>
            <a:r>
              <a:rPr lang="en-US" sz="2400" dirty="0" err="1" smtClean="0"/>
              <a:t>dengan</a:t>
            </a:r>
            <a:r>
              <a:rPr lang="en-US" sz="2400" dirty="0" smtClean="0"/>
              <a:t> benefit yang optimal</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2400" y="228600"/>
            <a:ext cx="8763000" cy="1143000"/>
          </a:xfrm>
        </p:spPr>
        <p:txBody>
          <a:bodyPr>
            <a:normAutofit fontScale="90000"/>
          </a:bodyPr>
          <a:lstStyle/>
          <a:p>
            <a:pPr algn="l" eaLnBrk="1" hangingPunct="1"/>
            <a:r>
              <a:rPr lang="en-US" sz="3600" dirty="0" err="1" smtClean="0">
                <a:effectLst>
                  <a:outerShdw blurRad="38100" dist="38100" dir="2700000" algn="tl">
                    <a:srgbClr val="000000">
                      <a:alpha val="43137"/>
                    </a:srgbClr>
                  </a:outerShdw>
                </a:effectLst>
              </a:rPr>
              <a:t>Keputusan</a:t>
            </a:r>
            <a:r>
              <a:rPr lang="en-US" sz="3600" dirty="0" smtClean="0">
                <a:effectLst>
                  <a:outerShdw blurRad="38100" dist="38100" dir="2700000" algn="tl">
                    <a:srgbClr val="000000">
                      <a:alpha val="43137"/>
                    </a:srgbClr>
                  </a:outerShdw>
                </a:effectLst>
              </a:rPr>
              <a:t> yang </a:t>
            </a:r>
            <a:r>
              <a:rPr lang="en-US" sz="3600" dirty="0" err="1" smtClean="0">
                <a:effectLst>
                  <a:outerShdw blurRad="38100" dist="38100" dir="2700000" algn="tl">
                    <a:srgbClr val="000000">
                      <a:alpha val="43137"/>
                    </a:srgbClr>
                  </a:outerShdw>
                </a:effectLst>
              </a:rPr>
              <a:t>menyangkut</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masa</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datang</a:t>
            </a:r>
            <a:r>
              <a:rPr lang="en-US" sz="3600" dirty="0" smtClean="0">
                <a:effectLst>
                  <a:outerShdw blurRad="38100" dist="38100" dir="2700000" algn="tl">
                    <a:srgbClr val="000000">
                      <a:alpha val="43137"/>
                    </a:srgbClr>
                  </a:outerShdw>
                </a:effectLst>
              </a:rPr>
              <a:t> (no. 2) </a:t>
            </a:r>
            <a:r>
              <a:rPr lang="en-US" sz="3600" dirty="0" err="1" smtClean="0">
                <a:effectLst>
                  <a:outerShdw blurRad="38100" dist="38100" dir="2700000" algn="tl">
                    <a:srgbClr val="000000">
                      <a:alpha val="43137"/>
                    </a:srgbClr>
                  </a:outerShdw>
                </a:effectLst>
              </a:rPr>
              <a:t>berkaitan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dengan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operasi</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suatu</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sistem</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sumber</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daya</a:t>
            </a:r>
            <a:r>
              <a:rPr lang="en-US" sz="3600" dirty="0" smtClean="0">
                <a:effectLst>
                  <a:outerShdw blurRad="38100" dist="38100" dir="2700000" algn="tl">
                    <a:srgbClr val="000000">
                      <a:alpha val="43137"/>
                    </a:srgbClr>
                  </a:outerShdw>
                </a:effectLst>
              </a:rPr>
              <a:t> air, </a:t>
            </a:r>
            <a:r>
              <a:rPr lang="en-US" sz="3600" dirty="0" err="1" smtClean="0">
                <a:effectLst>
                  <a:outerShdw blurRad="38100" dist="38100" dir="2700000" algn="tl">
                    <a:srgbClr val="000000">
                      <a:alpha val="43137"/>
                    </a:srgbClr>
                  </a:outerShdw>
                </a:effectLst>
              </a:rPr>
              <a:t>misalnya</a:t>
            </a:r>
            <a:r>
              <a:rPr lang="en-US" sz="3600" dirty="0" smtClean="0">
                <a:effectLst>
                  <a:outerShdw blurRad="38100" dist="38100" dir="2700000" algn="tl">
                    <a:srgbClr val="000000">
                      <a:alpha val="43137"/>
                    </a:srgbClr>
                  </a:outerShdw>
                </a:effectLst>
              </a:rPr>
              <a:t>:</a:t>
            </a:r>
          </a:p>
        </p:txBody>
      </p:sp>
      <p:sp>
        <p:nvSpPr>
          <p:cNvPr id="13315" name="Rectangle 3"/>
          <p:cNvSpPr>
            <a:spLocks noGrp="1" noChangeArrowheads="1"/>
          </p:cNvSpPr>
          <p:nvPr>
            <p:ph type="body" idx="1"/>
          </p:nvPr>
        </p:nvSpPr>
        <p:spPr>
          <a:xfrm>
            <a:off x="228600" y="1752600"/>
            <a:ext cx="8534400" cy="4525963"/>
          </a:xfrm>
        </p:spPr>
        <p:txBody>
          <a:bodyPr>
            <a:normAutofit/>
          </a:bodyPr>
          <a:lstStyle/>
          <a:p>
            <a:pPr eaLnBrk="1" hangingPunct="1"/>
            <a:r>
              <a:rPr lang="en-US" sz="2400" dirty="0" smtClean="0"/>
              <a:t>Cara </a:t>
            </a:r>
            <a:r>
              <a:rPr lang="en-US" sz="2400" dirty="0" err="1" smtClean="0"/>
              <a:t>dan</a:t>
            </a:r>
            <a:r>
              <a:rPr lang="en-US" sz="2400" dirty="0" smtClean="0"/>
              <a:t> </a:t>
            </a:r>
            <a:r>
              <a:rPr lang="en-US" sz="2400" dirty="0" err="1" smtClean="0"/>
              <a:t>petunjuk</a:t>
            </a:r>
            <a:r>
              <a:rPr lang="en-US" sz="2400" dirty="0" smtClean="0"/>
              <a:t> </a:t>
            </a:r>
            <a:r>
              <a:rPr lang="en-US" sz="2400" dirty="0" err="1" smtClean="0"/>
              <a:t>operasi</a:t>
            </a:r>
            <a:r>
              <a:rPr lang="en-US" sz="2400" dirty="0" smtClean="0"/>
              <a:t> </a:t>
            </a:r>
            <a:r>
              <a:rPr lang="en-US" sz="2400" dirty="0" err="1" smtClean="0"/>
              <a:t>suatu</a:t>
            </a:r>
            <a:r>
              <a:rPr lang="en-US" sz="2400" dirty="0" smtClean="0"/>
              <a:t> </a:t>
            </a:r>
            <a:r>
              <a:rPr lang="en-US" sz="2400" dirty="0" err="1" smtClean="0"/>
              <a:t>waduk</a:t>
            </a:r>
            <a:r>
              <a:rPr lang="en-US" sz="2400" dirty="0" smtClean="0"/>
              <a:t> yang </a:t>
            </a:r>
            <a:r>
              <a:rPr lang="en-US" sz="2400" dirty="0" err="1" smtClean="0"/>
              <a:t>perlu</a:t>
            </a:r>
            <a:r>
              <a:rPr lang="en-US" sz="2400" dirty="0" smtClean="0"/>
              <a:t> </a:t>
            </a:r>
            <a:r>
              <a:rPr lang="en-US" sz="2400" dirty="0" err="1" smtClean="0"/>
              <a:t>dilakukan</a:t>
            </a:r>
            <a:r>
              <a:rPr lang="en-US" sz="2400" dirty="0" smtClean="0"/>
              <a:t> </a:t>
            </a:r>
            <a:r>
              <a:rPr lang="en-US" sz="2400" dirty="0" err="1" smtClean="0"/>
              <a:t>peninjauan</a:t>
            </a:r>
            <a:r>
              <a:rPr lang="en-US" sz="2400" dirty="0" smtClean="0"/>
              <a:t> </a:t>
            </a:r>
            <a:r>
              <a:rPr lang="en-US" sz="2400" dirty="0" err="1" smtClean="0"/>
              <a:t>ulang</a:t>
            </a:r>
            <a:r>
              <a:rPr lang="en-US" sz="2400" dirty="0" smtClean="0"/>
              <a:t> </a:t>
            </a:r>
            <a:r>
              <a:rPr lang="en-US" sz="2400" dirty="0" err="1" smtClean="0"/>
              <a:t>karena</a:t>
            </a:r>
            <a:r>
              <a:rPr lang="en-US" sz="2400" dirty="0" smtClean="0"/>
              <a:t> </a:t>
            </a:r>
            <a:r>
              <a:rPr lang="en-US" sz="2400" dirty="0" err="1" smtClean="0"/>
              <a:t>adanya</a:t>
            </a:r>
            <a:r>
              <a:rPr lang="en-US" sz="2400" dirty="0" smtClean="0"/>
              <a:t> </a:t>
            </a:r>
            <a:r>
              <a:rPr lang="en-US" sz="2400" dirty="0" err="1" smtClean="0"/>
              <a:t>peningkatan</a:t>
            </a:r>
            <a:r>
              <a:rPr lang="en-US" sz="2400" dirty="0" smtClean="0"/>
              <a:t> </a:t>
            </a:r>
            <a:r>
              <a:rPr lang="en-US" sz="2400" dirty="0" err="1" smtClean="0"/>
              <a:t>macam</a:t>
            </a:r>
            <a:r>
              <a:rPr lang="en-US" sz="2400" dirty="0" smtClean="0"/>
              <a:t> </a:t>
            </a:r>
            <a:r>
              <a:rPr lang="en-US" sz="2400" dirty="0" err="1" smtClean="0"/>
              <a:t>dan</a:t>
            </a:r>
            <a:r>
              <a:rPr lang="en-US" sz="2400" dirty="0" smtClean="0"/>
              <a:t> </a:t>
            </a:r>
            <a:r>
              <a:rPr lang="en-US" sz="2400" dirty="0" err="1" smtClean="0"/>
              <a:t>jumlah</a:t>
            </a:r>
            <a:r>
              <a:rPr lang="en-US" sz="2400" dirty="0" smtClean="0"/>
              <a:t> </a:t>
            </a:r>
            <a:r>
              <a:rPr lang="en-US" sz="2400" dirty="0" err="1" smtClean="0"/>
              <a:t>kebutuhan</a:t>
            </a:r>
            <a:r>
              <a:rPr lang="en-US" sz="2400" dirty="0" smtClean="0"/>
              <a:t> air.</a:t>
            </a:r>
          </a:p>
          <a:p>
            <a:pPr eaLnBrk="1" hangingPunct="1"/>
            <a:r>
              <a:rPr lang="en-US" sz="2400" dirty="0" smtClean="0"/>
              <a:t>Cara </a:t>
            </a:r>
            <a:r>
              <a:rPr lang="en-US" sz="2400" dirty="0" err="1" smtClean="0"/>
              <a:t>dan</a:t>
            </a:r>
            <a:r>
              <a:rPr lang="en-US" sz="2400" dirty="0" smtClean="0"/>
              <a:t> </a:t>
            </a:r>
            <a:r>
              <a:rPr lang="en-US" sz="2400" dirty="0" err="1" smtClean="0"/>
              <a:t>petunjuk</a:t>
            </a:r>
            <a:r>
              <a:rPr lang="en-US" sz="2400" dirty="0" smtClean="0"/>
              <a:t> </a:t>
            </a:r>
            <a:r>
              <a:rPr lang="en-US" sz="2400" dirty="0" err="1" smtClean="0"/>
              <a:t>operasi</a:t>
            </a:r>
            <a:r>
              <a:rPr lang="en-US" sz="2400" dirty="0" smtClean="0"/>
              <a:t> </a:t>
            </a:r>
            <a:r>
              <a:rPr lang="en-US" sz="2400" dirty="0" err="1" smtClean="0"/>
              <a:t>suatu</a:t>
            </a:r>
            <a:r>
              <a:rPr lang="en-US" sz="2400" dirty="0" smtClean="0"/>
              <a:t> </a:t>
            </a:r>
            <a:r>
              <a:rPr lang="en-US" sz="2400" dirty="0" err="1" smtClean="0"/>
              <a:t>bendung</a:t>
            </a:r>
            <a:r>
              <a:rPr lang="en-US" sz="2400" dirty="0" smtClean="0"/>
              <a:t> yang </a:t>
            </a:r>
            <a:r>
              <a:rPr lang="en-US" sz="2400" dirty="0" err="1" smtClean="0"/>
              <a:t>harus</a:t>
            </a:r>
            <a:r>
              <a:rPr lang="en-US" sz="2400" dirty="0" smtClean="0"/>
              <a:t> </a:t>
            </a:r>
            <a:r>
              <a:rPr lang="en-US" sz="2400" dirty="0" err="1" smtClean="0"/>
              <a:t>disesuaikan</a:t>
            </a:r>
            <a:r>
              <a:rPr lang="en-US" sz="2400" dirty="0" smtClean="0"/>
              <a:t> </a:t>
            </a:r>
            <a:r>
              <a:rPr lang="en-US" sz="2400" dirty="0" err="1" smtClean="0"/>
              <a:t>dengan</a:t>
            </a:r>
            <a:r>
              <a:rPr lang="en-US" sz="2400" dirty="0" smtClean="0"/>
              <a:t> </a:t>
            </a:r>
            <a:r>
              <a:rPr lang="en-US" sz="2400" dirty="0" err="1" smtClean="0"/>
              <a:t>perubahan</a:t>
            </a:r>
            <a:r>
              <a:rPr lang="en-US" sz="2400" dirty="0" smtClean="0"/>
              <a:t> areal </a:t>
            </a:r>
            <a:r>
              <a:rPr lang="en-US" sz="2400" dirty="0" err="1" smtClean="0"/>
              <a:t>irigasi</a:t>
            </a:r>
            <a:r>
              <a:rPr lang="en-US" sz="2400" dirty="0" smtClean="0"/>
              <a:t>, </a:t>
            </a:r>
            <a:r>
              <a:rPr lang="en-US" sz="2400" dirty="0" err="1" smtClean="0"/>
              <a:t>pola</a:t>
            </a:r>
            <a:r>
              <a:rPr lang="en-US" sz="2400" dirty="0" smtClean="0"/>
              <a:t> </a:t>
            </a:r>
            <a:r>
              <a:rPr lang="en-US" sz="2400" dirty="0" err="1" smtClean="0"/>
              <a:t>dan</a:t>
            </a:r>
            <a:r>
              <a:rPr lang="en-US" sz="2400" dirty="0" smtClean="0"/>
              <a:t> </a:t>
            </a:r>
            <a:r>
              <a:rPr lang="en-US" sz="2400" dirty="0" err="1" smtClean="0"/>
              <a:t>jadwal</a:t>
            </a:r>
            <a:r>
              <a:rPr lang="en-US" sz="2400" dirty="0" smtClean="0"/>
              <a:t> </a:t>
            </a:r>
            <a:r>
              <a:rPr lang="en-US" sz="2400" dirty="0" err="1" smtClean="0"/>
              <a:t>tanam</a:t>
            </a:r>
            <a:r>
              <a:rPr lang="en-US" sz="2400" dirty="0" smtClean="0"/>
              <a:t>.</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533400"/>
            <a:ext cx="7772400" cy="4114800"/>
          </a:xfrm>
          <a:prstGeom prst="rect">
            <a:avLst/>
          </a:prstGeom>
        </p:spPr>
        <p:txBody>
          <a:bodyPr wrap="square">
            <a:spAutoFit/>
          </a:bodyPr>
          <a:lstStyle/>
          <a:p>
            <a:pPr algn="just"/>
            <a:r>
              <a:rPr lang="en-US" sz="2800" dirty="0" err="1" smtClean="0">
                <a:effectLst>
                  <a:outerShdw blurRad="38100" dist="38100" dir="2700000" algn="tl">
                    <a:srgbClr val="000000">
                      <a:alpha val="43137"/>
                    </a:srgbClr>
                  </a:outerShdw>
                </a:effectLst>
              </a:rPr>
              <a:t>Pengambilan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keputusan</a:t>
            </a:r>
            <a:r>
              <a:rPr lang="en-US" sz="2800" dirty="0" smtClean="0">
                <a:effectLst>
                  <a:outerShdw blurRad="38100" dist="38100" dir="2700000" algn="tl">
                    <a:srgbClr val="000000">
                      <a:alpha val="43137"/>
                    </a:srgbClr>
                  </a:outerShdw>
                </a:effectLst>
              </a:rPr>
              <a:t> optimal </a:t>
            </a:r>
            <a:r>
              <a:rPr lang="en-US" sz="2800" dirty="0" err="1" smtClean="0">
                <a:effectLst>
                  <a:outerShdw blurRad="38100" dist="38100" dir="2700000" algn="tl">
                    <a:srgbClr val="000000">
                      <a:alpha val="43137"/>
                    </a:srgbClr>
                  </a:outerShdw>
                </a:effectLst>
              </a:rPr>
              <a:t>terkait</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dengan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permasalahan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sumberdaya</a:t>
            </a:r>
            <a:r>
              <a:rPr lang="en-US" sz="2800" dirty="0" smtClean="0">
                <a:effectLst>
                  <a:outerShdw blurRad="38100" dist="38100" dir="2700000" algn="tl">
                    <a:srgbClr val="000000">
                      <a:alpha val="43137"/>
                    </a:srgbClr>
                  </a:outerShdw>
                </a:effectLst>
              </a:rPr>
              <a:t> air </a:t>
            </a:r>
            <a:r>
              <a:rPr lang="en-US" sz="2800" dirty="0" err="1" smtClean="0">
                <a:effectLst>
                  <a:outerShdw blurRad="38100" dist="38100" dir="2700000" algn="tl">
                    <a:srgbClr val="000000">
                      <a:alpha val="43137"/>
                    </a:srgbClr>
                  </a:outerShdw>
                </a:effectLst>
              </a:rPr>
              <a:t>memerlukan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teknik</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analisis</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sistem</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berdasarkan</a:t>
            </a:r>
            <a:r>
              <a:rPr lang="en-US" sz="2800" dirty="0" smtClean="0">
                <a:effectLst>
                  <a:outerShdw blurRad="38100" dist="38100" dir="2700000" algn="tl">
                    <a:srgbClr val="000000">
                      <a:alpha val="43137"/>
                    </a:srgbClr>
                  </a:outerShdw>
                </a:effectLst>
              </a:rPr>
              <a:t> model </a:t>
            </a:r>
            <a:r>
              <a:rPr lang="en-US" sz="2800" dirty="0" err="1" smtClean="0">
                <a:effectLst>
                  <a:outerShdw blurRad="38100" dist="38100" dir="2700000" algn="tl">
                    <a:srgbClr val="000000">
                      <a:alpha val="43137"/>
                    </a:srgbClr>
                  </a:outerShdw>
                </a:effectLst>
              </a:rPr>
              <a:t>matematik</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riset-operasi</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Salah</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satu</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analisis</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penting</a:t>
            </a:r>
            <a:r>
              <a:rPr lang="en-US" sz="2800" dirty="0" smtClean="0">
                <a:effectLst>
                  <a:outerShdw blurRad="38100" dist="38100" dir="2700000" algn="tl">
                    <a:srgbClr val="000000">
                      <a:alpha val="43137"/>
                    </a:srgbClr>
                  </a:outerShdw>
                </a:effectLst>
              </a:rPr>
              <a:t> yang </a:t>
            </a:r>
            <a:r>
              <a:rPr lang="en-US" sz="2800" dirty="0" err="1" smtClean="0">
                <a:effectLst>
                  <a:outerShdw blurRad="38100" dist="38100" dir="2700000" algn="tl">
                    <a:srgbClr val="000000">
                      <a:alpha val="43137"/>
                    </a:srgbClr>
                  </a:outerShdw>
                </a:effectLst>
              </a:rPr>
              <a:t>selalu</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harus</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dilakukan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adalah</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analisis</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tentang</a:t>
            </a:r>
            <a:r>
              <a:rPr lang="en-US" sz="2800" dirty="0" smtClean="0">
                <a:effectLst>
                  <a:outerShdw blurRad="38100" dist="38100" dir="2700000" algn="tl">
                    <a:srgbClr val="000000">
                      <a:alpha val="43137"/>
                    </a:srgbClr>
                  </a:outerShdw>
                </a:effectLst>
              </a:rPr>
              <a:t> </a:t>
            </a:r>
            <a:r>
              <a:rPr lang="en-US" sz="2800" b="1" dirty="0" smtClean="0">
                <a:effectLst>
                  <a:outerShdw blurRad="38100" dist="38100" dir="2700000" algn="tl">
                    <a:srgbClr val="000000">
                      <a:alpha val="43137"/>
                    </a:srgbClr>
                  </a:outerShdw>
                </a:effectLst>
              </a:rPr>
              <a:t>“benefit-cost”</a:t>
            </a:r>
            <a:r>
              <a:rPr lang="en-US" sz="2800" dirty="0" smtClean="0">
                <a:effectLst>
                  <a:outerShdw blurRad="38100" dist="38100" dir="2700000" algn="tl">
                    <a:srgbClr val="000000">
                      <a:alpha val="43137"/>
                    </a:srgbClr>
                  </a:outerShdw>
                </a:effectLst>
              </a:rPr>
              <a:t> yang </a:t>
            </a:r>
            <a:r>
              <a:rPr lang="en-US" sz="2800" dirty="0" err="1" smtClean="0">
                <a:effectLst>
                  <a:outerShdw blurRad="38100" dist="38100" dir="2700000" algn="tl">
                    <a:srgbClr val="000000">
                      <a:alpha val="43137"/>
                    </a:srgbClr>
                  </a:outerShdw>
                </a:effectLst>
              </a:rPr>
              <a:t>hasilnya</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dapat</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digunakan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untuk</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mengukur</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kelayakan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dari</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suatu</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rencana</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atau</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skenario</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pengelolaan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sumberdaya</a:t>
            </a:r>
            <a:r>
              <a:rPr lang="en-US" sz="2800" dirty="0" smtClean="0">
                <a:effectLst>
                  <a:outerShdw blurRad="38100" dist="38100" dir="2700000" algn="tl">
                    <a:srgbClr val="000000">
                      <a:alpha val="43137"/>
                    </a:srgbClr>
                  </a:outerShdw>
                </a:effectLst>
              </a:rPr>
              <a:t> air </a:t>
            </a:r>
            <a:r>
              <a:rPr lang="en-US" sz="2800" dirty="0" err="1" smtClean="0">
                <a:effectLst>
                  <a:outerShdw blurRad="38100" dist="38100" dir="2700000" algn="tl">
                    <a:srgbClr val="000000">
                      <a:alpha val="43137"/>
                    </a:srgbClr>
                  </a:outerShdw>
                </a:effectLst>
              </a:rPr>
              <a:t>dari</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sudut</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pandang</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ekonomi</a:t>
            </a:r>
            <a:r>
              <a:rPr lang="en-US" sz="2800" dirty="0" smtClean="0">
                <a:effectLst>
                  <a:outerShdw blurRad="38100" dist="38100" dir="2700000" algn="tl">
                    <a:srgbClr val="000000">
                      <a:alpha val="43137"/>
                    </a:srgbClr>
                  </a:outerShdw>
                </a:effectLst>
              </a:rPr>
              <a:t> </a:t>
            </a:r>
            <a:endParaRPr lang="en-US" sz="28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04800"/>
            <a:ext cx="8686800" cy="5416868"/>
          </a:xfrm>
          <a:prstGeom prst="rect">
            <a:avLst/>
          </a:prstGeom>
        </p:spPr>
        <p:txBody>
          <a:bodyPr wrap="square">
            <a:spAutoFit/>
          </a:bodyPr>
          <a:lstStyle/>
          <a:p>
            <a:pPr algn="just">
              <a:spcAft>
                <a:spcPts val="1200"/>
              </a:spcAft>
            </a:pPr>
            <a:r>
              <a:rPr lang="en-US" sz="3600" b="1" dirty="0" err="1" smtClean="0">
                <a:effectLst>
                  <a:outerShdw blurRad="38100" dist="38100" dir="2700000" algn="tl">
                    <a:srgbClr val="000000">
                      <a:alpha val="43137"/>
                    </a:srgbClr>
                  </a:outerShdw>
                </a:effectLst>
              </a:rPr>
              <a:t>Pengertian</a:t>
            </a:r>
            <a:r>
              <a:rPr lang="en-US" sz="3600" b="1" dirty="0" smtClean="0">
                <a:effectLst>
                  <a:outerShdw blurRad="38100" dist="38100" dir="2700000" algn="tl">
                    <a:srgbClr val="000000">
                      <a:alpha val="43137"/>
                    </a:srgbClr>
                  </a:outerShdw>
                </a:effectLst>
              </a:rPr>
              <a:t> </a:t>
            </a:r>
            <a:r>
              <a:rPr lang="en-US" sz="3600" b="1" dirty="0" err="1" smtClean="0">
                <a:effectLst>
                  <a:outerShdw blurRad="38100" dist="38100" dir="2700000" algn="tl">
                    <a:srgbClr val="000000">
                      <a:alpha val="43137"/>
                    </a:srgbClr>
                  </a:outerShdw>
                </a:effectLst>
              </a:rPr>
              <a:t>Dasar</a:t>
            </a:r>
            <a:r>
              <a:rPr lang="en-US" sz="3600" b="1" dirty="0" smtClean="0">
                <a:effectLst>
                  <a:outerShdw blurRad="38100" dist="38100" dir="2700000" algn="tl">
                    <a:srgbClr val="000000">
                      <a:alpha val="43137"/>
                    </a:srgbClr>
                  </a:outerShdw>
                </a:effectLst>
              </a:rPr>
              <a:t> </a:t>
            </a:r>
            <a:r>
              <a:rPr lang="en-US" sz="3600" b="1" dirty="0" err="1" smtClean="0">
                <a:effectLst>
                  <a:outerShdw blurRad="38100" dist="38100" dir="2700000" algn="tl">
                    <a:srgbClr val="000000">
                      <a:alpha val="43137"/>
                    </a:srgbClr>
                  </a:outerShdw>
                </a:effectLst>
              </a:rPr>
              <a:t>Sumber</a:t>
            </a:r>
            <a:r>
              <a:rPr lang="en-US" sz="3600" b="1" dirty="0" smtClean="0">
                <a:effectLst>
                  <a:outerShdw blurRad="38100" dist="38100" dir="2700000" algn="tl">
                    <a:srgbClr val="000000">
                      <a:alpha val="43137"/>
                    </a:srgbClr>
                  </a:outerShdw>
                </a:effectLst>
              </a:rPr>
              <a:t> </a:t>
            </a:r>
            <a:r>
              <a:rPr lang="en-US" sz="3600" b="1" dirty="0" err="1" smtClean="0">
                <a:effectLst>
                  <a:outerShdw blurRad="38100" dist="38100" dir="2700000" algn="tl">
                    <a:srgbClr val="000000">
                      <a:alpha val="43137"/>
                    </a:srgbClr>
                  </a:outerShdw>
                </a:effectLst>
              </a:rPr>
              <a:t>Daya</a:t>
            </a:r>
            <a:r>
              <a:rPr lang="en-US" sz="3600" b="1" dirty="0" smtClean="0">
                <a:effectLst>
                  <a:outerShdw blurRad="38100" dist="38100" dir="2700000" algn="tl">
                    <a:srgbClr val="000000">
                      <a:alpha val="43137"/>
                    </a:srgbClr>
                  </a:outerShdw>
                </a:effectLst>
              </a:rPr>
              <a:t> Air</a:t>
            </a:r>
          </a:p>
          <a:p>
            <a:pPr marL="287338" indent="-287338" algn="just">
              <a:buFont typeface="Wingdings" pitchFamily="2" charset="2"/>
              <a:buChar char="§"/>
            </a:pPr>
            <a:r>
              <a:rPr lang="en-US" sz="2000" dirty="0" err="1" smtClean="0">
                <a:effectLst>
                  <a:outerShdw blurRad="38100" dist="38100" dir="2700000" algn="tl">
                    <a:srgbClr val="000000">
                      <a:alpha val="43137"/>
                    </a:srgbClr>
                  </a:outerShdw>
                </a:effectLst>
              </a:rPr>
              <a:t>Sumber</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daya</a:t>
            </a:r>
            <a:r>
              <a:rPr lang="en-US" sz="2000" dirty="0" smtClean="0">
                <a:effectLst>
                  <a:outerShdw blurRad="38100" dist="38100" dir="2700000" algn="tl">
                    <a:srgbClr val="000000">
                      <a:alpha val="43137"/>
                    </a:srgbClr>
                  </a:outerShdw>
                </a:effectLst>
              </a:rPr>
              <a:t> air </a:t>
            </a:r>
            <a:r>
              <a:rPr lang="en-US" sz="2000" dirty="0" err="1" smtClean="0">
                <a:effectLst>
                  <a:outerShdw blurRad="38100" dist="38100" dir="2700000" algn="tl">
                    <a:srgbClr val="000000">
                      <a:alpha val="43137"/>
                    </a:srgbClr>
                  </a:outerShdw>
                </a:effectLst>
              </a:rPr>
              <a:t>merupakan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karunia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Tuhan</a:t>
            </a:r>
            <a:r>
              <a:rPr lang="en-US" sz="2000" dirty="0" smtClean="0">
                <a:effectLst>
                  <a:outerShdw blurRad="38100" dist="38100" dir="2700000" algn="tl">
                    <a:srgbClr val="000000">
                      <a:alpha val="43137"/>
                    </a:srgbClr>
                  </a:outerShdw>
                </a:effectLst>
              </a:rPr>
              <a:t> Yang </a:t>
            </a:r>
            <a:r>
              <a:rPr lang="en-US" sz="2000" dirty="0" err="1" smtClean="0">
                <a:effectLst>
                  <a:outerShdw blurRad="38100" dist="38100" dir="2700000" algn="tl">
                    <a:srgbClr val="000000">
                      <a:alpha val="43137"/>
                    </a:srgbClr>
                  </a:outerShdw>
                </a:effectLst>
              </a:rPr>
              <a:t>Maha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Esa</a:t>
            </a:r>
            <a:r>
              <a:rPr lang="en-US" sz="2000" dirty="0" smtClean="0">
                <a:effectLst>
                  <a:outerShdw blurRad="38100" dist="38100" dir="2700000" algn="tl">
                    <a:srgbClr val="000000">
                      <a:alpha val="43137"/>
                    </a:srgbClr>
                  </a:outerShdw>
                </a:effectLst>
              </a:rPr>
              <a:t> yang </a:t>
            </a:r>
            <a:r>
              <a:rPr lang="en-US" sz="2000" dirty="0" err="1" smtClean="0">
                <a:effectLst>
                  <a:outerShdw blurRad="38100" dist="38100" dir="2700000" algn="tl">
                    <a:srgbClr val="000000">
                      <a:alpha val="43137"/>
                    </a:srgbClr>
                  </a:outerShdw>
                </a:effectLst>
              </a:rPr>
              <a:t>memberikan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manfaat</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untuk</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mewujudkan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kesejahteraan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bagi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seluruh</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rakyat</a:t>
            </a:r>
            <a:r>
              <a:rPr lang="en-US" sz="2000" dirty="0" smtClean="0">
                <a:effectLst>
                  <a:outerShdw blurRad="38100" dist="38100" dir="2700000" algn="tl">
                    <a:srgbClr val="000000">
                      <a:alpha val="43137"/>
                    </a:srgbClr>
                  </a:outerShdw>
                </a:effectLst>
              </a:rPr>
              <a:t> Indonesia </a:t>
            </a:r>
            <a:r>
              <a:rPr lang="en-US" sz="2000" dirty="0" err="1" smtClean="0">
                <a:effectLst>
                  <a:outerShdw blurRad="38100" dist="38100" dir="2700000" algn="tl">
                    <a:srgbClr val="000000">
                      <a:alpha val="43137"/>
                    </a:srgbClr>
                  </a:outerShdw>
                </a:effectLst>
              </a:rPr>
              <a:t>dalam</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segala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bidang</a:t>
            </a:r>
            <a:r>
              <a:rPr lang="en-US" sz="2000" dirty="0" smtClean="0">
                <a:effectLst>
                  <a:outerShdw blurRad="38100" dist="38100" dir="2700000" algn="tl">
                    <a:srgbClr val="000000">
                      <a:alpha val="43137"/>
                    </a:srgbClr>
                  </a:outerShdw>
                </a:effectLst>
              </a:rPr>
              <a:t>.</a:t>
            </a:r>
          </a:p>
          <a:p>
            <a:pPr marL="287338" indent="-287338" algn="just">
              <a:buFont typeface="Wingdings" pitchFamily="2" charset="2"/>
              <a:buChar char="§"/>
            </a:pPr>
            <a:r>
              <a:rPr lang="en-US" sz="2000" dirty="0" err="1" smtClean="0">
                <a:effectLst>
                  <a:outerShdw blurRad="38100" dist="38100" dir="2700000" algn="tl">
                    <a:srgbClr val="000000">
                      <a:alpha val="43137"/>
                    </a:srgbClr>
                  </a:outerShdw>
                </a:effectLst>
              </a:rPr>
              <a:t>Dalam</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menghadapi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ketidakseimbangan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antara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ketersediaan</a:t>
            </a:r>
            <a:r>
              <a:rPr lang="en-US" sz="2000" dirty="0" smtClean="0">
                <a:effectLst>
                  <a:outerShdw blurRad="38100" dist="38100" dir="2700000" algn="tl">
                    <a:srgbClr val="000000">
                      <a:alpha val="43137"/>
                    </a:srgbClr>
                  </a:outerShdw>
                </a:effectLst>
              </a:rPr>
              <a:t> air yang </a:t>
            </a:r>
            <a:r>
              <a:rPr lang="en-US" sz="2000" dirty="0" err="1" smtClean="0">
                <a:effectLst>
                  <a:outerShdw blurRad="38100" dist="38100" dir="2700000" algn="tl">
                    <a:srgbClr val="000000">
                      <a:alpha val="43137"/>
                    </a:srgbClr>
                  </a:outerShdw>
                </a:effectLst>
              </a:rPr>
              <a:t>cenderung</a:t>
            </a:r>
            <a:endParaRPr lang="en-US" sz="2000" dirty="0" smtClean="0">
              <a:effectLst>
                <a:outerShdw blurRad="38100" dist="38100" dir="2700000" algn="tl">
                  <a:srgbClr val="000000">
                    <a:alpha val="43137"/>
                  </a:srgbClr>
                </a:outerShdw>
              </a:effectLst>
            </a:endParaRPr>
          </a:p>
          <a:p>
            <a:pPr marL="287338" indent="-287338" algn="just">
              <a:buFont typeface="Wingdings" pitchFamily="2" charset="2"/>
              <a:buChar char="§"/>
            </a:pPr>
            <a:r>
              <a:rPr lang="en-US" sz="2000" dirty="0" err="1" smtClean="0">
                <a:effectLst>
                  <a:outerShdw blurRad="38100" dist="38100" dir="2700000" algn="tl">
                    <a:srgbClr val="000000">
                      <a:alpha val="43137"/>
                    </a:srgbClr>
                  </a:outerShdw>
                </a:effectLst>
              </a:rPr>
              <a:t>menurun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kebutuhan</a:t>
            </a:r>
            <a:r>
              <a:rPr lang="en-US" sz="2000" dirty="0" smtClean="0">
                <a:effectLst>
                  <a:outerShdw blurRad="38100" dist="38100" dir="2700000" algn="tl">
                    <a:srgbClr val="000000">
                      <a:alpha val="43137"/>
                    </a:srgbClr>
                  </a:outerShdw>
                </a:effectLst>
              </a:rPr>
              <a:t> air yang </a:t>
            </a:r>
            <a:r>
              <a:rPr lang="en-US" sz="2000" dirty="0" err="1" smtClean="0">
                <a:effectLst>
                  <a:outerShdw blurRad="38100" dist="38100" dir="2700000" algn="tl">
                    <a:srgbClr val="000000">
                      <a:alpha val="43137"/>
                    </a:srgbClr>
                  </a:outerShdw>
                </a:effectLst>
              </a:rPr>
              <a:t>semakin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meningkat</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sumber</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daya</a:t>
            </a:r>
            <a:r>
              <a:rPr lang="en-US" sz="2000" dirty="0" smtClean="0">
                <a:effectLst>
                  <a:outerShdw blurRad="38100" dist="38100" dir="2700000" algn="tl">
                    <a:srgbClr val="000000">
                      <a:alpha val="43137"/>
                    </a:srgbClr>
                  </a:outerShdw>
                </a:effectLst>
              </a:rPr>
              <a:t> air </a:t>
            </a:r>
            <a:r>
              <a:rPr lang="en-US" sz="2000" dirty="0" err="1" smtClean="0">
                <a:effectLst>
                  <a:outerShdw blurRad="38100" dist="38100" dir="2700000" algn="tl">
                    <a:srgbClr val="000000">
                      <a:alpha val="43137"/>
                    </a:srgbClr>
                  </a:outerShdw>
                </a:effectLst>
              </a:rPr>
              <a:t>wajib</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dikelola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dengan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memperhatikan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fungsi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sosial</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lingkungan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hidup</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ekonomi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secara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selaras</a:t>
            </a:r>
            <a:r>
              <a:rPr lang="en-US" sz="2000" dirty="0" smtClean="0">
                <a:effectLst>
                  <a:outerShdw blurRad="38100" dist="38100" dir="2700000" algn="tl">
                    <a:srgbClr val="000000">
                      <a:alpha val="43137"/>
                    </a:srgbClr>
                  </a:outerShdw>
                </a:effectLst>
              </a:rPr>
              <a:t>.</a:t>
            </a:r>
          </a:p>
          <a:p>
            <a:pPr marL="287338" indent="-287338" algn="just">
              <a:buFont typeface="Wingdings" pitchFamily="2" charset="2"/>
              <a:buChar char="§"/>
            </a:pPr>
            <a:r>
              <a:rPr lang="en-US" sz="2000" dirty="0" err="1" smtClean="0">
                <a:effectLst>
                  <a:outerShdw blurRad="38100" dist="38100" dir="2700000" algn="tl">
                    <a:srgbClr val="000000">
                      <a:alpha val="43137"/>
                    </a:srgbClr>
                  </a:outerShdw>
                </a:effectLst>
              </a:rPr>
              <a:t>Pengelolaan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sumber</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daya</a:t>
            </a:r>
            <a:r>
              <a:rPr lang="en-US" sz="2000" dirty="0" smtClean="0">
                <a:effectLst>
                  <a:outerShdw blurRad="38100" dist="38100" dir="2700000" algn="tl">
                    <a:srgbClr val="000000">
                      <a:alpha val="43137"/>
                    </a:srgbClr>
                  </a:outerShdw>
                </a:effectLst>
              </a:rPr>
              <a:t> air </a:t>
            </a:r>
            <a:r>
              <a:rPr lang="en-US" sz="2000" dirty="0" err="1" smtClean="0">
                <a:effectLst>
                  <a:outerShdw blurRad="38100" dist="38100" dir="2700000" algn="tl">
                    <a:srgbClr val="000000">
                      <a:alpha val="43137"/>
                    </a:srgbClr>
                  </a:outerShdw>
                </a:effectLst>
              </a:rPr>
              <a:t>perlu</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diarahkan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untuk</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mewujudkan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sinergi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keterpaduan</a:t>
            </a:r>
            <a:r>
              <a:rPr lang="en-US" sz="2000" dirty="0" smtClean="0">
                <a:effectLst>
                  <a:outerShdw blurRad="38100" dist="38100" dir="2700000" algn="tl">
                    <a:srgbClr val="000000">
                      <a:alpha val="43137"/>
                    </a:srgbClr>
                  </a:outerShdw>
                </a:effectLst>
              </a:rPr>
              <a:t> yang </a:t>
            </a:r>
            <a:r>
              <a:rPr lang="en-US" sz="2000" dirty="0" err="1" smtClean="0">
                <a:effectLst>
                  <a:outerShdw blurRad="38100" dist="38100" dir="2700000" algn="tl">
                    <a:srgbClr val="000000">
                      <a:alpha val="43137"/>
                    </a:srgbClr>
                  </a:outerShdw>
                </a:effectLst>
              </a:rPr>
              <a:t>harmonis</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antarwilayah</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antarsektor</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antar</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generasi</a:t>
            </a:r>
            <a:r>
              <a:rPr lang="en-US" sz="2000" dirty="0" smtClean="0">
                <a:effectLst>
                  <a:outerShdw blurRad="38100" dist="38100" dir="2700000" algn="tl">
                    <a:srgbClr val="000000">
                      <a:alpha val="43137"/>
                    </a:srgbClr>
                  </a:outerShdw>
                </a:effectLst>
              </a:rPr>
              <a:t>.</a:t>
            </a:r>
          </a:p>
          <a:p>
            <a:pPr marL="287338" indent="-287338" algn="just">
              <a:buFont typeface="Wingdings" pitchFamily="2" charset="2"/>
              <a:buChar char="§"/>
            </a:pPr>
            <a:r>
              <a:rPr lang="en-US" sz="2000" dirty="0" err="1" smtClean="0">
                <a:effectLst>
                  <a:outerShdw blurRad="38100" dist="38100" dir="2700000" algn="tl">
                    <a:srgbClr val="000000">
                      <a:alpha val="43137"/>
                    </a:srgbClr>
                  </a:outerShdw>
                </a:effectLst>
              </a:rPr>
              <a:t>Sejalan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dengan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semangat</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demokratisasi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desentralisasi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keterbukaan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dalam</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tatanan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kehidupan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bermasyarakat</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berbangsa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bernegara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masyarakat</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perlu</a:t>
            </a:r>
            <a:r>
              <a:rPr lang="en-US" sz="2000" dirty="0" smtClean="0">
                <a:effectLst>
                  <a:outerShdw blurRad="38100" dist="38100" dir="2700000" algn="tl">
                    <a:srgbClr val="000000">
                      <a:alpha val="43137"/>
                    </a:srgbClr>
                  </a:outerShdw>
                </a:effectLst>
              </a:rPr>
              <a:t> </a:t>
            </a:r>
            <a:r>
              <a:rPr lang="it-IT" sz="2000" dirty="0" smtClean="0">
                <a:effectLst>
                  <a:outerShdw blurRad="38100" dist="38100" dir="2700000" algn="tl">
                    <a:srgbClr val="000000">
                      <a:alpha val="43137"/>
                    </a:srgbClr>
                  </a:outerShdw>
                </a:effectLst>
              </a:rPr>
              <a:t>diberi peran dalam pengelolaan sumber daya air.</a:t>
            </a:r>
          </a:p>
          <a:p>
            <a:pPr marL="287338" indent="-287338" algn="just">
              <a:buFont typeface="Wingdings" pitchFamily="2" charset="2"/>
              <a:buChar char="§"/>
            </a:pPr>
            <a:r>
              <a:rPr lang="en-US" sz="2000" dirty="0" err="1" smtClean="0">
                <a:effectLst>
                  <a:outerShdw blurRad="38100" dist="38100" dir="2700000" algn="tl">
                    <a:srgbClr val="000000">
                      <a:alpha val="43137"/>
                    </a:srgbClr>
                  </a:outerShdw>
                </a:effectLst>
              </a:rPr>
              <a:t>Didasarkan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pada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pertimbangan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diatas</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Dewan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Perwakilan</a:t>
            </a:r>
            <a:r>
              <a:rPr lang="en-US" sz="2000" dirty="0" smtClean="0">
                <a:effectLst>
                  <a:outerShdw blurRad="38100" dist="38100" dir="2700000" algn="tl">
                    <a:srgbClr val="000000">
                      <a:alpha val="43137"/>
                    </a:srgbClr>
                  </a:outerShdw>
                </a:effectLst>
              </a:rPr>
              <a:t> Rakyat </a:t>
            </a:r>
            <a:r>
              <a:rPr lang="en-US" sz="2000" dirty="0" err="1" smtClean="0">
                <a:effectLst>
                  <a:outerShdw blurRad="38100" dist="38100" dir="2700000" algn="tl">
                    <a:srgbClr val="000000">
                      <a:alpha val="43137"/>
                    </a:srgbClr>
                  </a:outerShdw>
                </a:effectLst>
              </a:rPr>
              <a:t>Republik</a:t>
            </a:r>
            <a:r>
              <a:rPr lang="en-US" sz="2000" dirty="0" smtClean="0">
                <a:effectLst>
                  <a:outerShdw blurRad="38100" dist="38100" dir="2700000" algn="tl">
                    <a:srgbClr val="000000">
                      <a:alpha val="43137"/>
                    </a:srgbClr>
                  </a:outerShdw>
                </a:effectLst>
              </a:rPr>
              <a:t> Indonesia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Presiden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Republik</a:t>
            </a:r>
            <a:r>
              <a:rPr lang="en-US" sz="2000" dirty="0" smtClean="0">
                <a:effectLst>
                  <a:outerShdw blurRad="38100" dist="38100" dir="2700000" algn="tl">
                    <a:srgbClr val="000000">
                      <a:alpha val="43137"/>
                    </a:srgbClr>
                  </a:outerShdw>
                </a:effectLst>
              </a:rPr>
              <a:t> Indonesia </a:t>
            </a:r>
            <a:r>
              <a:rPr lang="en-US" sz="2000" dirty="0" err="1" smtClean="0">
                <a:effectLst>
                  <a:outerShdw blurRad="38100" dist="38100" dir="2700000" algn="tl">
                    <a:srgbClr val="000000">
                      <a:alpha val="43137"/>
                    </a:srgbClr>
                  </a:outerShdw>
                </a:effectLst>
              </a:rPr>
              <a:t>memutuskan</a:t>
            </a:r>
            <a:r>
              <a:rPr lang="en-US" sz="2000" dirty="0" smtClean="0">
                <a:effectLst>
                  <a:outerShdw blurRad="38100" dist="38100" dir="2700000" algn="tl">
                    <a:srgbClr val="000000">
                      <a:alpha val="43137"/>
                    </a:srgbClr>
                  </a:outerShdw>
                </a:effectLst>
              </a:rPr>
              <a:t> : </a:t>
            </a:r>
            <a:r>
              <a:rPr lang="en-US" sz="2000" dirty="0" err="1" smtClean="0">
                <a:effectLst>
                  <a:outerShdw blurRad="38100" dist="38100" dir="2700000" algn="tl">
                    <a:srgbClr val="000000">
                      <a:alpha val="43137"/>
                    </a:srgbClr>
                  </a:outerShdw>
                </a:effectLst>
              </a:rPr>
              <a:t>Menetapkan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Undang</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Undang</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Tentang</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Sumber</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Daya</a:t>
            </a:r>
            <a:r>
              <a:rPr lang="en-US" sz="2000" dirty="0" smtClean="0">
                <a:effectLst>
                  <a:outerShdw blurRad="38100" dist="38100" dir="2700000" algn="tl">
                    <a:srgbClr val="000000">
                      <a:alpha val="43137"/>
                    </a:srgbClr>
                  </a:outerShdw>
                </a:effectLst>
              </a:rPr>
              <a:t> Air </a:t>
            </a:r>
            <a:r>
              <a:rPr lang="en-US" sz="2000" dirty="0" err="1" smtClean="0">
                <a:effectLst>
                  <a:outerShdw blurRad="38100" dist="38100" dir="2700000" algn="tl">
                    <a:srgbClr val="000000">
                      <a:alpha val="43137"/>
                    </a:srgbClr>
                  </a:outerShdw>
                </a:effectLst>
              </a:rPr>
              <a:t>Nomor</a:t>
            </a:r>
            <a:r>
              <a:rPr lang="en-US" sz="2000" dirty="0" smtClean="0">
                <a:effectLst>
                  <a:outerShdw blurRad="38100" dist="38100" dir="2700000" algn="tl">
                    <a:srgbClr val="000000">
                      <a:alpha val="43137"/>
                    </a:srgbClr>
                  </a:outerShdw>
                </a:effectLst>
              </a:rPr>
              <a:t> 7 </a:t>
            </a:r>
            <a:r>
              <a:rPr lang="en-US" sz="2000" dirty="0" err="1" smtClean="0">
                <a:effectLst>
                  <a:outerShdw blurRad="38100" dist="38100" dir="2700000" algn="tl">
                    <a:srgbClr val="000000">
                      <a:alpha val="43137"/>
                    </a:srgbClr>
                  </a:outerShdw>
                </a:effectLst>
              </a:rPr>
              <a:t>tahun</a:t>
            </a:r>
            <a:r>
              <a:rPr lang="en-US" sz="2000" dirty="0" smtClean="0">
                <a:effectLst>
                  <a:outerShdw blurRad="38100" dist="38100" dir="2700000" algn="tl">
                    <a:srgbClr val="000000">
                      <a:alpha val="43137"/>
                    </a:srgbClr>
                  </a:outerShdw>
                </a:effectLst>
              </a:rPr>
              <a:t> 2004.</a:t>
            </a:r>
            <a:endParaRPr lang="en-US" sz="20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6553200" cy="1200329"/>
          </a:xfrm>
          <a:prstGeom prst="rect">
            <a:avLst/>
          </a:prstGeom>
        </p:spPr>
        <p:txBody>
          <a:bodyPr wrap="square">
            <a:spAutoFit/>
          </a:bodyPr>
          <a:lstStyle/>
          <a:p>
            <a:pPr algn="just"/>
            <a:r>
              <a:rPr lang="en-US" sz="3600" b="1" dirty="0" smtClean="0">
                <a:effectLst>
                  <a:outerShdw blurRad="38100" dist="38100" dir="2700000" algn="tl">
                    <a:srgbClr val="000000">
                      <a:alpha val="43137"/>
                    </a:srgbClr>
                  </a:outerShdw>
                </a:effectLst>
              </a:rPr>
              <a:t>1. </a:t>
            </a:r>
            <a:r>
              <a:rPr lang="en-US" sz="3600" b="1" dirty="0" err="1" smtClean="0">
                <a:effectLst>
                  <a:outerShdw blurRad="38100" dist="38100" dir="2700000" algn="tl">
                    <a:srgbClr val="000000">
                      <a:alpha val="43137"/>
                    </a:srgbClr>
                  </a:outerShdw>
                </a:effectLst>
              </a:rPr>
              <a:t>Definisi</a:t>
            </a:r>
            <a:r>
              <a:rPr lang="en-US" sz="3600" b="1" dirty="0" smtClean="0">
                <a:effectLst>
                  <a:outerShdw blurRad="38100" dist="38100" dir="2700000" algn="tl">
                    <a:srgbClr val="000000">
                      <a:alpha val="43137"/>
                    </a:srgbClr>
                  </a:outerShdw>
                </a:effectLst>
              </a:rPr>
              <a:t> </a:t>
            </a:r>
            <a:r>
              <a:rPr lang="en-US" sz="3600" b="1" dirty="0" err="1" smtClean="0">
                <a:effectLst>
                  <a:outerShdw blurRad="38100" dist="38100" dir="2700000" algn="tl">
                    <a:srgbClr val="000000">
                      <a:alpha val="43137"/>
                    </a:srgbClr>
                  </a:outerShdw>
                </a:effectLst>
              </a:rPr>
              <a:t>Sumber</a:t>
            </a:r>
            <a:r>
              <a:rPr lang="en-US" sz="3600" b="1" dirty="0" smtClean="0">
                <a:effectLst>
                  <a:outerShdw blurRad="38100" dist="38100" dir="2700000" algn="tl">
                    <a:srgbClr val="000000">
                      <a:alpha val="43137"/>
                    </a:srgbClr>
                  </a:outerShdw>
                </a:effectLst>
              </a:rPr>
              <a:t> </a:t>
            </a:r>
            <a:r>
              <a:rPr lang="en-US" sz="3600" b="1" dirty="0" err="1" smtClean="0">
                <a:effectLst>
                  <a:outerShdw blurRad="38100" dist="38100" dir="2700000" algn="tl">
                    <a:srgbClr val="000000">
                      <a:alpha val="43137"/>
                    </a:srgbClr>
                  </a:outerShdw>
                </a:effectLst>
              </a:rPr>
              <a:t>Daya</a:t>
            </a:r>
            <a:r>
              <a:rPr lang="en-US" sz="3600" b="1" dirty="0" smtClean="0">
                <a:effectLst>
                  <a:outerShdw blurRad="38100" dist="38100" dir="2700000" algn="tl">
                    <a:srgbClr val="000000">
                      <a:alpha val="43137"/>
                    </a:srgbClr>
                  </a:outerShdw>
                </a:effectLst>
              </a:rPr>
              <a:t> Air</a:t>
            </a:r>
          </a:p>
          <a:p>
            <a:pPr algn="just"/>
            <a:r>
              <a:rPr lang="en-US" dirty="0" err="1" smtClean="0"/>
              <a:t>Definisi</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dapat</a:t>
            </a:r>
            <a:r>
              <a:rPr lang="en-US" dirty="0" smtClean="0"/>
              <a:t> </a:t>
            </a:r>
            <a:r>
              <a:rPr lang="en-US" dirty="0" err="1" smtClean="0"/>
              <a:t>dilihat</a:t>
            </a:r>
            <a:r>
              <a:rPr lang="en-US" dirty="0" smtClean="0"/>
              <a:t> </a:t>
            </a:r>
            <a:r>
              <a:rPr lang="en-US" dirty="0" err="1" smtClean="0"/>
              <a:t>didalam</a:t>
            </a:r>
            <a:r>
              <a:rPr lang="en-US" dirty="0" smtClean="0"/>
              <a:t> </a:t>
            </a:r>
            <a:r>
              <a:rPr lang="en-US" dirty="0" err="1" smtClean="0"/>
              <a:t>Undang</a:t>
            </a:r>
            <a:r>
              <a:rPr lang="en-US" dirty="0" smtClean="0"/>
              <a:t> – </a:t>
            </a:r>
            <a:r>
              <a:rPr lang="en-US" dirty="0" err="1" smtClean="0"/>
              <a:t>Undang</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Bab</a:t>
            </a:r>
            <a:r>
              <a:rPr lang="en-US" dirty="0" smtClean="0"/>
              <a:t> I </a:t>
            </a:r>
            <a:r>
              <a:rPr lang="en-US" dirty="0" err="1" smtClean="0"/>
              <a:t>Ketentuan</a:t>
            </a:r>
            <a:r>
              <a:rPr lang="en-US" dirty="0" smtClean="0"/>
              <a:t> </a:t>
            </a:r>
            <a:r>
              <a:rPr lang="en-US" dirty="0" err="1" smtClean="0"/>
              <a:t>Umum</a:t>
            </a:r>
            <a:r>
              <a:rPr lang="en-US" dirty="0" smtClean="0"/>
              <a:t> </a:t>
            </a:r>
            <a:r>
              <a:rPr lang="en-US" dirty="0" err="1" smtClean="0"/>
              <a:t>Pasal</a:t>
            </a:r>
            <a:r>
              <a:rPr lang="en-US" dirty="0" smtClean="0"/>
              <a:t> 1 :</a:t>
            </a:r>
            <a:endParaRPr lang="en-US" dirty="0"/>
          </a:p>
        </p:txBody>
      </p:sp>
      <p:sp>
        <p:nvSpPr>
          <p:cNvPr id="3" name="Rectangle 2"/>
          <p:cNvSpPr/>
          <p:nvPr/>
        </p:nvSpPr>
        <p:spPr>
          <a:xfrm>
            <a:off x="381000" y="1600200"/>
            <a:ext cx="8458200" cy="5016758"/>
          </a:xfrm>
          <a:prstGeom prst="rect">
            <a:avLst/>
          </a:prstGeom>
        </p:spPr>
        <p:txBody>
          <a:bodyPr wrap="square">
            <a:spAutoFit/>
          </a:bodyPr>
          <a:lstStyle/>
          <a:p>
            <a:r>
              <a:rPr lang="en-US" sz="2000" dirty="0" err="1" smtClean="0"/>
              <a:t>Sumber</a:t>
            </a:r>
            <a:r>
              <a:rPr lang="en-US" sz="2000" dirty="0" smtClean="0"/>
              <a:t> </a:t>
            </a:r>
            <a:r>
              <a:rPr lang="en-US" sz="2000" dirty="0" err="1" smtClean="0"/>
              <a:t>daya</a:t>
            </a:r>
            <a:r>
              <a:rPr lang="en-US" sz="2000" dirty="0" smtClean="0"/>
              <a:t> air </a:t>
            </a:r>
            <a:r>
              <a:rPr lang="en-US" sz="2000" dirty="0" err="1" smtClean="0"/>
              <a:t>adalah</a:t>
            </a:r>
            <a:r>
              <a:rPr lang="en-US" sz="2000" dirty="0" smtClean="0"/>
              <a:t> air, </a:t>
            </a:r>
            <a:r>
              <a:rPr lang="en-US" sz="2000" dirty="0" err="1" smtClean="0"/>
              <a:t>sumber</a:t>
            </a:r>
            <a:r>
              <a:rPr lang="en-US" sz="2000" dirty="0" smtClean="0"/>
              <a:t> air, </a:t>
            </a:r>
            <a:r>
              <a:rPr lang="en-US" sz="2000" dirty="0" err="1" smtClean="0"/>
              <a:t>dan</a:t>
            </a:r>
            <a:r>
              <a:rPr lang="en-US" sz="2000" dirty="0" smtClean="0"/>
              <a:t> </a:t>
            </a:r>
            <a:r>
              <a:rPr lang="en-US" sz="2000" dirty="0" err="1" smtClean="0"/>
              <a:t>daya</a:t>
            </a:r>
            <a:r>
              <a:rPr lang="en-US" sz="2000" dirty="0" smtClean="0"/>
              <a:t> air yang </a:t>
            </a:r>
            <a:r>
              <a:rPr lang="en-US" sz="2000" dirty="0" err="1" smtClean="0"/>
              <a:t>terkandung</a:t>
            </a:r>
            <a:r>
              <a:rPr lang="en-US" sz="2000" dirty="0" smtClean="0"/>
              <a:t> </a:t>
            </a:r>
            <a:r>
              <a:rPr lang="en-US" sz="2000" dirty="0" err="1" smtClean="0"/>
              <a:t>di</a:t>
            </a:r>
            <a:endParaRPr lang="en-US" sz="2000" dirty="0" smtClean="0"/>
          </a:p>
          <a:p>
            <a:r>
              <a:rPr lang="en-US" sz="2000" dirty="0" err="1" smtClean="0"/>
              <a:t>dalamnya</a:t>
            </a:r>
            <a:r>
              <a:rPr lang="en-US" sz="2000" dirty="0" smtClean="0"/>
              <a:t>.</a:t>
            </a:r>
          </a:p>
          <a:p>
            <a:pPr marL="287338" indent="-287338">
              <a:buFont typeface="Wingdings" pitchFamily="2" charset="2"/>
              <a:buChar char="§"/>
            </a:pPr>
            <a:r>
              <a:rPr lang="en-US" sz="2000" dirty="0" smtClean="0"/>
              <a:t>Air </a:t>
            </a:r>
            <a:r>
              <a:rPr lang="en-US" sz="2000" dirty="0" err="1" smtClean="0"/>
              <a:t>adalah</a:t>
            </a:r>
            <a:r>
              <a:rPr lang="en-US" sz="2000" dirty="0" smtClean="0"/>
              <a:t> </a:t>
            </a:r>
            <a:r>
              <a:rPr lang="en-US" sz="2000" dirty="0" err="1" smtClean="0"/>
              <a:t>semua</a:t>
            </a:r>
            <a:r>
              <a:rPr lang="en-US" sz="2000" dirty="0" smtClean="0"/>
              <a:t> air yang </a:t>
            </a:r>
            <a:r>
              <a:rPr lang="en-US" sz="2000" dirty="0" err="1" smtClean="0"/>
              <a:t>terdapat</a:t>
            </a:r>
            <a:r>
              <a:rPr lang="en-US" sz="2000" dirty="0" smtClean="0"/>
              <a:t> </a:t>
            </a:r>
            <a:r>
              <a:rPr lang="en-US" sz="2000" dirty="0" err="1" smtClean="0"/>
              <a:t>pada</a:t>
            </a:r>
            <a:r>
              <a:rPr lang="en-US" sz="2000" dirty="0" smtClean="0"/>
              <a:t>, </a:t>
            </a:r>
            <a:r>
              <a:rPr lang="en-US" sz="2000" dirty="0" err="1" smtClean="0"/>
              <a:t>diatas</a:t>
            </a:r>
            <a:r>
              <a:rPr lang="en-US" sz="2000" dirty="0" smtClean="0"/>
              <a:t>, </a:t>
            </a:r>
            <a:r>
              <a:rPr lang="en-US" sz="2000" dirty="0" err="1" smtClean="0"/>
              <a:t>ataupun</a:t>
            </a:r>
            <a:r>
              <a:rPr lang="en-US" sz="2000" dirty="0" smtClean="0"/>
              <a:t> </a:t>
            </a:r>
            <a:r>
              <a:rPr lang="en-US" sz="2000" dirty="0" err="1" smtClean="0"/>
              <a:t>dibawah</a:t>
            </a:r>
            <a:r>
              <a:rPr lang="en-US" sz="2000" dirty="0" smtClean="0"/>
              <a:t> </a:t>
            </a:r>
            <a:r>
              <a:rPr lang="en-US" sz="2000" dirty="0" err="1" smtClean="0"/>
              <a:t>permukaan</a:t>
            </a:r>
            <a:r>
              <a:rPr lang="en-US" sz="2000" dirty="0" smtClean="0"/>
              <a:t> </a:t>
            </a:r>
            <a:r>
              <a:rPr lang="en-US" sz="2000" dirty="0" err="1" smtClean="0"/>
              <a:t>tanah</a:t>
            </a:r>
            <a:r>
              <a:rPr lang="en-US" sz="2000" dirty="0" smtClean="0"/>
              <a:t>, </a:t>
            </a:r>
            <a:r>
              <a:rPr lang="en-US" sz="2000" dirty="0" err="1" smtClean="0"/>
              <a:t>termasuk</a:t>
            </a:r>
            <a:r>
              <a:rPr lang="en-US" sz="2000" dirty="0" smtClean="0"/>
              <a:t> </a:t>
            </a:r>
            <a:r>
              <a:rPr lang="en-US" sz="2000" dirty="0" err="1" smtClean="0"/>
              <a:t>dalam</a:t>
            </a:r>
            <a:r>
              <a:rPr lang="en-US" sz="2000" dirty="0" smtClean="0"/>
              <a:t> </a:t>
            </a:r>
            <a:r>
              <a:rPr lang="en-US" sz="2000" dirty="0" err="1" smtClean="0"/>
              <a:t>pengertian</a:t>
            </a:r>
            <a:r>
              <a:rPr lang="en-US" sz="2000" dirty="0" smtClean="0"/>
              <a:t> </a:t>
            </a:r>
            <a:r>
              <a:rPr lang="en-US" sz="2000" dirty="0" err="1" smtClean="0"/>
              <a:t>ini</a:t>
            </a:r>
            <a:r>
              <a:rPr lang="en-US" sz="2000" dirty="0" smtClean="0"/>
              <a:t> air </a:t>
            </a:r>
            <a:r>
              <a:rPr lang="en-US" sz="2000" dirty="0" err="1" smtClean="0"/>
              <a:t>permukaan</a:t>
            </a:r>
            <a:r>
              <a:rPr lang="en-US" sz="2000" dirty="0" smtClean="0"/>
              <a:t>, air </a:t>
            </a:r>
            <a:r>
              <a:rPr lang="en-US" sz="2000" dirty="0" err="1" smtClean="0"/>
              <a:t>tanah</a:t>
            </a:r>
            <a:r>
              <a:rPr lang="en-US" sz="2000" dirty="0" smtClean="0"/>
              <a:t>, air </a:t>
            </a:r>
            <a:r>
              <a:rPr lang="en-US" sz="2000" dirty="0" err="1" smtClean="0"/>
              <a:t>hujan</a:t>
            </a:r>
            <a:r>
              <a:rPr lang="en-US" sz="2000" dirty="0" smtClean="0"/>
              <a:t>, </a:t>
            </a:r>
            <a:r>
              <a:rPr lang="en-US" sz="2000" dirty="0" err="1" smtClean="0"/>
              <a:t>dan</a:t>
            </a:r>
            <a:r>
              <a:rPr lang="en-US" sz="2000" dirty="0" smtClean="0"/>
              <a:t> air </a:t>
            </a:r>
            <a:r>
              <a:rPr lang="en-US" sz="2000" dirty="0" err="1" smtClean="0"/>
              <a:t>laut</a:t>
            </a:r>
            <a:r>
              <a:rPr lang="en-US" sz="2000" dirty="0" smtClean="0"/>
              <a:t> yang </a:t>
            </a:r>
            <a:r>
              <a:rPr lang="en-US" sz="2000" dirty="0" err="1" smtClean="0"/>
              <a:t>berada</a:t>
            </a:r>
            <a:r>
              <a:rPr lang="en-US" sz="2000" dirty="0" smtClean="0"/>
              <a:t> </a:t>
            </a:r>
            <a:r>
              <a:rPr lang="en-US" sz="2000" dirty="0" err="1" smtClean="0"/>
              <a:t>di</a:t>
            </a:r>
            <a:r>
              <a:rPr lang="en-US" sz="2000" dirty="0" smtClean="0"/>
              <a:t> </a:t>
            </a:r>
            <a:r>
              <a:rPr lang="en-US" sz="2000" dirty="0" err="1" smtClean="0"/>
              <a:t>darat</a:t>
            </a:r>
            <a:r>
              <a:rPr lang="en-US" sz="2000" dirty="0" smtClean="0"/>
              <a:t>.</a:t>
            </a:r>
          </a:p>
          <a:p>
            <a:pPr marL="287338" indent="-287338">
              <a:buFont typeface="Wingdings" pitchFamily="2" charset="2"/>
              <a:buChar char="§"/>
            </a:pPr>
            <a:r>
              <a:rPr lang="en-US" sz="2000" dirty="0" smtClean="0"/>
              <a:t>Air </a:t>
            </a:r>
            <a:r>
              <a:rPr lang="en-US" sz="2000" dirty="0" err="1" smtClean="0"/>
              <a:t>permukaan</a:t>
            </a:r>
            <a:r>
              <a:rPr lang="en-US" sz="2000" dirty="0" smtClean="0"/>
              <a:t> </a:t>
            </a:r>
            <a:r>
              <a:rPr lang="en-US" sz="2000" dirty="0" err="1" smtClean="0"/>
              <a:t>adalah</a:t>
            </a:r>
            <a:r>
              <a:rPr lang="en-US" sz="2000" dirty="0" smtClean="0"/>
              <a:t> </a:t>
            </a:r>
            <a:r>
              <a:rPr lang="en-US" sz="2000" dirty="0" err="1" smtClean="0"/>
              <a:t>semua</a:t>
            </a:r>
            <a:r>
              <a:rPr lang="en-US" sz="2000" dirty="0" smtClean="0"/>
              <a:t> air yang </a:t>
            </a:r>
            <a:r>
              <a:rPr lang="en-US" sz="2000" dirty="0" err="1" smtClean="0"/>
              <a:t>terdapat</a:t>
            </a:r>
            <a:r>
              <a:rPr lang="en-US" sz="2000" dirty="0" smtClean="0"/>
              <a:t> </a:t>
            </a:r>
            <a:r>
              <a:rPr lang="en-US" sz="2000" dirty="0" err="1" smtClean="0"/>
              <a:t>pada</a:t>
            </a:r>
            <a:r>
              <a:rPr lang="en-US" sz="2000" dirty="0" smtClean="0"/>
              <a:t> </a:t>
            </a:r>
            <a:r>
              <a:rPr lang="en-US" sz="2000" dirty="0" err="1" smtClean="0"/>
              <a:t>permukaan</a:t>
            </a:r>
            <a:r>
              <a:rPr lang="en-US" sz="2000" dirty="0" smtClean="0"/>
              <a:t> </a:t>
            </a:r>
            <a:r>
              <a:rPr lang="en-US" sz="2000" dirty="0" err="1" smtClean="0"/>
              <a:t>tanah</a:t>
            </a:r>
            <a:r>
              <a:rPr lang="en-US" sz="2000" dirty="0" smtClean="0"/>
              <a:t>.</a:t>
            </a:r>
          </a:p>
          <a:p>
            <a:pPr marL="287338" indent="-287338">
              <a:buFont typeface="Wingdings" pitchFamily="2" charset="2"/>
              <a:buChar char="§"/>
            </a:pPr>
            <a:r>
              <a:rPr lang="en-US" sz="2000" dirty="0" smtClean="0"/>
              <a:t>Air </a:t>
            </a:r>
            <a:r>
              <a:rPr lang="en-US" sz="2000" dirty="0" err="1" smtClean="0"/>
              <a:t>tanah</a:t>
            </a:r>
            <a:r>
              <a:rPr lang="en-US" sz="2000" dirty="0" smtClean="0"/>
              <a:t> </a:t>
            </a:r>
            <a:r>
              <a:rPr lang="en-US" sz="2000" dirty="0" err="1" smtClean="0"/>
              <a:t>adalah</a:t>
            </a:r>
            <a:r>
              <a:rPr lang="en-US" sz="2000" dirty="0" smtClean="0"/>
              <a:t> air yang </a:t>
            </a:r>
            <a:r>
              <a:rPr lang="en-US" sz="2000" dirty="0" err="1" smtClean="0"/>
              <a:t>terdapat</a:t>
            </a:r>
            <a:r>
              <a:rPr lang="en-US" sz="2000" dirty="0" smtClean="0"/>
              <a:t> </a:t>
            </a:r>
            <a:r>
              <a:rPr lang="en-US" sz="2000" dirty="0" err="1" smtClean="0"/>
              <a:t>dalam</a:t>
            </a:r>
            <a:r>
              <a:rPr lang="en-US" sz="2000" dirty="0" smtClean="0"/>
              <a:t> </a:t>
            </a:r>
            <a:r>
              <a:rPr lang="en-US" sz="2000" dirty="0" err="1" smtClean="0"/>
              <a:t>lapisan</a:t>
            </a:r>
            <a:r>
              <a:rPr lang="en-US" sz="2000" dirty="0" smtClean="0"/>
              <a:t> </a:t>
            </a:r>
            <a:r>
              <a:rPr lang="en-US" sz="2000" dirty="0" err="1" smtClean="0"/>
              <a:t>tanah</a:t>
            </a:r>
            <a:r>
              <a:rPr lang="en-US" sz="2000" dirty="0" smtClean="0"/>
              <a:t> </a:t>
            </a:r>
            <a:r>
              <a:rPr lang="en-US" sz="2000" dirty="0" err="1" smtClean="0"/>
              <a:t>atau</a:t>
            </a:r>
            <a:r>
              <a:rPr lang="en-US" sz="2000" dirty="0" smtClean="0"/>
              <a:t> </a:t>
            </a:r>
            <a:r>
              <a:rPr lang="en-US" sz="2000" dirty="0" err="1" smtClean="0"/>
              <a:t>batuan</a:t>
            </a:r>
            <a:r>
              <a:rPr lang="en-US" sz="2000" dirty="0" smtClean="0"/>
              <a:t> </a:t>
            </a:r>
            <a:r>
              <a:rPr lang="en-US" sz="2000" dirty="0" err="1" smtClean="0"/>
              <a:t>dibawah</a:t>
            </a:r>
            <a:r>
              <a:rPr lang="en-US" sz="2000" dirty="0" smtClean="0"/>
              <a:t> </a:t>
            </a:r>
            <a:r>
              <a:rPr lang="en-US" sz="2000" dirty="0" err="1" smtClean="0"/>
              <a:t>permukaan</a:t>
            </a:r>
            <a:r>
              <a:rPr lang="en-US" sz="2000" dirty="0" smtClean="0"/>
              <a:t> </a:t>
            </a:r>
            <a:r>
              <a:rPr lang="en-US" sz="2000" dirty="0" err="1" smtClean="0"/>
              <a:t>tanah</a:t>
            </a:r>
            <a:r>
              <a:rPr lang="en-US" sz="2000" dirty="0" smtClean="0"/>
              <a:t>.</a:t>
            </a:r>
          </a:p>
          <a:p>
            <a:pPr marL="287338" indent="-287338">
              <a:buFont typeface="Wingdings" pitchFamily="2" charset="2"/>
              <a:buChar char="§"/>
            </a:pPr>
            <a:r>
              <a:rPr lang="en-US" sz="2000" dirty="0" err="1" smtClean="0"/>
              <a:t>Sumber</a:t>
            </a:r>
            <a:r>
              <a:rPr lang="en-US" sz="2000" dirty="0" smtClean="0"/>
              <a:t> air </a:t>
            </a:r>
            <a:r>
              <a:rPr lang="en-US" sz="2000" dirty="0" err="1" smtClean="0"/>
              <a:t>adalah</a:t>
            </a:r>
            <a:r>
              <a:rPr lang="en-US" sz="2000" dirty="0" smtClean="0"/>
              <a:t> </a:t>
            </a:r>
            <a:r>
              <a:rPr lang="en-US" sz="2000" dirty="0" err="1" smtClean="0"/>
              <a:t>tempat</a:t>
            </a:r>
            <a:r>
              <a:rPr lang="en-US" sz="2000" dirty="0" smtClean="0"/>
              <a:t> </a:t>
            </a:r>
            <a:r>
              <a:rPr lang="en-US" sz="2000" dirty="0" err="1" smtClean="0"/>
              <a:t>atau</a:t>
            </a:r>
            <a:r>
              <a:rPr lang="en-US" sz="2000" dirty="0" smtClean="0"/>
              <a:t> </a:t>
            </a:r>
            <a:r>
              <a:rPr lang="en-US" sz="2000" dirty="0" err="1" smtClean="0"/>
              <a:t>wadah</a:t>
            </a:r>
            <a:r>
              <a:rPr lang="en-US" sz="2000" dirty="0" smtClean="0"/>
              <a:t> air </a:t>
            </a:r>
            <a:r>
              <a:rPr lang="en-US" sz="2000" dirty="0" err="1" smtClean="0"/>
              <a:t>alami</a:t>
            </a:r>
            <a:r>
              <a:rPr lang="en-US" sz="2000" dirty="0" smtClean="0"/>
              <a:t> </a:t>
            </a:r>
            <a:r>
              <a:rPr lang="en-US" sz="2000" dirty="0" err="1" smtClean="0"/>
              <a:t>dan</a:t>
            </a:r>
            <a:r>
              <a:rPr lang="en-US" sz="2000" dirty="0" smtClean="0"/>
              <a:t> </a:t>
            </a:r>
            <a:r>
              <a:rPr lang="en-US" sz="2000" dirty="0" err="1" smtClean="0"/>
              <a:t>atau</a:t>
            </a:r>
            <a:r>
              <a:rPr lang="en-US" sz="2000" dirty="0" smtClean="0"/>
              <a:t> </a:t>
            </a:r>
            <a:r>
              <a:rPr lang="en-US" sz="2000" dirty="0" err="1" smtClean="0"/>
              <a:t>buatan</a:t>
            </a:r>
            <a:r>
              <a:rPr lang="en-US" sz="2000" dirty="0" smtClean="0"/>
              <a:t> yang </a:t>
            </a:r>
            <a:r>
              <a:rPr lang="en-US" sz="2000" dirty="0" err="1" smtClean="0"/>
              <a:t>terdapat</a:t>
            </a:r>
            <a:r>
              <a:rPr lang="en-US" sz="2000" dirty="0" smtClean="0"/>
              <a:t> </a:t>
            </a:r>
            <a:r>
              <a:rPr lang="en-US" sz="2000" dirty="0" err="1" smtClean="0"/>
              <a:t>pada</a:t>
            </a:r>
            <a:r>
              <a:rPr lang="en-US" sz="2000" dirty="0" smtClean="0"/>
              <a:t>, </a:t>
            </a:r>
            <a:r>
              <a:rPr lang="en-US" sz="2000" dirty="0" err="1" smtClean="0"/>
              <a:t>di</a:t>
            </a:r>
            <a:r>
              <a:rPr lang="en-US" sz="2000" dirty="0" smtClean="0"/>
              <a:t> </a:t>
            </a:r>
            <a:r>
              <a:rPr lang="en-US" sz="2000" dirty="0" err="1" smtClean="0"/>
              <a:t>atas</a:t>
            </a:r>
            <a:r>
              <a:rPr lang="en-US" sz="2000" dirty="0" smtClean="0"/>
              <a:t>, </a:t>
            </a:r>
            <a:r>
              <a:rPr lang="en-US" sz="2000" dirty="0" err="1" smtClean="0"/>
              <a:t>ataupun</a:t>
            </a:r>
            <a:r>
              <a:rPr lang="en-US" sz="2000" dirty="0" smtClean="0"/>
              <a:t> </a:t>
            </a:r>
            <a:r>
              <a:rPr lang="en-US" sz="2000" dirty="0" err="1" smtClean="0"/>
              <a:t>di</a:t>
            </a:r>
            <a:r>
              <a:rPr lang="en-US" sz="2000" dirty="0" smtClean="0"/>
              <a:t> </a:t>
            </a:r>
            <a:r>
              <a:rPr lang="en-US" sz="2000" dirty="0" err="1" smtClean="0"/>
              <a:t>bawah</a:t>
            </a:r>
            <a:r>
              <a:rPr lang="en-US" sz="2000" dirty="0" smtClean="0"/>
              <a:t> </a:t>
            </a:r>
            <a:r>
              <a:rPr lang="en-US" sz="2000" dirty="0" err="1" smtClean="0"/>
              <a:t>permukaan</a:t>
            </a:r>
            <a:r>
              <a:rPr lang="en-US" sz="2000" dirty="0" smtClean="0"/>
              <a:t> </a:t>
            </a:r>
            <a:r>
              <a:rPr lang="en-US" sz="2000" dirty="0" err="1" smtClean="0"/>
              <a:t>tanah</a:t>
            </a:r>
            <a:r>
              <a:rPr lang="en-US" sz="2000" dirty="0" smtClean="0"/>
              <a:t>.</a:t>
            </a:r>
          </a:p>
          <a:p>
            <a:pPr marL="287338" indent="-287338">
              <a:buFont typeface="Wingdings" pitchFamily="2" charset="2"/>
              <a:buChar char="§"/>
            </a:pPr>
            <a:r>
              <a:rPr lang="en-US" sz="2000" dirty="0" err="1" smtClean="0"/>
              <a:t>Daya</a:t>
            </a:r>
            <a:r>
              <a:rPr lang="en-US" sz="2000" dirty="0" smtClean="0"/>
              <a:t> air </a:t>
            </a:r>
            <a:r>
              <a:rPr lang="en-US" sz="2000" dirty="0" err="1" smtClean="0"/>
              <a:t>adalah</a:t>
            </a:r>
            <a:r>
              <a:rPr lang="en-US" sz="2000" dirty="0" smtClean="0"/>
              <a:t> </a:t>
            </a:r>
            <a:r>
              <a:rPr lang="en-US" sz="2000" dirty="0" err="1" smtClean="0"/>
              <a:t>potensi</a:t>
            </a:r>
            <a:r>
              <a:rPr lang="en-US" sz="2000" dirty="0" smtClean="0"/>
              <a:t> yang </a:t>
            </a:r>
            <a:r>
              <a:rPr lang="en-US" sz="2000" dirty="0" err="1" smtClean="0"/>
              <a:t>terkandung</a:t>
            </a:r>
            <a:r>
              <a:rPr lang="en-US" sz="2000" dirty="0" smtClean="0"/>
              <a:t> </a:t>
            </a:r>
            <a:r>
              <a:rPr lang="en-US" sz="2000" dirty="0" err="1" smtClean="0"/>
              <a:t>dalam</a:t>
            </a:r>
            <a:r>
              <a:rPr lang="en-US" sz="2000" dirty="0" smtClean="0"/>
              <a:t> air </a:t>
            </a:r>
            <a:r>
              <a:rPr lang="en-US" sz="2000" dirty="0" err="1" smtClean="0"/>
              <a:t>dan</a:t>
            </a:r>
            <a:r>
              <a:rPr lang="en-US" sz="2000" dirty="0" smtClean="0"/>
              <a:t> </a:t>
            </a:r>
            <a:r>
              <a:rPr lang="en-US" sz="2000" dirty="0" err="1" smtClean="0"/>
              <a:t>atau</a:t>
            </a:r>
            <a:r>
              <a:rPr lang="en-US" sz="2000" dirty="0" smtClean="0"/>
              <a:t> </a:t>
            </a:r>
            <a:r>
              <a:rPr lang="en-US" sz="2000" dirty="0" err="1" smtClean="0"/>
              <a:t>pada</a:t>
            </a:r>
            <a:r>
              <a:rPr lang="en-US" sz="2000" dirty="0" smtClean="0"/>
              <a:t> </a:t>
            </a:r>
            <a:r>
              <a:rPr lang="en-US" sz="2000" dirty="0" err="1" smtClean="0"/>
              <a:t>sumber</a:t>
            </a:r>
            <a:r>
              <a:rPr lang="en-US" sz="2000" dirty="0" smtClean="0"/>
              <a:t> </a:t>
            </a:r>
            <a:r>
              <a:rPr lang="en-US" sz="2000" dirty="0" err="1" smtClean="0"/>
              <a:t>daya</a:t>
            </a:r>
            <a:r>
              <a:rPr lang="en-US" sz="2000" dirty="0" smtClean="0"/>
              <a:t> air yang </a:t>
            </a:r>
            <a:r>
              <a:rPr lang="en-US" sz="2000" dirty="0" err="1" smtClean="0"/>
              <a:t>dapat</a:t>
            </a:r>
            <a:r>
              <a:rPr lang="en-US" sz="2000" dirty="0" smtClean="0"/>
              <a:t> </a:t>
            </a:r>
            <a:r>
              <a:rPr lang="en-US" sz="2000" dirty="0" err="1" smtClean="0"/>
              <a:t>memberikan</a:t>
            </a:r>
            <a:r>
              <a:rPr lang="en-US" sz="2000" dirty="0" smtClean="0"/>
              <a:t> </a:t>
            </a:r>
            <a:r>
              <a:rPr lang="en-US" sz="2000" dirty="0" err="1" smtClean="0"/>
              <a:t>manfaat</a:t>
            </a:r>
            <a:r>
              <a:rPr lang="en-US" sz="2000" dirty="0" smtClean="0"/>
              <a:t> </a:t>
            </a:r>
            <a:r>
              <a:rPr lang="en-US" sz="2000" dirty="0" err="1" smtClean="0"/>
              <a:t>ataupun</a:t>
            </a:r>
            <a:r>
              <a:rPr lang="en-US" sz="2000" dirty="0" smtClean="0"/>
              <a:t> </a:t>
            </a:r>
            <a:r>
              <a:rPr lang="en-US" sz="2000" dirty="0" err="1" smtClean="0"/>
              <a:t>kerugian</a:t>
            </a:r>
            <a:r>
              <a:rPr lang="en-US" sz="2000" dirty="0" smtClean="0"/>
              <a:t> </a:t>
            </a:r>
            <a:r>
              <a:rPr lang="en-US" sz="2000" dirty="0" err="1" smtClean="0"/>
              <a:t>bagi</a:t>
            </a:r>
            <a:r>
              <a:rPr lang="en-US" sz="2000" dirty="0" smtClean="0"/>
              <a:t> </a:t>
            </a:r>
            <a:r>
              <a:rPr lang="en-US" sz="2000" dirty="0" err="1" smtClean="0"/>
              <a:t>kehidupan</a:t>
            </a:r>
            <a:r>
              <a:rPr lang="en-US" sz="2000" dirty="0" smtClean="0"/>
              <a:t> </a:t>
            </a:r>
            <a:r>
              <a:rPr lang="en-US" sz="2000" dirty="0" err="1" smtClean="0"/>
              <a:t>dan</a:t>
            </a:r>
            <a:r>
              <a:rPr lang="en-US" sz="2000" dirty="0" smtClean="0"/>
              <a:t> </a:t>
            </a:r>
            <a:r>
              <a:rPr lang="en-US" sz="2000" dirty="0" err="1" smtClean="0"/>
              <a:t>penghidupan</a:t>
            </a:r>
            <a:r>
              <a:rPr lang="en-US" sz="2000" dirty="0" smtClean="0"/>
              <a:t> </a:t>
            </a:r>
            <a:r>
              <a:rPr lang="en-US" sz="2000" dirty="0" err="1" smtClean="0"/>
              <a:t>manusia</a:t>
            </a:r>
            <a:r>
              <a:rPr lang="en-US" sz="2000" dirty="0" smtClean="0"/>
              <a:t> </a:t>
            </a:r>
            <a:r>
              <a:rPr lang="en-US" sz="2000" dirty="0" err="1" smtClean="0"/>
              <a:t>serta</a:t>
            </a:r>
            <a:r>
              <a:rPr lang="en-US" sz="2000" dirty="0" smtClean="0"/>
              <a:t> </a:t>
            </a:r>
            <a:r>
              <a:rPr lang="en-US" sz="2000" dirty="0" err="1" smtClean="0"/>
              <a:t>lingkungannya</a:t>
            </a:r>
            <a:r>
              <a:rPr lang="en-US" sz="2000" dirty="0" smtClean="0"/>
              <a:t>.</a:t>
            </a:r>
          </a:p>
          <a:p>
            <a:pPr marL="287338" indent="-287338">
              <a:buFont typeface="Wingdings" pitchFamily="2" charset="2"/>
              <a:buChar char="§"/>
            </a:pPr>
            <a:r>
              <a:rPr lang="en-US" sz="2000" dirty="0" err="1" smtClean="0"/>
              <a:t>Pengelolaan</a:t>
            </a:r>
            <a:r>
              <a:rPr lang="en-US" sz="2000" dirty="0" smtClean="0"/>
              <a:t> </a:t>
            </a:r>
            <a:r>
              <a:rPr lang="en-US" sz="2000" dirty="0" err="1" smtClean="0"/>
              <a:t>sumber</a:t>
            </a:r>
            <a:r>
              <a:rPr lang="en-US" sz="2000" dirty="0" smtClean="0"/>
              <a:t> </a:t>
            </a:r>
            <a:r>
              <a:rPr lang="en-US" sz="2000" dirty="0" err="1" smtClean="0"/>
              <a:t>daya</a:t>
            </a:r>
            <a:r>
              <a:rPr lang="en-US" sz="2000" dirty="0" smtClean="0"/>
              <a:t> air </a:t>
            </a:r>
            <a:r>
              <a:rPr lang="en-US" sz="2000" dirty="0" err="1" smtClean="0"/>
              <a:t>adalah</a:t>
            </a:r>
            <a:r>
              <a:rPr lang="en-US" sz="2000" dirty="0" smtClean="0"/>
              <a:t> </a:t>
            </a:r>
            <a:r>
              <a:rPr lang="en-US" sz="2000" dirty="0" err="1" smtClean="0"/>
              <a:t>upaya</a:t>
            </a:r>
            <a:r>
              <a:rPr lang="en-US" sz="2000" dirty="0" smtClean="0"/>
              <a:t> </a:t>
            </a:r>
            <a:r>
              <a:rPr lang="en-US" sz="2000" dirty="0" err="1" smtClean="0"/>
              <a:t>merencanakan</a:t>
            </a:r>
            <a:r>
              <a:rPr lang="en-US" sz="2000" dirty="0" smtClean="0"/>
              <a:t>, </a:t>
            </a:r>
            <a:r>
              <a:rPr lang="en-US" sz="2000" dirty="0" err="1" smtClean="0"/>
              <a:t>melaksanakan</a:t>
            </a:r>
            <a:r>
              <a:rPr lang="en-US" sz="2000" dirty="0" smtClean="0"/>
              <a:t>, </a:t>
            </a:r>
            <a:r>
              <a:rPr lang="en-US" sz="2000" dirty="0" err="1" smtClean="0"/>
              <a:t>memantau</a:t>
            </a:r>
            <a:r>
              <a:rPr lang="en-US" sz="2000" dirty="0" smtClean="0"/>
              <a:t>, </a:t>
            </a:r>
            <a:r>
              <a:rPr lang="en-US" sz="2000" dirty="0" err="1" smtClean="0"/>
              <a:t>dan</a:t>
            </a:r>
            <a:r>
              <a:rPr lang="en-US" sz="2000" dirty="0" smtClean="0"/>
              <a:t> </a:t>
            </a:r>
            <a:r>
              <a:rPr lang="en-US" sz="2000" dirty="0" err="1" smtClean="0"/>
              <a:t>mengevaluasi</a:t>
            </a:r>
            <a:r>
              <a:rPr lang="en-US" sz="2000" dirty="0" smtClean="0"/>
              <a:t> </a:t>
            </a:r>
            <a:r>
              <a:rPr lang="en-US" sz="2000" dirty="0" err="1" smtClean="0"/>
              <a:t>penyelenggaraan</a:t>
            </a:r>
            <a:r>
              <a:rPr lang="en-US" sz="2000" dirty="0" smtClean="0"/>
              <a:t> </a:t>
            </a:r>
            <a:r>
              <a:rPr lang="en-US" sz="2000" dirty="0" err="1" smtClean="0"/>
              <a:t>konservasi</a:t>
            </a:r>
            <a:r>
              <a:rPr lang="en-US" sz="2000" dirty="0" smtClean="0"/>
              <a:t> </a:t>
            </a:r>
            <a:r>
              <a:rPr lang="en-US" sz="2000" dirty="0" err="1" smtClean="0"/>
              <a:t>sumber</a:t>
            </a:r>
            <a:r>
              <a:rPr lang="en-US" sz="2000" dirty="0" smtClean="0"/>
              <a:t> </a:t>
            </a:r>
            <a:r>
              <a:rPr lang="en-US" sz="2000" dirty="0" err="1" smtClean="0"/>
              <a:t>daya</a:t>
            </a:r>
            <a:r>
              <a:rPr lang="en-US" sz="2000" dirty="0" smtClean="0"/>
              <a:t> air, </a:t>
            </a:r>
            <a:r>
              <a:rPr lang="en-US" sz="2000" dirty="0" err="1" smtClean="0"/>
              <a:t>pendayagunaan</a:t>
            </a:r>
            <a:r>
              <a:rPr lang="en-US" sz="2000" dirty="0" smtClean="0"/>
              <a:t> </a:t>
            </a:r>
            <a:r>
              <a:rPr lang="en-US" sz="2000" dirty="0" err="1" smtClean="0"/>
              <a:t>sumber</a:t>
            </a:r>
            <a:r>
              <a:rPr lang="en-US" sz="2000" dirty="0" smtClean="0"/>
              <a:t> </a:t>
            </a:r>
            <a:r>
              <a:rPr lang="en-US" sz="2000" dirty="0" err="1" smtClean="0"/>
              <a:t>daya</a:t>
            </a:r>
            <a:r>
              <a:rPr lang="en-US" sz="2000" dirty="0" smtClean="0"/>
              <a:t> air, </a:t>
            </a:r>
            <a:r>
              <a:rPr lang="en-US" sz="2000" dirty="0" err="1" smtClean="0"/>
              <a:t>dan</a:t>
            </a:r>
            <a:r>
              <a:rPr lang="en-US" sz="2000" dirty="0" smtClean="0"/>
              <a:t> </a:t>
            </a:r>
            <a:r>
              <a:rPr lang="en-US" sz="2000" dirty="0" err="1" smtClean="0"/>
              <a:t>pengendalian</a:t>
            </a:r>
            <a:r>
              <a:rPr lang="en-US" sz="2000" dirty="0" smtClean="0"/>
              <a:t> </a:t>
            </a:r>
            <a:r>
              <a:rPr lang="en-US" sz="2000" dirty="0" err="1" smtClean="0"/>
              <a:t>daya</a:t>
            </a:r>
            <a:r>
              <a:rPr lang="en-US" sz="2000" dirty="0" smtClean="0"/>
              <a:t> </a:t>
            </a:r>
            <a:r>
              <a:rPr lang="en-US" sz="2000" dirty="0" err="1" smtClean="0"/>
              <a:t>rusak</a:t>
            </a:r>
            <a:r>
              <a:rPr lang="en-US" sz="2000" dirty="0" smtClean="0"/>
              <a:t> air.</a:t>
            </a:r>
            <a:endParaRPr lang="en-US" sz="20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609600"/>
            <a:ext cx="8915400" cy="3539430"/>
          </a:xfrm>
          <a:prstGeom prst="rect">
            <a:avLst/>
          </a:prstGeom>
        </p:spPr>
        <p:txBody>
          <a:bodyPr wrap="square">
            <a:spAutoFit/>
          </a:bodyPr>
          <a:lstStyle/>
          <a:p>
            <a:r>
              <a:rPr lang="en-US" sz="3200" dirty="0" smtClean="0"/>
              <a:t>Dari </a:t>
            </a:r>
            <a:r>
              <a:rPr lang="en-US" sz="3200" dirty="0" err="1" smtClean="0"/>
              <a:t>definisi</a:t>
            </a:r>
            <a:r>
              <a:rPr lang="en-US" sz="3200" dirty="0" smtClean="0"/>
              <a:t> </a:t>
            </a:r>
            <a:r>
              <a:rPr lang="en-US" sz="3200" dirty="0" err="1" smtClean="0"/>
              <a:t>diatas</a:t>
            </a:r>
            <a:r>
              <a:rPr lang="en-US" sz="3200" dirty="0" smtClean="0"/>
              <a:t> </a:t>
            </a:r>
            <a:r>
              <a:rPr lang="en-US" sz="3200" dirty="0" err="1" smtClean="0"/>
              <a:t>terlihat</a:t>
            </a:r>
            <a:r>
              <a:rPr lang="en-US" sz="3200" dirty="0" smtClean="0"/>
              <a:t> </a:t>
            </a:r>
            <a:r>
              <a:rPr lang="en-US" sz="3200" dirty="0" err="1" smtClean="0"/>
              <a:t>bahwa</a:t>
            </a:r>
            <a:r>
              <a:rPr lang="en-US" sz="3200" dirty="0" smtClean="0"/>
              <a:t> </a:t>
            </a:r>
            <a:r>
              <a:rPr lang="en-US" sz="3200" dirty="0" err="1" smtClean="0"/>
              <a:t>Pengembangan</a:t>
            </a:r>
            <a:r>
              <a:rPr lang="en-US" sz="3200" dirty="0" smtClean="0"/>
              <a:t> </a:t>
            </a:r>
            <a:r>
              <a:rPr lang="en-US" sz="3200" dirty="0" err="1" smtClean="0"/>
              <a:t>Sumber</a:t>
            </a:r>
            <a:r>
              <a:rPr lang="en-US" sz="3200" dirty="0" smtClean="0"/>
              <a:t> </a:t>
            </a:r>
            <a:r>
              <a:rPr lang="en-US" sz="3200" dirty="0" err="1" smtClean="0"/>
              <a:t>Daya</a:t>
            </a:r>
            <a:r>
              <a:rPr lang="en-US" sz="3200" dirty="0" smtClean="0"/>
              <a:t> Air </a:t>
            </a:r>
            <a:r>
              <a:rPr lang="en-US" sz="3200" dirty="0" err="1" smtClean="0"/>
              <a:t>dimaksudkan</a:t>
            </a:r>
            <a:r>
              <a:rPr lang="en-US" sz="3200" dirty="0" smtClean="0"/>
              <a:t> :</a:t>
            </a:r>
          </a:p>
          <a:p>
            <a:pPr marL="798513" lvl="1" indent="-341313">
              <a:buFont typeface="Wingdings" pitchFamily="2" charset="2"/>
              <a:buChar char="§"/>
            </a:pPr>
            <a:r>
              <a:rPr lang="nb-NO" sz="3200" dirty="0" smtClean="0"/>
              <a:t>untuk memahami dan menerapkan pengetahuan Sumber Daya Air mulai dari </a:t>
            </a:r>
            <a:r>
              <a:rPr lang="en-US" sz="3200" dirty="0" err="1" smtClean="0"/>
              <a:t>Tahap</a:t>
            </a:r>
            <a:r>
              <a:rPr lang="en-US" sz="3200" dirty="0" smtClean="0"/>
              <a:t> </a:t>
            </a:r>
            <a:r>
              <a:rPr lang="en-US" sz="3200" dirty="0" err="1" smtClean="0"/>
              <a:t>perencanaan</a:t>
            </a:r>
            <a:r>
              <a:rPr lang="en-US" sz="3200" dirty="0" smtClean="0"/>
              <a:t>, </a:t>
            </a:r>
            <a:r>
              <a:rPr lang="en-US" sz="3200" dirty="0" err="1" smtClean="0"/>
              <a:t>pendayagaunaan</a:t>
            </a:r>
            <a:r>
              <a:rPr lang="en-US" sz="3200" dirty="0" smtClean="0"/>
              <a:t>, </a:t>
            </a:r>
            <a:r>
              <a:rPr lang="en-US" sz="3200" dirty="0" err="1" smtClean="0"/>
              <a:t>pembangunan</a:t>
            </a:r>
            <a:r>
              <a:rPr lang="en-US" sz="3200" dirty="0" smtClean="0"/>
              <a:t>, </a:t>
            </a:r>
            <a:r>
              <a:rPr lang="en-US" sz="3200" dirty="0" err="1" smtClean="0"/>
              <a:t>pemeliharaan</a:t>
            </a:r>
            <a:r>
              <a:rPr lang="en-US" sz="3200" dirty="0" smtClean="0"/>
              <a:t> </a:t>
            </a:r>
            <a:r>
              <a:rPr lang="en-US" sz="3200" dirty="0" err="1" smtClean="0"/>
              <a:t>dan</a:t>
            </a:r>
            <a:r>
              <a:rPr lang="en-US" sz="3200" dirty="0" smtClean="0"/>
              <a:t> </a:t>
            </a:r>
            <a:r>
              <a:rPr lang="en-US" sz="3200" dirty="0" err="1" smtClean="0"/>
              <a:t>pengendalian</a:t>
            </a:r>
            <a:r>
              <a:rPr lang="en-US" sz="3200" dirty="0" smtClean="0"/>
              <a:t> </a:t>
            </a:r>
            <a:r>
              <a:rPr lang="en-US" sz="3200" dirty="0" err="1" smtClean="0"/>
              <a:t>terhadap</a:t>
            </a:r>
            <a:r>
              <a:rPr lang="en-US" sz="3200" dirty="0" smtClean="0"/>
              <a:t> </a:t>
            </a:r>
            <a:r>
              <a:rPr lang="en-US" sz="3200" dirty="0" err="1" smtClean="0"/>
              <a:t>daya</a:t>
            </a:r>
            <a:r>
              <a:rPr lang="en-US" sz="3200" dirty="0" smtClean="0"/>
              <a:t> </a:t>
            </a:r>
            <a:r>
              <a:rPr lang="en-US" sz="3200" dirty="0" err="1" smtClean="0"/>
              <a:t>rusak</a:t>
            </a:r>
            <a:r>
              <a:rPr lang="en-US" sz="3200" dirty="0" smtClean="0"/>
              <a:t> air.</a:t>
            </a:r>
            <a:endParaRPr lang="en-US" sz="32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04801"/>
            <a:ext cx="8305800" cy="5262979"/>
          </a:xfrm>
          <a:prstGeom prst="rect">
            <a:avLst/>
          </a:prstGeom>
        </p:spPr>
        <p:txBody>
          <a:bodyPr wrap="square">
            <a:spAutoFit/>
          </a:bodyPr>
          <a:lstStyle/>
          <a:p>
            <a:pPr algn="just"/>
            <a:r>
              <a:rPr lang="en-US" sz="2800" b="1" dirty="0" smtClean="0">
                <a:effectLst>
                  <a:outerShdw blurRad="38100" dist="38100" dir="2700000" algn="tl">
                    <a:srgbClr val="000000">
                      <a:alpha val="43137"/>
                    </a:srgbClr>
                  </a:outerShdw>
                </a:effectLst>
              </a:rPr>
              <a:t>2.  KEBIJAKAN PENGEMBANGAN SUMBER DAYA AIR</a:t>
            </a:r>
          </a:p>
          <a:p>
            <a:pPr marL="463550" indent="-463550" algn="just">
              <a:buFont typeface="Wingdings" pitchFamily="2" charset="2"/>
              <a:buChar char="q"/>
            </a:pPr>
            <a:r>
              <a:rPr lang="en-US" sz="2800" dirty="0" err="1" smtClean="0"/>
              <a:t>Dalam</a:t>
            </a:r>
            <a:r>
              <a:rPr lang="en-US" sz="2800" dirty="0" smtClean="0"/>
              <a:t> </a:t>
            </a:r>
            <a:r>
              <a:rPr lang="en-US" sz="2800" dirty="0" err="1" smtClean="0"/>
              <a:t>pelaksanaan</a:t>
            </a:r>
            <a:r>
              <a:rPr lang="en-US" sz="2800" dirty="0" smtClean="0"/>
              <a:t> </a:t>
            </a:r>
            <a:r>
              <a:rPr lang="en-US" sz="2800" dirty="0" err="1" smtClean="0"/>
              <a:t>Pengembangan</a:t>
            </a:r>
            <a:r>
              <a:rPr lang="en-US" sz="2800" dirty="0" smtClean="0"/>
              <a:t> </a:t>
            </a:r>
            <a:r>
              <a:rPr lang="en-US" sz="2800" dirty="0" err="1" smtClean="0"/>
              <a:t>Sumber</a:t>
            </a:r>
            <a:r>
              <a:rPr lang="en-US" sz="2800" dirty="0" smtClean="0"/>
              <a:t> </a:t>
            </a:r>
            <a:r>
              <a:rPr lang="en-US" sz="2800" dirty="0" err="1" smtClean="0"/>
              <a:t>Daya</a:t>
            </a:r>
            <a:r>
              <a:rPr lang="en-US" sz="2800" dirty="0" smtClean="0"/>
              <a:t> Air, </a:t>
            </a:r>
            <a:r>
              <a:rPr lang="en-US" sz="2800" dirty="0" err="1" smtClean="0"/>
              <a:t>dasar</a:t>
            </a:r>
            <a:r>
              <a:rPr lang="en-US" sz="2800" dirty="0" smtClean="0"/>
              <a:t> </a:t>
            </a:r>
            <a:r>
              <a:rPr lang="en-US" sz="2800" dirty="0" err="1" smtClean="0"/>
              <a:t>utama</a:t>
            </a:r>
            <a:r>
              <a:rPr lang="en-US" sz="2800" dirty="0" smtClean="0"/>
              <a:t> </a:t>
            </a:r>
            <a:r>
              <a:rPr lang="en-US" sz="2800" dirty="0" err="1" smtClean="0"/>
              <a:t>kebijakan</a:t>
            </a:r>
            <a:r>
              <a:rPr lang="en-US" sz="2800" dirty="0" smtClean="0"/>
              <a:t> yang </a:t>
            </a:r>
            <a:r>
              <a:rPr lang="en-US" sz="2800" dirty="0" err="1" smtClean="0"/>
              <a:t>akan</a:t>
            </a:r>
            <a:r>
              <a:rPr lang="en-US" sz="2800" dirty="0" smtClean="0"/>
              <a:t> </a:t>
            </a:r>
            <a:r>
              <a:rPr lang="en-US" sz="2800" dirty="0" err="1" smtClean="0"/>
              <a:t>diambil</a:t>
            </a:r>
            <a:r>
              <a:rPr lang="en-US" sz="2800" dirty="0" smtClean="0"/>
              <a:t> </a:t>
            </a:r>
            <a:r>
              <a:rPr lang="en-US" sz="2800" dirty="0" err="1" smtClean="0"/>
              <a:t>harus</a:t>
            </a:r>
            <a:r>
              <a:rPr lang="en-US" sz="2800" dirty="0" smtClean="0"/>
              <a:t> </a:t>
            </a:r>
            <a:r>
              <a:rPr lang="en-US" sz="2800" dirty="0" err="1" smtClean="0"/>
              <a:t>mengacu</a:t>
            </a:r>
            <a:r>
              <a:rPr lang="en-US" sz="2800" dirty="0" smtClean="0"/>
              <a:t> </a:t>
            </a:r>
            <a:r>
              <a:rPr lang="en-US" sz="2800" dirty="0" err="1" smtClean="0"/>
              <a:t>kepada</a:t>
            </a:r>
            <a:r>
              <a:rPr lang="en-US" sz="2800" dirty="0" smtClean="0"/>
              <a:t> </a:t>
            </a:r>
            <a:r>
              <a:rPr lang="en-US" sz="2800" dirty="0" err="1" smtClean="0"/>
              <a:t>Undang</a:t>
            </a:r>
            <a:r>
              <a:rPr lang="en-US" sz="2800" dirty="0" smtClean="0"/>
              <a:t> – </a:t>
            </a:r>
            <a:r>
              <a:rPr lang="en-US" sz="2800" dirty="0" err="1" smtClean="0"/>
              <a:t>Undang</a:t>
            </a:r>
            <a:r>
              <a:rPr lang="en-US" sz="2800" dirty="0" smtClean="0"/>
              <a:t> </a:t>
            </a:r>
            <a:r>
              <a:rPr lang="en-US" sz="2800" dirty="0" err="1" smtClean="0"/>
              <a:t>Sumber</a:t>
            </a:r>
            <a:r>
              <a:rPr lang="en-US" sz="2800" dirty="0" smtClean="0"/>
              <a:t> </a:t>
            </a:r>
            <a:r>
              <a:rPr lang="en-US" sz="2800" dirty="0" err="1" smtClean="0"/>
              <a:t>Daya</a:t>
            </a:r>
            <a:r>
              <a:rPr lang="en-US" sz="2800" dirty="0" smtClean="0"/>
              <a:t> Air </a:t>
            </a:r>
            <a:r>
              <a:rPr lang="en-US" sz="2800" dirty="0" err="1" smtClean="0"/>
              <a:t>Nomor</a:t>
            </a:r>
            <a:r>
              <a:rPr lang="en-US" sz="2800" dirty="0" smtClean="0"/>
              <a:t> 7 </a:t>
            </a:r>
            <a:r>
              <a:rPr lang="en-US" sz="2800" dirty="0" err="1" smtClean="0"/>
              <a:t>tahun</a:t>
            </a:r>
            <a:r>
              <a:rPr lang="en-US" sz="2800" dirty="0" smtClean="0"/>
              <a:t> 2004.</a:t>
            </a:r>
          </a:p>
          <a:p>
            <a:pPr marL="463550" indent="-463550" algn="just">
              <a:buFont typeface="Wingdings" pitchFamily="2" charset="2"/>
              <a:buChar char="q"/>
            </a:pPr>
            <a:r>
              <a:rPr lang="en-US" sz="2800" dirty="0" err="1" smtClean="0"/>
              <a:t>Undang</a:t>
            </a:r>
            <a:r>
              <a:rPr lang="en-US" sz="2800" dirty="0" smtClean="0"/>
              <a:t> – </a:t>
            </a:r>
            <a:r>
              <a:rPr lang="en-US" sz="2800" dirty="0" err="1" smtClean="0"/>
              <a:t>Undang</a:t>
            </a:r>
            <a:r>
              <a:rPr lang="en-US" sz="2800" dirty="0" smtClean="0"/>
              <a:t> </a:t>
            </a:r>
            <a:r>
              <a:rPr lang="en-US" sz="2800" dirty="0" err="1" smtClean="0"/>
              <a:t>Sumber</a:t>
            </a:r>
            <a:r>
              <a:rPr lang="en-US" sz="2800" dirty="0" smtClean="0"/>
              <a:t> </a:t>
            </a:r>
            <a:r>
              <a:rPr lang="en-US" sz="2800" dirty="0" err="1" smtClean="0"/>
              <a:t>Daya</a:t>
            </a:r>
            <a:r>
              <a:rPr lang="en-US" sz="2800" dirty="0" smtClean="0"/>
              <a:t> Air </a:t>
            </a:r>
            <a:r>
              <a:rPr lang="en-US" sz="2800" dirty="0" err="1" smtClean="0"/>
              <a:t>Nomor</a:t>
            </a:r>
            <a:r>
              <a:rPr lang="en-US" sz="2800" dirty="0" smtClean="0"/>
              <a:t> 7 </a:t>
            </a:r>
            <a:r>
              <a:rPr lang="en-US" sz="2800" dirty="0" err="1" smtClean="0"/>
              <a:t>tahun</a:t>
            </a:r>
            <a:r>
              <a:rPr lang="en-US" sz="2800" dirty="0" smtClean="0"/>
              <a:t> 2004 </a:t>
            </a:r>
            <a:r>
              <a:rPr lang="en-US" sz="2800" dirty="0" err="1" smtClean="0"/>
              <a:t>mencakup</a:t>
            </a:r>
            <a:r>
              <a:rPr lang="en-US" sz="2800" dirty="0" smtClean="0"/>
              <a:t> </a:t>
            </a:r>
            <a:r>
              <a:rPr lang="en-US" sz="2800" dirty="0" err="1" smtClean="0"/>
              <a:t>semua</a:t>
            </a:r>
            <a:r>
              <a:rPr lang="en-US" sz="2800" dirty="0" smtClean="0"/>
              <a:t> </a:t>
            </a:r>
            <a:r>
              <a:rPr lang="en-US" sz="2800" dirty="0" err="1" smtClean="0"/>
              <a:t>dasar</a:t>
            </a:r>
            <a:r>
              <a:rPr lang="en-US" sz="2800" dirty="0" smtClean="0"/>
              <a:t> </a:t>
            </a:r>
            <a:r>
              <a:rPr lang="en-US" sz="2800" dirty="0" err="1" smtClean="0"/>
              <a:t>kebijakan</a:t>
            </a:r>
            <a:r>
              <a:rPr lang="en-US" sz="2800" dirty="0" smtClean="0"/>
              <a:t> </a:t>
            </a:r>
            <a:r>
              <a:rPr lang="en-US" sz="2800" dirty="0" err="1" smtClean="0"/>
              <a:t>untuk</a:t>
            </a:r>
            <a:r>
              <a:rPr lang="en-US" sz="2800" dirty="0" smtClean="0"/>
              <a:t> </a:t>
            </a:r>
            <a:r>
              <a:rPr lang="en-US" sz="2800" dirty="0" err="1" smtClean="0"/>
              <a:t>semua</a:t>
            </a:r>
            <a:r>
              <a:rPr lang="en-US" sz="2800" dirty="0" smtClean="0"/>
              <a:t> </a:t>
            </a:r>
            <a:r>
              <a:rPr lang="en-US" sz="2800" dirty="0" err="1" smtClean="0"/>
              <a:t>bidang</a:t>
            </a:r>
            <a:r>
              <a:rPr lang="en-US" sz="2800" dirty="0" smtClean="0"/>
              <a:t> </a:t>
            </a:r>
            <a:r>
              <a:rPr lang="en-US" sz="2800" dirty="0" err="1" smtClean="0"/>
              <a:t>dalam</a:t>
            </a:r>
            <a:r>
              <a:rPr lang="en-US" sz="2800" dirty="0" smtClean="0"/>
              <a:t> </a:t>
            </a:r>
            <a:r>
              <a:rPr lang="en-US" sz="2800" dirty="0" err="1" smtClean="0"/>
              <a:t>pemerintahan</a:t>
            </a:r>
            <a:r>
              <a:rPr lang="en-US" sz="2800" dirty="0" smtClean="0"/>
              <a:t> yang </a:t>
            </a:r>
            <a:r>
              <a:rPr lang="en-US" sz="2800" dirty="0" err="1" smtClean="0"/>
              <a:t>terkait</a:t>
            </a:r>
            <a:r>
              <a:rPr lang="en-US" sz="2800" dirty="0" smtClean="0"/>
              <a:t> </a:t>
            </a:r>
            <a:r>
              <a:rPr lang="en-US" sz="2800" dirty="0" err="1" smtClean="0"/>
              <a:t>permasalahan</a:t>
            </a:r>
            <a:r>
              <a:rPr lang="en-US" sz="2800" dirty="0" smtClean="0"/>
              <a:t> </a:t>
            </a:r>
            <a:r>
              <a:rPr lang="en-US" sz="2800" dirty="0" err="1" smtClean="0"/>
              <a:t>sumber</a:t>
            </a:r>
            <a:r>
              <a:rPr lang="en-US" sz="2800" dirty="0" smtClean="0"/>
              <a:t> </a:t>
            </a:r>
            <a:r>
              <a:rPr lang="en-US" sz="2800" dirty="0" err="1" smtClean="0"/>
              <a:t>daya</a:t>
            </a:r>
            <a:r>
              <a:rPr lang="en-US" sz="2800" dirty="0" smtClean="0"/>
              <a:t> air, </a:t>
            </a:r>
            <a:r>
              <a:rPr lang="en-US" sz="2800" dirty="0" err="1" smtClean="0"/>
              <a:t>namun</a:t>
            </a:r>
            <a:r>
              <a:rPr lang="en-US" sz="2800" dirty="0" smtClean="0"/>
              <a:t> </a:t>
            </a:r>
            <a:r>
              <a:rPr lang="en-US" sz="2800" dirty="0" err="1" smtClean="0"/>
              <a:t>didalam</a:t>
            </a:r>
            <a:r>
              <a:rPr lang="en-US" sz="2800" dirty="0" smtClean="0"/>
              <a:t> </a:t>
            </a:r>
            <a:r>
              <a:rPr lang="en-US" sz="2800" dirty="0" err="1" smtClean="0"/>
              <a:t>pembahasan</a:t>
            </a:r>
            <a:r>
              <a:rPr lang="en-US" sz="2800" dirty="0" smtClean="0"/>
              <a:t> </a:t>
            </a:r>
            <a:r>
              <a:rPr lang="en-US" sz="2800" dirty="0" err="1" smtClean="0"/>
              <a:t>lebih</a:t>
            </a:r>
            <a:r>
              <a:rPr lang="en-US" sz="2800" dirty="0" smtClean="0"/>
              <a:t> </a:t>
            </a:r>
            <a:r>
              <a:rPr lang="en-US" sz="2800" dirty="0" err="1" smtClean="0"/>
              <a:t>rinci</a:t>
            </a:r>
            <a:r>
              <a:rPr lang="en-US" sz="2800" dirty="0" smtClean="0"/>
              <a:t> </a:t>
            </a:r>
            <a:r>
              <a:rPr lang="en-US" sz="2800" dirty="0" err="1" smtClean="0"/>
              <a:t>akan</a:t>
            </a:r>
            <a:r>
              <a:rPr lang="en-US" sz="2800" dirty="0" smtClean="0"/>
              <a:t> </a:t>
            </a:r>
            <a:r>
              <a:rPr lang="en-US" sz="2800" dirty="0" err="1" smtClean="0"/>
              <a:t>di</a:t>
            </a:r>
            <a:r>
              <a:rPr lang="en-US" sz="2800" dirty="0" smtClean="0"/>
              <a:t> </a:t>
            </a:r>
            <a:r>
              <a:rPr lang="en-US" sz="2800" dirty="0" err="1" smtClean="0"/>
              <a:t>titikberatkan</a:t>
            </a:r>
            <a:r>
              <a:rPr lang="en-US" sz="2800" dirty="0" smtClean="0"/>
              <a:t> </a:t>
            </a:r>
            <a:r>
              <a:rPr lang="en-US" sz="2800" dirty="0" err="1" smtClean="0"/>
              <a:t>kepada</a:t>
            </a:r>
            <a:r>
              <a:rPr lang="en-US" sz="2800" dirty="0" smtClean="0"/>
              <a:t> </a:t>
            </a:r>
            <a:r>
              <a:rPr lang="en-US" sz="2800" dirty="0" err="1" smtClean="0"/>
              <a:t>kebijakan</a:t>
            </a:r>
            <a:r>
              <a:rPr lang="en-US" sz="2800" dirty="0" smtClean="0"/>
              <a:t> </a:t>
            </a:r>
            <a:r>
              <a:rPr lang="en-US" sz="2800" dirty="0" err="1" smtClean="0"/>
              <a:t>Sumber</a:t>
            </a:r>
            <a:r>
              <a:rPr lang="en-US" sz="2800" dirty="0" smtClean="0"/>
              <a:t> </a:t>
            </a:r>
            <a:r>
              <a:rPr lang="en-US" sz="2800" dirty="0" err="1" smtClean="0"/>
              <a:t>Daya</a:t>
            </a:r>
            <a:r>
              <a:rPr lang="en-US" sz="2800" dirty="0" smtClean="0"/>
              <a:t> Air </a:t>
            </a:r>
            <a:r>
              <a:rPr lang="en-US" sz="2800" dirty="0" err="1" smtClean="0"/>
              <a:t>dibawah</a:t>
            </a:r>
            <a:r>
              <a:rPr lang="en-US" sz="2800" dirty="0" smtClean="0"/>
              <a:t> </a:t>
            </a:r>
            <a:r>
              <a:rPr lang="en-US" sz="2800" dirty="0" err="1" smtClean="0"/>
              <a:t>Departemen</a:t>
            </a:r>
            <a:r>
              <a:rPr lang="en-US" sz="2800" dirty="0" smtClean="0"/>
              <a:t> </a:t>
            </a:r>
            <a:r>
              <a:rPr lang="en-US" sz="2800" dirty="0" err="1" smtClean="0"/>
              <a:t>Pekerjaan</a:t>
            </a:r>
            <a:r>
              <a:rPr lang="en-US" sz="2800" dirty="0" smtClean="0"/>
              <a:t> </a:t>
            </a:r>
            <a:r>
              <a:rPr lang="en-US" sz="2800" dirty="0" err="1" smtClean="0"/>
              <a:t>Umum</a:t>
            </a:r>
            <a:r>
              <a:rPr lang="en-US" sz="2800" dirty="0" smtClean="0"/>
              <a:t>.</a:t>
            </a:r>
            <a:endParaRPr lang="en-US" sz="28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17693"/>
            <a:ext cx="8534400" cy="5632311"/>
          </a:xfrm>
          <a:prstGeom prst="rect">
            <a:avLst/>
          </a:prstGeom>
        </p:spPr>
        <p:txBody>
          <a:bodyPr wrap="square">
            <a:spAutoFit/>
          </a:bodyPr>
          <a:lstStyle/>
          <a:p>
            <a:pPr algn="just"/>
            <a:r>
              <a:rPr lang="en-US" sz="2400" dirty="0" err="1" smtClean="0"/>
              <a:t>Masing</a:t>
            </a:r>
            <a:r>
              <a:rPr lang="en-US" sz="2400" dirty="0" smtClean="0"/>
              <a:t> – </a:t>
            </a:r>
            <a:r>
              <a:rPr lang="en-US" sz="2400" dirty="0" err="1" smtClean="0"/>
              <a:t>masing</a:t>
            </a:r>
            <a:r>
              <a:rPr lang="en-US" sz="2400" dirty="0" smtClean="0"/>
              <a:t> </a:t>
            </a:r>
            <a:r>
              <a:rPr lang="en-US" sz="2400" dirty="0" err="1" smtClean="0"/>
              <a:t>kebutuhan</a:t>
            </a:r>
            <a:r>
              <a:rPr lang="en-US" sz="2400" dirty="0" smtClean="0"/>
              <a:t> </a:t>
            </a:r>
            <a:r>
              <a:rPr lang="en-US" sz="2400" dirty="0" err="1" smtClean="0"/>
              <a:t>Departemen</a:t>
            </a:r>
            <a:r>
              <a:rPr lang="en-US" sz="2400" dirty="0" smtClean="0"/>
              <a:t> yang </a:t>
            </a:r>
            <a:r>
              <a:rPr lang="en-US" sz="2400" dirty="0" err="1" smtClean="0"/>
              <a:t>terkait</a:t>
            </a:r>
            <a:r>
              <a:rPr lang="en-US" sz="2400" dirty="0" smtClean="0"/>
              <a:t> </a:t>
            </a:r>
            <a:r>
              <a:rPr lang="en-US" sz="2400" dirty="0" err="1" smtClean="0"/>
              <a:t>dengan</a:t>
            </a:r>
            <a:r>
              <a:rPr lang="en-US" sz="2400" dirty="0" smtClean="0"/>
              <a:t> </a:t>
            </a:r>
            <a:r>
              <a:rPr lang="en-US" sz="2400" dirty="0" err="1" smtClean="0"/>
              <a:t>Undang</a:t>
            </a:r>
            <a:r>
              <a:rPr lang="en-US" sz="2400" dirty="0" smtClean="0"/>
              <a:t> – </a:t>
            </a:r>
            <a:r>
              <a:rPr lang="en-US" sz="2400" dirty="0" err="1" smtClean="0"/>
              <a:t>Undang</a:t>
            </a:r>
            <a:r>
              <a:rPr lang="en-US" sz="2400" dirty="0" smtClean="0"/>
              <a:t> </a:t>
            </a:r>
            <a:r>
              <a:rPr lang="en-US" sz="2400" dirty="0" err="1" smtClean="0"/>
              <a:t>Sumber</a:t>
            </a:r>
            <a:r>
              <a:rPr lang="en-US" sz="2400" dirty="0" smtClean="0"/>
              <a:t> </a:t>
            </a:r>
            <a:r>
              <a:rPr lang="en-US" sz="2400" dirty="0" err="1" smtClean="0"/>
              <a:t>Daya</a:t>
            </a:r>
            <a:r>
              <a:rPr lang="en-US" sz="2400" dirty="0" smtClean="0"/>
              <a:t> Air No. 7 </a:t>
            </a:r>
            <a:r>
              <a:rPr lang="en-US" sz="2400" dirty="0" err="1" smtClean="0"/>
              <a:t>tahun</a:t>
            </a:r>
            <a:r>
              <a:rPr lang="en-US" sz="2400" dirty="0" smtClean="0"/>
              <a:t> 2004 </a:t>
            </a:r>
            <a:r>
              <a:rPr lang="en-US" sz="2400" dirty="0" err="1" smtClean="0"/>
              <a:t>akan</a:t>
            </a:r>
            <a:r>
              <a:rPr lang="en-US" sz="2400" dirty="0" smtClean="0"/>
              <a:t> </a:t>
            </a:r>
            <a:r>
              <a:rPr lang="en-US" sz="2400" dirty="0" err="1" smtClean="0"/>
              <a:t>dijabarkan</a:t>
            </a:r>
            <a:r>
              <a:rPr lang="en-US" sz="2400" dirty="0" smtClean="0"/>
              <a:t> </a:t>
            </a:r>
            <a:r>
              <a:rPr lang="en-US" sz="2400" dirty="0" err="1" smtClean="0"/>
              <a:t>kedalam</a:t>
            </a:r>
            <a:r>
              <a:rPr lang="en-US" sz="2400" dirty="0" smtClean="0"/>
              <a:t> </a:t>
            </a:r>
            <a:r>
              <a:rPr lang="en-US" sz="2400" dirty="0" err="1" smtClean="0"/>
              <a:t>Peraturan</a:t>
            </a:r>
            <a:r>
              <a:rPr lang="en-US" sz="2400" dirty="0" smtClean="0"/>
              <a:t> </a:t>
            </a:r>
            <a:r>
              <a:rPr lang="en-US" sz="2400" dirty="0" err="1" smtClean="0"/>
              <a:t>Pemerintah</a:t>
            </a:r>
            <a:r>
              <a:rPr lang="en-US" sz="2400" dirty="0" smtClean="0"/>
              <a:t>. </a:t>
            </a:r>
            <a:r>
              <a:rPr lang="en-US" sz="2400" dirty="0" err="1" smtClean="0"/>
              <a:t>Sedangkan</a:t>
            </a:r>
            <a:r>
              <a:rPr lang="en-US" sz="2400" dirty="0" smtClean="0"/>
              <a:t> </a:t>
            </a:r>
            <a:r>
              <a:rPr lang="en-US" sz="2400" dirty="0" err="1" smtClean="0"/>
              <a:t>ketentuan</a:t>
            </a:r>
            <a:r>
              <a:rPr lang="en-US" sz="2400" dirty="0" smtClean="0"/>
              <a:t>- </a:t>
            </a:r>
            <a:r>
              <a:rPr lang="en-US" sz="2400" dirty="0" err="1" smtClean="0"/>
              <a:t>ketentuan</a:t>
            </a:r>
            <a:r>
              <a:rPr lang="en-US" sz="2400" dirty="0" smtClean="0"/>
              <a:t> yang </a:t>
            </a:r>
            <a:r>
              <a:rPr lang="en-US" sz="2400" dirty="0" err="1" smtClean="0"/>
              <a:t>bersifat</a:t>
            </a:r>
            <a:r>
              <a:rPr lang="en-US" sz="2400" dirty="0" smtClean="0"/>
              <a:t> </a:t>
            </a:r>
            <a:r>
              <a:rPr lang="en-US" sz="2400" dirty="0" err="1" smtClean="0"/>
              <a:t>Nasional</a:t>
            </a:r>
            <a:r>
              <a:rPr lang="en-US" sz="2400" dirty="0" smtClean="0"/>
              <a:t> </a:t>
            </a:r>
            <a:r>
              <a:rPr lang="en-US" sz="2400" dirty="0" err="1" smtClean="0"/>
              <a:t>akan</a:t>
            </a:r>
            <a:r>
              <a:rPr lang="en-US" sz="2400" dirty="0" smtClean="0"/>
              <a:t> </a:t>
            </a:r>
            <a:r>
              <a:rPr lang="en-US" sz="2400" dirty="0" err="1" smtClean="0"/>
              <a:t>ditetapkan</a:t>
            </a:r>
            <a:r>
              <a:rPr lang="en-US" sz="2400" dirty="0" smtClean="0"/>
              <a:t> </a:t>
            </a:r>
            <a:r>
              <a:rPr lang="en-US" sz="2400" dirty="0" err="1" smtClean="0"/>
              <a:t>dengan</a:t>
            </a:r>
            <a:r>
              <a:rPr lang="en-US" sz="2400" dirty="0" smtClean="0"/>
              <a:t> </a:t>
            </a:r>
            <a:r>
              <a:rPr lang="en-US" sz="2400" dirty="0" err="1" smtClean="0"/>
              <a:t>Keputusan</a:t>
            </a:r>
            <a:r>
              <a:rPr lang="en-US" sz="2400" dirty="0" smtClean="0"/>
              <a:t> </a:t>
            </a:r>
            <a:r>
              <a:rPr lang="en-US" sz="2400" dirty="0" err="1" smtClean="0"/>
              <a:t>Presiden</a:t>
            </a:r>
            <a:r>
              <a:rPr lang="en-US" sz="2400" dirty="0" smtClean="0"/>
              <a:t>.</a:t>
            </a:r>
          </a:p>
          <a:p>
            <a:pPr algn="just"/>
            <a:r>
              <a:rPr lang="en-US" sz="2400" dirty="0" err="1" smtClean="0"/>
              <a:t>Pembagian</a:t>
            </a:r>
            <a:r>
              <a:rPr lang="en-US" sz="2400" dirty="0" smtClean="0"/>
              <a:t> </a:t>
            </a:r>
            <a:r>
              <a:rPr lang="en-US" sz="2400" dirty="0" err="1" smtClean="0"/>
              <a:t>Wewenang</a:t>
            </a:r>
            <a:r>
              <a:rPr lang="en-US" sz="2400" dirty="0" smtClean="0"/>
              <a:t> </a:t>
            </a:r>
            <a:r>
              <a:rPr lang="en-US" sz="2400" dirty="0" err="1" smtClean="0"/>
              <a:t>dan</a:t>
            </a:r>
            <a:r>
              <a:rPr lang="en-US" sz="2400" dirty="0" smtClean="0"/>
              <a:t> </a:t>
            </a:r>
            <a:r>
              <a:rPr lang="en-US" sz="2400" dirty="0" err="1" smtClean="0"/>
              <a:t>tanggung</a:t>
            </a:r>
            <a:r>
              <a:rPr lang="en-US" sz="2400" dirty="0" smtClean="0"/>
              <a:t> </a:t>
            </a:r>
            <a:r>
              <a:rPr lang="en-US" sz="2400" dirty="0" err="1" smtClean="0"/>
              <a:t>jawab</a:t>
            </a:r>
            <a:r>
              <a:rPr lang="en-US" sz="2400" dirty="0" smtClean="0"/>
              <a:t> </a:t>
            </a:r>
            <a:r>
              <a:rPr lang="en-US" sz="2400" dirty="0" err="1" smtClean="0"/>
              <a:t>dapat</a:t>
            </a:r>
            <a:r>
              <a:rPr lang="en-US" sz="2400" dirty="0" smtClean="0"/>
              <a:t> </a:t>
            </a:r>
            <a:r>
              <a:rPr lang="en-US" sz="2400" dirty="0" err="1" smtClean="0"/>
              <a:t>dilihat</a:t>
            </a:r>
            <a:r>
              <a:rPr lang="en-US" sz="2400" dirty="0" smtClean="0"/>
              <a:t> </a:t>
            </a:r>
            <a:r>
              <a:rPr lang="en-US" sz="2400" dirty="0" err="1" smtClean="0"/>
              <a:t>pada</a:t>
            </a:r>
            <a:r>
              <a:rPr lang="en-US" sz="2400" dirty="0" smtClean="0"/>
              <a:t> </a:t>
            </a:r>
            <a:r>
              <a:rPr lang="en-US" sz="2400" dirty="0" err="1" smtClean="0"/>
              <a:t>uraian</a:t>
            </a:r>
            <a:r>
              <a:rPr lang="en-US" sz="2400" dirty="0" smtClean="0"/>
              <a:t> </a:t>
            </a:r>
            <a:r>
              <a:rPr lang="en-US" sz="2400" dirty="0" err="1" smtClean="0"/>
              <a:t>dibawah</a:t>
            </a:r>
            <a:r>
              <a:rPr lang="en-US" sz="2400" dirty="0" smtClean="0"/>
              <a:t> </a:t>
            </a:r>
            <a:r>
              <a:rPr lang="en-US" sz="2400" dirty="0" err="1" smtClean="0"/>
              <a:t>ini</a:t>
            </a:r>
            <a:r>
              <a:rPr lang="en-US" sz="2400" dirty="0" smtClean="0"/>
              <a:t> :</a:t>
            </a:r>
          </a:p>
          <a:p>
            <a:pPr marL="519113" lvl="1" indent="-409575" algn="just"/>
            <a:r>
              <a:rPr lang="en-US" sz="2400" dirty="0" smtClean="0"/>
              <a:t>a.	Wilayah </a:t>
            </a:r>
            <a:r>
              <a:rPr lang="en-US" sz="2400" dirty="0" err="1" smtClean="0"/>
              <a:t>sungai</a:t>
            </a:r>
            <a:r>
              <a:rPr lang="en-US" sz="2400" dirty="0" smtClean="0"/>
              <a:t> </a:t>
            </a:r>
            <a:r>
              <a:rPr lang="en-US" sz="2400" dirty="0" err="1" smtClean="0"/>
              <a:t>dan</a:t>
            </a:r>
            <a:r>
              <a:rPr lang="en-US" sz="2400" dirty="0" smtClean="0"/>
              <a:t> </a:t>
            </a:r>
            <a:r>
              <a:rPr lang="en-US" sz="2400" dirty="0" err="1" smtClean="0"/>
              <a:t>cekungan</a:t>
            </a:r>
            <a:r>
              <a:rPr lang="en-US" sz="2400" dirty="0" smtClean="0"/>
              <a:t> air </a:t>
            </a:r>
            <a:r>
              <a:rPr lang="en-US" sz="2400" dirty="0" err="1" smtClean="0"/>
              <a:t>tanah</a:t>
            </a:r>
            <a:r>
              <a:rPr lang="en-US" sz="2400" dirty="0" smtClean="0"/>
              <a:t> </a:t>
            </a:r>
            <a:r>
              <a:rPr lang="en-US" sz="2400" dirty="0" err="1" smtClean="0"/>
              <a:t>ditetapkan</a:t>
            </a:r>
            <a:r>
              <a:rPr lang="en-US" sz="2400" dirty="0" smtClean="0"/>
              <a:t> </a:t>
            </a:r>
            <a:r>
              <a:rPr lang="en-US" sz="2400" dirty="0" err="1" smtClean="0"/>
              <a:t>dengan</a:t>
            </a:r>
            <a:r>
              <a:rPr lang="en-US" sz="2400" dirty="0" smtClean="0"/>
              <a:t> </a:t>
            </a:r>
            <a:r>
              <a:rPr lang="en-US" sz="2400" dirty="0" err="1" smtClean="0"/>
              <a:t>Keputusan</a:t>
            </a:r>
            <a:r>
              <a:rPr lang="en-US" sz="2400" dirty="0" smtClean="0"/>
              <a:t> </a:t>
            </a:r>
            <a:r>
              <a:rPr lang="en-US" sz="2400" dirty="0" err="1" smtClean="0"/>
              <a:t>Presiden</a:t>
            </a:r>
            <a:r>
              <a:rPr lang="en-US" sz="2400" dirty="0" smtClean="0"/>
              <a:t>. Wilayah </a:t>
            </a:r>
            <a:r>
              <a:rPr lang="en-US" sz="2400" dirty="0" err="1" smtClean="0"/>
              <a:t>sungai</a:t>
            </a:r>
            <a:r>
              <a:rPr lang="en-US" sz="2400" dirty="0" smtClean="0"/>
              <a:t> </a:t>
            </a:r>
            <a:r>
              <a:rPr lang="en-US" sz="2400" dirty="0" err="1" smtClean="0"/>
              <a:t>adalah</a:t>
            </a:r>
            <a:r>
              <a:rPr lang="en-US" sz="2400" dirty="0" smtClean="0"/>
              <a:t> </a:t>
            </a:r>
            <a:r>
              <a:rPr lang="en-US" sz="2400" dirty="0" err="1" smtClean="0"/>
              <a:t>kesatuan</a:t>
            </a:r>
            <a:r>
              <a:rPr lang="en-US" sz="2400" dirty="0" smtClean="0"/>
              <a:t> </a:t>
            </a:r>
            <a:r>
              <a:rPr lang="en-US" sz="2400" dirty="0" err="1" smtClean="0"/>
              <a:t>wilayah</a:t>
            </a:r>
            <a:r>
              <a:rPr lang="en-US" sz="2400" dirty="0" smtClean="0"/>
              <a:t> </a:t>
            </a:r>
            <a:r>
              <a:rPr lang="en-US" sz="2400" dirty="0" err="1" smtClean="0"/>
              <a:t>pengelolaan</a:t>
            </a:r>
            <a:r>
              <a:rPr lang="en-US" sz="2400" dirty="0" smtClean="0"/>
              <a:t> </a:t>
            </a:r>
            <a:r>
              <a:rPr lang="en-US" sz="2400" dirty="0" err="1" smtClean="0"/>
              <a:t>sumber</a:t>
            </a:r>
            <a:r>
              <a:rPr lang="en-US" sz="2400" dirty="0" smtClean="0"/>
              <a:t> </a:t>
            </a:r>
            <a:r>
              <a:rPr lang="en-US" sz="2400" dirty="0" err="1" smtClean="0"/>
              <a:t>daya</a:t>
            </a:r>
            <a:r>
              <a:rPr lang="en-US" sz="2400" dirty="0" smtClean="0"/>
              <a:t> air </a:t>
            </a:r>
            <a:r>
              <a:rPr lang="en-US" sz="2400" dirty="0" err="1" smtClean="0"/>
              <a:t>dalam</a:t>
            </a:r>
            <a:r>
              <a:rPr lang="en-US" sz="2400" dirty="0" smtClean="0"/>
              <a:t> </a:t>
            </a:r>
            <a:r>
              <a:rPr lang="en-US" sz="2400" dirty="0" err="1" smtClean="0"/>
              <a:t>satu</a:t>
            </a:r>
            <a:r>
              <a:rPr lang="en-US" sz="2400" dirty="0" smtClean="0"/>
              <a:t> </a:t>
            </a:r>
            <a:r>
              <a:rPr lang="en-US" sz="2400" dirty="0" err="1" smtClean="0"/>
              <a:t>atau</a:t>
            </a:r>
            <a:r>
              <a:rPr lang="en-US" sz="2400" dirty="0" smtClean="0"/>
              <a:t> </a:t>
            </a:r>
            <a:r>
              <a:rPr lang="en-US" sz="2400" dirty="0" err="1" smtClean="0"/>
              <a:t>lebih</a:t>
            </a:r>
            <a:r>
              <a:rPr lang="en-US" sz="2400" dirty="0" smtClean="0"/>
              <a:t> </a:t>
            </a:r>
            <a:r>
              <a:rPr lang="en-US" sz="2400" dirty="0" err="1" smtClean="0"/>
              <a:t>daerah</a:t>
            </a:r>
            <a:r>
              <a:rPr lang="en-US" sz="2400" dirty="0" smtClean="0"/>
              <a:t> </a:t>
            </a:r>
            <a:r>
              <a:rPr lang="en-US" sz="2400" dirty="0" err="1" smtClean="0"/>
              <a:t>aliran</a:t>
            </a:r>
            <a:r>
              <a:rPr lang="en-US" sz="2400" dirty="0" smtClean="0"/>
              <a:t> </a:t>
            </a:r>
            <a:r>
              <a:rPr lang="en-US" sz="2400" dirty="0" err="1" smtClean="0"/>
              <a:t>sungai</a:t>
            </a:r>
            <a:r>
              <a:rPr lang="en-US" sz="2400" dirty="0" smtClean="0"/>
              <a:t> </a:t>
            </a:r>
            <a:r>
              <a:rPr lang="en-US" sz="2400" dirty="0" err="1" smtClean="0"/>
              <a:t>dan</a:t>
            </a:r>
            <a:r>
              <a:rPr lang="en-US" sz="2400" dirty="0" smtClean="0"/>
              <a:t>/</a:t>
            </a:r>
            <a:r>
              <a:rPr lang="en-US" sz="2400" dirty="0" err="1" smtClean="0"/>
              <a:t>atau</a:t>
            </a:r>
            <a:r>
              <a:rPr lang="en-US" sz="2400" dirty="0" smtClean="0"/>
              <a:t> </a:t>
            </a:r>
            <a:r>
              <a:rPr lang="en-US" sz="2400" dirty="0" err="1" smtClean="0"/>
              <a:t>pulau</a:t>
            </a:r>
            <a:r>
              <a:rPr lang="en-US" sz="2400" dirty="0" smtClean="0"/>
              <a:t> – </a:t>
            </a:r>
            <a:r>
              <a:rPr lang="en-US" sz="2400" dirty="0" err="1" smtClean="0"/>
              <a:t>pulau</a:t>
            </a:r>
            <a:r>
              <a:rPr lang="en-US" sz="2400" dirty="0" smtClean="0"/>
              <a:t> </a:t>
            </a:r>
            <a:r>
              <a:rPr lang="en-US" sz="2400" dirty="0" err="1" smtClean="0"/>
              <a:t>kecil</a:t>
            </a:r>
            <a:r>
              <a:rPr lang="en-US" sz="2400" dirty="0" smtClean="0"/>
              <a:t> yang </a:t>
            </a:r>
            <a:r>
              <a:rPr lang="en-US" sz="2400" dirty="0" err="1" smtClean="0"/>
              <a:t>luasnya</a:t>
            </a:r>
            <a:r>
              <a:rPr lang="en-US" sz="2400" dirty="0" smtClean="0"/>
              <a:t> </a:t>
            </a:r>
            <a:r>
              <a:rPr lang="en-US" sz="2400" dirty="0" err="1" smtClean="0"/>
              <a:t>kurang</a:t>
            </a:r>
            <a:r>
              <a:rPr lang="en-US" sz="2400" dirty="0" smtClean="0"/>
              <a:t> </a:t>
            </a:r>
            <a:r>
              <a:rPr lang="en-US" sz="2400" dirty="0" err="1" smtClean="0"/>
              <a:t>dari</a:t>
            </a:r>
            <a:r>
              <a:rPr lang="en-US" sz="2400" dirty="0" smtClean="0"/>
              <a:t> </a:t>
            </a:r>
            <a:r>
              <a:rPr lang="en-US" sz="2400" dirty="0" err="1" smtClean="0"/>
              <a:t>atau</a:t>
            </a:r>
            <a:r>
              <a:rPr lang="en-US" sz="2400" dirty="0" smtClean="0"/>
              <a:t> </a:t>
            </a:r>
            <a:r>
              <a:rPr lang="en-US" sz="2400" dirty="0" err="1" smtClean="0"/>
              <a:t>sama</a:t>
            </a:r>
            <a:r>
              <a:rPr lang="en-US" sz="2400" dirty="0" smtClean="0"/>
              <a:t> </a:t>
            </a:r>
            <a:r>
              <a:rPr lang="en-US" sz="2400" dirty="0" err="1" smtClean="0"/>
              <a:t>dengan</a:t>
            </a:r>
            <a:r>
              <a:rPr lang="en-US" sz="2400" dirty="0" smtClean="0"/>
              <a:t> 2.000 km2. </a:t>
            </a:r>
            <a:r>
              <a:rPr lang="en-US" sz="2400" dirty="0" err="1" smtClean="0"/>
              <a:t>Cekungan</a:t>
            </a:r>
            <a:r>
              <a:rPr lang="en-US" sz="2400" dirty="0" smtClean="0"/>
              <a:t> air </a:t>
            </a:r>
            <a:r>
              <a:rPr lang="en-US" sz="2400" dirty="0" err="1" smtClean="0"/>
              <a:t>tanah</a:t>
            </a:r>
            <a:r>
              <a:rPr lang="en-US" sz="2400" dirty="0" smtClean="0"/>
              <a:t> </a:t>
            </a:r>
            <a:r>
              <a:rPr lang="en-US" sz="2400" dirty="0" err="1" smtClean="0"/>
              <a:t>adalah</a:t>
            </a:r>
            <a:r>
              <a:rPr lang="en-US" sz="2400" dirty="0" smtClean="0"/>
              <a:t> </a:t>
            </a:r>
            <a:r>
              <a:rPr lang="en-US" sz="2400" dirty="0" err="1" smtClean="0"/>
              <a:t>suatu</a:t>
            </a:r>
            <a:r>
              <a:rPr lang="en-US" sz="2400" dirty="0" smtClean="0"/>
              <a:t> </a:t>
            </a:r>
            <a:r>
              <a:rPr lang="en-US" sz="2400" dirty="0" err="1" smtClean="0"/>
              <a:t>wilayah</a:t>
            </a:r>
            <a:r>
              <a:rPr lang="en-US" sz="2400" dirty="0" smtClean="0"/>
              <a:t> yang </a:t>
            </a:r>
            <a:r>
              <a:rPr lang="en-US" sz="2400" dirty="0" err="1" smtClean="0"/>
              <a:t>dibatasi</a:t>
            </a:r>
            <a:r>
              <a:rPr lang="en-US" sz="2400" dirty="0" smtClean="0"/>
              <a:t> </a:t>
            </a:r>
            <a:r>
              <a:rPr lang="en-US" sz="2400" dirty="0" err="1" smtClean="0"/>
              <a:t>oleh</a:t>
            </a:r>
            <a:r>
              <a:rPr lang="en-US" sz="2400" dirty="0" smtClean="0"/>
              <a:t> </a:t>
            </a:r>
            <a:r>
              <a:rPr lang="en-US" sz="2400" dirty="0" err="1" smtClean="0"/>
              <a:t>batas</a:t>
            </a:r>
            <a:r>
              <a:rPr lang="en-US" sz="2400" dirty="0" smtClean="0"/>
              <a:t> </a:t>
            </a:r>
            <a:r>
              <a:rPr lang="en-US" sz="2400" dirty="0" err="1" smtClean="0"/>
              <a:t>hidrogeologis</a:t>
            </a:r>
            <a:r>
              <a:rPr lang="en-US" sz="2400" dirty="0" smtClean="0"/>
              <a:t>, </a:t>
            </a:r>
            <a:r>
              <a:rPr lang="en-US" sz="2400" dirty="0" err="1" smtClean="0"/>
              <a:t>tempat</a:t>
            </a:r>
            <a:r>
              <a:rPr lang="en-US" sz="2400" dirty="0" smtClean="0"/>
              <a:t> </a:t>
            </a:r>
            <a:r>
              <a:rPr lang="en-US" sz="2400" dirty="0" err="1" smtClean="0"/>
              <a:t>semua</a:t>
            </a:r>
            <a:r>
              <a:rPr lang="en-US" sz="2400" dirty="0" smtClean="0"/>
              <a:t> </a:t>
            </a:r>
            <a:r>
              <a:rPr lang="en-US" sz="2400" dirty="0" err="1" smtClean="0"/>
              <a:t>kejadian</a:t>
            </a:r>
            <a:r>
              <a:rPr lang="en-US" sz="2400" dirty="0" smtClean="0"/>
              <a:t> </a:t>
            </a:r>
            <a:r>
              <a:rPr lang="en-US" sz="2400" dirty="0" err="1" smtClean="0"/>
              <a:t>hidrogeologis</a:t>
            </a:r>
            <a:r>
              <a:rPr lang="en-US" sz="2400" dirty="0" smtClean="0"/>
              <a:t> </a:t>
            </a:r>
            <a:r>
              <a:rPr lang="en-US" sz="2400" dirty="0" err="1" smtClean="0"/>
              <a:t>seperti</a:t>
            </a:r>
            <a:r>
              <a:rPr lang="en-US" sz="2400" dirty="0" smtClean="0"/>
              <a:t> </a:t>
            </a:r>
            <a:r>
              <a:rPr lang="en-US" sz="2400" dirty="0" err="1" smtClean="0"/>
              <a:t>proses</a:t>
            </a:r>
            <a:r>
              <a:rPr lang="en-US" sz="2400" dirty="0" smtClean="0"/>
              <a:t> </a:t>
            </a:r>
            <a:r>
              <a:rPr lang="en-US" sz="2400" dirty="0" err="1" smtClean="0"/>
              <a:t>pengimbuhan</a:t>
            </a:r>
            <a:r>
              <a:rPr lang="en-US" sz="2400" dirty="0" smtClean="0"/>
              <a:t>, </a:t>
            </a:r>
            <a:r>
              <a:rPr lang="en-US" sz="2400" dirty="0" err="1" smtClean="0"/>
              <a:t>pengaliran</a:t>
            </a:r>
            <a:r>
              <a:rPr lang="en-US" sz="2400" dirty="0" smtClean="0"/>
              <a:t>, </a:t>
            </a:r>
            <a:r>
              <a:rPr lang="en-US" sz="2400" dirty="0" err="1" smtClean="0"/>
              <a:t>dan</a:t>
            </a:r>
            <a:r>
              <a:rPr lang="en-US" sz="2400" dirty="0" smtClean="0"/>
              <a:t> </a:t>
            </a:r>
            <a:r>
              <a:rPr lang="en-US" sz="2400" dirty="0" err="1" smtClean="0"/>
              <a:t>pelepasan</a:t>
            </a:r>
            <a:r>
              <a:rPr lang="en-US" sz="2400" dirty="0" smtClean="0"/>
              <a:t> air </a:t>
            </a:r>
            <a:r>
              <a:rPr lang="en-US" sz="2400" dirty="0" err="1" smtClean="0"/>
              <a:t>tanah</a:t>
            </a:r>
            <a:r>
              <a:rPr lang="en-US" sz="2400" dirty="0" smtClean="0"/>
              <a:t> </a:t>
            </a:r>
            <a:r>
              <a:rPr lang="en-US" sz="2400" dirty="0" err="1" smtClean="0"/>
              <a:t>berlangsung</a:t>
            </a:r>
            <a:r>
              <a:rPr lang="en-US" sz="2400" dirty="0" smtClean="0"/>
              <a:t>.</a:t>
            </a:r>
            <a:endParaRPr lang="en-US"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52400"/>
            <a:ext cx="8610600" cy="6370975"/>
          </a:xfrm>
          <a:prstGeom prst="rect">
            <a:avLst/>
          </a:prstGeom>
        </p:spPr>
        <p:txBody>
          <a:bodyPr wrap="square">
            <a:spAutoFit/>
          </a:bodyPr>
          <a:lstStyle/>
          <a:p>
            <a:pPr marL="395288" indent="-395288" algn="just"/>
            <a:r>
              <a:rPr lang="en-US" sz="2400" dirty="0" smtClean="0">
                <a:latin typeface="Arial" pitchFamily="34" charset="0"/>
                <a:cs typeface="Arial" pitchFamily="34" charset="0"/>
              </a:rPr>
              <a:t>b.	</a:t>
            </a:r>
            <a:r>
              <a:rPr lang="en-US" sz="2400" dirty="0" err="1" smtClean="0">
                <a:latin typeface="Arial" pitchFamily="34" charset="0"/>
                <a:cs typeface="Arial" pitchFamily="34" charset="0"/>
              </a:rPr>
              <a:t>Presiden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menetapkan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wilayah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sungai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cekungan</a:t>
            </a:r>
            <a:r>
              <a:rPr lang="en-US" sz="2400" dirty="0" smtClean="0">
                <a:latin typeface="Arial" pitchFamily="34" charset="0"/>
                <a:cs typeface="Arial" pitchFamily="34" charset="0"/>
              </a:rPr>
              <a:t> air </a:t>
            </a:r>
            <a:r>
              <a:rPr lang="en-US" sz="2400" dirty="0" err="1" smtClean="0">
                <a:latin typeface="Arial" pitchFamily="34" charset="0"/>
                <a:cs typeface="Arial" pitchFamily="34" charset="0"/>
              </a:rPr>
              <a:t>tanah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dengan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memperhatikan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pertimbangan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Dewan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Sumber</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Daya</a:t>
            </a:r>
            <a:r>
              <a:rPr lang="en-US" sz="2400" dirty="0" smtClean="0">
                <a:latin typeface="Arial" pitchFamily="34" charset="0"/>
                <a:cs typeface="Arial" pitchFamily="34" charset="0"/>
              </a:rPr>
              <a:t> Air </a:t>
            </a:r>
            <a:r>
              <a:rPr lang="en-US" sz="2400" dirty="0" err="1" smtClean="0">
                <a:latin typeface="Arial" pitchFamily="34" charset="0"/>
                <a:cs typeface="Arial" pitchFamily="34" charset="0"/>
              </a:rPr>
              <a:t>Nasional</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Koordinasi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pada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tingkat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nasional</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dilakukan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oleh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Dewan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Sumber</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Daya</a:t>
            </a:r>
            <a:r>
              <a:rPr lang="en-US" sz="2400" dirty="0" smtClean="0">
                <a:latin typeface="Arial" pitchFamily="34" charset="0"/>
                <a:cs typeface="Arial" pitchFamily="34" charset="0"/>
              </a:rPr>
              <a:t> Air </a:t>
            </a:r>
            <a:r>
              <a:rPr lang="en-US" sz="2400" dirty="0" err="1" smtClean="0">
                <a:latin typeface="Arial" pitchFamily="34" charset="0"/>
                <a:cs typeface="Arial" pitchFamily="34" charset="0"/>
              </a:rPr>
              <a:t>Nasional</a:t>
            </a:r>
            <a:r>
              <a:rPr lang="en-US" sz="2400" dirty="0" smtClean="0">
                <a:latin typeface="Arial" pitchFamily="34" charset="0"/>
                <a:cs typeface="Arial" pitchFamily="34" charset="0"/>
              </a:rPr>
              <a:t> yang </a:t>
            </a:r>
            <a:r>
              <a:rPr lang="en-US" sz="2400" dirty="0" err="1" smtClean="0">
                <a:latin typeface="Arial" pitchFamily="34" charset="0"/>
                <a:cs typeface="Arial" pitchFamily="34" charset="0"/>
              </a:rPr>
              <a:t>dibentuk</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oleh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Pemerintah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pada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tingkat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provinsi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dilakukan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oleh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wadah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koordinasi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dengan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nama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dewan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sumber</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daya</a:t>
            </a:r>
            <a:r>
              <a:rPr lang="en-US" sz="2400" dirty="0" smtClean="0">
                <a:latin typeface="Arial" pitchFamily="34" charset="0"/>
                <a:cs typeface="Arial" pitchFamily="34" charset="0"/>
              </a:rPr>
              <a:t> air </a:t>
            </a:r>
            <a:r>
              <a:rPr lang="en-US" sz="2400" dirty="0" err="1" smtClean="0">
                <a:latin typeface="Arial" pitchFamily="34" charset="0"/>
                <a:cs typeface="Arial" pitchFamily="34" charset="0"/>
              </a:rPr>
              <a:t>provinsi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atau</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dengan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nama</a:t>
            </a:r>
            <a:r>
              <a:rPr lang="en-US" sz="2400" dirty="0" smtClean="0">
                <a:latin typeface="Arial" pitchFamily="34" charset="0"/>
                <a:cs typeface="Arial" pitchFamily="34" charset="0"/>
              </a:rPr>
              <a:t> lain yang </a:t>
            </a:r>
            <a:r>
              <a:rPr lang="en-US" sz="2400" dirty="0" err="1" smtClean="0">
                <a:latin typeface="Arial" pitchFamily="34" charset="0"/>
                <a:cs typeface="Arial" pitchFamily="34" charset="0"/>
              </a:rPr>
              <a:t>dibentuk</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oleh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pemerintah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provinsi</a:t>
            </a:r>
            <a:r>
              <a:rPr lang="en-US" sz="2400" dirty="0" smtClean="0">
                <a:latin typeface="Arial" pitchFamily="34" charset="0"/>
                <a:cs typeface="Arial" pitchFamily="34" charset="0"/>
              </a:rPr>
              <a:t>. </a:t>
            </a:r>
            <a:r>
              <a:rPr lang="nn-NO" sz="2400" dirty="0" smtClean="0">
                <a:latin typeface="Arial" pitchFamily="34" charset="0"/>
                <a:cs typeface="Arial" pitchFamily="34" charset="0"/>
              </a:rPr>
              <a:t>Koordinasi pada tingkat kabupaten/kota dapat dibentuk wadah koordinasi </a:t>
            </a:r>
            <a:r>
              <a:rPr lang="en-US" sz="2400" dirty="0" err="1" smtClean="0">
                <a:latin typeface="Arial" pitchFamily="34" charset="0"/>
                <a:cs typeface="Arial" pitchFamily="34" charset="0"/>
              </a:rPr>
              <a:t>dengan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nama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dewan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sumber</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daya</a:t>
            </a:r>
            <a:r>
              <a:rPr lang="en-US" sz="2400" dirty="0" smtClean="0">
                <a:latin typeface="Arial" pitchFamily="34" charset="0"/>
                <a:cs typeface="Arial" pitchFamily="34" charset="0"/>
              </a:rPr>
              <a:t> air </a:t>
            </a:r>
            <a:r>
              <a:rPr lang="en-US" sz="2400" dirty="0" err="1" smtClean="0">
                <a:latin typeface="Arial" pitchFamily="34" charset="0"/>
                <a:cs typeface="Arial" pitchFamily="34" charset="0"/>
              </a:rPr>
              <a:t>kabupaten</a:t>
            </a:r>
            <a:r>
              <a:rPr lang="en-US" sz="2400" dirty="0" smtClean="0">
                <a:latin typeface="Arial" pitchFamily="34" charset="0"/>
                <a:cs typeface="Arial" pitchFamily="34" charset="0"/>
              </a:rPr>
              <a:t>/</a:t>
            </a:r>
            <a:r>
              <a:rPr lang="en-US" sz="2400" dirty="0" err="1" smtClean="0">
                <a:latin typeface="Arial" pitchFamily="34" charset="0"/>
                <a:cs typeface="Arial" pitchFamily="34" charset="0"/>
              </a:rPr>
              <a:t>kota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atau</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dengan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nama</a:t>
            </a:r>
            <a:r>
              <a:rPr lang="en-US" sz="2400" dirty="0" smtClean="0">
                <a:latin typeface="Arial" pitchFamily="34" charset="0"/>
                <a:cs typeface="Arial" pitchFamily="34" charset="0"/>
              </a:rPr>
              <a:t> lain </a:t>
            </a:r>
            <a:r>
              <a:rPr lang="en-US" sz="2400" dirty="0" err="1" smtClean="0">
                <a:latin typeface="Arial" pitchFamily="34" charset="0"/>
                <a:cs typeface="Arial" pitchFamily="34" charset="0"/>
              </a:rPr>
              <a:t>oleh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pemerintah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kabupaten</a:t>
            </a:r>
            <a:r>
              <a:rPr lang="en-US" sz="2400" dirty="0" smtClean="0">
                <a:latin typeface="Arial" pitchFamily="34" charset="0"/>
                <a:cs typeface="Arial" pitchFamily="34" charset="0"/>
              </a:rPr>
              <a:t>/</a:t>
            </a:r>
            <a:r>
              <a:rPr lang="en-US" sz="2400" dirty="0" err="1" smtClean="0">
                <a:latin typeface="Arial" pitchFamily="34" charset="0"/>
                <a:cs typeface="Arial" pitchFamily="34" charset="0"/>
              </a:rPr>
              <a:t>kota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Wadah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koordinasi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pada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wilayah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sungai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dapat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dibentuk</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sesuai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dengan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kebutuhan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pengelolaan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sumber</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daya</a:t>
            </a:r>
            <a:r>
              <a:rPr lang="en-US" sz="2400" dirty="0" smtClean="0">
                <a:latin typeface="Arial" pitchFamily="34" charset="0"/>
                <a:cs typeface="Arial" pitchFamily="34" charset="0"/>
              </a:rPr>
              <a:t> air </a:t>
            </a:r>
            <a:r>
              <a:rPr lang="en-US" sz="2400" dirty="0" err="1" smtClean="0">
                <a:latin typeface="Arial" pitchFamily="34" charset="0"/>
                <a:cs typeface="Arial" pitchFamily="34" charset="0"/>
              </a:rPr>
              <a:t>pada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wilayah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sungai</a:t>
            </a:r>
            <a:r>
              <a:rPr lang="en-US" sz="2400" dirty="0" smtClean="0">
                <a:latin typeface="Arial" pitchFamily="34" charset="0"/>
                <a:cs typeface="Arial" pitchFamily="34" charset="0"/>
              </a:rPr>
              <a:t> yang </a:t>
            </a:r>
            <a:r>
              <a:rPr lang="en-US" sz="2400" dirty="0" err="1" smtClean="0">
                <a:latin typeface="Arial" pitchFamily="34" charset="0"/>
                <a:cs typeface="Arial" pitchFamily="34" charset="0"/>
              </a:rPr>
              <a:t>bersangkutan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Hubungan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kerja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antar</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wadah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koordinasi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tingkat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nasional</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provinsi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kabupaten</a:t>
            </a:r>
            <a:r>
              <a:rPr lang="en-US" sz="2400" dirty="0" smtClean="0">
                <a:latin typeface="Arial" pitchFamily="34" charset="0"/>
                <a:cs typeface="Arial" pitchFamily="34" charset="0"/>
              </a:rPr>
              <a:t>/</a:t>
            </a:r>
            <a:r>
              <a:rPr lang="en-US" sz="2400" dirty="0" err="1" smtClean="0">
                <a:latin typeface="Arial" pitchFamily="34" charset="0"/>
                <a:cs typeface="Arial" pitchFamily="34" charset="0"/>
              </a:rPr>
              <a:t>kota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wilayah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sungai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bersifat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konsultatif</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koordinatif</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Pusat</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17693"/>
            <a:ext cx="8763000" cy="6740307"/>
          </a:xfrm>
          <a:prstGeom prst="rect">
            <a:avLst/>
          </a:prstGeom>
        </p:spPr>
        <p:txBody>
          <a:bodyPr wrap="square">
            <a:spAutoFit/>
          </a:bodyPr>
          <a:lstStyle/>
          <a:p>
            <a:r>
              <a:rPr lang="en-US" sz="2000" b="1" dirty="0" smtClean="0"/>
              <a:t>c. 	</a:t>
            </a:r>
            <a:r>
              <a:rPr lang="en-US" sz="2000" b="1" dirty="0" err="1" smtClean="0"/>
              <a:t>Wewenang</a:t>
            </a:r>
            <a:r>
              <a:rPr lang="en-US" sz="2000" b="1" dirty="0" smtClean="0"/>
              <a:t> </a:t>
            </a:r>
            <a:r>
              <a:rPr lang="en-US" sz="2000" b="1" dirty="0" err="1" smtClean="0"/>
              <a:t>dan</a:t>
            </a:r>
            <a:r>
              <a:rPr lang="en-US" sz="2000" b="1" dirty="0" smtClean="0"/>
              <a:t> </a:t>
            </a:r>
            <a:r>
              <a:rPr lang="en-US" sz="2000" b="1" dirty="0" err="1" smtClean="0"/>
              <a:t>tanggung</a:t>
            </a:r>
            <a:r>
              <a:rPr lang="en-US" sz="2000" b="1" dirty="0" smtClean="0"/>
              <a:t> </a:t>
            </a:r>
            <a:r>
              <a:rPr lang="en-US" sz="2000" b="1" dirty="0" err="1" smtClean="0"/>
              <a:t>jawab</a:t>
            </a:r>
            <a:r>
              <a:rPr lang="en-US" sz="2000" b="1" dirty="0" smtClean="0"/>
              <a:t> </a:t>
            </a:r>
            <a:r>
              <a:rPr lang="en-US" sz="2000" b="1" dirty="0" err="1" smtClean="0"/>
              <a:t>Pemerintahan</a:t>
            </a:r>
            <a:r>
              <a:rPr lang="en-US" sz="2000" b="1" dirty="0" smtClean="0"/>
              <a:t> </a:t>
            </a:r>
            <a:r>
              <a:rPr lang="en-US" sz="2000" b="1" dirty="0" err="1" smtClean="0"/>
              <a:t>terdiri</a:t>
            </a:r>
            <a:r>
              <a:rPr lang="en-US" sz="2000" b="1" dirty="0" smtClean="0"/>
              <a:t> </a:t>
            </a:r>
            <a:r>
              <a:rPr lang="en-US" sz="2000" b="1" dirty="0" err="1" smtClean="0"/>
              <a:t>dari</a:t>
            </a:r>
            <a:r>
              <a:rPr lang="en-US" sz="2000" b="1" dirty="0" smtClean="0"/>
              <a:t> :</a:t>
            </a:r>
          </a:p>
          <a:p>
            <a:pPr marL="342900" indent="-342900">
              <a:buAutoNum type="arabicPeriod"/>
            </a:pPr>
            <a:r>
              <a:rPr lang="en-US" sz="2000" b="1" dirty="0" err="1" smtClean="0"/>
              <a:t>Wewenang</a:t>
            </a:r>
            <a:r>
              <a:rPr lang="en-US" sz="2000" b="1" dirty="0" smtClean="0"/>
              <a:t> </a:t>
            </a:r>
            <a:r>
              <a:rPr lang="en-US" sz="2000" b="1" dirty="0" err="1" smtClean="0"/>
              <a:t>dan</a:t>
            </a:r>
            <a:r>
              <a:rPr lang="en-US" sz="2000" b="1" dirty="0" smtClean="0"/>
              <a:t> </a:t>
            </a:r>
            <a:r>
              <a:rPr lang="en-US" sz="2000" b="1" dirty="0" err="1" smtClean="0"/>
              <a:t>tanggung</a:t>
            </a:r>
            <a:r>
              <a:rPr lang="en-US" sz="2000" b="1" dirty="0" smtClean="0"/>
              <a:t> </a:t>
            </a:r>
            <a:r>
              <a:rPr lang="en-US" sz="2000" b="1" dirty="0" err="1" smtClean="0"/>
              <a:t>jawab</a:t>
            </a:r>
            <a:r>
              <a:rPr lang="en-US" sz="2000" b="1" dirty="0" smtClean="0"/>
              <a:t> </a:t>
            </a:r>
            <a:r>
              <a:rPr lang="en-US" sz="2000" b="1" dirty="0" err="1" smtClean="0"/>
              <a:t>Pemerintah</a:t>
            </a:r>
            <a:r>
              <a:rPr lang="en-US" sz="2000" b="1" dirty="0" smtClean="0"/>
              <a:t> </a:t>
            </a:r>
            <a:r>
              <a:rPr lang="en-US" sz="2000" b="1" dirty="0" err="1" smtClean="0"/>
              <a:t>meliputi</a:t>
            </a:r>
            <a:r>
              <a:rPr lang="en-US" sz="2000" b="1" dirty="0" smtClean="0"/>
              <a:t> :</a:t>
            </a:r>
          </a:p>
          <a:p>
            <a:pPr marL="800100" lvl="1" indent="-342900">
              <a:buFont typeface="+mj-lt"/>
              <a:buAutoNum type="alphaLcPeriod"/>
            </a:pPr>
            <a:r>
              <a:rPr lang="en-US" sz="1600" dirty="0" err="1" smtClean="0"/>
              <a:t>menetapkan</a:t>
            </a:r>
            <a:r>
              <a:rPr lang="en-US" sz="1600" dirty="0" smtClean="0"/>
              <a:t> </a:t>
            </a:r>
            <a:r>
              <a:rPr lang="en-US" sz="1600" dirty="0" err="1" smtClean="0"/>
              <a:t>kebijakan</a:t>
            </a:r>
            <a:r>
              <a:rPr lang="en-US" sz="1600" dirty="0" smtClean="0"/>
              <a:t> </a:t>
            </a:r>
            <a:r>
              <a:rPr lang="en-US" sz="1600" dirty="0" err="1" smtClean="0"/>
              <a:t>nasional</a:t>
            </a:r>
            <a:r>
              <a:rPr lang="en-US" sz="1600" dirty="0" smtClean="0"/>
              <a:t> </a:t>
            </a:r>
            <a:r>
              <a:rPr lang="en-US" sz="1600" dirty="0" err="1" smtClean="0"/>
              <a:t>sumber</a:t>
            </a:r>
            <a:r>
              <a:rPr lang="en-US" sz="1600" dirty="0" smtClean="0"/>
              <a:t> </a:t>
            </a:r>
            <a:r>
              <a:rPr lang="en-US" sz="1600" dirty="0" err="1" smtClean="0"/>
              <a:t>daya</a:t>
            </a:r>
            <a:r>
              <a:rPr lang="en-US" sz="1600" dirty="0" smtClean="0"/>
              <a:t> air;</a:t>
            </a:r>
          </a:p>
          <a:p>
            <a:pPr marL="800100" lvl="1" indent="-342900">
              <a:buFont typeface="+mj-lt"/>
              <a:buAutoNum type="alphaLcPeriod"/>
            </a:pPr>
            <a:r>
              <a:rPr lang="en-US" sz="1600" dirty="0" err="1" smtClean="0"/>
              <a:t>menetapkan</a:t>
            </a:r>
            <a:r>
              <a:rPr lang="en-US" sz="1600" dirty="0" smtClean="0"/>
              <a:t> </a:t>
            </a:r>
            <a:r>
              <a:rPr lang="en-US" sz="1600" dirty="0" err="1" smtClean="0"/>
              <a:t>pola</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pada</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provinsi</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negara</a:t>
            </a:r>
            <a:r>
              <a:rPr lang="en-US" sz="1600" dirty="0" smtClean="0"/>
              <a:t>, </a:t>
            </a:r>
            <a:r>
              <a:rPr lang="en-US" sz="1600" dirty="0" err="1" smtClean="0"/>
              <a:t>dan</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strategis</a:t>
            </a:r>
            <a:r>
              <a:rPr lang="en-US" sz="1600" dirty="0" smtClean="0"/>
              <a:t> </a:t>
            </a:r>
            <a:r>
              <a:rPr lang="en-US" sz="1600" dirty="0" err="1" smtClean="0"/>
              <a:t>nasional</a:t>
            </a:r>
            <a:r>
              <a:rPr lang="en-US" sz="1600" dirty="0" smtClean="0"/>
              <a:t>;</a:t>
            </a:r>
          </a:p>
          <a:p>
            <a:pPr marL="800100" lvl="1" indent="-342900">
              <a:buFont typeface="+mj-lt"/>
              <a:buAutoNum type="alphaLcPeriod"/>
            </a:pPr>
            <a:r>
              <a:rPr lang="en-US" sz="1600" dirty="0" err="1" smtClean="0"/>
              <a:t>menetapkan</a:t>
            </a:r>
            <a:r>
              <a:rPr lang="en-US" sz="1600" dirty="0" smtClean="0"/>
              <a:t> </a:t>
            </a:r>
            <a:r>
              <a:rPr lang="en-US" sz="1600" dirty="0" err="1" smtClean="0"/>
              <a:t>rencana</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pada</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provinsi</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negara</a:t>
            </a:r>
            <a:r>
              <a:rPr lang="en-US" sz="1600" dirty="0" smtClean="0"/>
              <a:t>, </a:t>
            </a:r>
            <a:r>
              <a:rPr lang="en-US" sz="1600" dirty="0" err="1" smtClean="0"/>
              <a:t>dan</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strategis</a:t>
            </a:r>
            <a:r>
              <a:rPr lang="en-US" sz="1600" dirty="0" smtClean="0"/>
              <a:t> </a:t>
            </a:r>
            <a:r>
              <a:rPr lang="en-US" sz="1600" dirty="0" err="1" smtClean="0"/>
              <a:t>nasional</a:t>
            </a:r>
            <a:r>
              <a:rPr lang="en-US" sz="1600" dirty="0" smtClean="0"/>
              <a:t>;</a:t>
            </a:r>
          </a:p>
          <a:p>
            <a:pPr marL="800100" lvl="1" indent="-342900">
              <a:buFont typeface="+mj-lt"/>
              <a:buAutoNum type="alphaLcPeriod"/>
            </a:pPr>
            <a:r>
              <a:rPr lang="en-US" sz="1600" dirty="0" err="1" smtClean="0"/>
              <a:t>menetapkan</a:t>
            </a:r>
            <a:r>
              <a:rPr lang="en-US" sz="1600" dirty="0" smtClean="0"/>
              <a:t> </a:t>
            </a:r>
            <a:r>
              <a:rPr lang="en-US" sz="1600" dirty="0" err="1" smtClean="0"/>
              <a:t>dan</a:t>
            </a:r>
            <a:r>
              <a:rPr lang="en-US" sz="1600" dirty="0" smtClean="0"/>
              <a:t> </a:t>
            </a:r>
            <a:r>
              <a:rPr lang="en-US" sz="1600" dirty="0" err="1" smtClean="0"/>
              <a:t>mengelola</a:t>
            </a:r>
            <a:r>
              <a:rPr lang="en-US" sz="1600" dirty="0" smtClean="0"/>
              <a:t> </a:t>
            </a:r>
            <a:r>
              <a:rPr lang="en-US" sz="1600" dirty="0" err="1" smtClean="0"/>
              <a:t>kawasan</a:t>
            </a:r>
            <a:r>
              <a:rPr lang="en-US" sz="1600" dirty="0" smtClean="0"/>
              <a:t> </a:t>
            </a:r>
            <a:r>
              <a:rPr lang="en-US" sz="1600" dirty="0" err="1" smtClean="0"/>
              <a:t>lindung</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pada</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provinsi</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negara</a:t>
            </a:r>
            <a:r>
              <a:rPr lang="en-US" sz="1600" dirty="0" smtClean="0"/>
              <a:t>, </a:t>
            </a:r>
            <a:r>
              <a:rPr lang="en-US" sz="1600" dirty="0" err="1" smtClean="0"/>
              <a:t>dan</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strategis</a:t>
            </a:r>
            <a:r>
              <a:rPr lang="en-US" sz="1600" dirty="0" smtClean="0"/>
              <a:t> </a:t>
            </a:r>
            <a:r>
              <a:rPr lang="en-US" sz="1600" dirty="0" err="1" smtClean="0"/>
              <a:t>nasional</a:t>
            </a:r>
            <a:r>
              <a:rPr lang="en-US" sz="1600" dirty="0" smtClean="0"/>
              <a:t>;</a:t>
            </a:r>
          </a:p>
          <a:p>
            <a:pPr marL="800100" lvl="1" indent="-342900">
              <a:buFont typeface="+mj-lt"/>
              <a:buAutoNum type="alphaLcPeriod"/>
            </a:pPr>
            <a:r>
              <a:rPr lang="en-US" sz="1600" dirty="0" err="1" smtClean="0"/>
              <a:t>melaksanakan</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pada</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provinsi</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negara</a:t>
            </a:r>
            <a:r>
              <a:rPr lang="en-US" sz="1600" dirty="0" smtClean="0"/>
              <a:t>, </a:t>
            </a:r>
            <a:r>
              <a:rPr lang="en-US" sz="1600" dirty="0" err="1" smtClean="0"/>
              <a:t>dan</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strategis</a:t>
            </a:r>
            <a:r>
              <a:rPr lang="en-US" sz="1600" dirty="0" smtClean="0"/>
              <a:t> </a:t>
            </a:r>
            <a:r>
              <a:rPr lang="en-US" sz="1600" dirty="0" err="1" smtClean="0"/>
              <a:t>nasional</a:t>
            </a:r>
            <a:r>
              <a:rPr lang="en-US" sz="1600" dirty="0" smtClean="0"/>
              <a:t>; </a:t>
            </a:r>
          </a:p>
          <a:p>
            <a:pPr marL="800100" lvl="1" indent="-342900">
              <a:buFont typeface="+mj-lt"/>
              <a:buAutoNum type="alphaLcPeriod"/>
            </a:pPr>
            <a:r>
              <a:rPr lang="en-US" sz="1600" dirty="0" err="1" smtClean="0"/>
              <a:t>mengatur</a:t>
            </a:r>
            <a:r>
              <a:rPr lang="en-US" sz="1600" dirty="0" smtClean="0"/>
              <a:t>, </a:t>
            </a:r>
            <a:r>
              <a:rPr lang="en-US" sz="1600" dirty="0" err="1" smtClean="0"/>
              <a:t>menetapkan</a:t>
            </a:r>
            <a:r>
              <a:rPr lang="en-US" sz="1600" dirty="0" smtClean="0"/>
              <a:t>, </a:t>
            </a:r>
            <a:r>
              <a:rPr lang="en-US" sz="1600" dirty="0" err="1" smtClean="0"/>
              <a:t>dan</a:t>
            </a:r>
            <a:r>
              <a:rPr lang="en-US" sz="1600" dirty="0" smtClean="0"/>
              <a:t> </a:t>
            </a:r>
            <a:r>
              <a:rPr lang="en-US" sz="1600" dirty="0" err="1" smtClean="0"/>
              <a:t>memberi</a:t>
            </a:r>
            <a:r>
              <a:rPr lang="en-US" sz="1600" dirty="0" smtClean="0"/>
              <a:t> </a:t>
            </a:r>
            <a:r>
              <a:rPr lang="en-US" sz="1600" dirty="0" err="1" smtClean="0"/>
              <a:t>izin</a:t>
            </a:r>
            <a:r>
              <a:rPr lang="en-US" sz="1600" dirty="0" smtClean="0"/>
              <a:t> </a:t>
            </a:r>
            <a:r>
              <a:rPr lang="en-US" sz="1600" dirty="0" err="1" smtClean="0"/>
              <a:t>atas</a:t>
            </a:r>
            <a:r>
              <a:rPr lang="en-US" sz="1600" dirty="0" smtClean="0"/>
              <a:t> </a:t>
            </a:r>
            <a:r>
              <a:rPr lang="en-US" sz="1600" dirty="0" err="1" smtClean="0"/>
              <a:t>penyediaan</a:t>
            </a:r>
            <a:r>
              <a:rPr lang="en-US" sz="1600" dirty="0" smtClean="0"/>
              <a:t>, </a:t>
            </a:r>
            <a:r>
              <a:rPr lang="en-US" sz="1600" dirty="0" err="1" smtClean="0"/>
              <a:t>peruntukan</a:t>
            </a:r>
            <a:r>
              <a:rPr lang="en-US" sz="1600" dirty="0" smtClean="0"/>
              <a:t>, </a:t>
            </a:r>
            <a:r>
              <a:rPr lang="es-ES" sz="1600" dirty="0" err="1" smtClean="0"/>
              <a:t>penggunaan</a:t>
            </a:r>
            <a:r>
              <a:rPr lang="es-ES" sz="1600" dirty="0" smtClean="0"/>
              <a:t>, dan </a:t>
            </a:r>
            <a:r>
              <a:rPr lang="es-ES" sz="1600" dirty="0" err="1" smtClean="0"/>
              <a:t>pengusahaan</a:t>
            </a:r>
            <a:r>
              <a:rPr lang="es-ES" sz="1600" dirty="0" smtClean="0"/>
              <a:t> </a:t>
            </a:r>
            <a:r>
              <a:rPr lang="es-ES" sz="1600" dirty="0" err="1" smtClean="0"/>
              <a:t>sumber</a:t>
            </a:r>
            <a:r>
              <a:rPr lang="es-ES" sz="1600" dirty="0" smtClean="0"/>
              <a:t> </a:t>
            </a:r>
            <a:r>
              <a:rPr lang="es-ES" sz="1600" dirty="0" err="1" smtClean="0"/>
              <a:t>daya</a:t>
            </a:r>
            <a:r>
              <a:rPr lang="es-ES" sz="1600" dirty="0" smtClean="0"/>
              <a:t> air pada </a:t>
            </a:r>
            <a:r>
              <a:rPr lang="es-ES" sz="1600" dirty="0" err="1" smtClean="0"/>
              <a:t>wilayah</a:t>
            </a:r>
            <a:r>
              <a:rPr lang="es-ES" sz="1600" dirty="0" smtClean="0"/>
              <a:t> </a:t>
            </a:r>
            <a:r>
              <a:rPr lang="es-ES" sz="1600" dirty="0" err="1" smtClean="0"/>
              <a:t>sungai</a:t>
            </a:r>
            <a:r>
              <a:rPr lang="es-ES" sz="1600" dirty="0" smtClean="0"/>
              <a:t> </a:t>
            </a:r>
            <a:r>
              <a:rPr lang="en-US" sz="1600" dirty="0" err="1" smtClean="0"/>
              <a:t>lintas</a:t>
            </a:r>
            <a:r>
              <a:rPr lang="en-US" sz="1600" dirty="0" smtClean="0"/>
              <a:t> </a:t>
            </a:r>
            <a:r>
              <a:rPr lang="en-US" sz="1600" dirty="0" err="1" smtClean="0"/>
              <a:t>provinsi</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negara</a:t>
            </a:r>
            <a:r>
              <a:rPr lang="en-US" sz="1600" dirty="0" smtClean="0"/>
              <a:t>, </a:t>
            </a:r>
            <a:r>
              <a:rPr lang="en-US" sz="1600" dirty="0" err="1" smtClean="0"/>
              <a:t>dan</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strategis</a:t>
            </a:r>
            <a:r>
              <a:rPr lang="en-US" sz="1600" dirty="0" smtClean="0"/>
              <a:t> </a:t>
            </a:r>
            <a:r>
              <a:rPr lang="en-US" sz="1600" dirty="0" err="1" smtClean="0"/>
              <a:t>nasional</a:t>
            </a:r>
            <a:r>
              <a:rPr lang="en-US" sz="1600" dirty="0" smtClean="0"/>
              <a:t>;</a:t>
            </a:r>
          </a:p>
          <a:p>
            <a:pPr marL="800100" lvl="1" indent="-342900">
              <a:buFont typeface="+mj-lt"/>
              <a:buAutoNum type="alphaLcPeriod"/>
            </a:pPr>
            <a:r>
              <a:rPr lang="en-US" sz="1600" dirty="0" smtClean="0"/>
              <a:t>g. </a:t>
            </a:r>
            <a:r>
              <a:rPr lang="en-US" sz="1600" dirty="0" err="1" smtClean="0"/>
              <a:t>mengatur</a:t>
            </a:r>
            <a:r>
              <a:rPr lang="en-US" sz="1600" dirty="0" smtClean="0"/>
              <a:t>, </a:t>
            </a:r>
            <a:r>
              <a:rPr lang="en-US" sz="1600" dirty="0" err="1" smtClean="0"/>
              <a:t>menetapkan</a:t>
            </a:r>
            <a:r>
              <a:rPr lang="en-US" sz="1600" dirty="0" smtClean="0"/>
              <a:t>, </a:t>
            </a:r>
            <a:r>
              <a:rPr lang="en-US" sz="1600" dirty="0" err="1" smtClean="0"/>
              <a:t>dan</a:t>
            </a:r>
            <a:r>
              <a:rPr lang="en-US" sz="1600" dirty="0" smtClean="0"/>
              <a:t> </a:t>
            </a:r>
            <a:r>
              <a:rPr lang="en-US" sz="1600" dirty="0" err="1" smtClean="0"/>
              <a:t>memberi</a:t>
            </a:r>
            <a:r>
              <a:rPr lang="en-US" sz="1600" dirty="0" smtClean="0"/>
              <a:t> </a:t>
            </a:r>
            <a:r>
              <a:rPr lang="en-US" sz="1600" dirty="0" err="1" smtClean="0"/>
              <a:t>rekomendasi</a:t>
            </a:r>
            <a:r>
              <a:rPr lang="en-US" sz="1600" dirty="0" smtClean="0"/>
              <a:t> </a:t>
            </a:r>
            <a:r>
              <a:rPr lang="en-US" sz="1600" dirty="0" err="1" smtClean="0"/>
              <a:t>teknis</a:t>
            </a:r>
            <a:r>
              <a:rPr lang="en-US" sz="1600" dirty="0" smtClean="0"/>
              <a:t> </a:t>
            </a:r>
            <a:r>
              <a:rPr lang="en-US" sz="1600" dirty="0" err="1" smtClean="0"/>
              <a:t>atas</a:t>
            </a:r>
            <a:r>
              <a:rPr lang="en-US" sz="1600" dirty="0" smtClean="0"/>
              <a:t> </a:t>
            </a:r>
            <a:r>
              <a:rPr lang="fi-FI" sz="1600" dirty="0" smtClean="0"/>
              <a:t>penyediaan, peruntukan, penggunaan, dan pengusahaan air tanah pada </a:t>
            </a:r>
            <a:r>
              <a:rPr lang="en-US" sz="1600" dirty="0" err="1" smtClean="0"/>
              <a:t>cekungan</a:t>
            </a:r>
            <a:r>
              <a:rPr lang="en-US" sz="1600" dirty="0" smtClean="0"/>
              <a:t> air </a:t>
            </a:r>
            <a:r>
              <a:rPr lang="en-US" sz="1600" dirty="0" err="1" smtClean="0"/>
              <a:t>tanah</a:t>
            </a:r>
            <a:r>
              <a:rPr lang="en-US" sz="1600" dirty="0" smtClean="0"/>
              <a:t> </a:t>
            </a:r>
            <a:r>
              <a:rPr lang="en-US" sz="1600" dirty="0" err="1" smtClean="0"/>
              <a:t>lintas</a:t>
            </a:r>
            <a:r>
              <a:rPr lang="en-US" sz="1600" dirty="0" smtClean="0"/>
              <a:t> </a:t>
            </a:r>
            <a:r>
              <a:rPr lang="en-US" sz="1600" dirty="0" err="1" smtClean="0"/>
              <a:t>provinsi</a:t>
            </a:r>
            <a:r>
              <a:rPr lang="en-US" sz="1600" dirty="0" smtClean="0"/>
              <a:t> </a:t>
            </a:r>
            <a:r>
              <a:rPr lang="en-US" sz="1600" dirty="0" err="1" smtClean="0"/>
              <a:t>dan</a:t>
            </a:r>
            <a:r>
              <a:rPr lang="en-US" sz="1600" dirty="0" smtClean="0"/>
              <a:t> </a:t>
            </a:r>
            <a:r>
              <a:rPr lang="en-US" sz="1600" dirty="0" err="1" smtClean="0"/>
              <a:t>cekungan</a:t>
            </a:r>
            <a:r>
              <a:rPr lang="en-US" sz="1600" dirty="0" smtClean="0"/>
              <a:t> air </a:t>
            </a:r>
            <a:r>
              <a:rPr lang="en-US" sz="1600" dirty="0" err="1" smtClean="0"/>
              <a:t>tanah</a:t>
            </a:r>
            <a:r>
              <a:rPr lang="en-US" sz="1600" dirty="0" smtClean="0"/>
              <a:t> </a:t>
            </a:r>
            <a:r>
              <a:rPr lang="en-US" sz="1600" dirty="0" err="1" smtClean="0"/>
              <a:t>lintas</a:t>
            </a:r>
            <a:r>
              <a:rPr lang="en-US" sz="1600" dirty="0" smtClean="0"/>
              <a:t> </a:t>
            </a:r>
            <a:r>
              <a:rPr lang="en-US" sz="1600" dirty="0" err="1" smtClean="0"/>
              <a:t>negara</a:t>
            </a:r>
            <a:r>
              <a:rPr lang="en-US" sz="1600" dirty="0" smtClean="0"/>
              <a:t>;</a:t>
            </a:r>
          </a:p>
          <a:p>
            <a:pPr marL="800100" lvl="1" indent="-342900">
              <a:buFont typeface="+mj-lt"/>
              <a:buAutoNum type="alphaLcPeriod"/>
            </a:pPr>
            <a:r>
              <a:rPr lang="en-US" sz="1600" dirty="0" smtClean="0"/>
              <a:t>h. </a:t>
            </a:r>
            <a:r>
              <a:rPr lang="en-US" sz="1600" dirty="0" err="1" smtClean="0"/>
              <a:t>membentuk</a:t>
            </a:r>
            <a:r>
              <a:rPr lang="en-US" sz="1600" dirty="0" smtClean="0"/>
              <a:t> </a:t>
            </a:r>
            <a:r>
              <a:rPr lang="en-US" sz="1600" dirty="0" err="1" smtClean="0"/>
              <a:t>Dewan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Nasional</a:t>
            </a:r>
            <a:r>
              <a:rPr lang="en-US" sz="1600" dirty="0" smtClean="0"/>
              <a:t>, </a:t>
            </a:r>
            <a:r>
              <a:rPr lang="en-US" sz="1600" dirty="0" err="1" smtClean="0"/>
              <a:t>dewan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provinsi</a:t>
            </a:r>
            <a:r>
              <a:rPr lang="en-US" sz="1600" dirty="0" smtClean="0"/>
              <a:t>, </a:t>
            </a:r>
            <a:r>
              <a:rPr lang="en-US" sz="1600" dirty="0" err="1" smtClean="0"/>
              <a:t>dan</a:t>
            </a:r>
            <a:r>
              <a:rPr lang="en-US" sz="1600" dirty="0" smtClean="0"/>
              <a:t> </a:t>
            </a:r>
            <a:r>
              <a:rPr lang="en-US" sz="1600" dirty="0" err="1" smtClean="0"/>
              <a:t>dewan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wilayah</a:t>
            </a:r>
            <a:r>
              <a:rPr lang="en-US" sz="1600" dirty="0" smtClean="0"/>
              <a:t> </a:t>
            </a:r>
            <a:r>
              <a:rPr lang="en-US" sz="1600" dirty="0" err="1" smtClean="0"/>
              <a:t>sungai</a:t>
            </a:r>
            <a:r>
              <a:rPr lang="en-US" sz="1600" dirty="0" smtClean="0"/>
              <a:t> </a:t>
            </a:r>
            <a:r>
              <a:rPr lang="en-US" sz="1600" dirty="0" err="1" smtClean="0"/>
              <a:t>strategis</a:t>
            </a:r>
            <a:r>
              <a:rPr lang="en-US" sz="1600" dirty="0" smtClean="0"/>
              <a:t> </a:t>
            </a:r>
            <a:r>
              <a:rPr lang="en-US" sz="1600" dirty="0" err="1" smtClean="0"/>
              <a:t>nasional</a:t>
            </a:r>
            <a:r>
              <a:rPr lang="en-US" sz="1600" dirty="0" smtClean="0"/>
              <a:t>;</a:t>
            </a:r>
          </a:p>
          <a:p>
            <a:pPr marL="800100" lvl="1" indent="-342900">
              <a:buFont typeface="+mj-lt"/>
              <a:buAutoNum type="alphaLcPeriod"/>
            </a:pPr>
            <a:r>
              <a:rPr lang="en-US" sz="1600" dirty="0" err="1" smtClean="0"/>
              <a:t>i</a:t>
            </a:r>
            <a:r>
              <a:rPr lang="en-US" sz="1600" dirty="0" smtClean="0"/>
              <a:t>.	</a:t>
            </a:r>
            <a:r>
              <a:rPr lang="en-US" sz="1600" dirty="0" err="1" smtClean="0"/>
              <a:t>memfasilitasi</a:t>
            </a:r>
            <a:r>
              <a:rPr lang="en-US" sz="1600" dirty="0" smtClean="0"/>
              <a:t> </a:t>
            </a:r>
            <a:r>
              <a:rPr lang="en-US" sz="1600" dirty="0" err="1" smtClean="0"/>
              <a:t>penyelesaian</a:t>
            </a:r>
            <a:r>
              <a:rPr lang="en-US" sz="1600" dirty="0" smtClean="0"/>
              <a:t> </a:t>
            </a:r>
            <a:r>
              <a:rPr lang="en-US" sz="1600" dirty="0" err="1" smtClean="0"/>
              <a:t>sengketa</a:t>
            </a:r>
            <a:r>
              <a:rPr lang="en-US" sz="1600" dirty="0" smtClean="0"/>
              <a:t> </a:t>
            </a:r>
            <a:r>
              <a:rPr lang="en-US" sz="1600" dirty="0" err="1" smtClean="0"/>
              <a:t>antar</a:t>
            </a:r>
            <a:r>
              <a:rPr lang="en-US" sz="1600" dirty="0" smtClean="0"/>
              <a:t> </a:t>
            </a:r>
            <a:r>
              <a:rPr lang="en-US" sz="1600" dirty="0" err="1" smtClean="0"/>
              <a:t>provinsi</a:t>
            </a:r>
            <a:r>
              <a:rPr lang="en-US" sz="1600" dirty="0" smtClean="0"/>
              <a:t> </a:t>
            </a:r>
            <a:r>
              <a:rPr lang="en-US" sz="1600" dirty="0" err="1" smtClean="0"/>
              <a:t>dalam</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a:t>
            </a:r>
          </a:p>
          <a:p>
            <a:pPr marL="800100" lvl="1" indent="-342900">
              <a:buFont typeface="+mj-lt"/>
              <a:buAutoNum type="alphaLcPeriod"/>
            </a:pPr>
            <a:r>
              <a:rPr lang="en-US" sz="1600" dirty="0" err="1" smtClean="0"/>
              <a:t>menetapkan</a:t>
            </a:r>
            <a:r>
              <a:rPr lang="en-US" sz="1600" dirty="0" smtClean="0"/>
              <a:t> </a:t>
            </a:r>
            <a:r>
              <a:rPr lang="en-US" sz="1600" dirty="0" err="1" smtClean="0"/>
              <a:t>norma</a:t>
            </a:r>
            <a:r>
              <a:rPr lang="en-US" sz="1600" dirty="0" smtClean="0"/>
              <a:t>, </a:t>
            </a:r>
            <a:r>
              <a:rPr lang="en-US" sz="1600" dirty="0" err="1" smtClean="0"/>
              <a:t>standar</a:t>
            </a:r>
            <a:r>
              <a:rPr lang="en-US" sz="1600" dirty="0" smtClean="0"/>
              <a:t>, </a:t>
            </a:r>
            <a:r>
              <a:rPr lang="en-US" sz="1600" dirty="0" err="1" smtClean="0"/>
              <a:t>kriteria</a:t>
            </a:r>
            <a:r>
              <a:rPr lang="en-US" sz="1600" dirty="0" smtClean="0"/>
              <a:t>, </a:t>
            </a:r>
            <a:r>
              <a:rPr lang="en-US" sz="1600" dirty="0" err="1" smtClean="0"/>
              <a:t>dan</a:t>
            </a:r>
            <a:r>
              <a:rPr lang="en-US" sz="1600" dirty="0" smtClean="0"/>
              <a:t> </a:t>
            </a:r>
            <a:r>
              <a:rPr lang="en-US" sz="1600" dirty="0" err="1" smtClean="0"/>
              <a:t>pedoman</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a:t>
            </a:r>
          </a:p>
          <a:p>
            <a:pPr marL="800100" lvl="1" indent="-342900">
              <a:buFont typeface="+mj-lt"/>
              <a:buAutoNum type="alphaLcPeriod"/>
            </a:pPr>
            <a:r>
              <a:rPr lang="en-US" sz="1600" dirty="0" err="1" smtClean="0"/>
              <a:t>menjaga</a:t>
            </a:r>
            <a:r>
              <a:rPr lang="en-US" sz="1600" dirty="0" smtClean="0"/>
              <a:t> </a:t>
            </a:r>
            <a:r>
              <a:rPr lang="en-US" sz="1600" dirty="0" err="1" smtClean="0"/>
              <a:t>efektivitas</a:t>
            </a:r>
            <a:r>
              <a:rPr lang="en-US" sz="1600" dirty="0" smtClean="0"/>
              <a:t>, </a:t>
            </a:r>
            <a:r>
              <a:rPr lang="en-US" sz="1600" dirty="0" err="1" smtClean="0"/>
              <a:t>efisiensi</a:t>
            </a:r>
            <a:r>
              <a:rPr lang="en-US" sz="1600" dirty="0" smtClean="0"/>
              <a:t>, </a:t>
            </a:r>
            <a:r>
              <a:rPr lang="en-US" sz="1600" dirty="0" err="1" smtClean="0"/>
              <a:t>kualitas</a:t>
            </a:r>
            <a:r>
              <a:rPr lang="en-US" sz="1600" dirty="0" smtClean="0"/>
              <a:t>, </a:t>
            </a:r>
            <a:r>
              <a:rPr lang="en-US" sz="1600" dirty="0" err="1" smtClean="0"/>
              <a:t>dan</a:t>
            </a:r>
            <a:r>
              <a:rPr lang="en-US" sz="1600" dirty="0" smtClean="0"/>
              <a:t> </a:t>
            </a:r>
            <a:r>
              <a:rPr lang="en-US" sz="1600" dirty="0" err="1" smtClean="0"/>
              <a:t>ketertiban</a:t>
            </a:r>
            <a:r>
              <a:rPr lang="en-US" sz="1600" dirty="0" smtClean="0"/>
              <a:t> </a:t>
            </a:r>
            <a:r>
              <a:rPr lang="en-US" sz="1600" dirty="0" err="1" smtClean="0"/>
              <a:t>pelaksanaan</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pada</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provinsi</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negara</a:t>
            </a:r>
            <a:r>
              <a:rPr lang="en-US" sz="1600" dirty="0" smtClean="0"/>
              <a:t>, </a:t>
            </a:r>
            <a:r>
              <a:rPr lang="en-US" sz="1600" dirty="0" err="1" smtClean="0"/>
              <a:t>dan</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strategis</a:t>
            </a:r>
            <a:r>
              <a:rPr lang="en-US" sz="1600" dirty="0" smtClean="0"/>
              <a:t> </a:t>
            </a:r>
            <a:r>
              <a:rPr lang="en-US" sz="1600" dirty="0" err="1" smtClean="0"/>
              <a:t>nasional</a:t>
            </a:r>
            <a:r>
              <a:rPr lang="en-US" sz="1600" dirty="0" smtClean="0"/>
              <a:t>; </a:t>
            </a:r>
            <a:r>
              <a:rPr lang="en-US" sz="1600" dirty="0" err="1" smtClean="0"/>
              <a:t>dan</a:t>
            </a:r>
            <a:endParaRPr lang="en-US" sz="1600" dirty="0" smtClean="0"/>
          </a:p>
          <a:p>
            <a:pPr marL="800100" lvl="1" indent="-342900">
              <a:buFont typeface="+mj-lt"/>
              <a:buAutoNum type="alphaLcPeriod"/>
            </a:pPr>
            <a:r>
              <a:rPr lang="en-US" sz="1600" dirty="0" err="1" smtClean="0"/>
              <a:t>memberikan</a:t>
            </a:r>
            <a:r>
              <a:rPr lang="en-US" sz="1600" dirty="0" smtClean="0"/>
              <a:t> </a:t>
            </a:r>
            <a:r>
              <a:rPr lang="en-US" sz="1600" dirty="0" err="1" smtClean="0"/>
              <a:t>bantuan</a:t>
            </a:r>
            <a:r>
              <a:rPr lang="en-US" sz="1600" dirty="0" smtClean="0"/>
              <a:t> </a:t>
            </a:r>
            <a:r>
              <a:rPr lang="en-US" sz="1600" dirty="0" err="1" smtClean="0"/>
              <a:t>teknis</a:t>
            </a:r>
            <a:r>
              <a:rPr lang="en-US" sz="1600" dirty="0" smtClean="0"/>
              <a:t> </a:t>
            </a:r>
            <a:r>
              <a:rPr lang="en-US" sz="1600" dirty="0" err="1" smtClean="0"/>
              <a:t>dalam</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kepada</a:t>
            </a:r>
            <a:r>
              <a:rPr lang="en-US" sz="1600" dirty="0" smtClean="0"/>
              <a:t> </a:t>
            </a:r>
            <a:r>
              <a:rPr lang="en-US" sz="1600" dirty="0" err="1" smtClean="0"/>
              <a:t>pemerintah</a:t>
            </a:r>
            <a:r>
              <a:rPr lang="en-US" sz="1600" dirty="0" smtClean="0"/>
              <a:t> </a:t>
            </a:r>
            <a:r>
              <a:rPr lang="en-US" sz="1600" dirty="0" err="1" smtClean="0"/>
              <a:t>provinsi</a:t>
            </a:r>
            <a:r>
              <a:rPr lang="en-US" sz="1600" dirty="0" smtClean="0"/>
              <a:t> </a:t>
            </a:r>
            <a:r>
              <a:rPr lang="en-US" sz="1600" dirty="0" err="1" smtClean="0"/>
              <a:t>dan</a:t>
            </a:r>
            <a:r>
              <a:rPr lang="en-US" sz="1600" dirty="0" smtClean="0"/>
              <a:t> </a:t>
            </a:r>
            <a:r>
              <a:rPr lang="en-US" sz="1600" dirty="0" err="1" smtClean="0"/>
              <a:t>pemerintah</a:t>
            </a:r>
            <a:r>
              <a:rPr lang="en-US" sz="1600" dirty="0" smtClean="0"/>
              <a:t> </a:t>
            </a:r>
            <a:r>
              <a:rPr lang="en-US" sz="1600" dirty="0" err="1" smtClean="0"/>
              <a:t>kabupaten</a:t>
            </a:r>
            <a:r>
              <a:rPr lang="en-US" sz="1600" dirty="0" smtClean="0"/>
              <a:t>/</a:t>
            </a:r>
            <a:r>
              <a:rPr lang="en-US" sz="1600" dirty="0" err="1" smtClean="0"/>
              <a:t>kota</a:t>
            </a:r>
            <a:r>
              <a:rPr lang="en-US" sz="1600" dirty="0" smtClean="0"/>
              <a:t>.</a:t>
            </a:r>
            <a:endParaRPr lang="en-US" sz="16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610600" cy="6063198"/>
          </a:xfrm>
          <a:prstGeom prst="rect">
            <a:avLst/>
          </a:prstGeom>
        </p:spPr>
        <p:txBody>
          <a:bodyPr wrap="square">
            <a:spAutoFit/>
          </a:bodyPr>
          <a:lstStyle/>
          <a:p>
            <a:r>
              <a:rPr lang="nl-NL" sz="2000" b="1" dirty="0" smtClean="0"/>
              <a:t>2. Wewenang dan tanggung jawab Pemerintah Provinsi meliputi :</a:t>
            </a:r>
          </a:p>
          <a:p>
            <a:pPr marL="342900" indent="-342900">
              <a:buFont typeface="+mj-lt"/>
              <a:buAutoNum type="alphaLcPeriod"/>
            </a:pPr>
            <a:r>
              <a:rPr lang="en-US" sz="1600" dirty="0" err="1" smtClean="0"/>
              <a:t>menetapkan</a:t>
            </a:r>
            <a:r>
              <a:rPr lang="en-US" sz="1600" dirty="0" smtClean="0"/>
              <a:t> </a:t>
            </a:r>
            <a:r>
              <a:rPr lang="en-US" sz="1600" dirty="0" err="1" smtClean="0"/>
              <a:t>kebijakan</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di</a:t>
            </a:r>
            <a:r>
              <a:rPr lang="en-US" sz="1600" dirty="0" smtClean="0"/>
              <a:t> </a:t>
            </a:r>
            <a:r>
              <a:rPr lang="en-US" sz="1600" dirty="0" err="1" smtClean="0"/>
              <a:t>wilayahnya</a:t>
            </a:r>
            <a:r>
              <a:rPr lang="en-US" sz="1600" dirty="0" smtClean="0"/>
              <a:t> </a:t>
            </a:r>
            <a:r>
              <a:rPr lang="en-US" sz="1600" dirty="0" err="1" smtClean="0"/>
              <a:t>berdasarkan</a:t>
            </a:r>
            <a:r>
              <a:rPr lang="en-US" sz="1600" dirty="0" smtClean="0"/>
              <a:t> </a:t>
            </a:r>
            <a:r>
              <a:rPr lang="en-US" sz="1600" dirty="0" err="1" smtClean="0"/>
              <a:t>kebijakan</a:t>
            </a:r>
            <a:r>
              <a:rPr lang="en-US" sz="1600" dirty="0" smtClean="0"/>
              <a:t> </a:t>
            </a:r>
            <a:r>
              <a:rPr lang="en-US" sz="1600" dirty="0" err="1" smtClean="0"/>
              <a:t>nasional</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dengan</a:t>
            </a:r>
            <a:r>
              <a:rPr lang="en-US" sz="1600" dirty="0" smtClean="0"/>
              <a:t> </a:t>
            </a:r>
            <a:r>
              <a:rPr lang="en-US" sz="1600" dirty="0" err="1" smtClean="0"/>
              <a:t>memperhatikan</a:t>
            </a:r>
            <a:r>
              <a:rPr lang="en-US" sz="1600" dirty="0" smtClean="0"/>
              <a:t> </a:t>
            </a:r>
            <a:r>
              <a:rPr lang="en-US" sz="1600" dirty="0" err="1" smtClean="0"/>
              <a:t>kepentingan</a:t>
            </a:r>
            <a:r>
              <a:rPr lang="en-US" sz="1600" dirty="0" smtClean="0"/>
              <a:t> </a:t>
            </a:r>
            <a:r>
              <a:rPr lang="en-US" sz="1600" dirty="0" err="1" smtClean="0"/>
              <a:t>provinsi</a:t>
            </a:r>
            <a:r>
              <a:rPr lang="en-US" sz="1600" dirty="0" smtClean="0"/>
              <a:t> </a:t>
            </a:r>
            <a:r>
              <a:rPr lang="en-US" sz="1600" dirty="0" err="1" smtClean="0"/>
              <a:t>sekitarnya</a:t>
            </a:r>
            <a:r>
              <a:rPr lang="en-US" sz="1600" dirty="0" smtClean="0"/>
              <a:t>;</a:t>
            </a:r>
          </a:p>
          <a:p>
            <a:pPr marL="342900" indent="-342900">
              <a:buFont typeface="+mj-lt"/>
              <a:buAutoNum type="alphaLcPeriod"/>
            </a:pPr>
            <a:r>
              <a:rPr lang="en-US" sz="1600" dirty="0" err="1" smtClean="0"/>
              <a:t>menetapkan</a:t>
            </a:r>
            <a:r>
              <a:rPr lang="en-US" sz="1600" dirty="0" smtClean="0"/>
              <a:t> </a:t>
            </a:r>
            <a:r>
              <a:rPr lang="en-US" sz="1600" dirty="0" err="1" smtClean="0"/>
              <a:t>pola</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pada</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kabupaten</a:t>
            </a:r>
            <a:r>
              <a:rPr lang="en-US" sz="1600" dirty="0" smtClean="0"/>
              <a:t>/</a:t>
            </a:r>
            <a:r>
              <a:rPr lang="en-US" sz="1600" dirty="0" err="1" smtClean="0"/>
              <a:t>kota</a:t>
            </a:r>
            <a:r>
              <a:rPr lang="en-US" sz="1600" dirty="0" smtClean="0"/>
              <a:t>;</a:t>
            </a:r>
          </a:p>
          <a:p>
            <a:pPr marL="342900" indent="-342900">
              <a:buFont typeface="+mj-lt"/>
              <a:buAutoNum type="alphaLcPeriod"/>
            </a:pPr>
            <a:r>
              <a:rPr lang="en-US" sz="1600" dirty="0" err="1" smtClean="0"/>
              <a:t>menetapkan</a:t>
            </a:r>
            <a:r>
              <a:rPr lang="en-US" sz="1600" dirty="0" smtClean="0"/>
              <a:t> </a:t>
            </a:r>
            <a:r>
              <a:rPr lang="en-US" sz="1600" dirty="0" err="1" smtClean="0"/>
              <a:t>rencana</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pada</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kabupaten</a:t>
            </a:r>
            <a:r>
              <a:rPr lang="en-US" sz="1600" dirty="0" smtClean="0"/>
              <a:t>/</a:t>
            </a:r>
            <a:r>
              <a:rPr lang="en-US" sz="1600" dirty="0" err="1" smtClean="0"/>
              <a:t>kota</a:t>
            </a:r>
            <a:r>
              <a:rPr lang="en-US" sz="1600" dirty="0" smtClean="0"/>
              <a:t> </a:t>
            </a:r>
            <a:r>
              <a:rPr lang="en-US" sz="1600" dirty="0" err="1" smtClean="0"/>
              <a:t>dengan</a:t>
            </a:r>
            <a:r>
              <a:rPr lang="en-US" sz="1600" dirty="0" smtClean="0"/>
              <a:t> </a:t>
            </a:r>
            <a:r>
              <a:rPr lang="en-US" sz="1600" dirty="0" err="1" smtClean="0"/>
              <a:t>memperhatikan</a:t>
            </a:r>
            <a:r>
              <a:rPr lang="en-US" sz="1600" dirty="0" smtClean="0"/>
              <a:t> </a:t>
            </a:r>
            <a:r>
              <a:rPr lang="en-US" sz="1600" dirty="0" err="1" smtClean="0"/>
              <a:t>kepentingan</a:t>
            </a:r>
            <a:r>
              <a:rPr lang="en-US" sz="1600" dirty="0" smtClean="0"/>
              <a:t> </a:t>
            </a:r>
            <a:r>
              <a:rPr lang="en-US" sz="1600" dirty="0" err="1" smtClean="0"/>
              <a:t>provinsi</a:t>
            </a:r>
            <a:r>
              <a:rPr lang="en-US" sz="1600" dirty="0" smtClean="0"/>
              <a:t> </a:t>
            </a:r>
            <a:r>
              <a:rPr lang="en-US" sz="1600" dirty="0" err="1" smtClean="0"/>
              <a:t>sekitarnya</a:t>
            </a:r>
            <a:r>
              <a:rPr lang="en-US" sz="1600" dirty="0" smtClean="0"/>
              <a:t>;</a:t>
            </a:r>
          </a:p>
          <a:p>
            <a:pPr marL="342900" indent="-342900">
              <a:buFont typeface="+mj-lt"/>
              <a:buAutoNum type="alphaLcPeriod"/>
            </a:pPr>
            <a:r>
              <a:rPr lang="en-US" sz="1600" dirty="0" err="1" smtClean="0"/>
              <a:t>menetapkan</a:t>
            </a:r>
            <a:r>
              <a:rPr lang="en-US" sz="1600" dirty="0" smtClean="0"/>
              <a:t> </a:t>
            </a:r>
            <a:r>
              <a:rPr lang="en-US" sz="1600" dirty="0" err="1" smtClean="0"/>
              <a:t>dan</a:t>
            </a:r>
            <a:r>
              <a:rPr lang="en-US" sz="1600" dirty="0" smtClean="0"/>
              <a:t> </a:t>
            </a:r>
            <a:r>
              <a:rPr lang="en-US" sz="1600" dirty="0" err="1" smtClean="0"/>
              <a:t>mengelola</a:t>
            </a:r>
            <a:r>
              <a:rPr lang="en-US" sz="1600" dirty="0" smtClean="0"/>
              <a:t> </a:t>
            </a:r>
            <a:r>
              <a:rPr lang="en-US" sz="1600" dirty="0" err="1" smtClean="0"/>
              <a:t>kawasan</a:t>
            </a:r>
            <a:r>
              <a:rPr lang="en-US" sz="1600" dirty="0" smtClean="0"/>
              <a:t> </a:t>
            </a:r>
            <a:r>
              <a:rPr lang="en-US" sz="1600" dirty="0" err="1" smtClean="0"/>
              <a:t>lindung</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pada</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kabupaten</a:t>
            </a:r>
            <a:r>
              <a:rPr lang="en-US" sz="1600" dirty="0" smtClean="0"/>
              <a:t>/</a:t>
            </a:r>
            <a:r>
              <a:rPr lang="en-US" sz="1600" dirty="0" err="1" smtClean="0"/>
              <a:t>kota</a:t>
            </a:r>
            <a:r>
              <a:rPr lang="en-US" sz="1600" dirty="0" smtClean="0"/>
              <a:t>;</a:t>
            </a:r>
          </a:p>
          <a:p>
            <a:pPr marL="342900" indent="-342900">
              <a:buFont typeface="+mj-lt"/>
              <a:buAutoNum type="alphaLcPeriod"/>
            </a:pPr>
            <a:r>
              <a:rPr lang="en-US" sz="1600" dirty="0" err="1" smtClean="0"/>
              <a:t>melaksanakan</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pada</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kabupaten</a:t>
            </a:r>
            <a:r>
              <a:rPr lang="en-US" sz="1600" dirty="0" smtClean="0"/>
              <a:t>/</a:t>
            </a:r>
            <a:r>
              <a:rPr lang="en-US" sz="1600" dirty="0" err="1" smtClean="0"/>
              <a:t>kota</a:t>
            </a:r>
            <a:r>
              <a:rPr lang="en-US" sz="1600" dirty="0" smtClean="0"/>
              <a:t> </a:t>
            </a:r>
            <a:r>
              <a:rPr lang="en-US" sz="1600" dirty="0" err="1" smtClean="0"/>
              <a:t>dengan</a:t>
            </a:r>
            <a:r>
              <a:rPr lang="en-US" sz="1600" dirty="0" smtClean="0"/>
              <a:t> </a:t>
            </a:r>
            <a:r>
              <a:rPr lang="en-US" sz="1600" dirty="0" err="1" smtClean="0"/>
              <a:t>memperhatikan</a:t>
            </a:r>
            <a:r>
              <a:rPr lang="en-US" sz="1600" dirty="0" smtClean="0"/>
              <a:t> </a:t>
            </a:r>
            <a:r>
              <a:rPr lang="en-US" sz="1600" dirty="0" err="1" smtClean="0"/>
              <a:t>kepentingan</a:t>
            </a:r>
            <a:r>
              <a:rPr lang="en-US" sz="1600" dirty="0" smtClean="0"/>
              <a:t> </a:t>
            </a:r>
            <a:r>
              <a:rPr lang="en-US" sz="1600" dirty="0" err="1" smtClean="0"/>
              <a:t>provinsi</a:t>
            </a:r>
            <a:r>
              <a:rPr lang="en-US" sz="1600" dirty="0" smtClean="0"/>
              <a:t> </a:t>
            </a:r>
            <a:r>
              <a:rPr lang="en-US" sz="1600" dirty="0" err="1" smtClean="0"/>
              <a:t>sekitarnya</a:t>
            </a:r>
            <a:r>
              <a:rPr lang="en-US" sz="1600" dirty="0" smtClean="0"/>
              <a:t>;</a:t>
            </a:r>
          </a:p>
          <a:p>
            <a:pPr marL="342900" indent="-342900">
              <a:buFont typeface="+mj-lt"/>
              <a:buAutoNum type="alphaLcPeriod"/>
            </a:pPr>
            <a:r>
              <a:rPr lang="en-US" sz="1600" dirty="0" err="1" smtClean="0"/>
              <a:t>mengatur</a:t>
            </a:r>
            <a:r>
              <a:rPr lang="en-US" sz="1600" dirty="0" smtClean="0"/>
              <a:t>, </a:t>
            </a:r>
            <a:r>
              <a:rPr lang="en-US" sz="1600" dirty="0" err="1" smtClean="0"/>
              <a:t>menetapkan</a:t>
            </a:r>
            <a:r>
              <a:rPr lang="en-US" sz="1600" dirty="0" smtClean="0"/>
              <a:t>, </a:t>
            </a:r>
            <a:r>
              <a:rPr lang="en-US" sz="1600" dirty="0" err="1" smtClean="0"/>
              <a:t>dan</a:t>
            </a:r>
            <a:r>
              <a:rPr lang="en-US" sz="1600" dirty="0" smtClean="0"/>
              <a:t> </a:t>
            </a:r>
            <a:r>
              <a:rPr lang="en-US" sz="1600" dirty="0" err="1" smtClean="0"/>
              <a:t>memberi</a:t>
            </a:r>
            <a:r>
              <a:rPr lang="en-US" sz="1600" dirty="0" smtClean="0"/>
              <a:t> </a:t>
            </a:r>
            <a:r>
              <a:rPr lang="en-US" sz="1600" dirty="0" err="1" smtClean="0"/>
              <a:t>izin</a:t>
            </a:r>
            <a:r>
              <a:rPr lang="en-US" sz="1600" dirty="0" smtClean="0"/>
              <a:t> </a:t>
            </a:r>
            <a:r>
              <a:rPr lang="en-US" sz="1600" dirty="0" err="1" smtClean="0"/>
              <a:t>atas</a:t>
            </a:r>
            <a:r>
              <a:rPr lang="en-US" sz="1600" dirty="0" smtClean="0"/>
              <a:t> </a:t>
            </a:r>
            <a:r>
              <a:rPr lang="en-US" sz="1600" dirty="0" err="1" smtClean="0"/>
              <a:t>penyediaan</a:t>
            </a:r>
            <a:r>
              <a:rPr lang="en-US" sz="1600" dirty="0" smtClean="0"/>
              <a:t>, </a:t>
            </a:r>
            <a:r>
              <a:rPr lang="en-US" sz="1600" dirty="0" err="1" smtClean="0"/>
              <a:t>peruntukan</a:t>
            </a:r>
            <a:r>
              <a:rPr lang="en-US" sz="1600" dirty="0" smtClean="0"/>
              <a:t>, </a:t>
            </a:r>
            <a:r>
              <a:rPr lang="es-ES" sz="1600" dirty="0" err="1" smtClean="0"/>
              <a:t>penggunaan</a:t>
            </a:r>
            <a:r>
              <a:rPr lang="es-ES" sz="1600" dirty="0" smtClean="0"/>
              <a:t>, dan </a:t>
            </a:r>
            <a:r>
              <a:rPr lang="es-ES" sz="1600" dirty="0" err="1" smtClean="0"/>
              <a:t>pengusahaan</a:t>
            </a:r>
            <a:r>
              <a:rPr lang="es-ES" sz="1600" dirty="0" smtClean="0"/>
              <a:t> </a:t>
            </a:r>
            <a:r>
              <a:rPr lang="es-ES" sz="1600" dirty="0" err="1" smtClean="0"/>
              <a:t>sumber</a:t>
            </a:r>
            <a:r>
              <a:rPr lang="es-ES" sz="1600" dirty="0" smtClean="0"/>
              <a:t> </a:t>
            </a:r>
            <a:r>
              <a:rPr lang="es-ES" sz="1600" dirty="0" err="1" smtClean="0"/>
              <a:t>daya</a:t>
            </a:r>
            <a:r>
              <a:rPr lang="es-ES" sz="1600" dirty="0" smtClean="0"/>
              <a:t> air pada </a:t>
            </a:r>
            <a:r>
              <a:rPr lang="es-ES" sz="1600" dirty="0" err="1" smtClean="0"/>
              <a:t>wilayah</a:t>
            </a:r>
            <a:r>
              <a:rPr lang="es-ES" sz="1600" dirty="0" smtClean="0"/>
              <a:t> </a:t>
            </a:r>
            <a:r>
              <a:rPr lang="es-ES" sz="1600" dirty="0" err="1" smtClean="0"/>
              <a:t>sungai</a:t>
            </a:r>
            <a:r>
              <a:rPr lang="es-ES" sz="1600" dirty="0" smtClean="0"/>
              <a:t> </a:t>
            </a:r>
            <a:r>
              <a:rPr lang="en-US" sz="1600" dirty="0" err="1" smtClean="0"/>
              <a:t>lintas</a:t>
            </a:r>
            <a:r>
              <a:rPr lang="en-US" sz="1600" dirty="0" smtClean="0"/>
              <a:t> </a:t>
            </a:r>
            <a:r>
              <a:rPr lang="en-US" sz="1600" dirty="0" err="1" smtClean="0"/>
              <a:t>kabupaten</a:t>
            </a:r>
            <a:r>
              <a:rPr lang="en-US" sz="1600" dirty="0" smtClean="0"/>
              <a:t>/</a:t>
            </a:r>
            <a:r>
              <a:rPr lang="en-US" sz="1600" dirty="0" err="1" smtClean="0"/>
              <a:t>kota</a:t>
            </a:r>
            <a:r>
              <a:rPr lang="en-US" sz="1600" dirty="0" smtClean="0"/>
              <a:t>;</a:t>
            </a:r>
          </a:p>
          <a:p>
            <a:pPr marL="342900" indent="-342900">
              <a:buFont typeface="+mj-lt"/>
              <a:buAutoNum type="alphaLcPeriod"/>
            </a:pPr>
            <a:r>
              <a:rPr lang="en-US" sz="1600" dirty="0" err="1" smtClean="0"/>
              <a:t>mengatur</a:t>
            </a:r>
            <a:r>
              <a:rPr lang="en-US" sz="1600" dirty="0" smtClean="0"/>
              <a:t>, </a:t>
            </a:r>
            <a:r>
              <a:rPr lang="en-US" sz="1600" dirty="0" err="1" smtClean="0"/>
              <a:t>menetapkan</a:t>
            </a:r>
            <a:r>
              <a:rPr lang="en-US" sz="1600" dirty="0" smtClean="0"/>
              <a:t>, </a:t>
            </a:r>
            <a:r>
              <a:rPr lang="en-US" sz="1600" dirty="0" err="1" smtClean="0"/>
              <a:t>dan</a:t>
            </a:r>
            <a:r>
              <a:rPr lang="en-US" sz="1600" dirty="0" smtClean="0"/>
              <a:t> </a:t>
            </a:r>
            <a:r>
              <a:rPr lang="en-US" sz="1600" dirty="0" err="1" smtClean="0"/>
              <a:t>memberi</a:t>
            </a:r>
            <a:r>
              <a:rPr lang="en-US" sz="1600" dirty="0" smtClean="0"/>
              <a:t> </a:t>
            </a:r>
            <a:r>
              <a:rPr lang="en-US" sz="1600" dirty="0" err="1" smtClean="0"/>
              <a:t>rekomendasi</a:t>
            </a:r>
            <a:r>
              <a:rPr lang="en-US" sz="1600" dirty="0" smtClean="0"/>
              <a:t> </a:t>
            </a:r>
            <a:r>
              <a:rPr lang="en-US" sz="1600" dirty="0" err="1" smtClean="0"/>
              <a:t>teknis</a:t>
            </a:r>
            <a:r>
              <a:rPr lang="en-US" sz="1600" dirty="0" smtClean="0"/>
              <a:t> </a:t>
            </a:r>
            <a:r>
              <a:rPr lang="en-US" sz="1600" dirty="0" err="1" smtClean="0"/>
              <a:t>atas</a:t>
            </a:r>
            <a:r>
              <a:rPr lang="en-US" sz="1600" dirty="0" smtClean="0"/>
              <a:t> </a:t>
            </a:r>
            <a:r>
              <a:rPr lang="fi-FI" sz="1600" dirty="0" smtClean="0"/>
              <a:t>penyediaan, pengambilan, peruntukan, penggunaan, dan pengusahaan </a:t>
            </a:r>
            <a:r>
              <a:rPr lang="en-US" sz="1600" dirty="0" smtClean="0"/>
              <a:t>air </a:t>
            </a:r>
            <a:r>
              <a:rPr lang="en-US" sz="1600" dirty="0" err="1" smtClean="0"/>
              <a:t>tanah</a:t>
            </a:r>
            <a:r>
              <a:rPr lang="en-US" sz="1600" dirty="0" smtClean="0"/>
              <a:t> </a:t>
            </a:r>
            <a:r>
              <a:rPr lang="en-US" sz="1600" dirty="0" err="1" smtClean="0"/>
              <a:t>pada</a:t>
            </a:r>
            <a:r>
              <a:rPr lang="en-US" sz="1600" dirty="0" smtClean="0"/>
              <a:t> </a:t>
            </a:r>
            <a:r>
              <a:rPr lang="en-US" sz="1600" dirty="0" err="1" smtClean="0"/>
              <a:t>cekungan</a:t>
            </a:r>
            <a:r>
              <a:rPr lang="en-US" sz="1600" dirty="0" smtClean="0"/>
              <a:t> air </a:t>
            </a:r>
            <a:r>
              <a:rPr lang="en-US" sz="1600" dirty="0" err="1" smtClean="0"/>
              <a:t>tanah</a:t>
            </a:r>
            <a:r>
              <a:rPr lang="en-US" sz="1600" dirty="0" smtClean="0"/>
              <a:t> </a:t>
            </a:r>
            <a:r>
              <a:rPr lang="en-US" sz="1600" dirty="0" err="1" smtClean="0"/>
              <a:t>lintas</a:t>
            </a:r>
            <a:r>
              <a:rPr lang="en-US" sz="1600" dirty="0" smtClean="0"/>
              <a:t> </a:t>
            </a:r>
            <a:r>
              <a:rPr lang="en-US" sz="1600" dirty="0" err="1" smtClean="0"/>
              <a:t>kabupaten</a:t>
            </a:r>
            <a:r>
              <a:rPr lang="en-US" sz="1600" dirty="0" smtClean="0"/>
              <a:t>/</a:t>
            </a:r>
            <a:r>
              <a:rPr lang="en-US" sz="1600" dirty="0" err="1" smtClean="0"/>
              <a:t>kota</a:t>
            </a:r>
            <a:r>
              <a:rPr lang="en-US" sz="1600" dirty="0" smtClean="0"/>
              <a:t>;</a:t>
            </a:r>
          </a:p>
          <a:p>
            <a:pPr marL="342900" indent="-342900">
              <a:buFont typeface="+mj-lt"/>
              <a:buAutoNum type="alphaLcPeriod"/>
            </a:pPr>
            <a:r>
              <a:rPr lang="en-US" sz="1600" dirty="0" err="1" smtClean="0"/>
              <a:t>membentuk</a:t>
            </a:r>
            <a:r>
              <a:rPr lang="en-US" sz="1600" dirty="0" smtClean="0"/>
              <a:t> </a:t>
            </a:r>
            <a:r>
              <a:rPr lang="en-US" sz="1600" dirty="0" err="1" smtClean="0"/>
              <a:t>Dewan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Nasional</a:t>
            </a:r>
            <a:r>
              <a:rPr lang="en-US" sz="1600" dirty="0" smtClean="0"/>
              <a:t>, </a:t>
            </a:r>
            <a:r>
              <a:rPr lang="en-US" sz="1600" dirty="0" err="1" smtClean="0"/>
              <a:t>dewan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kabupaten</a:t>
            </a:r>
            <a:r>
              <a:rPr lang="en-US" sz="1600" dirty="0" smtClean="0"/>
              <a:t>/</a:t>
            </a:r>
            <a:r>
              <a:rPr lang="en-US" sz="1600" dirty="0" err="1" smtClean="0"/>
              <a:t>kota</a:t>
            </a:r>
            <a:r>
              <a:rPr lang="en-US" sz="1600" dirty="0" smtClean="0"/>
              <a:t>;</a:t>
            </a:r>
          </a:p>
          <a:p>
            <a:pPr marL="342900" indent="-342900">
              <a:buFont typeface="+mj-lt"/>
              <a:buAutoNum type="alphaLcPeriod"/>
            </a:pPr>
            <a:r>
              <a:rPr lang="en-US" sz="1600" dirty="0" err="1" smtClean="0"/>
              <a:t>memfasilitasi</a:t>
            </a:r>
            <a:r>
              <a:rPr lang="en-US" sz="1600" dirty="0" smtClean="0"/>
              <a:t> </a:t>
            </a:r>
            <a:r>
              <a:rPr lang="en-US" sz="1600" dirty="0" err="1" smtClean="0"/>
              <a:t>penyelesaian</a:t>
            </a:r>
            <a:r>
              <a:rPr lang="en-US" sz="1600" dirty="0" smtClean="0"/>
              <a:t> </a:t>
            </a:r>
            <a:r>
              <a:rPr lang="en-US" sz="1600" dirty="0" err="1" smtClean="0"/>
              <a:t>sengketa</a:t>
            </a:r>
            <a:r>
              <a:rPr lang="en-US" sz="1600" dirty="0" smtClean="0"/>
              <a:t> </a:t>
            </a:r>
            <a:r>
              <a:rPr lang="en-US" sz="1600" dirty="0" err="1" smtClean="0"/>
              <a:t>antar</a:t>
            </a:r>
            <a:r>
              <a:rPr lang="en-US" sz="1600" dirty="0" smtClean="0"/>
              <a:t> </a:t>
            </a:r>
            <a:r>
              <a:rPr lang="en-US" sz="1600" dirty="0" err="1" smtClean="0"/>
              <a:t>kabupaten</a:t>
            </a:r>
            <a:r>
              <a:rPr lang="en-US" sz="1600" dirty="0" smtClean="0"/>
              <a:t>/</a:t>
            </a:r>
            <a:r>
              <a:rPr lang="en-US" sz="1600" dirty="0" err="1" smtClean="0"/>
              <a:t>kota</a:t>
            </a:r>
            <a:r>
              <a:rPr lang="en-US" sz="1600" dirty="0" smtClean="0"/>
              <a:t> </a:t>
            </a:r>
            <a:r>
              <a:rPr lang="en-US" sz="1600" dirty="0" err="1" smtClean="0"/>
              <a:t>dalam</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a:t>
            </a:r>
          </a:p>
          <a:p>
            <a:pPr marL="342900" indent="-342900">
              <a:buFont typeface="+mj-lt"/>
              <a:buAutoNum type="alphaLcPeriod"/>
            </a:pPr>
            <a:r>
              <a:rPr lang="en-US" sz="1600" dirty="0" err="1" smtClean="0"/>
              <a:t>membantu</a:t>
            </a:r>
            <a:r>
              <a:rPr lang="en-US" sz="1600" dirty="0" smtClean="0"/>
              <a:t> </a:t>
            </a:r>
            <a:r>
              <a:rPr lang="en-US" sz="1600" dirty="0" err="1" smtClean="0"/>
              <a:t>kabupaten</a:t>
            </a:r>
            <a:r>
              <a:rPr lang="en-US" sz="1600" dirty="0" smtClean="0"/>
              <a:t>/</a:t>
            </a:r>
            <a:r>
              <a:rPr lang="en-US" sz="1600" dirty="0" err="1" smtClean="0"/>
              <a:t>kota</a:t>
            </a:r>
            <a:r>
              <a:rPr lang="en-US" sz="1600" dirty="0" smtClean="0"/>
              <a:t> </a:t>
            </a:r>
            <a:r>
              <a:rPr lang="en-US" sz="1600" dirty="0" err="1" smtClean="0"/>
              <a:t>pada</a:t>
            </a:r>
            <a:r>
              <a:rPr lang="en-US" sz="1600" dirty="0" smtClean="0"/>
              <a:t> </a:t>
            </a:r>
            <a:r>
              <a:rPr lang="en-US" sz="1600" dirty="0" err="1" smtClean="0"/>
              <a:t>wilayahnya</a:t>
            </a:r>
            <a:r>
              <a:rPr lang="en-US" sz="1600" dirty="0" smtClean="0"/>
              <a:t> </a:t>
            </a:r>
            <a:r>
              <a:rPr lang="en-US" sz="1600" dirty="0" err="1" smtClean="0"/>
              <a:t>dalam</a:t>
            </a:r>
            <a:r>
              <a:rPr lang="en-US" sz="1600" dirty="0" smtClean="0"/>
              <a:t> </a:t>
            </a:r>
            <a:r>
              <a:rPr lang="en-US" sz="1600" dirty="0" err="1" smtClean="0"/>
              <a:t>memenuhi</a:t>
            </a:r>
            <a:r>
              <a:rPr lang="en-US" sz="1600" dirty="0" smtClean="0"/>
              <a:t> </a:t>
            </a:r>
            <a:r>
              <a:rPr lang="en-US" sz="1600" dirty="0" err="1" smtClean="0"/>
              <a:t>kebutuhan</a:t>
            </a:r>
            <a:r>
              <a:rPr lang="en-US" sz="1600" dirty="0" smtClean="0"/>
              <a:t> </a:t>
            </a:r>
            <a:r>
              <a:rPr lang="en-US" sz="1600" dirty="0" err="1" smtClean="0"/>
              <a:t>pokok</a:t>
            </a:r>
            <a:r>
              <a:rPr lang="en-US" sz="1600" dirty="0" smtClean="0"/>
              <a:t> </a:t>
            </a:r>
            <a:r>
              <a:rPr lang="en-US" sz="1600" dirty="0" err="1" smtClean="0"/>
              <a:t>masyarakat</a:t>
            </a:r>
            <a:r>
              <a:rPr lang="en-US" sz="1600" dirty="0" smtClean="0"/>
              <a:t> </a:t>
            </a:r>
            <a:r>
              <a:rPr lang="en-US" sz="1600" dirty="0" err="1" smtClean="0"/>
              <a:t>atas</a:t>
            </a:r>
            <a:r>
              <a:rPr lang="en-US" sz="1600" dirty="0" smtClean="0"/>
              <a:t> air;</a:t>
            </a:r>
          </a:p>
          <a:p>
            <a:pPr marL="342900" indent="-342900">
              <a:buFont typeface="+mj-lt"/>
              <a:buAutoNum type="alphaLcPeriod"/>
            </a:pPr>
            <a:r>
              <a:rPr lang="en-US" sz="1600" dirty="0" err="1" smtClean="0"/>
              <a:t>menjaga</a:t>
            </a:r>
            <a:r>
              <a:rPr lang="en-US" sz="1600" dirty="0" smtClean="0"/>
              <a:t> </a:t>
            </a:r>
            <a:r>
              <a:rPr lang="en-US" sz="1600" dirty="0" err="1" smtClean="0"/>
              <a:t>efektivitas</a:t>
            </a:r>
            <a:r>
              <a:rPr lang="en-US" sz="1600" dirty="0" smtClean="0"/>
              <a:t>, </a:t>
            </a:r>
            <a:r>
              <a:rPr lang="en-US" sz="1600" dirty="0" err="1" smtClean="0"/>
              <a:t>efisiensi</a:t>
            </a:r>
            <a:r>
              <a:rPr lang="en-US" sz="1600" dirty="0" smtClean="0"/>
              <a:t>, </a:t>
            </a:r>
            <a:r>
              <a:rPr lang="en-US" sz="1600" dirty="0" err="1" smtClean="0"/>
              <a:t>kualitas</a:t>
            </a:r>
            <a:r>
              <a:rPr lang="en-US" sz="1600" dirty="0" smtClean="0"/>
              <a:t>, </a:t>
            </a:r>
            <a:r>
              <a:rPr lang="en-US" sz="1600" dirty="0" err="1" smtClean="0"/>
              <a:t>dan</a:t>
            </a:r>
            <a:r>
              <a:rPr lang="en-US" sz="1600" dirty="0" smtClean="0"/>
              <a:t> </a:t>
            </a:r>
            <a:r>
              <a:rPr lang="en-US" sz="1600" dirty="0" err="1" smtClean="0"/>
              <a:t>ketertiban</a:t>
            </a:r>
            <a:r>
              <a:rPr lang="en-US" sz="1600" dirty="0" smtClean="0"/>
              <a:t> </a:t>
            </a:r>
            <a:r>
              <a:rPr lang="en-US" sz="1600" dirty="0" err="1" smtClean="0"/>
              <a:t>pelaksanaan</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pada</a:t>
            </a:r>
            <a:r>
              <a:rPr lang="en-US" sz="1600" dirty="0" smtClean="0"/>
              <a:t> </a:t>
            </a:r>
            <a:r>
              <a:rPr lang="en-US" sz="1600" dirty="0" err="1" smtClean="0"/>
              <a:t>wilayah</a:t>
            </a:r>
            <a:r>
              <a:rPr lang="en-US" sz="1600" dirty="0" smtClean="0"/>
              <a:t> </a:t>
            </a:r>
            <a:r>
              <a:rPr lang="en-US" sz="1600" dirty="0" err="1" smtClean="0"/>
              <a:t>sungai</a:t>
            </a:r>
            <a:r>
              <a:rPr lang="en-US" sz="1600" dirty="0" smtClean="0"/>
              <a:t> </a:t>
            </a:r>
            <a:r>
              <a:rPr lang="en-US" sz="1600" dirty="0" err="1" smtClean="0"/>
              <a:t>lintas</a:t>
            </a:r>
            <a:r>
              <a:rPr lang="en-US" sz="1600" dirty="0" smtClean="0"/>
              <a:t> </a:t>
            </a:r>
            <a:r>
              <a:rPr lang="en-US" sz="1600" dirty="0" err="1" smtClean="0"/>
              <a:t>kabupaten</a:t>
            </a:r>
            <a:r>
              <a:rPr lang="en-US" sz="1600" dirty="0" smtClean="0"/>
              <a:t>/</a:t>
            </a:r>
            <a:r>
              <a:rPr lang="en-US" sz="1600" dirty="0" err="1" smtClean="0"/>
              <a:t>kota</a:t>
            </a:r>
            <a:r>
              <a:rPr lang="en-US" sz="1600" dirty="0" smtClean="0"/>
              <a:t>; </a:t>
            </a:r>
            <a:r>
              <a:rPr lang="en-US" sz="1600" dirty="0" err="1" smtClean="0"/>
              <a:t>dan</a:t>
            </a:r>
            <a:endParaRPr lang="en-US" sz="1600" dirty="0" smtClean="0"/>
          </a:p>
          <a:p>
            <a:pPr marL="342900" indent="-342900">
              <a:buFont typeface="+mj-lt"/>
              <a:buAutoNum type="alphaLcPeriod"/>
            </a:pPr>
            <a:r>
              <a:rPr lang="en-US" sz="1600" dirty="0" err="1" smtClean="0"/>
              <a:t>memberikan</a:t>
            </a:r>
            <a:r>
              <a:rPr lang="en-US" sz="1600" dirty="0" smtClean="0"/>
              <a:t> </a:t>
            </a:r>
            <a:r>
              <a:rPr lang="en-US" sz="1600" dirty="0" err="1" smtClean="0"/>
              <a:t>bantuan</a:t>
            </a:r>
            <a:r>
              <a:rPr lang="en-US" sz="1600" dirty="0" smtClean="0"/>
              <a:t> </a:t>
            </a:r>
            <a:r>
              <a:rPr lang="en-US" sz="1600" dirty="0" err="1" smtClean="0"/>
              <a:t>teknis</a:t>
            </a:r>
            <a:r>
              <a:rPr lang="en-US" sz="1600" dirty="0" smtClean="0"/>
              <a:t> </a:t>
            </a:r>
            <a:r>
              <a:rPr lang="en-US" sz="1600" dirty="0" err="1" smtClean="0"/>
              <a:t>dalam</a:t>
            </a:r>
            <a:r>
              <a:rPr lang="en-US" sz="1600" dirty="0" smtClean="0"/>
              <a:t> </a:t>
            </a:r>
            <a:r>
              <a:rPr lang="en-US" sz="1600" dirty="0" err="1" smtClean="0"/>
              <a:t>pengelolaan</a:t>
            </a:r>
            <a:r>
              <a:rPr lang="en-US" sz="1600" dirty="0" smtClean="0"/>
              <a:t> </a:t>
            </a:r>
            <a:r>
              <a:rPr lang="en-US" sz="1600" dirty="0" err="1" smtClean="0"/>
              <a:t>sumber</a:t>
            </a:r>
            <a:r>
              <a:rPr lang="en-US" sz="1600" dirty="0" smtClean="0"/>
              <a:t> </a:t>
            </a:r>
            <a:r>
              <a:rPr lang="en-US" sz="1600" dirty="0" err="1" smtClean="0"/>
              <a:t>daya</a:t>
            </a:r>
            <a:r>
              <a:rPr lang="en-US" sz="1600" dirty="0" smtClean="0"/>
              <a:t> air </a:t>
            </a:r>
            <a:r>
              <a:rPr lang="en-US" sz="1600" dirty="0" err="1" smtClean="0"/>
              <a:t>kepada</a:t>
            </a:r>
            <a:r>
              <a:rPr lang="en-US" sz="1600" dirty="0" smtClean="0"/>
              <a:t> </a:t>
            </a:r>
            <a:r>
              <a:rPr lang="en-US" sz="1600" dirty="0" err="1" smtClean="0"/>
              <a:t>pemerintah</a:t>
            </a:r>
            <a:r>
              <a:rPr lang="en-US" sz="1600" dirty="0" smtClean="0"/>
              <a:t> </a:t>
            </a:r>
            <a:r>
              <a:rPr lang="en-US" sz="1600" dirty="0" err="1" smtClean="0"/>
              <a:t>kabupaten</a:t>
            </a:r>
            <a:r>
              <a:rPr lang="en-US" sz="1600" dirty="0" smtClean="0"/>
              <a:t>/</a:t>
            </a:r>
            <a:r>
              <a:rPr lang="en-US" sz="1600" dirty="0" err="1" smtClean="0"/>
              <a:t>kota</a:t>
            </a:r>
            <a:r>
              <a:rPr lang="en-US" sz="1600" dirty="0" smtClean="0"/>
              <a:t>.</a:t>
            </a:r>
            <a:endParaRPr lang="en-US" sz="16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0"/>
            <a:ext cx="8534400" cy="5909310"/>
          </a:xfrm>
          <a:prstGeom prst="rect">
            <a:avLst/>
          </a:prstGeom>
        </p:spPr>
        <p:txBody>
          <a:bodyPr wrap="square">
            <a:spAutoFit/>
          </a:bodyPr>
          <a:lstStyle/>
          <a:p>
            <a:r>
              <a:rPr lang="en-US" sz="2000" b="1" dirty="0" smtClean="0"/>
              <a:t>3. </a:t>
            </a:r>
            <a:r>
              <a:rPr lang="en-US" sz="2000" b="1" dirty="0" err="1" smtClean="0"/>
              <a:t>Wewenang</a:t>
            </a:r>
            <a:r>
              <a:rPr lang="en-US" sz="2000" b="1" dirty="0" smtClean="0"/>
              <a:t> </a:t>
            </a:r>
            <a:r>
              <a:rPr lang="en-US" sz="2000" b="1" dirty="0" err="1" smtClean="0"/>
              <a:t>dan</a:t>
            </a:r>
            <a:r>
              <a:rPr lang="en-US" sz="2000" b="1" dirty="0" smtClean="0"/>
              <a:t> </a:t>
            </a:r>
            <a:r>
              <a:rPr lang="en-US" sz="2000" b="1" dirty="0" err="1" smtClean="0"/>
              <a:t>tanggung</a:t>
            </a:r>
            <a:r>
              <a:rPr lang="en-US" sz="2000" b="1" dirty="0" smtClean="0"/>
              <a:t> </a:t>
            </a:r>
            <a:r>
              <a:rPr lang="en-US" sz="2000" b="1" dirty="0" err="1" smtClean="0"/>
              <a:t>jawab</a:t>
            </a:r>
            <a:r>
              <a:rPr lang="en-US" sz="2000" b="1" dirty="0" smtClean="0"/>
              <a:t> </a:t>
            </a:r>
            <a:r>
              <a:rPr lang="en-US" sz="2000" b="1" dirty="0" err="1" smtClean="0"/>
              <a:t>Pemerintah</a:t>
            </a:r>
            <a:r>
              <a:rPr lang="en-US" sz="2000" b="1" dirty="0" smtClean="0"/>
              <a:t> </a:t>
            </a:r>
            <a:r>
              <a:rPr lang="en-US" sz="2000" b="1" dirty="0" err="1" smtClean="0"/>
              <a:t>Kabupaten</a:t>
            </a:r>
            <a:r>
              <a:rPr lang="en-US" sz="2000" b="1" dirty="0" smtClean="0"/>
              <a:t>/</a:t>
            </a:r>
            <a:r>
              <a:rPr lang="en-US" sz="2000" b="1" dirty="0" err="1" smtClean="0"/>
              <a:t>kota</a:t>
            </a:r>
            <a:r>
              <a:rPr lang="en-US" sz="2000" b="1" dirty="0" smtClean="0"/>
              <a:t> </a:t>
            </a:r>
            <a:r>
              <a:rPr lang="en-US" sz="2000" b="1" dirty="0" err="1" smtClean="0"/>
              <a:t>meliputi</a:t>
            </a:r>
            <a:r>
              <a:rPr lang="en-US" sz="2000" b="1" dirty="0" smtClean="0"/>
              <a:t> :</a:t>
            </a:r>
          </a:p>
          <a:p>
            <a:pPr marL="342900" indent="-342900">
              <a:buFont typeface="+mj-lt"/>
              <a:buAutoNum type="alphaLcPeriod"/>
            </a:pPr>
            <a:r>
              <a:rPr lang="en-US" dirty="0" err="1" smtClean="0"/>
              <a:t>menetapkan</a:t>
            </a:r>
            <a:r>
              <a:rPr lang="en-US" dirty="0" smtClean="0"/>
              <a:t> </a:t>
            </a:r>
            <a:r>
              <a:rPr lang="en-US" dirty="0" err="1" smtClean="0"/>
              <a:t>kebijakan</a:t>
            </a:r>
            <a:r>
              <a:rPr lang="en-US" dirty="0" smtClean="0"/>
              <a:t> </a:t>
            </a:r>
            <a:r>
              <a:rPr lang="en-US" dirty="0" err="1" smtClean="0"/>
              <a:t>pengelolaan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di</a:t>
            </a:r>
            <a:r>
              <a:rPr lang="en-US" dirty="0" smtClean="0"/>
              <a:t> </a:t>
            </a:r>
            <a:r>
              <a:rPr lang="en-US" dirty="0" err="1" smtClean="0"/>
              <a:t>wilayahnya</a:t>
            </a:r>
            <a:r>
              <a:rPr lang="en-US" dirty="0" smtClean="0"/>
              <a:t> </a:t>
            </a:r>
            <a:r>
              <a:rPr lang="nn-NO" dirty="0" smtClean="0"/>
              <a:t>berdasarkan kebijakan nasional sumber daya air dan kebijakan </a:t>
            </a:r>
            <a:r>
              <a:rPr lang="en-US" dirty="0" err="1" smtClean="0"/>
              <a:t>pengelolaan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provinsi</a:t>
            </a:r>
            <a:r>
              <a:rPr lang="en-US" dirty="0" smtClean="0"/>
              <a:t> </a:t>
            </a:r>
            <a:r>
              <a:rPr lang="en-US" dirty="0" err="1" smtClean="0"/>
              <a:t>dengan</a:t>
            </a:r>
            <a:r>
              <a:rPr lang="en-US" dirty="0" smtClean="0"/>
              <a:t> </a:t>
            </a:r>
            <a:r>
              <a:rPr lang="en-US" dirty="0" err="1" smtClean="0"/>
              <a:t>memperhatikan</a:t>
            </a:r>
            <a:r>
              <a:rPr lang="en-US" dirty="0" smtClean="0"/>
              <a:t> </a:t>
            </a:r>
            <a:r>
              <a:rPr lang="en-US" dirty="0" err="1" smtClean="0"/>
              <a:t>kepentingan</a:t>
            </a:r>
            <a:r>
              <a:rPr lang="en-US" dirty="0" smtClean="0"/>
              <a:t> </a:t>
            </a:r>
            <a:r>
              <a:rPr lang="en-US" dirty="0" err="1" smtClean="0"/>
              <a:t>kabupaten</a:t>
            </a:r>
            <a:r>
              <a:rPr lang="en-US" dirty="0" smtClean="0"/>
              <a:t>/</a:t>
            </a:r>
            <a:r>
              <a:rPr lang="en-US" dirty="0" err="1" smtClean="0"/>
              <a:t>kota</a:t>
            </a:r>
            <a:r>
              <a:rPr lang="en-US" dirty="0" smtClean="0"/>
              <a:t> </a:t>
            </a:r>
            <a:r>
              <a:rPr lang="en-US" dirty="0" err="1" smtClean="0"/>
              <a:t>sekitarnya</a:t>
            </a:r>
            <a:r>
              <a:rPr lang="en-US" dirty="0" smtClean="0"/>
              <a:t>;</a:t>
            </a:r>
          </a:p>
          <a:p>
            <a:pPr marL="342900" indent="-342900">
              <a:buFont typeface="+mj-lt"/>
              <a:buAutoNum type="alphaLcPeriod"/>
            </a:pPr>
            <a:r>
              <a:rPr lang="en-US" dirty="0" err="1" smtClean="0"/>
              <a:t>menetapkan</a:t>
            </a:r>
            <a:r>
              <a:rPr lang="en-US" dirty="0" smtClean="0"/>
              <a:t> </a:t>
            </a:r>
            <a:r>
              <a:rPr lang="en-US" dirty="0" err="1" smtClean="0"/>
              <a:t>pola</a:t>
            </a:r>
            <a:r>
              <a:rPr lang="en-US" dirty="0" smtClean="0"/>
              <a:t> </a:t>
            </a:r>
            <a:r>
              <a:rPr lang="en-US" dirty="0" err="1" smtClean="0"/>
              <a:t>pengelolaan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pada</a:t>
            </a:r>
            <a:r>
              <a:rPr lang="en-US" dirty="0" smtClean="0"/>
              <a:t> </a:t>
            </a:r>
            <a:r>
              <a:rPr lang="en-US" dirty="0" err="1" smtClean="0"/>
              <a:t>wilayah</a:t>
            </a:r>
            <a:r>
              <a:rPr lang="en-US" dirty="0" smtClean="0"/>
              <a:t> </a:t>
            </a:r>
            <a:r>
              <a:rPr lang="en-US" dirty="0" err="1" smtClean="0"/>
              <a:t>sungai</a:t>
            </a:r>
            <a:r>
              <a:rPr lang="en-US" dirty="0" smtClean="0"/>
              <a:t> </a:t>
            </a:r>
            <a:r>
              <a:rPr lang="en-US" dirty="0" err="1" smtClean="0"/>
              <a:t>dalam</a:t>
            </a:r>
            <a:r>
              <a:rPr lang="en-US" dirty="0" smtClean="0"/>
              <a:t> </a:t>
            </a:r>
            <a:r>
              <a:rPr lang="en-US" dirty="0" err="1" smtClean="0"/>
              <a:t>satu</a:t>
            </a:r>
            <a:r>
              <a:rPr lang="en-US" dirty="0" smtClean="0"/>
              <a:t> </a:t>
            </a:r>
            <a:r>
              <a:rPr lang="en-US" dirty="0" err="1" smtClean="0"/>
              <a:t>kabupaten</a:t>
            </a:r>
            <a:r>
              <a:rPr lang="en-US" dirty="0" smtClean="0"/>
              <a:t> / </a:t>
            </a:r>
            <a:r>
              <a:rPr lang="en-US" dirty="0" err="1" smtClean="0"/>
              <a:t>kota</a:t>
            </a:r>
            <a:r>
              <a:rPr lang="en-US" dirty="0" smtClean="0"/>
              <a:t>;</a:t>
            </a:r>
          </a:p>
          <a:p>
            <a:pPr marL="342900" indent="-342900">
              <a:buFont typeface="+mj-lt"/>
              <a:buAutoNum type="alphaLcPeriod"/>
            </a:pPr>
            <a:r>
              <a:rPr lang="en-US" dirty="0" err="1" smtClean="0"/>
              <a:t>menetapkan</a:t>
            </a:r>
            <a:r>
              <a:rPr lang="en-US" dirty="0" smtClean="0"/>
              <a:t> </a:t>
            </a:r>
            <a:r>
              <a:rPr lang="en-US" dirty="0" err="1" smtClean="0"/>
              <a:t>rencana</a:t>
            </a:r>
            <a:r>
              <a:rPr lang="en-US" dirty="0" smtClean="0"/>
              <a:t> </a:t>
            </a:r>
            <a:r>
              <a:rPr lang="en-US" dirty="0" err="1" smtClean="0"/>
              <a:t>pengelolaan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pada</a:t>
            </a:r>
            <a:r>
              <a:rPr lang="en-US" dirty="0" smtClean="0"/>
              <a:t> </a:t>
            </a:r>
            <a:r>
              <a:rPr lang="en-US" dirty="0" err="1" smtClean="0"/>
              <a:t>wilayah</a:t>
            </a:r>
            <a:r>
              <a:rPr lang="en-US" dirty="0" smtClean="0"/>
              <a:t> </a:t>
            </a:r>
            <a:r>
              <a:rPr lang="en-US" dirty="0" err="1" smtClean="0"/>
              <a:t>sungai</a:t>
            </a:r>
            <a:r>
              <a:rPr lang="en-US" dirty="0" smtClean="0"/>
              <a:t> </a:t>
            </a:r>
            <a:r>
              <a:rPr lang="en-US" dirty="0" err="1" smtClean="0"/>
              <a:t>dalam</a:t>
            </a:r>
            <a:r>
              <a:rPr lang="en-US" dirty="0" smtClean="0"/>
              <a:t> </a:t>
            </a:r>
            <a:r>
              <a:rPr lang="en-US" dirty="0" err="1" smtClean="0"/>
              <a:t>satu</a:t>
            </a:r>
            <a:r>
              <a:rPr lang="en-US" dirty="0" smtClean="0"/>
              <a:t> </a:t>
            </a:r>
            <a:r>
              <a:rPr lang="en-US" dirty="0" err="1" smtClean="0"/>
              <a:t>kabupaten</a:t>
            </a:r>
            <a:r>
              <a:rPr lang="en-US" dirty="0" smtClean="0"/>
              <a:t> / </a:t>
            </a:r>
            <a:r>
              <a:rPr lang="en-US" dirty="0" err="1" smtClean="0"/>
              <a:t>kota</a:t>
            </a:r>
            <a:r>
              <a:rPr lang="en-US" dirty="0" smtClean="0"/>
              <a:t> </a:t>
            </a:r>
            <a:r>
              <a:rPr lang="en-US" dirty="0" err="1" smtClean="0"/>
              <a:t>dengan</a:t>
            </a:r>
            <a:r>
              <a:rPr lang="en-US" dirty="0" smtClean="0"/>
              <a:t> </a:t>
            </a:r>
            <a:r>
              <a:rPr lang="en-US" dirty="0" err="1" smtClean="0"/>
              <a:t>memperhatikan</a:t>
            </a:r>
            <a:r>
              <a:rPr lang="en-US" dirty="0" smtClean="0"/>
              <a:t> </a:t>
            </a:r>
            <a:r>
              <a:rPr lang="en-US" dirty="0" err="1" smtClean="0"/>
              <a:t>kepentingan</a:t>
            </a:r>
            <a:r>
              <a:rPr lang="en-US" dirty="0" smtClean="0"/>
              <a:t> </a:t>
            </a:r>
            <a:r>
              <a:rPr lang="en-US" dirty="0" err="1" smtClean="0"/>
              <a:t>kabupaten</a:t>
            </a:r>
            <a:r>
              <a:rPr lang="en-US" dirty="0" smtClean="0"/>
              <a:t>/</a:t>
            </a:r>
            <a:r>
              <a:rPr lang="en-US" dirty="0" err="1" smtClean="0"/>
              <a:t>kota</a:t>
            </a:r>
            <a:r>
              <a:rPr lang="en-US" dirty="0" smtClean="0"/>
              <a:t> </a:t>
            </a:r>
            <a:r>
              <a:rPr lang="en-US" dirty="0" err="1" smtClean="0"/>
              <a:t>sekitarnya</a:t>
            </a:r>
            <a:r>
              <a:rPr lang="en-US" dirty="0" smtClean="0"/>
              <a:t>;</a:t>
            </a:r>
          </a:p>
          <a:p>
            <a:pPr marL="342900" indent="-342900">
              <a:buFont typeface="+mj-lt"/>
              <a:buAutoNum type="alphaLcPeriod"/>
            </a:pPr>
            <a:r>
              <a:rPr lang="en-US" dirty="0" err="1" smtClean="0"/>
              <a:t>menetapkan</a:t>
            </a:r>
            <a:r>
              <a:rPr lang="en-US" dirty="0" smtClean="0"/>
              <a:t> </a:t>
            </a:r>
            <a:r>
              <a:rPr lang="en-US" dirty="0" err="1" smtClean="0"/>
              <a:t>dan</a:t>
            </a:r>
            <a:r>
              <a:rPr lang="en-US" dirty="0" smtClean="0"/>
              <a:t> </a:t>
            </a:r>
            <a:r>
              <a:rPr lang="en-US" dirty="0" err="1" smtClean="0"/>
              <a:t>mengelola</a:t>
            </a:r>
            <a:r>
              <a:rPr lang="en-US" dirty="0" smtClean="0"/>
              <a:t> </a:t>
            </a:r>
            <a:r>
              <a:rPr lang="en-US" dirty="0" err="1" smtClean="0"/>
              <a:t>kawasan</a:t>
            </a:r>
            <a:r>
              <a:rPr lang="en-US" dirty="0" smtClean="0"/>
              <a:t> </a:t>
            </a:r>
            <a:r>
              <a:rPr lang="en-US" dirty="0" err="1" smtClean="0"/>
              <a:t>lindung</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pada</a:t>
            </a:r>
            <a:r>
              <a:rPr lang="en-US" dirty="0" smtClean="0"/>
              <a:t> </a:t>
            </a:r>
            <a:r>
              <a:rPr lang="en-US" dirty="0" err="1" smtClean="0"/>
              <a:t>wilayah</a:t>
            </a:r>
            <a:r>
              <a:rPr lang="en-US" dirty="0" smtClean="0"/>
              <a:t> </a:t>
            </a:r>
            <a:r>
              <a:rPr lang="en-US" dirty="0" err="1" smtClean="0"/>
              <a:t>sungai</a:t>
            </a:r>
            <a:r>
              <a:rPr lang="en-US" dirty="0" smtClean="0"/>
              <a:t> </a:t>
            </a:r>
            <a:r>
              <a:rPr lang="en-US" dirty="0" err="1" smtClean="0"/>
              <a:t>dalam</a:t>
            </a:r>
            <a:r>
              <a:rPr lang="en-US" dirty="0" smtClean="0"/>
              <a:t> </a:t>
            </a:r>
            <a:r>
              <a:rPr lang="en-US" dirty="0" err="1" smtClean="0"/>
              <a:t>satu</a:t>
            </a:r>
            <a:r>
              <a:rPr lang="en-US" dirty="0" smtClean="0"/>
              <a:t> </a:t>
            </a:r>
            <a:r>
              <a:rPr lang="en-US" dirty="0" err="1" smtClean="0"/>
              <a:t>kabupaten</a:t>
            </a:r>
            <a:r>
              <a:rPr lang="en-US" dirty="0" smtClean="0"/>
              <a:t>/</a:t>
            </a:r>
            <a:r>
              <a:rPr lang="en-US" dirty="0" err="1" smtClean="0"/>
              <a:t>kota</a:t>
            </a:r>
            <a:r>
              <a:rPr lang="en-US" dirty="0" smtClean="0"/>
              <a:t>;</a:t>
            </a:r>
          </a:p>
          <a:p>
            <a:pPr marL="342900" indent="-342900">
              <a:buFont typeface="+mj-lt"/>
              <a:buAutoNum type="alphaLcPeriod"/>
            </a:pPr>
            <a:r>
              <a:rPr lang="en-US" dirty="0" err="1" smtClean="0"/>
              <a:t>melaksanakan</a:t>
            </a:r>
            <a:r>
              <a:rPr lang="en-US" dirty="0" smtClean="0"/>
              <a:t> </a:t>
            </a:r>
            <a:r>
              <a:rPr lang="en-US" dirty="0" err="1" smtClean="0"/>
              <a:t>pengelolaan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pada</a:t>
            </a:r>
            <a:r>
              <a:rPr lang="en-US" dirty="0" smtClean="0"/>
              <a:t> </a:t>
            </a:r>
            <a:r>
              <a:rPr lang="en-US" dirty="0" err="1" smtClean="0"/>
              <a:t>wilayah</a:t>
            </a:r>
            <a:r>
              <a:rPr lang="en-US" dirty="0" smtClean="0"/>
              <a:t> </a:t>
            </a:r>
            <a:r>
              <a:rPr lang="en-US" dirty="0" err="1" smtClean="0"/>
              <a:t>sungai</a:t>
            </a:r>
            <a:r>
              <a:rPr lang="en-US" dirty="0" smtClean="0"/>
              <a:t> </a:t>
            </a:r>
            <a:r>
              <a:rPr lang="en-US" dirty="0" err="1" smtClean="0"/>
              <a:t>dalam</a:t>
            </a:r>
            <a:r>
              <a:rPr lang="en-US" dirty="0" smtClean="0"/>
              <a:t> </a:t>
            </a:r>
            <a:r>
              <a:rPr lang="en-US" dirty="0" err="1" smtClean="0"/>
              <a:t>satu</a:t>
            </a:r>
            <a:r>
              <a:rPr lang="en-US" dirty="0" smtClean="0"/>
              <a:t> </a:t>
            </a:r>
            <a:r>
              <a:rPr lang="en-US" dirty="0" err="1" smtClean="0"/>
              <a:t>kabupaten</a:t>
            </a:r>
            <a:r>
              <a:rPr lang="en-US" dirty="0" smtClean="0"/>
              <a:t> / </a:t>
            </a:r>
            <a:r>
              <a:rPr lang="en-US" dirty="0" err="1" smtClean="0"/>
              <a:t>kota</a:t>
            </a:r>
            <a:r>
              <a:rPr lang="en-US" dirty="0" smtClean="0"/>
              <a:t> </a:t>
            </a:r>
            <a:r>
              <a:rPr lang="en-US" dirty="0" err="1" smtClean="0"/>
              <a:t>dengan</a:t>
            </a:r>
            <a:r>
              <a:rPr lang="en-US" dirty="0" smtClean="0"/>
              <a:t> </a:t>
            </a:r>
            <a:r>
              <a:rPr lang="en-US" dirty="0" err="1" smtClean="0"/>
              <a:t>memperhatikan</a:t>
            </a:r>
            <a:r>
              <a:rPr lang="en-US" dirty="0" smtClean="0"/>
              <a:t> </a:t>
            </a:r>
            <a:r>
              <a:rPr lang="en-US" dirty="0" err="1" smtClean="0"/>
              <a:t>kepentingan</a:t>
            </a:r>
            <a:r>
              <a:rPr lang="en-US" dirty="0" smtClean="0"/>
              <a:t> </a:t>
            </a:r>
            <a:r>
              <a:rPr lang="en-US" dirty="0" err="1" smtClean="0"/>
              <a:t>kabupaten</a:t>
            </a:r>
            <a:r>
              <a:rPr lang="en-US" dirty="0" smtClean="0"/>
              <a:t> /</a:t>
            </a:r>
            <a:r>
              <a:rPr lang="en-US" dirty="0" err="1" smtClean="0"/>
              <a:t>kota</a:t>
            </a:r>
            <a:r>
              <a:rPr lang="en-US" dirty="0" smtClean="0"/>
              <a:t> </a:t>
            </a:r>
            <a:r>
              <a:rPr lang="en-US" dirty="0" err="1" smtClean="0"/>
              <a:t>sekitarnya</a:t>
            </a:r>
            <a:r>
              <a:rPr lang="en-US" dirty="0" smtClean="0"/>
              <a:t>;</a:t>
            </a:r>
          </a:p>
          <a:p>
            <a:pPr marL="342900" indent="-342900">
              <a:buFont typeface="+mj-lt"/>
              <a:buAutoNum type="alphaLcPeriod"/>
            </a:pPr>
            <a:r>
              <a:rPr lang="en-US" dirty="0" err="1" smtClean="0"/>
              <a:t>mengatur</a:t>
            </a:r>
            <a:r>
              <a:rPr lang="en-US" dirty="0" smtClean="0"/>
              <a:t>, </a:t>
            </a:r>
            <a:r>
              <a:rPr lang="en-US" dirty="0" err="1" smtClean="0"/>
              <a:t>menetapkan</a:t>
            </a:r>
            <a:r>
              <a:rPr lang="en-US" dirty="0" smtClean="0"/>
              <a:t>, </a:t>
            </a:r>
            <a:r>
              <a:rPr lang="en-US" dirty="0" err="1" smtClean="0"/>
              <a:t>dan</a:t>
            </a:r>
            <a:r>
              <a:rPr lang="en-US" dirty="0" smtClean="0"/>
              <a:t> </a:t>
            </a:r>
            <a:r>
              <a:rPr lang="en-US" dirty="0" err="1" smtClean="0"/>
              <a:t>memberi</a:t>
            </a:r>
            <a:r>
              <a:rPr lang="en-US" dirty="0" smtClean="0"/>
              <a:t> </a:t>
            </a:r>
            <a:r>
              <a:rPr lang="en-US" dirty="0" err="1" smtClean="0"/>
              <a:t>izin</a:t>
            </a:r>
            <a:r>
              <a:rPr lang="en-US" dirty="0" smtClean="0"/>
              <a:t> </a:t>
            </a:r>
            <a:r>
              <a:rPr lang="en-US" dirty="0" err="1" smtClean="0"/>
              <a:t>atas</a:t>
            </a:r>
            <a:r>
              <a:rPr lang="en-US" dirty="0" smtClean="0"/>
              <a:t> </a:t>
            </a:r>
            <a:r>
              <a:rPr lang="en-US" dirty="0" err="1" smtClean="0"/>
              <a:t>penyediaan</a:t>
            </a:r>
            <a:r>
              <a:rPr lang="en-US" dirty="0" smtClean="0"/>
              <a:t>, </a:t>
            </a:r>
            <a:r>
              <a:rPr lang="en-US" dirty="0" err="1" smtClean="0"/>
              <a:t>peruntukan</a:t>
            </a:r>
            <a:r>
              <a:rPr lang="en-US" dirty="0" smtClean="0"/>
              <a:t>, </a:t>
            </a:r>
            <a:r>
              <a:rPr lang="en-US" dirty="0" err="1" smtClean="0"/>
              <a:t>penggunaan</a:t>
            </a:r>
            <a:r>
              <a:rPr lang="en-US" dirty="0" smtClean="0"/>
              <a:t>, </a:t>
            </a:r>
            <a:r>
              <a:rPr lang="en-US" dirty="0" err="1" smtClean="0"/>
              <a:t>dan</a:t>
            </a:r>
            <a:r>
              <a:rPr lang="en-US" dirty="0" smtClean="0"/>
              <a:t> </a:t>
            </a:r>
            <a:r>
              <a:rPr lang="en-US" dirty="0" err="1" smtClean="0"/>
              <a:t>pengusahaan</a:t>
            </a:r>
            <a:r>
              <a:rPr lang="en-US" dirty="0" smtClean="0"/>
              <a:t> air </a:t>
            </a:r>
            <a:r>
              <a:rPr lang="en-US" dirty="0" err="1" smtClean="0"/>
              <a:t>tanah</a:t>
            </a:r>
            <a:r>
              <a:rPr lang="en-US" dirty="0" smtClean="0"/>
              <a:t> </a:t>
            </a:r>
            <a:r>
              <a:rPr lang="en-US" dirty="0" err="1" smtClean="0"/>
              <a:t>di</a:t>
            </a:r>
            <a:r>
              <a:rPr lang="en-US" dirty="0" smtClean="0"/>
              <a:t> </a:t>
            </a:r>
            <a:r>
              <a:rPr lang="en-US" dirty="0" err="1" smtClean="0"/>
              <a:t>wilayahnya</a:t>
            </a:r>
            <a:r>
              <a:rPr lang="en-US" dirty="0" smtClean="0"/>
              <a:t> </a:t>
            </a:r>
            <a:r>
              <a:rPr lang="en-US" dirty="0" err="1" smtClean="0"/>
              <a:t>serta</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pada</a:t>
            </a:r>
            <a:r>
              <a:rPr lang="en-US" dirty="0" smtClean="0"/>
              <a:t> </a:t>
            </a:r>
            <a:r>
              <a:rPr lang="en-US" dirty="0" err="1" smtClean="0"/>
              <a:t>wilayah</a:t>
            </a:r>
            <a:r>
              <a:rPr lang="en-US" dirty="0" smtClean="0"/>
              <a:t> </a:t>
            </a:r>
            <a:r>
              <a:rPr lang="en-US" dirty="0" err="1" smtClean="0"/>
              <a:t>sungai</a:t>
            </a:r>
            <a:r>
              <a:rPr lang="en-US" dirty="0" smtClean="0"/>
              <a:t> </a:t>
            </a:r>
            <a:r>
              <a:rPr lang="en-US" dirty="0" err="1" smtClean="0"/>
              <a:t>dalam</a:t>
            </a:r>
            <a:r>
              <a:rPr lang="en-US" dirty="0" smtClean="0"/>
              <a:t> </a:t>
            </a:r>
            <a:r>
              <a:rPr lang="en-US" dirty="0" err="1" smtClean="0"/>
              <a:t>satu</a:t>
            </a:r>
            <a:r>
              <a:rPr lang="en-US" dirty="0" smtClean="0"/>
              <a:t> </a:t>
            </a:r>
            <a:r>
              <a:rPr lang="en-US" dirty="0" err="1" smtClean="0"/>
              <a:t>kabupaten</a:t>
            </a:r>
            <a:r>
              <a:rPr lang="en-US" dirty="0" smtClean="0"/>
              <a:t> / </a:t>
            </a:r>
            <a:r>
              <a:rPr lang="en-US" dirty="0" err="1" smtClean="0"/>
              <a:t>kota</a:t>
            </a:r>
            <a:r>
              <a:rPr lang="en-US" dirty="0" smtClean="0"/>
              <a:t>;</a:t>
            </a:r>
          </a:p>
          <a:p>
            <a:pPr marL="342900" indent="-342900">
              <a:buFont typeface="+mj-lt"/>
              <a:buAutoNum type="alphaLcPeriod"/>
            </a:pPr>
            <a:r>
              <a:rPr lang="en-US" dirty="0" err="1" smtClean="0"/>
              <a:t>membentuk</a:t>
            </a:r>
            <a:r>
              <a:rPr lang="en-US" dirty="0" smtClean="0"/>
              <a:t> </a:t>
            </a:r>
            <a:r>
              <a:rPr lang="en-US" dirty="0" err="1" smtClean="0"/>
              <a:t>dewan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atau</a:t>
            </a:r>
            <a:r>
              <a:rPr lang="en-US" dirty="0" smtClean="0"/>
              <a:t> </a:t>
            </a:r>
            <a:r>
              <a:rPr lang="en-US" dirty="0" err="1" smtClean="0"/>
              <a:t>dengan</a:t>
            </a:r>
            <a:r>
              <a:rPr lang="en-US" dirty="0" smtClean="0"/>
              <a:t> </a:t>
            </a:r>
            <a:r>
              <a:rPr lang="en-US" dirty="0" err="1" smtClean="0"/>
              <a:t>nama</a:t>
            </a:r>
            <a:r>
              <a:rPr lang="en-US" dirty="0" smtClean="0"/>
              <a:t> lain </a:t>
            </a:r>
            <a:r>
              <a:rPr lang="en-US" dirty="0" err="1" smtClean="0"/>
              <a:t>di</a:t>
            </a:r>
            <a:r>
              <a:rPr lang="en-US" dirty="0" smtClean="0"/>
              <a:t> </a:t>
            </a:r>
            <a:r>
              <a:rPr lang="en-US" dirty="0" err="1" smtClean="0"/>
              <a:t>tingkat</a:t>
            </a:r>
            <a:r>
              <a:rPr lang="en-US" dirty="0" smtClean="0"/>
              <a:t> </a:t>
            </a:r>
            <a:r>
              <a:rPr lang="en-US" dirty="0" err="1" smtClean="0"/>
              <a:t>kabupaten</a:t>
            </a:r>
            <a:r>
              <a:rPr lang="en-US" dirty="0" smtClean="0"/>
              <a:t> / </a:t>
            </a:r>
            <a:r>
              <a:rPr lang="en-US" dirty="0" err="1" smtClean="0"/>
              <a:t>kota</a:t>
            </a:r>
            <a:r>
              <a:rPr lang="en-US" dirty="0" smtClean="0"/>
              <a:t> </a:t>
            </a:r>
            <a:r>
              <a:rPr lang="en-US" dirty="0" err="1" smtClean="0"/>
              <a:t>dan</a:t>
            </a:r>
            <a:r>
              <a:rPr lang="en-US" dirty="0" smtClean="0"/>
              <a:t> / </a:t>
            </a:r>
            <a:r>
              <a:rPr lang="en-US" dirty="0" err="1" smtClean="0"/>
              <a:t>atau</a:t>
            </a:r>
            <a:r>
              <a:rPr lang="en-US" dirty="0" smtClean="0"/>
              <a:t> </a:t>
            </a:r>
            <a:r>
              <a:rPr lang="en-US" dirty="0" err="1" smtClean="0"/>
              <a:t>pada</a:t>
            </a:r>
            <a:r>
              <a:rPr lang="en-US" dirty="0" smtClean="0"/>
              <a:t> </a:t>
            </a:r>
            <a:r>
              <a:rPr lang="en-US" dirty="0" err="1" smtClean="0"/>
              <a:t>wilayah</a:t>
            </a:r>
            <a:r>
              <a:rPr lang="en-US" dirty="0" smtClean="0"/>
              <a:t> </a:t>
            </a:r>
            <a:r>
              <a:rPr lang="en-US" dirty="0" err="1" smtClean="0"/>
              <a:t>sungai</a:t>
            </a:r>
            <a:r>
              <a:rPr lang="en-US" dirty="0" smtClean="0"/>
              <a:t> </a:t>
            </a:r>
            <a:r>
              <a:rPr lang="en-US" dirty="0" err="1" smtClean="0"/>
              <a:t>dalam</a:t>
            </a:r>
            <a:r>
              <a:rPr lang="en-US" dirty="0" smtClean="0"/>
              <a:t> </a:t>
            </a:r>
            <a:r>
              <a:rPr lang="en-US" dirty="0" err="1" smtClean="0"/>
              <a:t>satu</a:t>
            </a:r>
            <a:r>
              <a:rPr lang="en-US" dirty="0" smtClean="0"/>
              <a:t> </a:t>
            </a:r>
            <a:r>
              <a:rPr lang="en-US" dirty="0" err="1" smtClean="0"/>
              <a:t>kabupaten</a:t>
            </a:r>
            <a:r>
              <a:rPr lang="en-US" dirty="0" smtClean="0"/>
              <a:t> /</a:t>
            </a:r>
            <a:r>
              <a:rPr lang="en-US" dirty="0" err="1" smtClean="0"/>
              <a:t>kota</a:t>
            </a:r>
            <a:r>
              <a:rPr lang="en-US" dirty="0" smtClean="0"/>
              <a:t>;</a:t>
            </a:r>
          </a:p>
          <a:p>
            <a:pPr marL="342900" indent="-342900">
              <a:buFont typeface="+mj-lt"/>
              <a:buAutoNum type="alphaLcPeriod"/>
            </a:pPr>
            <a:r>
              <a:rPr lang="en-US" dirty="0" err="1" smtClean="0"/>
              <a:t>memenuhi</a:t>
            </a:r>
            <a:r>
              <a:rPr lang="en-US" dirty="0" smtClean="0"/>
              <a:t> </a:t>
            </a:r>
            <a:r>
              <a:rPr lang="en-US" dirty="0" err="1" smtClean="0"/>
              <a:t>kebutuhan</a:t>
            </a:r>
            <a:r>
              <a:rPr lang="en-US" dirty="0" smtClean="0"/>
              <a:t> </a:t>
            </a:r>
            <a:r>
              <a:rPr lang="en-US" dirty="0" err="1" smtClean="0"/>
              <a:t>pokok</a:t>
            </a:r>
            <a:r>
              <a:rPr lang="en-US" dirty="0" smtClean="0"/>
              <a:t> minimal </a:t>
            </a:r>
            <a:r>
              <a:rPr lang="en-US" dirty="0" err="1" smtClean="0"/>
              <a:t>sehari</a:t>
            </a:r>
            <a:r>
              <a:rPr lang="en-US" dirty="0" smtClean="0"/>
              <a:t> – </a:t>
            </a:r>
            <a:r>
              <a:rPr lang="en-US" dirty="0" err="1" smtClean="0"/>
              <a:t>hari</a:t>
            </a:r>
            <a:r>
              <a:rPr lang="en-US" dirty="0" smtClean="0"/>
              <a:t> </a:t>
            </a:r>
            <a:r>
              <a:rPr lang="en-US" dirty="0" err="1" smtClean="0"/>
              <a:t>atas</a:t>
            </a:r>
            <a:r>
              <a:rPr lang="en-US" dirty="0" smtClean="0"/>
              <a:t> air </a:t>
            </a:r>
            <a:r>
              <a:rPr lang="en-US" dirty="0" err="1" smtClean="0"/>
              <a:t>bagi</a:t>
            </a:r>
            <a:r>
              <a:rPr lang="en-US" dirty="0" smtClean="0"/>
              <a:t> </a:t>
            </a:r>
            <a:r>
              <a:rPr lang="en-US" dirty="0" err="1" smtClean="0"/>
              <a:t>masyarakat</a:t>
            </a:r>
            <a:r>
              <a:rPr lang="en-US" dirty="0" smtClean="0"/>
              <a:t> </a:t>
            </a:r>
            <a:r>
              <a:rPr lang="en-US" dirty="0" err="1" smtClean="0"/>
              <a:t>di</a:t>
            </a:r>
            <a:r>
              <a:rPr lang="en-US" dirty="0" smtClean="0"/>
              <a:t> </a:t>
            </a:r>
            <a:r>
              <a:rPr lang="en-US" dirty="0" err="1" smtClean="0"/>
              <a:t>wilayahnya</a:t>
            </a:r>
            <a:r>
              <a:rPr lang="en-US" dirty="0" smtClean="0"/>
              <a:t>; </a:t>
            </a:r>
            <a:r>
              <a:rPr lang="en-US" dirty="0" err="1" smtClean="0"/>
              <a:t>dan</a:t>
            </a:r>
            <a:endParaRPr lang="en-US" dirty="0" smtClean="0"/>
          </a:p>
          <a:p>
            <a:pPr marL="342900" indent="-342900">
              <a:buFont typeface="+mj-lt"/>
              <a:buAutoNum type="alphaLcPeriod"/>
            </a:pPr>
            <a:r>
              <a:rPr lang="en-US" dirty="0" err="1" smtClean="0"/>
              <a:t>menjaga</a:t>
            </a:r>
            <a:r>
              <a:rPr lang="en-US" dirty="0" smtClean="0"/>
              <a:t> </a:t>
            </a:r>
            <a:r>
              <a:rPr lang="en-US" dirty="0" err="1" smtClean="0"/>
              <a:t>efektivitas</a:t>
            </a:r>
            <a:r>
              <a:rPr lang="en-US" dirty="0" smtClean="0"/>
              <a:t>, </a:t>
            </a:r>
            <a:r>
              <a:rPr lang="en-US" dirty="0" err="1" smtClean="0"/>
              <a:t>efisiensi</a:t>
            </a:r>
            <a:r>
              <a:rPr lang="en-US" dirty="0" smtClean="0"/>
              <a:t>, </a:t>
            </a:r>
            <a:r>
              <a:rPr lang="en-US" dirty="0" err="1" smtClean="0"/>
              <a:t>kualitas</a:t>
            </a:r>
            <a:r>
              <a:rPr lang="en-US" dirty="0" smtClean="0"/>
              <a:t>, </a:t>
            </a:r>
            <a:r>
              <a:rPr lang="en-US" dirty="0" err="1" smtClean="0"/>
              <a:t>dan</a:t>
            </a:r>
            <a:r>
              <a:rPr lang="en-US" dirty="0" smtClean="0"/>
              <a:t> </a:t>
            </a:r>
            <a:r>
              <a:rPr lang="en-US" dirty="0" err="1" smtClean="0"/>
              <a:t>ketertiban</a:t>
            </a:r>
            <a:r>
              <a:rPr lang="en-US" dirty="0" smtClean="0"/>
              <a:t> </a:t>
            </a:r>
            <a:r>
              <a:rPr lang="en-US" dirty="0" err="1" smtClean="0"/>
              <a:t>pelaksanaan</a:t>
            </a:r>
            <a:r>
              <a:rPr lang="en-US" dirty="0" smtClean="0"/>
              <a:t> </a:t>
            </a:r>
            <a:r>
              <a:rPr lang="en-US" dirty="0" err="1" smtClean="0"/>
              <a:t>pengelolaan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pada</a:t>
            </a:r>
            <a:r>
              <a:rPr lang="en-US" dirty="0" smtClean="0"/>
              <a:t> </a:t>
            </a:r>
            <a:r>
              <a:rPr lang="en-US" dirty="0" err="1" smtClean="0"/>
              <a:t>wilayah</a:t>
            </a:r>
            <a:r>
              <a:rPr lang="en-US" dirty="0" smtClean="0"/>
              <a:t> </a:t>
            </a:r>
            <a:r>
              <a:rPr lang="en-US" dirty="0" err="1" smtClean="0"/>
              <a:t>sungai</a:t>
            </a:r>
            <a:r>
              <a:rPr lang="en-US" dirty="0" smtClean="0"/>
              <a:t> </a:t>
            </a:r>
            <a:r>
              <a:rPr lang="en-US" dirty="0" err="1" smtClean="0"/>
              <a:t>dalam</a:t>
            </a:r>
            <a:r>
              <a:rPr lang="en-US" dirty="0" smtClean="0"/>
              <a:t> </a:t>
            </a:r>
            <a:r>
              <a:rPr lang="en-US" dirty="0" err="1" smtClean="0"/>
              <a:t>satu</a:t>
            </a:r>
            <a:r>
              <a:rPr lang="en-US" dirty="0" smtClean="0"/>
              <a:t> </a:t>
            </a:r>
            <a:r>
              <a:rPr lang="en-US" dirty="0" err="1" smtClean="0"/>
              <a:t>kabupaten</a:t>
            </a:r>
            <a:r>
              <a:rPr lang="en-US" dirty="0" smtClean="0"/>
              <a:t>/</a:t>
            </a:r>
            <a:r>
              <a:rPr lang="en-US" dirty="0" err="1" smtClean="0"/>
              <a:t>kota</a:t>
            </a:r>
            <a:r>
              <a:rPr lang="en-US" dirty="0" smtClean="0"/>
              <a:t>.</a:t>
            </a:r>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8382000" cy="3200876"/>
          </a:xfrm>
          <a:prstGeom prst="rect">
            <a:avLst/>
          </a:prstGeom>
        </p:spPr>
        <p:txBody>
          <a:bodyPr wrap="square">
            <a:spAutoFit/>
          </a:bodyPr>
          <a:lstStyle/>
          <a:p>
            <a:r>
              <a:rPr lang="en-US" sz="2000" b="1" dirty="0" smtClean="0"/>
              <a:t>4. </a:t>
            </a:r>
            <a:r>
              <a:rPr lang="en-US" sz="2000" b="1" dirty="0" err="1" smtClean="0"/>
              <a:t>Wewenang</a:t>
            </a:r>
            <a:r>
              <a:rPr lang="en-US" sz="2000" b="1" dirty="0" smtClean="0"/>
              <a:t> </a:t>
            </a:r>
            <a:r>
              <a:rPr lang="en-US" sz="2000" b="1" dirty="0" err="1" smtClean="0"/>
              <a:t>dan</a:t>
            </a:r>
            <a:r>
              <a:rPr lang="en-US" sz="2000" b="1" dirty="0" smtClean="0"/>
              <a:t> </a:t>
            </a:r>
            <a:r>
              <a:rPr lang="en-US" sz="2000" b="1" dirty="0" err="1" smtClean="0"/>
              <a:t>tanggung</a:t>
            </a:r>
            <a:r>
              <a:rPr lang="en-US" sz="2000" b="1" dirty="0" smtClean="0"/>
              <a:t> </a:t>
            </a:r>
            <a:r>
              <a:rPr lang="en-US" sz="2000" b="1" dirty="0" err="1" smtClean="0"/>
              <a:t>jawab</a:t>
            </a:r>
            <a:r>
              <a:rPr lang="en-US" sz="2000" b="1" dirty="0" smtClean="0"/>
              <a:t> </a:t>
            </a:r>
            <a:r>
              <a:rPr lang="en-US" sz="2000" b="1" dirty="0" err="1" smtClean="0"/>
              <a:t>Pemerintah</a:t>
            </a:r>
            <a:r>
              <a:rPr lang="en-US" sz="2000" b="1" dirty="0" smtClean="0"/>
              <a:t> </a:t>
            </a:r>
            <a:r>
              <a:rPr lang="en-US" sz="2000" b="1" dirty="0" err="1" smtClean="0"/>
              <a:t>Desa</a:t>
            </a:r>
            <a:r>
              <a:rPr lang="en-US" sz="2000" b="1" dirty="0" smtClean="0"/>
              <a:t> </a:t>
            </a:r>
            <a:r>
              <a:rPr lang="en-US" sz="2000" b="1" dirty="0" err="1" smtClean="0"/>
              <a:t>atau</a:t>
            </a:r>
            <a:r>
              <a:rPr lang="en-US" sz="2000" b="1" dirty="0" smtClean="0"/>
              <a:t> yang </a:t>
            </a:r>
            <a:r>
              <a:rPr lang="en-US" sz="2000" b="1" dirty="0" err="1" smtClean="0"/>
              <a:t>disebut</a:t>
            </a:r>
            <a:r>
              <a:rPr lang="en-US" sz="2000" b="1" dirty="0" smtClean="0"/>
              <a:t> </a:t>
            </a:r>
            <a:r>
              <a:rPr lang="en-US" sz="2000" b="1" dirty="0" err="1" smtClean="0"/>
              <a:t>nama</a:t>
            </a:r>
            <a:r>
              <a:rPr lang="en-US" sz="2000" b="1" dirty="0" smtClean="0"/>
              <a:t> lain </a:t>
            </a:r>
            <a:r>
              <a:rPr lang="en-US" sz="2000" b="1" dirty="0" err="1" smtClean="0"/>
              <a:t>meliputi</a:t>
            </a:r>
            <a:r>
              <a:rPr lang="en-US" sz="2000" b="1" dirty="0" smtClean="0"/>
              <a:t> :</a:t>
            </a:r>
          </a:p>
          <a:p>
            <a:pPr marL="342900" indent="-342900">
              <a:buFont typeface="+mj-lt"/>
              <a:buAutoNum type="alphaLcPeriod"/>
            </a:pPr>
            <a:r>
              <a:rPr lang="en-US" dirty="0" err="1" smtClean="0"/>
              <a:t>mengelola</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di</a:t>
            </a:r>
            <a:r>
              <a:rPr lang="en-US" dirty="0" smtClean="0"/>
              <a:t> </a:t>
            </a:r>
            <a:r>
              <a:rPr lang="en-US" dirty="0" err="1" smtClean="0"/>
              <a:t>wilayah</a:t>
            </a:r>
            <a:r>
              <a:rPr lang="en-US" dirty="0" smtClean="0"/>
              <a:t> </a:t>
            </a:r>
            <a:r>
              <a:rPr lang="en-US" dirty="0" err="1" smtClean="0"/>
              <a:t>desa</a:t>
            </a:r>
            <a:r>
              <a:rPr lang="en-US" dirty="0" smtClean="0"/>
              <a:t> yang </a:t>
            </a:r>
            <a:r>
              <a:rPr lang="en-US" dirty="0" err="1" smtClean="0"/>
              <a:t>belum</a:t>
            </a:r>
            <a:r>
              <a:rPr lang="en-US" dirty="0" smtClean="0"/>
              <a:t> </a:t>
            </a:r>
            <a:r>
              <a:rPr lang="en-US" dirty="0" err="1" smtClean="0"/>
              <a:t>dilaksanakan</a:t>
            </a:r>
            <a:r>
              <a:rPr lang="en-US" dirty="0" smtClean="0"/>
              <a:t> </a:t>
            </a:r>
            <a:r>
              <a:rPr lang="en-US" dirty="0" err="1" smtClean="0"/>
              <a:t>oleh</a:t>
            </a:r>
            <a:r>
              <a:rPr lang="en-US" dirty="0" smtClean="0"/>
              <a:t> </a:t>
            </a:r>
            <a:r>
              <a:rPr lang="en-US" dirty="0" err="1" smtClean="0"/>
              <a:t>masyarakat</a:t>
            </a:r>
            <a:r>
              <a:rPr lang="en-US" dirty="0" smtClean="0"/>
              <a:t> </a:t>
            </a:r>
            <a:r>
              <a:rPr lang="en-US" dirty="0" err="1" smtClean="0"/>
              <a:t>dan</a:t>
            </a:r>
            <a:r>
              <a:rPr lang="en-US" dirty="0" smtClean="0"/>
              <a:t> / </a:t>
            </a:r>
            <a:r>
              <a:rPr lang="en-US" dirty="0" err="1" smtClean="0"/>
              <a:t>atau</a:t>
            </a:r>
            <a:r>
              <a:rPr lang="en-US" dirty="0" smtClean="0"/>
              <a:t> </a:t>
            </a:r>
            <a:r>
              <a:rPr lang="en-US" dirty="0" err="1" smtClean="0"/>
              <a:t>pemerintahan</a:t>
            </a:r>
            <a:r>
              <a:rPr lang="en-US" dirty="0" smtClean="0"/>
              <a:t> </a:t>
            </a:r>
            <a:r>
              <a:rPr lang="en-US" dirty="0" err="1" smtClean="0"/>
              <a:t>diatasnya</a:t>
            </a:r>
            <a:r>
              <a:rPr lang="en-US" dirty="0" smtClean="0"/>
              <a:t> </a:t>
            </a:r>
            <a:r>
              <a:rPr lang="en-US" dirty="0" err="1" smtClean="0"/>
              <a:t>dengan</a:t>
            </a:r>
            <a:r>
              <a:rPr lang="en-US" dirty="0" smtClean="0"/>
              <a:t> </a:t>
            </a:r>
            <a:r>
              <a:rPr lang="en-US" dirty="0" err="1" smtClean="0"/>
              <a:t>mempertimbangkan</a:t>
            </a:r>
            <a:r>
              <a:rPr lang="en-US" dirty="0" smtClean="0"/>
              <a:t> </a:t>
            </a:r>
            <a:r>
              <a:rPr lang="en-US" dirty="0" err="1" smtClean="0"/>
              <a:t>asas</a:t>
            </a:r>
            <a:r>
              <a:rPr lang="en-US" dirty="0" smtClean="0"/>
              <a:t> </a:t>
            </a:r>
            <a:r>
              <a:rPr lang="en-US" dirty="0" err="1" smtClean="0"/>
              <a:t>kemanfaatan</a:t>
            </a:r>
            <a:r>
              <a:rPr lang="en-US" dirty="0" smtClean="0"/>
              <a:t> </a:t>
            </a:r>
            <a:r>
              <a:rPr lang="en-US" dirty="0" err="1" smtClean="0"/>
              <a:t>umum</a:t>
            </a:r>
            <a:r>
              <a:rPr lang="en-US" dirty="0" smtClean="0"/>
              <a:t>;</a:t>
            </a:r>
          </a:p>
          <a:p>
            <a:pPr marL="342900" indent="-342900">
              <a:buFont typeface="+mj-lt"/>
              <a:buAutoNum type="alphaLcPeriod"/>
            </a:pPr>
            <a:r>
              <a:rPr lang="en-US" dirty="0" err="1" smtClean="0"/>
              <a:t>menjaga</a:t>
            </a:r>
            <a:r>
              <a:rPr lang="en-US" dirty="0" smtClean="0"/>
              <a:t> </a:t>
            </a:r>
            <a:r>
              <a:rPr lang="en-US" dirty="0" err="1" smtClean="0"/>
              <a:t>efektivitas</a:t>
            </a:r>
            <a:r>
              <a:rPr lang="en-US" dirty="0" smtClean="0"/>
              <a:t>, </a:t>
            </a:r>
            <a:r>
              <a:rPr lang="en-US" dirty="0" err="1" smtClean="0"/>
              <a:t>efisiensi</a:t>
            </a:r>
            <a:r>
              <a:rPr lang="en-US" dirty="0" smtClean="0"/>
              <a:t>, </a:t>
            </a:r>
            <a:r>
              <a:rPr lang="en-US" dirty="0" err="1" smtClean="0"/>
              <a:t>kualitas</a:t>
            </a:r>
            <a:r>
              <a:rPr lang="en-US" dirty="0" smtClean="0"/>
              <a:t>, </a:t>
            </a:r>
            <a:r>
              <a:rPr lang="en-US" dirty="0" err="1" smtClean="0"/>
              <a:t>dan</a:t>
            </a:r>
            <a:r>
              <a:rPr lang="en-US" dirty="0" smtClean="0"/>
              <a:t> </a:t>
            </a:r>
            <a:r>
              <a:rPr lang="en-US" dirty="0" err="1" smtClean="0"/>
              <a:t>ketertiban</a:t>
            </a:r>
            <a:r>
              <a:rPr lang="en-US" dirty="0" smtClean="0"/>
              <a:t> </a:t>
            </a:r>
            <a:r>
              <a:rPr lang="en-US" dirty="0" err="1" smtClean="0"/>
              <a:t>pelaksanaan</a:t>
            </a:r>
            <a:r>
              <a:rPr lang="en-US" dirty="0" smtClean="0"/>
              <a:t> </a:t>
            </a:r>
            <a:r>
              <a:rPr lang="en-US" dirty="0" err="1" smtClean="0"/>
              <a:t>pengelolaan</a:t>
            </a:r>
            <a:r>
              <a:rPr lang="en-US" dirty="0" smtClean="0"/>
              <a:t> </a:t>
            </a:r>
            <a:r>
              <a:rPr lang="en-US" dirty="0" err="1" smtClean="0"/>
              <a:t>sumber</a:t>
            </a:r>
            <a:r>
              <a:rPr lang="en-US" dirty="0" smtClean="0"/>
              <a:t> </a:t>
            </a:r>
            <a:r>
              <a:rPr lang="en-US" dirty="0" err="1" smtClean="0"/>
              <a:t>daya</a:t>
            </a:r>
            <a:r>
              <a:rPr lang="en-US" dirty="0" smtClean="0"/>
              <a:t> air yang </a:t>
            </a:r>
            <a:r>
              <a:rPr lang="en-US" dirty="0" err="1" smtClean="0"/>
              <a:t>menjadi</a:t>
            </a:r>
            <a:r>
              <a:rPr lang="en-US" dirty="0" smtClean="0"/>
              <a:t> </a:t>
            </a:r>
            <a:r>
              <a:rPr lang="en-US" dirty="0" err="1" smtClean="0"/>
              <a:t>kewenangannya</a:t>
            </a:r>
            <a:r>
              <a:rPr lang="en-US" dirty="0" smtClean="0"/>
              <a:t>;</a:t>
            </a:r>
          </a:p>
          <a:p>
            <a:pPr marL="342900" indent="-342900">
              <a:buFont typeface="+mj-lt"/>
              <a:buAutoNum type="alphaLcPeriod"/>
            </a:pPr>
            <a:r>
              <a:rPr lang="en-US" dirty="0" err="1" smtClean="0"/>
              <a:t>memenuhi</a:t>
            </a:r>
            <a:r>
              <a:rPr lang="en-US" dirty="0" smtClean="0"/>
              <a:t> </a:t>
            </a:r>
            <a:r>
              <a:rPr lang="en-US" dirty="0" err="1" smtClean="0"/>
              <a:t>kebutuhan</a:t>
            </a:r>
            <a:r>
              <a:rPr lang="en-US" dirty="0" smtClean="0"/>
              <a:t> </a:t>
            </a:r>
            <a:r>
              <a:rPr lang="en-US" dirty="0" err="1" smtClean="0"/>
              <a:t>pokok</a:t>
            </a:r>
            <a:r>
              <a:rPr lang="en-US" dirty="0" smtClean="0"/>
              <a:t> minimal </a:t>
            </a:r>
            <a:r>
              <a:rPr lang="en-US" dirty="0" err="1" smtClean="0"/>
              <a:t>sehari</a:t>
            </a:r>
            <a:r>
              <a:rPr lang="en-US" dirty="0" smtClean="0"/>
              <a:t> - </a:t>
            </a:r>
            <a:r>
              <a:rPr lang="en-US" dirty="0" err="1" smtClean="0"/>
              <a:t>hari</a:t>
            </a:r>
            <a:r>
              <a:rPr lang="en-US" dirty="0" smtClean="0"/>
              <a:t> </a:t>
            </a:r>
            <a:r>
              <a:rPr lang="en-US" dirty="0" err="1" smtClean="0"/>
              <a:t>warga</a:t>
            </a:r>
            <a:r>
              <a:rPr lang="en-US" dirty="0" smtClean="0"/>
              <a:t> </a:t>
            </a:r>
            <a:r>
              <a:rPr lang="en-US" dirty="0" err="1" smtClean="0"/>
              <a:t>desa</a:t>
            </a:r>
            <a:r>
              <a:rPr lang="en-US" dirty="0" smtClean="0"/>
              <a:t> </a:t>
            </a:r>
            <a:r>
              <a:rPr lang="en-US" dirty="0" err="1" smtClean="0"/>
              <a:t>atas</a:t>
            </a:r>
            <a:r>
              <a:rPr lang="en-US" dirty="0" smtClean="0"/>
              <a:t> air </a:t>
            </a:r>
            <a:r>
              <a:rPr lang="en-US" dirty="0" err="1" smtClean="0"/>
              <a:t>sesuai</a:t>
            </a:r>
            <a:r>
              <a:rPr lang="en-US" dirty="0" smtClean="0"/>
              <a:t> </a:t>
            </a:r>
            <a:r>
              <a:rPr lang="en-US" dirty="0" err="1" smtClean="0"/>
              <a:t>dengan</a:t>
            </a:r>
            <a:r>
              <a:rPr lang="en-US" dirty="0" smtClean="0"/>
              <a:t> </a:t>
            </a:r>
            <a:r>
              <a:rPr lang="en-US" dirty="0" err="1" smtClean="0"/>
              <a:t>ketersediaan</a:t>
            </a:r>
            <a:r>
              <a:rPr lang="en-US" dirty="0" smtClean="0"/>
              <a:t> air yang </a:t>
            </a:r>
            <a:r>
              <a:rPr lang="en-US" dirty="0" err="1" smtClean="0"/>
              <a:t>ada</a:t>
            </a:r>
            <a:r>
              <a:rPr lang="en-US" dirty="0" smtClean="0"/>
              <a:t>; </a:t>
            </a:r>
            <a:r>
              <a:rPr lang="en-US" dirty="0" err="1" smtClean="0"/>
              <a:t>dan</a:t>
            </a:r>
            <a:endParaRPr lang="en-US" dirty="0" smtClean="0"/>
          </a:p>
          <a:p>
            <a:pPr marL="342900" indent="-342900">
              <a:buFont typeface="+mj-lt"/>
              <a:buAutoNum type="alphaLcPeriod"/>
            </a:pPr>
            <a:r>
              <a:rPr lang="fi-FI" dirty="0" smtClean="0"/>
              <a:t>memperhatikan kepentingan desa lain dalam melaksanakan pengelolaan </a:t>
            </a:r>
            <a:r>
              <a:rPr lang="en-US" dirty="0" err="1" smtClean="0"/>
              <a:t>sumber</a:t>
            </a:r>
            <a:r>
              <a:rPr lang="en-US" dirty="0" smtClean="0"/>
              <a:t> </a:t>
            </a:r>
            <a:r>
              <a:rPr lang="en-US" dirty="0" err="1" smtClean="0"/>
              <a:t>daya</a:t>
            </a:r>
            <a:r>
              <a:rPr lang="en-US" dirty="0" smtClean="0"/>
              <a:t> air </a:t>
            </a:r>
            <a:r>
              <a:rPr lang="en-US" dirty="0" err="1" smtClean="0"/>
              <a:t>di</a:t>
            </a:r>
            <a:r>
              <a:rPr lang="en-US" dirty="0" smtClean="0"/>
              <a:t> </a:t>
            </a:r>
            <a:r>
              <a:rPr lang="en-US" dirty="0" err="1" smtClean="0"/>
              <a:t>wilayahnya</a:t>
            </a:r>
            <a:r>
              <a:rPr lang="en-US" dirty="0" smtClean="0"/>
              <a:t>.</a:t>
            </a: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474345"/>
            <a:ext cx="8610600" cy="4893647"/>
          </a:xfrm>
          <a:prstGeom prst="rect">
            <a:avLst/>
          </a:prstGeom>
        </p:spPr>
        <p:txBody>
          <a:bodyPr wrap="square">
            <a:spAutoFit/>
          </a:bodyPr>
          <a:lstStyle/>
          <a:p>
            <a:r>
              <a:rPr lang="en-US" sz="2400" dirty="0" err="1" smtClean="0"/>
              <a:t>Dalam</a:t>
            </a:r>
            <a:r>
              <a:rPr lang="en-US" sz="2400" dirty="0" smtClean="0"/>
              <a:t> </a:t>
            </a:r>
            <a:r>
              <a:rPr lang="en-US" sz="2400" dirty="0" err="1" smtClean="0"/>
              <a:t>rangka</a:t>
            </a:r>
            <a:r>
              <a:rPr lang="en-US" sz="2400" dirty="0" smtClean="0"/>
              <a:t> </a:t>
            </a:r>
            <a:r>
              <a:rPr lang="en-US" sz="2400" dirty="0" err="1" smtClean="0"/>
              <a:t>menjamin</a:t>
            </a:r>
            <a:r>
              <a:rPr lang="en-US" sz="2400" dirty="0" smtClean="0"/>
              <a:t> </a:t>
            </a:r>
            <a:r>
              <a:rPr lang="en-US" sz="2400" dirty="0" err="1" smtClean="0"/>
              <a:t>terselenggaranya</a:t>
            </a:r>
            <a:r>
              <a:rPr lang="en-US" sz="2400" dirty="0" smtClean="0"/>
              <a:t> </a:t>
            </a:r>
            <a:r>
              <a:rPr lang="en-US" sz="2400" dirty="0" err="1" smtClean="0"/>
              <a:t>tata</a:t>
            </a:r>
            <a:r>
              <a:rPr lang="en-US" sz="2400" dirty="0" smtClean="0"/>
              <a:t> </a:t>
            </a:r>
            <a:r>
              <a:rPr lang="en-US" sz="2400" dirty="0" err="1" smtClean="0"/>
              <a:t>pengaturan</a:t>
            </a:r>
            <a:r>
              <a:rPr lang="en-US" sz="2400" dirty="0" smtClean="0"/>
              <a:t> air </a:t>
            </a:r>
            <a:r>
              <a:rPr lang="en-US" sz="2400" dirty="0" err="1" smtClean="0"/>
              <a:t>secara</a:t>
            </a:r>
            <a:r>
              <a:rPr lang="en-US" sz="2400" dirty="0" smtClean="0"/>
              <a:t> </a:t>
            </a:r>
            <a:r>
              <a:rPr lang="en-US" sz="2400" dirty="0" err="1" smtClean="0"/>
              <a:t>nasional</a:t>
            </a:r>
            <a:r>
              <a:rPr lang="en-US" sz="2400" dirty="0" smtClean="0"/>
              <a:t> yang </a:t>
            </a:r>
            <a:r>
              <a:rPr lang="en-US" sz="2400" dirty="0" err="1" smtClean="0"/>
              <a:t>dapat</a:t>
            </a:r>
            <a:r>
              <a:rPr lang="en-US" sz="2400" dirty="0" smtClean="0"/>
              <a:t> </a:t>
            </a:r>
            <a:r>
              <a:rPr lang="en-US" sz="2400" dirty="0" err="1" smtClean="0"/>
              <a:t>memberikan</a:t>
            </a:r>
            <a:r>
              <a:rPr lang="en-US" sz="2400" dirty="0" smtClean="0"/>
              <a:t> </a:t>
            </a:r>
            <a:r>
              <a:rPr lang="en-US" sz="2400" dirty="0" err="1" smtClean="0"/>
              <a:t>manfaat</a:t>
            </a:r>
            <a:r>
              <a:rPr lang="en-US" sz="2400" dirty="0" smtClean="0"/>
              <a:t> </a:t>
            </a:r>
            <a:r>
              <a:rPr lang="en-US" sz="2400" dirty="0" err="1" smtClean="0"/>
              <a:t>sebesar</a:t>
            </a:r>
            <a:r>
              <a:rPr lang="en-US" sz="2400" dirty="0" smtClean="0"/>
              <a:t> - </a:t>
            </a:r>
            <a:r>
              <a:rPr lang="en-US" sz="2400" dirty="0" err="1" smtClean="0"/>
              <a:t>besarnya</a:t>
            </a:r>
            <a:r>
              <a:rPr lang="en-US" sz="2400" dirty="0" smtClean="0"/>
              <a:t> </a:t>
            </a:r>
            <a:r>
              <a:rPr lang="en-US" sz="2400" dirty="0" err="1" smtClean="0"/>
              <a:t>bagi</a:t>
            </a:r>
            <a:r>
              <a:rPr lang="en-US" sz="2400" dirty="0" smtClean="0"/>
              <a:t> </a:t>
            </a:r>
            <a:r>
              <a:rPr lang="en-US" sz="2400" dirty="0" err="1" smtClean="0"/>
              <a:t>masyarakat</a:t>
            </a:r>
            <a:r>
              <a:rPr lang="en-US" sz="2400" dirty="0" smtClean="0"/>
              <a:t> </a:t>
            </a:r>
            <a:r>
              <a:rPr lang="en-US" sz="2400" dirty="0" err="1" smtClean="0"/>
              <a:t>dan</a:t>
            </a:r>
            <a:r>
              <a:rPr lang="en-US" sz="2400" dirty="0" smtClean="0"/>
              <a:t> </a:t>
            </a:r>
            <a:r>
              <a:rPr lang="en-US" sz="2400" dirty="0" err="1" smtClean="0"/>
              <a:t>menjamin</a:t>
            </a:r>
            <a:r>
              <a:rPr lang="en-US" sz="2400" dirty="0" smtClean="0"/>
              <a:t> </a:t>
            </a:r>
            <a:r>
              <a:rPr lang="en-US" sz="2400" dirty="0" err="1" smtClean="0"/>
              <a:t>koordinasi</a:t>
            </a:r>
            <a:r>
              <a:rPr lang="en-US" sz="2400" dirty="0" smtClean="0"/>
              <a:t> </a:t>
            </a:r>
            <a:r>
              <a:rPr lang="en-US" sz="2400" dirty="0" err="1" smtClean="0"/>
              <a:t>antara</a:t>
            </a:r>
            <a:r>
              <a:rPr lang="en-US" sz="2400" dirty="0" smtClean="0"/>
              <a:t> </a:t>
            </a:r>
            <a:r>
              <a:rPr lang="en-US" sz="2400" dirty="0" err="1" smtClean="0"/>
              <a:t>Pemerintah</a:t>
            </a:r>
            <a:r>
              <a:rPr lang="en-US" sz="2400" dirty="0" smtClean="0"/>
              <a:t> </a:t>
            </a:r>
            <a:r>
              <a:rPr lang="en-US" sz="2400" dirty="0" err="1" smtClean="0"/>
              <a:t>dengan</a:t>
            </a:r>
            <a:r>
              <a:rPr lang="en-US" sz="2400" dirty="0" smtClean="0"/>
              <a:t> </a:t>
            </a:r>
            <a:r>
              <a:rPr lang="en-US" sz="2400" dirty="0" err="1" smtClean="0"/>
              <a:t>Pengelola</a:t>
            </a:r>
            <a:r>
              <a:rPr lang="en-US" sz="2400" dirty="0" smtClean="0"/>
              <a:t> </a:t>
            </a:r>
            <a:r>
              <a:rPr lang="en-US" sz="2400" dirty="0" err="1" smtClean="0"/>
              <a:t>Sumber</a:t>
            </a:r>
            <a:r>
              <a:rPr lang="en-US" sz="2400" dirty="0" smtClean="0"/>
              <a:t> </a:t>
            </a:r>
            <a:r>
              <a:rPr lang="en-US" sz="2400" dirty="0" err="1" smtClean="0"/>
              <a:t>Daya</a:t>
            </a:r>
            <a:r>
              <a:rPr lang="en-US" sz="2400" dirty="0" smtClean="0"/>
              <a:t> Air </a:t>
            </a:r>
            <a:r>
              <a:rPr lang="en-US" sz="2400" dirty="0" err="1" smtClean="0"/>
              <a:t>dapat</a:t>
            </a:r>
            <a:r>
              <a:rPr lang="en-US" sz="2400" dirty="0" smtClean="0"/>
              <a:t> </a:t>
            </a:r>
            <a:r>
              <a:rPr lang="en-US" sz="2400" dirty="0" err="1" smtClean="0"/>
              <a:t>berjalan</a:t>
            </a:r>
            <a:r>
              <a:rPr lang="en-US" sz="2400" dirty="0" smtClean="0"/>
              <a:t> </a:t>
            </a:r>
            <a:r>
              <a:rPr lang="en-US" sz="2400" dirty="0" err="1" smtClean="0"/>
              <a:t>dengan</a:t>
            </a:r>
            <a:r>
              <a:rPr lang="en-US" sz="2400" dirty="0" smtClean="0"/>
              <a:t> </a:t>
            </a:r>
            <a:r>
              <a:rPr lang="en-US" sz="2400" dirty="0" err="1" smtClean="0"/>
              <a:t>baik</a:t>
            </a:r>
            <a:r>
              <a:rPr lang="en-US" sz="2400" dirty="0" smtClean="0"/>
              <a:t> </a:t>
            </a:r>
            <a:r>
              <a:rPr lang="en-US" sz="2400" dirty="0" err="1" smtClean="0"/>
              <a:t>maka</a:t>
            </a:r>
            <a:r>
              <a:rPr lang="en-US" sz="2400" dirty="0" smtClean="0"/>
              <a:t> </a:t>
            </a:r>
            <a:r>
              <a:rPr lang="en-US" sz="2400" dirty="0" err="1" smtClean="0"/>
              <a:t>diatur</a:t>
            </a:r>
            <a:r>
              <a:rPr lang="en-US" sz="2400" dirty="0" smtClean="0"/>
              <a:t> </a:t>
            </a:r>
            <a:r>
              <a:rPr lang="en-US" sz="2400" dirty="0" err="1" smtClean="0"/>
              <a:t>didalam</a:t>
            </a:r>
            <a:r>
              <a:rPr lang="en-US" sz="2400" dirty="0" smtClean="0"/>
              <a:t> </a:t>
            </a:r>
            <a:r>
              <a:rPr lang="en-US" sz="2400" dirty="0" err="1" smtClean="0"/>
              <a:t>Peraturan</a:t>
            </a:r>
            <a:r>
              <a:rPr lang="en-US" sz="2400" dirty="0" smtClean="0"/>
              <a:t> </a:t>
            </a:r>
            <a:r>
              <a:rPr lang="en-US" sz="2400" dirty="0" err="1" smtClean="0"/>
              <a:t>Pemerintah</a:t>
            </a:r>
            <a:r>
              <a:rPr lang="en-US" sz="2400" dirty="0" smtClean="0"/>
              <a:t>. </a:t>
            </a:r>
            <a:r>
              <a:rPr lang="en-US" sz="2400" dirty="0" err="1" smtClean="0"/>
              <a:t>Dalam</a:t>
            </a:r>
            <a:r>
              <a:rPr lang="en-US" sz="2400" dirty="0" smtClean="0"/>
              <a:t> </a:t>
            </a:r>
            <a:r>
              <a:rPr lang="en-US" sz="2400" dirty="0" err="1" smtClean="0"/>
              <a:t>hal</a:t>
            </a:r>
            <a:r>
              <a:rPr lang="en-US" sz="2400" dirty="0" smtClean="0"/>
              <a:t> </a:t>
            </a:r>
            <a:r>
              <a:rPr lang="en-US" sz="2400" dirty="0" err="1" smtClean="0"/>
              <a:t>tentang</a:t>
            </a:r>
            <a:r>
              <a:rPr lang="en-US" sz="2400" dirty="0" smtClean="0"/>
              <a:t> </a:t>
            </a:r>
            <a:r>
              <a:rPr lang="en-US" sz="2400" dirty="0" err="1" smtClean="0"/>
              <a:t>Sumber</a:t>
            </a:r>
            <a:r>
              <a:rPr lang="en-US" sz="2400" dirty="0" smtClean="0"/>
              <a:t> </a:t>
            </a:r>
            <a:r>
              <a:rPr lang="en-US" sz="2400" dirty="0" err="1" smtClean="0"/>
              <a:t>Daya</a:t>
            </a:r>
            <a:r>
              <a:rPr lang="en-US" sz="2400" dirty="0" smtClean="0"/>
              <a:t> Air </a:t>
            </a:r>
            <a:r>
              <a:rPr lang="en-US" sz="2400" dirty="0" err="1" smtClean="0"/>
              <a:t>ditetapkan</a:t>
            </a:r>
            <a:r>
              <a:rPr lang="en-US" sz="2400" dirty="0" smtClean="0"/>
              <a:t> </a:t>
            </a:r>
            <a:r>
              <a:rPr lang="en-US" sz="2400" dirty="0" err="1" smtClean="0"/>
              <a:t>oleh</a:t>
            </a:r>
            <a:r>
              <a:rPr lang="en-US" sz="2400" dirty="0" smtClean="0"/>
              <a:t> </a:t>
            </a:r>
            <a:r>
              <a:rPr lang="en-US" sz="2400" dirty="0" err="1" smtClean="0"/>
              <a:t>Menteri</a:t>
            </a:r>
            <a:r>
              <a:rPr lang="en-US" sz="2400" dirty="0" smtClean="0"/>
              <a:t> </a:t>
            </a:r>
            <a:r>
              <a:rPr lang="en-US" sz="2400" dirty="0" err="1" smtClean="0"/>
              <a:t>Pekerjaan</a:t>
            </a:r>
            <a:r>
              <a:rPr lang="en-US" sz="2400" dirty="0" smtClean="0"/>
              <a:t> </a:t>
            </a:r>
            <a:r>
              <a:rPr lang="en-US" sz="2400" dirty="0" err="1" smtClean="0"/>
              <a:t>Umum</a:t>
            </a:r>
            <a:r>
              <a:rPr lang="en-US" sz="2400" dirty="0" smtClean="0"/>
              <a:t>, </a:t>
            </a:r>
            <a:r>
              <a:rPr lang="en-US" sz="2400" dirty="0" err="1" smtClean="0"/>
              <a:t>misal</a:t>
            </a:r>
            <a:r>
              <a:rPr lang="en-US" sz="2400" dirty="0" smtClean="0"/>
              <a:t> :</a:t>
            </a:r>
          </a:p>
          <a:p>
            <a:pPr marL="627063" indent="-627063">
              <a:buFont typeface="Wingdings" pitchFamily="2" charset="2"/>
              <a:buChar char="q"/>
            </a:pPr>
            <a:r>
              <a:rPr lang="it-IT" sz="2400" dirty="0" smtClean="0"/>
              <a:t>Peraturan Menteri Pekerjaan Umum No. 39/PRT/1989 tentang Pembagi </a:t>
            </a:r>
            <a:r>
              <a:rPr lang="en-US" sz="2400" dirty="0" smtClean="0"/>
              <a:t>Wilayah Sungai</a:t>
            </a:r>
          </a:p>
          <a:p>
            <a:pPr marL="627063" indent="-627063">
              <a:buFont typeface="Wingdings" pitchFamily="2" charset="2"/>
              <a:buChar char="q"/>
            </a:pPr>
            <a:r>
              <a:rPr lang="en-US" sz="2400" dirty="0" err="1" smtClean="0"/>
              <a:t>Peraturan</a:t>
            </a:r>
            <a:r>
              <a:rPr lang="en-US" sz="2400" dirty="0" smtClean="0"/>
              <a:t> </a:t>
            </a:r>
            <a:r>
              <a:rPr lang="en-US" sz="2400" dirty="0" err="1" smtClean="0"/>
              <a:t>Menteri</a:t>
            </a:r>
            <a:r>
              <a:rPr lang="en-US" sz="2400" dirty="0" smtClean="0"/>
              <a:t> </a:t>
            </a:r>
            <a:r>
              <a:rPr lang="en-US" sz="2400" dirty="0" err="1" smtClean="0"/>
              <a:t>Pekerjaan</a:t>
            </a:r>
            <a:r>
              <a:rPr lang="en-US" sz="2400" dirty="0" smtClean="0"/>
              <a:t> </a:t>
            </a:r>
            <a:r>
              <a:rPr lang="en-US" sz="2400" dirty="0" err="1" smtClean="0"/>
              <a:t>Umum</a:t>
            </a:r>
            <a:r>
              <a:rPr lang="en-US" sz="2400" dirty="0" smtClean="0"/>
              <a:t> No. 63/KPR/1993 </a:t>
            </a:r>
            <a:r>
              <a:rPr lang="en-US" sz="2400" dirty="0" err="1" smtClean="0"/>
              <a:t>tentang</a:t>
            </a:r>
            <a:r>
              <a:rPr lang="en-US" sz="2400" dirty="0" smtClean="0"/>
              <a:t> </a:t>
            </a:r>
            <a:r>
              <a:rPr lang="en-US" sz="2400" dirty="0" err="1" smtClean="0"/>
              <a:t>Garis</a:t>
            </a:r>
            <a:r>
              <a:rPr lang="en-US" sz="2400" dirty="0" smtClean="0"/>
              <a:t> </a:t>
            </a:r>
            <a:r>
              <a:rPr lang="en-US" sz="2400" dirty="0" err="1" smtClean="0"/>
              <a:t>Sepadan</a:t>
            </a:r>
            <a:r>
              <a:rPr lang="en-US" sz="2400" dirty="0" smtClean="0"/>
              <a:t> Sungai, Daerah </a:t>
            </a:r>
            <a:r>
              <a:rPr lang="en-US" sz="2400" dirty="0" err="1" smtClean="0"/>
              <a:t>Manfaat</a:t>
            </a:r>
            <a:r>
              <a:rPr lang="en-US" sz="2400" dirty="0" smtClean="0"/>
              <a:t> Sungai, Daerah </a:t>
            </a:r>
            <a:r>
              <a:rPr lang="en-US" sz="2400" dirty="0" err="1" smtClean="0"/>
              <a:t>Penguasaan</a:t>
            </a:r>
            <a:r>
              <a:rPr lang="en-US" sz="2400" dirty="0" smtClean="0"/>
              <a:t> Sungai </a:t>
            </a:r>
            <a:r>
              <a:rPr lang="en-US" sz="2400" dirty="0" err="1" smtClean="0"/>
              <a:t>dan</a:t>
            </a:r>
            <a:r>
              <a:rPr lang="en-US" sz="2400" dirty="0" smtClean="0"/>
              <a:t> </a:t>
            </a:r>
            <a:r>
              <a:rPr lang="en-US" sz="2400" dirty="0" err="1" smtClean="0"/>
              <a:t>Bekas</a:t>
            </a:r>
            <a:r>
              <a:rPr lang="en-US" sz="2400" dirty="0" smtClean="0"/>
              <a:t> Sungai</a:t>
            </a:r>
          </a:p>
          <a:p>
            <a:pPr marL="627063" indent="-627063">
              <a:buFont typeface="Wingdings" pitchFamily="2" charset="2"/>
              <a:buChar char="q"/>
            </a:pPr>
            <a:r>
              <a:rPr lang="en-US" sz="2400" dirty="0" err="1" smtClean="0"/>
              <a:t>Peraturan</a:t>
            </a:r>
            <a:r>
              <a:rPr lang="en-US" sz="2400" dirty="0" smtClean="0"/>
              <a:t> </a:t>
            </a:r>
            <a:r>
              <a:rPr lang="en-US" sz="2400" dirty="0" err="1" smtClean="0"/>
              <a:t>Menteri</a:t>
            </a:r>
            <a:r>
              <a:rPr lang="en-US" sz="2400" dirty="0" smtClean="0"/>
              <a:t> </a:t>
            </a:r>
            <a:r>
              <a:rPr lang="en-US" sz="2400" dirty="0" err="1" smtClean="0"/>
              <a:t>Pekerjaan</a:t>
            </a:r>
            <a:r>
              <a:rPr lang="en-US" sz="2400" dirty="0" smtClean="0"/>
              <a:t> </a:t>
            </a:r>
            <a:r>
              <a:rPr lang="en-US" sz="2400" dirty="0" err="1" smtClean="0"/>
              <a:t>Umum</a:t>
            </a:r>
            <a:r>
              <a:rPr lang="en-US" sz="2400" dirty="0" smtClean="0"/>
              <a:t> No. 98/KPRS/1993 </a:t>
            </a:r>
            <a:r>
              <a:rPr lang="en-US" sz="2400" dirty="0" err="1" smtClean="0"/>
              <a:t>tentang</a:t>
            </a:r>
            <a:r>
              <a:rPr lang="en-US" sz="2400" dirty="0" smtClean="0"/>
              <a:t> </a:t>
            </a:r>
            <a:r>
              <a:rPr lang="en-US" sz="2400" dirty="0" err="1" smtClean="0"/>
              <a:t>Organisasi</a:t>
            </a:r>
            <a:r>
              <a:rPr lang="en-US" sz="2400" dirty="0" smtClean="0"/>
              <a:t> </a:t>
            </a:r>
            <a:r>
              <a:rPr lang="en-US" sz="2400" dirty="0" err="1" smtClean="0"/>
              <a:t>Keamanan</a:t>
            </a:r>
            <a:r>
              <a:rPr lang="en-US" sz="2400" dirty="0" smtClean="0"/>
              <a:t> </a:t>
            </a:r>
            <a:r>
              <a:rPr lang="en-US" sz="2400" dirty="0" err="1" smtClean="0"/>
              <a:t>Bendungan</a:t>
            </a:r>
            <a:endParaRPr lang="en-US" sz="24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85800"/>
            <a:ext cx="8305800" cy="5170646"/>
          </a:xfrm>
          <a:prstGeom prst="rect">
            <a:avLst/>
          </a:prstGeom>
        </p:spPr>
        <p:txBody>
          <a:bodyPr wrap="square">
            <a:spAutoFit/>
          </a:bodyPr>
          <a:lstStyle/>
          <a:p>
            <a:r>
              <a:rPr lang="id-ID" sz="2400" b="1" dirty="0" smtClean="0"/>
              <a:t>Sumber daya air dikembangkan </a:t>
            </a:r>
            <a:r>
              <a:rPr lang="en-US" sz="2400" b="1" dirty="0" err="1" smtClean="0"/>
              <a:t>digunakan</a:t>
            </a:r>
            <a:r>
              <a:rPr lang="en-US" sz="2400" b="1" dirty="0" smtClean="0"/>
              <a:t> </a:t>
            </a:r>
            <a:r>
              <a:rPr lang="id-ID" sz="2400" b="1" dirty="0" smtClean="0"/>
              <a:t>untuk mengontrol </a:t>
            </a:r>
            <a:r>
              <a:rPr lang="en-US" sz="2400" b="1" dirty="0" smtClean="0"/>
              <a:t> air </a:t>
            </a:r>
            <a:r>
              <a:rPr lang="id-ID" sz="2400" b="1" dirty="0" smtClean="0"/>
              <a:t>tanah dan air permukaan.</a:t>
            </a:r>
            <a:endParaRPr lang="en-US" sz="2400" b="1" dirty="0" smtClean="0"/>
          </a:p>
          <a:p>
            <a:r>
              <a:rPr lang="id-ID" sz="2400" dirty="0" smtClean="0"/>
              <a:t>Suatu kegiatan pengembangan </a:t>
            </a:r>
            <a:r>
              <a:rPr lang="en-US" sz="2400" dirty="0" smtClean="0"/>
              <a:t>SDA </a:t>
            </a:r>
            <a:r>
              <a:rPr lang="id-ID" sz="2400" dirty="0" smtClean="0"/>
              <a:t>terdiri dari </a:t>
            </a:r>
            <a:endParaRPr lang="en-US" sz="2400" dirty="0" smtClean="0"/>
          </a:p>
          <a:p>
            <a:pPr marL="287338" indent="-287338">
              <a:buFont typeface="Wingdings" pitchFamily="2" charset="2"/>
              <a:buChar char="§"/>
            </a:pPr>
            <a:r>
              <a:rPr lang="id-ID" dirty="0" smtClean="0"/>
              <a:t>mempelajari ketersediaan</a:t>
            </a:r>
            <a:r>
              <a:rPr lang="en-US" dirty="0" smtClean="0"/>
              <a:t> </a:t>
            </a:r>
            <a:r>
              <a:rPr lang="id-ID" dirty="0" smtClean="0"/>
              <a:t>dan permintaan air </a:t>
            </a:r>
            <a:endParaRPr lang="en-US" dirty="0" smtClean="0"/>
          </a:p>
          <a:p>
            <a:pPr marL="287338" indent="-287338">
              <a:buFont typeface="Wingdings" pitchFamily="2" charset="2"/>
              <a:buChar char="§"/>
            </a:pPr>
            <a:r>
              <a:rPr lang="en-US" dirty="0" err="1" smtClean="0"/>
              <a:t>Membuat</a:t>
            </a:r>
            <a:r>
              <a:rPr lang="en-US" dirty="0" smtClean="0"/>
              <a:t> </a:t>
            </a:r>
            <a:r>
              <a:rPr lang="id-ID" dirty="0" smtClean="0"/>
              <a:t> sebuah proyek yang dapat memenuhi kebutuhan </a:t>
            </a:r>
            <a:r>
              <a:rPr lang="en-US" dirty="0" smtClean="0"/>
              <a:t>yang </a:t>
            </a:r>
            <a:r>
              <a:rPr lang="en-US" dirty="0" err="1" smtClean="0"/>
              <a:t>dapat</a:t>
            </a:r>
            <a:r>
              <a:rPr lang="en-US" dirty="0" smtClean="0"/>
              <a:t> </a:t>
            </a:r>
            <a:r>
              <a:rPr lang="en-US" dirty="0" err="1" smtClean="0"/>
              <a:t>diharapkan</a:t>
            </a:r>
            <a:r>
              <a:rPr lang="en-US" dirty="0" smtClean="0"/>
              <a:t> </a:t>
            </a:r>
            <a:r>
              <a:rPr lang="id-ID" dirty="0" smtClean="0"/>
              <a:t>dari pasokan yang tersedia melalui </a:t>
            </a:r>
            <a:r>
              <a:rPr lang="en-US" dirty="0" err="1" smtClean="0"/>
              <a:t>rekayasa</a:t>
            </a:r>
            <a:r>
              <a:rPr lang="en-US" dirty="0" smtClean="0"/>
              <a:t> </a:t>
            </a:r>
            <a:r>
              <a:rPr lang="id-ID" dirty="0" smtClean="0"/>
              <a:t>teknik dan langkah-langkah nonstruktural.</a:t>
            </a:r>
            <a:endParaRPr lang="en-US" dirty="0" smtClean="0"/>
          </a:p>
          <a:p>
            <a:pPr marL="287338" indent="-287338">
              <a:buFont typeface="Wingdings" pitchFamily="2" charset="2"/>
              <a:buChar char="§"/>
            </a:pPr>
            <a:r>
              <a:rPr lang="en-US" dirty="0" smtClean="0"/>
              <a:t>P</a:t>
            </a:r>
            <a:r>
              <a:rPr lang="id-ID" dirty="0" smtClean="0"/>
              <a:t>engendalian </a:t>
            </a:r>
            <a:r>
              <a:rPr lang="en-US" dirty="0" smtClean="0"/>
              <a:t> air</a:t>
            </a:r>
            <a:r>
              <a:rPr lang="id-ID" dirty="0" smtClean="0"/>
              <a:t> dengan mengatur laju pasokan air</a:t>
            </a:r>
            <a:r>
              <a:rPr lang="en-US" dirty="0" smtClean="0"/>
              <a:t> </a:t>
            </a:r>
            <a:r>
              <a:rPr lang="id-ID" dirty="0" smtClean="0"/>
              <a:t>dalam rangka meningkatkan kondisi dalam suatu daerah. T</a:t>
            </a:r>
            <a:endParaRPr lang="en-US" dirty="0" smtClean="0"/>
          </a:p>
          <a:p>
            <a:pPr marL="287338" indent="-287338">
              <a:buFont typeface="Wingdings" pitchFamily="2" charset="2"/>
              <a:buChar char="§"/>
            </a:pPr>
            <a:endParaRPr lang="en-US" dirty="0"/>
          </a:p>
          <a:p>
            <a:pPr marL="287338" indent="-287338"/>
            <a:r>
              <a:rPr lang="en-US" sz="2400" dirty="0"/>
              <a:t>T</a:t>
            </a:r>
            <a:r>
              <a:rPr lang="id-ID" sz="2400" dirty="0" smtClean="0"/>
              <a:t>ujuan </a:t>
            </a:r>
            <a:endParaRPr lang="en-US" sz="2400" dirty="0" smtClean="0"/>
          </a:p>
          <a:p>
            <a:pPr marL="287338" indent="-287338">
              <a:buFont typeface="Wingdings" pitchFamily="2" charset="2"/>
              <a:buChar char="§"/>
            </a:pPr>
            <a:r>
              <a:rPr lang="en-US" dirty="0" err="1" smtClean="0"/>
              <a:t>Penyediaan</a:t>
            </a:r>
            <a:r>
              <a:rPr lang="en-US" dirty="0" smtClean="0"/>
              <a:t> </a:t>
            </a:r>
            <a:r>
              <a:rPr lang="en-US" dirty="0" err="1" smtClean="0"/>
              <a:t>fasilitas</a:t>
            </a:r>
            <a:r>
              <a:rPr lang="en-US" dirty="0" smtClean="0"/>
              <a:t> </a:t>
            </a:r>
            <a:r>
              <a:rPr lang="id-ID" dirty="0" smtClean="0"/>
              <a:t>oleh proyek adalah</a:t>
            </a:r>
            <a:r>
              <a:rPr lang="en-US" dirty="0" smtClean="0"/>
              <a:t> </a:t>
            </a:r>
            <a:r>
              <a:rPr lang="en-US" dirty="0" err="1" smtClean="0"/>
              <a:t>karena</a:t>
            </a:r>
            <a:r>
              <a:rPr lang="en-US" dirty="0" smtClean="0"/>
              <a:t> </a:t>
            </a:r>
            <a:r>
              <a:rPr lang="en-US" dirty="0" err="1" smtClean="0"/>
              <a:t>banyaknya</a:t>
            </a:r>
            <a:r>
              <a:rPr lang="en-US" dirty="0" smtClean="0"/>
              <a:t> </a:t>
            </a:r>
            <a:r>
              <a:rPr lang="en-US" dirty="0" err="1" smtClean="0"/>
              <a:t>variasi</a:t>
            </a:r>
            <a:r>
              <a:rPr lang="id-ID" dirty="0" smtClean="0"/>
              <a:t> kuantitas dan kualitas, waktu pasokan, </a:t>
            </a:r>
            <a:r>
              <a:rPr lang="en-US" dirty="0" err="1" smtClean="0"/>
              <a:t>serta</a:t>
            </a:r>
            <a:r>
              <a:rPr lang="en-US" dirty="0" smtClean="0"/>
              <a:t> </a:t>
            </a:r>
            <a:r>
              <a:rPr lang="en-US" dirty="0" err="1" smtClean="0"/>
              <a:t>menyesuaikan</a:t>
            </a:r>
            <a:r>
              <a:rPr lang="en-US" dirty="0" smtClean="0"/>
              <a:t> </a:t>
            </a:r>
            <a:r>
              <a:rPr lang="id-ID" dirty="0" smtClean="0"/>
              <a:t>penggunaan</a:t>
            </a:r>
            <a:r>
              <a:rPr lang="en-US" dirty="0" smtClean="0"/>
              <a:t> </a:t>
            </a:r>
            <a:r>
              <a:rPr lang="id-ID" dirty="0" smtClean="0"/>
              <a:t>sumber daya </a:t>
            </a:r>
            <a:r>
              <a:rPr lang="en-US" dirty="0" smtClean="0"/>
              <a:t>agar </a:t>
            </a:r>
            <a:r>
              <a:rPr lang="id-ID" dirty="0" smtClean="0"/>
              <a:t>sesuai dengan kebutuhan. </a:t>
            </a:r>
            <a:endParaRPr lang="en-US" dirty="0" smtClean="0"/>
          </a:p>
          <a:p>
            <a:pPr marL="287338" indent="-287338">
              <a:buFont typeface="Wingdings" pitchFamily="2" charset="2"/>
              <a:buChar char="§"/>
            </a:pPr>
            <a:r>
              <a:rPr lang="id-ID" dirty="0" smtClean="0"/>
              <a:t>Mengembangkan </a:t>
            </a:r>
            <a:r>
              <a:rPr lang="en-US" dirty="0" smtClean="0"/>
              <a:t>SDA </a:t>
            </a:r>
            <a:r>
              <a:rPr lang="en-US" dirty="0" err="1" smtClean="0"/>
              <a:t>dapat</a:t>
            </a:r>
            <a:r>
              <a:rPr lang="en-US" dirty="0" smtClean="0"/>
              <a:t> </a:t>
            </a:r>
            <a:r>
              <a:rPr lang="en-US" dirty="0" err="1" smtClean="0"/>
              <a:t>diartikan</a:t>
            </a:r>
            <a:r>
              <a:rPr lang="en-US" dirty="0" smtClean="0"/>
              <a:t> </a:t>
            </a:r>
            <a:r>
              <a:rPr lang="id-ID" dirty="0" smtClean="0"/>
              <a:t>mengatur</a:t>
            </a:r>
            <a:r>
              <a:rPr lang="en-US" dirty="0" smtClean="0"/>
              <a:t> </a:t>
            </a:r>
            <a:r>
              <a:rPr lang="id-ID" dirty="0" smtClean="0"/>
              <a:t>struktural komponen, layout, dan desain bersama dengan langkah-langkah nonstruktural,</a:t>
            </a:r>
            <a:br>
              <a:rPr lang="id-ID" dirty="0" smtClean="0"/>
            </a:br>
            <a:r>
              <a:rPr lang="id-ID" dirty="0" smtClean="0"/>
              <a:t>jika ada, untuk melayani tujuan yang telah ditetapkan.</a:t>
            </a:r>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04800"/>
            <a:ext cx="7924800" cy="2000548"/>
          </a:xfrm>
          <a:prstGeom prst="rect">
            <a:avLst/>
          </a:prstGeom>
        </p:spPr>
        <p:txBody>
          <a:bodyPr wrap="square">
            <a:spAutoFit/>
          </a:bodyPr>
          <a:lstStyle/>
          <a:p>
            <a:r>
              <a:rPr lang="id-ID" sz="2800" b="1" dirty="0" smtClean="0">
                <a:effectLst>
                  <a:outerShdw blurRad="38100" dist="38100" dir="2700000" algn="tl">
                    <a:srgbClr val="000000">
                      <a:alpha val="43137"/>
                    </a:srgbClr>
                  </a:outerShdw>
                </a:effectLst>
              </a:rPr>
              <a:t>Berapa banyak air yang dibutuhkan? </a:t>
            </a:r>
            <a:endParaRPr lang="en-US" sz="2800" b="1" dirty="0" smtClean="0">
              <a:effectLst>
                <a:outerShdw blurRad="38100" dist="38100" dir="2700000" algn="tl">
                  <a:srgbClr val="000000">
                    <a:alpha val="43137"/>
                  </a:srgbClr>
                </a:outerShdw>
              </a:effectLst>
            </a:endParaRPr>
          </a:p>
          <a:p>
            <a:pPr marL="341313" indent="-341313">
              <a:buFont typeface="Wingdings" pitchFamily="2" charset="2"/>
              <a:buChar char="q"/>
            </a:pPr>
            <a:r>
              <a:rPr lang="id-ID" sz="2400" dirty="0" smtClean="0"/>
              <a:t>Untuk proyek penggunaan air, </a:t>
            </a:r>
            <a:r>
              <a:rPr lang="en-US" sz="2400" dirty="0" smtClean="0"/>
              <a:t> </a:t>
            </a:r>
            <a:r>
              <a:rPr lang="en-US" sz="2400" dirty="0" err="1" smtClean="0"/>
              <a:t>sangat</a:t>
            </a:r>
            <a:r>
              <a:rPr lang="en-US" sz="2400" dirty="0" smtClean="0"/>
              <a:t> </a:t>
            </a:r>
            <a:r>
              <a:rPr lang="id-ID" sz="2400" dirty="0" smtClean="0"/>
              <a:t>penting untuk</a:t>
            </a:r>
            <a:r>
              <a:rPr lang="en-US" sz="2400" dirty="0" smtClean="0"/>
              <a:t> </a:t>
            </a:r>
            <a:r>
              <a:rPr lang="id-ID" sz="2400" dirty="0" smtClean="0"/>
              <a:t>mengetahui persyaratan saat ini </a:t>
            </a:r>
            <a:r>
              <a:rPr lang="en-US" sz="2400" dirty="0" smtClean="0"/>
              <a:t> </a:t>
            </a:r>
            <a:r>
              <a:rPr lang="en-US" sz="2400" dirty="0" err="1" smtClean="0"/>
              <a:t>dan</a:t>
            </a:r>
            <a:r>
              <a:rPr lang="en-US" sz="2400" dirty="0" smtClean="0"/>
              <a:t> </a:t>
            </a:r>
            <a:r>
              <a:rPr lang="en-US" sz="2400" dirty="0" err="1" smtClean="0"/>
              <a:t>mem</a:t>
            </a:r>
            <a:r>
              <a:rPr lang="id-ID" sz="2400" dirty="0" smtClean="0"/>
              <a:t>predi</a:t>
            </a:r>
            <a:r>
              <a:rPr lang="en-US" sz="2400" dirty="0" err="1" smtClean="0"/>
              <a:t>ksi</a:t>
            </a:r>
            <a:r>
              <a:rPr lang="id-ID" sz="2400" dirty="0" smtClean="0"/>
              <a:t> durasi</a:t>
            </a:r>
            <a:r>
              <a:rPr lang="en-US" sz="2400" dirty="0" smtClean="0"/>
              <a:t>  </a:t>
            </a:r>
            <a:r>
              <a:rPr lang="en-US" sz="2400" dirty="0" err="1" smtClean="0"/>
              <a:t>kebutuhan</a:t>
            </a:r>
            <a:r>
              <a:rPr lang="en-US" sz="2400" dirty="0" smtClean="0"/>
              <a:t> air </a:t>
            </a:r>
            <a:r>
              <a:rPr lang="en-US" sz="2400" dirty="0" err="1" smtClean="0"/>
              <a:t>dalam</a:t>
            </a:r>
            <a:r>
              <a:rPr lang="en-US" sz="2400" dirty="0" smtClean="0"/>
              <a:t> </a:t>
            </a:r>
            <a:r>
              <a:rPr lang="id-ID" sz="2400" dirty="0" smtClean="0"/>
              <a:t>periode rencana untuk antisipasi</a:t>
            </a:r>
            <a:r>
              <a:rPr lang="en-US" sz="2400" dirty="0" smtClean="0"/>
              <a:t> </a:t>
            </a:r>
            <a:r>
              <a:rPr lang="en-US" sz="2400" dirty="0" err="1" smtClean="0"/>
              <a:t>penggunaan</a:t>
            </a:r>
            <a:r>
              <a:rPr lang="id-ID" sz="2400" dirty="0" smtClean="0"/>
              <a:t>.</a:t>
            </a:r>
            <a:endParaRPr lang="en-US" sz="2400" dirty="0"/>
          </a:p>
        </p:txBody>
      </p:sp>
      <p:sp>
        <p:nvSpPr>
          <p:cNvPr id="3" name="Rectangle 2"/>
          <p:cNvSpPr/>
          <p:nvPr/>
        </p:nvSpPr>
        <p:spPr>
          <a:xfrm>
            <a:off x="457200" y="2590800"/>
            <a:ext cx="7696200" cy="3108543"/>
          </a:xfrm>
          <a:prstGeom prst="rect">
            <a:avLst/>
          </a:prstGeom>
        </p:spPr>
        <p:txBody>
          <a:bodyPr wrap="square">
            <a:spAutoFit/>
          </a:bodyPr>
          <a:lstStyle/>
          <a:p>
            <a:r>
              <a:rPr lang="id-ID" sz="2800" b="1" dirty="0" smtClean="0">
                <a:effectLst>
                  <a:outerShdw blurRad="38100" dist="38100" dir="2700000" algn="tl">
                    <a:srgbClr val="000000">
                      <a:alpha val="43137"/>
                    </a:srgbClr>
                  </a:outerShdw>
                </a:effectLst>
              </a:rPr>
              <a:t>Berapa banyak air yang tersedia? </a:t>
            </a:r>
            <a:endParaRPr lang="en-US" sz="2800" b="1" dirty="0" smtClean="0">
              <a:effectLst>
                <a:outerShdw blurRad="38100" dist="38100" dir="2700000" algn="tl">
                  <a:srgbClr val="000000">
                    <a:alpha val="43137"/>
                  </a:srgbClr>
                </a:outerShdw>
              </a:effectLst>
            </a:endParaRPr>
          </a:p>
          <a:p>
            <a:pPr marL="287338" indent="-287338">
              <a:buFont typeface="Wingdings" pitchFamily="2" charset="2"/>
              <a:buChar char="q"/>
            </a:pPr>
            <a:r>
              <a:rPr lang="id-ID" sz="2400" dirty="0" smtClean="0"/>
              <a:t>Pertanyaan ini mencerminkan tujuan utama</a:t>
            </a:r>
            <a:r>
              <a:rPr lang="en-US" sz="2400" dirty="0" smtClean="0"/>
              <a:t> </a:t>
            </a:r>
            <a:r>
              <a:rPr lang="id-ID" sz="2400" dirty="0" smtClean="0"/>
              <a:t>dari studi hidrologi</a:t>
            </a:r>
            <a:r>
              <a:rPr lang="en-US" sz="2400" dirty="0" smtClean="0"/>
              <a:t> </a:t>
            </a:r>
            <a:r>
              <a:rPr lang="en-US" sz="2400" dirty="0" err="1" smtClean="0"/>
              <a:t>dan</a:t>
            </a:r>
            <a:r>
              <a:rPr lang="en-US" sz="2400" dirty="0" smtClean="0"/>
              <a:t> </a:t>
            </a:r>
            <a:r>
              <a:rPr lang="id-ID" sz="2400" dirty="0" smtClean="0"/>
              <a:t>ilmu berhubungan dengan kejadian dan distribusi</a:t>
            </a:r>
            <a:r>
              <a:rPr lang="en-US" sz="2400" dirty="0" smtClean="0"/>
              <a:t> </a:t>
            </a:r>
            <a:r>
              <a:rPr lang="id-ID" sz="2400" dirty="0" smtClean="0"/>
              <a:t>air alami di bumi. </a:t>
            </a:r>
            <a:endParaRPr lang="en-US" sz="2400" dirty="0" smtClean="0"/>
          </a:p>
          <a:p>
            <a:pPr marL="287338" indent="-287338">
              <a:buFont typeface="Wingdings" pitchFamily="2" charset="2"/>
              <a:buChar char="q"/>
            </a:pPr>
            <a:r>
              <a:rPr lang="en-US" sz="2400" dirty="0" smtClean="0"/>
              <a:t>P</a:t>
            </a:r>
            <a:r>
              <a:rPr lang="id-ID" sz="2400" dirty="0" smtClean="0"/>
              <a:t>erkiraan</a:t>
            </a:r>
            <a:r>
              <a:rPr lang="en-US" sz="2400" dirty="0" smtClean="0"/>
              <a:t> yang </a:t>
            </a:r>
            <a:r>
              <a:rPr lang="en-US" sz="2400" dirty="0" err="1" smtClean="0"/>
              <a:t>tepat</a:t>
            </a:r>
            <a:r>
              <a:rPr lang="en-US" sz="2400" dirty="0" smtClean="0"/>
              <a:t> </a:t>
            </a:r>
            <a:r>
              <a:rPr lang="en-US" sz="2400" dirty="0" err="1" smtClean="0"/>
              <a:t>tentang</a:t>
            </a:r>
            <a:r>
              <a:rPr lang="en-US" sz="2400" dirty="0" smtClean="0"/>
              <a:t> </a:t>
            </a:r>
            <a:r>
              <a:rPr lang="id-ID" sz="2400" dirty="0" smtClean="0"/>
              <a:t> air permukaan segar dan air </a:t>
            </a:r>
            <a:r>
              <a:rPr lang="en-US" sz="2400" dirty="0" smtClean="0"/>
              <a:t>yang </a:t>
            </a:r>
            <a:r>
              <a:rPr lang="en-US" sz="2400" dirty="0" err="1" smtClean="0"/>
              <a:t>masuk</a:t>
            </a:r>
            <a:r>
              <a:rPr lang="en-US" sz="2400" dirty="0" smtClean="0"/>
              <a:t> </a:t>
            </a:r>
            <a:r>
              <a:rPr lang="en-US" sz="2400" dirty="0" err="1" smtClean="0"/>
              <a:t>dalam</a:t>
            </a:r>
            <a:r>
              <a:rPr lang="en-US" sz="2400" dirty="0" smtClean="0"/>
              <a:t> </a:t>
            </a:r>
            <a:r>
              <a:rPr lang="id-ID" sz="2400" dirty="0" smtClean="0"/>
              <a:t>tanah</a:t>
            </a:r>
            <a:r>
              <a:rPr lang="en-US" sz="2400" dirty="0" smtClean="0"/>
              <a:t> </a:t>
            </a:r>
            <a:r>
              <a:rPr lang="en-US" sz="2400" dirty="0" err="1" smtClean="0"/>
              <a:t>dalam</a:t>
            </a:r>
            <a:r>
              <a:rPr lang="en-US" sz="2400" dirty="0" smtClean="0"/>
              <a:t> DAS </a:t>
            </a:r>
            <a:r>
              <a:rPr lang="en-US" sz="2400" dirty="0" err="1" smtClean="0"/>
              <a:t>serta</a:t>
            </a:r>
            <a:r>
              <a:rPr lang="id-ID" sz="2400" dirty="0" smtClean="0"/>
              <a:t> distribusi spasial dan temporal </a:t>
            </a:r>
            <a:r>
              <a:rPr lang="en-US" sz="2400" dirty="0" err="1" smtClean="0"/>
              <a:t>merupakan</a:t>
            </a:r>
            <a:r>
              <a:rPr lang="en-US" sz="2400" dirty="0" smtClean="0"/>
              <a:t> problem yang </a:t>
            </a:r>
            <a:r>
              <a:rPr lang="en-US" sz="2400" dirty="0" err="1" smtClean="0"/>
              <a:t>sangat</a:t>
            </a:r>
            <a:r>
              <a:rPr lang="en-US" sz="2400" dirty="0" smtClean="0"/>
              <a:t> </a:t>
            </a:r>
            <a:r>
              <a:rPr lang="en-US" sz="2400" dirty="0" err="1" smtClean="0"/>
              <a:t>penting</a:t>
            </a:r>
            <a:r>
              <a:rPr lang="en-US" sz="2400" dirty="0" smtClean="0"/>
              <a:t>.</a:t>
            </a:r>
            <a:endParaRPr lang="en-US" sz="2400"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04800"/>
            <a:ext cx="8610600" cy="584775"/>
          </a:xfrm>
          <a:prstGeom prst="rect">
            <a:avLst/>
          </a:prstGeom>
        </p:spPr>
        <p:txBody>
          <a:bodyPr wrap="square">
            <a:spAutoFit/>
          </a:bodyPr>
          <a:lstStyle/>
          <a:p>
            <a:r>
              <a:rPr lang="en-US" sz="3200" b="1" dirty="0" smtClean="0"/>
              <a:t>3. </a:t>
            </a:r>
            <a:r>
              <a:rPr lang="en-US" sz="3200" b="1" dirty="0" err="1" smtClean="0"/>
              <a:t>Perencanaan</a:t>
            </a:r>
            <a:r>
              <a:rPr lang="en-US" sz="3200" b="1" dirty="0" smtClean="0"/>
              <a:t> </a:t>
            </a:r>
            <a:r>
              <a:rPr lang="en-US" sz="3200" b="1" dirty="0" err="1" smtClean="0"/>
              <a:t>Pengembangan</a:t>
            </a:r>
            <a:r>
              <a:rPr lang="en-US" sz="3200" b="1" dirty="0" smtClean="0"/>
              <a:t> </a:t>
            </a:r>
            <a:r>
              <a:rPr lang="en-US" sz="3200" b="1" dirty="0" err="1" smtClean="0"/>
              <a:t>Sumber</a:t>
            </a:r>
            <a:r>
              <a:rPr lang="en-US" sz="3200" b="1" dirty="0" smtClean="0"/>
              <a:t> </a:t>
            </a:r>
            <a:r>
              <a:rPr lang="en-US" sz="3200" b="1" dirty="0" err="1" smtClean="0"/>
              <a:t>Daya</a:t>
            </a:r>
            <a:r>
              <a:rPr lang="en-US" sz="3200" b="1" dirty="0" smtClean="0"/>
              <a:t> Air</a:t>
            </a:r>
            <a:endParaRPr lang="en-US" sz="3200" dirty="0"/>
          </a:p>
        </p:txBody>
      </p:sp>
      <p:sp>
        <p:nvSpPr>
          <p:cNvPr id="3" name="Rectangle 2"/>
          <p:cNvSpPr/>
          <p:nvPr/>
        </p:nvSpPr>
        <p:spPr>
          <a:xfrm>
            <a:off x="685800" y="1066800"/>
            <a:ext cx="8077200" cy="3539430"/>
          </a:xfrm>
          <a:prstGeom prst="rect">
            <a:avLst/>
          </a:prstGeom>
        </p:spPr>
        <p:txBody>
          <a:bodyPr wrap="square">
            <a:spAutoFit/>
          </a:bodyPr>
          <a:lstStyle/>
          <a:p>
            <a:r>
              <a:rPr lang="en-US" sz="2800" dirty="0" err="1" smtClean="0"/>
              <a:t>Pencapaian</a:t>
            </a:r>
            <a:r>
              <a:rPr lang="en-US" sz="2800" dirty="0" smtClean="0"/>
              <a:t> </a:t>
            </a:r>
            <a:r>
              <a:rPr lang="en-US" sz="2800" dirty="0" err="1" smtClean="0"/>
              <a:t>Perencanaan</a:t>
            </a:r>
            <a:r>
              <a:rPr lang="en-US" sz="2800" dirty="0" smtClean="0"/>
              <a:t> </a:t>
            </a:r>
            <a:r>
              <a:rPr lang="en-US" sz="2800" dirty="0" err="1" smtClean="0"/>
              <a:t>Sumber</a:t>
            </a:r>
            <a:r>
              <a:rPr lang="en-US" sz="2800" dirty="0" smtClean="0"/>
              <a:t> </a:t>
            </a:r>
            <a:r>
              <a:rPr lang="en-US" sz="2800" dirty="0" err="1" smtClean="0"/>
              <a:t>Daya</a:t>
            </a:r>
            <a:r>
              <a:rPr lang="en-US" sz="2800" dirty="0" smtClean="0"/>
              <a:t> Air </a:t>
            </a:r>
            <a:r>
              <a:rPr lang="en-US" sz="2800" dirty="0" err="1" smtClean="0"/>
              <a:t>adalah</a:t>
            </a:r>
            <a:r>
              <a:rPr lang="en-US" sz="2800" dirty="0" smtClean="0"/>
              <a:t> </a:t>
            </a:r>
            <a:r>
              <a:rPr lang="en-US" sz="2800" dirty="0" err="1" smtClean="0"/>
              <a:t>Sumber</a:t>
            </a:r>
            <a:r>
              <a:rPr lang="en-US" sz="2800" dirty="0" smtClean="0"/>
              <a:t> </a:t>
            </a:r>
            <a:r>
              <a:rPr lang="en-US" sz="2800" dirty="0" err="1" smtClean="0"/>
              <a:t>Daya</a:t>
            </a:r>
            <a:r>
              <a:rPr lang="en-US" sz="2800" dirty="0" smtClean="0"/>
              <a:t> </a:t>
            </a:r>
            <a:r>
              <a:rPr lang="en-US" sz="2800" dirty="0" err="1" smtClean="0"/>
              <a:t>Manusia</a:t>
            </a:r>
            <a:r>
              <a:rPr lang="en-US" sz="2800" dirty="0" smtClean="0"/>
              <a:t> </a:t>
            </a:r>
            <a:r>
              <a:rPr lang="en-US" sz="2800" dirty="0" err="1" smtClean="0"/>
              <a:t>dan</a:t>
            </a:r>
            <a:r>
              <a:rPr lang="en-US" sz="2800" dirty="0" smtClean="0"/>
              <a:t> </a:t>
            </a:r>
            <a:r>
              <a:rPr lang="en-US" sz="2800" dirty="0" err="1" smtClean="0"/>
              <a:t>Sumber</a:t>
            </a:r>
            <a:r>
              <a:rPr lang="en-US" sz="2800" dirty="0" smtClean="0"/>
              <a:t> </a:t>
            </a:r>
            <a:r>
              <a:rPr lang="en-US" sz="2800" dirty="0" err="1" smtClean="0"/>
              <a:t>Daya</a:t>
            </a:r>
            <a:r>
              <a:rPr lang="en-US" sz="2800" dirty="0" smtClean="0"/>
              <a:t> </a:t>
            </a:r>
            <a:r>
              <a:rPr lang="en-US" sz="2800" dirty="0" err="1" smtClean="0"/>
              <a:t>Alam</a:t>
            </a:r>
            <a:r>
              <a:rPr lang="en-US" sz="2800" dirty="0" smtClean="0"/>
              <a:t> yang </a:t>
            </a:r>
            <a:r>
              <a:rPr lang="en-US" sz="2800" dirty="0" err="1" smtClean="0"/>
              <a:t>dimiliki</a:t>
            </a:r>
            <a:r>
              <a:rPr lang="en-US" sz="2800" dirty="0" smtClean="0"/>
              <a:t>.  </a:t>
            </a:r>
            <a:r>
              <a:rPr lang="en-US" sz="2800" dirty="0" err="1" smtClean="0"/>
              <a:t>Perencanaan</a:t>
            </a:r>
            <a:r>
              <a:rPr lang="en-US" sz="2800" dirty="0" smtClean="0"/>
              <a:t> </a:t>
            </a:r>
            <a:r>
              <a:rPr lang="en-US" sz="2800" dirty="0" err="1" smtClean="0"/>
              <a:t>Pengembangan</a:t>
            </a:r>
            <a:r>
              <a:rPr lang="en-US" sz="2800" dirty="0" smtClean="0"/>
              <a:t> </a:t>
            </a:r>
            <a:r>
              <a:rPr lang="en-US" sz="2800" dirty="0" err="1" smtClean="0"/>
              <a:t>Sumber</a:t>
            </a:r>
            <a:r>
              <a:rPr lang="en-US" sz="2800" dirty="0" smtClean="0"/>
              <a:t> </a:t>
            </a:r>
            <a:r>
              <a:rPr lang="en-US" sz="2800" dirty="0" err="1" smtClean="0"/>
              <a:t>Daya</a:t>
            </a:r>
            <a:r>
              <a:rPr lang="en-US" sz="2800" dirty="0" smtClean="0"/>
              <a:t> Air </a:t>
            </a:r>
            <a:r>
              <a:rPr lang="en-US" sz="2800" dirty="0" err="1" smtClean="0"/>
              <a:t>Nasional</a:t>
            </a:r>
            <a:r>
              <a:rPr lang="en-US" sz="2800" dirty="0" smtClean="0"/>
              <a:t> </a:t>
            </a:r>
            <a:r>
              <a:rPr lang="en-US" sz="2800" dirty="0" err="1" smtClean="0"/>
              <a:t>meliputi</a:t>
            </a:r>
            <a:r>
              <a:rPr lang="en-US" sz="2800" dirty="0" smtClean="0"/>
              <a:t> :</a:t>
            </a:r>
          </a:p>
          <a:p>
            <a:pPr marL="463550" indent="-231775">
              <a:buFont typeface="Wingdings" pitchFamily="2" charset="2"/>
              <a:buChar char="q"/>
            </a:pPr>
            <a:r>
              <a:rPr lang="en-US" sz="2800" dirty="0" smtClean="0"/>
              <a:t> Pembangunan </a:t>
            </a:r>
            <a:r>
              <a:rPr lang="en-US" sz="2800" dirty="0" err="1" smtClean="0"/>
              <a:t>Nasional</a:t>
            </a:r>
            <a:endParaRPr lang="en-US" sz="2800" dirty="0" smtClean="0"/>
          </a:p>
          <a:p>
            <a:pPr marL="463550" indent="-231775">
              <a:buFont typeface="Wingdings" pitchFamily="2" charset="2"/>
              <a:buChar char="q"/>
            </a:pPr>
            <a:r>
              <a:rPr lang="fi-FI" sz="2800" dirty="0" smtClean="0"/>
              <a:t> Peningkatan Nilai Hidup / Kwalitas Hidup</a:t>
            </a:r>
          </a:p>
          <a:p>
            <a:pPr marL="463550" indent="-231775">
              <a:buFont typeface="Wingdings" pitchFamily="2" charset="2"/>
              <a:buChar char="q"/>
            </a:pPr>
            <a:r>
              <a:rPr lang="en-US" sz="2800" dirty="0" smtClean="0"/>
              <a:t> </a:t>
            </a:r>
            <a:r>
              <a:rPr lang="en-US" sz="2800" dirty="0" err="1" smtClean="0"/>
              <a:t>Perbaikan</a:t>
            </a:r>
            <a:r>
              <a:rPr lang="en-US" sz="2800" dirty="0" smtClean="0"/>
              <a:t> </a:t>
            </a:r>
            <a:r>
              <a:rPr lang="en-US" sz="2800" dirty="0" err="1" smtClean="0"/>
              <a:t>Lingkungan</a:t>
            </a:r>
            <a:endParaRPr lang="en-US" sz="2800" dirty="0" smtClean="0"/>
          </a:p>
          <a:p>
            <a:pPr marL="463550" indent="-231775">
              <a:buFont typeface="Wingdings" pitchFamily="2" charset="2"/>
              <a:buChar char="q"/>
            </a:pPr>
            <a:r>
              <a:rPr lang="en-US" sz="2800" dirty="0" smtClean="0"/>
              <a:t> </a:t>
            </a:r>
            <a:r>
              <a:rPr lang="en-US" sz="2800" dirty="0" err="1" smtClean="0"/>
              <a:t>Pemerataan</a:t>
            </a:r>
            <a:r>
              <a:rPr lang="en-US" sz="2800" dirty="0" smtClean="0"/>
              <a:t> </a:t>
            </a:r>
            <a:r>
              <a:rPr lang="en-US" sz="2800" dirty="0" err="1" smtClean="0"/>
              <a:t>Keseimbangan</a:t>
            </a:r>
            <a:r>
              <a:rPr lang="en-US" sz="2800" dirty="0" smtClean="0"/>
              <a:t> Pembangunan</a:t>
            </a:r>
            <a:endParaRPr lang="en-US" sz="2800"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7924800" cy="5940088"/>
          </a:xfrm>
          <a:prstGeom prst="rect">
            <a:avLst/>
          </a:prstGeom>
        </p:spPr>
        <p:txBody>
          <a:bodyPr wrap="square">
            <a:spAutoFit/>
          </a:bodyPr>
          <a:lstStyle/>
          <a:p>
            <a:pPr>
              <a:spcAft>
                <a:spcPts val="1200"/>
              </a:spcAft>
            </a:pPr>
            <a:r>
              <a:rPr lang="en-US" sz="2800" dirty="0" err="1" smtClean="0">
                <a:effectLst>
                  <a:outerShdw blurRad="38100" dist="38100" dir="2700000" algn="tl">
                    <a:srgbClr val="000000">
                      <a:alpha val="43137"/>
                    </a:srgbClr>
                  </a:outerShdw>
                </a:effectLst>
              </a:rPr>
              <a:t>Hubungan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Antara</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Proses</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Pembuat</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Keputusan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dengan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Proses</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Pengembangan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Sumber</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Daya</a:t>
            </a:r>
            <a:r>
              <a:rPr lang="en-US" sz="2800" dirty="0" smtClean="0">
                <a:effectLst>
                  <a:outerShdw blurRad="38100" dist="38100" dir="2700000" algn="tl">
                    <a:srgbClr val="000000">
                      <a:alpha val="43137"/>
                    </a:srgbClr>
                  </a:outerShdw>
                </a:effectLst>
              </a:rPr>
              <a:t> Air.</a:t>
            </a:r>
          </a:p>
          <a:p>
            <a:r>
              <a:rPr lang="en-US" sz="2000" b="1" dirty="0" err="1" smtClean="0"/>
              <a:t>Proses</a:t>
            </a:r>
            <a:r>
              <a:rPr lang="en-US" sz="2000" b="1" dirty="0" smtClean="0"/>
              <a:t> </a:t>
            </a:r>
            <a:r>
              <a:rPr lang="en-US" sz="2000" b="1" dirty="0" err="1" smtClean="0"/>
              <a:t>Membuat</a:t>
            </a:r>
            <a:r>
              <a:rPr lang="en-US" sz="2000" b="1" dirty="0" smtClean="0"/>
              <a:t> </a:t>
            </a:r>
            <a:r>
              <a:rPr lang="en-US" sz="2000" b="1" dirty="0" err="1" smtClean="0"/>
              <a:t>Suatu</a:t>
            </a:r>
            <a:r>
              <a:rPr lang="en-US" sz="2000" b="1" dirty="0" smtClean="0"/>
              <a:t> </a:t>
            </a:r>
            <a:r>
              <a:rPr lang="en-US" sz="2000" b="1" dirty="0" err="1" smtClean="0"/>
              <a:t>Keputusan</a:t>
            </a:r>
            <a:r>
              <a:rPr lang="en-US" sz="2000" b="1" dirty="0" smtClean="0"/>
              <a:t>, </a:t>
            </a:r>
            <a:r>
              <a:rPr lang="en-US" sz="2000" b="1" dirty="0" err="1" smtClean="0"/>
              <a:t>diantaranya</a:t>
            </a:r>
            <a:r>
              <a:rPr lang="en-US" sz="2000" b="1" dirty="0" smtClean="0"/>
              <a:t> </a:t>
            </a:r>
            <a:r>
              <a:rPr lang="en-US" sz="2000" b="1" dirty="0" err="1" smtClean="0"/>
              <a:t>melalui</a:t>
            </a:r>
            <a:r>
              <a:rPr lang="en-US" sz="2000" b="1" dirty="0" smtClean="0"/>
              <a:t> </a:t>
            </a:r>
            <a:r>
              <a:rPr lang="en-US" sz="2000" b="1" dirty="0" err="1" smtClean="0"/>
              <a:t>tahapan</a:t>
            </a:r>
            <a:r>
              <a:rPr lang="en-US" sz="2000" b="1" dirty="0" smtClean="0"/>
              <a:t> </a:t>
            </a:r>
            <a:r>
              <a:rPr lang="en-US" sz="2000" b="1" dirty="0" err="1" smtClean="0"/>
              <a:t>sebagai</a:t>
            </a:r>
            <a:endParaRPr lang="en-US" sz="2000" b="1" dirty="0" smtClean="0"/>
          </a:p>
          <a:p>
            <a:r>
              <a:rPr lang="en-US" sz="2000" b="1" dirty="0" err="1" smtClean="0"/>
              <a:t>berikut</a:t>
            </a:r>
            <a:r>
              <a:rPr lang="en-US" sz="2000" b="1" dirty="0" smtClean="0"/>
              <a:t>:</a:t>
            </a:r>
          </a:p>
          <a:p>
            <a:pPr marL="804863" lvl="1" indent="-347663">
              <a:buFont typeface="Wingdings" pitchFamily="2" charset="2"/>
              <a:buChar char="q"/>
            </a:pPr>
            <a:r>
              <a:rPr lang="en-US" dirty="0" err="1" smtClean="0"/>
              <a:t>Identifikasi</a:t>
            </a:r>
            <a:r>
              <a:rPr lang="en-US" dirty="0" smtClean="0"/>
              <a:t> </a:t>
            </a:r>
            <a:r>
              <a:rPr lang="en-US" dirty="0" err="1" smtClean="0"/>
              <a:t>Permasalahan</a:t>
            </a:r>
            <a:endParaRPr lang="en-US" dirty="0" smtClean="0"/>
          </a:p>
          <a:p>
            <a:pPr marL="804863" lvl="1" indent="-347663">
              <a:buFont typeface="Wingdings" pitchFamily="2" charset="2"/>
              <a:buChar char="q"/>
            </a:pPr>
            <a:r>
              <a:rPr lang="en-US" dirty="0" err="1" smtClean="0"/>
              <a:t>Analisis</a:t>
            </a:r>
            <a:r>
              <a:rPr lang="en-US" dirty="0" smtClean="0"/>
              <a:t> </a:t>
            </a:r>
            <a:r>
              <a:rPr lang="en-US" dirty="0" err="1" smtClean="0"/>
              <a:t>Permasalahan</a:t>
            </a:r>
            <a:endParaRPr lang="en-US" dirty="0" smtClean="0"/>
          </a:p>
          <a:p>
            <a:pPr marL="804863" lvl="1" indent="-347663">
              <a:buFont typeface="Wingdings" pitchFamily="2" charset="2"/>
              <a:buChar char="q"/>
            </a:pPr>
            <a:r>
              <a:rPr lang="en-US" dirty="0" err="1" smtClean="0"/>
              <a:t>Analisis</a:t>
            </a:r>
            <a:r>
              <a:rPr lang="en-US" dirty="0" smtClean="0"/>
              <a:t> </a:t>
            </a:r>
            <a:r>
              <a:rPr lang="en-US" dirty="0" err="1" smtClean="0"/>
              <a:t>Alternatif</a:t>
            </a:r>
            <a:r>
              <a:rPr lang="en-US" dirty="0" smtClean="0"/>
              <a:t> </a:t>
            </a:r>
            <a:r>
              <a:rPr lang="en-US" dirty="0" err="1" smtClean="0"/>
              <a:t>Solusi</a:t>
            </a:r>
            <a:endParaRPr lang="en-US" dirty="0" smtClean="0"/>
          </a:p>
          <a:p>
            <a:pPr marL="804863" lvl="1" indent="-347663">
              <a:buFont typeface="Wingdings" pitchFamily="2" charset="2"/>
              <a:buChar char="q"/>
            </a:pPr>
            <a:r>
              <a:rPr lang="fi-FI" dirty="0" smtClean="0"/>
              <a:t>Pemilihan dan Penetapan Alternatif Solusi Terbaik</a:t>
            </a:r>
          </a:p>
          <a:p>
            <a:pPr marL="804863" lvl="1" indent="-347663">
              <a:buFont typeface="Wingdings" pitchFamily="2" charset="2"/>
              <a:buChar char="q"/>
            </a:pPr>
            <a:r>
              <a:rPr lang="en-US" dirty="0" err="1" smtClean="0"/>
              <a:t>Tindakan</a:t>
            </a:r>
            <a:r>
              <a:rPr lang="en-US" dirty="0" smtClean="0"/>
              <a:t> </a:t>
            </a:r>
            <a:r>
              <a:rPr lang="en-US" dirty="0" err="1" smtClean="0"/>
              <a:t>Terhadap</a:t>
            </a:r>
            <a:r>
              <a:rPr lang="en-US" dirty="0" smtClean="0"/>
              <a:t> </a:t>
            </a:r>
            <a:r>
              <a:rPr lang="en-US" dirty="0" err="1" smtClean="0"/>
              <a:t>Masalah</a:t>
            </a:r>
            <a:endParaRPr lang="en-US" dirty="0" smtClean="0"/>
          </a:p>
          <a:p>
            <a:pPr marL="804863" lvl="1" indent="-347663">
              <a:buFont typeface="Wingdings" pitchFamily="2" charset="2"/>
              <a:buChar char="q"/>
            </a:pPr>
            <a:r>
              <a:rPr lang="en-US" dirty="0" err="1" smtClean="0"/>
              <a:t>Pengecekan</a:t>
            </a:r>
            <a:r>
              <a:rPr lang="en-US" dirty="0" smtClean="0"/>
              <a:t> </a:t>
            </a:r>
            <a:r>
              <a:rPr lang="en-US" dirty="0" err="1" smtClean="0"/>
              <a:t>Terhadap</a:t>
            </a:r>
            <a:r>
              <a:rPr lang="en-US" dirty="0" smtClean="0"/>
              <a:t> </a:t>
            </a:r>
            <a:r>
              <a:rPr lang="en-US" dirty="0" err="1" smtClean="0"/>
              <a:t>Tindakan</a:t>
            </a:r>
            <a:endParaRPr lang="en-US" dirty="0" smtClean="0"/>
          </a:p>
          <a:p>
            <a:pPr marL="804863" lvl="1" indent="-347663">
              <a:buFont typeface="Wingdings" pitchFamily="2" charset="2"/>
              <a:buChar char="q"/>
            </a:pPr>
            <a:r>
              <a:rPr lang="en-US" dirty="0" err="1" smtClean="0"/>
              <a:t>Perbaikan</a:t>
            </a:r>
            <a:r>
              <a:rPr lang="en-US" dirty="0" smtClean="0"/>
              <a:t> </a:t>
            </a:r>
            <a:r>
              <a:rPr lang="en-US" dirty="0" err="1" smtClean="0"/>
              <a:t>Terhadap</a:t>
            </a:r>
            <a:r>
              <a:rPr lang="en-US" dirty="0" smtClean="0"/>
              <a:t> </a:t>
            </a:r>
            <a:r>
              <a:rPr lang="en-US" dirty="0" err="1" smtClean="0"/>
              <a:t>Tindakan</a:t>
            </a:r>
            <a:r>
              <a:rPr lang="en-US" dirty="0" smtClean="0"/>
              <a:t> </a:t>
            </a:r>
            <a:r>
              <a:rPr lang="en-US" dirty="0" err="1" smtClean="0"/>
              <a:t>Masalah</a:t>
            </a:r>
            <a:endParaRPr lang="en-US" dirty="0" smtClean="0"/>
          </a:p>
          <a:p>
            <a:r>
              <a:rPr lang="en-US" sz="2000" b="1" dirty="0" err="1" smtClean="0"/>
              <a:t>Sedangkan</a:t>
            </a:r>
            <a:r>
              <a:rPr lang="en-US" sz="2000" b="1" dirty="0" smtClean="0"/>
              <a:t> </a:t>
            </a:r>
            <a:r>
              <a:rPr lang="en-US" sz="2000" b="1" dirty="0" err="1" smtClean="0"/>
              <a:t>Proses</a:t>
            </a:r>
            <a:r>
              <a:rPr lang="en-US" sz="2000" b="1" dirty="0" smtClean="0"/>
              <a:t> </a:t>
            </a:r>
            <a:r>
              <a:rPr lang="en-US" sz="2000" b="1" dirty="0" err="1" smtClean="0"/>
              <a:t>Pengembangan</a:t>
            </a:r>
            <a:r>
              <a:rPr lang="en-US" sz="2000" b="1" dirty="0" smtClean="0"/>
              <a:t> </a:t>
            </a:r>
            <a:r>
              <a:rPr lang="en-US" sz="2000" b="1" dirty="0" err="1" smtClean="0"/>
              <a:t>Sumber</a:t>
            </a:r>
            <a:r>
              <a:rPr lang="en-US" sz="2000" b="1" dirty="0" smtClean="0"/>
              <a:t> </a:t>
            </a:r>
            <a:r>
              <a:rPr lang="en-US" sz="2000" b="1" dirty="0" err="1" smtClean="0"/>
              <a:t>Daya</a:t>
            </a:r>
            <a:r>
              <a:rPr lang="en-US" sz="2000" b="1" dirty="0" smtClean="0"/>
              <a:t> Air, </a:t>
            </a:r>
            <a:r>
              <a:rPr lang="en-US" sz="2000" b="1" dirty="0" err="1" smtClean="0"/>
              <a:t>diantaranya</a:t>
            </a:r>
            <a:r>
              <a:rPr lang="en-US" sz="2000" b="1" dirty="0" smtClean="0"/>
              <a:t> </a:t>
            </a:r>
            <a:r>
              <a:rPr lang="en-US" sz="2000" b="1" dirty="0" err="1" smtClean="0"/>
              <a:t>melalui</a:t>
            </a:r>
            <a:endParaRPr lang="en-US" sz="2000" b="1" dirty="0" smtClean="0"/>
          </a:p>
          <a:p>
            <a:r>
              <a:rPr lang="en-US" sz="2000" b="1" dirty="0" err="1" smtClean="0"/>
              <a:t>tahapan</a:t>
            </a:r>
            <a:r>
              <a:rPr lang="en-US" sz="2000" b="1" dirty="0" smtClean="0"/>
              <a:t> </a:t>
            </a:r>
            <a:r>
              <a:rPr lang="en-US" sz="2000" b="1" dirty="0" err="1" smtClean="0"/>
              <a:t>sebagai</a:t>
            </a:r>
            <a:r>
              <a:rPr lang="en-US" sz="2000" b="1" dirty="0" smtClean="0"/>
              <a:t> </a:t>
            </a:r>
            <a:r>
              <a:rPr lang="en-US" sz="2000" b="1" dirty="0" err="1" smtClean="0"/>
              <a:t>berikut</a:t>
            </a:r>
            <a:r>
              <a:rPr lang="en-US" sz="2000" b="1" dirty="0" smtClean="0"/>
              <a:t> :</a:t>
            </a:r>
          </a:p>
          <a:p>
            <a:pPr marL="804863" lvl="1" indent="-347663">
              <a:buFont typeface="Wingdings" pitchFamily="2" charset="2"/>
              <a:buChar char="q"/>
            </a:pPr>
            <a:r>
              <a:rPr lang="en-US" dirty="0" err="1" smtClean="0"/>
              <a:t>Kebutuhan</a:t>
            </a:r>
            <a:r>
              <a:rPr lang="en-US" dirty="0" smtClean="0"/>
              <a:t> yang </a:t>
            </a:r>
            <a:r>
              <a:rPr lang="en-US" dirty="0" err="1" smtClean="0"/>
              <a:t>diperlukan</a:t>
            </a:r>
            <a:r>
              <a:rPr lang="en-US" dirty="0" smtClean="0"/>
              <a:t> </a:t>
            </a:r>
            <a:r>
              <a:rPr lang="en-US" dirty="0" err="1" smtClean="0"/>
              <a:t>masyarakat</a:t>
            </a:r>
            <a:endParaRPr lang="en-US" dirty="0" smtClean="0"/>
          </a:p>
          <a:p>
            <a:pPr marL="804863" lvl="1" indent="-347663">
              <a:buFont typeface="Wingdings" pitchFamily="2" charset="2"/>
              <a:buChar char="q"/>
            </a:pPr>
            <a:r>
              <a:rPr lang="en-US" dirty="0" err="1" smtClean="0"/>
              <a:t>Penetapan</a:t>
            </a:r>
            <a:r>
              <a:rPr lang="en-US" dirty="0" smtClean="0"/>
              <a:t> </a:t>
            </a:r>
            <a:r>
              <a:rPr lang="en-US" dirty="0" err="1" smtClean="0"/>
              <a:t>kebutuhan</a:t>
            </a:r>
            <a:r>
              <a:rPr lang="en-US" dirty="0" smtClean="0"/>
              <a:t> </a:t>
            </a:r>
            <a:r>
              <a:rPr lang="en-US" dirty="0" err="1" smtClean="0"/>
              <a:t>masyarakat</a:t>
            </a:r>
            <a:r>
              <a:rPr lang="en-US" dirty="0" smtClean="0"/>
              <a:t> (</a:t>
            </a:r>
            <a:r>
              <a:rPr lang="en-US" dirty="0" err="1" smtClean="0"/>
              <a:t>objektifitas</a:t>
            </a:r>
            <a:r>
              <a:rPr lang="en-US" dirty="0" smtClean="0"/>
              <a:t>)</a:t>
            </a:r>
          </a:p>
          <a:p>
            <a:pPr marL="804863" lvl="1" indent="-347663">
              <a:buFont typeface="Wingdings" pitchFamily="2" charset="2"/>
              <a:buChar char="q"/>
            </a:pPr>
            <a:r>
              <a:rPr lang="fi-FI" dirty="0" smtClean="0"/>
              <a:t>Penetapan kriteria dan persyaratan terhadap kebutuhan</a:t>
            </a:r>
          </a:p>
          <a:p>
            <a:pPr marL="804863" lvl="1" indent="-347663">
              <a:buFont typeface="Wingdings" pitchFamily="2" charset="2"/>
              <a:buChar char="q"/>
            </a:pPr>
            <a:r>
              <a:rPr lang="en-US" dirty="0" err="1" smtClean="0"/>
              <a:t>Pemilihan</a:t>
            </a:r>
            <a:r>
              <a:rPr lang="en-US" dirty="0" smtClean="0"/>
              <a:t> </a:t>
            </a:r>
            <a:r>
              <a:rPr lang="en-US" dirty="0" err="1" smtClean="0"/>
              <a:t>pemakaian</a:t>
            </a:r>
            <a:r>
              <a:rPr lang="en-US" dirty="0" smtClean="0"/>
              <a:t> formula </a:t>
            </a:r>
            <a:r>
              <a:rPr lang="en-US" dirty="0" err="1" smtClean="0"/>
              <a:t>perencanaan</a:t>
            </a:r>
            <a:endParaRPr lang="en-US" dirty="0" smtClean="0"/>
          </a:p>
          <a:p>
            <a:pPr marL="804863" lvl="1" indent="-347663">
              <a:buFont typeface="Wingdings" pitchFamily="2" charset="2"/>
              <a:buChar char="q"/>
            </a:pPr>
            <a:r>
              <a:rPr lang="en-US" dirty="0" err="1" smtClean="0"/>
              <a:t>Dilakukan</a:t>
            </a:r>
            <a:r>
              <a:rPr lang="en-US" dirty="0" smtClean="0"/>
              <a:t> </a:t>
            </a:r>
            <a:r>
              <a:rPr lang="en-US" dirty="0" err="1" smtClean="0"/>
              <a:t>kajian</a:t>
            </a:r>
            <a:r>
              <a:rPr lang="en-US" dirty="0" smtClean="0"/>
              <a:t> </a:t>
            </a:r>
            <a:r>
              <a:rPr lang="en-US" dirty="0" err="1" smtClean="0"/>
              <a:t>kelayakan</a:t>
            </a:r>
            <a:r>
              <a:rPr lang="en-US" dirty="0" smtClean="0"/>
              <a:t> </a:t>
            </a:r>
            <a:r>
              <a:rPr lang="en-US" dirty="0" err="1" smtClean="0"/>
              <a:t>Pengembangan</a:t>
            </a:r>
            <a:r>
              <a:rPr lang="en-US" dirty="0" smtClean="0"/>
              <a:t> </a:t>
            </a:r>
            <a:r>
              <a:rPr lang="en-US" dirty="0" err="1" smtClean="0"/>
              <a:t>Sumber</a:t>
            </a:r>
            <a:r>
              <a:rPr lang="en-US" dirty="0" smtClean="0"/>
              <a:t> </a:t>
            </a:r>
            <a:r>
              <a:rPr lang="en-US" dirty="0" err="1" smtClean="0"/>
              <a:t>Daya</a:t>
            </a:r>
            <a:r>
              <a:rPr lang="en-US" dirty="0" smtClean="0"/>
              <a:t> Air</a:t>
            </a:r>
          </a:p>
          <a:p>
            <a:pPr marL="804863" lvl="1" indent="-347663">
              <a:buFont typeface="Wingdings" pitchFamily="2" charset="2"/>
              <a:buChar char="q"/>
            </a:pPr>
            <a:r>
              <a:rPr lang="en-US" dirty="0" err="1" smtClean="0"/>
              <a:t>Perencanaan</a:t>
            </a:r>
            <a:r>
              <a:rPr lang="en-US" dirty="0" smtClean="0"/>
              <a:t> </a:t>
            </a:r>
            <a:r>
              <a:rPr lang="en-US" dirty="0" err="1" smtClean="0"/>
              <a:t>Rinci</a:t>
            </a:r>
            <a:r>
              <a:rPr lang="en-US" dirty="0" smtClean="0"/>
              <a:t> </a:t>
            </a:r>
            <a:r>
              <a:rPr lang="en-US" dirty="0" err="1" smtClean="0"/>
              <a:t>untuk</a:t>
            </a:r>
            <a:r>
              <a:rPr lang="en-US" dirty="0" smtClean="0"/>
              <a:t> </a:t>
            </a:r>
            <a:r>
              <a:rPr lang="en-US" dirty="0" err="1" smtClean="0"/>
              <a:t>dilaksanakan</a:t>
            </a: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04801"/>
            <a:ext cx="8610600" cy="6247864"/>
          </a:xfrm>
          <a:prstGeom prst="rect">
            <a:avLst/>
          </a:prstGeom>
        </p:spPr>
        <p:txBody>
          <a:bodyPr wrap="square">
            <a:spAutoFit/>
          </a:bodyPr>
          <a:lstStyle/>
          <a:p>
            <a:r>
              <a:rPr lang="en-US" sz="2400" b="1" dirty="0" err="1" smtClean="0">
                <a:effectLst>
                  <a:outerShdw blurRad="38100" dist="38100" dir="2700000" algn="tl">
                    <a:srgbClr val="000000">
                      <a:alpha val="43137"/>
                    </a:srgbClr>
                  </a:outerShdw>
                </a:effectLst>
              </a:rPr>
              <a:t>Perencanaan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Pengembangan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Sumber</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Daya</a:t>
            </a:r>
            <a:r>
              <a:rPr lang="en-US" sz="2400" b="1" dirty="0" smtClean="0">
                <a:effectLst>
                  <a:outerShdw blurRad="38100" dist="38100" dir="2700000" algn="tl">
                    <a:srgbClr val="000000">
                      <a:alpha val="43137"/>
                    </a:srgbClr>
                  </a:outerShdw>
                </a:effectLst>
              </a:rPr>
              <a:t> Air </a:t>
            </a:r>
            <a:r>
              <a:rPr lang="en-US" sz="2400" b="1" dirty="0" err="1" smtClean="0">
                <a:effectLst>
                  <a:outerShdw blurRad="38100" dist="38100" dir="2700000" algn="tl">
                    <a:srgbClr val="000000">
                      <a:alpha val="43137"/>
                    </a:srgbClr>
                  </a:outerShdw>
                </a:effectLst>
              </a:rPr>
              <a:t>merupakan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tugas</a:t>
            </a:r>
            <a:r>
              <a:rPr lang="en-US" sz="2400" b="1" dirty="0" smtClean="0">
                <a:effectLst>
                  <a:outerShdw blurRad="38100" dist="38100" dir="2700000" algn="tl">
                    <a:srgbClr val="000000">
                      <a:alpha val="43137"/>
                    </a:srgbClr>
                  </a:outerShdw>
                </a:effectLst>
              </a:rPr>
              <a:t> yang </a:t>
            </a:r>
            <a:r>
              <a:rPr lang="en-US" sz="2400" b="1" dirty="0" err="1" smtClean="0">
                <a:effectLst>
                  <a:outerShdw blurRad="38100" dist="38100" dir="2700000" algn="tl">
                    <a:srgbClr val="000000">
                      <a:alpha val="43137"/>
                    </a:srgbClr>
                  </a:outerShdw>
                </a:effectLst>
              </a:rPr>
              <a:t>melibatkan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berbagai</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Ahli</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diantaranya</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bidang</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keahlian</a:t>
            </a:r>
            <a:r>
              <a:rPr lang="en-US" sz="2400" b="1" dirty="0" smtClean="0">
                <a:effectLst>
                  <a:outerShdw blurRad="38100" dist="38100" dir="2700000" algn="tl">
                    <a:srgbClr val="000000">
                      <a:alpha val="43137"/>
                    </a:srgbClr>
                  </a:outerShdw>
                </a:effectLst>
              </a:rPr>
              <a:t> </a:t>
            </a:r>
          </a:p>
          <a:p>
            <a:pPr marL="682625" lvl="1" indent="-225425">
              <a:buFont typeface="Arial" pitchFamily="34" charset="0"/>
              <a:buChar char="•"/>
            </a:pPr>
            <a:r>
              <a:rPr lang="en-US" sz="2000" dirty="0" err="1" smtClean="0"/>
              <a:t>Teknik</a:t>
            </a:r>
            <a:r>
              <a:rPr lang="en-US" sz="2000" dirty="0" smtClean="0"/>
              <a:t> </a:t>
            </a:r>
            <a:r>
              <a:rPr lang="en-US" sz="2000" dirty="0" err="1" smtClean="0"/>
              <a:t>Sipil</a:t>
            </a:r>
            <a:r>
              <a:rPr lang="en-US" sz="2000" dirty="0" smtClean="0"/>
              <a:t>, </a:t>
            </a:r>
          </a:p>
          <a:p>
            <a:pPr marL="682625" lvl="1" indent="-225425">
              <a:buFont typeface="Arial" pitchFamily="34" charset="0"/>
              <a:buChar char="•"/>
            </a:pPr>
            <a:r>
              <a:rPr lang="en-US" sz="2000" dirty="0" err="1" smtClean="0"/>
              <a:t>Geologi</a:t>
            </a:r>
            <a:r>
              <a:rPr lang="en-US" sz="2000" dirty="0" smtClean="0"/>
              <a:t>, </a:t>
            </a:r>
            <a:r>
              <a:rPr lang="en-US" sz="2000" dirty="0" err="1" smtClean="0"/>
              <a:t>Geodesi</a:t>
            </a:r>
            <a:r>
              <a:rPr lang="en-US" sz="2000" dirty="0" smtClean="0"/>
              <a:t>,</a:t>
            </a:r>
          </a:p>
          <a:p>
            <a:pPr marL="682625" lvl="1" indent="-225425">
              <a:buFont typeface="Arial" pitchFamily="34" charset="0"/>
              <a:buChar char="•"/>
            </a:pPr>
            <a:r>
              <a:rPr lang="en-US" sz="2000" dirty="0" err="1" smtClean="0"/>
              <a:t>Pengembangan</a:t>
            </a:r>
            <a:r>
              <a:rPr lang="en-US" sz="2000" dirty="0" smtClean="0"/>
              <a:t> Wilayah / </a:t>
            </a:r>
            <a:r>
              <a:rPr lang="en-US" sz="2000" dirty="0" err="1" smtClean="0"/>
              <a:t>kota</a:t>
            </a:r>
            <a:r>
              <a:rPr lang="en-US" sz="2000" dirty="0" smtClean="0"/>
              <a:t> (</a:t>
            </a:r>
            <a:r>
              <a:rPr lang="en-US" sz="2000" dirty="0" err="1" smtClean="0"/>
              <a:t>Planologi</a:t>
            </a:r>
            <a:r>
              <a:rPr lang="en-US" sz="2000" dirty="0" smtClean="0"/>
              <a:t>), </a:t>
            </a:r>
          </a:p>
          <a:p>
            <a:pPr marL="682625" lvl="1" indent="-225425">
              <a:buFont typeface="Arial" pitchFamily="34" charset="0"/>
              <a:buChar char="•"/>
            </a:pPr>
            <a:r>
              <a:rPr lang="en-US" sz="2000" dirty="0" err="1" smtClean="0"/>
              <a:t>Lingkungan</a:t>
            </a:r>
            <a:r>
              <a:rPr lang="en-US" sz="2000" dirty="0" smtClean="0"/>
              <a:t>, </a:t>
            </a:r>
          </a:p>
          <a:p>
            <a:pPr marL="682625" lvl="1" indent="-225425">
              <a:buFont typeface="Arial" pitchFamily="34" charset="0"/>
              <a:buChar char="•"/>
            </a:pPr>
            <a:r>
              <a:rPr lang="en-US" sz="2000" dirty="0" err="1" smtClean="0"/>
              <a:t>Teknik</a:t>
            </a:r>
            <a:r>
              <a:rPr lang="en-US" sz="2000" dirty="0" smtClean="0"/>
              <a:t> </a:t>
            </a:r>
            <a:r>
              <a:rPr lang="en-US" sz="2000" dirty="0" err="1" smtClean="0"/>
              <a:t>Mesin</a:t>
            </a:r>
            <a:r>
              <a:rPr lang="en-US" sz="2000" dirty="0" smtClean="0"/>
              <a:t>, </a:t>
            </a:r>
          </a:p>
          <a:p>
            <a:pPr marL="682625" lvl="1" indent="-225425">
              <a:buFont typeface="Arial" pitchFamily="34" charset="0"/>
              <a:buChar char="•"/>
            </a:pPr>
            <a:r>
              <a:rPr lang="en-US" sz="2000" dirty="0" err="1" smtClean="0"/>
              <a:t>Teknik</a:t>
            </a:r>
            <a:r>
              <a:rPr lang="en-US" sz="2000" dirty="0" smtClean="0"/>
              <a:t> </a:t>
            </a:r>
            <a:r>
              <a:rPr lang="en-US" sz="2000" dirty="0" err="1" smtClean="0"/>
              <a:t>Listrik</a:t>
            </a:r>
            <a:r>
              <a:rPr lang="en-US" sz="2000" dirty="0" smtClean="0"/>
              <a:t>, </a:t>
            </a:r>
          </a:p>
          <a:p>
            <a:pPr marL="682625" lvl="1" indent="-225425">
              <a:buFont typeface="Arial" pitchFamily="34" charset="0"/>
              <a:buChar char="•"/>
            </a:pPr>
            <a:r>
              <a:rPr lang="en-US" sz="2000" dirty="0" err="1" smtClean="0"/>
              <a:t>Ilmu</a:t>
            </a:r>
            <a:r>
              <a:rPr lang="en-US" sz="2000" dirty="0" smtClean="0"/>
              <a:t> </a:t>
            </a:r>
            <a:r>
              <a:rPr lang="en-US" sz="2000" dirty="0" err="1" smtClean="0"/>
              <a:t>Sosial</a:t>
            </a:r>
            <a:r>
              <a:rPr lang="en-US" sz="2000" dirty="0" smtClean="0"/>
              <a:t>, </a:t>
            </a:r>
            <a:r>
              <a:rPr lang="en-US" sz="2000" dirty="0" err="1" smtClean="0"/>
              <a:t>Politik</a:t>
            </a:r>
            <a:r>
              <a:rPr lang="en-US" sz="2000" dirty="0" smtClean="0"/>
              <a:t>, </a:t>
            </a:r>
            <a:r>
              <a:rPr lang="en-US" sz="2000" dirty="0" err="1" smtClean="0"/>
              <a:t>dll</a:t>
            </a:r>
            <a:r>
              <a:rPr lang="en-US" sz="2000" dirty="0" smtClean="0"/>
              <a:t>.</a:t>
            </a:r>
          </a:p>
          <a:p>
            <a:r>
              <a:rPr lang="en-US" sz="2400" b="1" dirty="0" err="1" smtClean="0">
                <a:effectLst>
                  <a:outerShdw blurRad="38100" dist="38100" dir="2700000" algn="tl">
                    <a:srgbClr val="000000">
                      <a:alpha val="43137"/>
                    </a:srgbClr>
                  </a:outerShdw>
                </a:effectLst>
              </a:rPr>
              <a:t>Disamping</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itu</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dalam</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perencanaan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Pengembangan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Sumber</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Daya</a:t>
            </a:r>
            <a:r>
              <a:rPr lang="en-US" sz="2400" b="1" dirty="0" smtClean="0">
                <a:effectLst>
                  <a:outerShdw blurRad="38100" dist="38100" dir="2700000" algn="tl">
                    <a:srgbClr val="000000">
                      <a:alpha val="43137"/>
                    </a:srgbClr>
                  </a:outerShdw>
                </a:effectLst>
              </a:rPr>
              <a:t> Air </a:t>
            </a:r>
            <a:r>
              <a:rPr lang="en-US" sz="2400" b="1" dirty="0" err="1" smtClean="0">
                <a:effectLst>
                  <a:outerShdw blurRad="38100" dist="38100" dir="2700000" algn="tl">
                    <a:srgbClr val="000000">
                      <a:alpha val="43137"/>
                    </a:srgbClr>
                  </a:outerShdw>
                </a:effectLst>
              </a:rPr>
              <a:t>harus</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memperhatikan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semua</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tahapan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Pengembangan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Sumber</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Daya</a:t>
            </a:r>
            <a:r>
              <a:rPr lang="en-US" sz="2400" b="1" dirty="0" smtClean="0">
                <a:effectLst>
                  <a:outerShdw blurRad="38100" dist="38100" dir="2700000" algn="tl">
                    <a:srgbClr val="000000">
                      <a:alpha val="43137"/>
                    </a:srgbClr>
                  </a:outerShdw>
                </a:effectLst>
              </a:rPr>
              <a:t> Air </a:t>
            </a:r>
            <a:r>
              <a:rPr lang="en-US" sz="2400" b="1" dirty="0" err="1" smtClean="0">
                <a:effectLst>
                  <a:outerShdw blurRad="38100" dist="38100" dir="2700000" algn="tl">
                    <a:srgbClr val="000000">
                      <a:alpha val="43137"/>
                    </a:srgbClr>
                  </a:outerShdw>
                </a:effectLst>
              </a:rPr>
              <a:t>mulai</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dari</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tahap</a:t>
            </a:r>
            <a:endParaRPr lang="en-US" sz="2400" b="1" dirty="0" smtClean="0">
              <a:effectLst>
                <a:outerShdw blurRad="38100" dist="38100" dir="2700000" algn="tl">
                  <a:srgbClr val="000000">
                    <a:alpha val="43137"/>
                  </a:srgbClr>
                </a:outerShdw>
              </a:effectLst>
            </a:endParaRPr>
          </a:p>
          <a:p>
            <a:pPr marL="682625" lvl="1" indent="-225425">
              <a:buFont typeface="Arial" pitchFamily="34" charset="0"/>
              <a:buChar char="•"/>
            </a:pPr>
            <a:r>
              <a:rPr lang="en-US" sz="2000" dirty="0" err="1" smtClean="0"/>
              <a:t>perencanaan</a:t>
            </a:r>
            <a:r>
              <a:rPr lang="en-US" sz="2000" dirty="0" smtClean="0"/>
              <a:t>,</a:t>
            </a:r>
          </a:p>
          <a:p>
            <a:pPr marL="682625" lvl="1" indent="-225425">
              <a:buFont typeface="Arial" pitchFamily="34" charset="0"/>
              <a:buChar char="•"/>
            </a:pPr>
            <a:r>
              <a:rPr lang="en-US" sz="2000" dirty="0" smtClean="0"/>
              <a:t> </a:t>
            </a:r>
            <a:r>
              <a:rPr lang="en-US" sz="2000" dirty="0" err="1" smtClean="0"/>
              <a:t>pembangunan</a:t>
            </a:r>
            <a:r>
              <a:rPr lang="en-US" sz="2000" dirty="0" smtClean="0"/>
              <a:t>, </a:t>
            </a:r>
          </a:p>
          <a:p>
            <a:pPr marL="682625" lvl="1" indent="-225425">
              <a:buFont typeface="Arial" pitchFamily="34" charset="0"/>
              <a:buChar char="•"/>
            </a:pPr>
            <a:r>
              <a:rPr lang="en-US" sz="2000" dirty="0" err="1" smtClean="0"/>
              <a:t>pengoperasian</a:t>
            </a:r>
            <a:r>
              <a:rPr lang="en-US" sz="2000" dirty="0" smtClean="0"/>
              <a:t>, </a:t>
            </a:r>
          </a:p>
          <a:p>
            <a:pPr marL="682625" lvl="1" indent="-225425">
              <a:buFont typeface="Arial" pitchFamily="34" charset="0"/>
              <a:buChar char="•"/>
            </a:pPr>
            <a:r>
              <a:rPr lang="en-US" sz="2000" dirty="0" err="1" smtClean="0"/>
              <a:t>pemeliharaan</a:t>
            </a:r>
            <a:r>
              <a:rPr lang="en-US" sz="2000" dirty="0" smtClean="0"/>
              <a:t>, </a:t>
            </a:r>
            <a:r>
              <a:rPr lang="en-US" sz="2000" dirty="0" err="1" smtClean="0"/>
              <a:t>dan</a:t>
            </a:r>
            <a:r>
              <a:rPr lang="en-US" sz="2000" dirty="0" smtClean="0"/>
              <a:t> </a:t>
            </a:r>
          </a:p>
          <a:p>
            <a:pPr marL="682625" lvl="1" indent="-225425">
              <a:buFont typeface="Arial" pitchFamily="34" charset="0"/>
              <a:buChar char="•"/>
            </a:pPr>
            <a:r>
              <a:rPr lang="en-US" sz="2000" dirty="0" err="1" smtClean="0"/>
              <a:t>Konservasi</a:t>
            </a:r>
            <a:r>
              <a:rPr lang="en-US" sz="2000" dirty="0" smtClean="0"/>
              <a:t> </a:t>
            </a:r>
            <a:r>
              <a:rPr lang="en-US" sz="2000" dirty="0" err="1" smtClean="0"/>
              <a:t>Sumber</a:t>
            </a:r>
            <a:r>
              <a:rPr lang="en-US" sz="2000" dirty="0" smtClean="0"/>
              <a:t> </a:t>
            </a:r>
            <a:r>
              <a:rPr lang="en-US" sz="2000" dirty="0" err="1" smtClean="0"/>
              <a:t>Daya</a:t>
            </a:r>
            <a:r>
              <a:rPr lang="en-US" sz="2000" dirty="0" smtClean="0"/>
              <a:t> Air, </a:t>
            </a:r>
          </a:p>
          <a:p>
            <a:pPr marL="682625" lvl="1" indent="-225425">
              <a:buFont typeface="Arial" pitchFamily="34" charset="0"/>
              <a:buChar char="•"/>
            </a:pPr>
            <a:r>
              <a:rPr lang="en-US" sz="2000" dirty="0" err="1" smtClean="0"/>
              <a:t>Pengendalian</a:t>
            </a:r>
            <a:r>
              <a:rPr lang="en-US" sz="2000" dirty="0" smtClean="0"/>
              <a:t> </a:t>
            </a:r>
            <a:r>
              <a:rPr lang="en-US" sz="2000" dirty="0" err="1" smtClean="0"/>
              <a:t>daya</a:t>
            </a:r>
            <a:r>
              <a:rPr lang="en-US" sz="2000" dirty="0" smtClean="0"/>
              <a:t> </a:t>
            </a:r>
            <a:r>
              <a:rPr lang="en-US" sz="2000" dirty="0" err="1" smtClean="0"/>
              <a:t>rusak</a:t>
            </a:r>
            <a:r>
              <a:rPr lang="en-US" sz="2000" dirty="0" smtClean="0"/>
              <a:t> air </a:t>
            </a:r>
            <a:r>
              <a:rPr lang="en-US" sz="2000" dirty="0" err="1" smtClean="0"/>
              <a:t>termasuk</a:t>
            </a:r>
            <a:r>
              <a:rPr lang="en-US" sz="2000" dirty="0" smtClean="0"/>
              <a:t> </a:t>
            </a:r>
            <a:r>
              <a:rPr lang="en-US" sz="2000" dirty="0" err="1" smtClean="0"/>
              <a:t>hak</a:t>
            </a:r>
            <a:r>
              <a:rPr lang="en-US" sz="2000" dirty="0" smtClean="0"/>
              <a:t> </a:t>
            </a:r>
            <a:r>
              <a:rPr lang="en-US" sz="2000" dirty="0" err="1" smtClean="0"/>
              <a:t>peran</a:t>
            </a:r>
            <a:r>
              <a:rPr lang="en-US" sz="2000" dirty="0" smtClean="0"/>
              <a:t> </a:t>
            </a:r>
            <a:r>
              <a:rPr lang="en-US" sz="2000" dirty="0" err="1" smtClean="0"/>
              <a:t>dan</a:t>
            </a:r>
            <a:r>
              <a:rPr lang="en-US" sz="2000" dirty="0" smtClean="0"/>
              <a:t> </a:t>
            </a:r>
            <a:r>
              <a:rPr lang="en-US" sz="2000" dirty="0" err="1" smtClean="0"/>
              <a:t>peran</a:t>
            </a:r>
            <a:r>
              <a:rPr lang="en-US" sz="2000" dirty="0" smtClean="0"/>
              <a:t> </a:t>
            </a:r>
            <a:r>
              <a:rPr lang="en-US" sz="2000" dirty="0" err="1" smtClean="0"/>
              <a:t>masyarakat</a:t>
            </a:r>
            <a:r>
              <a:rPr lang="en-US" sz="2000" dirty="0" smtClean="0"/>
              <a:t> </a:t>
            </a:r>
            <a:r>
              <a:rPr lang="en-US" sz="2000" dirty="0" err="1" smtClean="0"/>
              <a:t>secara</a:t>
            </a:r>
            <a:r>
              <a:rPr lang="en-US" sz="2000" dirty="0" smtClean="0"/>
              <a:t> </a:t>
            </a:r>
            <a:r>
              <a:rPr lang="en-US" sz="2000" dirty="0" err="1" smtClean="0"/>
              <a:t>keseluruhan</a:t>
            </a:r>
            <a:r>
              <a:rPr lang="en-US" sz="2000" dirty="0" smtClean="0"/>
              <a:t> </a:t>
            </a:r>
            <a:r>
              <a:rPr lang="en-US" sz="2000" dirty="0" err="1" smtClean="0"/>
              <a:t>harus</a:t>
            </a:r>
            <a:r>
              <a:rPr lang="en-US" sz="2000" dirty="0" smtClean="0"/>
              <a:t> </a:t>
            </a:r>
            <a:r>
              <a:rPr lang="en-US" sz="2000" dirty="0" err="1" smtClean="0"/>
              <a:t>diperhatikan</a:t>
            </a:r>
            <a:endParaRPr lang="en-US" sz="20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8077200" cy="6124754"/>
          </a:xfrm>
          <a:prstGeom prst="rect">
            <a:avLst/>
          </a:prstGeom>
        </p:spPr>
        <p:txBody>
          <a:bodyPr wrap="square">
            <a:spAutoFit/>
          </a:bodyPr>
          <a:lstStyle/>
          <a:p>
            <a:r>
              <a:rPr lang="en-US" sz="3200" b="1" dirty="0" smtClean="0"/>
              <a:t>4. </a:t>
            </a:r>
            <a:r>
              <a:rPr lang="en-US" sz="3200" b="1" dirty="0" err="1" smtClean="0"/>
              <a:t>Pendayagunaan</a:t>
            </a:r>
            <a:r>
              <a:rPr lang="en-US" sz="3200" b="1" dirty="0" smtClean="0"/>
              <a:t> </a:t>
            </a:r>
            <a:r>
              <a:rPr lang="en-US" sz="3200" b="1" dirty="0" err="1" smtClean="0"/>
              <a:t>Sumber</a:t>
            </a:r>
            <a:r>
              <a:rPr lang="en-US" sz="3200" b="1" dirty="0" smtClean="0"/>
              <a:t> </a:t>
            </a:r>
            <a:r>
              <a:rPr lang="en-US" sz="3200" b="1" dirty="0" err="1" smtClean="0"/>
              <a:t>Daya</a:t>
            </a:r>
            <a:r>
              <a:rPr lang="en-US" sz="3200" b="1" dirty="0" smtClean="0"/>
              <a:t> Air</a:t>
            </a:r>
          </a:p>
          <a:p>
            <a:pPr marL="342900" indent="-342900">
              <a:buFont typeface="+mj-lt"/>
              <a:buAutoNum type="alphaLcPeriod"/>
            </a:pPr>
            <a:r>
              <a:rPr lang="en-US" dirty="0" err="1" smtClean="0"/>
              <a:t>Pendayagunaan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dilakukan</a:t>
            </a:r>
            <a:r>
              <a:rPr lang="en-US" dirty="0" smtClean="0"/>
              <a:t> </a:t>
            </a:r>
            <a:r>
              <a:rPr lang="en-US" dirty="0" err="1" smtClean="0"/>
              <a:t>melalui</a:t>
            </a:r>
            <a:r>
              <a:rPr lang="en-US" dirty="0" smtClean="0"/>
              <a:t> </a:t>
            </a:r>
            <a:r>
              <a:rPr lang="en-US" dirty="0" err="1" smtClean="0"/>
              <a:t>kegiatan</a:t>
            </a:r>
            <a:r>
              <a:rPr lang="en-US" dirty="0" smtClean="0"/>
              <a:t> </a:t>
            </a:r>
            <a:r>
              <a:rPr lang="en-US" dirty="0" err="1" smtClean="0"/>
              <a:t>penatagunaan</a:t>
            </a:r>
            <a:r>
              <a:rPr lang="en-US" dirty="0" smtClean="0"/>
              <a:t>, </a:t>
            </a:r>
            <a:r>
              <a:rPr lang="en-US" dirty="0" err="1" smtClean="0"/>
              <a:t>penyediaan</a:t>
            </a:r>
            <a:r>
              <a:rPr lang="en-US" dirty="0" smtClean="0"/>
              <a:t>, </a:t>
            </a:r>
            <a:r>
              <a:rPr lang="en-US" dirty="0" err="1" smtClean="0"/>
              <a:t>penggunaan</a:t>
            </a:r>
            <a:r>
              <a:rPr lang="en-US" dirty="0" smtClean="0"/>
              <a:t>, </a:t>
            </a:r>
            <a:r>
              <a:rPr lang="en-US" dirty="0" err="1" smtClean="0"/>
              <a:t>pengembangan</a:t>
            </a:r>
            <a:r>
              <a:rPr lang="en-US" dirty="0" smtClean="0"/>
              <a:t>, </a:t>
            </a:r>
            <a:r>
              <a:rPr lang="en-US" dirty="0" err="1" smtClean="0"/>
              <a:t>dan</a:t>
            </a:r>
            <a:r>
              <a:rPr lang="en-US" dirty="0" smtClean="0"/>
              <a:t> </a:t>
            </a:r>
            <a:r>
              <a:rPr lang="en-US" dirty="0" err="1" smtClean="0"/>
              <a:t>pengusahaan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dengan</a:t>
            </a:r>
            <a:r>
              <a:rPr lang="en-US" dirty="0" smtClean="0"/>
              <a:t> </a:t>
            </a:r>
            <a:r>
              <a:rPr lang="en-US" dirty="0" err="1" smtClean="0"/>
              <a:t>mengacu</a:t>
            </a:r>
            <a:r>
              <a:rPr lang="en-US" dirty="0" smtClean="0"/>
              <a:t> </a:t>
            </a:r>
            <a:r>
              <a:rPr lang="en-US" dirty="0" err="1" smtClean="0"/>
              <a:t>pada</a:t>
            </a:r>
            <a:r>
              <a:rPr lang="en-US" dirty="0" smtClean="0"/>
              <a:t> </a:t>
            </a:r>
            <a:r>
              <a:rPr lang="en-US" dirty="0" err="1" smtClean="0"/>
              <a:t>pola</a:t>
            </a:r>
            <a:r>
              <a:rPr lang="en-US" dirty="0" smtClean="0"/>
              <a:t> </a:t>
            </a:r>
            <a:r>
              <a:rPr lang="en-US" dirty="0" err="1" smtClean="0"/>
              <a:t>pengelolaan</a:t>
            </a:r>
            <a:r>
              <a:rPr lang="en-US" dirty="0" smtClean="0"/>
              <a:t> </a:t>
            </a:r>
            <a:r>
              <a:rPr lang="en-US" dirty="0" err="1" smtClean="0"/>
              <a:t>sumber</a:t>
            </a:r>
            <a:r>
              <a:rPr lang="en-US" dirty="0" smtClean="0"/>
              <a:t> </a:t>
            </a:r>
            <a:r>
              <a:rPr lang="en-US" dirty="0" err="1" smtClean="0"/>
              <a:t>daya</a:t>
            </a:r>
            <a:r>
              <a:rPr lang="en-US" dirty="0" smtClean="0"/>
              <a:t> air yang </a:t>
            </a:r>
            <a:r>
              <a:rPr lang="en-US" dirty="0" err="1" smtClean="0"/>
              <a:t>ditetapkan</a:t>
            </a:r>
            <a:r>
              <a:rPr lang="en-US" dirty="0" smtClean="0"/>
              <a:t> </a:t>
            </a:r>
            <a:r>
              <a:rPr lang="en-US" dirty="0" err="1" smtClean="0"/>
              <a:t>pada</a:t>
            </a:r>
            <a:r>
              <a:rPr lang="en-US" dirty="0" smtClean="0"/>
              <a:t> </a:t>
            </a:r>
            <a:r>
              <a:rPr lang="en-US" dirty="0" err="1" smtClean="0"/>
              <a:t>setiap</a:t>
            </a:r>
            <a:r>
              <a:rPr lang="en-US" dirty="0" smtClean="0"/>
              <a:t> </a:t>
            </a:r>
            <a:r>
              <a:rPr lang="en-US" dirty="0" err="1" smtClean="0"/>
              <a:t>wilayah</a:t>
            </a:r>
            <a:r>
              <a:rPr lang="en-US" dirty="0" smtClean="0"/>
              <a:t> </a:t>
            </a:r>
            <a:r>
              <a:rPr lang="en-US" dirty="0" err="1" smtClean="0"/>
              <a:t>sungai</a:t>
            </a:r>
            <a:r>
              <a:rPr lang="en-US" dirty="0" smtClean="0"/>
              <a:t>.</a:t>
            </a:r>
          </a:p>
          <a:p>
            <a:pPr marL="342900" indent="-342900">
              <a:buFont typeface="+mj-lt"/>
              <a:buAutoNum type="alphaLcPeriod"/>
            </a:pPr>
            <a:r>
              <a:rPr lang="en-US" dirty="0" err="1" smtClean="0"/>
              <a:t>Pendayagunaan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ditujukan</a:t>
            </a:r>
            <a:r>
              <a:rPr lang="en-US" dirty="0" smtClean="0"/>
              <a:t> </a:t>
            </a:r>
            <a:r>
              <a:rPr lang="en-US" dirty="0" err="1" smtClean="0"/>
              <a:t>untuk</a:t>
            </a:r>
            <a:r>
              <a:rPr lang="en-US" dirty="0" smtClean="0"/>
              <a:t> </a:t>
            </a:r>
            <a:r>
              <a:rPr lang="en-US" dirty="0" err="1" smtClean="0"/>
              <a:t>memanfaatkan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secara</a:t>
            </a:r>
            <a:r>
              <a:rPr lang="en-US" dirty="0" smtClean="0"/>
              <a:t> </a:t>
            </a:r>
            <a:r>
              <a:rPr lang="en-US" dirty="0" err="1" smtClean="0"/>
              <a:t>berkelanjutan</a:t>
            </a:r>
            <a:r>
              <a:rPr lang="en-US" dirty="0" smtClean="0"/>
              <a:t> </a:t>
            </a:r>
            <a:r>
              <a:rPr lang="en-US" dirty="0" err="1" smtClean="0"/>
              <a:t>dengan</a:t>
            </a:r>
            <a:r>
              <a:rPr lang="en-US" dirty="0" smtClean="0"/>
              <a:t> </a:t>
            </a:r>
            <a:r>
              <a:rPr lang="en-US" dirty="0" err="1" smtClean="0"/>
              <a:t>mengutamakan</a:t>
            </a:r>
            <a:r>
              <a:rPr lang="en-US" dirty="0" smtClean="0"/>
              <a:t> </a:t>
            </a:r>
            <a:r>
              <a:rPr lang="en-US" dirty="0" err="1" smtClean="0"/>
              <a:t>pemenuhan</a:t>
            </a:r>
            <a:r>
              <a:rPr lang="en-US" dirty="0" smtClean="0"/>
              <a:t> </a:t>
            </a:r>
            <a:r>
              <a:rPr lang="en-US" dirty="0" err="1" smtClean="0"/>
              <a:t>kebutuhan</a:t>
            </a:r>
            <a:r>
              <a:rPr lang="en-US" dirty="0" smtClean="0"/>
              <a:t> </a:t>
            </a:r>
            <a:r>
              <a:rPr lang="en-US" dirty="0" err="1" smtClean="0"/>
              <a:t>pokok</a:t>
            </a:r>
            <a:r>
              <a:rPr lang="en-US" dirty="0" smtClean="0"/>
              <a:t> </a:t>
            </a:r>
            <a:r>
              <a:rPr lang="en-US" dirty="0" err="1" smtClean="0"/>
              <a:t>kehidupan</a:t>
            </a:r>
            <a:r>
              <a:rPr lang="en-US" dirty="0" smtClean="0"/>
              <a:t> </a:t>
            </a:r>
            <a:r>
              <a:rPr lang="en-US" dirty="0" err="1" smtClean="0"/>
              <a:t>masyarakat</a:t>
            </a:r>
            <a:r>
              <a:rPr lang="en-US" dirty="0" smtClean="0"/>
              <a:t> </a:t>
            </a:r>
            <a:r>
              <a:rPr lang="en-US" dirty="0" err="1" smtClean="0"/>
              <a:t>secara</a:t>
            </a:r>
            <a:r>
              <a:rPr lang="en-US" dirty="0" smtClean="0"/>
              <a:t> </a:t>
            </a:r>
            <a:r>
              <a:rPr lang="en-US" dirty="0" err="1" smtClean="0"/>
              <a:t>adil</a:t>
            </a:r>
            <a:r>
              <a:rPr lang="en-US" dirty="0" smtClean="0"/>
              <a:t>.</a:t>
            </a:r>
          </a:p>
          <a:p>
            <a:pPr marL="342900" indent="-342900">
              <a:buFont typeface="+mj-lt"/>
              <a:buAutoNum type="alphaLcPeriod"/>
            </a:pPr>
            <a:r>
              <a:rPr lang="en-US" dirty="0" err="1" smtClean="0"/>
              <a:t>Pendayagunaan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dikecualikan</a:t>
            </a:r>
            <a:r>
              <a:rPr lang="en-US" dirty="0" smtClean="0"/>
              <a:t> </a:t>
            </a:r>
            <a:r>
              <a:rPr lang="en-US" dirty="0" err="1" smtClean="0"/>
              <a:t>pada</a:t>
            </a:r>
            <a:r>
              <a:rPr lang="en-US" dirty="0" smtClean="0"/>
              <a:t> </a:t>
            </a:r>
            <a:r>
              <a:rPr lang="en-US" dirty="0" err="1" smtClean="0"/>
              <a:t>kawasan</a:t>
            </a:r>
            <a:r>
              <a:rPr lang="en-US" dirty="0" smtClean="0"/>
              <a:t> </a:t>
            </a:r>
            <a:r>
              <a:rPr lang="en-US" dirty="0" err="1" smtClean="0"/>
              <a:t>suaka</a:t>
            </a:r>
            <a:r>
              <a:rPr lang="en-US" dirty="0" smtClean="0"/>
              <a:t> </a:t>
            </a:r>
            <a:r>
              <a:rPr lang="en-US" dirty="0" err="1" smtClean="0"/>
              <a:t>alam</a:t>
            </a:r>
            <a:r>
              <a:rPr lang="en-US" dirty="0" smtClean="0"/>
              <a:t> </a:t>
            </a:r>
            <a:r>
              <a:rPr lang="en-US" dirty="0" err="1" smtClean="0"/>
              <a:t>dan</a:t>
            </a:r>
            <a:r>
              <a:rPr lang="en-US" dirty="0" smtClean="0"/>
              <a:t> </a:t>
            </a:r>
            <a:r>
              <a:rPr lang="en-US" dirty="0" err="1" smtClean="0"/>
              <a:t>kawasan</a:t>
            </a:r>
            <a:r>
              <a:rPr lang="en-US" dirty="0" smtClean="0"/>
              <a:t> </a:t>
            </a:r>
            <a:r>
              <a:rPr lang="en-US" dirty="0" err="1" smtClean="0"/>
              <a:t>pelestarian</a:t>
            </a:r>
            <a:r>
              <a:rPr lang="en-US" dirty="0" smtClean="0"/>
              <a:t> </a:t>
            </a:r>
            <a:r>
              <a:rPr lang="en-US" dirty="0" err="1" smtClean="0"/>
              <a:t>alam</a:t>
            </a:r>
            <a:r>
              <a:rPr lang="en-US" dirty="0" smtClean="0"/>
              <a:t>.</a:t>
            </a:r>
          </a:p>
          <a:p>
            <a:pPr marL="342900" indent="-342900">
              <a:buFont typeface="+mj-lt"/>
              <a:buAutoNum type="alphaLcPeriod"/>
            </a:pPr>
            <a:r>
              <a:rPr lang="en-US" dirty="0" err="1" smtClean="0"/>
              <a:t>Pendayagunaan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diselenggarakan</a:t>
            </a:r>
            <a:r>
              <a:rPr lang="en-US" dirty="0" smtClean="0"/>
              <a:t> </a:t>
            </a:r>
            <a:r>
              <a:rPr lang="en-US" dirty="0" err="1" smtClean="0"/>
              <a:t>secara</a:t>
            </a:r>
            <a:r>
              <a:rPr lang="en-US" dirty="0" smtClean="0"/>
              <a:t> </a:t>
            </a:r>
            <a:r>
              <a:rPr lang="en-US" dirty="0" err="1" smtClean="0"/>
              <a:t>terpadu</a:t>
            </a:r>
            <a:r>
              <a:rPr lang="en-US" dirty="0" smtClean="0"/>
              <a:t> </a:t>
            </a:r>
            <a:r>
              <a:rPr lang="en-US" dirty="0" err="1" smtClean="0"/>
              <a:t>dan</a:t>
            </a:r>
            <a:r>
              <a:rPr lang="en-US" dirty="0" smtClean="0"/>
              <a:t> </a:t>
            </a:r>
            <a:r>
              <a:rPr lang="en-US" dirty="0" err="1" smtClean="0"/>
              <a:t>adil</a:t>
            </a:r>
            <a:r>
              <a:rPr lang="en-US" dirty="0" smtClean="0"/>
              <a:t>, </a:t>
            </a:r>
            <a:r>
              <a:rPr lang="en-US" dirty="0" err="1" smtClean="0"/>
              <a:t>baik</a:t>
            </a:r>
            <a:r>
              <a:rPr lang="en-US" dirty="0" smtClean="0"/>
              <a:t> </a:t>
            </a:r>
            <a:r>
              <a:rPr lang="en-US" dirty="0" err="1" smtClean="0"/>
              <a:t>antarsektor</a:t>
            </a:r>
            <a:r>
              <a:rPr lang="en-US" dirty="0" smtClean="0"/>
              <a:t>, </a:t>
            </a:r>
            <a:r>
              <a:rPr lang="en-US" dirty="0" err="1" smtClean="0"/>
              <a:t>antarwilayah</a:t>
            </a:r>
            <a:r>
              <a:rPr lang="en-US" dirty="0" smtClean="0"/>
              <a:t> </a:t>
            </a:r>
            <a:r>
              <a:rPr lang="en-US" dirty="0" err="1" smtClean="0"/>
              <a:t>maupun</a:t>
            </a:r>
            <a:r>
              <a:rPr lang="en-US" dirty="0" smtClean="0"/>
              <a:t> </a:t>
            </a:r>
            <a:r>
              <a:rPr lang="en-US" dirty="0" err="1" smtClean="0"/>
              <a:t>antar</a:t>
            </a:r>
            <a:r>
              <a:rPr lang="en-US" dirty="0" smtClean="0"/>
              <a:t> </a:t>
            </a:r>
            <a:r>
              <a:rPr lang="en-US" dirty="0" err="1" smtClean="0"/>
              <a:t>kelompok</a:t>
            </a:r>
            <a:r>
              <a:rPr lang="en-US" dirty="0" smtClean="0"/>
              <a:t> </a:t>
            </a:r>
            <a:r>
              <a:rPr lang="en-US" dirty="0" err="1" smtClean="0"/>
              <a:t>masyarakat</a:t>
            </a:r>
            <a:r>
              <a:rPr lang="en-US" dirty="0" smtClean="0"/>
              <a:t> </a:t>
            </a:r>
            <a:r>
              <a:rPr lang="en-US" dirty="0" err="1" smtClean="0"/>
              <a:t>dengan</a:t>
            </a:r>
            <a:r>
              <a:rPr lang="en-US" dirty="0" smtClean="0"/>
              <a:t> </a:t>
            </a:r>
            <a:r>
              <a:rPr lang="en-US" dirty="0" err="1" smtClean="0"/>
              <a:t>mendorong</a:t>
            </a:r>
            <a:r>
              <a:rPr lang="en-US" dirty="0" smtClean="0"/>
              <a:t> </a:t>
            </a:r>
            <a:r>
              <a:rPr lang="en-US" dirty="0" err="1" smtClean="0"/>
              <a:t>pola</a:t>
            </a:r>
            <a:r>
              <a:rPr lang="en-US" dirty="0" smtClean="0"/>
              <a:t> </a:t>
            </a:r>
            <a:r>
              <a:rPr lang="en-US" dirty="0" err="1" smtClean="0"/>
              <a:t>kerjasama</a:t>
            </a:r>
            <a:r>
              <a:rPr lang="en-US" dirty="0" smtClean="0"/>
              <a:t>.</a:t>
            </a:r>
          </a:p>
          <a:p>
            <a:pPr marL="342900" indent="-342900">
              <a:buFont typeface="+mj-lt"/>
              <a:buAutoNum type="alphaLcPeriod"/>
            </a:pPr>
            <a:r>
              <a:rPr lang="en-US" dirty="0" err="1" smtClean="0"/>
              <a:t>Pendayagunaan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didasarkan</a:t>
            </a:r>
            <a:r>
              <a:rPr lang="en-US" dirty="0" smtClean="0"/>
              <a:t> </a:t>
            </a:r>
            <a:r>
              <a:rPr lang="en-US" dirty="0" err="1" smtClean="0"/>
              <a:t>pada</a:t>
            </a:r>
            <a:r>
              <a:rPr lang="en-US" dirty="0" smtClean="0"/>
              <a:t> </a:t>
            </a:r>
            <a:r>
              <a:rPr lang="en-US" dirty="0" err="1" smtClean="0"/>
              <a:t>keterkaitan</a:t>
            </a:r>
            <a:r>
              <a:rPr lang="en-US" dirty="0" smtClean="0"/>
              <a:t> </a:t>
            </a:r>
            <a:r>
              <a:rPr lang="en-US" dirty="0" err="1" smtClean="0"/>
              <a:t>antara</a:t>
            </a:r>
            <a:r>
              <a:rPr lang="en-US" dirty="0" smtClean="0"/>
              <a:t> air </a:t>
            </a:r>
            <a:r>
              <a:rPr lang="en-US" dirty="0" err="1" smtClean="0"/>
              <a:t>hujan</a:t>
            </a:r>
            <a:r>
              <a:rPr lang="en-US" dirty="0" smtClean="0"/>
              <a:t>, air </a:t>
            </a:r>
            <a:r>
              <a:rPr lang="en-US" dirty="0" err="1" smtClean="0"/>
              <a:t>permukaan</a:t>
            </a:r>
            <a:r>
              <a:rPr lang="en-US" dirty="0" smtClean="0"/>
              <a:t>, </a:t>
            </a:r>
            <a:r>
              <a:rPr lang="en-US" dirty="0" err="1" smtClean="0"/>
              <a:t>dan</a:t>
            </a:r>
            <a:r>
              <a:rPr lang="en-US" dirty="0" smtClean="0"/>
              <a:t> air </a:t>
            </a:r>
            <a:r>
              <a:rPr lang="en-US" dirty="0" err="1" smtClean="0"/>
              <a:t>tanah</a:t>
            </a:r>
            <a:r>
              <a:rPr lang="en-US" dirty="0" smtClean="0"/>
              <a:t> </a:t>
            </a:r>
            <a:r>
              <a:rPr lang="en-US" dirty="0" err="1" smtClean="0"/>
              <a:t>dengan</a:t>
            </a:r>
            <a:r>
              <a:rPr lang="en-US" dirty="0" smtClean="0"/>
              <a:t> </a:t>
            </a:r>
            <a:r>
              <a:rPr lang="en-US" dirty="0" err="1" smtClean="0"/>
              <a:t>mengutamakan</a:t>
            </a:r>
            <a:r>
              <a:rPr lang="en-US" dirty="0" smtClean="0"/>
              <a:t> </a:t>
            </a:r>
            <a:r>
              <a:rPr lang="en-US" dirty="0" err="1" smtClean="0"/>
              <a:t>pendayagunaan</a:t>
            </a:r>
            <a:r>
              <a:rPr lang="en-US" dirty="0" smtClean="0"/>
              <a:t> air </a:t>
            </a:r>
            <a:r>
              <a:rPr lang="en-US" dirty="0" err="1" smtClean="0"/>
              <a:t>permukaan</a:t>
            </a:r>
            <a:r>
              <a:rPr lang="en-US" dirty="0" smtClean="0"/>
              <a:t>.</a:t>
            </a:r>
          </a:p>
          <a:p>
            <a:pPr marL="342900" indent="-342900">
              <a:buFont typeface="+mj-lt"/>
              <a:buAutoNum type="alphaLcPeriod"/>
            </a:pPr>
            <a:r>
              <a:rPr lang="en-US" dirty="0" err="1" smtClean="0"/>
              <a:t>Setiap</a:t>
            </a:r>
            <a:r>
              <a:rPr lang="en-US" dirty="0" smtClean="0"/>
              <a:t> </a:t>
            </a:r>
            <a:r>
              <a:rPr lang="en-US" dirty="0" err="1" smtClean="0"/>
              <a:t>orang</a:t>
            </a:r>
            <a:r>
              <a:rPr lang="en-US" dirty="0" smtClean="0"/>
              <a:t> </a:t>
            </a:r>
            <a:r>
              <a:rPr lang="en-US" dirty="0" err="1" smtClean="0"/>
              <a:t>berkewajiban</a:t>
            </a:r>
            <a:r>
              <a:rPr lang="en-US" dirty="0" smtClean="0"/>
              <a:t> </a:t>
            </a:r>
            <a:r>
              <a:rPr lang="en-US" dirty="0" err="1" smtClean="0"/>
              <a:t>menggunakan</a:t>
            </a:r>
            <a:r>
              <a:rPr lang="en-US" dirty="0" smtClean="0"/>
              <a:t> air </a:t>
            </a:r>
            <a:r>
              <a:rPr lang="en-US" dirty="0" err="1" smtClean="0"/>
              <a:t>sehemat</a:t>
            </a:r>
            <a:r>
              <a:rPr lang="en-US" dirty="0" smtClean="0"/>
              <a:t> </a:t>
            </a:r>
            <a:r>
              <a:rPr lang="en-US" dirty="0" err="1" smtClean="0"/>
              <a:t>mungkin</a:t>
            </a:r>
            <a:r>
              <a:rPr lang="en-US" dirty="0" smtClean="0"/>
              <a:t>.</a:t>
            </a:r>
          </a:p>
          <a:p>
            <a:pPr marL="342900" indent="-342900">
              <a:buFont typeface="+mj-lt"/>
              <a:buAutoNum type="alphaLcPeriod"/>
            </a:pPr>
            <a:r>
              <a:rPr lang="nn-NO" dirty="0" smtClean="0"/>
              <a:t>Pendayagunaan sumber daya air dilakukan dengan mengutamakan fungsi sosial </a:t>
            </a:r>
            <a:r>
              <a:rPr lang="en-US" dirty="0" err="1" smtClean="0"/>
              <a:t>untuk</a:t>
            </a:r>
            <a:r>
              <a:rPr lang="en-US" dirty="0" smtClean="0"/>
              <a:t> </a:t>
            </a:r>
            <a:r>
              <a:rPr lang="en-US" dirty="0" err="1" smtClean="0"/>
              <a:t>mewujudkan</a:t>
            </a:r>
            <a:r>
              <a:rPr lang="en-US" dirty="0" smtClean="0"/>
              <a:t> </a:t>
            </a:r>
            <a:r>
              <a:rPr lang="en-US" dirty="0" err="1" smtClean="0"/>
              <a:t>keadilan</a:t>
            </a:r>
            <a:r>
              <a:rPr lang="en-US" dirty="0" smtClean="0"/>
              <a:t> </a:t>
            </a:r>
            <a:r>
              <a:rPr lang="en-US" dirty="0" err="1" smtClean="0"/>
              <a:t>dengan</a:t>
            </a:r>
            <a:r>
              <a:rPr lang="en-US" dirty="0" smtClean="0"/>
              <a:t> </a:t>
            </a:r>
            <a:r>
              <a:rPr lang="en-US" dirty="0" err="1" smtClean="0"/>
              <a:t>memperhatikan</a:t>
            </a:r>
            <a:r>
              <a:rPr lang="en-US" dirty="0" smtClean="0"/>
              <a:t> </a:t>
            </a:r>
            <a:r>
              <a:rPr lang="en-US" dirty="0" err="1" smtClean="0"/>
              <a:t>prinsip</a:t>
            </a:r>
            <a:r>
              <a:rPr lang="en-US" dirty="0" smtClean="0"/>
              <a:t> </a:t>
            </a:r>
            <a:r>
              <a:rPr lang="en-US" dirty="0" err="1" smtClean="0"/>
              <a:t>pemanfaat</a:t>
            </a:r>
            <a:r>
              <a:rPr lang="en-US" dirty="0" smtClean="0"/>
              <a:t> air </a:t>
            </a:r>
            <a:r>
              <a:rPr lang="en-US" dirty="0" err="1" smtClean="0"/>
              <a:t>membayar</a:t>
            </a:r>
            <a:r>
              <a:rPr lang="en-US" dirty="0" smtClean="0"/>
              <a:t> </a:t>
            </a:r>
            <a:r>
              <a:rPr lang="en-US" dirty="0" err="1" smtClean="0"/>
              <a:t>biaya</a:t>
            </a:r>
            <a:r>
              <a:rPr lang="en-US" dirty="0" smtClean="0"/>
              <a:t> </a:t>
            </a:r>
            <a:r>
              <a:rPr lang="en-US" dirty="0" err="1" smtClean="0"/>
              <a:t>jasa</a:t>
            </a:r>
            <a:r>
              <a:rPr lang="en-US" dirty="0" smtClean="0"/>
              <a:t> </a:t>
            </a:r>
            <a:r>
              <a:rPr lang="en-US" dirty="0" err="1" smtClean="0"/>
              <a:t>pengelolaan</a:t>
            </a:r>
            <a:r>
              <a:rPr lang="en-US" dirty="0" smtClean="0"/>
              <a:t> </a:t>
            </a:r>
            <a:r>
              <a:rPr lang="en-US" dirty="0" err="1" smtClean="0"/>
              <a:t>sumber</a:t>
            </a:r>
            <a:r>
              <a:rPr lang="en-US" dirty="0" smtClean="0"/>
              <a:t> </a:t>
            </a:r>
            <a:r>
              <a:rPr lang="en-US" dirty="0" err="1" smtClean="0"/>
              <a:t>daya</a:t>
            </a:r>
            <a:r>
              <a:rPr lang="en-US" dirty="0" smtClean="0"/>
              <a:t> air </a:t>
            </a:r>
            <a:r>
              <a:rPr lang="en-US" dirty="0" err="1" smtClean="0"/>
              <a:t>dan</a:t>
            </a:r>
            <a:r>
              <a:rPr lang="en-US" dirty="0" smtClean="0"/>
              <a:t> </a:t>
            </a:r>
            <a:r>
              <a:rPr lang="en-US" dirty="0" err="1" smtClean="0"/>
              <a:t>dengan</a:t>
            </a:r>
            <a:r>
              <a:rPr lang="en-US" dirty="0" smtClean="0"/>
              <a:t> </a:t>
            </a:r>
            <a:r>
              <a:rPr lang="en-US" dirty="0" err="1" smtClean="0"/>
              <a:t>melibatkan</a:t>
            </a:r>
            <a:r>
              <a:rPr lang="en-US" dirty="0" smtClean="0"/>
              <a:t> </a:t>
            </a:r>
            <a:r>
              <a:rPr lang="en-US" dirty="0" err="1" smtClean="0"/>
              <a:t>peran</a:t>
            </a:r>
            <a:r>
              <a:rPr lang="en-US" dirty="0" smtClean="0"/>
              <a:t> </a:t>
            </a:r>
            <a:r>
              <a:rPr lang="en-US" dirty="0" err="1" smtClean="0"/>
              <a:t>masyarakat</a:t>
            </a:r>
            <a:r>
              <a:rPr lang="en-US" dirty="0" smtClean="0"/>
              <a:t>.</a:t>
            </a:r>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457200"/>
            <a:ext cx="8534400" cy="5262979"/>
          </a:xfrm>
          <a:prstGeom prst="rect">
            <a:avLst/>
          </a:prstGeom>
        </p:spPr>
        <p:txBody>
          <a:bodyPr wrap="square">
            <a:spAutoFit/>
          </a:bodyPr>
          <a:lstStyle/>
          <a:p>
            <a:pPr marL="573088" indent="-573088">
              <a:buFont typeface="Wingdings" pitchFamily="2" charset="2"/>
              <a:buChar char="q"/>
            </a:pPr>
            <a:r>
              <a:rPr lang="en-US" sz="2800" dirty="0" err="1" smtClean="0"/>
              <a:t>Dalam</a:t>
            </a:r>
            <a:r>
              <a:rPr lang="en-US" sz="2800" dirty="0" smtClean="0"/>
              <a:t> </a:t>
            </a:r>
            <a:r>
              <a:rPr lang="en-US" sz="2800" dirty="0" err="1" smtClean="0"/>
              <a:t>pelaksanaannya</a:t>
            </a:r>
            <a:r>
              <a:rPr lang="en-US" sz="2800" dirty="0" smtClean="0"/>
              <a:t> </a:t>
            </a:r>
            <a:r>
              <a:rPr lang="en-US" sz="2800" dirty="0" err="1" smtClean="0"/>
              <a:t>pendayagunaan</a:t>
            </a:r>
            <a:r>
              <a:rPr lang="en-US" sz="2800" dirty="0" smtClean="0"/>
              <a:t> </a:t>
            </a:r>
            <a:r>
              <a:rPr lang="en-US" sz="2800" dirty="0" err="1" smtClean="0"/>
              <a:t>sumber</a:t>
            </a:r>
            <a:r>
              <a:rPr lang="en-US" sz="2800" dirty="0" smtClean="0"/>
              <a:t> </a:t>
            </a:r>
            <a:r>
              <a:rPr lang="en-US" sz="2800" dirty="0" err="1" smtClean="0"/>
              <a:t>daya</a:t>
            </a:r>
            <a:r>
              <a:rPr lang="en-US" sz="2800" dirty="0" smtClean="0"/>
              <a:t> air </a:t>
            </a:r>
            <a:r>
              <a:rPr lang="en-US" sz="2800" dirty="0" err="1" smtClean="0"/>
              <a:t>mempunyai</a:t>
            </a:r>
            <a:r>
              <a:rPr lang="en-US" sz="2800" dirty="0" smtClean="0"/>
              <a:t> </a:t>
            </a:r>
            <a:r>
              <a:rPr lang="en-US" sz="2800" dirty="0" err="1" smtClean="0"/>
              <a:t>bidang</a:t>
            </a:r>
            <a:r>
              <a:rPr lang="en-US" sz="2800" dirty="0" smtClean="0"/>
              <a:t> </a:t>
            </a:r>
            <a:r>
              <a:rPr lang="en-US" sz="2800" dirty="0" err="1" smtClean="0"/>
              <a:t>usaha</a:t>
            </a:r>
            <a:r>
              <a:rPr lang="en-US" sz="2800" dirty="0" smtClean="0"/>
              <a:t> yang </a:t>
            </a:r>
            <a:r>
              <a:rPr lang="en-US" sz="2800" dirty="0" err="1" smtClean="0"/>
              <a:t>sangat</a:t>
            </a:r>
            <a:r>
              <a:rPr lang="en-US" sz="2800" dirty="0" smtClean="0"/>
              <a:t> </a:t>
            </a:r>
            <a:r>
              <a:rPr lang="en-US" sz="2800" dirty="0" err="1" smtClean="0"/>
              <a:t>luas</a:t>
            </a:r>
            <a:r>
              <a:rPr lang="en-US" sz="2800" dirty="0" smtClean="0"/>
              <a:t>, </a:t>
            </a:r>
            <a:r>
              <a:rPr lang="en-US" sz="2800" dirty="0" err="1" smtClean="0"/>
              <a:t>mulai</a:t>
            </a:r>
            <a:r>
              <a:rPr lang="en-US" sz="2800" dirty="0" smtClean="0"/>
              <a:t> </a:t>
            </a:r>
            <a:r>
              <a:rPr lang="en-US" sz="2800" dirty="0" err="1" smtClean="0"/>
              <a:t>dari</a:t>
            </a:r>
            <a:r>
              <a:rPr lang="en-US" sz="2800" dirty="0" smtClean="0"/>
              <a:t> </a:t>
            </a:r>
            <a:r>
              <a:rPr lang="en-US" sz="2800" dirty="0" err="1" smtClean="0"/>
              <a:t>pemenuhan</a:t>
            </a:r>
            <a:r>
              <a:rPr lang="en-US" sz="2800" dirty="0" smtClean="0"/>
              <a:t> </a:t>
            </a:r>
            <a:r>
              <a:rPr lang="en-US" sz="2800" dirty="0" err="1" smtClean="0"/>
              <a:t>kebutuhan</a:t>
            </a:r>
            <a:r>
              <a:rPr lang="en-US" sz="2800" dirty="0" smtClean="0"/>
              <a:t> air </a:t>
            </a:r>
            <a:r>
              <a:rPr lang="en-US" sz="2800" dirty="0" err="1" smtClean="0"/>
              <a:t>untuk</a:t>
            </a:r>
            <a:r>
              <a:rPr lang="en-US" sz="2800" dirty="0" smtClean="0"/>
              <a:t> </a:t>
            </a:r>
            <a:r>
              <a:rPr lang="en-US" sz="2800" dirty="0" err="1" smtClean="0"/>
              <a:t>kepentingan</a:t>
            </a:r>
            <a:r>
              <a:rPr lang="en-US" sz="2800" dirty="0" smtClean="0"/>
              <a:t> primer </a:t>
            </a:r>
            <a:r>
              <a:rPr lang="en-US" sz="2800" dirty="0" err="1" smtClean="0"/>
              <a:t>manusia</a:t>
            </a:r>
            <a:r>
              <a:rPr lang="en-US" sz="2800" dirty="0" smtClean="0"/>
              <a:t>, </a:t>
            </a:r>
            <a:r>
              <a:rPr lang="en-US" sz="2800" dirty="0" err="1" smtClean="0"/>
              <a:t>seperti</a:t>
            </a:r>
            <a:r>
              <a:rPr lang="en-US" sz="2800" dirty="0" smtClean="0"/>
              <a:t> </a:t>
            </a:r>
            <a:r>
              <a:rPr lang="en-US" sz="2800" dirty="0" err="1" smtClean="0"/>
              <a:t>untuk</a:t>
            </a:r>
            <a:r>
              <a:rPr lang="en-US" sz="2800" dirty="0" smtClean="0"/>
              <a:t> air </a:t>
            </a:r>
            <a:r>
              <a:rPr lang="en-US" sz="2800" dirty="0" err="1" smtClean="0"/>
              <a:t>minum</a:t>
            </a:r>
            <a:r>
              <a:rPr lang="en-US" sz="2800" dirty="0" smtClean="0"/>
              <a:t> </a:t>
            </a:r>
            <a:r>
              <a:rPr lang="en-US" sz="2800" dirty="0" err="1" smtClean="0"/>
              <a:t>dan</a:t>
            </a:r>
            <a:r>
              <a:rPr lang="en-US" sz="2800" dirty="0" smtClean="0"/>
              <a:t> </a:t>
            </a:r>
            <a:r>
              <a:rPr lang="en-US" sz="2800" dirty="0" err="1" smtClean="0"/>
              <a:t>kebutuhan</a:t>
            </a:r>
            <a:r>
              <a:rPr lang="en-US" sz="2800" dirty="0" smtClean="0"/>
              <a:t> </a:t>
            </a:r>
            <a:r>
              <a:rPr lang="en-US" sz="2800" dirty="0" err="1" smtClean="0"/>
              <a:t>untuk</a:t>
            </a:r>
            <a:r>
              <a:rPr lang="en-US" sz="2800" dirty="0" smtClean="0"/>
              <a:t> utility, </a:t>
            </a:r>
            <a:r>
              <a:rPr lang="en-US" sz="2800" dirty="0" err="1" smtClean="0"/>
              <a:t>sampai</a:t>
            </a:r>
            <a:r>
              <a:rPr lang="en-US" sz="2800" dirty="0" smtClean="0"/>
              <a:t> </a:t>
            </a:r>
            <a:r>
              <a:rPr lang="en-US" sz="2800" dirty="0" err="1" smtClean="0"/>
              <a:t>kebutuhan</a:t>
            </a:r>
            <a:r>
              <a:rPr lang="en-US" sz="2800" dirty="0" smtClean="0"/>
              <a:t> air </a:t>
            </a:r>
            <a:r>
              <a:rPr lang="en-US" sz="2800" dirty="0" err="1" smtClean="0"/>
              <a:t>untuk</a:t>
            </a:r>
            <a:r>
              <a:rPr lang="en-US" sz="2800" dirty="0" smtClean="0"/>
              <a:t> </a:t>
            </a:r>
            <a:r>
              <a:rPr lang="en-US" sz="2800" dirty="0" err="1" smtClean="0"/>
              <a:t>irigasi</a:t>
            </a:r>
            <a:r>
              <a:rPr lang="en-US" sz="2800" dirty="0" smtClean="0"/>
              <a:t>, </a:t>
            </a:r>
            <a:r>
              <a:rPr lang="en-US" sz="2800" dirty="0" err="1" smtClean="0"/>
              <a:t>perhubungan</a:t>
            </a:r>
            <a:r>
              <a:rPr lang="en-US" sz="2800" dirty="0" smtClean="0"/>
              <a:t>, </a:t>
            </a:r>
            <a:r>
              <a:rPr lang="en-US" sz="2800" dirty="0" err="1" smtClean="0"/>
              <a:t>pembangkit</a:t>
            </a:r>
            <a:r>
              <a:rPr lang="en-US" sz="2800" dirty="0" smtClean="0"/>
              <a:t> </a:t>
            </a:r>
            <a:r>
              <a:rPr lang="en-US" sz="2800" dirty="0" err="1" smtClean="0"/>
              <a:t>listrik</a:t>
            </a:r>
            <a:r>
              <a:rPr lang="en-US" sz="2800" dirty="0" smtClean="0"/>
              <a:t>, </a:t>
            </a:r>
            <a:r>
              <a:rPr lang="en-US" sz="2800" dirty="0" err="1" smtClean="0"/>
              <a:t>industri</a:t>
            </a:r>
            <a:r>
              <a:rPr lang="en-US" sz="2800" dirty="0" smtClean="0"/>
              <a:t>, </a:t>
            </a:r>
            <a:r>
              <a:rPr lang="en-US" sz="2800" dirty="0" err="1" smtClean="0"/>
              <a:t>dan</a:t>
            </a:r>
            <a:r>
              <a:rPr lang="en-US" sz="2800" dirty="0" smtClean="0"/>
              <a:t> lain-lain.</a:t>
            </a:r>
          </a:p>
          <a:p>
            <a:pPr marL="573088" indent="-573088">
              <a:buFont typeface="Wingdings" pitchFamily="2" charset="2"/>
              <a:buChar char="q"/>
            </a:pPr>
            <a:r>
              <a:rPr lang="en-US" sz="2800" dirty="0" err="1" smtClean="0"/>
              <a:t>Sedangkan</a:t>
            </a:r>
            <a:r>
              <a:rPr lang="en-US" sz="2800" dirty="0" smtClean="0"/>
              <a:t> </a:t>
            </a:r>
            <a:r>
              <a:rPr lang="en-US" sz="2800" dirty="0" err="1" smtClean="0"/>
              <a:t>untuk</a:t>
            </a:r>
            <a:r>
              <a:rPr lang="en-US" sz="2800" dirty="0" smtClean="0"/>
              <a:t> </a:t>
            </a:r>
            <a:r>
              <a:rPr lang="en-US" sz="2800" dirty="0" err="1" smtClean="0"/>
              <a:t>dapat</a:t>
            </a:r>
            <a:r>
              <a:rPr lang="en-US" sz="2800" dirty="0" smtClean="0"/>
              <a:t> </a:t>
            </a:r>
            <a:r>
              <a:rPr lang="en-US" sz="2800" dirty="0" err="1" smtClean="0"/>
              <a:t>mengusahakan</a:t>
            </a:r>
            <a:r>
              <a:rPr lang="en-US" sz="2800" dirty="0" smtClean="0"/>
              <a:t> </a:t>
            </a:r>
            <a:r>
              <a:rPr lang="en-US" sz="2800" dirty="0" err="1" smtClean="0"/>
              <a:t>sumber</a:t>
            </a:r>
            <a:r>
              <a:rPr lang="en-US" sz="2800" dirty="0" smtClean="0"/>
              <a:t> </a:t>
            </a:r>
            <a:r>
              <a:rPr lang="en-US" sz="2800" dirty="0" err="1" smtClean="0"/>
              <a:t>daya</a:t>
            </a:r>
            <a:r>
              <a:rPr lang="en-US" sz="2800" dirty="0" smtClean="0"/>
              <a:t> air </a:t>
            </a:r>
            <a:r>
              <a:rPr lang="en-US" sz="2800" dirty="0" err="1" smtClean="0"/>
              <a:t>melibatkan</a:t>
            </a:r>
            <a:r>
              <a:rPr lang="en-US" sz="2800" dirty="0" smtClean="0"/>
              <a:t> </a:t>
            </a:r>
            <a:r>
              <a:rPr lang="en-US" sz="2800" dirty="0" err="1" smtClean="0"/>
              <a:t>berbagai</a:t>
            </a:r>
            <a:r>
              <a:rPr lang="en-US" sz="2800" dirty="0" smtClean="0"/>
              <a:t> </a:t>
            </a:r>
            <a:r>
              <a:rPr lang="en-US" sz="2800" dirty="0" err="1" smtClean="0"/>
              <a:t>institusi</a:t>
            </a:r>
            <a:r>
              <a:rPr lang="en-US" sz="2800" dirty="0" smtClean="0"/>
              <a:t>, </a:t>
            </a:r>
            <a:r>
              <a:rPr lang="en-US" sz="2800" dirty="0" err="1" smtClean="0"/>
              <a:t>baik</a:t>
            </a:r>
            <a:r>
              <a:rPr lang="en-US" sz="2800" dirty="0" smtClean="0"/>
              <a:t> </a:t>
            </a:r>
            <a:r>
              <a:rPr lang="en-US" sz="2800" dirty="0" err="1" smtClean="0"/>
              <a:t>pemerintah</a:t>
            </a:r>
            <a:r>
              <a:rPr lang="en-US" sz="2800" dirty="0" smtClean="0"/>
              <a:t> </a:t>
            </a:r>
            <a:r>
              <a:rPr lang="en-US" sz="2800" dirty="0" err="1" smtClean="0"/>
              <a:t>maupun</a:t>
            </a:r>
            <a:r>
              <a:rPr lang="en-US" sz="2800" dirty="0" smtClean="0"/>
              <a:t> </a:t>
            </a:r>
            <a:r>
              <a:rPr lang="en-US" sz="2800" dirty="0" err="1" smtClean="0"/>
              <a:t>swasta</a:t>
            </a:r>
            <a:r>
              <a:rPr lang="en-US" sz="2800" dirty="0" smtClean="0"/>
              <a:t>, </a:t>
            </a:r>
            <a:r>
              <a:rPr lang="en-US" sz="2800" dirty="0" err="1" smtClean="0"/>
              <a:t>seperti</a:t>
            </a:r>
            <a:r>
              <a:rPr lang="en-US" sz="2800" dirty="0" smtClean="0"/>
              <a:t> </a:t>
            </a:r>
            <a:r>
              <a:rPr lang="en-US" sz="2800" dirty="0" err="1" smtClean="0"/>
              <a:t>peninjauan</a:t>
            </a:r>
            <a:r>
              <a:rPr lang="en-US" sz="2800" dirty="0" smtClean="0"/>
              <a:t> </a:t>
            </a:r>
            <a:r>
              <a:rPr lang="en-US" sz="2800" dirty="0" err="1" smtClean="0"/>
              <a:t>dari</a:t>
            </a:r>
            <a:r>
              <a:rPr lang="en-US" sz="2800" dirty="0" smtClean="0"/>
              <a:t> </a:t>
            </a:r>
            <a:r>
              <a:rPr lang="en-US" sz="2800" dirty="0" err="1" smtClean="0"/>
              <a:t>instansi</a:t>
            </a:r>
            <a:r>
              <a:rPr lang="en-US" sz="2800" dirty="0" smtClean="0"/>
              <a:t> </a:t>
            </a:r>
            <a:r>
              <a:rPr lang="en-US" sz="2800" dirty="0" err="1" smtClean="0"/>
              <a:t>terkait</a:t>
            </a:r>
            <a:r>
              <a:rPr lang="en-US" sz="2800" dirty="0" smtClean="0"/>
              <a:t>, </a:t>
            </a:r>
            <a:r>
              <a:rPr lang="fi-FI" sz="2800" dirty="0" smtClean="0"/>
              <a:t>perbankan, konsultan perencana, laboratorium, jasa konstruksi, dan lain-lain.</a:t>
            </a:r>
            <a:endParaRPr lang="en-US" sz="2800"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81000"/>
            <a:ext cx="8458200" cy="5570756"/>
          </a:xfrm>
          <a:prstGeom prst="rect">
            <a:avLst/>
          </a:prstGeom>
        </p:spPr>
        <p:txBody>
          <a:bodyPr wrap="square">
            <a:spAutoFit/>
          </a:bodyPr>
          <a:lstStyle/>
          <a:p>
            <a:r>
              <a:rPr lang="en-US" sz="3200" dirty="0" err="1" smtClean="0">
                <a:effectLst>
                  <a:outerShdw blurRad="38100" dist="38100" dir="2700000" algn="tl">
                    <a:srgbClr val="000000">
                      <a:alpha val="43137"/>
                    </a:srgbClr>
                  </a:outerShdw>
                </a:effectLst>
              </a:rPr>
              <a:t>Contoh-contoh</a:t>
            </a:r>
            <a:r>
              <a:rPr lang="en-US" sz="3200" dirty="0" smtClean="0">
                <a:effectLst>
                  <a:outerShdw blurRad="38100" dist="38100" dir="2700000" algn="tl">
                    <a:srgbClr val="000000">
                      <a:alpha val="43137"/>
                    </a:srgbClr>
                  </a:outerShdw>
                </a:effectLst>
              </a:rPr>
              <a:t> </a:t>
            </a:r>
            <a:r>
              <a:rPr lang="en-US" sz="3200" dirty="0" err="1" smtClean="0">
                <a:effectLst>
                  <a:outerShdw blurRad="38100" dist="38100" dir="2700000" algn="tl">
                    <a:srgbClr val="000000">
                      <a:alpha val="43137"/>
                    </a:srgbClr>
                  </a:outerShdw>
                </a:effectLst>
              </a:rPr>
              <a:t>dari</a:t>
            </a:r>
            <a:r>
              <a:rPr lang="en-US" sz="3200" dirty="0" smtClean="0">
                <a:effectLst>
                  <a:outerShdw blurRad="38100" dist="38100" dir="2700000" algn="tl">
                    <a:srgbClr val="000000">
                      <a:alpha val="43137"/>
                    </a:srgbClr>
                  </a:outerShdw>
                </a:effectLst>
              </a:rPr>
              <a:t> </a:t>
            </a:r>
            <a:r>
              <a:rPr lang="en-US" sz="3200" dirty="0" err="1" smtClean="0">
                <a:effectLst>
                  <a:outerShdw blurRad="38100" dist="38100" dir="2700000" algn="tl">
                    <a:srgbClr val="000000">
                      <a:alpha val="43137"/>
                    </a:srgbClr>
                  </a:outerShdw>
                </a:effectLst>
              </a:rPr>
              <a:t>kebijakan</a:t>
            </a:r>
            <a:r>
              <a:rPr lang="en-US" sz="3200" dirty="0" smtClean="0">
                <a:effectLst>
                  <a:outerShdw blurRad="38100" dist="38100" dir="2700000" algn="tl">
                    <a:srgbClr val="000000">
                      <a:alpha val="43137"/>
                    </a:srgbClr>
                  </a:outerShdw>
                </a:effectLst>
              </a:rPr>
              <a:t> yang </a:t>
            </a:r>
            <a:r>
              <a:rPr lang="en-US" sz="3200" dirty="0" err="1" smtClean="0">
                <a:effectLst>
                  <a:outerShdw blurRad="38100" dist="38100" dir="2700000" algn="tl">
                    <a:srgbClr val="000000">
                      <a:alpha val="43137"/>
                    </a:srgbClr>
                  </a:outerShdw>
                </a:effectLst>
              </a:rPr>
              <a:t>lahir</a:t>
            </a:r>
            <a:r>
              <a:rPr lang="en-US" sz="3200" dirty="0" smtClean="0">
                <a:effectLst>
                  <a:outerShdw blurRad="38100" dist="38100" dir="2700000" algn="tl">
                    <a:srgbClr val="000000">
                      <a:alpha val="43137"/>
                    </a:srgbClr>
                  </a:outerShdw>
                </a:effectLst>
              </a:rPr>
              <a:t> </a:t>
            </a:r>
            <a:r>
              <a:rPr lang="en-US" sz="3200" dirty="0" err="1" smtClean="0">
                <a:effectLst>
                  <a:outerShdw blurRad="38100" dist="38100" dir="2700000" algn="tl">
                    <a:srgbClr val="000000">
                      <a:alpha val="43137"/>
                    </a:srgbClr>
                  </a:outerShdw>
                </a:effectLst>
              </a:rPr>
              <a:t>dari</a:t>
            </a:r>
            <a:r>
              <a:rPr lang="en-US" sz="3200" dirty="0" smtClean="0">
                <a:effectLst>
                  <a:outerShdw blurRad="38100" dist="38100" dir="2700000" algn="tl">
                    <a:srgbClr val="000000">
                      <a:alpha val="43137"/>
                    </a:srgbClr>
                  </a:outerShdw>
                </a:effectLst>
              </a:rPr>
              <a:t> </a:t>
            </a:r>
            <a:r>
              <a:rPr lang="en-US" sz="3200" dirty="0" err="1" smtClean="0">
                <a:effectLst>
                  <a:outerShdw blurRad="38100" dist="38100" dir="2700000" algn="tl">
                    <a:srgbClr val="000000">
                      <a:alpha val="43137"/>
                    </a:srgbClr>
                  </a:outerShdw>
                </a:effectLst>
              </a:rPr>
              <a:t>Undang-undang</a:t>
            </a:r>
            <a:r>
              <a:rPr lang="en-US" sz="3200" dirty="0" smtClean="0">
                <a:effectLst>
                  <a:outerShdw blurRad="38100" dist="38100" dir="2700000" algn="tl">
                    <a:srgbClr val="000000">
                      <a:alpha val="43137"/>
                    </a:srgbClr>
                  </a:outerShdw>
                </a:effectLst>
              </a:rPr>
              <a:t> </a:t>
            </a:r>
            <a:r>
              <a:rPr lang="en-US" sz="3200" dirty="0" err="1" smtClean="0">
                <a:effectLst>
                  <a:outerShdw blurRad="38100" dist="38100" dir="2700000" algn="tl">
                    <a:srgbClr val="000000">
                      <a:alpha val="43137"/>
                    </a:srgbClr>
                  </a:outerShdw>
                </a:effectLst>
              </a:rPr>
              <a:t>Sumber</a:t>
            </a:r>
            <a:r>
              <a:rPr lang="en-US" sz="3200" dirty="0" smtClean="0">
                <a:effectLst>
                  <a:outerShdw blurRad="38100" dist="38100" dir="2700000" algn="tl">
                    <a:srgbClr val="000000">
                      <a:alpha val="43137"/>
                    </a:srgbClr>
                  </a:outerShdw>
                </a:effectLst>
              </a:rPr>
              <a:t> </a:t>
            </a:r>
            <a:r>
              <a:rPr lang="en-US" sz="3200" dirty="0" err="1" smtClean="0">
                <a:effectLst>
                  <a:outerShdw blurRad="38100" dist="38100" dir="2700000" algn="tl">
                    <a:srgbClr val="000000">
                      <a:alpha val="43137"/>
                    </a:srgbClr>
                  </a:outerShdw>
                </a:effectLst>
              </a:rPr>
              <a:t>Daya</a:t>
            </a:r>
            <a:r>
              <a:rPr lang="en-US" sz="3200" dirty="0" smtClean="0">
                <a:effectLst>
                  <a:outerShdw blurRad="38100" dist="38100" dir="2700000" algn="tl">
                    <a:srgbClr val="000000">
                      <a:alpha val="43137"/>
                    </a:srgbClr>
                  </a:outerShdw>
                </a:effectLst>
              </a:rPr>
              <a:t> Air,  </a:t>
            </a:r>
            <a:r>
              <a:rPr lang="en-US" sz="3200" dirty="0" err="1" smtClean="0">
                <a:effectLst>
                  <a:outerShdw blurRad="38100" dist="38100" dir="2700000" algn="tl">
                    <a:srgbClr val="000000">
                      <a:alpha val="43137"/>
                    </a:srgbClr>
                  </a:outerShdw>
                </a:effectLst>
              </a:rPr>
              <a:t>diantaranya</a:t>
            </a:r>
            <a:r>
              <a:rPr lang="en-US" sz="3200" dirty="0" smtClean="0">
                <a:effectLst>
                  <a:outerShdw blurRad="38100" dist="38100" dir="2700000" algn="tl">
                    <a:srgbClr val="000000">
                      <a:alpha val="43137"/>
                    </a:srgbClr>
                  </a:outerShdw>
                </a:effectLst>
              </a:rPr>
              <a:t> </a:t>
            </a:r>
            <a:r>
              <a:rPr lang="en-US" sz="3200" dirty="0" err="1" smtClean="0">
                <a:effectLst>
                  <a:outerShdw blurRad="38100" dist="38100" dir="2700000" algn="tl">
                    <a:srgbClr val="000000">
                      <a:alpha val="43137"/>
                    </a:srgbClr>
                  </a:outerShdw>
                </a:effectLst>
              </a:rPr>
              <a:t>adalah</a:t>
            </a:r>
            <a:r>
              <a:rPr lang="en-US" sz="3200" dirty="0" smtClean="0">
                <a:effectLst>
                  <a:outerShdw blurRad="38100" dist="38100" dir="2700000" algn="tl">
                    <a:srgbClr val="000000">
                      <a:alpha val="43137"/>
                    </a:srgbClr>
                  </a:outerShdw>
                </a:effectLst>
              </a:rPr>
              <a:t> :</a:t>
            </a:r>
          </a:p>
          <a:p>
            <a:pPr marL="682625" lvl="1" indent="-395288">
              <a:buFont typeface="Wingdings" pitchFamily="2" charset="2"/>
              <a:buChar char="q"/>
            </a:pPr>
            <a:r>
              <a:rPr lang="en-US" sz="2000" dirty="0" err="1" smtClean="0"/>
              <a:t>Pembagian</a:t>
            </a:r>
            <a:r>
              <a:rPr lang="en-US" sz="2000" dirty="0" smtClean="0"/>
              <a:t> Wilayah Sungai ; </a:t>
            </a:r>
            <a:r>
              <a:rPr lang="en-US" sz="2000" dirty="0" err="1" smtClean="0"/>
              <a:t>diterbitkan</a:t>
            </a:r>
            <a:r>
              <a:rPr lang="en-US" sz="2000" dirty="0" smtClean="0"/>
              <a:t> </a:t>
            </a:r>
            <a:r>
              <a:rPr lang="en-US" sz="2000" dirty="0" err="1" smtClean="0"/>
              <a:t>Peraturan</a:t>
            </a:r>
            <a:r>
              <a:rPr lang="en-US" sz="2000" dirty="0" smtClean="0"/>
              <a:t> </a:t>
            </a:r>
            <a:r>
              <a:rPr lang="en-US" sz="2000" dirty="0" err="1" smtClean="0"/>
              <a:t>Menteri</a:t>
            </a:r>
            <a:r>
              <a:rPr lang="en-US" sz="2000" dirty="0" smtClean="0"/>
              <a:t> </a:t>
            </a:r>
            <a:r>
              <a:rPr lang="en-US" sz="2000" dirty="0" err="1" smtClean="0"/>
              <a:t>Pekerjaan</a:t>
            </a:r>
            <a:r>
              <a:rPr lang="en-US" sz="2000" dirty="0" smtClean="0"/>
              <a:t> </a:t>
            </a:r>
            <a:r>
              <a:rPr lang="en-US" sz="2000" dirty="0" err="1" smtClean="0"/>
              <a:t>Umum</a:t>
            </a:r>
            <a:r>
              <a:rPr lang="en-US" sz="2000" dirty="0" smtClean="0"/>
              <a:t> No. 39/PRT/1989, </a:t>
            </a:r>
            <a:r>
              <a:rPr lang="en-US" sz="2000" dirty="0" err="1" smtClean="0"/>
              <a:t>tentang</a:t>
            </a:r>
            <a:r>
              <a:rPr lang="en-US" sz="2000" dirty="0" smtClean="0"/>
              <a:t> “</a:t>
            </a:r>
            <a:r>
              <a:rPr lang="en-US" sz="2000" dirty="0" err="1" smtClean="0"/>
              <a:t>Pembagian</a:t>
            </a:r>
            <a:r>
              <a:rPr lang="en-US" sz="2000" dirty="0" smtClean="0"/>
              <a:t> Wilayah Sungai”. Dari </a:t>
            </a:r>
            <a:r>
              <a:rPr lang="en-US" sz="2000" dirty="0" err="1" smtClean="0"/>
              <a:t>seluruh</a:t>
            </a:r>
            <a:r>
              <a:rPr lang="en-US" sz="2000" dirty="0" smtClean="0"/>
              <a:t> Wilayah Indonesia </a:t>
            </a:r>
            <a:r>
              <a:rPr lang="en-US" sz="2000" dirty="0" err="1" smtClean="0"/>
              <a:t>dibagi</a:t>
            </a:r>
            <a:r>
              <a:rPr lang="en-US" sz="2000" dirty="0" smtClean="0"/>
              <a:t> </a:t>
            </a:r>
            <a:r>
              <a:rPr lang="en-US" sz="2000" dirty="0" err="1" smtClean="0"/>
              <a:t>menjadi</a:t>
            </a:r>
            <a:r>
              <a:rPr lang="en-US" sz="2000" dirty="0" smtClean="0"/>
              <a:t> 90 </a:t>
            </a:r>
            <a:r>
              <a:rPr lang="en-US" sz="2000" dirty="0" err="1" smtClean="0"/>
              <a:t>Nama</a:t>
            </a:r>
            <a:r>
              <a:rPr lang="en-US" sz="2000" dirty="0" smtClean="0"/>
              <a:t> Wilayah Sungai </a:t>
            </a:r>
            <a:r>
              <a:rPr lang="en-US" sz="2000" dirty="0" err="1" smtClean="0"/>
              <a:t>dan</a:t>
            </a:r>
            <a:r>
              <a:rPr lang="en-US" sz="2000" dirty="0" smtClean="0"/>
              <a:t> </a:t>
            </a:r>
            <a:r>
              <a:rPr lang="en-US" sz="2000" dirty="0" err="1" smtClean="0"/>
              <a:t>dikelompokkan</a:t>
            </a:r>
            <a:r>
              <a:rPr lang="en-US" sz="2000" dirty="0" smtClean="0"/>
              <a:t> </a:t>
            </a:r>
            <a:r>
              <a:rPr lang="en-US" sz="2000" dirty="0" err="1" smtClean="0"/>
              <a:t>menjadi</a:t>
            </a:r>
            <a:r>
              <a:rPr lang="en-US" sz="2000" dirty="0" smtClean="0"/>
              <a:t> 07 </a:t>
            </a:r>
            <a:r>
              <a:rPr lang="en-US" sz="2000" dirty="0" err="1" smtClean="0"/>
              <a:t>Kode</a:t>
            </a:r>
            <a:r>
              <a:rPr lang="en-US" sz="2000" dirty="0" smtClean="0"/>
              <a:t> Wilayah Sungai.</a:t>
            </a:r>
          </a:p>
          <a:p>
            <a:pPr marL="682625" lvl="1" indent="-395288">
              <a:buFont typeface="Wingdings" pitchFamily="2" charset="2"/>
              <a:buChar char="q"/>
            </a:pPr>
            <a:r>
              <a:rPr lang="en-US" sz="2000" dirty="0" err="1" smtClean="0"/>
              <a:t>Kebijakan</a:t>
            </a:r>
            <a:r>
              <a:rPr lang="en-US" sz="2000" dirty="0" smtClean="0"/>
              <a:t> </a:t>
            </a:r>
            <a:r>
              <a:rPr lang="en-US" sz="2000" dirty="0" err="1" smtClean="0"/>
              <a:t>Pemerintah</a:t>
            </a:r>
            <a:r>
              <a:rPr lang="en-US" sz="2000" dirty="0" smtClean="0"/>
              <a:t> </a:t>
            </a:r>
            <a:r>
              <a:rPr lang="en-US" sz="2000" dirty="0" err="1" smtClean="0"/>
              <a:t>dibidang</a:t>
            </a:r>
            <a:r>
              <a:rPr lang="en-US" sz="2000" dirty="0" smtClean="0"/>
              <a:t> </a:t>
            </a:r>
            <a:r>
              <a:rPr lang="en-US" sz="2000" dirty="0" err="1" smtClean="0"/>
              <a:t>operasi</a:t>
            </a:r>
            <a:r>
              <a:rPr lang="en-US" sz="2000" dirty="0" smtClean="0"/>
              <a:t> </a:t>
            </a:r>
            <a:r>
              <a:rPr lang="en-US" sz="2000" dirty="0" err="1" smtClean="0"/>
              <a:t>dan</a:t>
            </a:r>
            <a:r>
              <a:rPr lang="en-US" sz="2000" dirty="0" smtClean="0"/>
              <a:t> </a:t>
            </a:r>
            <a:r>
              <a:rPr lang="en-US" sz="2000" dirty="0" err="1" smtClean="0"/>
              <a:t>pemeliharaan</a:t>
            </a:r>
            <a:r>
              <a:rPr lang="en-US" sz="2000" dirty="0" smtClean="0"/>
              <a:t> </a:t>
            </a:r>
            <a:r>
              <a:rPr lang="en-US" sz="2000" dirty="0" err="1" smtClean="0"/>
              <a:t>jaringan</a:t>
            </a:r>
            <a:r>
              <a:rPr lang="en-US" sz="2000" dirty="0" smtClean="0"/>
              <a:t> </a:t>
            </a:r>
            <a:r>
              <a:rPr lang="en-US" sz="2000" dirty="0" err="1" smtClean="0"/>
              <a:t>irigasi</a:t>
            </a:r>
            <a:r>
              <a:rPr lang="en-US" sz="2000" dirty="0" smtClean="0"/>
              <a:t> </a:t>
            </a:r>
            <a:r>
              <a:rPr lang="en-US" sz="2000" dirty="0" err="1" smtClean="0"/>
              <a:t>diserahkan</a:t>
            </a:r>
            <a:r>
              <a:rPr lang="en-US" sz="2000" dirty="0" smtClean="0"/>
              <a:t> </a:t>
            </a:r>
            <a:r>
              <a:rPr lang="en-US" sz="2000" dirty="0" err="1" smtClean="0"/>
              <a:t>kepada</a:t>
            </a:r>
            <a:r>
              <a:rPr lang="en-US" sz="2000" dirty="0" smtClean="0"/>
              <a:t> </a:t>
            </a:r>
            <a:r>
              <a:rPr lang="en-US" sz="2000" dirty="0" err="1" smtClean="0"/>
              <a:t>Perkumpulan</a:t>
            </a:r>
            <a:r>
              <a:rPr lang="en-US" sz="2000" dirty="0" smtClean="0"/>
              <a:t> </a:t>
            </a:r>
            <a:r>
              <a:rPr lang="en-US" sz="2000" dirty="0" err="1" smtClean="0"/>
              <a:t>Petani</a:t>
            </a:r>
            <a:r>
              <a:rPr lang="en-US" sz="2000" dirty="0" smtClean="0"/>
              <a:t> </a:t>
            </a:r>
            <a:r>
              <a:rPr lang="en-US" sz="2000" dirty="0" err="1" smtClean="0"/>
              <a:t>Pemakai</a:t>
            </a:r>
            <a:r>
              <a:rPr lang="en-US" sz="2000" dirty="0" smtClean="0"/>
              <a:t> Air (P3A) </a:t>
            </a:r>
            <a:r>
              <a:rPr lang="en-US" sz="2000" dirty="0" err="1" smtClean="0"/>
              <a:t>diterbitkan</a:t>
            </a:r>
            <a:r>
              <a:rPr lang="en-US" sz="2000" dirty="0" smtClean="0"/>
              <a:t> </a:t>
            </a:r>
            <a:r>
              <a:rPr lang="en-US" sz="2000" dirty="0" err="1" smtClean="0"/>
              <a:t>Peraturan</a:t>
            </a:r>
            <a:r>
              <a:rPr lang="en-US" sz="2000" dirty="0" smtClean="0"/>
              <a:t> </a:t>
            </a:r>
            <a:r>
              <a:rPr lang="en-US" sz="2000" dirty="0" err="1" smtClean="0"/>
              <a:t>Menteri</a:t>
            </a:r>
            <a:r>
              <a:rPr lang="en-US" sz="2000" dirty="0" smtClean="0"/>
              <a:t> </a:t>
            </a:r>
            <a:r>
              <a:rPr lang="en-US" sz="2000" dirty="0" err="1" smtClean="0"/>
              <a:t>Pekerjaan</a:t>
            </a:r>
            <a:r>
              <a:rPr lang="en-US" sz="2000" dirty="0" smtClean="0"/>
              <a:t> </a:t>
            </a:r>
            <a:r>
              <a:rPr lang="en-US" sz="2000" dirty="0" err="1" smtClean="0"/>
              <a:t>Umum</a:t>
            </a:r>
            <a:r>
              <a:rPr lang="en-US" sz="2000" dirty="0" smtClean="0"/>
              <a:t> No. 42/PRT/1989, </a:t>
            </a:r>
            <a:r>
              <a:rPr lang="en-US" sz="2000" dirty="0" err="1" smtClean="0"/>
              <a:t>tentang</a:t>
            </a:r>
            <a:r>
              <a:rPr lang="en-US" sz="2000" dirty="0" smtClean="0"/>
              <a:t> “Tata  </a:t>
            </a:r>
            <a:r>
              <a:rPr lang="en-US" sz="2000" dirty="0" err="1" smtClean="0"/>
              <a:t>Laksana</a:t>
            </a:r>
            <a:r>
              <a:rPr lang="en-US" sz="2000" dirty="0" smtClean="0"/>
              <a:t> </a:t>
            </a:r>
            <a:r>
              <a:rPr lang="en-US" sz="2000" dirty="0" err="1" smtClean="0"/>
              <a:t>Penyerahan</a:t>
            </a:r>
            <a:r>
              <a:rPr lang="en-US" sz="2000" dirty="0" smtClean="0"/>
              <a:t> </a:t>
            </a:r>
            <a:r>
              <a:rPr lang="en-US" sz="2000" dirty="0" err="1" smtClean="0"/>
              <a:t>Jaringan</a:t>
            </a:r>
            <a:r>
              <a:rPr lang="en-US" sz="2000" dirty="0" smtClean="0"/>
              <a:t> </a:t>
            </a:r>
            <a:r>
              <a:rPr lang="en-US" sz="2000" dirty="0" err="1" smtClean="0"/>
              <a:t>Irigasi</a:t>
            </a:r>
            <a:r>
              <a:rPr lang="en-US" sz="2000" dirty="0" smtClean="0"/>
              <a:t> Kecil </a:t>
            </a:r>
            <a:r>
              <a:rPr lang="en-US" sz="2000" dirty="0" err="1" smtClean="0"/>
              <a:t>berikut</a:t>
            </a:r>
            <a:r>
              <a:rPr lang="en-US" sz="2000" dirty="0" smtClean="0"/>
              <a:t> </a:t>
            </a:r>
            <a:r>
              <a:rPr lang="en-US" sz="2000" dirty="0" err="1" smtClean="0"/>
              <a:t>Wewenang</a:t>
            </a:r>
            <a:r>
              <a:rPr lang="en-US" sz="2000" dirty="0" smtClean="0"/>
              <a:t> </a:t>
            </a:r>
            <a:r>
              <a:rPr lang="en-US" sz="2000" dirty="0" err="1" smtClean="0"/>
              <a:t>Pengurusannya</a:t>
            </a:r>
            <a:r>
              <a:rPr lang="en-US" sz="2000" dirty="0" smtClean="0"/>
              <a:t> </a:t>
            </a:r>
            <a:r>
              <a:rPr lang="en-US" sz="2000" dirty="0" err="1" smtClean="0"/>
              <a:t>kepada</a:t>
            </a:r>
            <a:r>
              <a:rPr lang="en-US" sz="2000" dirty="0" smtClean="0"/>
              <a:t> </a:t>
            </a:r>
            <a:r>
              <a:rPr lang="en-US" sz="2000" dirty="0" err="1" smtClean="0"/>
              <a:t>Perkumpulan</a:t>
            </a:r>
            <a:r>
              <a:rPr lang="en-US" sz="2000" dirty="0" smtClean="0"/>
              <a:t> </a:t>
            </a:r>
            <a:r>
              <a:rPr lang="en-US" sz="2000" dirty="0" err="1" smtClean="0"/>
              <a:t>petani</a:t>
            </a:r>
            <a:r>
              <a:rPr lang="en-US" sz="2000" dirty="0" smtClean="0"/>
              <a:t> </a:t>
            </a:r>
            <a:r>
              <a:rPr lang="en-US" sz="2000" dirty="0" err="1" smtClean="0"/>
              <a:t>Pemakai</a:t>
            </a:r>
            <a:r>
              <a:rPr lang="en-US" sz="2000" dirty="0" smtClean="0"/>
              <a:t> Air (P3A)”.</a:t>
            </a:r>
          </a:p>
          <a:p>
            <a:pPr marL="682625" lvl="1" indent="-395288">
              <a:buFont typeface="Wingdings" pitchFamily="2" charset="2"/>
              <a:buChar char="q"/>
            </a:pPr>
            <a:r>
              <a:rPr lang="en-US" sz="2000" dirty="0" err="1" smtClean="0"/>
              <a:t>Kebijakan</a:t>
            </a:r>
            <a:r>
              <a:rPr lang="en-US" sz="2000" dirty="0" smtClean="0"/>
              <a:t> </a:t>
            </a:r>
            <a:r>
              <a:rPr lang="en-US" sz="2000" dirty="0" err="1" smtClean="0"/>
              <a:t>untuk</a:t>
            </a:r>
            <a:r>
              <a:rPr lang="en-US" sz="2000" dirty="0" smtClean="0"/>
              <a:t> </a:t>
            </a:r>
            <a:r>
              <a:rPr lang="en-US" sz="2000" dirty="0" err="1" smtClean="0"/>
              <a:t>melaksanakan</a:t>
            </a:r>
            <a:r>
              <a:rPr lang="en-US" sz="2000" dirty="0" smtClean="0"/>
              <a:t> </a:t>
            </a:r>
            <a:r>
              <a:rPr lang="en-US" sz="2000" dirty="0" err="1" smtClean="0"/>
              <a:t>koordinasi</a:t>
            </a:r>
            <a:r>
              <a:rPr lang="en-US" sz="2000" dirty="0" smtClean="0"/>
              <a:t> </a:t>
            </a:r>
            <a:r>
              <a:rPr lang="en-US" sz="2000" dirty="0" err="1" smtClean="0"/>
              <a:t>tata</a:t>
            </a:r>
            <a:r>
              <a:rPr lang="en-US" sz="2000" dirty="0" smtClean="0"/>
              <a:t> </a:t>
            </a:r>
            <a:r>
              <a:rPr lang="en-US" sz="2000" dirty="0" err="1" smtClean="0"/>
              <a:t>pengaturan</a:t>
            </a:r>
            <a:r>
              <a:rPr lang="en-US" sz="2000" dirty="0" smtClean="0"/>
              <a:t> air </a:t>
            </a:r>
            <a:r>
              <a:rPr lang="en-US" sz="2000" dirty="0" err="1" smtClean="0"/>
              <a:t>di</a:t>
            </a:r>
            <a:r>
              <a:rPr lang="en-US" sz="2000" dirty="0" smtClean="0"/>
              <a:t> Wilayah </a:t>
            </a:r>
            <a:r>
              <a:rPr lang="sv-SE" sz="2000" dirty="0" smtClean="0"/>
              <a:t>Provinsi Daerah Tingkat I ; diterbitkan Peraturan Menteri Pekerjaan Umum </a:t>
            </a:r>
            <a:r>
              <a:rPr lang="it-IT" sz="2000" dirty="0" smtClean="0"/>
              <a:t>No. 67/PRT/1993, tentang “Panitia Tata Pengaturan Air Provinsi Daerah </a:t>
            </a:r>
            <a:r>
              <a:rPr lang="en-US" sz="2000" dirty="0" smtClean="0"/>
              <a:t>Tingkat I”.</a:t>
            </a:r>
            <a:endParaRPr lang="en-US" sz="2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923</TotalTime>
  <Words>3656</Words>
  <Application>Microsoft Office PowerPoint</Application>
  <PresentationFormat>On-screen Show (4:3)</PresentationFormat>
  <Paragraphs>318</Paragraphs>
  <Slides>49</Slides>
  <Notes>4</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PowerPoint Presentation</vt:lpstr>
      <vt:lpstr>Major Reservoirs of Water</vt:lpstr>
      <vt:lpstr>Distribution of Water (from “Resources of the Earth”  1972 data)</vt:lpstr>
      <vt:lpstr>Distribution of Water http://ga.water.usgs.gov/edu/waterdistribution.html  (1997 data)</vt:lpstr>
      <vt:lpstr>PowerPoint Presentation</vt:lpstr>
      <vt:lpstr>PowerPoint Presentation</vt:lpstr>
      <vt:lpstr>PowerPoint Presentation</vt:lpstr>
      <vt:lpstr>Ancient  Hydrologic  History  Nile River The longest river in the world (6650 km)</vt:lpstr>
      <vt:lpstr>Ancient Hydrologic History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Kegiatan-Kegiatan Pengembangan Sumber Daya Air</vt:lpstr>
      <vt:lpstr>Persoalan Pada Alokasi Dan Manajemen Sumberdaya Air </vt:lpstr>
      <vt:lpstr>Persoalan perencanaan dapat dipandang sebagai proses pembuatan keputusan </vt:lpstr>
      <vt:lpstr>Keputusan yg bersifat tetap tsb. (no. 1) dapat dikelompokkan dalam hal2 sbb.</vt:lpstr>
      <vt:lpstr>Keputusan yang menyangkut masa datang (no. 2) berkaitan dengan operasi suatu sistem sumber daya air, misalnya: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Budi Santosa</dc:creator>
  <cp:lastModifiedBy>User</cp:lastModifiedBy>
  <cp:revision>58</cp:revision>
  <dcterms:created xsi:type="dcterms:W3CDTF">2013-01-19T02:01:50Z</dcterms:created>
  <dcterms:modified xsi:type="dcterms:W3CDTF">2016-09-03T09:31:15Z</dcterms:modified>
</cp:coreProperties>
</file>