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78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E8993-C58C-4AEB-9A92-9581050539FA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F6E8993-C58C-4AEB-9A92-9581050539FA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B74BC88-EAA8-4A51-B301-434F5AF20D2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Cara </a:t>
            </a:r>
            <a:r>
              <a:rPr lang="en-US" dirty="0" err="1"/>
              <a:t>T</a:t>
            </a:r>
            <a:r>
              <a:rPr lang="en-US" dirty="0" err="1" smtClean="0"/>
              <a:t>erpadu</a:t>
            </a:r>
            <a:r>
              <a:rPr lang="en-US" dirty="0" smtClean="0"/>
              <a:t>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r>
              <a:rPr lang="en-US" dirty="0" err="1" smtClean="0"/>
              <a:t>Emosional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r>
              <a:rPr lang="en-US" dirty="0" err="1" smtClean="0"/>
              <a:t>Emosional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Terpadu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044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Holistic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aspek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yang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yang </a:t>
            </a:r>
            <a:r>
              <a:rPr lang="en-US" dirty="0" err="1" smtClean="0"/>
              <a:t>lainnya</a:t>
            </a:r>
            <a:r>
              <a:rPr lang="en-US" dirty="0" smtClean="0"/>
              <a:t>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berkaitan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Eliason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Jenkins (1994) </a:t>
            </a:r>
            <a:r>
              <a:rPr lang="en-US" dirty="0" err="1" smtClean="0"/>
              <a:t>mengemukakan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kurikulum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mengembangakan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aspek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, </a:t>
            </a:r>
            <a:r>
              <a:rPr lang="en-US" dirty="0" err="1" smtClean="0"/>
              <a:t>asperk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intelektual</a:t>
            </a:r>
            <a:r>
              <a:rPr lang="en-US" dirty="0" smtClean="0"/>
              <a:t>, </a:t>
            </a:r>
            <a:r>
              <a:rPr lang="en-US" dirty="0" err="1" smtClean="0"/>
              <a:t>dorongan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,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Eliason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Jenkins (1994) </a:t>
            </a:r>
            <a:r>
              <a:rPr lang="en-US" dirty="0" err="1" smtClean="0"/>
              <a:t>menegaskan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kurikulum</a:t>
            </a:r>
            <a:r>
              <a:rPr lang="en-US" dirty="0" smtClean="0"/>
              <a:t> </a:t>
            </a:r>
            <a:r>
              <a:rPr lang="en-US" dirty="0" err="1" smtClean="0"/>
              <a:t>terpadu</a:t>
            </a:r>
            <a:r>
              <a:rPr lang="en-US" dirty="0" smtClean="0"/>
              <a:t> </a:t>
            </a:r>
            <a:r>
              <a:rPr lang="en-US" dirty="0" err="1" smtClean="0"/>
              <a:t>memudahkan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membangun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benda</a:t>
            </a:r>
            <a:r>
              <a:rPr lang="en-US" dirty="0" smtClean="0"/>
              <a:t>/</a:t>
            </a:r>
            <a:r>
              <a:rPr lang="en-US" dirty="0" err="1" smtClean="0"/>
              <a:t>peristiwa</a:t>
            </a:r>
            <a:r>
              <a:rPr lang="en-US" dirty="0" smtClean="0"/>
              <a:t> yang </a:t>
            </a:r>
            <a:r>
              <a:rPr lang="en-US" dirty="0" err="1" smtClean="0"/>
              <a:t>ada</a:t>
            </a:r>
            <a:r>
              <a:rPr lang="en-US" dirty="0" smtClean="0"/>
              <a:t> di </a:t>
            </a:r>
            <a:r>
              <a:rPr lang="en-US" dirty="0" err="1" smtClean="0"/>
              <a:t>lingkungannya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6289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Conny</a:t>
            </a:r>
            <a:r>
              <a:rPr lang="en-US" dirty="0" smtClean="0"/>
              <a:t> R. </a:t>
            </a:r>
            <a:r>
              <a:rPr lang="en-US" dirty="0" err="1" smtClean="0"/>
              <a:t>Semiawan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dirty="0" err="1" smtClean="0"/>
              <a:t>Menyampaikan</a:t>
            </a:r>
            <a:r>
              <a:rPr lang="en-US" sz="2800" dirty="0" smtClean="0"/>
              <a:t> </a:t>
            </a:r>
            <a:r>
              <a:rPr lang="en-US" sz="2800" dirty="0" err="1" smtClean="0"/>
              <a:t>bahwa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 </a:t>
            </a:r>
            <a:r>
              <a:rPr lang="en-US" sz="2800" dirty="0" err="1" smtClean="0"/>
              <a:t>terpadu</a:t>
            </a:r>
            <a:r>
              <a:rPr lang="en-US" sz="2800" dirty="0" smtClean="0"/>
              <a:t>, </a:t>
            </a:r>
            <a:r>
              <a:rPr lang="en-US" sz="2800" dirty="0" err="1" smtClean="0"/>
              <a:t>sejak</a:t>
            </a:r>
            <a:r>
              <a:rPr lang="en-US" sz="2800" dirty="0" smtClean="0"/>
              <a:t> </a:t>
            </a:r>
            <a:r>
              <a:rPr lang="en-US" sz="2800" dirty="0" err="1" smtClean="0"/>
              <a:t>dini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</a:t>
            </a:r>
            <a:r>
              <a:rPr lang="en-US" sz="2800" dirty="0" err="1" smtClean="0"/>
              <a:t>sudah</a:t>
            </a:r>
            <a:r>
              <a:rPr lang="en-US" sz="2800" dirty="0" smtClean="0"/>
              <a:t> </a:t>
            </a:r>
            <a:r>
              <a:rPr lang="en-US" sz="2800" dirty="0" err="1" smtClean="0"/>
              <a:t>terlatih</a:t>
            </a:r>
            <a:r>
              <a:rPr lang="en-US" sz="2800" dirty="0" smtClean="0"/>
              <a:t> </a:t>
            </a:r>
            <a:r>
              <a:rPr lang="en-US" sz="2800" dirty="0" err="1" smtClean="0"/>
              <a:t>mengaitkan</a:t>
            </a:r>
            <a:r>
              <a:rPr lang="en-US" sz="2800" dirty="0" smtClean="0"/>
              <a:t> </a:t>
            </a:r>
            <a:r>
              <a:rPr lang="en-US" sz="2800" dirty="0" err="1" smtClean="0"/>
              <a:t>informasi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satu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yang lain </a:t>
            </a:r>
            <a:r>
              <a:rPr lang="en-US" sz="2800" dirty="0" err="1" smtClean="0"/>
              <a:t>sehingga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wajar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menghadapi</a:t>
            </a:r>
            <a:r>
              <a:rPr lang="en-US" sz="2800" dirty="0" smtClean="0"/>
              <a:t> </a:t>
            </a:r>
            <a:r>
              <a:rPr lang="en-US" sz="2800" dirty="0" err="1" smtClean="0"/>
              <a:t>situasi</a:t>
            </a:r>
            <a:r>
              <a:rPr lang="en-US" sz="2800" dirty="0" smtClean="0"/>
              <a:t> </a:t>
            </a:r>
            <a:r>
              <a:rPr lang="en-US" sz="2800" dirty="0" err="1" smtClean="0"/>
              <a:t>silang</a:t>
            </a:r>
            <a:r>
              <a:rPr lang="en-US" sz="2800" dirty="0" smtClean="0"/>
              <a:t> </a:t>
            </a:r>
            <a:r>
              <a:rPr lang="en-US" sz="2800" dirty="0" err="1" smtClean="0"/>
              <a:t>lingkungan</a:t>
            </a:r>
            <a:r>
              <a:rPr lang="en-US" sz="2800" dirty="0" smtClean="0"/>
              <a:t>, </a:t>
            </a:r>
            <a:r>
              <a:rPr lang="en-US" sz="2800" dirty="0" err="1" smtClean="0"/>
              <a:t>silang</a:t>
            </a:r>
            <a:r>
              <a:rPr lang="en-US" sz="2800" dirty="0" smtClean="0"/>
              <a:t> </a:t>
            </a:r>
            <a:r>
              <a:rPr lang="en-US" sz="2800" dirty="0" err="1" smtClean="0"/>
              <a:t>pengetahuan</a:t>
            </a:r>
            <a:r>
              <a:rPr lang="en-US" sz="2800" dirty="0" smtClean="0"/>
              <a:t>, </a:t>
            </a:r>
            <a:r>
              <a:rPr lang="en-US" sz="2800" dirty="0" err="1" smtClean="0"/>
              <a:t>ataupun</a:t>
            </a:r>
            <a:r>
              <a:rPr lang="en-US" sz="2800" dirty="0" smtClean="0"/>
              <a:t> </a:t>
            </a:r>
            <a:r>
              <a:rPr lang="en-US" sz="2800" dirty="0" err="1" smtClean="0"/>
              <a:t>silang</a:t>
            </a:r>
            <a:r>
              <a:rPr lang="en-US" sz="2800" dirty="0" smtClean="0"/>
              <a:t> </a:t>
            </a:r>
            <a:r>
              <a:rPr lang="en-US" sz="2800" dirty="0" err="1" smtClean="0"/>
              <a:t>perangkat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keasyikan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menyenangkan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sekaligus</a:t>
            </a:r>
            <a:r>
              <a:rPr lang="en-US" sz="2800" dirty="0" smtClean="0"/>
              <a:t> </a:t>
            </a:r>
            <a:r>
              <a:rPr lang="en-US" sz="2800" dirty="0" err="1" smtClean="0"/>
              <a:t>menjadikan</a:t>
            </a:r>
            <a:r>
              <a:rPr lang="en-US" sz="2800" dirty="0" smtClean="0"/>
              <a:t> </a:t>
            </a:r>
            <a:r>
              <a:rPr lang="en-US" sz="2800" dirty="0" err="1" smtClean="0"/>
              <a:t>belajar</a:t>
            </a:r>
            <a:r>
              <a:rPr lang="en-US" sz="2800" dirty="0" smtClean="0"/>
              <a:t> </a:t>
            </a:r>
            <a:r>
              <a:rPr lang="en-US" sz="2800" dirty="0" err="1" smtClean="0"/>
              <a:t>mereka</a:t>
            </a:r>
            <a:r>
              <a:rPr lang="en-US" sz="2800" dirty="0" smtClean="0"/>
              <a:t> </a:t>
            </a:r>
            <a:r>
              <a:rPr lang="en-US" sz="2800" dirty="0" err="1" smtClean="0"/>
              <a:t>menjadi</a:t>
            </a:r>
            <a:r>
              <a:rPr lang="en-US" sz="2800" dirty="0" smtClean="0"/>
              <a:t> </a:t>
            </a:r>
            <a:r>
              <a:rPr lang="en-US" sz="2800" dirty="0" err="1" smtClean="0"/>
              <a:t>aktif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terlibat</a:t>
            </a:r>
            <a:r>
              <a:rPr lang="en-US" sz="2800" dirty="0" smtClean="0"/>
              <a:t> </a:t>
            </a:r>
            <a:r>
              <a:rPr lang="en-US" sz="2800" dirty="0" err="1" smtClean="0"/>
              <a:t>langsung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kehidupan</a:t>
            </a:r>
            <a:r>
              <a:rPr lang="en-US" sz="2800" dirty="0" smtClean="0"/>
              <a:t> </a:t>
            </a:r>
            <a:r>
              <a:rPr lang="en-US" sz="2800" dirty="0" err="1" smtClean="0"/>
              <a:t>nyata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37205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Berbasis</a:t>
            </a:r>
            <a:r>
              <a:rPr lang="en-US" dirty="0" smtClean="0"/>
              <a:t> </a:t>
            </a:r>
            <a:r>
              <a:rPr lang="en-US" dirty="0" err="1" smtClean="0"/>
              <a:t>Tema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ide </a:t>
            </a:r>
            <a:r>
              <a:rPr lang="en-US" dirty="0" err="1" smtClean="0"/>
              <a:t>pokok</a:t>
            </a:r>
            <a:endParaRPr lang="en-US" dirty="0" smtClean="0"/>
          </a:p>
          <a:p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berbasis</a:t>
            </a:r>
            <a:r>
              <a:rPr lang="en-US" dirty="0" smtClean="0"/>
              <a:t> </a:t>
            </a:r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salah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yang </a:t>
            </a:r>
            <a:r>
              <a:rPr lang="en-US" dirty="0" err="1" smtClean="0"/>
              <a:t>didasarkan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ide-ide </a:t>
            </a:r>
            <a:r>
              <a:rPr lang="en-US" dirty="0" err="1" smtClean="0"/>
              <a:t>pokok</a:t>
            </a:r>
            <a:r>
              <a:rPr lang="en-US" dirty="0" smtClean="0"/>
              <a:t>/</a:t>
            </a:r>
            <a:r>
              <a:rPr lang="en-US" dirty="0" err="1" smtClean="0"/>
              <a:t>sentral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lingkungannya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dimulai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yang </a:t>
            </a:r>
            <a:r>
              <a:rPr lang="en-US" dirty="0" err="1" smtClean="0"/>
              <a:t>sederhana</a:t>
            </a:r>
            <a:r>
              <a:rPr lang="en-US" dirty="0" smtClean="0"/>
              <a:t> </a:t>
            </a:r>
            <a:r>
              <a:rPr lang="en-US" dirty="0" err="1" smtClean="0"/>
              <a:t>menuju</a:t>
            </a:r>
            <a:r>
              <a:rPr lang="en-US" dirty="0" smtClean="0"/>
              <a:t> yang </a:t>
            </a:r>
            <a:r>
              <a:rPr lang="en-US" dirty="0" err="1" smtClean="0"/>
              <a:t>kompleks</a:t>
            </a:r>
            <a:endParaRPr lang="en-US" dirty="0" smtClean="0"/>
          </a:p>
          <a:p>
            <a:r>
              <a:rPr lang="en-US" dirty="0" err="1" smtClean="0"/>
              <a:t>Kegiatannya</a:t>
            </a:r>
            <a:r>
              <a:rPr lang="en-US" dirty="0" smtClean="0"/>
              <a:t> </a:t>
            </a:r>
            <a:r>
              <a:rPr lang="en-US" dirty="0" err="1" smtClean="0"/>
              <a:t>melibatkan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067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 smtClean="0"/>
              <a:t>Karakteristik</a:t>
            </a:r>
            <a:r>
              <a:rPr lang="en-US" sz="3600" dirty="0" smtClean="0"/>
              <a:t> </a:t>
            </a:r>
            <a:r>
              <a:rPr lang="en-US" sz="3600" dirty="0" err="1" smtClean="0"/>
              <a:t>pembelajaran</a:t>
            </a:r>
            <a:r>
              <a:rPr lang="en-US" sz="3600" dirty="0" smtClean="0"/>
              <a:t> </a:t>
            </a:r>
            <a:r>
              <a:rPr lang="en-US" sz="3600" dirty="0" err="1" smtClean="0"/>
              <a:t>berbasis</a:t>
            </a:r>
            <a:r>
              <a:rPr lang="en-US" sz="3600" dirty="0" smtClean="0"/>
              <a:t> </a:t>
            </a:r>
            <a:r>
              <a:rPr lang="en-US" sz="3600" dirty="0" err="1" smtClean="0"/>
              <a:t>tema</a:t>
            </a:r>
            <a:r>
              <a:rPr lang="en-US" sz="3600" dirty="0" smtClean="0"/>
              <a:t> (Rohde &amp; </a:t>
            </a:r>
            <a:r>
              <a:rPr lang="en-US" sz="3600" dirty="0" err="1" smtClean="0"/>
              <a:t>Kostelnik</a:t>
            </a:r>
            <a:r>
              <a:rPr lang="en-US" sz="3600" dirty="0" smtClean="0"/>
              <a:t>, 1991)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objek</a:t>
            </a:r>
            <a:r>
              <a:rPr lang="en-US" dirty="0" smtClean="0"/>
              <a:t> </a:t>
            </a:r>
            <a:r>
              <a:rPr lang="en-US" dirty="0" err="1" smtClean="0"/>
              <a:t>nyata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Menciptakan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pemikirannya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Membangun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sekitar</a:t>
            </a:r>
            <a:r>
              <a:rPr lang="en-US" dirty="0" smtClean="0"/>
              <a:t> </a:t>
            </a:r>
            <a:r>
              <a:rPr lang="en-US" dirty="0" err="1" smtClean="0"/>
              <a:t>minat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Membangun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Menyediakan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kebiasaan</a:t>
            </a:r>
            <a:r>
              <a:rPr lang="en-US" dirty="0" smtClean="0"/>
              <a:t> yang </a:t>
            </a:r>
            <a:r>
              <a:rPr lang="en-US" dirty="0" err="1" smtClean="0"/>
              <a:t>menghubungkan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aspek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Mengakomodasi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bergerak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bermain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menerjemahkan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pengertian</a:t>
            </a:r>
            <a:endParaRPr lang="en-US" dirty="0" smtClean="0"/>
          </a:p>
          <a:p>
            <a:r>
              <a:rPr lang="en-US" dirty="0" err="1" smtClean="0"/>
              <a:t>Menghargai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Menemukan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melibatkan</a:t>
            </a:r>
            <a:r>
              <a:rPr lang="en-US" dirty="0" smtClean="0"/>
              <a:t> </a:t>
            </a:r>
            <a:r>
              <a:rPr lang="en-US" dirty="0" err="1" smtClean="0"/>
              <a:t>anggota</a:t>
            </a:r>
            <a:r>
              <a:rPr lang="en-US" dirty="0" smtClean="0"/>
              <a:t> </a:t>
            </a:r>
            <a:r>
              <a:rPr lang="en-US" dirty="0" err="1" smtClean="0"/>
              <a:t>keluarga</a:t>
            </a: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565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 smtClean="0"/>
              <a:t>Hendrick</a:t>
            </a:r>
            <a:r>
              <a:rPr lang="en-US" sz="3600" dirty="0" smtClean="0"/>
              <a:t> (1986) </a:t>
            </a:r>
            <a:r>
              <a:rPr lang="en-US" sz="3600" dirty="0" err="1" smtClean="0"/>
              <a:t>dalam</a:t>
            </a:r>
            <a:r>
              <a:rPr lang="en-US" sz="3600" dirty="0" smtClean="0"/>
              <a:t> </a:t>
            </a:r>
            <a:r>
              <a:rPr lang="en-US" sz="3600" dirty="0" err="1" smtClean="0"/>
              <a:t>Kostelnik</a:t>
            </a:r>
            <a:r>
              <a:rPr lang="en-US" sz="3600" dirty="0" smtClean="0"/>
              <a:t> </a:t>
            </a:r>
            <a:r>
              <a:rPr lang="en-US" sz="3600" dirty="0" err="1" smtClean="0"/>
              <a:t>mengemukakan</a:t>
            </a:r>
            <a:r>
              <a:rPr lang="en-US" sz="3600" dirty="0" smtClean="0"/>
              <a:t>: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err="1" smtClean="0"/>
              <a:t>Tema</a:t>
            </a:r>
            <a:r>
              <a:rPr lang="en-US" sz="3600" dirty="0" smtClean="0"/>
              <a:t> </a:t>
            </a:r>
            <a:r>
              <a:rPr lang="en-US" sz="3600" dirty="0" err="1" smtClean="0"/>
              <a:t>membantu</a:t>
            </a:r>
            <a:r>
              <a:rPr lang="en-US" sz="3600" dirty="0" smtClean="0"/>
              <a:t> </a:t>
            </a:r>
            <a:r>
              <a:rPr lang="en-US" sz="3600" dirty="0" err="1" smtClean="0"/>
              <a:t>anak-anak</a:t>
            </a:r>
            <a:r>
              <a:rPr lang="en-US" sz="3600" dirty="0" smtClean="0"/>
              <a:t> </a:t>
            </a:r>
            <a:r>
              <a:rPr lang="en-US" sz="3600" dirty="0" err="1" smtClean="0"/>
              <a:t>mengembangkan</a:t>
            </a:r>
            <a:r>
              <a:rPr lang="en-US" sz="3600" dirty="0" smtClean="0"/>
              <a:t> </a:t>
            </a:r>
            <a:r>
              <a:rPr lang="en-US" sz="3600" dirty="0" err="1" smtClean="0"/>
              <a:t>semua</a:t>
            </a:r>
            <a:r>
              <a:rPr lang="en-US" sz="3600" dirty="0" smtClean="0"/>
              <a:t> </a:t>
            </a:r>
            <a:r>
              <a:rPr lang="en-US" sz="3600" dirty="0" err="1" smtClean="0"/>
              <a:t>pemikirannya</a:t>
            </a:r>
            <a:r>
              <a:rPr lang="en-US" sz="3600" dirty="0" smtClean="0"/>
              <a:t> </a:t>
            </a:r>
            <a:r>
              <a:rPr lang="en-US" sz="3600" dirty="0" err="1" smtClean="0"/>
              <a:t>dalam</a:t>
            </a:r>
            <a:r>
              <a:rPr lang="en-US" sz="3600" dirty="0" smtClean="0"/>
              <a:t> </a:t>
            </a:r>
            <a:r>
              <a:rPr lang="en-US" sz="3600" dirty="0" err="1" smtClean="0"/>
              <a:t>belajar</a:t>
            </a:r>
            <a:endParaRPr lang="en-US" sz="3600" dirty="0" smtClean="0"/>
          </a:p>
          <a:p>
            <a:r>
              <a:rPr lang="en-US" sz="3600" dirty="0" err="1" smtClean="0"/>
              <a:t>Pembelajaran</a:t>
            </a:r>
            <a:r>
              <a:rPr lang="en-US" sz="3600" dirty="0" smtClean="0"/>
              <a:t> </a:t>
            </a:r>
            <a:r>
              <a:rPr lang="en-US" sz="3600" dirty="0" err="1" smtClean="0"/>
              <a:t>berbasis</a:t>
            </a:r>
            <a:r>
              <a:rPr lang="en-US" sz="3600" dirty="0" smtClean="0"/>
              <a:t> </a:t>
            </a:r>
            <a:r>
              <a:rPr lang="en-US" sz="3600" dirty="0" err="1" smtClean="0"/>
              <a:t>tema</a:t>
            </a:r>
            <a:r>
              <a:rPr lang="en-US" sz="3600" dirty="0" smtClean="0"/>
              <a:t> </a:t>
            </a:r>
            <a:r>
              <a:rPr lang="en-US" sz="3600" dirty="0" err="1" smtClean="0"/>
              <a:t>merupakan</a:t>
            </a:r>
            <a:r>
              <a:rPr lang="en-US" sz="3600" dirty="0" smtClean="0"/>
              <a:t> model </a:t>
            </a:r>
            <a:r>
              <a:rPr lang="en-US" sz="3600" dirty="0" err="1" smtClean="0"/>
              <a:t>pembelajaran</a:t>
            </a:r>
            <a:r>
              <a:rPr lang="en-US" sz="3600" dirty="0" smtClean="0"/>
              <a:t> yang </a:t>
            </a:r>
            <a:r>
              <a:rPr lang="en-US" sz="3600" dirty="0" err="1" smtClean="0"/>
              <a:t>lebih</a:t>
            </a:r>
            <a:r>
              <a:rPr lang="en-US" sz="3600" dirty="0" smtClean="0"/>
              <a:t> </a:t>
            </a:r>
            <a:r>
              <a:rPr lang="en-US" sz="3600" dirty="0" err="1" smtClean="0"/>
              <a:t>komprehensif</a:t>
            </a:r>
            <a:r>
              <a:rPr lang="en-US" sz="3600" dirty="0" smtClean="0"/>
              <a:t> </a:t>
            </a:r>
            <a:r>
              <a:rPr lang="en-US" sz="3600" dirty="0" err="1" smtClean="0"/>
              <a:t>dan</a:t>
            </a:r>
            <a:r>
              <a:rPr lang="en-US" sz="3600" dirty="0" smtClean="0"/>
              <a:t> </a:t>
            </a:r>
            <a:r>
              <a:rPr lang="en-US" sz="3600" dirty="0" err="1" smtClean="0"/>
              <a:t>terpadu</a:t>
            </a:r>
            <a:r>
              <a:rPr lang="en-US" sz="3600" dirty="0" smtClean="0"/>
              <a:t>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9526133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 smtClean="0"/>
              <a:t>Prinsip</a:t>
            </a:r>
            <a:r>
              <a:rPr lang="en-US" sz="3200" dirty="0" smtClean="0"/>
              <a:t> </a:t>
            </a:r>
            <a:r>
              <a:rPr lang="en-US" sz="3200" dirty="0" err="1" smtClean="0"/>
              <a:t>yg</a:t>
            </a:r>
            <a:r>
              <a:rPr lang="en-US" sz="3200" dirty="0" smtClean="0"/>
              <a:t> </a:t>
            </a:r>
            <a:r>
              <a:rPr lang="en-US" sz="3200" dirty="0" err="1" smtClean="0"/>
              <a:t>harus</a:t>
            </a:r>
            <a:r>
              <a:rPr lang="en-US" sz="3200" dirty="0" smtClean="0"/>
              <a:t> </a:t>
            </a:r>
            <a:r>
              <a:rPr lang="en-US" sz="3200" dirty="0" err="1" smtClean="0"/>
              <a:t>diperhatikan</a:t>
            </a:r>
            <a:r>
              <a:rPr lang="en-US" sz="3200" dirty="0" smtClean="0"/>
              <a:t> </a:t>
            </a:r>
            <a:r>
              <a:rPr lang="en-US" sz="3200" dirty="0" err="1" smtClean="0"/>
              <a:t>dalam</a:t>
            </a:r>
            <a:r>
              <a:rPr lang="en-US" sz="3200" dirty="0" smtClean="0"/>
              <a:t> </a:t>
            </a:r>
            <a:r>
              <a:rPr lang="en-US" sz="3200" dirty="0" err="1" smtClean="0"/>
              <a:t>pengembangan</a:t>
            </a:r>
            <a:r>
              <a:rPr lang="en-US" sz="3200" dirty="0" smtClean="0"/>
              <a:t> </a:t>
            </a:r>
            <a:r>
              <a:rPr lang="en-US" sz="3200" dirty="0" err="1" smtClean="0"/>
              <a:t>pembelajaran</a:t>
            </a:r>
            <a:r>
              <a:rPr lang="en-US" sz="3200" dirty="0" smtClean="0"/>
              <a:t> </a:t>
            </a:r>
            <a:r>
              <a:rPr lang="en-US" sz="3200" dirty="0" err="1" smtClean="0"/>
              <a:t>berbasis</a:t>
            </a:r>
            <a:r>
              <a:rPr lang="en-US" sz="3200" dirty="0" smtClean="0"/>
              <a:t> </a:t>
            </a:r>
            <a:r>
              <a:rPr lang="en-US" sz="3200" dirty="0" err="1" smtClean="0"/>
              <a:t>tema</a:t>
            </a:r>
            <a:r>
              <a:rPr lang="en-US" sz="3200" dirty="0" smtClean="0"/>
              <a:t>  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Berorientasi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, </a:t>
            </a:r>
            <a:r>
              <a:rPr lang="en-US" dirty="0" err="1" smtClean="0"/>
              <a:t>individu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Berkaitan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</a:t>
            </a:r>
            <a:r>
              <a:rPr lang="en-US" dirty="0" err="1" smtClean="0"/>
              <a:t>nyata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Menyajikan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diselidiki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didukung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yang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diteliti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mengintegrasikan</a:t>
            </a:r>
            <a:r>
              <a:rPr lang="en-US" dirty="0" smtClean="0"/>
              <a:t> </a:t>
            </a:r>
            <a:r>
              <a:rPr lang="en-US" dirty="0" err="1" smtClean="0"/>
              <a:t>isi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disampaikan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Kegiatan</a:t>
            </a:r>
            <a:r>
              <a:rPr lang="en-US" dirty="0" smtClean="0"/>
              <a:t> yang </a:t>
            </a:r>
            <a:r>
              <a:rPr lang="en-US" dirty="0" err="1" smtClean="0"/>
              <a:t>berhubungan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bidang</a:t>
            </a:r>
            <a:r>
              <a:rPr lang="en-US" dirty="0" smtClean="0"/>
              <a:t> </a:t>
            </a:r>
            <a:r>
              <a:rPr lang="en-US" dirty="0" err="1" smtClean="0"/>
              <a:t>kurikulum</a:t>
            </a:r>
            <a:r>
              <a:rPr 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581660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Lanjutan</a:t>
            </a:r>
            <a:r>
              <a:rPr lang="en-U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Materi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diberikan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dr</a:t>
            </a:r>
            <a:r>
              <a:rPr lang="en-US" dirty="0" smtClean="0"/>
              <a:t> 1x </a:t>
            </a:r>
            <a:r>
              <a:rPr lang="en-US" dirty="0" err="1" smtClean="0"/>
              <a:t>dn</a:t>
            </a:r>
            <a:r>
              <a:rPr lang="en-US" dirty="0" smtClean="0"/>
              <a:t> </a:t>
            </a:r>
            <a:r>
              <a:rPr lang="en-US" dirty="0" err="1" smtClean="0"/>
              <a:t>dimasukkan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yang </a:t>
            </a:r>
            <a:r>
              <a:rPr lang="en-US" dirty="0" err="1" smtClean="0"/>
              <a:t>berbeda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memungkinkan</a:t>
            </a:r>
            <a:r>
              <a:rPr lang="en-US" dirty="0" smtClean="0"/>
              <a:t> </a:t>
            </a:r>
            <a:r>
              <a:rPr lang="en-US" dirty="0" err="1" smtClean="0"/>
              <a:t>dilaksanakan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proyek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mendokumentasikan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merefleksikan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dipelajari</a:t>
            </a:r>
            <a:endParaRPr lang="en-US" dirty="0" smtClean="0"/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melibatkan</a:t>
            </a:r>
            <a:r>
              <a:rPr lang="en-US" dirty="0" smtClean="0"/>
              <a:t> </a:t>
            </a:r>
            <a:r>
              <a:rPr lang="en-US" dirty="0" err="1" smtClean="0"/>
              <a:t>keluarga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diperluas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minat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pemahaman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012019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en-US" sz="4000" dirty="0" err="1" smtClean="0"/>
              <a:t>Keunggulan</a:t>
            </a:r>
            <a:r>
              <a:rPr lang="en-US" sz="4000" dirty="0" smtClean="0"/>
              <a:t> </a:t>
            </a:r>
            <a:r>
              <a:rPr lang="en-US" sz="4000" dirty="0" err="1" smtClean="0"/>
              <a:t>tema</a:t>
            </a:r>
            <a:r>
              <a:rPr lang="en-US" sz="4000" dirty="0" smtClean="0"/>
              <a:t> (</a:t>
            </a:r>
            <a:r>
              <a:rPr lang="en-US" sz="4000" dirty="0" err="1" smtClean="0"/>
              <a:t>umum</a:t>
            </a:r>
            <a:r>
              <a:rPr lang="en-US" sz="4000" dirty="0" smtClean="0"/>
              <a:t>)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en-US" dirty="0" err="1" smtClean="0"/>
              <a:t>Mendukung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mengintegrasikan</a:t>
            </a:r>
            <a:r>
              <a:rPr lang="en-US" dirty="0" smtClean="0"/>
              <a:t> </a:t>
            </a:r>
            <a:r>
              <a:rPr lang="en-US" dirty="0" err="1" smtClean="0"/>
              <a:t>isi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proses </a:t>
            </a:r>
            <a:r>
              <a:rPr lang="en-US" dirty="0" err="1" smtClean="0"/>
              <a:t>belajar</a:t>
            </a:r>
            <a:endParaRPr lang="en-US" dirty="0" smtClean="0"/>
          </a:p>
          <a:p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memadukan</a:t>
            </a:r>
            <a:r>
              <a:rPr lang="en-US" dirty="0" smtClean="0"/>
              <a:t> 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memungkinkan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mempelajari</a:t>
            </a:r>
            <a:r>
              <a:rPr lang="en-US" dirty="0" smtClean="0"/>
              <a:t> </a:t>
            </a:r>
            <a:r>
              <a:rPr lang="en-US" dirty="0" err="1" smtClean="0"/>
              <a:t>topik</a:t>
            </a:r>
            <a:r>
              <a:rPr lang="en-US" dirty="0" smtClean="0"/>
              <a:t> </a:t>
            </a:r>
            <a:r>
              <a:rPr lang="en-US" dirty="0" err="1" smtClean="0"/>
              <a:t>khusus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mendalam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mendorong</a:t>
            </a:r>
            <a:r>
              <a:rPr lang="en-US" dirty="0" smtClean="0"/>
              <a:t> </a:t>
            </a:r>
            <a:r>
              <a:rPr lang="en-US" dirty="0" err="1" smtClean="0"/>
              <a:t>praktisi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menetapkan</a:t>
            </a:r>
            <a:r>
              <a:rPr lang="en-US" dirty="0" smtClean="0"/>
              <a:t> </a:t>
            </a:r>
            <a:r>
              <a:rPr lang="en-US" dirty="0" err="1" smtClean="0"/>
              <a:t>fokus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yang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minat</a:t>
            </a:r>
            <a:r>
              <a:rPr lang="en-US" dirty="0" smtClean="0"/>
              <a:t> &amp;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Perencanaan</a:t>
            </a:r>
            <a:r>
              <a:rPr lang="en-US" dirty="0" smtClean="0"/>
              <a:t> </a:t>
            </a:r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memungkinkan</a:t>
            </a:r>
            <a:r>
              <a:rPr lang="en-US" dirty="0" smtClean="0"/>
              <a:t> guru </a:t>
            </a:r>
            <a:r>
              <a:rPr lang="en-US" dirty="0" err="1" smtClean="0"/>
              <a:t>menyajikan</a:t>
            </a:r>
            <a:r>
              <a:rPr lang="en-US" dirty="0" smtClean="0"/>
              <a:t> </a:t>
            </a:r>
            <a:r>
              <a:rPr lang="en-US" dirty="0" err="1" smtClean="0"/>
              <a:t>topik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luas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diimplementasi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tingkatan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/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32476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 smtClean="0"/>
              <a:t>Keunggulan</a:t>
            </a:r>
            <a:r>
              <a:rPr lang="en-US" sz="3600" dirty="0" smtClean="0"/>
              <a:t> </a:t>
            </a:r>
            <a:r>
              <a:rPr lang="en-US" sz="3600" dirty="0" err="1" smtClean="0"/>
              <a:t>pembalajaran</a:t>
            </a:r>
            <a:r>
              <a:rPr lang="en-US" sz="3600" dirty="0" smtClean="0"/>
              <a:t> </a:t>
            </a:r>
            <a:r>
              <a:rPr lang="en-US" sz="3600" dirty="0" err="1" smtClean="0"/>
              <a:t>berbasis</a:t>
            </a:r>
            <a:r>
              <a:rPr lang="en-US" sz="3600" dirty="0" smtClean="0"/>
              <a:t> </a:t>
            </a:r>
            <a:r>
              <a:rPr lang="en-US" sz="3600" dirty="0" err="1" smtClean="0"/>
              <a:t>tema</a:t>
            </a:r>
            <a:r>
              <a:rPr lang="en-US" sz="3600" dirty="0" smtClean="0"/>
              <a:t> </a:t>
            </a:r>
            <a:r>
              <a:rPr lang="en-US" sz="3600" dirty="0" err="1" smtClean="0"/>
              <a:t>bagi</a:t>
            </a:r>
            <a:r>
              <a:rPr lang="en-US" sz="3600" dirty="0" smtClean="0"/>
              <a:t> </a:t>
            </a:r>
            <a:r>
              <a:rPr lang="en-US" sz="3600" dirty="0" err="1" smtClean="0"/>
              <a:t>perkembangan</a:t>
            </a:r>
            <a:r>
              <a:rPr lang="en-US" sz="3600" dirty="0" smtClean="0"/>
              <a:t> SOSEM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Tingginya</a:t>
            </a:r>
            <a:r>
              <a:rPr lang="en-US" dirty="0" smtClean="0"/>
              <a:t> </a:t>
            </a:r>
            <a:r>
              <a:rPr lang="en-US" dirty="0" err="1" smtClean="0"/>
              <a:t>aktivitas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menyalurkan</a:t>
            </a:r>
            <a:r>
              <a:rPr lang="en-US" dirty="0" smtClean="0"/>
              <a:t> </a:t>
            </a:r>
            <a:r>
              <a:rPr lang="en-US" dirty="0" err="1" smtClean="0"/>
              <a:t>energi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stabil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seimbang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kooperatif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teman</a:t>
            </a:r>
            <a:r>
              <a:rPr lang="en-US" dirty="0" smtClean="0"/>
              <a:t> </a:t>
            </a:r>
            <a:r>
              <a:rPr lang="en-US" dirty="0" err="1" smtClean="0"/>
              <a:t>sebaya</a:t>
            </a:r>
            <a:endParaRPr lang="en-US" dirty="0" smtClean="0"/>
          </a:p>
          <a:p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keeratan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endParaRPr lang="en-US" dirty="0" smtClean="0"/>
          </a:p>
          <a:p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minat</a:t>
            </a:r>
            <a:r>
              <a:rPr lang="en-US" dirty="0" smtClean="0"/>
              <a:t> </a:t>
            </a:r>
            <a:r>
              <a:rPr lang="en-US" dirty="0" err="1" smtClean="0"/>
              <a:t>kebersamaan</a:t>
            </a:r>
            <a:r>
              <a:rPr lang="en-US" dirty="0" smtClean="0"/>
              <a:t> yang </a:t>
            </a:r>
            <a:r>
              <a:rPr lang="en-US" dirty="0" err="1" smtClean="0"/>
              <a:t>diarahkan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positif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menemukan</a:t>
            </a:r>
            <a:r>
              <a:rPr lang="en-US" dirty="0" smtClean="0"/>
              <a:t> </a:t>
            </a:r>
            <a:r>
              <a:rPr lang="en-US" dirty="0" err="1" smtClean="0"/>
              <a:t>teman</a:t>
            </a:r>
            <a:r>
              <a:rPr lang="en-US" dirty="0" smtClean="0"/>
              <a:t> </a:t>
            </a:r>
            <a:r>
              <a:rPr lang="en-US" dirty="0" err="1" smtClean="0"/>
              <a:t>sekelas</a:t>
            </a:r>
            <a:r>
              <a:rPr lang="en-US" dirty="0" smtClean="0"/>
              <a:t> yang </a:t>
            </a:r>
            <a:r>
              <a:rPr lang="en-US" dirty="0" err="1" smtClean="0"/>
              <a:t>cocok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487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 smtClean="0"/>
              <a:t>Pengembangan</a:t>
            </a:r>
            <a:r>
              <a:rPr lang="en-US" sz="3200" dirty="0" smtClean="0"/>
              <a:t> domain </a:t>
            </a:r>
            <a:r>
              <a:rPr lang="en-US" sz="3200" dirty="0" err="1" smtClean="0"/>
              <a:t>melalui</a:t>
            </a:r>
            <a:r>
              <a:rPr lang="en-US" sz="3200" dirty="0" smtClean="0"/>
              <a:t> </a:t>
            </a:r>
            <a:r>
              <a:rPr lang="en-US" sz="3200" dirty="0" err="1" smtClean="0"/>
              <a:t>pembelajaran</a:t>
            </a:r>
            <a:r>
              <a:rPr lang="en-US" sz="3200" dirty="0" smtClean="0"/>
              <a:t> </a:t>
            </a:r>
            <a:r>
              <a:rPr lang="en-US" sz="3200" dirty="0" err="1" smtClean="0"/>
              <a:t>tema</a:t>
            </a:r>
            <a:r>
              <a:rPr lang="en-US" sz="3200" dirty="0" smtClean="0"/>
              <a:t> (</a:t>
            </a:r>
            <a:r>
              <a:rPr lang="en-US" sz="3200" dirty="0" err="1" smtClean="0"/>
              <a:t>Kostenik</a:t>
            </a:r>
            <a:r>
              <a:rPr lang="en-US" sz="3200" dirty="0" smtClean="0"/>
              <a:t>, 1991)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Estetika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afektif</a:t>
            </a:r>
            <a:endParaRPr lang="en-US" dirty="0" smtClean="0"/>
          </a:p>
          <a:p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endParaRPr lang="en-US" dirty="0" smtClean="0"/>
          </a:p>
          <a:p>
            <a:r>
              <a:rPr lang="en-US" dirty="0" err="1" smtClean="0"/>
              <a:t>Bahasa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Kognitif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8849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Estetika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 err="1" smtClean="0"/>
              <a:t>Ekspresi</a:t>
            </a:r>
            <a:r>
              <a:rPr lang="en-US" sz="4000" dirty="0" smtClean="0"/>
              <a:t> </a:t>
            </a:r>
            <a:r>
              <a:rPr lang="en-US" sz="4000" dirty="0" err="1" smtClean="0"/>
              <a:t>diri</a:t>
            </a:r>
            <a:r>
              <a:rPr lang="en-US" sz="4000" dirty="0" smtClean="0"/>
              <a:t> </a:t>
            </a:r>
            <a:r>
              <a:rPr lang="en-US" sz="4000" dirty="0" err="1" smtClean="0"/>
              <a:t>melalui</a:t>
            </a:r>
            <a:r>
              <a:rPr lang="en-US" sz="4000" dirty="0" smtClean="0"/>
              <a:t> </a:t>
            </a:r>
            <a:r>
              <a:rPr lang="en-US" sz="4000" dirty="0" err="1" smtClean="0"/>
              <a:t>seni</a:t>
            </a:r>
            <a:r>
              <a:rPr lang="en-US" sz="4000" dirty="0" smtClean="0"/>
              <a:t> </a:t>
            </a:r>
            <a:r>
              <a:rPr lang="en-US" sz="4000" dirty="0" err="1" smtClean="0"/>
              <a:t>lukis</a:t>
            </a:r>
            <a:r>
              <a:rPr lang="en-US" sz="4000" dirty="0" smtClean="0"/>
              <a:t> </a:t>
            </a:r>
            <a:r>
              <a:rPr lang="en-US" sz="4000" dirty="0" err="1" smtClean="0"/>
              <a:t>dan</a:t>
            </a:r>
            <a:r>
              <a:rPr lang="en-US" sz="4000" dirty="0" smtClean="0"/>
              <a:t> </a:t>
            </a:r>
            <a:r>
              <a:rPr lang="en-US" sz="4000" dirty="0" err="1" smtClean="0"/>
              <a:t>gerakan</a:t>
            </a:r>
            <a:endParaRPr lang="en-US" sz="4000" dirty="0" smtClean="0"/>
          </a:p>
          <a:p>
            <a:r>
              <a:rPr lang="en-US" sz="4000" dirty="0" err="1" smtClean="0"/>
              <a:t>Apresiasi</a:t>
            </a:r>
            <a:r>
              <a:rPr lang="en-US" sz="4000" dirty="0" smtClean="0"/>
              <a:t> </a:t>
            </a:r>
            <a:r>
              <a:rPr lang="en-US" sz="4000" dirty="0" err="1" smtClean="0"/>
              <a:t>estetis</a:t>
            </a:r>
            <a:r>
              <a:rPr lang="en-US" sz="4000" dirty="0" smtClean="0"/>
              <a:t>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6238845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afektif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Kesadaran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Pembuatan</a:t>
            </a:r>
            <a:r>
              <a:rPr lang="en-US" dirty="0" smtClean="0"/>
              <a:t> </a:t>
            </a:r>
            <a:r>
              <a:rPr lang="en-US" dirty="0" err="1" smtClean="0"/>
              <a:t>keputusan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Kemandirian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Mengpresiasi</a:t>
            </a:r>
            <a:r>
              <a:rPr lang="en-US" dirty="0" smtClean="0"/>
              <a:t> </a:t>
            </a:r>
            <a:r>
              <a:rPr lang="en-US" dirty="0" err="1" smtClean="0"/>
              <a:t>identitas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warisan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endParaRPr lang="en-US" dirty="0" smtClean="0"/>
          </a:p>
          <a:p>
            <a:r>
              <a:rPr lang="en-US" dirty="0" smtClean="0"/>
              <a:t>Rasa </a:t>
            </a:r>
            <a:r>
              <a:rPr lang="en-US" dirty="0" err="1" smtClean="0"/>
              <a:t>percaya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Harga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yang </a:t>
            </a:r>
            <a:r>
              <a:rPr lang="en-US" dirty="0" err="1" smtClean="0"/>
              <a:t>positif</a:t>
            </a:r>
            <a:r>
              <a:rPr lang="en-US" dirty="0" smtClean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67234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Pengendalian</a:t>
            </a:r>
            <a:r>
              <a:rPr lang="en-US" dirty="0" smtClean="0"/>
              <a:t> </a:t>
            </a:r>
            <a:r>
              <a:rPr lang="en-US" dirty="0" err="1" smtClean="0"/>
              <a:t>tingkah</a:t>
            </a:r>
            <a:r>
              <a:rPr lang="en-US" dirty="0" smtClean="0"/>
              <a:t> </a:t>
            </a:r>
            <a:r>
              <a:rPr lang="en-US" dirty="0" err="1" smtClean="0"/>
              <a:t>laku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internal </a:t>
            </a:r>
          </a:p>
          <a:p>
            <a:r>
              <a:rPr lang="en-US" dirty="0" err="1" smtClean="0"/>
              <a:t>Pola</a:t>
            </a:r>
            <a:r>
              <a:rPr lang="en-US" dirty="0" smtClean="0"/>
              <a:t> </a:t>
            </a:r>
            <a:r>
              <a:rPr lang="en-US" dirty="0" err="1" smtClean="0"/>
              <a:t>interaksi</a:t>
            </a:r>
            <a:r>
              <a:rPr lang="en-US" dirty="0" smtClean="0"/>
              <a:t> yang </a:t>
            </a:r>
            <a:r>
              <a:rPr lang="en-US" dirty="0" err="1" smtClean="0"/>
              <a:t>positif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kooperatif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menolong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bertanggung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Mengpresiasi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menghargai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Tanggap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59662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Bahasa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 err="1" smtClean="0"/>
              <a:t>Berkomunikasi</a:t>
            </a:r>
            <a:r>
              <a:rPr lang="en-US" sz="4800" dirty="0" smtClean="0"/>
              <a:t> </a:t>
            </a:r>
            <a:r>
              <a:rPr lang="en-US" sz="4800" dirty="0" err="1" smtClean="0"/>
              <a:t>secara</a:t>
            </a:r>
            <a:r>
              <a:rPr lang="en-US" sz="4800" dirty="0" smtClean="0"/>
              <a:t> </a:t>
            </a:r>
            <a:r>
              <a:rPr lang="en-US" sz="4800" dirty="0" err="1" smtClean="0"/>
              <a:t>efektif</a:t>
            </a:r>
            <a:r>
              <a:rPr lang="en-US" sz="4800" dirty="0" smtClean="0"/>
              <a:t> </a:t>
            </a:r>
            <a:r>
              <a:rPr lang="en-US" sz="4800" dirty="0" err="1" smtClean="0"/>
              <a:t>melalui</a:t>
            </a:r>
            <a:r>
              <a:rPr lang="en-US" sz="4800" dirty="0" smtClean="0"/>
              <a:t> </a:t>
            </a:r>
            <a:r>
              <a:rPr lang="en-US" sz="4800" dirty="0" err="1" smtClean="0"/>
              <a:t>mendengarkan</a:t>
            </a:r>
            <a:r>
              <a:rPr lang="en-US" sz="4800" dirty="0" smtClean="0"/>
              <a:t>, </a:t>
            </a:r>
            <a:r>
              <a:rPr lang="en-US" sz="4800" dirty="0" err="1" smtClean="0"/>
              <a:t>berbicara</a:t>
            </a:r>
            <a:r>
              <a:rPr lang="en-US" sz="4800" dirty="0" smtClean="0"/>
              <a:t>, </a:t>
            </a:r>
            <a:r>
              <a:rPr lang="en-US" sz="4800" dirty="0" err="1" smtClean="0"/>
              <a:t>menulis</a:t>
            </a:r>
            <a:r>
              <a:rPr lang="en-US" sz="4800" dirty="0" smtClean="0"/>
              <a:t> </a:t>
            </a:r>
            <a:r>
              <a:rPr lang="en-US" sz="4800" dirty="0" err="1" smtClean="0"/>
              <a:t>dan</a:t>
            </a:r>
            <a:r>
              <a:rPr lang="en-US" sz="4800" dirty="0" smtClean="0"/>
              <a:t> </a:t>
            </a:r>
            <a:r>
              <a:rPr lang="en-US" sz="4800" dirty="0" err="1" smtClean="0"/>
              <a:t>membaca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7963444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Kognitif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Berpikir</a:t>
            </a:r>
            <a:r>
              <a:rPr lang="en-US" dirty="0" smtClean="0"/>
              <a:t> </a:t>
            </a:r>
            <a:r>
              <a:rPr lang="en-US" dirty="0" err="1" smtClean="0"/>
              <a:t>kritis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kreatif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mengorganisasi</a:t>
            </a:r>
            <a:r>
              <a:rPr lang="en-US" dirty="0" smtClean="0"/>
              <a:t>, </a:t>
            </a:r>
            <a:r>
              <a:rPr lang="en-US" dirty="0" err="1" smtClean="0"/>
              <a:t>menganalisa</a:t>
            </a:r>
            <a:r>
              <a:rPr lang="en-US" dirty="0" smtClean="0"/>
              <a:t>, </a:t>
            </a:r>
            <a:r>
              <a:rPr lang="en-US" dirty="0" err="1" smtClean="0"/>
              <a:t>menggeneralisasi</a:t>
            </a:r>
            <a:r>
              <a:rPr lang="en-US" dirty="0" smtClean="0"/>
              <a:t>, </a:t>
            </a:r>
            <a:r>
              <a:rPr lang="en-US" dirty="0" err="1" smtClean="0"/>
              <a:t>memadukan</a:t>
            </a:r>
            <a:r>
              <a:rPr lang="en-US" dirty="0" smtClean="0"/>
              <a:t>, </a:t>
            </a:r>
            <a:r>
              <a:rPr lang="en-US" dirty="0" err="1" smtClean="0"/>
              <a:t>mengevaluasi</a:t>
            </a:r>
            <a:endParaRPr lang="en-US" dirty="0" smtClean="0"/>
          </a:p>
          <a:p>
            <a:r>
              <a:rPr lang="en-US" dirty="0" err="1" smtClean="0"/>
              <a:t>Pemahaman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Pemahaman</a:t>
            </a:r>
            <a:r>
              <a:rPr lang="en-US" dirty="0" smtClean="0"/>
              <a:t> </a:t>
            </a:r>
            <a:r>
              <a:rPr lang="en-US" dirty="0" err="1" smtClean="0"/>
              <a:t>matematika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08963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otot</a:t>
            </a:r>
            <a:r>
              <a:rPr lang="en-US" dirty="0" smtClean="0"/>
              <a:t> </a:t>
            </a:r>
            <a:r>
              <a:rPr lang="en-US" dirty="0" err="1" smtClean="0"/>
              <a:t>halus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kasar</a:t>
            </a:r>
            <a:endParaRPr lang="en-US" dirty="0" smtClean="0"/>
          </a:p>
          <a:p>
            <a:r>
              <a:rPr lang="en-US" dirty="0" err="1" smtClean="0"/>
              <a:t>Kesegaran</a:t>
            </a:r>
            <a:r>
              <a:rPr lang="en-US" dirty="0" smtClean="0"/>
              <a:t> </a:t>
            </a:r>
            <a:r>
              <a:rPr lang="en-US" dirty="0" err="1" smtClean="0"/>
              <a:t>jasmani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Memperhatikan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menghargai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endParaRPr lang="en-US" dirty="0" smtClean="0"/>
          </a:p>
          <a:p>
            <a:r>
              <a:rPr lang="en-US" dirty="0" err="1" smtClean="0"/>
              <a:t>Mengapresiasi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menyenangi</a:t>
            </a:r>
            <a:r>
              <a:rPr lang="en-US" dirty="0" smtClean="0"/>
              <a:t> </a:t>
            </a:r>
            <a:r>
              <a:rPr lang="en-US" dirty="0" err="1" smtClean="0"/>
              <a:t>gerakan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538902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err="1" smtClean="0"/>
              <a:t>Syamsu</a:t>
            </a:r>
            <a:r>
              <a:rPr lang="en-US" sz="2800" dirty="0" smtClean="0"/>
              <a:t> Yusuf (2000) </a:t>
            </a:r>
            <a:r>
              <a:rPr lang="en-US" sz="2800" dirty="0" err="1" smtClean="0"/>
              <a:t>mengadaptasi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Goleman</a:t>
            </a:r>
            <a:r>
              <a:rPr lang="en-US" sz="2800" dirty="0" smtClean="0"/>
              <a:t> domain </a:t>
            </a:r>
            <a:r>
              <a:rPr lang="en-US" sz="2800" dirty="0" err="1" smtClean="0"/>
              <a:t>kecerdasan</a:t>
            </a:r>
            <a:r>
              <a:rPr lang="en-US" sz="2800" dirty="0" smtClean="0"/>
              <a:t> </a:t>
            </a:r>
            <a:r>
              <a:rPr lang="en-US" sz="2800" dirty="0" err="1" smtClean="0"/>
              <a:t>sosem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Kesadaran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Mengelola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Memanfaatkan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produktif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Empati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Membina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17186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err="1" smtClean="0"/>
              <a:t>Salovey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Mayer (1990) domain </a:t>
            </a:r>
            <a:r>
              <a:rPr lang="en-US" sz="2800" dirty="0" err="1" smtClean="0"/>
              <a:t>pengembangan</a:t>
            </a:r>
            <a:r>
              <a:rPr lang="en-US" sz="2800" dirty="0" smtClean="0"/>
              <a:t> </a:t>
            </a:r>
            <a:r>
              <a:rPr lang="en-US" sz="2800" dirty="0" err="1" smtClean="0"/>
              <a:t>sosem</a:t>
            </a:r>
            <a:r>
              <a:rPr lang="en-US" sz="2800" dirty="0" smtClean="0"/>
              <a:t> </a:t>
            </a:r>
            <a:r>
              <a:rPr lang="en-US" sz="2800" dirty="0" err="1" smtClean="0"/>
              <a:t>meliputi</a:t>
            </a:r>
            <a:r>
              <a:rPr lang="en-US" sz="2800" dirty="0" smtClean="0"/>
              <a:t>: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Empati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Mengungkapkan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perasaan</a:t>
            </a:r>
            <a:endParaRPr lang="en-US" dirty="0" smtClean="0"/>
          </a:p>
          <a:p>
            <a:r>
              <a:rPr lang="en-US" dirty="0" err="1" smtClean="0"/>
              <a:t>Mengalokasikan</a:t>
            </a:r>
            <a:r>
              <a:rPr lang="en-US" dirty="0" smtClean="0"/>
              <a:t> rasa </a:t>
            </a:r>
            <a:r>
              <a:rPr lang="en-US" dirty="0" err="1" smtClean="0"/>
              <a:t>marah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Kemandirian</a:t>
            </a:r>
            <a:endParaRPr lang="en-US" dirty="0" smtClean="0"/>
          </a:p>
          <a:p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menyesuaikan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memecahkan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antarpribadi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Ketekunan</a:t>
            </a:r>
            <a:endParaRPr lang="en-US" dirty="0" smtClean="0"/>
          </a:p>
          <a:p>
            <a:r>
              <a:rPr lang="en-US" dirty="0" err="1" smtClean="0"/>
              <a:t>Kesetiakawanan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Kesopanan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hormat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9678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err="1" smtClean="0"/>
              <a:t>Pengembangan</a:t>
            </a:r>
            <a:r>
              <a:rPr lang="en-US" sz="2800" dirty="0" smtClean="0"/>
              <a:t> program </a:t>
            </a:r>
            <a:r>
              <a:rPr lang="en-US" sz="2800" dirty="0" err="1" smtClean="0"/>
              <a:t>kegiatan</a:t>
            </a:r>
            <a:r>
              <a:rPr lang="en-US" sz="2800" dirty="0" smtClean="0"/>
              <a:t> </a:t>
            </a:r>
            <a:br>
              <a:rPr lang="en-US" sz="2800" dirty="0" smtClean="0"/>
            </a:br>
            <a:r>
              <a:rPr lang="en-US" sz="2800" dirty="0" smtClean="0"/>
              <a:t>1. </a:t>
            </a:r>
            <a:r>
              <a:rPr lang="en-US" sz="2800" dirty="0" err="1" smtClean="0"/>
              <a:t>pemilihan</a:t>
            </a:r>
            <a:r>
              <a:rPr lang="en-US" sz="2800" dirty="0" smtClean="0"/>
              <a:t> </a:t>
            </a:r>
            <a:r>
              <a:rPr lang="en-US" sz="2800" dirty="0" err="1" smtClean="0"/>
              <a:t>tema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Sumber</a:t>
            </a:r>
            <a:r>
              <a:rPr lang="en-US" dirty="0" smtClean="0"/>
              <a:t> ide  (</a:t>
            </a:r>
            <a:r>
              <a:rPr lang="en-US" dirty="0" err="1" smtClean="0"/>
              <a:t>Whiren</a:t>
            </a:r>
            <a:r>
              <a:rPr lang="en-US" dirty="0" smtClean="0"/>
              <a:t>, 1999)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i="1" dirty="0" smtClean="0"/>
              <a:t>the children themselves, special events, unexpected happenings, program mandate content, teacher, parents.</a:t>
            </a:r>
          </a:p>
          <a:p>
            <a:r>
              <a:rPr lang="en-US" dirty="0" err="1" smtClean="0"/>
              <a:t>Kriteria</a:t>
            </a:r>
            <a:r>
              <a:rPr lang="en-US" dirty="0" smtClean="0"/>
              <a:t> </a:t>
            </a:r>
            <a:r>
              <a:rPr lang="en-US" dirty="0" err="1" smtClean="0"/>
              <a:t>pemilihan</a:t>
            </a:r>
            <a:r>
              <a:rPr lang="en-US" dirty="0" smtClean="0"/>
              <a:t> </a:t>
            </a:r>
          </a:p>
          <a:p>
            <a:pPr marL="457200" indent="-457200">
              <a:buAutoNum type="alphaLcPeriod"/>
            </a:pPr>
            <a:r>
              <a:rPr lang="en-US" dirty="0" err="1" smtClean="0"/>
              <a:t>Topik</a:t>
            </a:r>
            <a:r>
              <a:rPr lang="en-US" dirty="0" smtClean="0"/>
              <a:t> </a:t>
            </a:r>
            <a:r>
              <a:rPr lang="en-US" dirty="0" err="1" smtClean="0"/>
              <a:t>berkaitan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nyata</a:t>
            </a:r>
            <a:r>
              <a:rPr lang="en-US" dirty="0" smtClean="0"/>
              <a:t> </a:t>
            </a:r>
          </a:p>
          <a:p>
            <a:pPr marL="457200" indent="-457200">
              <a:buAutoNum type="alphaLcPeriod"/>
            </a:pP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(</a:t>
            </a:r>
            <a:r>
              <a:rPr lang="en-US" i="1" dirty="0" smtClean="0"/>
              <a:t>hand on experiences</a:t>
            </a:r>
            <a:r>
              <a:rPr lang="en-US" dirty="0" smtClean="0"/>
              <a:t>) </a:t>
            </a:r>
          </a:p>
          <a:p>
            <a:pPr marL="457200" indent="-457200">
              <a:buAutoNum type="alphaLcPeriod"/>
            </a:pPr>
            <a:r>
              <a:rPr lang="en-US" dirty="0" smtClean="0"/>
              <a:t>Area </a:t>
            </a:r>
            <a:r>
              <a:rPr lang="en-US" dirty="0" err="1" smtClean="0"/>
              <a:t>kurkulum</a:t>
            </a:r>
            <a:r>
              <a:rPr lang="en-US" dirty="0" smtClean="0"/>
              <a:t> yang </a:t>
            </a:r>
            <a:r>
              <a:rPr lang="en-US" dirty="0" err="1" smtClean="0"/>
              <a:t>seimbang</a:t>
            </a:r>
            <a:r>
              <a:rPr lang="en-US" dirty="0" smtClean="0"/>
              <a:t> </a:t>
            </a:r>
          </a:p>
          <a:p>
            <a:pPr marL="457200" indent="-457200">
              <a:buAutoNum type="alphaLcPeriod"/>
            </a:pP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mempertimbngakan</a:t>
            </a:r>
            <a:r>
              <a:rPr lang="en-US" dirty="0" smtClean="0"/>
              <a:t> </a:t>
            </a:r>
            <a:r>
              <a:rPr lang="en-US" dirty="0" err="1" smtClean="0"/>
              <a:t>keterjangkauan</a:t>
            </a:r>
            <a:r>
              <a:rPr lang="en-US" dirty="0" smtClean="0"/>
              <a:t> </a:t>
            </a:r>
          </a:p>
          <a:p>
            <a:pPr marL="457200" indent="-457200">
              <a:buAutoNum type="alphaLcPeriod"/>
            </a:pPr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proyek</a:t>
            </a:r>
            <a:r>
              <a:rPr lang="en-US" dirty="0" smtClean="0"/>
              <a:t> </a:t>
            </a:r>
            <a:r>
              <a:rPr lang="en-US" dirty="0" err="1" smtClean="0"/>
              <a:t>dipilih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potensi</a:t>
            </a:r>
            <a:r>
              <a:rPr lang="en-US" dirty="0" smtClean="0"/>
              <a:t> </a:t>
            </a:r>
            <a:r>
              <a:rPr lang="en-US" dirty="0" err="1" smtClean="0"/>
              <a:t>dilaksanakan</a:t>
            </a:r>
            <a:r>
              <a:rPr lang="en-US" dirty="0" smtClean="0"/>
              <a:t> </a:t>
            </a:r>
            <a:r>
              <a:rPr lang="en-US" dirty="0" err="1" smtClean="0"/>
              <a:t>proyek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90742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2. </a:t>
            </a:r>
            <a:r>
              <a:rPr lang="en-US" sz="2800" dirty="0" err="1" smtClean="0"/>
              <a:t>Pengembangan</a:t>
            </a:r>
            <a:r>
              <a:rPr lang="en-US" sz="2800" dirty="0" smtClean="0"/>
              <a:t> </a:t>
            </a:r>
            <a:r>
              <a:rPr lang="en-US" sz="2800" dirty="0" err="1" smtClean="0"/>
              <a:t>tema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Tema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kriteria</a:t>
            </a:r>
            <a:r>
              <a:rPr lang="en-US" dirty="0" smtClean="0"/>
              <a:t> no 1</a:t>
            </a:r>
          </a:p>
          <a:p>
            <a:r>
              <a:rPr lang="en-US" dirty="0" err="1" smtClean="0"/>
              <a:t>Gunakan</a:t>
            </a:r>
            <a:r>
              <a:rPr lang="en-US" dirty="0" smtClean="0"/>
              <a:t> </a:t>
            </a:r>
            <a:r>
              <a:rPr lang="en-US" dirty="0" err="1" smtClean="0"/>
              <a:t>buku</a:t>
            </a:r>
            <a:r>
              <a:rPr lang="en-US" dirty="0" smtClean="0"/>
              <a:t> </a:t>
            </a:r>
            <a:r>
              <a:rPr lang="en-US" dirty="0" err="1" smtClean="0"/>
              <a:t>referensi</a:t>
            </a:r>
            <a:r>
              <a:rPr lang="en-US" dirty="0" smtClean="0"/>
              <a:t>, </a:t>
            </a:r>
            <a:r>
              <a:rPr lang="en-US" dirty="0" err="1" smtClean="0"/>
              <a:t>majalah</a:t>
            </a:r>
            <a:r>
              <a:rPr lang="en-US" dirty="0" smtClean="0"/>
              <a:t>, </a:t>
            </a:r>
            <a:r>
              <a:rPr lang="en-US" dirty="0" err="1" smtClean="0"/>
              <a:t>dll</a:t>
            </a:r>
            <a:endParaRPr lang="en-US" dirty="0" smtClean="0"/>
          </a:p>
          <a:p>
            <a:r>
              <a:rPr lang="en-US" dirty="0" err="1" smtClean="0"/>
              <a:t>Kelompokkan</a:t>
            </a:r>
            <a:r>
              <a:rPr lang="en-US" dirty="0" smtClean="0"/>
              <a:t> TFP (</a:t>
            </a:r>
            <a:r>
              <a:rPr lang="en-US" i="1" dirty="0" smtClean="0"/>
              <a:t>terms, facts, </a:t>
            </a:r>
            <a:r>
              <a:rPr lang="en-US" i="1" dirty="0" err="1" smtClean="0"/>
              <a:t>prinsipals</a:t>
            </a:r>
            <a:r>
              <a:rPr lang="en-US" dirty="0" smtClean="0"/>
              <a:t>)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subtema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Tetapkan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cocokkan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TFP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guru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Ambil</a:t>
            </a:r>
            <a:r>
              <a:rPr lang="en-US" dirty="0" smtClean="0"/>
              <a:t> 10-15 TFP yang </a:t>
            </a:r>
            <a:r>
              <a:rPr lang="en-US" dirty="0" err="1" smtClean="0"/>
              <a:t>memusatka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relevan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tema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94439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3. </a:t>
            </a:r>
            <a:r>
              <a:rPr lang="en-US" sz="2800" dirty="0" err="1" smtClean="0"/>
              <a:t>Pelaksanaan</a:t>
            </a:r>
            <a:r>
              <a:rPr lang="en-US" sz="2800" dirty="0" smtClean="0"/>
              <a:t> </a:t>
            </a:r>
            <a:r>
              <a:rPr lang="en-US" sz="2800" dirty="0" err="1" smtClean="0"/>
              <a:t>kegiatan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Guru </a:t>
            </a:r>
            <a:r>
              <a:rPr lang="en-US" dirty="0" err="1" smtClean="0"/>
              <a:t>mengacu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KBK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kurikulum</a:t>
            </a:r>
            <a:r>
              <a:rPr lang="en-US" dirty="0" smtClean="0"/>
              <a:t> 2013</a:t>
            </a:r>
          </a:p>
          <a:p>
            <a:r>
              <a:rPr lang="en-US" dirty="0" err="1" smtClean="0"/>
              <a:t>Gunakan</a:t>
            </a:r>
            <a:r>
              <a:rPr lang="en-US" dirty="0" smtClean="0"/>
              <a:t> </a:t>
            </a:r>
            <a:r>
              <a:rPr lang="en-US" dirty="0" err="1" smtClean="0"/>
              <a:t>strategi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metode</a:t>
            </a:r>
            <a:r>
              <a:rPr lang="en-US" dirty="0" smtClean="0"/>
              <a:t> yang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dipelajari</a:t>
            </a:r>
            <a:endParaRPr lang="en-US" dirty="0" smtClean="0"/>
          </a:p>
          <a:p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yang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diulas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yang </a:t>
            </a:r>
            <a:r>
              <a:rPr lang="en-US" dirty="0" err="1" smtClean="0"/>
              <a:t>aktif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Perbaikan</a:t>
            </a:r>
            <a:r>
              <a:rPr lang="en-US" dirty="0" smtClean="0"/>
              <a:t>/</a:t>
            </a:r>
            <a:r>
              <a:rPr lang="en-US" dirty="0" err="1" smtClean="0"/>
              <a:t>evaluasi</a:t>
            </a:r>
            <a:r>
              <a:rPr lang="en-US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486166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Pengembangan</a:t>
            </a:r>
            <a:r>
              <a:rPr lang="en-US" dirty="0" smtClean="0"/>
              <a:t> SOSEM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Rutin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US" dirty="0" err="1" smtClean="0"/>
              <a:t>Pengertian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jenis</a:t>
            </a:r>
            <a:r>
              <a:rPr lang="en-US" dirty="0" smtClean="0"/>
              <a:t>/</a:t>
            </a:r>
            <a:r>
              <a:rPr lang="en-US" dirty="0" err="1" smtClean="0"/>
              <a:t>pola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dikembangkan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penjadwalan</a:t>
            </a:r>
            <a:r>
              <a:rPr lang="en-US" dirty="0" smtClean="0"/>
              <a:t> </a:t>
            </a:r>
            <a:r>
              <a:rPr lang="en-US" dirty="0" err="1" smtClean="0"/>
              <a:t>terus</a:t>
            </a:r>
            <a:r>
              <a:rPr lang="en-US" dirty="0" smtClean="0"/>
              <a:t> </a:t>
            </a:r>
            <a:r>
              <a:rPr lang="en-US" dirty="0" err="1" smtClean="0"/>
              <a:t>menerus</a:t>
            </a:r>
            <a:r>
              <a:rPr lang="en-US" dirty="0" smtClean="0"/>
              <a:t> </a:t>
            </a:r>
            <a:r>
              <a:rPr lang="en-US" dirty="0" err="1" smtClean="0"/>
              <a:t>hingga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yang </a:t>
            </a:r>
            <a:r>
              <a:rPr lang="en-US" dirty="0" err="1" smtClean="0"/>
              <a:t>diharapkan</a:t>
            </a:r>
            <a:r>
              <a:rPr lang="en-US" dirty="0" smtClean="0"/>
              <a:t> </a:t>
            </a:r>
            <a:r>
              <a:rPr lang="en-US" dirty="0" err="1" smtClean="0"/>
              <a:t>melekat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scr</a:t>
            </a:r>
            <a:r>
              <a:rPr lang="en-US" dirty="0" smtClean="0"/>
              <a:t> </a:t>
            </a:r>
            <a:r>
              <a:rPr lang="en-US" dirty="0" err="1" smtClean="0"/>
              <a:t>kuat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mjd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positif</a:t>
            </a:r>
            <a:r>
              <a:rPr lang="en-US" dirty="0" smtClean="0"/>
              <a:t> yang </a:t>
            </a:r>
            <a:r>
              <a:rPr lang="en-US" dirty="0" err="1" smtClean="0"/>
              <a:t>dimilikinya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2.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 smtClean="0"/>
              <a:t>menyediakan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dpt</a:t>
            </a:r>
            <a:r>
              <a:rPr lang="en-US" dirty="0" smtClean="0"/>
              <a:t> </a:t>
            </a:r>
            <a:r>
              <a:rPr lang="en-US" dirty="0" err="1" smtClean="0"/>
              <a:t>dijadwalkan</a:t>
            </a:r>
            <a:r>
              <a:rPr lang="en-US" dirty="0" smtClean="0"/>
              <a:t> </a:t>
            </a:r>
            <a:r>
              <a:rPr lang="en-US" dirty="0" err="1" smtClean="0"/>
              <a:t>scr</a:t>
            </a:r>
            <a:r>
              <a:rPr lang="en-US" dirty="0" smtClean="0"/>
              <a:t> </a:t>
            </a:r>
            <a:r>
              <a:rPr lang="en-US" dirty="0" err="1" smtClean="0"/>
              <a:t>terus</a:t>
            </a:r>
            <a:r>
              <a:rPr lang="en-US" dirty="0" smtClean="0"/>
              <a:t> </a:t>
            </a:r>
            <a:r>
              <a:rPr lang="en-US" dirty="0" err="1" smtClean="0"/>
              <a:t>menerus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kebiasaan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diperlukan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3728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3. </a:t>
            </a:r>
            <a:r>
              <a:rPr lang="en-US" dirty="0" err="1" smtClean="0"/>
              <a:t>Ruang</a:t>
            </a:r>
            <a:r>
              <a:rPr lang="en-US" dirty="0" smtClean="0"/>
              <a:t> </a:t>
            </a:r>
            <a:r>
              <a:rPr lang="en-US" dirty="0" err="1" smtClean="0"/>
              <a:t>lingkupnya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Berdoa</a:t>
            </a:r>
            <a:r>
              <a:rPr lang="en-US" dirty="0" smtClean="0"/>
              <a:t> </a:t>
            </a:r>
            <a:r>
              <a:rPr lang="en-US" dirty="0" err="1" smtClean="0"/>
              <a:t>sblm</a:t>
            </a:r>
            <a:r>
              <a:rPr lang="en-US" dirty="0" smtClean="0"/>
              <a:t>/</a:t>
            </a:r>
            <a:r>
              <a:rPr lang="en-US" dirty="0" err="1" smtClean="0"/>
              <a:t>sesudah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endParaRPr lang="en-US" dirty="0" smtClean="0"/>
          </a:p>
          <a:p>
            <a:r>
              <a:rPr lang="en-US" dirty="0" err="1" smtClean="0"/>
              <a:t>Mengucap</a:t>
            </a:r>
            <a:r>
              <a:rPr lang="en-US" dirty="0" smtClean="0"/>
              <a:t> </a:t>
            </a:r>
            <a:r>
              <a:rPr lang="en-US" dirty="0" err="1" smtClean="0"/>
              <a:t>salam</a:t>
            </a:r>
            <a:r>
              <a:rPr lang="en-US" dirty="0" smtClean="0"/>
              <a:t> </a:t>
            </a: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bertemu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orang lain</a:t>
            </a:r>
          </a:p>
          <a:p>
            <a:r>
              <a:rPr lang="en-US" dirty="0" err="1" smtClean="0"/>
              <a:t>Tolong</a:t>
            </a:r>
            <a:r>
              <a:rPr lang="en-US" dirty="0" smtClean="0"/>
              <a:t> </a:t>
            </a:r>
            <a:r>
              <a:rPr lang="en-US" dirty="0" err="1" smtClean="0"/>
              <a:t>menolong</a:t>
            </a:r>
            <a:r>
              <a:rPr lang="en-US" dirty="0" smtClean="0"/>
              <a:t>/</a:t>
            </a:r>
            <a:r>
              <a:rPr lang="en-US" dirty="0" err="1" smtClean="0"/>
              <a:t>gotong</a:t>
            </a:r>
            <a:r>
              <a:rPr lang="en-US" dirty="0" smtClean="0"/>
              <a:t> </a:t>
            </a:r>
            <a:r>
              <a:rPr lang="en-US" dirty="0" err="1" smtClean="0"/>
              <a:t>royong</a:t>
            </a:r>
            <a:endParaRPr lang="en-US" dirty="0" smtClean="0"/>
          </a:p>
          <a:p>
            <a:r>
              <a:rPr lang="en-US" dirty="0" err="1" smtClean="0"/>
              <a:t>Tenggang</a:t>
            </a:r>
            <a:r>
              <a:rPr lang="en-US" dirty="0" smtClean="0"/>
              <a:t> rasa </a:t>
            </a:r>
          </a:p>
          <a:p>
            <a:r>
              <a:rPr lang="en-US" dirty="0" err="1" smtClean="0"/>
              <a:t>Rapi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berpakaian</a:t>
            </a:r>
            <a:r>
              <a:rPr lang="en-US" dirty="0" smtClean="0"/>
              <a:t>, </a:t>
            </a:r>
            <a:r>
              <a:rPr lang="en-US" dirty="0" err="1" smtClean="0"/>
              <a:t>bertindak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bekerja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Tertib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patuh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peraturan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Fokus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jangka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endParaRPr lang="en-US" dirty="0" smtClean="0"/>
          </a:p>
          <a:p>
            <a:r>
              <a:rPr lang="en-US" dirty="0" err="1" smtClean="0"/>
              <a:t>Berani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cinta</a:t>
            </a:r>
            <a:r>
              <a:rPr lang="en-US" dirty="0" smtClean="0"/>
              <a:t> </a:t>
            </a:r>
            <a:r>
              <a:rPr lang="en-US" dirty="0" err="1" smtClean="0"/>
              <a:t>tanah</a:t>
            </a:r>
            <a:r>
              <a:rPr lang="en-US" dirty="0" smtClean="0"/>
              <a:t> air</a:t>
            </a:r>
          </a:p>
          <a:p>
            <a:r>
              <a:rPr lang="en-US" dirty="0" err="1" smtClean="0"/>
              <a:t>dll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2214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err="1" smtClean="0"/>
              <a:t>Pengembangan</a:t>
            </a:r>
            <a:r>
              <a:rPr lang="en-US" sz="4400" dirty="0" smtClean="0"/>
              <a:t> SOSEM </a:t>
            </a:r>
            <a:r>
              <a:rPr lang="en-US" sz="4400" dirty="0" err="1" smtClean="0"/>
              <a:t>melalui</a:t>
            </a:r>
            <a:r>
              <a:rPr lang="en-US" sz="4400" dirty="0" smtClean="0"/>
              <a:t> </a:t>
            </a:r>
            <a:r>
              <a:rPr lang="en-US" sz="4400" dirty="0" err="1" smtClean="0"/>
              <a:t>kegiatan</a:t>
            </a:r>
            <a:r>
              <a:rPr lang="en-US" sz="4400" dirty="0" smtClean="0"/>
              <a:t> </a:t>
            </a:r>
            <a:r>
              <a:rPr lang="en-US" sz="4400" dirty="0" err="1" smtClean="0"/>
              <a:t>terprogram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US" sz="2800" dirty="0" err="1" smtClean="0"/>
              <a:t>Pengertian</a:t>
            </a:r>
            <a:r>
              <a:rPr lang="en-US" sz="2800" dirty="0" smtClean="0"/>
              <a:t> </a:t>
            </a:r>
          </a:p>
          <a:p>
            <a:pPr marL="0" indent="0">
              <a:buNone/>
            </a:pPr>
            <a:r>
              <a:rPr lang="en-US" sz="2800" dirty="0"/>
              <a:t>	</a:t>
            </a:r>
            <a:r>
              <a:rPr lang="en-US" sz="2800" dirty="0" err="1" smtClean="0"/>
              <a:t>pelaksanaan</a:t>
            </a:r>
            <a:r>
              <a:rPr lang="en-US" sz="2800" dirty="0" smtClean="0"/>
              <a:t> </a:t>
            </a:r>
            <a:r>
              <a:rPr lang="en-US" sz="2800" dirty="0" err="1" smtClean="0"/>
              <a:t>kegiatannya</a:t>
            </a:r>
            <a:r>
              <a:rPr lang="en-US" sz="2800" dirty="0" smtClean="0"/>
              <a:t> </a:t>
            </a:r>
            <a:r>
              <a:rPr lang="en-US" sz="2800" dirty="0" err="1" smtClean="0"/>
              <a:t>dibuat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terencana</a:t>
            </a:r>
            <a:r>
              <a:rPr lang="en-US" sz="2800" dirty="0" smtClean="0"/>
              <a:t> (</a:t>
            </a:r>
            <a:r>
              <a:rPr lang="en-US" sz="2800" dirty="0" err="1" smtClean="0"/>
              <a:t>kegiatan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diagendakan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direncanakan</a:t>
            </a:r>
            <a:r>
              <a:rPr lang="en-US" sz="2800" dirty="0" smtClean="0"/>
              <a:t> </a:t>
            </a:r>
            <a:r>
              <a:rPr lang="en-US" sz="2800" dirty="0" err="1" smtClean="0"/>
              <a:t>dlm</a:t>
            </a:r>
            <a:r>
              <a:rPr lang="en-US" sz="2800" dirty="0" smtClean="0"/>
              <a:t> </a:t>
            </a:r>
            <a:r>
              <a:rPr lang="en-US" sz="2800" dirty="0" err="1" smtClean="0"/>
              <a:t>silabus</a:t>
            </a:r>
            <a:r>
              <a:rPr lang="en-US" sz="2800" dirty="0" smtClean="0"/>
              <a:t> guru </a:t>
            </a:r>
            <a:r>
              <a:rPr lang="en-US" sz="2800" dirty="0" err="1" smtClean="0"/>
              <a:t>baik</a:t>
            </a:r>
            <a:r>
              <a:rPr lang="en-US" sz="2800" dirty="0" smtClean="0"/>
              <a:t> </a:t>
            </a:r>
            <a:r>
              <a:rPr lang="en-US" sz="2800" dirty="0" err="1" smtClean="0"/>
              <a:t>jangka</a:t>
            </a:r>
            <a:r>
              <a:rPr lang="en-US" sz="2800" dirty="0" smtClean="0"/>
              <a:t> </a:t>
            </a:r>
            <a:r>
              <a:rPr lang="en-US" sz="2800" dirty="0" err="1" smtClean="0"/>
              <a:t>panjang</a:t>
            </a:r>
            <a:r>
              <a:rPr lang="en-US" sz="2800" dirty="0" smtClean="0"/>
              <a:t>/</a:t>
            </a:r>
            <a:r>
              <a:rPr lang="en-US" sz="2800" dirty="0" err="1" smtClean="0"/>
              <a:t>pendek</a:t>
            </a:r>
            <a:r>
              <a:rPr lang="en-US" sz="2800" dirty="0" smtClean="0"/>
              <a:t>)</a:t>
            </a:r>
          </a:p>
          <a:p>
            <a:pPr marL="0" indent="0">
              <a:buNone/>
            </a:pPr>
            <a:r>
              <a:rPr lang="en-US" sz="2800" dirty="0" smtClean="0"/>
              <a:t>2. </a:t>
            </a:r>
            <a:r>
              <a:rPr lang="en-US" sz="2800" dirty="0" err="1" smtClean="0"/>
              <a:t>Tujuan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fungsi</a:t>
            </a:r>
            <a:r>
              <a:rPr lang="en-US" sz="2800" dirty="0" smtClean="0"/>
              <a:t> </a:t>
            </a:r>
          </a:p>
          <a:p>
            <a:pPr marL="0" indent="0">
              <a:buNone/>
            </a:pPr>
            <a:r>
              <a:rPr lang="en-US" sz="2800" dirty="0"/>
              <a:t>	</a:t>
            </a:r>
            <a:r>
              <a:rPr lang="en-US" sz="2800" dirty="0" smtClean="0"/>
              <a:t>agar </a:t>
            </a:r>
            <a:r>
              <a:rPr lang="en-US" sz="2800" dirty="0" err="1" smtClean="0"/>
              <a:t>sgl</a:t>
            </a:r>
            <a:r>
              <a:rPr lang="en-US" sz="2800" dirty="0" smtClean="0"/>
              <a:t> </a:t>
            </a:r>
            <a:r>
              <a:rPr lang="en-US" sz="2800" dirty="0" err="1" smtClean="0"/>
              <a:t>kemampuan</a:t>
            </a:r>
            <a:r>
              <a:rPr lang="en-US" sz="2800" dirty="0" smtClean="0"/>
              <a:t> </a:t>
            </a:r>
            <a:r>
              <a:rPr lang="en-US" sz="2800" dirty="0" err="1" smtClean="0"/>
              <a:t>yg</a:t>
            </a:r>
            <a:r>
              <a:rPr lang="en-US" sz="2800" dirty="0" smtClean="0"/>
              <a:t> </a:t>
            </a:r>
            <a:r>
              <a:rPr lang="en-US" sz="2800" dirty="0" err="1" smtClean="0"/>
              <a:t>dituangkan</a:t>
            </a:r>
            <a:r>
              <a:rPr lang="en-US" sz="2800" dirty="0" smtClean="0"/>
              <a:t> </a:t>
            </a:r>
            <a:r>
              <a:rPr lang="en-US" sz="2800" dirty="0" err="1" smtClean="0"/>
              <a:t>dlm</a:t>
            </a:r>
            <a:r>
              <a:rPr lang="en-US" sz="2800" dirty="0" smtClean="0"/>
              <a:t> </a:t>
            </a:r>
            <a:r>
              <a:rPr lang="en-US" sz="2800" dirty="0" err="1" smtClean="0"/>
              <a:t>kurikulum</a:t>
            </a:r>
            <a:r>
              <a:rPr lang="en-US" sz="2800" dirty="0" smtClean="0"/>
              <a:t> </a:t>
            </a:r>
            <a:r>
              <a:rPr lang="en-US" sz="2800" dirty="0" err="1" smtClean="0"/>
              <a:t>dpt</a:t>
            </a:r>
            <a:r>
              <a:rPr lang="en-US" sz="2800" dirty="0" smtClean="0"/>
              <a:t> </a:t>
            </a:r>
            <a:r>
              <a:rPr lang="en-US" sz="2800" dirty="0" err="1" smtClean="0"/>
              <a:t>tercapai</a:t>
            </a:r>
            <a:r>
              <a:rPr lang="en-US" sz="2800" dirty="0" smtClean="0"/>
              <a:t> </a:t>
            </a:r>
            <a:r>
              <a:rPr lang="en-US" sz="2800" dirty="0" err="1" smtClean="0"/>
              <a:t>lbh</a:t>
            </a:r>
            <a:r>
              <a:rPr lang="en-US" sz="2800" dirty="0" smtClean="0"/>
              <a:t> optimal, </a:t>
            </a:r>
            <a:r>
              <a:rPr lang="en-US" sz="2800" dirty="0" err="1" smtClean="0"/>
              <a:t>sistematis</a:t>
            </a:r>
            <a:r>
              <a:rPr lang="en-US" sz="2800" dirty="0" smtClean="0"/>
              <a:t>, </a:t>
            </a:r>
            <a:r>
              <a:rPr lang="en-US" sz="2800" dirty="0" err="1" smtClean="0"/>
              <a:t>efektif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efisien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272371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6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3. </a:t>
            </a:r>
            <a:r>
              <a:rPr lang="en-US" sz="3200" dirty="0" err="1" smtClean="0"/>
              <a:t>Ruang</a:t>
            </a:r>
            <a:r>
              <a:rPr lang="en-US" sz="3200" dirty="0" smtClean="0"/>
              <a:t> </a:t>
            </a:r>
            <a:r>
              <a:rPr lang="en-US" sz="3200" dirty="0" err="1" smtClean="0"/>
              <a:t>Lingkup</a:t>
            </a:r>
            <a:r>
              <a:rPr lang="en-US" sz="3200" dirty="0" smtClean="0"/>
              <a:t> </a:t>
            </a:r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en-US" sz="3200" dirty="0" err="1" smtClean="0"/>
              <a:t>sama</a:t>
            </a:r>
            <a:r>
              <a:rPr lang="en-US" sz="3200" dirty="0" smtClean="0"/>
              <a:t> </a:t>
            </a:r>
            <a:r>
              <a:rPr lang="en-US" sz="3200" dirty="0" err="1" smtClean="0"/>
              <a:t>spt</a:t>
            </a:r>
            <a:r>
              <a:rPr lang="en-US" sz="3200" dirty="0" smtClean="0"/>
              <a:t> </a:t>
            </a:r>
            <a:r>
              <a:rPr lang="en-US" sz="3200" dirty="0" err="1" smtClean="0"/>
              <a:t>yg</a:t>
            </a:r>
            <a:r>
              <a:rPr lang="en-US" sz="3200" dirty="0" smtClean="0"/>
              <a:t> </a:t>
            </a:r>
            <a:r>
              <a:rPr lang="en-US" sz="3200" dirty="0" err="1" smtClean="0"/>
              <a:t>akan</a:t>
            </a:r>
            <a:r>
              <a:rPr lang="en-US" sz="3200" dirty="0" smtClean="0"/>
              <a:t> </a:t>
            </a:r>
            <a:r>
              <a:rPr lang="en-US" sz="3200" dirty="0" err="1" smtClean="0"/>
              <a:t>dikembangkan</a:t>
            </a:r>
            <a:r>
              <a:rPr lang="en-US" sz="3200" dirty="0" smtClean="0"/>
              <a:t> </a:t>
            </a:r>
            <a:r>
              <a:rPr lang="en-US" sz="3200" dirty="0" err="1" smtClean="0"/>
              <a:t>dlm</a:t>
            </a:r>
            <a:r>
              <a:rPr lang="en-US" sz="3200" dirty="0" smtClean="0"/>
              <a:t> </a:t>
            </a:r>
            <a:r>
              <a:rPr lang="en-US" sz="3200" dirty="0" err="1" smtClean="0"/>
              <a:t>kegiatan</a:t>
            </a:r>
            <a:r>
              <a:rPr lang="en-US" sz="3200" dirty="0" smtClean="0"/>
              <a:t> </a:t>
            </a:r>
            <a:r>
              <a:rPr lang="en-US" sz="3200" dirty="0" err="1" smtClean="0"/>
              <a:t>rutin</a:t>
            </a:r>
            <a:r>
              <a:rPr lang="en-US" sz="3200" dirty="0" smtClean="0"/>
              <a:t>, </a:t>
            </a:r>
            <a:r>
              <a:rPr lang="en-US" sz="3200" dirty="0" err="1" smtClean="0"/>
              <a:t>tetapi</a:t>
            </a:r>
            <a:r>
              <a:rPr lang="en-US" sz="3200" dirty="0" smtClean="0"/>
              <a:t> </a:t>
            </a:r>
            <a:r>
              <a:rPr lang="en-US" sz="3200" dirty="0" err="1" smtClean="0"/>
              <a:t>akan</a:t>
            </a:r>
            <a:r>
              <a:rPr lang="en-US" sz="3200" dirty="0" smtClean="0"/>
              <a:t> </a:t>
            </a:r>
            <a:r>
              <a:rPr lang="en-US" sz="3200" dirty="0" err="1" smtClean="0"/>
              <a:t>mjd</a:t>
            </a:r>
            <a:r>
              <a:rPr lang="en-US" sz="3200" dirty="0" smtClean="0"/>
              <a:t> </a:t>
            </a:r>
            <a:r>
              <a:rPr lang="en-US" sz="3200" dirty="0" err="1" smtClean="0"/>
              <a:t>berbeda</a:t>
            </a:r>
            <a:r>
              <a:rPr lang="en-US" sz="3200" dirty="0" smtClean="0"/>
              <a:t> </a:t>
            </a:r>
            <a:r>
              <a:rPr lang="en-US" sz="3200" dirty="0" err="1" smtClean="0"/>
              <a:t>isi</a:t>
            </a:r>
            <a:r>
              <a:rPr lang="en-US" sz="3200" dirty="0" smtClean="0"/>
              <a:t> </a:t>
            </a:r>
            <a:r>
              <a:rPr lang="en-US" sz="3200" dirty="0" err="1" smtClean="0"/>
              <a:t>programnya</a:t>
            </a:r>
            <a:r>
              <a:rPr lang="en-US" sz="3200" dirty="0" smtClean="0"/>
              <a:t> </a:t>
            </a:r>
            <a:r>
              <a:rPr lang="en-US" sz="3200" dirty="0" err="1" smtClean="0"/>
              <a:t>jk</a:t>
            </a:r>
            <a:r>
              <a:rPr lang="en-US" sz="3200" dirty="0" smtClean="0"/>
              <a:t> </a:t>
            </a:r>
            <a:r>
              <a:rPr lang="en-US" sz="3200" dirty="0" err="1" smtClean="0"/>
              <a:t>rancangan</a:t>
            </a:r>
            <a:r>
              <a:rPr lang="en-US" sz="3200" dirty="0" smtClean="0"/>
              <a:t> program </a:t>
            </a:r>
            <a:r>
              <a:rPr lang="en-US" sz="3200" dirty="0" err="1" smtClean="0"/>
              <a:t>ditujukan</a:t>
            </a:r>
            <a:r>
              <a:rPr lang="en-US" sz="3200" dirty="0" smtClean="0"/>
              <a:t> </a:t>
            </a:r>
            <a:r>
              <a:rPr lang="en-US" sz="3200" dirty="0" err="1" smtClean="0"/>
              <a:t>untk</a:t>
            </a:r>
            <a:r>
              <a:rPr lang="en-US" sz="3200" dirty="0" smtClean="0"/>
              <a:t> </a:t>
            </a:r>
            <a:r>
              <a:rPr lang="en-US" sz="3200" dirty="0" err="1" smtClean="0"/>
              <a:t>anak</a:t>
            </a:r>
            <a:r>
              <a:rPr lang="en-US" sz="3200" dirty="0" smtClean="0"/>
              <a:t> </a:t>
            </a:r>
            <a:r>
              <a:rPr lang="en-US" sz="3200" dirty="0" err="1" smtClean="0"/>
              <a:t>tertentu</a:t>
            </a:r>
            <a:r>
              <a:rPr lang="en-US" sz="3200" dirty="0" smtClean="0"/>
              <a:t> (</a:t>
            </a:r>
            <a:r>
              <a:rPr lang="en-US" sz="3200" dirty="0" err="1" smtClean="0"/>
              <a:t>sbg</a:t>
            </a:r>
            <a:r>
              <a:rPr lang="en-US" sz="3200" dirty="0" smtClean="0"/>
              <a:t> </a:t>
            </a:r>
            <a:r>
              <a:rPr lang="en-US" sz="3200" dirty="0" err="1" smtClean="0"/>
              <a:t>layanan</a:t>
            </a:r>
            <a:r>
              <a:rPr lang="en-US" sz="3200" dirty="0" smtClean="0"/>
              <a:t> individual) </a:t>
            </a:r>
            <a:r>
              <a:rPr lang="en-US" sz="3200" dirty="0" err="1" smtClean="0"/>
              <a:t>spt</a:t>
            </a:r>
            <a:r>
              <a:rPr lang="en-US" sz="3200" dirty="0" smtClean="0"/>
              <a:t> </a:t>
            </a:r>
            <a:r>
              <a:rPr lang="en-US" sz="3200" dirty="0" err="1" smtClean="0"/>
              <a:t>anak</a:t>
            </a:r>
            <a:r>
              <a:rPr lang="en-US" sz="3200" dirty="0" smtClean="0"/>
              <a:t> </a:t>
            </a:r>
            <a:r>
              <a:rPr lang="en-US" sz="3200" dirty="0" err="1" smtClean="0"/>
              <a:t>yg</a:t>
            </a:r>
            <a:r>
              <a:rPr lang="en-US" sz="3200" dirty="0" smtClean="0"/>
              <a:t> </a:t>
            </a:r>
            <a:r>
              <a:rPr lang="en-US" sz="3200" dirty="0" err="1" smtClean="0"/>
              <a:t>mogok</a:t>
            </a:r>
            <a:r>
              <a:rPr lang="en-US" sz="3200" dirty="0" smtClean="0"/>
              <a:t> </a:t>
            </a:r>
            <a:r>
              <a:rPr lang="en-US" sz="3200" dirty="0" err="1" smtClean="0"/>
              <a:t>sekolah</a:t>
            </a:r>
            <a:r>
              <a:rPr lang="en-US" sz="3200" dirty="0" smtClean="0"/>
              <a:t>.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644651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Pengembangan</a:t>
            </a:r>
            <a:r>
              <a:rPr lang="en-US" dirty="0" smtClean="0"/>
              <a:t> SOSEM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spontan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US" sz="2800" dirty="0" err="1" smtClean="0"/>
              <a:t>Pengertian</a:t>
            </a:r>
            <a:r>
              <a:rPr lang="en-US" sz="2800" dirty="0" smtClean="0"/>
              <a:t> </a:t>
            </a:r>
          </a:p>
          <a:p>
            <a:pPr marL="0" indent="0">
              <a:buNone/>
            </a:pPr>
            <a:r>
              <a:rPr lang="en-US" sz="2800" dirty="0"/>
              <a:t>	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 </a:t>
            </a:r>
            <a:r>
              <a:rPr lang="en-US" sz="2800" dirty="0" err="1" smtClean="0"/>
              <a:t>bersifat</a:t>
            </a:r>
            <a:r>
              <a:rPr lang="en-US" sz="2800" dirty="0" smtClean="0"/>
              <a:t> </a:t>
            </a:r>
            <a:r>
              <a:rPr lang="en-US" sz="2800" dirty="0" err="1" smtClean="0"/>
              <a:t>kontekstual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dinamis</a:t>
            </a:r>
            <a:r>
              <a:rPr lang="en-US" sz="2800" dirty="0" smtClean="0"/>
              <a:t> (</a:t>
            </a:r>
            <a:r>
              <a:rPr lang="en-US" sz="2800" dirty="0" err="1" smtClean="0"/>
              <a:t>konsentrasi</a:t>
            </a:r>
            <a:r>
              <a:rPr lang="en-US" sz="2800" dirty="0" smtClean="0"/>
              <a:t> </a:t>
            </a:r>
            <a:r>
              <a:rPr lang="en-US" sz="2800" dirty="0" err="1" smtClean="0"/>
              <a:t>msh</a:t>
            </a:r>
            <a:r>
              <a:rPr lang="en-US" sz="2800" dirty="0" smtClean="0"/>
              <a:t> </a:t>
            </a:r>
            <a:r>
              <a:rPr lang="en-US" sz="2800" dirty="0" err="1" smtClean="0"/>
              <a:t>rendah</a:t>
            </a:r>
            <a:r>
              <a:rPr lang="en-US" sz="2800" dirty="0" smtClean="0"/>
              <a:t>, </a:t>
            </a:r>
            <a:r>
              <a:rPr lang="en-US" sz="2800" dirty="0" err="1" smtClean="0"/>
              <a:t>spontan</a:t>
            </a:r>
            <a:r>
              <a:rPr lang="en-US" sz="2800" dirty="0" smtClean="0"/>
              <a:t>, </a:t>
            </a:r>
            <a:r>
              <a:rPr lang="en-US" sz="2800" dirty="0" err="1" smtClean="0"/>
              <a:t>egosentris</a:t>
            </a:r>
            <a:r>
              <a:rPr lang="en-US" sz="2800" dirty="0" smtClean="0"/>
              <a:t>, </a:t>
            </a:r>
            <a:r>
              <a:rPr lang="en-US" sz="2800" dirty="0" err="1" smtClean="0"/>
              <a:t>labil</a:t>
            </a:r>
            <a:r>
              <a:rPr lang="en-US" sz="2800" dirty="0" smtClean="0"/>
              <a:t>, </a:t>
            </a:r>
            <a:r>
              <a:rPr lang="en-US" sz="2800" dirty="0" err="1" smtClean="0"/>
              <a:t>terbatas</a:t>
            </a:r>
            <a:r>
              <a:rPr lang="en-US" sz="2800" dirty="0" smtClean="0"/>
              <a:t> </a:t>
            </a:r>
            <a:r>
              <a:rPr lang="en-US" sz="2800" dirty="0" err="1" smtClean="0"/>
              <a:t>ketrampilannya</a:t>
            </a:r>
            <a:r>
              <a:rPr lang="en-US" sz="2800" dirty="0" smtClean="0"/>
              <a:t>)</a:t>
            </a:r>
          </a:p>
          <a:p>
            <a:pPr marL="0" indent="0">
              <a:buNone/>
            </a:pPr>
            <a:r>
              <a:rPr lang="en-US" sz="2800" dirty="0" smtClean="0"/>
              <a:t>2. </a:t>
            </a:r>
            <a:r>
              <a:rPr lang="en-US" sz="2800" dirty="0" err="1" smtClean="0"/>
              <a:t>Tujuan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fungsi</a:t>
            </a:r>
            <a:r>
              <a:rPr lang="en-US" sz="2800" dirty="0" smtClean="0"/>
              <a:t> </a:t>
            </a:r>
          </a:p>
          <a:p>
            <a:pPr marL="0" indent="0">
              <a:buNone/>
            </a:pPr>
            <a:r>
              <a:rPr lang="en-US" sz="2800" dirty="0" smtClean="0"/>
              <a:t>	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lbh</a:t>
            </a:r>
            <a:r>
              <a:rPr lang="en-US" sz="2800" dirty="0" smtClean="0"/>
              <a:t> </a:t>
            </a:r>
            <a:r>
              <a:rPr lang="en-US" sz="2800" dirty="0" err="1" smtClean="0"/>
              <a:t>meningkatkan</a:t>
            </a:r>
            <a:r>
              <a:rPr lang="en-US" sz="2800" dirty="0" smtClean="0"/>
              <a:t> </a:t>
            </a:r>
            <a:r>
              <a:rPr lang="en-US" sz="2800" dirty="0" err="1" smtClean="0"/>
              <a:t>apresiasi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</a:t>
            </a:r>
            <a:r>
              <a:rPr lang="en-US" sz="2800" dirty="0" err="1" smtClean="0"/>
              <a:t>thdp</a:t>
            </a:r>
            <a:r>
              <a:rPr lang="en-US" sz="2800" dirty="0" smtClean="0"/>
              <a:t> nilai2 </a:t>
            </a:r>
            <a:r>
              <a:rPr lang="en-US" sz="2800" dirty="0" err="1" smtClean="0"/>
              <a:t>yg</a:t>
            </a:r>
            <a:r>
              <a:rPr lang="en-US" sz="2800" dirty="0" smtClean="0"/>
              <a:t> </a:t>
            </a:r>
            <a:r>
              <a:rPr lang="en-US" sz="2800" dirty="0" err="1" smtClean="0"/>
              <a:t>terkandung</a:t>
            </a:r>
            <a:r>
              <a:rPr lang="en-US" sz="2800" dirty="0" smtClean="0"/>
              <a:t> </a:t>
            </a:r>
            <a:r>
              <a:rPr lang="en-US" sz="2800" dirty="0" err="1" smtClean="0"/>
              <a:t>dlm</a:t>
            </a:r>
            <a:r>
              <a:rPr lang="en-US" sz="2800" dirty="0" smtClean="0"/>
              <a:t> </a:t>
            </a:r>
            <a:r>
              <a:rPr lang="en-US" sz="2800" dirty="0" err="1" smtClean="0"/>
              <a:t>bidang</a:t>
            </a:r>
            <a:r>
              <a:rPr lang="en-US" sz="2800" dirty="0" smtClean="0"/>
              <a:t> </a:t>
            </a:r>
            <a:r>
              <a:rPr lang="en-US" sz="2800" dirty="0" err="1" smtClean="0"/>
              <a:t>pengemb</a:t>
            </a:r>
            <a:r>
              <a:rPr lang="en-US" sz="2800" dirty="0" smtClean="0"/>
              <a:t>. </a:t>
            </a:r>
            <a:r>
              <a:rPr lang="en-US" sz="2800" dirty="0" err="1" smtClean="0"/>
              <a:t>Sosem</a:t>
            </a:r>
            <a:r>
              <a:rPr lang="en-US" sz="2800" dirty="0" smtClean="0"/>
              <a:t> </a:t>
            </a:r>
            <a:r>
              <a:rPr lang="en-US" sz="2800" dirty="0" err="1" smtClean="0"/>
              <a:t>krn</a:t>
            </a:r>
            <a:r>
              <a:rPr lang="en-US" sz="2800" dirty="0" smtClean="0"/>
              <a:t> 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 </a:t>
            </a:r>
            <a:r>
              <a:rPr lang="en-US" sz="2800" dirty="0" err="1" smtClean="0"/>
              <a:t>disajikan</a:t>
            </a:r>
            <a:r>
              <a:rPr lang="en-US" sz="2800" dirty="0" smtClean="0"/>
              <a:t> </a:t>
            </a:r>
            <a:r>
              <a:rPr lang="en-US" sz="2800" dirty="0" err="1" smtClean="0"/>
              <a:t>sangat</a:t>
            </a:r>
            <a:r>
              <a:rPr lang="en-US" sz="2800" dirty="0" smtClean="0"/>
              <a:t> </a:t>
            </a:r>
            <a:r>
              <a:rPr lang="en-US" sz="2800" dirty="0" err="1" smtClean="0"/>
              <a:t>nyata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diminati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575602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3. </a:t>
            </a:r>
            <a:r>
              <a:rPr lang="en-US" sz="3200" dirty="0" err="1" smtClean="0"/>
              <a:t>Ruang</a:t>
            </a:r>
            <a:r>
              <a:rPr lang="en-US" sz="3200" dirty="0" smtClean="0"/>
              <a:t> </a:t>
            </a:r>
            <a:r>
              <a:rPr lang="en-US" sz="3200" dirty="0" err="1" smtClean="0"/>
              <a:t>Lingkup</a:t>
            </a:r>
            <a:r>
              <a:rPr lang="en-US" sz="3200" dirty="0" smtClean="0"/>
              <a:t> </a:t>
            </a:r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en-US" sz="3200" dirty="0" smtClean="0"/>
              <a:t>aspek2 </a:t>
            </a:r>
            <a:r>
              <a:rPr lang="en-US" sz="3200" dirty="0" err="1" smtClean="0"/>
              <a:t>yg</a:t>
            </a:r>
            <a:r>
              <a:rPr lang="en-US" sz="3200" dirty="0" smtClean="0"/>
              <a:t> </a:t>
            </a:r>
            <a:r>
              <a:rPr lang="en-US" sz="3200" dirty="0" err="1" smtClean="0"/>
              <a:t>dikembangkan</a:t>
            </a:r>
            <a:r>
              <a:rPr lang="en-US" sz="3200" dirty="0" smtClean="0"/>
              <a:t> </a:t>
            </a:r>
            <a:r>
              <a:rPr lang="en-US" sz="3200" dirty="0" err="1" smtClean="0"/>
              <a:t>tetap</a:t>
            </a:r>
            <a:r>
              <a:rPr lang="en-US" sz="3200" dirty="0" smtClean="0"/>
              <a:t> </a:t>
            </a:r>
            <a:r>
              <a:rPr lang="en-US" sz="3200" dirty="0" err="1" smtClean="0"/>
              <a:t>hrs</a:t>
            </a:r>
            <a:r>
              <a:rPr lang="en-US" sz="3200" dirty="0" smtClean="0"/>
              <a:t> </a:t>
            </a:r>
            <a:r>
              <a:rPr lang="en-US" sz="3200" dirty="0" err="1" smtClean="0"/>
              <a:t>mengacu</a:t>
            </a:r>
            <a:r>
              <a:rPr lang="en-US" sz="3200" dirty="0" smtClean="0"/>
              <a:t> </a:t>
            </a:r>
            <a:r>
              <a:rPr lang="en-US" sz="3200" dirty="0" err="1" smtClean="0"/>
              <a:t>pd</a:t>
            </a:r>
            <a:r>
              <a:rPr lang="en-US" sz="3200" dirty="0" smtClean="0"/>
              <a:t> </a:t>
            </a:r>
            <a:r>
              <a:rPr lang="en-US" sz="3200" dirty="0" err="1" smtClean="0"/>
              <a:t>standar</a:t>
            </a:r>
            <a:r>
              <a:rPr lang="en-US" sz="3200" dirty="0" smtClean="0"/>
              <a:t> </a:t>
            </a:r>
            <a:r>
              <a:rPr lang="en-US" sz="3200" dirty="0" err="1" smtClean="0"/>
              <a:t>perilaku</a:t>
            </a:r>
            <a:r>
              <a:rPr lang="en-US" sz="3200" dirty="0" smtClean="0"/>
              <a:t> </a:t>
            </a:r>
            <a:r>
              <a:rPr lang="en-US" sz="3200" dirty="0" err="1" smtClean="0"/>
              <a:t>yg</a:t>
            </a:r>
            <a:r>
              <a:rPr lang="en-US" sz="3200" dirty="0" smtClean="0"/>
              <a:t> </a:t>
            </a:r>
            <a:r>
              <a:rPr lang="en-US" sz="3200" dirty="0" err="1" smtClean="0"/>
              <a:t>berlaku</a:t>
            </a:r>
            <a:r>
              <a:rPr lang="en-US" sz="3200" dirty="0" smtClean="0"/>
              <a:t> </a:t>
            </a:r>
            <a:r>
              <a:rPr lang="en-US" sz="3200" dirty="0" err="1" smtClean="0"/>
              <a:t>dlm</a:t>
            </a:r>
            <a:r>
              <a:rPr lang="en-US" sz="3200" dirty="0" smtClean="0"/>
              <a:t> </a:t>
            </a:r>
            <a:r>
              <a:rPr lang="en-US" sz="3200" dirty="0" err="1" smtClean="0"/>
              <a:t>kurikulum</a:t>
            </a:r>
            <a:r>
              <a:rPr lang="en-US" sz="3200" dirty="0" smtClean="0"/>
              <a:t>. </a:t>
            </a:r>
            <a:endParaRPr lang="en-US" sz="3200" dirty="0"/>
          </a:p>
          <a:p>
            <a:pPr marL="0" indent="0">
              <a:buNone/>
            </a:pPr>
            <a:r>
              <a:rPr lang="en-US" sz="3200" dirty="0" err="1" smtClean="0"/>
              <a:t>Secara</a:t>
            </a:r>
            <a:r>
              <a:rPr lang="en-US" sz="3200" dirty="0" smtClean="0"/>
              <a:t> formal </a:t>
            </a:r>
            <a:r>
              <a:rPr lang="en-US" sz="3200" dirty="0" err="1" smtClean="0"/>
              <a:t>rincian</a:t>
            </a:r>
            <a:r>
              <a:rPr lang="en-US" sz="3200" dirty="0" smtClean="0"/>
              <a:t> </a:t>
            </a:r>
            <a:r>
              <a:rPr lang="en-US" sz="3200" dirty="0" err="1" smtClean="0"/>
              <a:t>perilakunya</a:t>
            </a:r>
            <a:r>
              <a:rPr lang="en-US" sz="3200" dirty="0" smtClean="0"/>
              <a:t> </a:t>
            </a:r>
            <a:r>
              <a:rPr lang="en-US" sz="3200" dirty="0" err="1" smtClean="0"/>
              <a:t>sm</a:t>
            </a:r>
            <a:r>
              <a:rPr lang="en-US" sz="3200" dirty="0" smtClean="0"/>
              <a:t> </a:t>
            </a:r>
            <a:r>
              <a:rPr lang="en-US" sz="3200" dirty="0" err="1" smtClean="0"/>
              <a:t>dgn</a:t>
            </a:r>
            <a:r>
              <a:rPr lang="en-US" sz="3200" dirty="0" smtClean="0"/>
              <a:t> </a:t>
            </a:r>
            <a:r>
              <a:rPr lang="en-US" sz="3200" dirty="0" err="1" smtClean="0"/>
              <a:t>yg</a:t>
            </a:r>
            <a:r>
              <a:rPr lang="en-US" sz="3200" dirty="0" smtClean="0"/>
              <a:t> </a:t>
            </a:r>
            <a:r>
              <a:rPr lang="en-US" sz="3200" dirty="0" err="1" smtClean="0"/>
              <a:t>dikembangkan</a:t>
            </a:r>
            <a:r>
              <a:rPr lang="en-US" sz="3200" dirty="0" smtClean="0"/>
              <a:t> </a:t>
            </a:r>
            <a:r>
              <a:rPr lang="en-US" sz="3200" dirty="0" err="1" smtClean="0"/>
              <a:t>dlm</a:t>
            </a:r>
            <a:r>
              <a:rPr lang="en-US" sz="3200" dirty="0" smtClean="0"/>
              <a:t> </a:t>
            </a:r>
            <a:r>
              <a:rPr lang="en-US" sz="3200" dirty="0" err="1" smtClean="0"/>
              <a:t>kegiatan</a:t>
            </a:r>
            <a:r>
              <a:rPr lang="en-US" sz="3200" dirty="0" smtClean="0"/>
              <a:t> </a:t>
            </a:r>
            <a:r>
              <a:rPr lang="en-US" sz="3200" dirty="0" err="1" smtClean="0"/>
              <a:t>rutin</a:t>
            </a:r>
            <a:r>
              <a:rPr lang="en-US" sz="3200" dirty="0" smtClean="0"/>
              <a:t>, </a:t>
            </a:r>
            <a:r>
              <a:rPr lang="en-US" sz="3200" dirty="0" err="1" smtClean="0"/>
              <a:t>terprogram</a:t>
            </a:r>
            <a:r>
              <a:rPr lang="en-US" sz="3200" dirty="0" smtClean="0"/>
              <a:t> </a:t>
            </a:r>
            <a:r>
              <a:rPr lang="en-US" sz="3200" dirty="0" err="1" smtClean="0"/>
              <a:t>maupun</a:t>
            </a:r>
            <a:r>
              <a:rPr lang="en-US" sz="3200" dirty="0" smtClean="0"/>
              <a:t> </a:t>
            </a:r>
            <a:r>
              <a:rPr lang="en-US" sz="3200" dirty="0" err="1" smtClean="0"/>
              <a:t>dlm</a:t>
            </a:r>
            <a:r>
              <a:rPr lang="en-US" sz="3200" dirty="0" smtClean="0"/>
              <a:t> </a:t>
            </a:r>
            <a:r>
              <a:rPr lang="en-US" sz="3200" dirty="0" err="1" smtClean="0"/>
              <a:t>kegiatan</a:t>
            </a:r>
            <a:r>
              <a:rPr lang="en-US" sz="3200" dirty="0" smtClean="0"/>
              <a:t> </a:t>
            </a:r>
            <a:r>
              <a:rPr lang="en-US" sz="3200" dirty="0" err="1" smtClean="0"/>
              <a:t>lainnya</a:t>
            </a:r>
            <a:r>
              <a:rPr lang="en-US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113719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err="1" smtClean="0"/>
              <a:t>Pengembangan</a:t>
            </a:r>
            <a:r>
              <a:rPr lang="en-US" sz="4400" dirty="0" smtClean="0"/>
              <a:t> SOSEM </a:t>
            </a:r>
            <a:r>
              <a:rPr lang="en-US" sz="4400" dirty="0" err="1" smtClean="0"/>
              <a:t>melalui</a:t>
            </a:r>
            <a:r>
              <a:rPr lang="en-US" sz="4400" dirty="0" smtClean="0"/>
              <a:t> </a:t>
            </a:r>
            <a:r>
              <a:rPr lang="en-US" sz="4400" dirty="0" err="1" smtClean="0"/>
              <a:t>kegiatan</a:t>
            </a:r>
            <a:r>
              <a:rPr lang="en-US" sz="4400" dirty="0" smtClean="0"/>
              <a:t> </a:t>
            </a:r>
            <a:r>
              <a:rPr lang="en-US" sz="4400" dirty="0" err="1" smtClean="0"/>
              <a:t>keteladanan</a:t>
            </a:r>
            <a:r>
              <a:rPr lang="en-US" sz="4400" dirty="0" smtClean="0"/>
              <a:t> 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US" sz="2800" dirty="0" err="1" smtClean="0"/>
              <a:t>Pengertian</a:t>
            </a:r>
            <a:r>
              <a:rPr lang="en-US" sz="2800" dirty="0" smtClean="0"/>
              <a:t> </a:t>
            </a:r>
          </a:p>
          <a:p>
            <a:pPr marL="0" indent="0">
              <a:buNone/>
            </a:pPr>
            <a:r>
              <a:rPr lang="en-US" sz="2800" dirty="0"/>
              <a:t>	</a:t>
            </a:r>
            <a:r>
              <a:rPr lang="en-US" sz="2800" dirty="0" err="1" smtClean="0"/>
              <a:t>pembelajaran</a:t>
            </a:r>
            <a:r>
              <a:rPr lang="en-US" sz="2800" dirty="0" smtClean="0"/>
              <a:t> </a:t>
            </a:r>
            <a:r>
              <a:rPr lang="en-US" sz="2800" dirty="0" err="1" smtClean="0"/>
              <a:t>melalui</a:t>
            </a:r>
            <a:r>
              <a:rPr lang="en-US" sz="2800" dirty="0" smtClean="0"/>
              <a:t> </a:t>
            </a:r>
            <a:r>
              <a:rPr lang="en-US" sz="2800" dirty="0" err="1" smtClean="0"/>
              <a:t>contoh</a:t>
            </a:r>
            <a:r>
              <a:rPr lang="en-US" sz="2800" dirty="0" smtClean="0"/>
              <a:t> </a:t>
            </a:r>
            <a:r>
              <a:rPr lang="en-US" sz="2800" dirty="0" err="1" smtClean="0"/>
              <a:t>yg</a:t>
            </a:r>
            <a:r>
              <a:rPr lang="en-US" sz="2800" dirty="0" smtClean="0"/>
              <a:t> </a:t>
            </a:r>
            <a:r>
              <a:rPr lang="en-US" sz="2800" dirty="0" err="1" smtClean="0"/>
              <a:t>baik</a:t>
            </a:r>
            <a:r>
              <a:rPr lang="en-US" sz="2800" dirty="0" smtClean="0"/>
              <a:t>, </a:t>
            </a:r>
            <a:r>
              <a:rPr lang="en-US" sz="2800" dirty="0" err="1" smtClean="0"/>
              <a:t>dpt</a:t>
            </a:r>
            <a:r>
              <a:rPr lang="en-US" sz="2800" dirty="0" smtClean="0"/>
              <a:t> </a:t>
            </a:r>
            <a:r>
              <a:rPr lang="en-US" sz="2800" dirty="0" err="1" smtClean="0"/>
              <a:t>diterima</a:t>
            </a:r>
            <a:r>
              <a:rPr lang="en-US" sz="2800" dirty="0" smtClean="0"/>
              <a:t> </a:t>
            </a:r>
            <a:r>
              <a:rPr lang="en-US" sz="2800" dirty="0" err="1" smtClean="0"/>
              <a:t>oleh</a:t>
            </a:r>
            <a:r>
              <a:rPr lang="en-US" sz="2800" dirty="0" smtClean="0"/>
              <a:t> </a:t>
            </a:r>
            <a:r>
              <a:rPr lang="en-US" sz="2800" dirty="0" err="1" smtClean="0"/>
              <a:t>masyarakat</a:t>
            </a:r>
            <a:r>
              <a:rPr lang="en-US" sz="2800" dirty="0" smtClean="0"/>
              <a:t>,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sesuai</a:t>
            </a:r>
            <a:r>
              <a:rPr lang="en-US" sz="2800" dirty="0" smtClean="0"/>
              <a:t> </a:t>
            </a:r>
            <a:r>
              <a:rPr lang="en-US" sz="2800" dirty="0" err="1" smtClean="0"/>
              <a:t>standar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sistem</a:t>
            </a:r>
            <a:r>
              <a:rPr lang="en-US" sz="2800" dirty="0" smtClean="0"/>
              <a:t> </a:t>
            </a:r>
            <a:r>
              <a:rPr lang="en-US" sz="2800" dirty="0" err="1" smtClean="0"/>
              <a:t>nilai</a:t>
            </a:r>
            <a:r>
              <a:rPr lang="en-US" sz="2800" dirty="0" smtClean="0"/>
              <a:t> </a:t>
            </a:r>
            <a:r>
              <a:rPr lang="en-US" sz="2800" dirty="0" err="1" smtClean="0"/>
              <a:t>yg</a:t>
            </a:r>
            <a:r>
              <a:rPr lang="en-US" sz="2800" dirty="0" smtClean="0"/>
              <a:t> </a:t>
            </a:r>
            <a:r>
              <a:rPr lang="en-US" sz="2800" dirty="0" err="1" smtClean="0"/>
              <a:t>berlaku</a:t>
            </a:r>
            <a:r>
              <a:rPr lang="en-US" sz="2800" dirty="0" smtClean="0"/>
              <a:t>. </a:t>
            </a:r>
          </a:p>
          <a:p>
            <a:pPr marL="0" indent="0">
              <a:buNone/>
            </a:pPr>
            <a:r>
              <a:rPr lang="en-US" sz="2800" dirty="0" smtClean="0"/>
              <a:t>2. </a:t>
            </a:r>
            <a:r>
              <a:rPr lang="en-US" sz="2800" dirty="0" err="1" smtClean="0"/>
              <a:t>Tujuan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fungsi</a:t>
            </a:r>
            <a:r>
              <a:rPr lang="en-US" sz="2800" dirty="0" smtClean="0"/>
              <a:t> </a:t>
            </a:r>
          </a:p>
          <a:p>
            <a:pPr marL="0" indent="0">
              <a:buNone/>
            </a:pPr>
            <a:r>
              <a:rPr lang="en-US" sz="2800" dirty="0"/>
              <a:t>	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mengarahkan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berbagai</a:t>
            </a:r>
            <a:r>
              <a:rPr lang="en-US" sz="2800" dirty="0" smtClean="0"/>
              <a:t> </a:t>
            </a:r>
            <a:r>
              <a:rPr lang="en-US" sz="2800" dirty="0" err="1" smtClean="0"/>
              <a:t>contoh</a:t>
            </a:r>
            <a:r>
              <a:rPr lang="en-US" sz="2800" dirty="0" smtClean="0"/>
              <a:t> </a:t>
            </a:r>
            <a:r>
              <a:rPr lang="en-US" sz="2800" dirty="0" err="1" smtClean="0"/>
              <a:t>pola</a:t>
            </a:r>
            <a:r>
              <a:rPr lang="en-US" sz="2800" dirty="0" smtClean="0"/>
              <a:t> </a:t>
            </a:r>
            <a:r>
              <a:rPr lang="en-US" sz="2800" dirty="0" err="1" smtClean="0"/>
              <a:t>perilaku</a:t>
            </a:r>
            <a:r>
              <a:rPr lang="en-US" sz="2800" dirty="0" smtClean="0"/>
              <a:t> </a:t>
            </a:r>
            <a:r>
              <a:rPr lang="en-US" sz="2800" dirty="0" err="1" smtClean="0"/>
              <a:t>yg</a:t>
            </a:r>
            <a:r>
              <a:rPr lang="en-US" sz="2800" dirty="0" smtClean="0"/>
              <a:t> </a:t>
            </a:r>
            <a:r>
              <a:rPr lang="en-US" sz="2800" dirty="0" err="1" smtClean="0"/>
              <a:t>dpt</a:t>
            </a:r>
            <a:r>
              <a:rPr lang="en-US" sz="2800" dirty="0" smtClean="0"/>
              <a:t> </a:t>
            </a:r>
            <a:r>
              <a:rPr lang="en-US" sz="2800" dirty="0" err="1" smtClean="0"/>
              <a:t>diterima</a:t>
            </a:r>
            <a:r>
              <a:rPr lang="en-US" sz="2800" dirty="0" smtClean="0"/>
              <a:t> </a:t>
            </a:r>
            <a:r>
              <a:rPr lang="en-US" sz="2800" dirty="0" err="1" smtClean="0"/>
              <a:t>oleh</a:t>
            </a:r>
            <a:r>
              <a:rPr lang="en-US" sz="2800" dirty="0" smtClean="0"/>
              <a:t> </a:t>
            </a:r>
            <a:r>
              <a:rPr lang="en-US" sz="2800" dirty="0" err="1" smtClean="0"/>
              <a:t>masyarakat</a:t>
            </a:r>
            <a:r>
              <a:rPr lang="en-US" sz="2800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46751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Matur</a:t>
            </a:r>
            <a:r>
              <a:rPr lang="en-US" dirty="0" smtClean="0"/>
              <a:t> </a:t>
            </a:r>
            <a:r>
              <a:rPr lang="en-US" dirty="0" err="1" smtClean="0"/>
              <a:t>Nuwun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000" b="1" dirty="0" err="1" smtClean="0"/>
              <a:t>Semoga</a:t>
            </a:r>
            <a:r>
              <a:rPr lang="en-US" sz="8000" b="1" dirty="0" smtClean="0"/>
              <a:t> </a:t>
            </a:r>
            <a:r>
              <a:rPr lang="en-US" sz="8000" b="1" dirty="0" err="1" smtClean="0"/>
              <a:t>Bermanfaat</a:t>
            </a:r>
            <a:r>
              <a:rPr lang="en-US" sz="8000" b="1" dirty="0" smtClean="0"/>
              <a:t> (“,)</a:t>
            </a:r>
            <a:endParaRPr lang="en-US" sz="8000" b="1" dirty="0"/>
          </a:p>
        </p:txBody>
      </p:sp>
    </p:spTree>
    <p:extLst>
      <p:ext uri="{BB962C8B-B14F-4D97-AF65-F5344CB8AC3E}">
        <p14:creationId xmlns:p14="http://schemas.microsoft.com/office/powerpoint/2010/main" val="18269948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190</TotalTime>
  <Words>880</Words>
  <Application>Microsoft Office PowerPoint</Application>
  <PresentationFormat>On-screen Show (4:3)</PresentationFormat>
  <Paragraphs>166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Executive</vt:lpstr>
      <vt:lpstr>Cara Terpadu Pengembangan Sosial Emosional Anak </vt:lpstr>
      <vt:lpstr>Perkembangan Anak bersifat Holistic </vt:lpstr>
      <vt:lpstr>Conny R. Semiawan </vt:lpstr>
      <vt:lpstr>Pengertian Pembelajaran Berbasis Tema </vt:lpstr>
      <vt:lpstr>Karakteristik pembelajaran berbasis tema (Rohde &amp; Kostelnik, 1991)</vt:lpstr>
      <vt:lpstr>Hendrick (1986) dalam Kostelnik mengemukakan:</vt:lpstr>
      <vt:lpstr>Prinsip yg harus diperhatikan dalam pengembangan pembelajaran berbasis tema  </vt:lpstr>
      <vt:lpstr>Lanjutan…</vt:lpstr>
      <vt:lpstr>Keunggulan tema (umum)</vt:lpstr>
      <vt:lpstr>Keunggulan pembalajaran berbasis tema bagi perkembangan SOSEM</vt:lpstr>
      <vt:lpstr>Pengembangan domain melalui pembelajaran tema (Kostenik, 1991)</vt:lpstr>
      <vt:lpstr>Estetika </vt:lpstr>
      <vt:lpstr>Ketrampilan afektif </vt:lpstr>
      <vt:lpstr>Ketrampilan sosial </vt:lpstr>
      <vt:lpstr>Bahasa </vt:lpstr>
      <vt:lpstr>Kognitif </vt:lpstr>
      <vt:lpstr>Ketrampilan fisik </vt:lpstr>
      <vt:lpstr>Syamsu Yusuf (2000) mengadaptasi dari Goleman domain kecerdasan sosem anak </vt:lpstr>
      <vt:lpstr>Salovey dan Mayer (1990) domain pengembangan sosem meliputi:</vt:lpstr>
      <vt:lpstr>Pengembangan program kegiatan  1. pemilihan tema </vt:lpstr>
      <vt:lpstr>2. Pengembangan tema </vt:lpstr>
      <vt:lpstr>3. Pelaksanaan kegiatan </vt:lpstr>
      <vt:lpstr>Pengembangan SOSEM melalui Kegiatan Rutin</vt:lpstr>
      <vt:lpstr>PowerPoint Presentation</vt:lpstr>
      <vt:lpstr>Pengembangan SOSEM melalui kegiatan terprogram</vt:lpstr>
      <vt:lpstr>PowerPoint Presentation</vt:lpstr>
      <vt:lpstr>Pengembangan SOSEM melalui kegiatan spontan</vt:lpstr>
      <vt:lpstr>PowerPoint Presentation</vt:lpstr>
      <vt:lpstr>Pengembangan SOSEM melalui kegiatan keteladanan </vt:lpstr>
      <vt:lpstr>Matur Nuwun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Cara Terpadu Pengembangan Sosial Emosional Anak</dc:title>
  <dc:creator>asus</dc:creator>
  <cp:lastModifiedBy>asus</cp:lastModifiedBy>
  <cp:revision>15</cp:revision>
  <dcterms:created xsi:type="dcterms:W3CDTF">2019-04-01T02:00:05Z</dcterms:created>
  <dcterms:modified xsi:type="dcterms:W3CDTF">2019-04-22T02:21:09Z</dcterms:modified>
</cp:coreProperties>
</file>