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60" r:id="rId4"/>
    <p:sldId id="262" r:id="rId5"/>
    <p:sldId id="273" r:id="rId6"/>
    <p:sldId id="264" r:id="rId7"/>
    <p:sldId id="263" r:id="rId8"/>
    <p:sldId id="274" r:id="rId9"/>
    <p:sldId id="265" r:id="rId10"/>
    <p:sldId id="275" r:id="rId11"/>
    <p:sldId id="261" r:id="rId12"/>
    <p:sldId id="276" r:id="rId13"/>
    <p:sldId id="277" r:id="rId14"/>
    <p:sldId id="278" r:id="rId15"/>
    <p:sldId id="284" r:id="rId16"/>
    <p:sldId id="279" r:id="rId17"/>
    <p:sldId id="280" r:id="rId18"/>
    <p:sldId id="285" r:id="rId19"/>
    <p:sldId id="281" r:id="rId20"/>
    <p:sldId id="259" r:id="rId21"/>
    <p:sldId id="266" r:id="rId22"/>
    <p:sldId id="267" r:id="rId23"/>
    <p:sldId id="268" r:id="rId24"/>
    <p:sldId id="269" r:id="rId25"/>
    <p:sldId id="270" r:id="rId26"/>
    <p:sldId id="271" r:id="rId27"/>
    <p:sldId id="272" r:id="rId28"/>
    <p:sldId id="286" r:id="rId29"/>
    <p:sldId id="283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36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DDF73-1DEC-4D69-B9AB-9AE26195D5B6}" type="datetimeFigureOut">
              <a:rPr lang="en-US" smtClean="0"/>
              <a:pPr/>
              <a:t>9/20/2018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6446-EBB9-4E49-B417-B34890CF97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DDF73-1DEC-4D69-B9AB-9AE26195D5B6}" type="datetimeFigureOut">
              <a:rPr lang="en-US" smtClean="0"/>
              <a:pPr/>
              <a:t>9/20/2018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6446-EBB9-4E49-B417-B34890CF97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DDF73-1DEC-4D69-B9AB-9AE26195D5B6}" type="datetimeFigureOut">
              <a:rPr lang="en-US" smtClean="0"/>
              <a:pPr/>
              <a:t>9/20/2018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6446-EBB9-4E49-B417-B34890CF97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DDF73-1DEC-4D69-B9AB-9AE26195D5B6}" type="datetimeFigureOut">
              <a:rPr lang="en-US" smtClean="0"/>
              <a:pPr/>
              <a:t>9/20/2018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6446-EBB9-4E49-B417-B34890CF97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DDF73-1DEC-4D69-B9AB-9AE26195D5B6}" type="datetimeFigureOut">
              <a:rPr lang="en-US" smtClean="0"/>
              <a:pPr/>
              <a:t>9/20/2018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6446-EBB9-4E49-B417-B34890CF97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DDF73-1DEC-4D69-B9AB-9AE26195D5B6}" type="datetimeFigureOut">
              <a:rPr lang="en-US" smtClean="0"/>
              <a:pPr/>
              <a:t>9/20/2018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6446-EBB9-4E49-B417-B34890CF97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DDF73-1DEC-4D69-B9AB-9AE26195D5B6}" type="datetimeFigureOut">
              <a:rPr lang="en-US" smtClean="0"/>
              <a:pPr/>
              <a:t>9/20/2018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6446-EBB9-4E49-B417-B34890CF97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DDF73-1DEC-4D69-B9AB-9AE26195D5B6}" type="datetimeFigureOut">
              <a:rPr lang="en-US" smtClean="0"/>
              <a:pPr/>
              <a:t>9/20/2018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6446-EBB9-4E49-B417-B34890CF97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DDF73-1DEC-4D69-B9AB-9AE26195D5B6}" type="datetimeFigureOut">
              <a:rPr lang="en-US" smtClean="0"/>
              <a:pPr/>
              <a:t>9/20/2018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6446-EBB9-4E49-B417-B34890CF97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DDF73-1DEC-4D69-B9AB-9AE26195D5B6}" type="datetimeFigureOut">
              <a:rPr lang="en-US" smtClean="0"/>
              <a:pPr/>
              <a:t>9/20/2018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6446-EBB9-4E49-B417-B34890CF97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DDF73-1DEC-4D69-B9AB-9AE26195D5B6}" type="datetimeFigureOut">
              <a:rPr lang="en-US" smtClean="0"/>
              <a:pPr/>
              <a:t>9/20/2018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6446-EBB9-4E49-B417-B34890CF97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15DDF73-1DEC-4D69-B9AB-9AE26195D5B6}" type="datetimeFigureOut">
              <a:rPr lang="en-US" smtClean="0"/>
              <a:pPr/>
              <a:t>9/20/2018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CF36446-EBB9-4E49-B417-B34890CF97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00476" y="1113972"/>
            <a:ext cx="7406640" cy="1472184"/>
          </a:xfrm>
        </p:spPr>
        <p:txBody>
          <a:bodyPr>
            <a:normAutofit/>
          </a:bodyPr>
          <a:lstStyle/>
          <a:p>
            <a:r>
              <a:rPr lang="en-US" sz="5400" dirty="0"/>
              <a:t>DIODA</a:t>
            </a:r>
            <a:r>
              <a:rPr lang="id-ID" sz="5400" dirty="0"/>
              <a:t> Semikonduktor</a:t>
            </a:r>
            <a:endParaRPr lang="en-US" sz="5400" dirty="0"/>
          </a:p>
        </p:txBody>
      </p:sp>
      <p:sp>
        <p:nvSpPr>
          <p:cNvPr id="4" name="Rounded Rectangle 3"/>
          <p:cNvSpPr/>
          <p:nvPr/>
        </p:nvSpPr>
        <p:spPr>
          <a:xfrm>
            <a:off x="990600" y="457200"/>
            <a:ext cx="1752600" cy="533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Pertemuan</a:t>
            </a:r>
            <a:r>
              <a:rPr lang="en-US" dirty="0"/>
              <a:t> III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err="1"/>
              <a:t>Pengertian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Dioda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komponen</a:t>
            </a:r>
            <a:r>
              <a:rPr lang="en-US" dirty="0"/>
              <a:t> </a:t>
            </a:r>
            <a:r>
              <a:rPr lang="en-US" dirty="0" err="1"/>
              <a:t>elektronika</a:t>
            </a:r>
            <a:r>
              <a:rPr lang="en-US" dirty="0"/>
              <a:t> yang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elektroda</a:t>
            </a:r>
            <a:r>
              <a:rPr lang="en-US" dirty="0"/>
              <a:t> (terminal), </a:t>
            </a:r>
            <a:r>
              <a:rPr lang="en-US" dirty="0" err="1"/>
              <a:t>berfungsi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penyearah</a:t>
            </a:r>
            <a:r>
              <a:rPr lang="en-US" dirty="0"/>
              <a:t> </a:t>
            </a:r>
            <a:r>
              <a:rPr lang="en-US" dirty="0" err="1"/>
              <a:t>arus</a:t>
            </a:r>
            <a:r>
              <a:rPr lang="en-US" dirty="0"/>
              <a:t> </a:t>
            </a:r>
            <a:r>
              <a:rPr lang="en-US" dirty="0" err="1"/>
              <a:t>listrik</a:t>
            </a:r>
            <a:r>
              <a:rPr lang="id-ID" dirty="0"/>
              <a:t> </a:t>
            </a:r>
            <a:r>
              <a:rPr lang="fi-FI" dirty="0"/>
              <a:t>(anoda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katoda</a:t>
            </a:r>
            <a:r>
              <a:rPr lang="en-US" dirty="0"/>
              <a:t>)</a:t>
            </a:r>
            <a:endParaRPr lang="id-ID" dirty="0"/>
          </a:p>
          <a:p>
            <a:r>
              <a:rPr lang="fi-FI" dirty="0"/>
              <a:t>Dioda </a:t>
            </a:r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id-ID" dirty="0"/>
              <a:t>pada umumnya berbahan silicon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Struktur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dioda</a:t>
            </a:r>
            <a:r>
              <a:rPr lang="en-US" dirty="0"/>
              <a:t> </a:t>
            </a:r>
            <a:r>
              <a:rPr lang="en-US" dirty="0" err="1"/>
              <a:t>berupa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nb-NO" dirty="0"/>
              <a:t>type P yang disambung dengan bahan type N</a:t>
            </a:r>
          </a:p>
          <a:p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ujing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type P </a:t>
            </a:r>
            <a:r>
              <a:rPr lang="en-US" dirty="0" err="1"/>
              <a:t>dijadikan</a:t>
            </a:r>
            <a:r>
              <a:rPr lang="en-US" dirty="0"/>
              <a:t> terminal </a:t>
            </a:r>
            <a:r>
              <a:rPr lang="en-US" dirty="0" err="1"/>
              <a:t>Anoda</a:t>
            </a:r>
            <a:r>
              <a:rPr lang="en-US" dirty="0"/>
              <a:t> (A)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ujung</a:t>
            </a:r>
            <a:r>
              <a:rPr lang="en-US" dirty="0"/>
              <a:t> </a:t>
            </a:r>
            <a:r>
              <a:rPr lang="en-US" dirty="0" err="1"/>
              <a:t>lainnya</a:t>
            </a:r>
            <a:r>
              <a:rPr lang="en-US" dirty="0"/>
              <a:t> </a:t>
            </a:r>
            <a:r>
              <a:rPr lang="en-US" dirty="0" err="1"/>
              <a:t>katoda</a:t>
            </a:r>
            <a:r>
              <a:rPr lang="en-US" dirty="0"/>
              <a:t> (K),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terminal </a:t>
            </a:r>
            <a:r>
              <a:rPr lang="en-US" dirty="0" err="1"/>
              <a:t>inilah</a:t>
            </a:r>
            <a:r>
              <a:rPr lang="en-US" dirty="0"/>
              <a:t> yang </a:t>
            </a:r>
            <a:r>
              <a:rPr lang="en-US" dirty="0" err="1"/>
              <a:t>menyiratkan</a:t>
            </a:r>
            <a:r>
              <a:rPr lang="en-US" dirty="0"/>
              <a:t> </a:t>
            </a:r>
            <a:r>
              <a:rPr lang="en-US" dirty="0" err="1"/>
              <a:t>dioda</a:t>
            </a:r>
            <a:endParaRPr lang="en-US" dirty="0"/>
          </a:p>
          <a:p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dioda</a:t>
            </a:r>
            <a:r>
              <a:rPr lang="en-US" dirty="0"/>
              <a:t> </a:t>
            </a:r>
            <a:r>
              <a:rPr lang="en-US" dirty="0" err="1"/>
              <a:t>ditentukan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polaritas</a:t>
            </a:r>
            <a:r>
              <a:rPr lang="en-US" dirty="0"/>
              <a:t> </a:t>
            </a:r>
            <a:r>
              <a:rPr lang="en-US" dirty="0" err="1"/>
              <a:t>relatif</a:t>
            </a:r>
            <a:r>
              <a:rPr lang="en-US" dirty="0"/>
              <a:t> kaki </a:t>
            </a:r>
            <a:r>
              <a:rPr lang="en-US" dirty="0" err="1"/>
              <a:t>anoda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kaki </a:t>
            </a:r>
            <a:r>
              <a:rPr lang="en-US" dirty="0" err="1"/>
              <a:t>katoda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Forward Bias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447800"/>
            <a:ext cx="7638288" cy="480060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Terminal </a:t>
            </a:r>
            <a:r>
              <a:rPr lang="en-US" dirty="0" err="1"/>
              <a:t>negatif</a:t>
            </a:r>
            <a:r>
              <a:rPr lang="en-US" dirty="0"/>
              <a:t> </a:t>
            </a:r>
            <a:r>
              <a:rPr lang="en-US" dirty="0" err="1"/>
              <a:t>dihubungkan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n</a:t>
            </a:r>
          </a:p>
          <a:p>
            <a:r>
              <a:rPr lang="en-US" dirty="0"/>
              <a:t>Terminal </a:t>
            </a:r>
            <a:r>
              <a:rPr lang="en-US" dirty="0" err="1"/>
              <a:t>positif</a:t>
            </a:r>
            <a:r>
              <a:rPr lang="en-US" dirty="0"/>
              <a:t> </a:t>
            </a:r>
            <a:r>
              <a:rPr lang="en-US" dirty="0" err="1"/>
              <a:t>dihubungkan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p </a:t>
            </a:r>
          </a:p>
          <a:p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dinamakan</a:t>
            </a:r>
            <a:r>
              <a:rPr lang="en-US" dirty="0"/>
              <a:t> Forward Bias</a:t>
            </a:r>
          </a:p>
          <a:p>
            <a:endParaRPr lang="en-US" dirty="0"/>
          </a:p>
          <a:p>
            <a:r>
              <a:rPr lang="en-US" dirty="0" err="1"/>
              <a:t>Arus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mengalir</a:t>
            </a:r>
            <a:r>
              <a:rPr lang="en-US" dirty="0"/>
              <a:t>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pita </a:t>
            </a:r>
            <a:r>
              <a:rPr lang="en-US" dirty="0" err="1"/>
              <a:t>konduksi</a:t>
            </a:r>
            <a:r>
              <a:rPr lang="en-US" dirty="0"/>
              <a:t> </a:t>
            </a:r>
            <a:r>
              <a:rPr lang="en-US" dirty="0" err="1"/>
              <a:t>mengalir</a:t>
            </a:r>
            <a:r>
              <a:rPr lang="en-US" dirty="0"/>
              <a:t> </a:t>
            </a:r>
            <a:r>
              <a:rPr lang="en-US" dirty="0" err="1"/>
              <a:t>bergerak</a:t>
            </a:r>
            <a:r>
              <a:rPr lang="en-US" dirty="0"/>
              <a:t> </a:t>
            </a:r>
            <a:r>
              <a:rPr lang="en-US" dirty="0" err="1"/>
              <a:t>menuju</a:t>
            </a:r>
            <a:r>
              <a:rPr lang="en-US" dirty="0"/>
              <a:t> junction</a:t>
            </a:r>
          </a:p>
          <a:p>
            <a:r>
              <a:rPr lang="en-US" dirty="0"/>
              <a:t>Ujung </a:t>
            </a:r>
            <a:r>
              <a:rPr lang="en-US" dirty="0" err="1"/>
              <a:t>kanan</a:t>
            </a:r>
            <a:r>
              <a:rPr lang="en-US" dirty="0"/>
              <a:t> </a:t>
            </a:r>
            <a:r>
              <a:rPr lang="en-US" dirty="0" err="1"/>
              <a:t>kristal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positif</a:t>
            </a:r>
            <a:r>
              <a:rPr lang="en-US" dirty="0"/>
              <a:t> </a:t>
            </a:r>
            <a:r>
              <a:rPr lang="en-US" dirty="0" err="1"/>
              <a:t>sedikit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mengakibatkan</a:t>
            </a:r>
            <a:r>
              <a:rPr lang="en-US" dirty="0"/>
              <a:t> </a:t>
            </a:r>
            <a:r>
              <a:rPr lang="en-US" dirty="0" err="1"/>
              <a:t>lapisan</a:t>
            </a:r>
            <a:r>
              <a:rPr lang="en-US" dirty="0"/>
              <a:t> </a:t>
            </a:r>
            <a:r>
              <a:rPr lang="en-US" dirty="0" err="1"/>
              <a:t>pengosongan</a:t>
            </a:r>
            <a:r>
              <a:rPr lang="en-US" dirty="0"/>
              <a:t> </a:t>
            </a:r>
            <a:r>
              <a:rPr lang="en-US" dirty="0" err="1"/>
              <a:t>mengecil</a:t>
            </a:r>
            <a:r>
              <a:rPr lang="en-US" dirty="0"/>
              <a:t>, </a:t>
            </a:r>
            <a:r>
              <a:rPr lang="en-US" dirty="0" err="1"/>
              <a:t>arus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mengalir</a:t>
            </a:r>
            <a:r>
              <a:rPr lang="en-US" dirty="0"/>
              <a:t> </a:t>
            </a:r>
            <a:r>
              <a:rPr lang="en-US" dirty="0" err="1"/>
              <a:t>lancar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Forward Bias</a:t>
            </a: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95400" y="1710913"/>
            <a:ext cx="7499350" cy="4274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Karakteristik</a:t>
            </a:r>
            <a:r>
              <a:rPr lang="en-US" sz="3200" dirty="0"/>
              <a:t> </a:t>
            </a:r>
            <a:r>
              <a:rPr lang="en-US" sz="3200" dirty="0" err="1"/>
              <a:t>Dioda</a:t>
            </a:r>
            <a:br>
              <a:rPr lang="en-US" sz="3200" dirty="0"/>
            </a:br>
            <a:r>
              <a:rPr lang="en-US" sz="3200" dirty="0" err="1"/>
              <a:t>Dioda</a:t>
            </a:r>
            <a:r>
              <a:rPr lang="en-US" sz="3200" dirty="0"/>
              <a:t> On / Forward Bias / </a:t>
            </a:r>
            <a:r>
              <a:rPr lang="en-US" sz="3200" dirty="0" err="1"/>
              <a:t>Saklar</a:t>
            </a:r>
            <a:r>
              <a:rPr lang="en-US" sz="3200" dirty="0"/>
              <a:t> </a:t>
            </a:r>
            <a:r>
              <a:rPr lang="en-US" sz="3200" dirty="0" err="1"/>
              <a:t>Tertutup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v-SE" dirty="0"/>
              <a:t>Bila dioda diberi tegangan maju, maka dengan </a:t>
            </a:r>
            <a:r>
              <a:rPr lang="en-US" dirty="0" err="1"/>
              <a:t>tegangan</a:t>
            </a:r>
            <a:r>
              <a:rPr lang="en-US" dirty="0"/>
              <a:t> </a:t>
            </a:r>
            <a:r>
              <a:rPr lang="en-US" dirty="0" err="1"/>
              <a:t>kecil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 (</a:t>
            </a:r>
            <a:r>
              <a:rPr lang="en-US" dirty="0" err="1"/>
              <a:t>umumnya</a:t>
            </a:r>
            <a:r>
              <a:rPr lang="en-US" dirty="0"/>
              <a:t> </a:t>
            </a:r>
            <a:r>
              <a:rPr lang="en-US" dirty="0" err="1"/>
              <a:t>kira-kira</a:t>
            </a:r>
            <a:r>
              <a:rPr lang="en-US" dirty="0"/>
              <a:t> 0.6 volt)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mengalir</a:t>
            </a:r>
            <a:r>
              <a:rPr lang="en-US" dirty="0"/>
              <a:t> </a:t>
            </a:r>
            <a:r>
              <a:rPr lang="en-US" dirty="0" err="1"/>
              <a:t>arus</a:t>
            </a:r>
            <a:r>
              <a:rPr lang="en-US" dirty="0"/>
              <a:t> </a:t>
            </a:r>
            <a:r>
              <a:rPr lang="en-US" dirty="0" err="1"/>
              <a:t>maju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arus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mengalir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anoda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katoda</a:t>
            </a:r>
            <a:endParaRPr lang="en-US" dirty="0"/>
          </a:p>
          <a:p>
            <a:r>
              <a:rPr lang="en-US" dirty="0" err="1"/>
              <a:t>Dioda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saklar</a:t>
            </a:r>
            <a:r>
              <a:rPr lang="en-US" dirty="0"/>
              <a:t> </a:t>
            </a:r>
            <a:r>
              <a:rPr lang="en-US" dirty="0" err="1"/>
              <a:t>tertutup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mengalirkan</a:t>
            </a:r>
            <a:r>
              <a:rPr lang="en-US" dirty="0"/>
              <a:t> </a:t>
            </a:r>
            <a:r>
              <a:rPr lang="en-US" dirty="0" err="1"/>
              <a:t>arus</a:t>
            </a:r>
            <a:r>
              <a:rPr lang="en-US" dirty="0"/>
              <a:t> </a:t>
            </a:r>
            <a:r>
              <a:rPr lang="en-US" dirty="0" err="1"/>
              <a:t>listrik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Reverse Bias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447800"/>
            <a:ext cx="7638288" cy="4800600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Terminal </a:t>
            </a:r>
            <a:r>
              <a:rPr lang="en-US" dirty="0" err="1"/>
              <a:t>negatif</a:t>
            </a:r>
            <a:r>
              <a:rPr lang="en-US" dirty="0"/>
              <a:t> </a:t>
            </a:r>
            <a:r>
              <a:rPr lang="en-US" dirty="0" err="1"/>
              <a:t>dihubungkan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p</a:t>
            </a:r>
          </a:p>
          <a:p>
            <a:r>
              <a:rPr lang="en-US" dirty="0"/>
              <a:t>Terminal </a:t>
            </a:r>
            <a:r>
              <a:rPr lang="en-US" dirty="0" err="1"/>
              <a:t>positif</a:t>
            </a:r>
            <a:r>
              <a:rPr lang="en-US" dirty="0"/>
              <a:t> </a:t>
            </a:r>
            <a:r>
              <a:rPr lang="en-US" dirty="0" err="1"/>
              <a:t>dihubungkan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n</a:t>
            </a:r>
          </a:p>
          <a:p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dinamakan</a:t>
            </a:r>
            <a:r>
              <a:rPr lang="en-US" dirty="0"/>
              <a:t> Reverse Bias</a:t>
            </a:r>
          </a:p>
          <a:p>
            <a:endParaRPr lang="en-US" dirty="0"/>
          </a:p>
          <a:p>
            <a:r>
              <a:rPr lang="en-US" dirty="0"/>
              <a:t>Hole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menjauhi</a:t>
            </a:r>
            <a:r>
              <a:rPr lang="en-US" dirty="0"/>
              <a:t> junction</a:t>
            </a:r>
          </a:p>
          <a:p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melarikan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 </a:t>
            </a:r>
            <a:r>
              <a:rPr lang="en-US" dirty="0" err="1"/>
              <a:t>meninggalkan</a:t>
            </a:r>
            <a:r>
              <a:rPr lang="en-US" dirty="0"/>
              <a:t> ion </a:t>
            </a:r>
            <a:r>
              <a:rPr lang="en-US" dirty="0" err="1"/>
              <a:t>positif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hole yang </a:t>
            </a:r>
            <a:r>
              <a:rPr lang="en-US" dirty="0" err="1"/>
              <a:t>pergi</a:t>
            </a:r>
            <a:r>
              <a:rPr lang="en-US" dirty="0"/>
              <a:t> </a:t>
            </a:r>
            <a:r>
              <a:rPr lang="en-US" dirty="0" err="1"/>
              <a:t>meninggalkan</a:t>
            </a:r>
            <a:r>
              <a:rPr lang="en-US" dirty="0"/>
              <a:t> ion </a:t>
            </a:r>
            <a:r>
              <a:rPr lang="en-US" dirty="0" err="1"/>
              <a:t>negatif</a:t>
            </a:r>
            <a:endParaRPr lang="en-US" dirty="0"/>
          </a:p>
          <a:p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lapisan</a:t>
            </a:r>
            <a:r>
              <a:rPr lang="en-US" dirty="0"/>
              <a:t> </a:t>
            </a:r>
            <a:r>
              <a:rPr lang="en-US" dirty="0" err="1"/>
              <a:t>pengosongan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lebar</a:t>
            </a:r>
            <a:endParaRPr lang="en-US" dirty="0"/>
          </a:p>
          <a:p>
            <a:r>
              <a:rPr lang="en-US" dirty="0" err="1"/>
              <a:t>Semakin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reverse bias,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lapisan</a:t>
            </a:r>
            <a:r>
              <a:rPr lang="en-US" dirty="0"/>
              <a:t> </a:t>
            </a:r>
            <a:r>
              <a:rPr lang="en-US" dirty="0" err="1"/>
              <a:t>pengosongan</a:t>
            </a:r>
            <a:r>
              <a:rPr lang="en-US" dirty="0"/>
              <a:t> </a:t>
            </a:r>
            <a:r>
              <a:rPr lang="en-US" dirty="0" err="1"/>
              <a:t>semakin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pula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Reverse Bias</a:t>
            </a:r>
          </a:p>
        </p:txBody>
      </p:sp>
      <p:pic>
        <p:nvPicPr>
          <p:cNvPr id="4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19200" y="1805982"/>
            <a:ext cx="7499350" cy="4084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Karakteristik</a:t>
            </a:r>
            <a:r>
              <a:rPr lang="en-US" sz="3200" dirty="0"/>
              <a:t> </a:t>
            </a:r>
            <a:r>
              <a:rPr lang="en-US" sz="3200" dirty="0" err="1"/>
              <a:t>Dioda</a:t>
            </a:r>
            <a:br>
              <a:rPr lang="en-US" sz="3200" dirty="0"/>
            </a:br>
            <a:r>
              <a:rPr lang="en-US" sz="3200" dirty="0" err="1"/>
              <a:t>Dioda</a:t>
            </a:r>
            <a:r>
              <a:rPr lang="en-US" sz="3200" dirty="0"/>
              <a:t> Off / Reverse Bias / </a:t>
            </a:r>
            <a:r>
              <a:rPr lang="en-US" sz="3200" dirty="0" err="1"/>
              <a:t>Saklar</a:t>
            </a:r>
            <a:r>
              <a:rPr lang="en-US" sz="3200" dirty="0"/>
              <a:t> Terbuka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dioda</a:t>
            </a:r>
            <a:r>
              <a:rPr lang="en-US" dirty="0"/>
              <a:t> </a:t>
            </a:r>
            <a:r>
              <a:rPr lang="en-US" dirty="0" err="1"/>
              <a:t>diberi</a:t>
            </a:r>
            <a:r>
              <a:rPr lang="en-US" dirty="0"/>
              <a:t> </a:t>
            </a:r>
            <a:r>
              <a:rPr lang="en-US" dirty="0" err="1"/>
              <a:t>tegangan</a:t>
            </a:r>
            <a:r>
              <a:rPr lang="en-US" dirty="0"/>
              <a:t> </a:t>
            </a:r>
            <a:r>
              <a:rPr lang="en-US" dirty="0" err="1"/>
              <a:t>balik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tegangan</a:t>
            </a:r>
            <a:r>
              <a:rPr lang="en-US" dirty="0"/>
              <a:t> yang </a:t>
            </a:r>
            <a:r>
              <a:rPr lang="en-US" dirty="0" err="1"/>
              <a:t>masih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Vr</a:t>
            </a:r>
            <a:r>
              <a:rPr lang="en-US" dirty="0"/>
              <a:t> (</a:t>
            </a:r>
            <a:r>
              <a:rPr lang="en-US" dirty="0" err="1"/>
              <a:t>lihat</a:t>
            </a:r>
            <a:r>
              <a:rPr lang="en-US" dirty="0"/>
              <a:t> </a:t>
            </a:r>
            <a:r>
              <a:rPr lang="en-US" dirty="0" err="1"/>
              <a:t>grafik</a:t>
            </a:r>
            <a:r>
              <a:rPr lang="en-US" dirty="0"/>
              <a:t> </a:t>
            </a:r>
            <a:r>
              <a:rPr lang="en-US" dirty="0" err="1"/>
              <a:t>dioda</a:t>
            </a:r>
            <a:r>
              <a:rPr lang="en-US" dirty="0"/>
              <a:t> VD – ID) </a:t>
            </a:r>
            <a:r>
              <a:rPr lang="en-US" dirty="0" err="1"/>
              <a:t>arus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mengalir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anoda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katoda</a:t>
            </a:r>
            <a:r>
              <a:rPr lang="en-US" dirty="0"/>
              <a:t> </a:t>
            </a:r>
            <a:r>
              <a:rPr lang="en-US" dirty="0" err="1"/>
              <a:t>sampai</a:t>
            </a:r>
            <a:r>
              <a:rPr lang="en-US" dirty="0"/>
              <a:t> </a:t>
            </a:r>
            <a:r>
              <a:rPr lang="en-US" dirty="0" err="1"/>
              <a:t>tegangan</a:t>
            </a:r>
            <a:r>
              <a:rPr lang="en-US" dirty="0"/>
              <a:t> yang </a:t>
            </a:r>
            <a:r>
              <a:rPr lang="en-US" dirty="0" err="1"/>
              <a:t>diberikan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Vr</a:t>
            </a:r>
            <a:r>
              <a:rPr lang="en-US" dirty="0"/>
              <a:t> (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sumbu</a:t>
            </a:r>
            <a:r>
              <a:rPr lang="en-US" dirty="0"/>
              <a:t> </a:t>
            </a:r>
            <a:r>
              <a:rPr lang="en-US" dirty="0" err="1"/>
              <a:t>horisontal</a:t>
            </a:r>
            <a:r>
              <a:rPr lang="en-US" dirty="0"/>
              <a:t>)</a:t>
            </a:r>
          </a:p>
          <a:p>
            <a:r>
              <a:rPr lang="sv-SE" dirty="0"/>
              <a:t>Dioda akan bersifat seperti saklar terbuka dan tidak dapat mengalirkan arus listrik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Grafik</a:t>
            </a:r>
            <a:r>
              <a:rPr lang="en-US" b="1" dirty="0"/>
              <a:t> </a:t>
            </a:r>
            <a:r>
              <a:rPr lang="en-US" b="1" dirty="0" err="1"/>
              <a:t>Karakteristik</a:t>
            </a:r>
            <a:r>
              <a:rPr lang="en-US" b="1" dirty="0"/>
              <a:t> </a:t>
            </a:r>
            <a:r>
              <a:rPr lang="en-US" b="1" dirty="0" err="1"/>
              <a:t>Dioda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19200" y="1844578"/>
            <a:ext cx="7499350" cy="4007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85800"/>
            <a:ext cx="7790688" cy="5562600"/>
          </a:xfrm>
        </p:spPr>
        <p:txBody>
          <a:bodyPr/>
          <a:lstStyle/>
          <a:p>
            <a:r>
              <a:rPr lang="en-US" dirty="0" err="1"/>
              <a:t>Dioda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bias forward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konduksi</a:t>
            </a:r>
            <a:endParaRPr lang="en-US" dirty="0"/>
          </a:p>
          <a:p>
            <a:r>
              <a:rPr lang="it-IT" dirty="0"/>
              <a:t>Dioda di bias reverse sukar konduksi</a:t>
            </a:r>
          </a:p>
          <a:p>
            <a:r>
              <a:rPr lang="en-US" dirty="0" err="1"/>
              <a:t>Maka</a:t>
            </a:r>
            <a:endParaRPr lang="en-US" dirty="0"/>
          </a:p>
          <a:p>
            <a:r>
              <a:rPr lang="en-US" dirty="0"/>
              <a:t>Forward bias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saklar</a:t>
            </a:r>
            <a:r>
              <a:rPr lang="en-US" dirty="0"/>
              <a:t> </a:t>
            </a:r>
            <a:r>
              <a:rPr lang="en-US" dirty="0" err="1"/>
              <a:t>tertutup</a:t>
            </a:r>
            <a:endParaRPr lang="en-US" dirty="0"/>
          </a:p>
          <a:p>
            <a:r>
              <a:rPr lang="nb-NO" dirty="0"/>
              <a:t>Reverse bias seperti saklar terbuka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Resistansi</a:t>
            </a:r>
            <a:r>
              <a:rPr lang="en-US" b="1" dirty="0"/>
              <a:t> DC </a:t>
            </a:r>
            <a:r>
              <a:rPr lang="en-US" b="1" dirty="0" err="1"/>
              <a:t>Dioda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905000"/>
            <a:ext cx="4769031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br>
              <a:rPr lang="en-US" altLang="en-US" dirty="0"/>
            </a:br>
            <a:r>
              <a:rPr lang="en-US" altLang="en-US" dirty="0" err="1"/>
              <a:t>Contoh</a:t>
            </a:r>
            <a:r>
              <a:rPr lang="en-US" altLang="en-US" dirty="0"/>
              <a:t> :</a:t>
            </a:r>
            <a:br>
              <a:rPr lang="en-US" altLang="en-US" dirty="0"/>
            </a:br>
            <a:endParaRPr lang="en-US" dirty="0"/>
          </a:p>
        </p:txBody>
      </p:sp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381000" y="1143000"/>
            <a:ext cx="358140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en-US" sz="2000" dirty="0" err="1"/>
              <a:t>Tentukan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resistansi</a:t>
            </a:r>
            <a:r>
              <a:rPr lang="en-US" altLang="en-US" sz="2000" dirty="0"/>
              <a:t> DC </a:t>
            </a:r>
            <a:r>
              <a:rPr lang="en-US" altLang="en-US" sz="2000" dirty="0" err="1"/>
              <a:t>dioda</a:t>
            </a:r>
            <a:r>
              <a:rPr lang="en-US" altLang="en-US" sz="2000" dirty="0"/>
              <a:t>  </a:t>
            </a:r>
            <a:r>
              <a:rPr lang="en-US" altLang="en-US" sz="2000" dirty="0" err="1"/>
              <a:t>dengan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kurva</a:t>
            </a:r>
            <a:r>
              <a:rPr lang="en-US" altLang="en-US" sz="2000" dirty="0"/>
              <a:t> </a:t>
            </a:r>
            <a:r>
              <a:rPr lang="en-US" altLang="en-US" sz="2000" dirty="0" err="1"/>
              <a:t>karakteristik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seperti</a:t>
            </a:r>
            <a:r>
              <a:rPr lang="en-US" altLang="en-US" sz="2000" dirty="0"/>
              <a:t> </a:t>
            </a:r>
            <a:r>
              <a:rPr lang="en-US" altLang="en-US" sz="2000" dirty="0" err="1"/>
              <a:t>pada</a:t>
            </a:r>
            <a:r>
              <a:rPr lang="en-US" altLang="en-US" sz="2000" dirty="0"/>
              <a:t> </a:t>
            </a:r>
            <a:r>
              <a:rPr lang="en-US" altLang="en-US" sz="2000" dirty="0" err="1"/>
              <a:t>gambar</a:t>
            </a:r>
            <a:r>
              <a:rPr lang="en-US" altLang="en-US" sz="2000" dirty="0"/>
              <a:t> </a:t>
            </a:r>
            <a:r>
              <a:rPr lang="en-US" altLang="en-US" sz="2000" dirty="0" err="1"/>
              <a:t>di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samping</a:t>
            </a:r>
            <a:r>
              <a:rPr lang="en-US" altLang="en-US" sz="2000" dirty="0"/>
              <a:t>  </a:t>
            </a:r>
            <a:r>
              <a:rPr lang="en-US" altLang="en-US" sz="2000" dirty="0" err="1"/>
              <a:t>dengan</a:t>
            </a:r>
            <a:r>
              <a:rPr lang="en-US" altLang="en-US" sz="2000" dirty="0"/>
              <a:t> :</a:t>
            </a:r>
          </a:p>
          <a:p>
            <a:pPr eaLnBrk="1" hangingPunct="1"/>
            <a:r>
              <a:rPr lang="en-US" altLang="en-US" sz="2000" dirty="0"/>
              <a:t>a.) ID = 2 </a:t>
            </a:r>
            <a:r>
              <a:rPr lang="en-US" altLang="en-US" sz="2000" dirty="0" err="1"/>
              <a:t>mA</a:t>
            </a:r>
            <a:endParaRPr lang="en-US" altLang="en-US" sz="2000" dirty="0"/>
          </a:p>
          <a:p>
            <a:pPr eaLnBrk="1" hangingPunct="1"/>
            <a:r>
              <a:rPr lang="en-US" altLang="en-US" sz="2000" dirty="0"/>
              <a:t>b.) ID = 20 </a:t>
            </a:r>
            <a:r>
              <a:rPr lang="en-US" altLang="en-US" sz="2000" dirty="0" err="1"/>
              <a:t>mA</a:t>
            </a:r>
            <a:endParaRPr lang="en-US" altLang="en-US" sz="2000" dirty="0"/>
          </a:p>
          <a:p>
            <a:pPr eaLnBrk="1" hangingPunct="1"/>
            <a:r>
              <a:rPr lang="en-US" altLang="en-US" sz="2000" dirty="0"/>
              <a:t>c.) VD = -10 V</a:t>
            </a:r>
          </a:p>
          <a:p>
            <a:pPr eaLnBrk="1" hangingPunct="1"/>
            <a:endParaRPr lang="en-US" altLang="en-US" sz="2000" dirty="0"/>
          </a:p>
          <a:p>
            <a:pPr eaLnBrk="1" hangingPunct="1"/>
            <a:endParaRPr lang="en-US" altLang="en-US" sz="20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0" y="685800"/>
            <a:ext cx="508635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228600" y="4724400"/>
            <a:ext cx="8534400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 err="1">
                <a:latin typeface="+mn-lt"/>
              </a:rPr>
              <a:t>Jawab</a:t>
            </a:r>
            <a:r>
              <a:rPr lang="en-US" sz="2000" dirty="0">
                <a:latin typeface="+mn-lt"/>
              </a:rPr>
              <a:t> :</a:t>
            </a:r>
          </a:p>
          <a:p>
            <a:pPr marL="339725" indent="-33972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latin typeface="+mn-lt"/>
              </a:rPr>
              <a:t>a.) </a:t>
            </a:r>
            <a:r>
              <a:rPr lang="en-US" sz="2000" dirty="0" err="1">
                <a:latin typeface="+mn-lt"/>
              </a:rPr>
              <a:t>Pada</a:t>
            </a:r>
            <a:r>
              <a:rPr lang="en-US" sz="2000" dirty="0">
                <a:latin typeface="+mn-lt"/>
              </a:rPr>
              <a:t> ID = 2 mA </a:t>
            </a:r>
            <a:r>
              <a:rPr lang="en-US" sz="2000" dirty="0" err="1">
                <a:latin typeface="+mn-lt"/>
              </a:rPr>
              <a:t>maka</a:t>
            </a:r>
            <a:r>
              <a:rPr lang="en-US" sz="2000" dirty="0">
                <a:latin typeface="+mn-lt"/>
              </a:rPr>
              <a:t> </a:t>
            </a:r>
            <a:r>
              <a:rPr lang="en-US" sz="2000" dirty="0" err="1">
                <a:latin typeface="+mn-lt"/>
              </a:rPr>
              <a:t>besarnya</a:t>
            </a:r>
            <a:r>
              <a:rPr lang="en-US" sz="2000" dirty="0">
                <a:latin typeface="+mn-lt"/>
              </a:rPr>
              <a:t> VD = 0.5 V, </a:t>
            </a:r>
            <a:r>
              <a:rPr lang="en-US" sz="2000" dirty="0" err="1">
                <a:latin typeface="+mn-lt"/>
              </a:rPr>
              <a:t>maka</a:t>
            </a:r>
            <a:r>
              <a:rPr lang="en-US" sz="2000" dirty="0">
                <a:latin typeface="+mn-lt"/>
              </a:rPr>
              <a:t> RD = VD / ID = 0,5/0,002 =    250 Ohm</a:t>
            </a:r>
          </a:p>
          <a:p>
            <a:pPr marL="339725" indent="-33972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latin typeface="+mn-lt"/>
              </a:rPr>
              <a:t>b.) </a:t>
            </a:r>
            <a:r>
              <a:rPr lang="en-US" sz="2000" dirty="0" err="1">
                <a:latin typeface="+mn-lt"/>
              </a:rPr>
              <a:t>Pada</a:t>
            </a:r>
            <a:r>
              <a:rPr lang="en-US" sz="2000" dirty="0">
                <a:latin typeface="+mn-lt"/>
              </a:rPr>
              <a:t> ID = 20 mA </a:t>
            </a:r>
            <a:r>
              <a:rPr lang="en-US" sz="2000" dirty="0" err="1">
                <a:latin typeface="+mn-lt"/>
              </a:rPr>
              <a:t>maka</a:t>
            </a:r>
            <a:r>
              <a:rPr lang="en-US" sz="2000" dirty="0">
                <a:latin typeface="+mn-lt"/>
              </a:rPr>
              <a:t> </a:t>
            </a:r>
            <a:r>
              <a:rPr lang="en-US" sz="2000" dirty="0" err="1">
                <a:latin typeface="+mn-lt"/>
              </a:rPr>
              <a:t>besar</a:t>
            </a:r>
            <a:r>
              <a:rPr lang="en-US" sz="2000" dirty="0">
                <a:latin typeface="+mn-lt"/>
              </a:rPr>
              <a:t> VD = 0,8 V , </a:t>
            </a:r>
            <a:r>
              <a:rPr lang="en-US" sz="2000" dirty="0" err="1">
                <a:latin typeface="+mn-lt"/>
              </a:rPr>
              <a:t>maka</a:t>
            </a:r>
            <a:r>
              <a:rPr lang="en-US" sz="2000" dirty="0">
                <a:latin typeface="+mn-lt"/>
              </a:rPr>
              <a:t> RD = 40 Ohm.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 err="1"/>
              <a:t>Garis</a:t>
            </a:r>
            <a:r>
              <a:rPr lang="en-US" sz="4400" b="1" dirty="0"/>
              <a:t> </a:t>
            </a:r>
            <a:r>
              <a:rPr lang="en-US" sz="4400" b="1" dirty="0" err="1"/>
              <a:t>Beban</a:t>
            </a:r>
            <a:r>
              <a:rPr lang="en-US" sz="4400" b="1" dirty="0"/>
              <a:t> </a:t>
            </a:r>
            <a:r>
              <a:rPr lang="en-US" sz="4400" b="1" dirty="0" err="1"/>
              <a:t>Dioda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en-US" altLang="en-US" sz="2400" dirty="0" err="1"/>
              <a:t>Garis</a:t>
            </a:r>
            <a:r>
              <a:rPr lang="en-US" altLang="en-US" sz="2400" dirty="0"/>
              <a:t> </a:t>
            </a:r>
            <a:r>
              <a:rPr lang="en-US" altLang="en-US" sz="2400" dirty="0" err="1"/>
              <a:t>beban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digunakan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untuk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menentukan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nilai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sebenarnya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dari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arus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dan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tegangan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dioda</a:t>
            </a:r>
            <a:r>
              <a:rPr lang="en-US" altLang="en-US" sz="2400" dirty="0"/>
              <a:t>. </a:t>
            </a:r>
          </a:p>
          <a:p>
            <a:pPr>
              <a:buFont typeface="Wingdings" pitchFamily="2" charset="2"/>
              <a:buChar char="q"/>
            </a:pPr>
            <a:r>
              <a:rPr lang="en-US" altLang="en-US" sz="2400" dirty="0" err="1"/>
              <a:t>Untuk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mendapatkan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arus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dan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tegangan</a:t>
            </a:r>
            <a:r>
              <a:rPr lang="en-US" altLang="en-US" sz="2400" dirty="0"/>
              <a:t> yang </a:t>
            </a:r>
            <a:r>
              <a:rPr lang="en-US" altLang="en-US" sz="2400" dirty="0" err="1"/>
              <a:t>sebenarnya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pada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dioda</a:t>
            </a:r>
            <a:r>
              <a:rPr lang="en-US" altLang="en-US" sz="2400" dirty="0"/>
              <a:t>, </a:t>
            </a:r>
            <a:r>
              <a:rPr lang="en-US" altLang="en-US" sz="2400" dirty="0" err="1"/>
              <a:t>maka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rangkailah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dioda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seperti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gambar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dibawah</a:t>
            </a:r>
            <a:r>
              <a:rPr lang="en-US" altLang="en-US" sz="2400" dirty="0"/>
              <a:t> </a:t>
            </a:r>
            <a:r>
              <a:rPr lang="en-US" altLang="en-US" dirty="0"/>
              <a:t>:</a:t>
            </a:r>
          </a:p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3505200"/>
            <a:ext cx="28384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3810000"/>
            <a:ext cx="1181100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4724400" y="4724400"/>
            <a:ext cx="37338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en-US" sz="2400" dirty="0"/>
              <a:t>I = </a:t>
            </a:r>
            <a:r>
              <a:rPr lang="en-US" altLang="en-US" sz="2400" dirty="0" err="1"/>
              <a:t>arus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dioda</a:t>
            </a:r>
            <a:endParaRPr lang="en-US" altLang="en-US" sz="2400" dirty="0"/>
          </a:p>
          <a:p>
            <a:pPr eaLnBrk="1" hangingPunct="1"/>
            <a:r>
              <a:rPr lang="en-US" altLang="en-US" sz="2400" dirty="0"/>
              <a:t>V = </a:t>
            </a:r>
            <a:r>
              <a:rPr lang="en-US" altLang="en-US" sz="2400" dirty="0" err="1"/>
              <a:t>tegangan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dioda</a:t>
            </a:r>
            <a:endParaRPr lang="en-US" altLang="en-US" sz="2400" dirty="0"/>
          </a:p>
          <a:p>
            <a:pPr eaLnBrk="1" hangingPunct="1"/>
            <a:r>
              <a:rPr lang="en-US" altLang="en-US" sz="2400" dirty="0"/>
              <a:t>Vs = </a:t>
            </a:r>
            <a:r>
              <a:rPr lang="en-US" altLang="en-US" sz="2400" dirty="0" err="1"/>
              <a:t>sumber</a:t>
            </a:r>
            <a:r>
              <a:rPr lang="en-US" altLang="en-US" sz="2400" dirty="0"/>
              <a:t> </a:t>
            </a:r>
            <a:r>
              <a:rPr lang="en-US" altLang="en-US" sz="2400" dirty="0" err="1"/>
              <a:t>tegangan</a:t>
            </a:r>
            <a:endParaRPr lang="en-US" altLang="en-US" sz="2400" dirty="0"/>
          </a:p>
          <a:p>
            <a:pPr eaLnBrk="1" hangingPunct="1"/>
            <a:r>
              <a:rPr lang="en-US" altLang="en-US" sz="2400" dirty="0"/>
              <a:t>Rs = resistor </a:t>
            </a:r>
            <a:r>
              <a:rPr lang="en-US" altLang="en-US" sz="2400" dirty="0" err="1"/>
              <a:t>pembatas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arus</a:t>
            </a:r>
            <a:endParaRPr lang="en-US" altLang="en-US" sz="2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6DDC6-34E0-4C10-AF41-82A236A9B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Contoh soal</a:t>
            </a:r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23B08A53-5C94-4B53-8660-BB213C4723C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452274"/>
            <a:ext cx="28384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3">
            <a:extLst>
              <a:ext uri="{FF2B5EF4-FFF2-40B4-BE49-F238E27FC236}">
                <a16:creationId xmlns:a16="http://schemas.microsoft.com/office/drawing/2014/main" id="{64803A31-0DF3-41CD-AEEA-E41C1F93A3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1676400"/>
            <a:ext cx="37338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en-US" sz="2400" dirty="0"/>
              <a:t>I = </a:t>
            </a:r>
            <a:r>
              <a:rPr lang="id-ID" altLang="en-US" sz="2400" dirty="0"/>
              <a:t> </a:t>
            </a:r>
            <a:r>
              <a:rPr lang="en-US" altLang="en-US" sz="2400" dirty="0" err="1"/>
              <a:t>arus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dioda</a:t>
            </a:r>
            <a:endParaRPr lang="en-US" altLang="en-US" sz="2400" dirty="0"/>
          </a:p>
          <a:p>
            <a:pPr eaLnBrk="1" hangingPunct="1"/>
            <a:r>
              <a:rPr lang="en-US" altLang="en-US" sz="2400" dirty="0"/>
              <a:t>V = </a:t>
            </a:r>
            <a:r>
              <a:rPr lang="id-ID" altLang="en-US" sz="2400" dirty="0"/>
              <a:t>0.7 volt</a:t>
            </a:r>
            <a:endParaRPr lang="en-US" altLang="en-US" sz="2400" dirty="0"/>
          </a:p>
          <a:p>
            <a:pPr eaLnBrk="1" hangingPunct="1"/>
            <a:r>
              <a:rPr lang="en-US" altLang="en-US" sz="2400" dirty="0"/>
              <a:t>Vs = </a:t>
            </a:r>
            <a:r>
              <a:rPr lang="id-ID" altLang="en-US" sz="2400" dirty="0"/>
              <a:t>2 volt</a:t>
            </a:r>
            <a:endParaRPr lang="en-US" altLang="en-US" sz="2400" dirty="0"/>
          </a:p>
          <a:p>
            <a:pPr eaLnBrk="1" hangingPunct="1"/>
            <a:r>
              <a:rPr lang="en-US" altLang="en-US" sz="2400" dirty="0"/>
              <a:t>Rs = </a:t>
            </a:r>
            <a:r>
              <a:rPr lang="id-ID" altLang="en-US" sz="2400" dirty="0"/>
              <a:t>100 ohm</a:t>
            </a:r>
            <a:endParaRPr lang="en-US" altLang="en-US" sz="2400" dirty="0"/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8975B44F-4432-4893-A674-BBA94E5469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76400" y="4191000"/>
            <a:ext cx="1600200" cy="1019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9" name="Title 1">
                <a:extLst>
                  <a:ext uri="{FF2B5EF4-FFF2-40B4-BE49-F238E27FC236}">
                    <a16:creationId xmlns:a16="http://schemas.microsoft.com/office/drawing/2014/main" id="{802A8A09-3803-4089-9993-73870C47B72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470244" y="5210482"/>
                <a:ext cx="7498080" cy="1143000"/>
              </a:xfrm>
              <a:prstGeom prst="rect">
                <a:avLst/>
              </a:prstGeom>
            </p:spPr>
            <p:txBody>
              <a:bodyPr anchor="ctr">
                <a:normAutofit/>
              </a:bodyPr>
              <a:lstStyle>
                <a:lvl1pPr algn="l" rtl="0" eaLnBrk="1" latinLnBrk="0" hangingPunct="1">
                  <a:spcBef>
                    <a:spcPct val="0"/>
                  </a:spcBef>
                  <a:buNone/>
                  <a:defRPr kumimoji="0" sz="4300" kern="1200">
                    <a:solidFill>
                      <a:schemeClr val="tx2">
                        <a:satMod val="130000"/>
                      </a:schemeClr>
                    </a:solidFill>
                    <a:effectLst>
                      <a:outerShdw blurRad="50000" dist="30000" dir="5400000" algn="tl" rotWithShape="0">
                        <a:srgbClr val="000000">
                          <a:alpha val="30000"/>
                        </a:srgbClr>
                      </a:outerShdw>
                    </a:effectLst>
                    <a:latin typeface="+mj-lt"/>
                    <a:ea typeface="+mj-ea"/>
                    <a:cs typeface="+mj-cs"/>
                  </a:defRPr>
                </a:lvl1pPr>
                <a:extLst/>
              </a:lstStyle>
              <a:p>
                <a:r>
                  <a:rPr lang="id-ID" sz="3600" dirty="0"/>
                  <a:t>Maka : I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d-ID" sz="3600" b="0" i="1" smtClean="0">
                            <a:latin typeface="Cambria Math" panose="02040503050406030204" pitchFamily="18" charset="0"/>
                          </a:rPr>
                          <m:t>2 </m:t>
                        </m:r>
                        <m:r>
                          <a:rPr lang="id-ID" sz="3600" b="0" i="1" smtClean="0">
                            <a:latin typeface="Cambria Math" panose="02040503050406030204" pitchFamily="18" charset="0"/>
                          </a:rPr>
                          <m:t>𝑣𝑜𝑙𝑡</m:t>
                        </m:r>
                        <m:r>
                          <a:rPr lang="id-ID" sz="3600" b="0" i="1" smtClean="0">
                            <a:latin typeface="Cambria Math" panose="02040503050406030204" pitchFamily="18" charset="0"/>
                          </a:rPr>
                          <m:t> −0.7 </m:t>
                        </m:r>
                        <m:r>
                          <a:rPr lang="id-ID" sz="3600" b="0" i="1" smtClean="0">
                            <a:latin typeface="Cambria Math" panose="02040503050406030204" pitchFamily="18" charset="0"/>
                          </a:rPr>
                          <m:t>𝑣𝑜𝑙𝑡</m:t>
                        </m:r>
                      </m:num>
                      <m:den>
                        <m:r>
                          <a:rPr lang="id-ID" sz="3600" b="0" i="1" smtClean="0">
                            <a:latin typeface="Cambria Math" panose="02040503050406030204" pitchFamily="18" charset="0"/>
                          </a:rPr>
                          <m:t>100 </m:t>
                        </m:r>
                        <m:r>
                          <a:rPr lang="id-ID" sz="3600" b="0" i="1" smtClean="0">
                            <a:latin typeface="Cambria Math" panose="02040503050406030204" pitchFamily="18" charset="0"/>
                          </a:rPr>
                          <m:t>𝑜h𝑚</m:t>
                        </m:r>
                      </m:den>
                    </m:f>
                  </m:oMath>
                </a14:m>
                <a:r>
                  <a:rPr lang="id-ID" sz="3600" dirty="0"/>
                  <a:t> = 0.03A</a:t>
                </a:r>
                <a:endParaRPr lang="en-GB" sz="3600" dirty="0"/>
              </a:p>
            </p:txBody>
          </p:sp>
        </mc:Choice>
        <mc:Fallback>
          <p:sp>
            <p:nvSpPr>
              <p:cNvPr id="9" name="Title 1">
                <a:extLst>
                  <a:ext uri="{FF2B5EF4-FFF2-40B4-BE49-F238E27FC236}">
                    <a16:creationId xmlns:a16="http://schemas.microsoft.com/office/drawing/2014/main" id="{802A8A09-3803-4089-9993-73870C47B7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0244" y="5210482"/>
                <a:ext cx="7498080" cy="1143000"/>
              </a:xfrm>
              <a:prstGeom prst="rect">
                <a:avLst/>
              </a:prstGeom>
              <a:blipFill>
                <a:blip r:embed="rId4"/>
                <a:stretch>
                  <a:fillRect l="-2927" b="-32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353074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 err="1"/>
              <a:t>Grafik</a:t>
            </a:r>
            <a:r>
              <a:rPr lang="en-US" altLang="en-US" sz="4400" dirty="0"/>
              <a:t> </a:t>
            </a:r>
            <a:r>
              <a:rPr lang="en-US" altLang="en-US" sz="4400" dirty="0" err="1"/>
              <a:t>garis</a:t>
            </a:r>
            <a:r>
              <a:rPr lang="en-US" altLang="en-US" sz="4400" dirty="0"/>
              <a:t> </a:t>
            </a:r>
            <a:r>
              <a:rPr lang="en-US" altLang="en-US" sz="4400" dirty="0" err="1"/>
              <a:t>beban</a:t>
            </a:r>
            <a:r>
              <a:rPr lang="en-US" altLang="en-US" sz="4400" dirty="0"/>
              <a:t> </a:t>
            </a:r>
            <a:r>
              <a:rPr lang="en-US" altLang="en-US" sz="4400" dirty="0" err="1"/>
              <a:t>dioda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76399" y="1600200"/>
            <a:ext cx="6477001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1143000" y="4648200"/>
            <a:ext cx="74676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altLang="en-US" sz="2800" dirty="0" err="1"/>
              <a:t>Isat</a:t>
            </a:r>
            <a:r>
              <a:rPr lang="en-US" altLang="en-US" sz="2800" dirty="0"/>
              <a:t> </a:t>
            </a:r>
            <a:r>
              <a:rPr lang="en-US" altLang="en-US" sz="2800" dirty="0" err="1"/>
              <a:t>adl</a:t>
            </a:r>
            <a:r>
              <a:rPr lang="en-US" altLang="en-US" sz="2800" dirty="0"/>
              <a:t> </a:t>
            </a:r>
            <a:r>
              <a:rPr lang="en-US" altLang="en-US" sz="2800" dirty="0" err="1"/>
              <a:t>arus</a:t>
            </a:r>
            <a:r>
              <a:rPr lang="en-US" altLang="en-US" sz="2800" dirty="0"/>
              <a:t> </a:t>
            </a:r>
            <a:r>
              <a:rPr lang="en-US" altLang="en-US" sz="2800" dirty="0" err="1"/>
              <a:t>jenuh</a:t>
            </a:r>
            <a:r>
              <a:rPr lang="en-US" altLang="en-US" sz="2800" dirty="0"/>
              <a:t> </a:t>
            </a:r>
            <a:r>
              <a:rPr lang="en-US" altLang="en-US" sz="2800" dirty="0" err="1"/>
              <a:t>maksimum</a:t>
            </a:r>
            <a:r>
              <a:rPr lang="en-US" altLang="en-US" sz="2800" dirty="0"/>
              <a:t> (</a:t>
            </a:r>
            <a:r>
              <a:rPr lang="en-US" altLang="en-US" sz="2800" dirty="0" err="1"/>
              <a:t>saturasi</a:t>
            </a:r>
            <a:r>
              <a:rPr lang="en-US" altLang="en-US" sz="2800" dirty="0"/>
              <a:t>) , </a:t>
            </a:r>
            <a:r>
              <a:rPr lang="en-US" altLang="en-US" sz="2800" dirty="0" err="1"/>
              <a:t>terjadi</a:t>
            </a:r>
            <a:r>
              <a:rPr lang="en-US" altLang="en-US" sz="2800" dirty="0"/>
              <a:t> </a:t>
            </a:r>
            <a:r>
              <a:rPr lang="en-US" altLang="en-US" sz="2800" dirty="0" err="1"/>
              <a:t>saat</a:t>
            </a:r>
            <a:r>
              <a:rPr lang="en-US" altLang="en-US" sz="2800" dirty="0"/>
              <a:t> </a:t>
            </a:r>
            <a:r>
              <a:rPr lang="en-US" altLang="en-US" sz="2800" dirty="0" err="1"/>
              <a:t>tegangan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dioda</a:t>
            </a:r>
            <a:r>
              <a:rPr lang="en-US" altLang="en-US" sz="2800" dirty="0"/>
              <a:t> </a:t>
            </a:r>
            <a:r>
              <a:rPr lang="en-US" altLang="en-US" sz="2800" dirty="0" err="1"/>
              <a:t>sama</a:t>
            </a:r>
            <a:r>
              <a:rPr lang="en-US" altLang="en-US" sz="2800" dirty="0"/>
              <a:t> </a:t>
            </a:r>
            <a:r>
              <a:rPr lang="en-US" altLang="en-US" sz="2800" dirty="0" err="1"/>
              <a:t>dengan</a:t>
            </a:r>
            <a:r>
              <a:rPr lang="en-US" altLang="en-US" sz="2800" dirty="0"/>
              <a:t> 0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altLang="en-US" sz="2800" dirty="0" err="1"/>
              <a:t>Vcut</a:t>
            </a:r>
            <a:r>
              <a:rPr lang="en-US" altLang="en-US" sz="2800" dirty="0"/>
              <a:t>  </a:t>
            </a:r>
            <a:r>
              <a:rPr lang="en-US" altLang="en-US" sz="2800" dirty="0" err="1"/>
              <a:t>adl</a:t>
            </a:r>
            <a:r>
              <a:rPr lang="en-US" altLang="en-US" sz="2800" dirty="0"/>
              <a:t> </a:t>
            </a:r>
            <a:r>
              <a:rPr lang="en-US" altLang="en-US" sz="2800" dirty="0" err="1"/>
              <a:t>tegangan</a:t>
            </a:r>
            <a:r>
              <a:rPr lang="en-US" altLang="en-US" sz="2800" dirty="0"/>
              <a:t> cut off, </a:t>
            </a:r>
            <a:r>
              <a:rPr lang="en-US" altLang="en-US" sz="2800" dirty="0" err="1"/>
              <a:t>terjadi</a:t>
            </a:r>
            <a:r>
              <a:rPr lang="en-US" altLang="en-US" sz="2800" dirty="0"/>
              <a:t> </a:t>
            </a:r>
            <a:r>
              <a:rPr lang="en-US" altLang="en-US" sz="2800" dirty="0" err="1"/>
              <a:t>saat</a:t>
            </a:r>
            <a:r>
              <a:rPr lang="en-US" altLang="en-US" sz="2800" dirty="0"/>
              <a:t> </a:t>
            </a:r>
            <a:r>
              <a:rPr lang="en-US" altLang="en-US" sz="2800" dirty="0" err="1"/>
              <a:t>arus</a:t>
            </a:r>
            <a:r>
              <a:rPr lang="en-US" altLang="en-US" sz="2800" dirty="0"/>
              <a:t> </a:t>
            </a:r>
            <a:r>
              <a:rPr lang="en-US" altLang="en-US" sz="2800" dirty="0" err="1"/>
              <a:t>dioda</a:t>
            </a:r>
            <a:r>
              <a:rPr lang="en-US" altLang="en-US" sz="2800" dirty="0"/>
              <a:t> minimum (</a:t>
            </a:r>
            <a:r>
              <a:rPr lang="en-US" altLang="en-US" sz="2800" dirty="0" err="1"/>
              <a:t>sama</a:t>
            </a:r>
            <a:r>
              <a:rPr lang="en-US" altLang="en-US" sz="2800" dirty="0"/>
              <a:t> </a:t>
            </a:r>
            <a:r>
              <a:rPr lang="en-US" altLang="en-US" sz="2800" dirty="0" err="1"/>
              <a:t>dengan</a:t>
            </a:r>
            <a:r>
              <a:rPr lang="en-US" altLang="en-US" sz="2800" dirty="0"/>
              <a:t> 0).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838200"/>
            <a:ext cx="7498080" cy="54102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en-US" altLang="en-US" sz="2800" dirty="0" err="1"/>
              <a:t>Persamaan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arus</a:t>
            </a:r>
            <a:r>
              <a:rPr lang="en-US" altLang="en-US" sz="2800" dirty="0"/>
              <a:t> </a:t>
            </a:r>
            <a:r>
              <a:rPr lang="en-US" altLang="en-US" sz="2800" dirty="0" err="1"/>
              <a:t>saturasi</a:t>
            </a:r>
            <a:r>
              <a:rPr lang="en-US" altLang="en-US" sz="2800" dirty="0"/>
              <a:t>  (</a:t>
            </a:r>
            <a:r>
              <a:rPr lang="en-US" altLang="en-US" sz="2800" dirty="0" err="1"/>
              <a:t>Isat</a:t>
            </a:r>
            <a:r>
              <a:rPr lang="en-US" altLang="en-US" sz="2800" dirty="0"/>
              <a:t>)</a:t>
            </a:r>
          </a:p>
          <a:p>
            <a:pPr>
              <a:buFont typeface="Wingdings" pitchFamily="2" charset="2"/>
              <a:buChar char="q"/>
            </a:pPr>
            <a:endParaRPr lang="en-US" altLang="en-US" sz="2800" dirty="0"/>
          </a:p>
          <a:p>
            <a:pPr>
              <a:buNone/>
            </a:pPr>
            <a:endParaRPr lang="en-US" altLang="en-US" sz="2800" dirty="0"/>
          </a:p>
          <a:p>
            <a:pPr>
              <a:buFont typeface="Wingdings" pitchFamily="2" charset="2"/>
              <a:buChar char="q"/>
            </a:pPr>
            <a:r>
              <a:rPr lang="en-US" altLang="en-US" sz="2800" dirty="0" err="1"/>
              <a:t>Persamaan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tegangan</a:t>
            </a:r>
            <a:r>
              <a:rPr lang="en-US" altLang="en-US" sz="2800" dirty="0"/>
              <a:t> cutoff (</a:t>
            </a:r>
            <a:r>
              <a:rPr lang="en-US" altLang="en-US" sz="2800" dirty="0" err="1"/>
              <a:t>Vcut</a:t>
            </a:r>
            <a:r>
              <a:rPr lang="en-US" altLang="en-US" sz="2800" dirty="0"/>
              <a:t>)</a:t>
            </a:r>
          </a:p>
          <a:p>
            <a:pPr>
              <a:buFont typeface="Wingdings" pitchFamily="2" charset="2"/>
              <a:buChar char="q"/>
            </a:pPr>
            <a:endParaRPr lang="en-US" altLang="en-US" sz="2800" dirty="0"/>
          </a:p>
          <a:p>
            <a:pPr>
              <a:buNone/>
            </a:pPr>
            <a:endParaRPr lang="en-US" altLang="en-US" sz="2800" dirty="0"/>
          </a:p>
          <a:p>
            <a:pPr>
              <a:buFont typeface="Wingdings" pitchFamily="2" charset="2"/>
              <a:buChar char="q"/>
            </a:pPr>
            <a:r>
              <a:rPr lang="en-US" altLang="en-US" sz="2800" dirty="0" err="1"/>
              <a:t>Titik</a:t>
            </a:r>
            <a:r>
              <a:rPr lang="en-US" altLang="en-US" sz="2800" dirty="0"/>
              <a:t> </a:t>
            </a:r>
            <a:r>
              <a:rPr lang="en-US" altLang="en-US" sz="2800" dirty="0" err="1"/>
              <a:t>kerja</a:t>
            </a:r>
            <a:r>
              <a:rPr lang="en-US" altLang="en-US" sz="2800" dirty="0"/>
              <a:t> </a:t>
            </a:r>
            <a:r>
              <a:rPr lang="en-US" altLang="en-US" sz="2800" dirty="0" err="1"/>
              <a:t>dioda</a:t>
            </a:r>
            <a:r>
              <a:rPr lang="en-US" altLang="en-US" sz="2800" dirty="0"/>
              <a:t> (Q)</a:t>
            </a:r>
          </a:p>
          <a:p>
            <a:pPr lvl="1">
              <a:buFont typeface="Wingdings" pitchFamily="2" charset="2"/>
              <a:buChar char="ü"/>
            </a:pPr>
            <a:r>
              <a:rPr lang="en-US" altLang="en-US" sz="2400" dirty="0" err="1"/>
              <a:t>Titik</a:t>
            </a:r>
            <a:r>
              <a:rPr lang="en-US" altLang="en-US" sz="2400" dirty="0"/>
              <a:t> Q </a:t>
            </a:r>
            <a:r>
              <a:rPr lang="en-US" altLang="en-US" sz="2400" dirty="0" err="1"/>
              <a:t>disebut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sebagai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titik</a:t>
            </a:r>
            <a:r>
              <a:rPr lang="en-US" altLang="en-US" sz="2400" dirty="0"/>
              <a:t> </a:t>
            </a:r>
            <a:r>
              <a:rPr lang="en-US" altLang="en-US" sz="2400" dirty="0" err="1"/>
              <a:t>kerja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dioda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karena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titik</a:t>
            </a:r>
            <a:r>
              <a:rPr lang="en-US" altLang="en-US" sz="2400" dirty="0"/>
              <a:t> </a:t>
            </a:r>
            <a:r>
              <a:rPr lang="en-US" altLang="en-US" sz="2400" dirty="0" err="1"/>
              <a:t>ini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merupakan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arus</a:t>
            </a:r>
            <a:r>
              <a:rPr lang="en-US" altLang="en-US" sz="2400" dirty="0"/>
              <a:t> yang </a:t>
            </a:r>
            <a:r>
              <a:rPr lang="en-US" altLang="en-US" sz="2400" dirty="0" err="1"/>
              <a:t>melalui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tahanan</a:t>
            </a:r>
            <a:r>
              <a:rPr lang="en-US" altLang="en-US" sz="2400" dirty="0"/>
              <a:t>  </a:t>
            </a:r>
            <a:r>
              <a:rPr lang="en-US" altLang="en-US" sz="2400" dirty="0" err="1"/>
              <a:t>dan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dioda</a:t>
            </a:r>
            <a:r>
              <a:rPr lang="en-US" altLang="en-US" sz="2400" dirty="0"/>
              <a:t>.</a:t>
            </a:r>
          </a:p>
          <a:p>
            <a:pPr lvl="1">
              <a:buFont typeface="Wingdings" pitchFamily="2" charset="2"/>
              <a:buChar char="ü"/>
            </a:pPr>
            <a:r>
              <a:rPr lang="en-US" altLang="en-US" sz="2400" dirty="0" err="1"/>
              <a:t>Titik</a:t>
            </a:r>
            <a:r>
              <a:rPr lang="en-US" altLang="en-US" sz="2400" dirty="0"/>
              <a:t> Q </a:t>
            </a:r>
            <a:r>
              <a:rPr lang="en-US" altLang="en-US" sz="2400" dirty="0" err="1"/>
              <a:t>dapat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diperoleh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dengan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cara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mencari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titik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perpotongan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antara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grafik</a:t>
            </a:r>
            <a:r>
              <a:rPr lang="en-US" altLang="en-US" sz="2400" dirty="0"/>
              <a:t> </a:t>
            </a:r>
            <a:r>
              <a:rPr lang="en-US" altLang="en-US" sz="2400" dirty="0" err="1"/>
              <a:t>garis</a:t>
            </a:r>
            <a:r>
              <a:rPr lang="en-US" altLang="en-US" sz="2400" dirty="0"/>
              <a:t> </a:t>
            </a:r>
            <a:r>
              <a:rPr lang="en-US" altLang="en-US" sz="2400" dirty="0" err="1"/>
              <a:t>beban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dan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kurva</a:t>
            </a:r>
            <a:r>
              <a:rPr lang="en-US" altLang="en-US" sz="2400" dirty="0"/>
              <a:t> forward </a:t>
            </a:r>
            <a:r>
              <a:rPr lang="en-US" altLang="en-US" sz="2400" dirty="0" err="1"/>
              <a:t>dioda</a:t>
            </a:r>
            <a:endParaRPr lang="en-US" altLang="en-US" sz="2400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62200" y="2895600"/>
            <a:ext cx="133667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0" y="1447800"/>
            <a:ext cx="1447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E20033-A92B-41B7-945E-1336CDEB3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Grafik garis beban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2C49A56-D077-431A-B812-808E5FBE504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435608" y="2514600"/>
                <a:ext cx="7022592" cy="4038600"/>
              </a:xfrm>
            </p:spPr>
            <p:txBody>
              <a:bodyPr>
                <a:normAutofit fontScale="92500" lnSpcReduction="20000"/>
              </a:bodyPr>
              <a:lstStyle/>
              <a:p>
                <a:pPr marL="82296" indent="0">
                  <a:buNone/>
                </a:pPr>
                <a:r>
                  <a:rPr lang="id-ID" dirty="0"/>
                  <a:t>I sat =</a:t>
                </a:r>
                <a14:m>
                  <m:oMath xmlns:m="http://schemas.openxmlformats.org/officeDocument/2006/math">
                    <m:r>
                      <a:rPr lang="id-ID" b="0" i="0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2 </m:t>
                        </m:r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𝑣𝑜𝑙𝑡</m:t>
                        </m:r>
                      </m:num>
                      <m:den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100 </m:t>
                        </m:r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𝑜h𝑚</m:t>
                        </m:r>
                      </m:den>
                    </m:f>
                  </m:oMath>
                </a14:m>
                <a:r>
                  <a:rPr lang="id-ID" dirty="0"/>
                  <a:t> = 0.02 A</a:t>
                </a:r>
              </a:p>
              <a:p>
                <a:pPr marL="82296" indent="0">
                  <a:buNone/>
                </a:pPr>
                <a:endParaRPr lang="id-ID" dirty="0"/>
              </a:p>
              <a:p>
                <a:pPr marL="82296" indent="0">
                  <a:buNone/>
                </a:pPr>
                <a:r>
                  <a:rPr lang="id-ID" dirty="0"/>
                  <a:t>V cut = Vs = 2 Volt</a:t>
                </a:r>
              </a:p>
              <a:p>
                <a:pPr marL="82296" indent="0">
                  <a:buNone/>
                </a:pPr>
                <a:endParaRPr lang="id-ID" dirty="0"/>
              </a:p>
              <a:p>
                <a:pPr marL="82296" indent="0">
                  <a:buNone/>
                </a:pPr>
                <a:r>
                  <a:rPr lang="id-ID" sz="2600" dirty="0">
                    <a:solidFill>
                      <a:srgbClr val="00B0F0"/>
                    </a:solidFill>
                  </a:rPr>
                  <a:t>I sat</a:t>
                </a:r>
              </a:p>
              <a:p>
                <a:pPr marL="82296" indent="0">
                  <a:buNone/>
                </a:pPr>
                <a:endParaRPr lang="id-ID" dirty="0"/>
              </a:p>
              <a:p>
                <a:pPr marL="82296" indent="0">
                  <a:buNone/>
                </a:pPr>
                <a:r>
                  <a:rPr lang="id-ID" sz="1600" dirty="0"/>
                  <a:t>0.02 A</a:t>
                </a:r>
                <a:endParaRPr lang="en-GB" sz="1600" dirty="0"/>
              </a:p>
              <a:p>
                <a:pPr marL="82296" indent="0">
                  <a:buNone/>
                </a:pPr>
                <a:endParaRPr lang="id-ID" dirty="0"/>
              </a:p>
              <a:p>
                <a:pPr marL="82296" indent="0">
                  <a:buNone/>
                </a:pPr>
                <a:r>
                  <a:rPr lang="id-ID" dirty="0"/>
                  <a:t>					 </a:t>
                </a:r>
                <a:r>
                  <a:rPr lang="id-ID" sz="1800" dirty="0"/>
                  <a:t>2 Volt     </a:t>
                </a:r>
                <a:r>
                  <a:rPr lang="id-ID" sz="1800" dirty="0">
                    <a:solidFill>
                      <a:srgbClr val="00B0F0"/>
                    </a:solidFill>
                  </a:rPr>
                  <a:t>V cut </a:t>
                </a: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2C49A56-D077-431A-B812-808E5FBE504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35608" y="2514600"/>
                <a:ext cx="7022592" cy="4038600"/>
              </a:xfrm>
              <a:blipFill>
                <a:blip r:embed="rId2"/>
                <a:stretch>
                  <a:fillRect l="-868" t="-19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2">
            <a:extLst>
              <a:ext uri="{FF2B5EF4-FFF2-40B4-BE49-F238E27FC236}">
                <a16:creationId xmlns:a16="http://schemas.microsoft.com/office/drawing/2014/main" id="{499477C4-EC06-43FD-A040-D1060F4D7A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76400" y="1295400"/>
            <a:ext cx="188214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C84527C-72F5-4AEC-9672-620FB94C81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78566" y="1508918"/>
            <a:ext cx="1436434" cy="73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5B711D3-ABF4-4E9F-9384-0402CA30F2A0}"/>
              </a:ext>
            </a:extLst>
          </p:cNvPr>
          <p:cNvCxnSpPr/>
          <p:nvPr/>
        </p:nvCxnSpPr>
        <p:spPr>
          <a:xfrm>
            <a:off x="2209800" y="4572000"/>
            <a:ext cx="0" cy="1752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C211004-0AD3-43E9-A99A-CC2A35C19B74}"/>
              </a:ext>
            </a:extLst>
          </p:cNvPr>
          <p:cNvCxnSpPr/>
          <p:nvPr/>
        </p:nvCxnSpPr>
        <p:spPr>
          <a:xfrm>
            <a:off x="2209800" y="6324600"/>
            <a:ext cx="3657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D1E4976-56F5-4140-953A-F02F90E3B69D}"/>
              </a:ext>
            </a:extLst>
          </p:cNvPr>
          <p:cNvCxnSpPr/>
          <p:nvPr/>
        </p:nvCxnSpPr>
        <p:spPr>
          <a:xfrm>
            <a:off x="2209800" y="5334000"/>
            <a:ext cx="3581400" cy="990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51319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 err="1"/>
              <a:t>Grafik</a:t>
            </a:r>
            <a:r>
              <a:rPr lang="en-US" altLang="en-US" sz="4400" dirty="0"/>
              <a:t> </a:t>
            </a:r>
            <a:r>
              <a:rPr lang="en-US" altLang="en-US" sz="4400" dirty="0" err="1"/>
              <a:t>Titik</a:t>
            </a:r>
            <a:r>
              <a:rPr lang="en-US" altLang="en-US" sz="4400" dirty="0"/>
              <a:t> </a:t>
            </a:r>
            <a:r>
              <a:rPr lang="en-US" altLang="en-US" sz="4400" dirty="0" err="1"/>
              <a:t>kerja</a:t>
            </a:r>
            <a:r>
              <a:rPr lang="en-US" altLang="en-US" sz="4400" dirty="0"/>
              <a:t> </a:t>
            </a:r>
            <a:r>
              <a:rPr lang="en-US" altLang="en-US" sz="4400" dirty="0" err="1"/>
              <a:t>dioda</a:t>
            </a:r>
            <a:r>
              <a:rPr lang="en-US" altLang="en-US" sz="4400" dirty="0"/>
              <a:t> (Q)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03362" y="1714500"/>
            <a:ext cx="7362825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dirty="0" err="1"/>
              <a:t>Jenis-Jenis</a:t>
            </a:r>
            <a:r>
              <a:rPr lang="en-US" dirty="0"/>
              <a:t> </a:t>
            </a:r>
            <a:r>
              <a:rPr lang="en-US" dirty="0" err="1"/>
              <a:t>Dioda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Dioda</a:t>
            </a:r>
            <a:r>
              <a:rPr lang="en-US" dirty="0"/>
              <a:t> </a:t>
            </a:r>
            <a:r>
              <a:rPr lang="en-US" dirty="0" err="1"/>
              <a:t>Penyearah</a:t>
            </a:r>
            <a:endParaRPr lang="en-US" dirty="0"/>
          </a:p>
          <a:p>
            <a:r>
              <a:rPr lang="en-US" dirty="0" err="1"/>
              <a:t>Dioda</a:t>
            </a:r>
            <a:r>
              <a:rPr lang="en-US" dirty="0"/>
              <a:t> </a:t>
            </a:r>
            <a:r>
              <a:rPr lang="en-US" dirty="0" err="1"/>
              <a:t>Zenner</a:t>
            </a:r>
            <a:endParaRPr lang="en-US" dirty="0"/>
          </a:p>
          <a:p>
            <a:r>
              <a:rPr lang="en-US" dirty="0"/>
              <a:t>LED (Light </a:t>
            </a:r>
            <a:r>
              <a:rPr lang="en-US" dirty="0" err="1"/>
              <a:t>Emiting</a:t>
            </a:r>
            <a:r>
              <a:rPr lang="en-US" dirty="0"/>
              <a:t> </a:t>
            </a:r>
            <a:r>
              <a:rPr lang="en-US" dirty="0" err="1"/>
              <a:t>Dioda</a:t>
            </a:r>
            <a:r>
              <a:rPr lang="en-US" dirty="0"/>
              <a:t>)</a:t>
            </a:r>
          </a:p>
          <a:p>
            <a:r>
              <a:rPr lang="en-US" dirty="0"/>
              <a:t>Photo </a:t>
            </a:r>
            <a:r>
              <a:rPr lang="en-US" dirty="0" err="1"/>
              <a:t>Dioda</a:t>
            </a:r>
            <a:endParaRPr lang="en-US" dirty="0"/>
          </a:p>
          <a:p>
            <a:r>
              <a:rPr lang="en-US" dirty="0" err="1"/>
              <a:t>Dioda</a:t>
            </a:r>
            <a:r>
              <a:rPr lang="en-US" dirty="0"/>
              <a:t> </a:t>
            </a:r>
            <a:r>
              <a:rPr lang="en-US" dirty="0" err="1"/>
              <a:t>Varactor</a:t>
            </a:r>
            <a:endParaRPr lang="en-US" dirty="0"/>
          </a:p>
          <a:p>
            <a:r>
              <a:rPr lang="en-US" dirty="0" err="1"/>
              <a:t>Dioda</a:t>
            </a:r>
            <a:r>
              <a:rPr lang="en-US" dirty="0"/>
              <a:t> SCR (Silicon Control Rectifier)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dirty="0" err="1"/>
              <a:t>Dioda</a:t>
            </a:r>
            <a:r>
              <a:rPr lang="en-US" dirty="0"/>
              <a:t> </a:t>
            </a:r>
            <a:r>
              <a:rPr lang="en-US" dirty="0" err="1"/>
              <a:t>Penyearah</a:t>
            </a:r>
            <a:r>
              <a:rPr lang="en-US" dirty="0"/>
              <a:t> (Rectifier </a:t>
            </a:r>
            <a:r>
              <a:rPr lang="en-US" dirty="0" err="1"/>
              <a:t>Dioda</a:t>
            </a:r>
            <a:r>
              <a:rPr lang="en-US" dirty="0"/>
              <a:t>)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276600"/>
            <a:ext cx="7498080" cy="2971800"/>
          </a:xfrm>
        </p:spPr>
        <p:txBody>
          <a:bodyPr/>
          <a:lstStyle/>
          <a:p>
            <a:r>
              <a:rPr lang="en-US" dirty="0" err="1"/>
              <a:t>Fungsi</a:t>
            </a:r>
            <a:endParaRPr lang="id-ID" dirty="0"/>
          </a:p>
          <a:p>
            <a:pPr marL="82296" indent="0">
              <a:buNone/>
            </a:pPr>
            <a:r>
              <a:rPr lang="id-ID" dirty="0"/>
              <a:t>Sebagai</a:t>
            </a:r>
            <a:r>
              <a:rPr lang="en-US" dirty="0"/>
              <a:t> </a:t>
            </a:r>
            <a:r>
              <a:rPr lang="en-US" dirty="0" err="1"/>
              <a:t>penyearah</a:t>
            </a:r>
            <a:r>
              <a:rPr lang="en-US" dirty="0"/>
              <a:t> </a:t>
            </a:r>
            <a:r>
              <a:rPr lang="en-US" dirty="0" err="1"/>
              <a:t>arus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  <a:p>
            <a:endParaRPr lang="en-US" dirty="0"/>
          </a:p>
        </p:txBody>
      </p:sp>
      <p:pic>
        <p:nvPicPr>
          <p:cNvPr id="1026" name="Picture 2" descr="G:\ \materi PGRI\mekatronika\dioda\diod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800" y="1524000"/>
            <a:ext cx="1924050" cy="1104900"/>
          </a:xfrm>
          <a:prstGeom prst="rect">
            <a:avLst/>
          </a:prstGeom>
          <a:noFill/>
        </p:spPr>
      </p:pic>
      <p:pic>
        <p:nvPicPr>
          <p:cNvPr id="1027" name="Picture 3" descr="G:\ \materi PGRI\mekatronika\dioda\dioda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10200" y="1752600"/>
            <a:ext cx="1905000" cy="190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dirty="0" err="1"/>
              <a:t>Dioda</a:t>
            </a:r>
            <a:r>
              <a:rPr lang="en-US" dirty="0"/>
              <a:t> </a:t>
            </a:r>
            <a:r>
              <a:rPr lang="en-US" dirty="0" err="1"/>
              <a:t>Zenner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2895600"/>
            <a:ext cx="7498080" cy="3352800"/>
          </a:xfrm>
        </p:spPr>
        <p:txBody>
          <a:bodyPr/>
          <a:lstStyle/>
          <a:p>
            <a:r>
              <a:rPr lang="en-US" dirty="0" err="1"/>
              <a:t>Fungsi</a:t>
            </a:r>
            <a:endParaRPr lang="id-ID" dirty="0"/>
          </a:p>
          <a:p>
            <a:pPr marL="82296" indent="0">
              <a:buNone/>
            </a:pPr>
            <a:r>
              <a:rPr lang="id-ID" dirty="0"/>
              <a:t>Sebagai</a:t>
            </a:r>
            <a:r>
              <a:rPr lang="en-US" dirty="0"/>
              <a:t> pen</a:t>
            </a:r>
            <a:r>
              <a:rPr lang="id-ID" dirty="0"/>
              <a:t>stat</a:t>
            </a:r>
            <a:r>
              <a:rPr lang="en-US" dirty="0" err="1"/>
              <a:t>abil</a:t>
            </a:r>
            <a:r>
              <a:rPr lang="en-US" dirty="0"/>
              <a:t> </a:t>
            </a:r>
            <a:r>
              <a:rPr lang="en-US" dirty="0" err="1"/>
              <a:t>tegangan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</p:txBody>
      </p:sp>
      <p:pic>
        <p:nvPicPr>
          <p:cNvPr id="2050" name="Picture 2" descr="G:\ \materi PGRI\mekatronika\dioda\dioda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1524000"/>
            <a:ext cx="2819400" cy="1254345"/>
          </a:xfrm>
          <a:prstGeom prst="rect">
            <a:avLst/>
          </a:prstGeom>
          <a:noFill/>
        </p:spPr>
      </p:pic>
      <p:pic>
        <p:nvPicPr>
          <p:cNvPr id="2051" name="Picture 3" descr="G:\ \materi PGRI\mekatronika\dioda\dioda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1447800"/>
            <a:ext cx="1905000" cy="190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dirty="0"/>
              <a:t>LED (</a:t>
            </a:r>
            <a:r>
              <a:rPr lang="en-US" dirty="0" err="1"/>
              <a:t>Liight</a:t>
            </a:r>
            <a:r>
              <a:rPr lang="en-US" dirty="0"/>
              <a:t> </a:t>
            </a:r>
            <a:r>
              <a:rPr lang="en-US" dirty="0" err="1"/>
              <a:t>Emiting</a:t>
            </a:r>
            <a:r>
              <a:rPr lang="en-US" dirty="0"/>
              <a:t> </a:t>
            </a:r>
            <a:r>
              <a:rPr lang="en-US" dirty="0" err="1"/>
              <a:t>Dioda</a:t>
            </a:r>
            <a:r>
              <a:rPr lang="en-US" dirty="0"/>
              <a:t>)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447800"/>
            <a:ext cx="4736592" cy="4800600"/>
          </a:xfrm>
        </p:spPr>
        <p:txBody>
          <a:bodyPr/>
          <a:lstStyle/>
          <a:p>
            <a:r>
              <a:rPr lang="en-US" dirty="0" err="1"/>
              <a:t>Fungsi</a:t>
            </a:r>
            <a:endParaRPr lang="id-ID" dirty="0"/>
          </a:p>
          <a:p>
            <a:pPr marL="82296" indent="0">
              <a:buNone/>
            </a:pPr>
            <a:r>
              <a:rPr lang="id-ID" dirty="0"/>
              <a:t>Sebagai</a:t>
            </a:r>
            <a:r>
              <a:rPr lang="en-US" dirty="0"/>
              <a:t> </a:t>
            </a:r>
            <a:r>
              <a:rPr lang="en-US" dirty="0" err="1"/>
              <a:t>indikator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</p:txBody>
      </p:sp>
      <p:pic>
        <p:nvPicPr>
          <p:cNvPr id="3074" name="Picture 2" descr="G:\ \materi PGRI\mekatronika\dioda\dioda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34200" y="1828800"/>
            <a:ext cx="914400" cy="1428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dirty="0"/>
              <a:t>Photo </a:t>
            </a:r>
            <a:r>
              <a:rPr lang="en-US" dirty="0" err="1"/>
              <a:t>Dioda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447800"/>
            <a:ext cx="4812792" cy="4800600"/>
          </a:xfrm>
        </p:spPr>
        <p:txBody>
          <a:bodyPr/>
          <a:lstStyle/>
          <a:p>
            <a:r>
              <a:rPr lang="en-US" dirty="0" err="1"/>
              <a:t>Fungsi</a:t>
            </a:r>
            <a:endParaRPr lang="id-ID" dirty="0"/>
          </a:p>
          <a:p>
            <a:pPr marL="82296" indent="0">
              <a:buNone/>
            </a:pP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saklar</a:t>
            </a:r>
            <a:r>
              <a:rPr lang="id-ID" dirty="0"/>
              <a:t> / sensor cahaya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</p:txBody>
      </p:sp>
      <p:pic>
        <p:nvPicPr>
          <p:cNvPr id="4098" name="Picture 2" descr="G:\ \materi PGRI\mekatronika\dioda\dioda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34200" y="1828800"/>
            <a:ext cx="1466850" cy="14573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dirty="0" err="1"/>
              <a:t>Dioda</a:t>
            </a:r>
            <a:r>
              <a:rPr lang="en-US" dirty="0"/>
              <a:t> </a:t>
            </a:r>
            <a:r>
              <a:rPr lang="en-US" dirty="0" err="1"/>
              <a:t>Varactor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447800"/>
            <a:ext cx="5041392" cy="4800600"/>
          </a:xfrm>
        </p:spPr>
        <p:txBody>
          <a:bodyPr/>
          <a:lstStyle/>
          <a:p>
            <a:r>
              <a:rPr lang="en-US" dirty="0" err="1"/>
              <a:t>Fungsi</a:t>
            </a:r>
            <a:endParaRPr lang="en-US" dirty="0"/>
          </a:p>
          <a:p>
            <a:endParaRPr lang="en-US" dirty="0"/>
          </a:p>
        </p:txBody>
      </p:sp>
      <p:pic>
        <p:nvPicPr>
          <p:cNvPr id="5122" name="Picture 2" descr="G:\ \materi PGRI\mekatronika\dioda\dioda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0400" y="1752600"/>
            <a:ext cx="1524000" cy="1143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sz="4000" dirty="0"/>
            </a:br>
            <a:r>
              <a:rPr lang="en-US" sz="4000" dirty="0" err="1"/>
              <a:t>Dioda</a:t>
            </a:r>
            <a:r>
              <a:rPr lang="en-US" sz="4000" dirty="0"/>
              <a:t> SCR (Silicon Control Rectifier)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4343400"/>
            <a:ext cx="7086600" cy="1524000"/>
          </a:xfrm>
        </p:spPr>
        <p:txBody>
          <a:bodyPr/>
          <a:lstStyle/>
          <a:p>
            <a:r>
              <a:rPr lang="id-ID" dirty="0"/>
              <a:t>Funsi </a:t>
            </a:r>
            <a:endParaRPr lang="en-US" dirty="0"/>
          </a:p>
        </p:txBody>
      </p:sp>
      <p:pic>
        <p:nvPicPr>
          <p:cNvPr id="6146" name="Picture 2" descr="G:\ \materi PGRI\mekatronika\dioda\dioda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86600" y="1828800"/>
            <a:ext cx="942975" cy="2190750"/>
          </a:xfrm>
          <a:prstGeom prst="rect">
            <a:avLst/>
          </a:prstGeom>
          <a:noFill/>
        </p:spPr>
      </p:pic>
      <p:pic>
        <p:nvPicPr>
          <p:cNvPr id="6147" name="Picture 3" descr="G:\ \materi PGRI\mekatronika\dioda\Bentuk-dan-Simbol-SC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5000" y="1524000"/>
            <a:ext cx="5238750" cy="26765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Tugas</a:t>
            </a:r>
            <a:r>
              <a:rPr lang="en-US" dirty="0"/>
              <a:t> III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143000"/>
            <a:ext cx="7866888" cy="5410200"/>
          </a:xfrm>
        </p:spPr>
        <p:txBody>
          <a:bodyPr/>
          <a:lstStyle/>
          <a:p>
            <a:pPr marL="596646" indent="-514350">
              <a:buFont typeface="+mj-lt"/>
              <a:buAutoNum type="arabicPeriod"/>
            </a:pPr>
            <a:r>
              <a:rPr lang="en-US" sz="2800" dirty="0" err="1"/>
              <a:t>Sebutkan</a:t>
            </a:r>
            <a:r>
              <a:rPr lang="en-US" sz="2800" dirty="0"/>
              <a:t> </a:t>
            </a:r>
            <a:r>
              <a:rPr lang="en-US" sz="2800" dirty="0" err="1"/>
              <a:t>satu</a:t>
            </a:r>
            <a:r>
              <a:rPr lang="en-US" sz="2800" dirty="0"/>
              <a:t> </a:t>
            </a:r>
            <a:r>
              <a:rPr lang="en-US" sz="2800" dirty="0" err="1"/>
              <a:t>buah</a:t>
            </a:r>
            <a:r>
              <a:rPr lang="en-US" sz="2800" dirty="0"/>
              <a:t> </a:t>
            </a:r>
            <a:r>
              <a:rPr lang="en-US" sz="2800" dirty="0" err="1"/>
              <a:t>contoh</a:t>
            </a:r>
            <a:r>
              <a:rPr lang="en-US" sz="2800" dirty="0"/>
              <a:t> </a:t>
            </a:r>
            <a:r>
              <a:rPr lang="en-US" sz="2800" dirty="0" err="1"/>
              <a:t>penerapan</a:t>
            </a:r>
            <a:r>
              <a:rPr lang="en-US" sz="2800" dirty="0"/>
              <a:t> </a:t>
            </a:r>
            <a:r>
              <a:rPr lang="id-ID" sz="2800" dirty="0"/>
              <a:t>untuk </a:t>
            </a:r>
            <a:r>
              <a:rPr lang="en-US" sz="2800" dirty="0" err="1"/>
              <a:t>masing</a:t>
            </a:r>
            <a:r>
              <a:rPr lang="en-US" sz="2800" dirty="0"/>
              <a:t> – </a:t>
            </a:r>
            <a:r>
              <a:rPr lang="en-US" sz="2800" dirty="0" err="1"/>
              <a:t>masing</a:t>
            </a:r>
            <a:r>
              <a:rPr lang="en-US" sz="2800" dirty="0"/>
              <a:t> </a:t>
            </a:r>
            <a:r>
              <a:rPr lang="en-US" sz="2800" dirty="0" err="1"/>
              <a:t>dioda</a:t>
            </a:r>
            <a:r>
              <a:rPr lang="en-US" sz="2800" dirty="0"/>
              <a:t> </a:t>
            </a:r>
            <a:r>
              <a:rPr lang="en-US" sz="2800" dirty="0" err="1"/>
              <a:t>tersebut</a:t>
            </a:r>
            <a:endParaRPr lang="id-ID" sz="2800" dirty="0"/>
          </a:p>
          <a:p>
            <a:pPr marL="596646" indent="-514350">
              <a:buFont typeface="+mj-lt"/>
              <a:buAutoNum type="arabicPeriod"/>
            </a:pPr>
            <a:r>
              <a:rPr lang="en-US" sz="2800" dirty="0" err="1"/>
              <a:t>Gambarkan</a:t>
            </a:r>
            <a:r>
              <a:rPr lang="en-US" sz="2800" dirty="0"/>
              <a:t> </a:t>
            </a:r>
            <a:r>
              <a:rPr lang="en-US" sz="2800" dirty="0" err="1"/>
              <a:t>rangkaian</a:t>
            </a:r>
            <a:r>
              <a:rPr lang="en-US" sz="2800" dirty="0"/>
              <a:t> </a:t>
            </a:r>
            <a:r>
              <a:rPr lang="en-US" sz="2800" dirty="0" err="1"/>
              <a:t>penyearah</a:t>
            </a:r>
            <a:r>
              <a:rPr lang="en-US" sz="2800" dirty="0"/>
              <a:t> </a:t>
            </a:r>
            <a:r>
              <a:rPr lang="en-US" sz="2800" dirty="0" err="1"/>
              <a:t>gelombang</a:t>
            </a:r>
            <a:r>
              <a:rPr lang="en-US" sz="2800" dirty="0"/>
              <a:t> </a:t>
            </a:r>
            <a:r>
              <a:rPr lang="en-US" sz="2800" dirty="0" err="1"/>
              <a:t>penuh</a:t>
            </a:r>
            <a:r>
              <a:rPr lang="id-ID" sz="2800" dirty="0"/>
              <a:t> dan setengah gelombang</a:t>
            </a:r>
          </a:p>
          <a:p>
            <a:pPr marL="595313" indent="28575">
              <a:buFont typeface="+mj-lt"/>
              <a:buAutoNum type="alphaLcPeriod"/>
            </a:pPr>
            <a:endParaRPr lang="id-ID" sz="2800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6CE23D-027B-4D3F-A4FA-111E5A10F4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0600" y="457200"/>
            <a:ext cx="7772400" cy="3352800"/>
          </a:xfrm>
        </p:spPr>
        <p:txBody>
          <a:bodyPr>
            <a:normAutofit/>
          </a:bodyPr>
          <a:lstStyle/>
          <a:p>
            <a:pPr marL="627063" indent="-531813">
              <a:buNone/>
            </a:pPr>
            <a:r>
              <a:rPr lang="id-ID" dirty="0"/>
              <a:t>3.	</a:t>
            </a:r>
            <a:r>
              <a:rPr lang="en-US" sz="2700" dirty="0" err="1"/>
              <a:t>Sesuai</a:t>
            </a:r>
            <a:r>
              <a:rPr lang="en-US" sz="2700" dirty="0"/>
              <a:t> </a:t>
            </a:r>
            <a:r>
              <a:rPr lang="en-US" sz="2700" dirty="0" err="1"/>
              <a:t>dengan</a:t>
            </a:r>
            <a:r>
              <a:rPr lang="en-US" sz="2700" dirty="0"/>
              <a:t> </a:t>
            </a:r>
            <a:r>
              <a:rPr lang="en-US" sz="2700" dirty="0" err="1"/>
              <a:t>rangkaian</a:t>
            </a:r>
            <a:r>
              <a:rPr lang="en-US" sz="2700" dirty="0"/>
              <a:t> </a:t>
            </a:r>
            <a:r>
              <a:rPr lang="en-US" sz="2700" dirty="0" err="1"/>
              <a:t>dioda</a:t>
            </a:r>
            <a:r>
              <a:rPr lang="en-US" sz="2700" dirty="0"/>
              <a:t> </a:t>
            </a:r>
            <a:r>
              <a:rPr lang="en-US" sz="2700" dirty="0" err="1"/>
              <a:t>dibawah</a:t>
            </a:r>
            <a:r>
              <a:rPr lang="en-US" sz="2700" dirty="0"/>
              <a:t> </a:t>
            </a:r>
            <a:r>
              <a:rPr lang="en-US" sz="2700" dirty="0" err="1"/>
              <a:t>ini</a:t>
            </a:r>
            <a:r>
              <a:rPr lang="en-US" sz="2700" dirty="0"/>
              <a:t>, </a:t>
            </a:r>
            <a:r>
              <a:rPr lang="en-US" sz="2700" dirty="0" err="1"/>
              <a:t>jika</a:t>
            </a:r>
            <a:r>
              <a:rPr lang="en-US" sz="2700" dirty="0"/>
              <a:t> </a:t>
            </a:r>
            <a:r>
              <a:rPr lang="en-US" sz="2700" dirty="0" err="1"/>
              <a:t>diketahui</a:t>
            </a:r>
            <a:r>
              <a:rPr lang="en-US" sz="2700" dirty="0"/>
              <a:t> </a:t>
            </a:r>
            <a:r>
              <a:rPr lang="en-US" sz="2700" dirty="0" err="1"/>
              <a:t>tegangan</a:t>
            </a:r>
            <a:r>
              <a:rPr lang="en-US" sz="2700" dirty="0"/>
              <a:t> </a:t>
            </a:r>
            <a:r>
              <a:rPr lang="en-US" sz="2700" dirty="0" err="1"/>
              <a:t>sumber</a:t>
            </a:r>
            <a:r>
              <a:rPr lang="en-US" sz="2700" dirty="0"/>
              <a:t> (Vs) </a:t>
            </a:r>
            <a:r>
              <a:rPr lang="id-ID" sz="2700" dirty="0"/>
              <a:t>5</a:t>
            </a:r>
            <a:r>
              <a:rPr lang="en-US" sz="2700" dirty="0"/>
              <a:t> Volt </a:t>
            </a:r>
            <a:r>
              <a:rPr lang="en-US" sz="2700" dirty="0" err="1"/>
              <a:t>dan</a:t>
            </a:r>
            <a:r>
              <a:rPr lang="en-US" sz="2700" dirty="0"/>
              <a:t>  </a:t>
            </a:r>
            <a:r>
              <a:rPr lang="en-US" sz="2700" dirty="0" err="1"/>
              <a:t>tahanan</a:t>
            </a:r>
            <a:r>
              <a:rPr lang="en-US" sz="2700" dirty="0"/>
              <a:t> </a:t>
            </a:r>
            <a:r>
              <a:rPr lang="en-US" sz="2700" dirty="0" err="1"/>
              <a:t>pembatas</a:t>
            </a:r>
            <a:r>
              <a:rPr lang="en-US" sz="2700" dirty="0"/>
              <a:t> </a:t>
            </a:r>
            <a:r>
              <a:rPr lang="en-US" sz="2700" dirty="0" err="1"/>
              <a:t>arus</a:t>
            </a:r>
            <a:r>
              <a:rPr lang="en-US" sz="2700" dirty="0"/>
              <a:t> (</a:t>
            </a:r>
            <a:r>
              <a:rPr lang="en-US" sz="2700" dirty="0" err="1"/>
              <a:t>Rs</a:t>
            </a:r>
            <a:r>
              <a:rPr lang="en-US" sz="2700" dirty="0"/>
              <a:t>) 100 ohm , </a:t>
            </a:r>
            <a:r>
              <a:rPr lang="en-US" sz="2700" dirty="0" err="1"/>
              <a:t>carilah</a:t>
            </a:r>
            <a:r>
              <a:rPr lang="en-US" sz="2700" dirty="0"/>
              <a:t> :</a:t>
            </a:r>
          </a:p>
          <a:p>
            <a:pPr marL="982663" lvl="1" indent="-368300">
              <a:buFont typeface="+mj-lt"/>
              <a:buAutoNum type="alphaLcPeriod"/>
            </a:pPr>
            <a:r>
              <a:rPr lang="id-ID" sz="2700" dirty="0"/>
              <a:t>B</a:t>
            </a:r>
            <a:r>
              <a:rPr lang="en-US" sz="2700" dirty="0" err="1"/>
              <a:t>erapa</a:t>
            </a:r>
            <a:r>
              <a:rPr lang="en-US" sz="2700" dirty="0"/>
              <a:t> </a:t>
            </a:r>
            <a:r>
              <a:rPr lang="en-US" sz="2700" dirty="0" err="1"/>
              <a:t>arus</a:t>
            </a:r>
            <a:r>
              <a:rPr lang="en-US" sz="2700" dirty="0"/>
              <a:t>  yang </a:t>
            </a:r>
            <a:r>
              <a:rPr lang="en-US" sz="2700" dirty="0" err="1"/>
              <a:t>mengalir</a:t>
            </a:r>
            <a:r>
              <a:rPr lang="en-US" sz="2700" dirty="0"/>
              <a:t> </a:t>
            </a:r>
            <a:r>
              <a:rPr lang="en-US" sz="2700" dirty="0" err="1"/>
              <a:t>pada</a:t>
            </a:r>
            <a:r>
              <a:rPr lang="en-US" sz="2700" dirty="0"/>
              <a:t> </a:t>
            </a:r>
            <a:r>
              <a:rPr lang="en-US" sz="2700" dirty="0" err="1"/>
              <a:t>rangkaian</a:t>
            </a:r>
            <a:r>
              <a:rPr lang="en-US" sz="2700" dirty="0"/>
              <a:t> </a:t>
            </a:r>
            <a:r>
              <a:rPr lang="en-US" sz="2700" dirty="0" err="1"/>
              <a:t>dioda</a:t>
            </a:r>
            <a:r>
              <a:rPr lang="en-US" sz="2700" dirty="0"/>
              <a:t> </a:t>
            </a:r>
            <a:r>
              <a:rPr lang="en-US" sz="2700" dirty="0" err="1"/>
              <a:t>tersebut</a:t>
            </a:r>
            <a:r>
              <a:rPr lang="id-ID" sz="2700" dirty="0"/>
              <a:t>, </a:t>
            </a:r>
            <a:r>
              <a:rPr lang="en-US" sz="2700" dirty="0" err="1"/>
              <a:t>Jika</a:t>
            </a:r>
            <a:r>
              <a:rPr lang="en-US" sz="2700" dirty="0"/>
              <a:t> </a:t>
            </a:r>
            <a:r>
              <a:rPr lang="en-US" sz="2700" dirty="0" err="1"/>
              <a:t>tegangan</a:t>
            </a:r>
            <a:r>
              <a:rPr lang="en-US" sz="2700" dirty="0"/>
              <a:t> </a:t>
            </a:r>
            <a:r>
              <a:rPr lang="en-US" sz="2700" dirty="0" err="1"/>
              <a:t>dioda</a:t>
            </a:r>
            <a:r>
              <a:rPr lang="en-US" sz="2700" dirty="0"/>
              <a:t> </a:t>
            </a:r>
            <a:r>
              <a:rPr lang="en-US" sz="2700" dirty="0" err="1"/>
              <a:t>sebesar</a:t>
            </a:r>
            <a:r>
              <a:rPr lang="en-US" sz="2700" dirty="0"/>
              <a:t> </a:t>
            </a:r>
            <a:r>
              <a:rPr lang="id-ID" sz="2700" dirty="0"/>
              <a:t>1</a:t>
            </a:r>
            <a:r>
              <a:rPr lang="en-US" sz="2700" dirty="0"/>
              <a:t> V </a:t>
            </a:r>
            <a:endParaRPr lang="id-ID" sz="2700" dirty="0"/>
          </a:p>
          <a:p>
            <a:pPr marL="982663" lvl="1" indent="-368300">
              <a:buFont typeface="+mj-lt"/>
              <a:buAutoNum type="alphaLcPeriod"/>
            </a:pPr>
            <a:r>
              <a:rPr lang="en-US" sz="2700" dirty="0" err="1"/>
              <a:t>Gambarkan</a:t>
            </a:r>
            <a:r>
              <a:rPr lang="en-US" sz="2700" dirty="0"/>
              <a:t> </a:t>
            </a:r>
            <a:r>
              <a:rPr lang="en-US" sz="2700" dirty="0" err="1"/>
              <a:t>garis</a:t>
            </a:r>
            <a:r>
              <a:rPr lang="en-US" sz="2700" dirty="0"/>
              <a:t> </a:t>
            </a:r>
            <a:r>
              <a:rPr lang="en-US" sz="2700" dirty="0" err="1"/>
              <a:t>bebannya</a:t>
            </a:r>
            <a:endParaRPr lang="en-US" sz="2700" dirty="0"/>
          </a:p>
          <a:p>
            <a:pPr marL="614363" lvl="1" indent="0">
              <a:buNone/>
            </a:pPr>
            <a:endParaRPr lang="id-ID" dirty="0"/>
          </a:p>
          <a:p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61434432-9381-4108-8856-9D419E188E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3505200"/>
            <a:ext cx="2925787" cy="3109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0173922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Sumber bacaan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Elektronika Terpadu (rangkaian dan sistem analog dan digital), Millman and Halkias penterjemah M Barmawi dan M O Tjia, Erlangga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198</TotalTime>
  <Words>673</Words>
  <Application>Microsoft Office PowerPoint</Application>
  <PresentationFormat>On-screen Show (4:3)</PresentationFormat>
  <Paragraphs>114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Cambria Math</vt:lpstr>
      <vt:lpstr>Gill Sans MT</vt:lpstr>
      <vt:lpstr>Verdana</vt:lpstr>
      <vt:lpstr>Wingdings</vt:lpstr>
      <vt:lpstr>Wingdings 2</vt:lpstr>
      <vt:lpstr>Solstice</vt:lpstr>
      <vt:lpstr>DIODA Semikonduktor</vt:lpstr>
      <vt:lpstr>Pengertian</vt:lpstr>
      <vt:lpstr>PowerPoint Presentation</vt:lpstr>
      <vt:lpstr>Forward Bias</vt:lpstr>
      <vt:lpstr>Forward Bias</vt:lpstr>
      <vt:lpstr>Karakteristik Dioda Dioda On / Forward Bias / Saklar Tertutup</vt:lpstr>
      <vt:lpstr>Reverse Bias</vt:lpstr>
      <vt:lpstr>Reverse Bias</vt:lpstr>
      <vt:lpstr>Karakteristik Dioda Dioda Off / Reverse Bias / Saklar Terbuka</vt:lpstr>
      <vt:lpstr>Grafik Karakteristik Dioda</vt:lpstr>
      <vt:lpstr>PowerPoint Presentation</vt:lpstr>
      <vt:lpstr>Resistansi DC Dioda</vt:lpstr>
      <vt:lpstr> Contoh : </vt:lpstr>
      <vt:lpstr>Garis Beban Dioda</vt:lpstr>
      <vt:lpstr>Contoh soal</vt:lpstr>
      <vt:lpstr>Grafik garis beban dioda</vt:lpstr>
      <vt:lpstr>PowerPoint Presentation</vt:lpstr>
      <vt:lpstr>Grafik garis beban</vt:lpstr>
      <vt:lpstr>Grafik Titik kerja dioda (Q)</vt:lpstr>
      <vt:lpstr> Jenis-Jenis Dioda </vt:lpstr>
      <vt:lpstr> Dioda Penyearah (Rectifier Dioda) </vt:lpstr>
      <vt:lpstr> Dioda Zenner </vt:lpstr>
      <vt:lpstr> LED (Liight Emiting Dioda) </vt:lpstr>
      <vt:lpstr> Photo Dioda </vt:lpstr>
      <vt:lpstr> Dioda Varactor </vt:lpstr>
      <vt:lpstr> Dioda SCR (Silicon Control Rectifier) </vt:lpstr>
      <vt:lpstr>Tugas III</vt:lpstr>
      <vt:lpstr>PowerPoint Presentation</vt:lpstr>
      <vt:lpstr>Sumber bacaan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Computer</dc:creator>
  <cp:lastModifiedBy>ACER</cp:lastModifiedBy>
  <cp:revision>20</cp:revision>
  <dcterms:created xsi:type="dcterms:W3CDTF">2018-09-19T03:25:49Z</dcterms:created>
  <dcterms:modified xsi:type="dcterms:W3CDTF">2018-09-20T01:32:40Z</dcterms:modified>
</cp:coreProperties>
</file>