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59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0" r:id="rId18"/>
    <p:sldId id="261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4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BD2AA-8240-4D5A-9273-3089A4403928}" type="datetimeFigureOut">
              <a:rPr lang="id-ID" smtClean="0"/>
              <a:pPr/>
              <a:t>11/6/17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B2887-5C34-4CF3-8826-9892B422F2E4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mtClean="0"/>
              <a:t>KALOR, USAHA DAN HUKUM 1</a:t>
            </a:r>
            <a:endParaRPr lang="id-ID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Usaha / Kerja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Prinsip kerja-energi merupakan konsekuensi hukum-hukum Newton tentang gerak</a:t>
            </a:r>
          </a:p>
          <a:p>
            <a:r>
              <a:rPr lang="id-ID" smtClean="0"/>
              <a:t>Usaha = ∫ F • ds = Perubahan E kinetik + Perubahan E potensial</a:t>
            </a:r>
          </a:p>
          <a:p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smtClean="0"/>
              <a:t>Usaha pada suatu proses dengan volume berubah: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525963"/>
          </a:xfrm>
        </p:spPr>
        <p:txBody>
          <a:bodyPr>
            <a:normAutofit fontScale="92500"/>
          </a:bodyPr>
          <a:lstStyle/>
          <a:p>
            <a:r>
              <a:rPr lang="sv-SE">
                <a:sym typeface="Symbol"/>
              </a:rPr>
              <a:t></a:t>
            </a:r>
            <a:r>
              <a:rPr lang="sv-SE" smtClean="0"/>
              <a:t>W = P dV </a:t>
            </a:r>
          </a:p>
          <a:p>
            <a:pPr>
              <a:buNone/>
            </a:pPr>
            <a:r>
              <a:rPr lang="id-ID" smtClean="0"/>
              <a:t>   </a:t>
            </a:r>
            <a:r>
              <a:rPr lang="sv-SE" smtClean="0"/>
              <a:t>(diturunkan dari F ds = PdA ds = P dV)</a:t>
            </a:r>
            <a:endParaRPr lang="id-ID" smtClean="0"/>
          </a:p>
          <a:p>
            <a:r>
              <a:rPr lang="sv-SE" smtClean="0"/>
              <a:t>Konvensi tanda: </a:t>
            </a:r>
          </a:p>
          <a:p>
            <a:pPr lvl="1"/>
            <a:r>
              <a:rPr lang="id-ID" sz="2600" smtClean="0"/>
              <a:t>Usaha</a:t>
            </a:r>
            <a:r>
              <a:rPr lang="sv-SE" sz="2600" smtClean="0"/>
              <a:t> bernilai positif (d'W &gt; 0)  </a:t>
            </a:r>
          </a:p>
          <a:p>
            <a:pPr>
              <a:buNone/>
            </a:pPr>
            <a:r>
              <a:rPr lang="id-ID" smtClean="0"/>
              <a:t>	     </a:t>
            </a:r>
            <a:r>
              <a:rPr lang="sv-SE" sz="2400" smtClean="0"/>
              <a:t>bila kerja dilakukan OLEH sistem</a:t>
            </a:r>
            <a:endParaRPr lang="id-ID" sz="2400" smtClean="0"/>
          </a:p>
          <a:p>
            <a:pPr lvl="1"/>
            <a:r>
              <a:rPr lang="id-ID" sz="2600" smtClean="0"/>
              <a:t>Usaha</a:t>
            </a:r>
            <a:r>
              <a:rPr lang="fi-FI" sz="2600" smtClean="0"/>
              <a:t> bernilai negatif (d'W &lt; 0) </a:t>
            </a:r>
          </a:p>
          <a:p>
            <a:pPr>
              <a:buNone/>
            </a:pPr>
            <a:r>
              <a:rPr lang="id-ID" smtClean="0"/>
              <a:t>	     </a:t>
            </a:r>
            <a:r>
              <a:rPr lang="fi-FI" sz="2200" smtClean="0"/>
              <a:t>bila kerja dilakukan PADA sistem</a:t>
            </a:r>
            <a:endParaRPr lang="id-ID" sz="2200"/>
          </a:p>
        </p:txBody>
      </p:sp>
      <p:pic>
        <p:nvPicPr>
          <p:cNvPr id="4" name="Picture 3" descr="Screenshot 2015-09-28 09.56.15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8" t="18254" r="32540" b="13491"/>
          <a:stretch/>
        </p:blipFill>
        <p:spPr>
          <a:xfrm>
            <a:off x="5580112" y="1628800"/>
            <a:ext cx="2830285" cy="3900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Ilustrasi grafik tentang usaha</a:t>
            </a:r>
            <a:endParaRPr lang="id-ID"/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323528" y="3429000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187624" y="4437112"/>
            <a:ext cx="48965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c 7"/>
          <p:cNvSpPr/>
          <p:nvPr/>
        </p:nvSpPr>
        <p:spPr>
          <a:xfrm rot="11679536">
            <a:off x="2550711" y="1802628"/>
            <a:ext cx="4267604" cy="1944052"/>
          </a:xfrm>
          <a:prstGeom prst="arc">
            <a:avLst>
              <a:gd name="adj1" fmla="val 12705226"/>
              <a:gd name="adj2" fmla="val 2118687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2843808" y="3861048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3307668" y="3964868"/>
            <a:ext cx="936104" cy="83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19872" y="3356992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419872" y="3645024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419872" y="3789040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419872" y="3933056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419872" y="3501008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419872" y="4077072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419872" y="4221088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971600" y="47971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mtClean="0"/>
              <a:t> </a:t>
            </a:r>
          </a:p>
          <a:p>
            <a:r>
              <a:rPr lang="pt-BR" smtClean="0"/>
              <a:t>   </a:t>
            </a:r>
            <a:r>
              <a:rPr lang="id-ID" smtClean="0"/>
              <a:t>      </a:t>
            </a:r>
            <a:r>
              <a:rPr lang="pt-BR" smtClean="0"/>
              <a:t> b</a:t>
            </a:r>
          </a:p>
          <a:p>
            <a:r>
              <a:rPr lang="pt-BR" smtClean="0"/>
              <a:t>W  =  ∫</a:t>
            </a:r>
            <a:r>
              <a:rPr lang="id-ID" smtClean="0"/>
              <a:t>  </a:t>
            </a:r>
            <a:r>
              <a:rPr lang="pt-BR" smtClean="0"/>
              <a:t>P</a:t>
            </a:r>
            <a:r>
              <a:rPr lang="id-ID" smtClean="0"/>
              <a:t> </a:t>
            </a:r>
            <a:r>
              <a:rPr lang="pt-BR" smtClean="0"/>
              <a:t>dV</a:t>
            </a:r>
            <a:endParaRPr lang="id-ID" smtClean="0"/>
          </a:p>
          <a:p>
            <a:r>
              <a:rPr lang="id-ID" smtClean="0"/>
              <a:t>          </a:t>
            </a:r>
            <a:r>
              <a:rPr lang="pt-BR" smtClean="0"/>
              <a:t>a</a:t>
            </a:r>
            <a:endParaRPr lang="id-ID"/>
          </a:p>
        </p:txBody>
      </p:sp>
      <p:sp>
        <p:nvSpPr>
          <p:cNvPr id="30" name="TextBox 29"/>
          <p:cNvSpPr txBox="1"/>
          <p:nvPr/>
        </p:nvSpPr>
        <p:spPr>
          <a:xfrm>
            <a:off x="2483768" y="26369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a</a:t>
            </a:r>
            <a:endParaRPr lang="id-ID"/>
          </a:p>
        </p:txBody>
      </p:sp>
      <p:sp>
        <p:nvSpPr>
          <p:cNvPr id="31" name="TextBox 30"/>
          <p:cNvSpPr txBox="1"/>
          <p:nvPr/>
        </p:nvSpPr>
        <p:spPr>
          <a:xfrm>
            <a:off x="4788024" y="371703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b</a:t>
            </a:r>
            <a:endParaRPr lang="id-ID"/>
          </a:p>
        </p:txBody>
      </p:sp>
      <p:cxnSp>
        <p:nvCxnSpPr>
          <p:cNvPr id="33" name="Straight Connector 32"/>
          <p:cNvCxnSpPr/>
          <p:nvPr/>
        </p:nvCxnSpPr>
        <p:spPr>
          <a:xfrm rot="5400000">
            <a:off x="1943708" y="3609020"/>
            <a:ext cx="1656184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4463988" y="4113076"/>
            <a:ext cx="64807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627784" y="450912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Va</a:t>
            </a:r>
            <a:endParaRPr lang="id-ID"/>
          </a:p>
        </p:txBody>
      </p:sp>
      <p:sp>
        <p:nvSpPr>
          <p:cNvPr id="38" name="TextBox 37"/>
          <p:cNvSpPr txBox="1"/>
          <p:nvPr/>
        </p:nvSpPr>
        <p:spPr>
          <a:xfrm>
            <a:off x="4572000" y="450912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Vb</a:t>
            </a:r>
            <a:endParaRPr lang="id-ID"/>
          </a:p>
        </p:txBody>
      </p:sp>
      <p:cxnSp>
        <p:nvCxnSpPr>
          <p:cNvPr id="40" name="Curved Connector 39"/>
          <p:cNvCxnSpPr/>
          <p:nvPr/>
        </p:nvCxnSpPr>
        <p:spPr>
          <a:xfrm flipV="1">
            <a:off x="3491880" y="2996952"/>
            <a:ext cx="1152128" cy="864096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788024" y="27089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P dv</a:t>
            </a:r>
            <a:endParaRPr lang="id-ID"/>
          </a:p>
        </p:txBody>
      </p:sp>
      <p:sp>
        <p:nvSpPr>
          <p:cNvPr id="42" name="TextBox 41"/>
          <p:cNvSpPr txBox="1"/>
          <p:nvPr/>
        </p:nvSpPr>
        <p:spPr>
          <a:xfrm>
            <a:off x="1331640" y="213285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p</a:t>
            </a:r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Gas Ideal - Proses Isobar</a:t>
            </a:r>
          </a:p>
        </p:txBody>
      </p:sp>
      <p:pic>
        <p:nvPicPr>
          <p:cNvPr id="4" name="Picture 3" descr="Screenshot 2015-09-28 10.02.39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03" t="11587" r="21792" b="58254"/>
          <a:stretch/>
        </p:blipFill>
        <p:spPr>
          <a:xfrm>
            <a:off x="34032" y="1412776"/>
            <a:ext cx="9109968" cy="3203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135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Gas Ideal – Proses Isotermal</a:t>
            </a:r>
          </a:p>
        </p:txBody>
      </p:sp>
      <p:pic>
        <p:nvPicPr>
          <p:cNvPr id="4" name="Picture 3" descr="Screenshot 2015-09-28 10.02.39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t="41479" r="21151" b="25191"/>
          <a:stretch/>
        </p:blipFill>
        <p:spPr>
          <a:xfrm>
            <a:off x="34032" y="1412776"/>
            <a:ext cx="9109968" cy="354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375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Usaha sebagai fungsi lintasan</a:t>
            </a:r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1259632" y="4005064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Usaha antara lintasan I dan II berbeda. Usaha tdk dpt dinyatakan sbg perbedaan antara harga pd keadaan awal dan akhir.</a:t>
            </a:r>
            <a:endParaRPr lang="id-ID"/>
          </a:p>
        </p:txBody>
      </p:sp>
      <p:pic>
        <p:nvPicPr>
          <p:cNvPr id="3" name="Picture 2" descr="Screenshot 2015-09-28 14.27.32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30" t="31685" r="30952" b="27202"/>
          <a:stretch/>
        </p:blipFill>
        <p:spPr>
          <a:xfrm>
            <a:off x="1115616" y="1340768"/>
            <a:ext cx="3229429" cy="24130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32040" y="1556792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Mana yg lebih besar usahanya lintasan 1 atau 2 ?</a:t>
            </a:r>
          </a:p>
          <a:p>
            <a:endParaRPr lang="en-US"/>
          </a:p>
          <a:p>
            <a:r>
              <a:rPr lang="en-US"/>
              <a:t>Mengapa?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Aliran Panas</a:t>
            </a:r>
          </a:p>
        </p:txBody>
      </p:sp>
      <p:pic>
        <p:nvPicPr>
          <p:cNvPr id="4" name="Picture 3" descr="Screenshot 2015-09-28 14.31.2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9" t="47460" r="29365" b="21428"/>
          <a:stretch/>
        </p:blipFill>
        <p:spPr>
          <a:xfrm>
            <a:off x="2339752" y="1556792"/>
            <a:ext cx="4320478" cy="20162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170080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Apa yg terjadi?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242088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Bagaimana kerjanya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560" y="3717032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Pada proses ekspansi bebas W = 0 walaupun terjadi terjadi perubahan tekanan dan volume.  </a:t>
            </a:r>
          </a:p>
        </p:txBody>
      </p:sp>
    </p:spTree>
    <p:extLst>
      <p:ext uri="{BB962C8B-B14F-4D97-AF65-F5344CB8AC3E}">
        <p14:creationId xmlns:p14="http://schemas.microsoft.com/office/powerpoint/2010/main" val="3949223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Proses non-adiabatik</a:t>
            </a:r>
          </a:p>
        </p:txBody>
      </p:sp>
      <p:pic>
        <p:nvPicPr>
          <p:cNvPr id="4" name="Picture 3" descr="Screenshot 2015-09-28 14.42.5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29" t="28095" r="16667" b="38572"/>
          <a:stretch/>
        </p:blipFill>
        <p:spPr>
          <a:xfrm>
            <a:off x="179512" y="1628800"/>
            <a:ext cx="2249714" cy="1905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87824" y="1628800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Untuk proses non-adiabatik, ada kemungkinan terjadi interaksi dgn sekeliling, ada aliran panas baik masuk maupun keluar.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59832" y="2852936"/>
            <a:ext cx="52565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Aliran panas masuk ke sistem akan terjadi,</a:t>
            </a:r>
          </a:p>
          <a:p>
            <a:endParaRPr lang="en-US"/>
          </a:p>
          <a:p>
            <a:r>
              <a:rPr lang="en-US"/>
              <a:t>Q = W – W </a:t>
            </a:r>
            <a:r>
              <a:rPr lang="en-US" baseline="-25000"/>
              <a:t>adiabatis</a:t>
            </a:r>
            <a:r>
              <a:rPr lang="en-US"/>
              <a:t> </a:t>
            </a:r>
          </a:p>
          <a:p>
            <a:endParaRPr lang="en-US"/>
          </a:p>
          <a:p>
            <a:r>
              <a:rPr lang="en-US"/>
              <a:t>Dengan perkataan lain dapat dinyatakan bahwa </a:t>
            </a:r>
          </a:p>
          <a:p>
            <a:endParaRPr lang="en-US"/>
          </a:p>
          <a:p>
            <a:r>
              <a:rPr lang="en-US"/>
              <a:t>Q = W + ΔU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3568" y="5085184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Panas dari luar akan digunakan untuk kerja dan perubahan energi dalam.</a:t>
            </a:r>
          </a:p>
          <a:p>
            <a:endParaRPr lang="en-US"/>
          </a:p>
          <a:p>
            <a:r>
              <a:rPr lang="en-US"/>
              <a:t>--Hukum Termodinamika I--</a:t>
            </a:r>
          </a:p>
        </p:txBody>
      </p:sp>
    </p:spTree>
    <p:extLst>
      <p:ext uri="{BB962C8B-B14F-4D97-AF65-F5344CB8AC3E}">
        <p14:creationId xmlns:p14="http://schemas.microsoft.com/office/powerpoint/2010/main" val="30998974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Hukum Termodinamika I</a:t>
            </a:r>
          </a:p>
        </p:txBody>
      </p:sp>
      <p:pic>
        <p:nvPicPr>
          <p:cNvPr id="4" name="Picture 3" descr="Screenshot 2015-09-28 14.53.05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74" t="21111" r="14286" b="14127"/>
          <a:stretch/>
        </p:blipFill>
        <p:spPr>
          <a:xfrm>
            <a:off x="370561" y="1412776"/>
            <a:ext cx="8348338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560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Kapasitas Panas</a:t>
            </a:r>
          </a:p>
        </p:txBody>
      </p:sp>
      <p:pic>
        <p:nvPicPr>
          <p:cNvPr id="4" name="Picture 3" descr="Screenshot 2015-09-28 14.55.17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68" t="10318" r="16071" b="10952"/>
          <a:stretch/>
        </p:blipFill>
        <p:spPr>
          <a:xfrm>
            <a:off x="799668" y="1305157"/>
            <a:ext cx="7300724" cy="53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632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creenshot 2015-09-28 14.57.07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1" t="14127" r="13691" b="20476"/>
          <a:stretch/>
        </p:blipFill>
        <p:spPr>
          <a:xfrm>
            <a:off x="161858" y="1378856"/>
            <a:ext cx="8514598" cy="495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208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Panas Transformasi</a:t>
            </a:r>
          </a:p>
        </p:txBody>
      </p:sp>
      <p:pic>
        <p:nvPicPr>
          <p:cNvPr id="4" name="Picture 3" descr="Screenshot 2015-09-28 14.59.3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1" t="10317" r="15079" b="19207"/>
          <a:stretch/>
        </p:blipFill>
        <p:spPr>
          <a:xfrm>
            <a:off x="611560" y="1305158"/>
            <a:ext cx="7997300" cy="5116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65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15-09-28 15.00.5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3" t="14128" r="15476" b="12222"/>
          <a:stretch/>
        </p:blipFill>
        <p:spPr>
          <a:xfrm>
            <a:off x="375668" y="980728"/>
            <a:ext cx="8269124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28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15-09-28 15.02.3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74" t="17619" r="15278" b="16349"/>
          <a:stretch/>
        </p:blipFill>
        <p:spPr>
          <a:xfrm>
            <a:off x="434230" y="692696"/>
            <a:ext cx="8242226" cy="492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9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15-09-28 15.03.49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0" t="10317" r="16072" b="11905"/>
          <a:stretch/>
        </p:blipFill>
        <p:spPr>
          <a:xfrm>
            <a:off x="487991" y="649654"/>
            <a:ext cx="8101467" cy="580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428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Sekian dulu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12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Energi Sistem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Energi termodinamik dari suatu sistem dpt dipelajari dari konsep usaha adiabatik antara dua keadaan kesetimbangan</a:t>
            </a:r>
          </a:p>
          <a:p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256</Words>
  <Application>Microsoft Macintosh PowerPoint</Application>
  <PresentationFormat>On-screen Show (4:3)</PresentationFormat>
  <Paragraphs>52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KALOR, USAHA DAN HUKUM 1</vt:lpstr>
      <vt:lpstr>Usaha / Kerja</vt:lpstr>
      <vt:lpstr>Usaha pada suatu proses dengan volume berubah:</vt:lpstr>
      <vt:lpstr>Ilustrasi grafik tentang usaha</vt:lpstr>
      <vt:lpstr>Gas Ideal - Proses Isobar</vt:lpstr>
      <vt:lpstr>Gas Ideal – Proses Isotermal</vt:lpstr>
      <vt:lpstr>Usaha sebagai fungsi lintasan</vt:lpstr>
      <vt:lpstr>Aliran Panas</vt:lpstr>
      <vt:lpstr>Proses non-adiabatik</vt:lpstr>
      <vt:lpstr>Hukum Termodinamika I</vt:lpstr>
      <vt:lpstr>Kapasitas Panas</vt:lpstr>
      <vt:lpstr>PowerPoint Presentation</vt:lpstr>
      <vt:lpstr>Panas Transformasi</vt:lpstr>
      <vt:lpstr>PowerPoint Presentation</vt:lpstr>
      <vt:lpstr>PowerPoint Presentation</vt:lpstr>
      <vt:lpstr>PowerPoint Presentation</vt:lpstr>
      <vt:lpstr>Sekian dulu</vt:lpstr>
      <vt:lpstr>Energi Sistem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KALOR, USAHA DAN HUKUM 1</dc:title>
  <dc:creator>HARTO NUROSO</dc:creator>
  <cp:lastModifiedBy>harto</cp:lastModifiedBy>
  <cp:revision>29</cp:revision>
  <dcterms:created xsi:type="dcterms:W3CDTF">2011-09-22T01:33:18Z</dcterms:created>
  <dcterms:modified xsi:type="dcterms:W3CDTF">2017-11-06T13:49:43Z</dcterms:modified>
</cp:coreProperties>
</file>