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7556500" cy="10699750"/>
  <p:notesSz cx="7556500" cy="106997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2232" y="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08861" y="886713"/>
            <a:ext cx="4977765" cy="5607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Times New Roman"/>
                <a:cs typeface="Times New Roman"/>
              </a:rPr>
              <a:t>Perencanaan </a:t>
            </a:r>
            <a:r>
              <a:rPr sz="1600" b="1" dirty="0">
                <a:latin typeface="Times New Roman"/>
                <a:cs typeface="Times New Roman"/>
              </a:rPr>
              <a:t>Balok </a:t>
            </a:r>
            <a:r>
              <a:rPr sz="1600" b="1" spc="-5" dirty="0">
                <a:latin typeface="Times New Roman"/>
                <a:cs typeface="Times New Roman"/>
              </a:rPr>
              <a:t>Dengan Tulangan Tulangan</a:t>
            </a:r>
            <a:r>
              <a:rPr sz="1600" b="1" spc="25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Tunggal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200" spc="-5" dirty="0">
                <a:latin typeface="Times New Roman"/>
                <a:cs typeface="Times New Roman"/>
              </a:rPr>
              <a:t>Data-data perencanaan </a:t>
            </a:r>
            <a:r>
              <a:rPr sz="1200" dirty="0">
                <a:latin typeface="Times New Roman"/>
                <a:cs typeface="Times New Roman"/>
              </a:rPr>
              <a:t>balok </a:t>
            </a:r>
            <a:r>
              <a:rPr sz="1200" spc="-5" dirty="0">
                <a:latin typeface="Times New Roman"/>
                <a:cs typeface="Times New Roman"/>
              </a:rPr>
              <a:t>sebagai </a:t>
            </a:r>
            <a:r>
              <a:rPr sz="1200" dirty="0">
                <a:latin typeface="Times New Roman"/>
                <a:cs typeface="Times New Roman"/>
              </a:rPr>
              <a:t>berikut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39114" y="3015124"/>
            <a:ext cx="865505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35305" algn="l"/>
                <a:tab pos="728345" algn="l"/>
              </a:tabLst>
            </a:pPr>
            <a:r>
              <a:rPr sz="1050" i="1" spc="37" baseline="3968" dirty="0">
                <a:latin typeface="Times New Roman"/>
                <a:cs typeface="Times New Roman"/>
              </a:rPr>
              <a:t>s</a:t>
            </a:r>
            <a:r>
              <a:rPr sz="1050" i="1" spc="-22" baseline="3968" dirty="0">
                <a:latin typeface="Times New Roman"/>
                <a:cs typeface="Times New Roman"/>
              </a:rPr>
              <a:t>e</a:t>
            </a:r>
            <a:r>
              <a:rPr sz="1050" i="1" spc="67" baseline="3968" dirty="0">
                <a:latin typeface="Times New Roman"/>
                <a:cs typeface="Times New Roman"/>
              </a:rPr>
              <a:t>ng</a:t>
            </a:r>
            <a:r>
              <a:rPr sz="1050" i="1" spc="-22" baseline="3968" dirty="0">
                <a:latin typeface="Times New Roman"/>
                <a:cs typeface="Times New Roman"/>
              </a:rPr>
              <a:t>k</a:t>
            </a:r>
            <a:r>
              <a:rPr sz="1050" i="1" spc="67" baseline="3968" dirty="0">
                <a:latin typeface="Times New Roman"/>
                <a:cs typeface="Times New Roman"/>
              </a:rPr>
              <a:t>an</a:t>
            </a:r>
            <a:r>
              <a:rPr sz="1050" i="1" spc="22" baseline="3968" dirty="0">
                <a:latin typeface="Times New Roman"/>
                <a:cs typeface="Times New Roman"/>
              </a:rPr>
              <a:t>g</a:t>
            </a:r>
            <a:r>
              <a:rPr sz="1050" i="1" baseline="3968" dirty="0">
                <a:latin typeface="Times New Roman"/>
                <a:cs typeface="Times New Roman"/>
              </a:rPr>
              <a:t>	</a:t>
            </a:r>
            <a:r>
              <a:rPr sz="700" spc="15" dirty="0">
                <a:latin typeface="Times New Roman"/>
                <a:cs typeface="Times New Roman"/>
              </a:rPr>
              <a:t>2</a:t>
            </a:r>
            <a:r>
              <a:rPr sz="700" dirty="0">
                <a:latin typeface="Times New Roman"/>
                <a:cs typeface="Times New Roman"/>
              </a:rPr>
              <a:t>	</a:t>
            </a:r>
            <a:r>
              <a:rPr sz="1050" i="1" baseline="3968" dirty="0">
                <a:latin typeface="Times New Roman"/>
                <a:cs typeface="Times New Roman"/>
              </a:rPr>
              <a:t>t</a:t>
            </a:r>
            <a:r>
              <a:rPr sz="1050" i="1" spc="67" baseline="3968" dirty="0">
                <a:latin typeface="Times New Roman"/>
                <a:cs typeface="Times New Roman"/>
              </a:rPr>
              <a:t>u</a:t>
            </a:r>
            <a:r>
              <a:rPr sz="1050" i="1" spc="-7" baseline="3968" dirty="0">
                <a:latin typeface="Times New Roman"/>
                <a:cs typeface="Times New Roman"/>
              </a:rPr>
              <a:t>l</a:t>
            </a:r>
            <a:r>
              <a:rPr sz="1050" spc="7" baseline="3968" dirty="0">
                <a:latin typeface="Times New Roman"/>
                <a:cs typeface="Times New Roman"/>
              </a:rPr>
              <a:t>.</a:t>
            </a:r>
            <a:endParaRPr sz="1050" baseline="3968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18345" y="2898263"/>
            <a:ext cx="136842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025525" algn="l"/>
              </a:tabLst>
            </a:pPr>
            <a:r>
              <a:rPr sz="1200" i="1" spc="25" dirty="0">
                <a:latin typeface="Times New Roman"/>
                <a:cs typeface="Times New Roman"/>
              </a:rPr>
              <a:t>d </a:t>
            </a:r>
            <a:r>
              <a:rPr sz="1050" spc="7" baseline="43650" dirty="0">
                <a:latin typeface="Times New Roman"/>
                <a:cs typeface="Times New Roman"/>
              </a:rPr>
              <a:t>'   </a:t>
            </a:r>
            <a:r>
              <a:rPr sz="1200" spc="25" dirty="0">
                <a:latin typeface="Symbol"/>
                <a:cs typeface="Symbol"/>
              </a:rPr>
              <a:t>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i="1" spc="25" dirty="0">
                <a:latin typeface="Times New Roman"/>
                <a:cs typeface="Times New Roman"/>
              </a:rPr>
              <a:t>p</a:t>
            </a:r>
            <a:r>
              <a:rPr sz="1200" i="1" spc="-195" dirty="0">
                <a:latin typeface="Times New Roman"/>
                <a:cs typeface="Times New Roman"/>
              </a:rPr>
              <a:t> </a:t>
            </a:r>
            <a:r>
              <a:rPr sz="1200" spc="25" dirty="0">
                <a:latin typeface="Symbol"/>
                <a:cs typeface="Symbol"/>
              </a:rPr>
              <a:t>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50" i="1" dirty="0">
                <a:latin typeface="Symbol"/>
                <a:cs typeface="Symbol"/>
              </a:rPr>
              <a:t></a:t>
            </a:r>
            <a:r>
              <a:rPr sz="1250" dirty="0">
                <a:latin typeface="Times New Roman"/>
                <a:cs typeface="Times New Roman"/>
              </a:rPr>
              <a:t>	</a:t>
            </a:r>
            <a:r>
              <a:rPr sz="1200" spc="25" dirty="0">
                <a:latin typeface="Symbol"/>
                <a:cs typeface="Symbol"/>
              </a:rPr>
              <a:t>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050" u="sng" spc="22" baseline="31746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1050" spc="67" baseline="31746" dirty="0">
                <a:latin typeface="Times New Roman"/>
                <a:cs typeface="Times New Roman"/>
              </a:rPr>
              <a:t> </a:t>
            </a:r>
            <a:r>
              <a:rPr sz="1200" i="1" spc="35" dirty="0">
                <a:latin typeface="Times New Roman"/>
                <a:cs typeface="Times New Roman"/>
              </a:rPr>
              <a:t>D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06851" y="2888106"/>
            <a:ext cx="17881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= 40 + 10 + ½.19 = 59,5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66061" y="1420113"/>
            <a:ext cx="4150360" cy="2005964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19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dirty="0">
                <a:latin typeface="Times New Roman"/>
                <a:cs typeface="Times New Roman"/>
              </a:rPr>
              <a:t>Mutu </a:t>
            </a:r>
            <a:r>
              <a:rPr sz="1200" spc="-5" dirty="0">
                <a:latin typeface="Times New Roman"/>
                <a:cs typeface="Times New Roman"/>
              </a:rPr>
              <a:t>beton, </a:t>
            </a:r>
            <a:r>
              <a:rPr sz="1200" i="1" spc="-5" dirty="0">
                <a:latin typeface="Times New Roman"/>
                <a:cs typeface="Times New Roman"/>
              </a:rPr>
              <a:t>f’</a:t>
            </a:r>
            <a:r>
              <a:rPr sz="1200" i="1" spc="-7" baseline="-10416" dirty="0">
                <a:latin typeface="Times New Roman"/>
                <a:cs typeface="Times New Roman"/>
              </a:rPr>
              <a:t>c </a:t>
            </a:r>
            <a:r>
              <a:rPr sz="1200" dirty="0">
                <a:latin typeface="Times New Roman"/>
                <a:cs typeface="Times New Roman"/>
              </a:rPr>
              <a:t>= 25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MPa</a:t>
            </a:r>
            <a:endParaRPr sz="1200">
              <a:latin typeface="Times New Roman"/>
              <a:cs typeface="Times New Roman"/>
            </a:endParaRPr>
          </a:p>
          <a:p>
            <a:pPr marL="241300" marR="5080" indent="-228600">
              <a:lnSpc>
                <a:spcPct val="144200"/>
              </a:lnSpc>
              <a:spcBef>
                <a:spcPts val="80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dirty="0">
                <a:latin typeface="Times New Roman"/>
                <a:cs typeface="Times New Roman"/>
              </a:rPr>
              <a:t>Mutu </a:t>
            </a:r>
            <a:r>
              <a:rPr sz="1200" spc="-5" dirty="0">
                <a:latin typeface="Times New Roman"/>
                <a:cs typeface="Times New Roman"/>
              </a:rPr>
              <a:t>baja, </a:t>
            </a:r>
            <a:r>
              <a:rPr sz="1200" i="1" dirty="0">
                <a:latin typeface="Times New Roman"/>
                <a:cs typeface="Times New Roman"/>
              </a:rPr>
              <a:t>f</a:t>
            </a:r>
            <a:r>
              <a:rPr sz="1200" i="1" baseline="-10416" dirty="0">
                <a:latin typeface="Times New Roman"/>
                <a:cs typeface="Times New Roman"/>
              </a:rPr>
              <a:t>yv </a:t>
            </a:r>
            <a:r>
              <a:rPr sz="1200" dirty="0">
                <a:latin typeface="Times New Roman"/>
                <a:cs typeface="Times New Roman"/>
              </a:rPr>
              <a:t>= 400 </a:t>
            </a:r>
            <a:r>
              <a:rPr sz="1200" spc="-5" dirty="0">
                <a:latin typeface="Times New Roman"/>
                <a:cs typeface="Times New Roman"/>
              </a:rPr>
              <a:t>MPa </a:t>
            </a:r>
            <a:r>
              <a:rPr sz="1200" dirty="0">
                <a:latin typeface="Times New Roman"/>
                <a:cs typeface="Times New Roman"/>
              </a:rPr>
              <a:t>; </a:t>
            </a:r>
            <a:r>
              <a:rPr sz="1200" spc="-5" dirty="0">
                <a:latin typeface="Times New Roman"/>
                <a:cs typeface="Times New Roman"/>
              </a:rPr>
              <a:t>Diameter </a:t>
            </a:r>
            <a:r>
              <a:rPr sz="1200" dirty="0">
                <a:latin typeface="Times New Roman"/>
                <a:cs typeface="Times New Roman"/>
              </a:rPr>
              <a:t>tulangan utama = 19 mm  </a:t>
            </a:r>
            <a:r>
              <a:rPr sz="1200" spc="-5" dirty="0">
                <a:latin typeface="Times New Roman"/>
                <a:cs typeface="Times New Roman"/>
              </a:rPr>
              <a:t>Tebal </a:t>
            </a:r>
            <a:r>
              <a:rPr sz="1200" dirty="0">
                <a:latin typeface="Times New Roman"/>
                <a:cs typeface="Times New Roman"/>
              </a:rPr>
              <a:t>penutup </a:t>
            </a:r>
            <a:r>
              <a:rPr sz="1200" spc="-5" dirty="0">
                <a:latin typeface="Times New Roman"/>
                <a:cs typeface="Times New Roman"/>
              </a:rPr>
              <a:t>beton </a:t>
            </a:r>
            <a:r>
              <a:rPr sz="1200" dirty="0">
                <a:latin typeface="Times New Roman"/>
                <a:cs typeface="Times New Roman"/>
              </a:rPr>
              <a:t>= 40 mm</a:t>
            </a: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710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spc="-5" dirty="0">
                <a:latin typeface="Times New Roman"/>
                <a:cs typeface="Times New Roman"/>
              </a:rPr>
              <a:t>Diameter </a:t>
            </a:r>
            <a:r>
              <a:rPr sz="1200" dirty="0">
                <a:latin typeface="Times New Roman"/>
                <a:cs typeface="Times New Roman"/>
              </a:rPr>
              <a:t>sengkang = 10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720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dirty="0">
                <a:latin typeface="Times New Roman"/>
                <a:cs typeface="Times New Roman"/>
              </a:rPr>
              <a:t>Dimensi balok: b</a:t>
            </a:r>
            <a:r>
              <a:rPr sz="1200" baseline="-10416" dirty="0">
                <a:latin typeface="Times New Roman"/>
                <a:cs typeface="Times New Roman"/>
              </a:rPr>
              <a:t>w </a:t>
            </a:r>
            <a:r>
              <a:rPr sz="1200" dirty="0">
                <a:latin typeface="Times New Roman"/>
                <a:cs typeface="Times New Roman"/>
              </a:rPr>
              <a:t>= 250 mm; h = 450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200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  <a:p>
            <a:pPr marL="264795" indent="-252095">
              <a:lnSpc>
                <a:spcPct val="100000"/>
              </a:lnSpc>
              <a:spcBef>
                <a:spcPts val="1150"/>
              </a:spcBef>
              <a:buFont typeface="Symbol"/>
              <a:buChar char=""/>
              <a:tabLst>
                <a:tab pos="264795" algn="l"/>
                <a:tab pos="265430" algn="l"/>
              </a:tabLst>
            </a:pPr>
            <a:r>
              <a:rPr sz="1800" i="1" spc="44" baseline="-6944" dirty="0">
                <a:latin typeface="Times New Roman"/>
                <a:cs typeface="Times New Roman"/>
              </a:rPr>
              <a:t>d</a:t>
            </a:r>
            <a:r>
              <a:rPr sz="1800" i="1" spc="142" baseline="-6944" dirty="0">
                <a:latin typeface="Times New Roman"/>
                <a:cs typeface="Times New Roman"/>
              </a:rPr>
              <a:t> </a:t>
            </a:r>
            <a:r>
              <a:rPr sz="1800" spc="44" baseline="-6944" dirty="0">
                <a:latin typeface="Symbol"/>
                <a:cs typeface="Symbol"/>
              </a:rPr>
              <a:t></a:t>
            </a:r>
            <a:r>
              <a:rPr sz="1800" spc="-30" baseline="-6944" dirty="0">
                <a:latin typeface="Times New Roman"/>
                <a:cs typeface="Times New Roman"/>
              </a:rPr>
              <a:t> </a:t>
            </a:r>
            <a:r>
              <a:rPr sz="1800" i="1" spc="44" baseline="-6944" dirty="0">
                <a:latin typeface="Times New Roman"/>
                <a:cs typeface="Times New Roman"/>
              </a:rPr>
              <a:t>h</a:t>
            </a:r>
            <a:r>
              <a:rPr sz="1800" i="1" spc="-135" baseline="-6944" dirty="0">
                <a:latin typeface="Times New Roman"/>
                <a:cs typeface="Times New Roman"/>
              </a:rPr>
              <a:t> </a:t>
            </a:r>
            <a:r>
              <a:rPr sz="1800" spc="44" baseline="-6944" dirty="0">
                <a:latin typeface="Symbol"/>
                <a:cs typeface="Symbol"/>
              </a:rPr>
              <a:t></a:t>
            </a:r>
            <a:r>
              <a:rPr sz="1800" spc="-142" baseline="-6944" dirty="0">
                <a:latin typeface="Times New Roman"/>
                <a:cs typeface="Times New Roman"/>
              </a:rPr>
              <a:t> </a:t>
            </a:r>
            <a:r>
              <a:rPr sz="1800" i="1" spc="120" baseline="-6944" dirty="0">
                <a:latin typeface="Times New Roman"/>
                <a:cs typeface="Times New Roman"/>
              </a:rPr>
              <a:t>d</a:t>
            </a:r>
            <a:r>
              <a:rPr sz="1800" spc="120" baseline="-6944" dirty="0">
                <a:latin typeface="Times New Roman"/>
                <a:cs typeface="Times New Roman"/>
              </a:rPr>
              <a:t>'</a:t>
            </a:r>
            <a:r>
              <a:rPr sz="1200" spc="8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450-59,5 </a:t>
            </a: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390,5 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08861" y="3633232"/>
            <a:ext cx="1948814" cy="626110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1400" b="1" dirty="0">
                <a:latin typeface="Times New Roman"/>
                <a:cs typeface="Times New Roman"/>
              </a:rPr>
              <a:t>a. </a:t>
            </a:r>
            <a:r>
              <a:rPr sz="1400" b="1" spc="-5" dirty="0">
                <a:latin typeface="Times New Roman"/>
                <a:cs typeface="Times New Roman"/>
              </a:rPr>
              <a:t>Penulangan</a:t>
            </a:r>
            <a:r>
              <a:rPr sz="1400" b="1" spc="10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tumpuan: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40"/>
              </a:spcBef>
            </a:pPr>
            <a:r>
              <a:rPr sz="1200" dirty="0">
                <a:latin typeface="Times New Roman"/>
                <a:cs typeface="Times New Roman"/>
              </a:rPr>
              <a:t>M</a:t>
            </a:r>
            <a:r>
              <a:rPr sz="1200" baseline="-10416" dirty="0">
                <a:latin typeface="Times New Roman"/>
                <a:cs typeface="Times New Roman"/>
              </a:rPr>
              <a:t>u </a:t>
            </a:r>
            <a:r>
              <a:rPr sz="1200" dirty="0">
                <a:latin typeface="Times New Roman"/>
                <a:cs typeface="Times New Roman"/>
              </a:rPr>
              <a:t>= 133,899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KNm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774208" y="4593453"/>
            <a:ext cx="177800" cy="0"/>
          </a:xfrm>
          <a:custGeom>
            <a:avLst/>
            <a:gdLst/>
            <a:ahLst/>
            <a:cxnLst/>
            <a:rect l="l" t="t" r="r" b="b"/>
            <a:pathLst>
              <a:path w="177800">
                <a:moveTo>
                  <a:pt x="0" y="0"/>
                </a:moveTo>
                <a:lnTo>
                  <a:pt x="177612" y="0"/>
                </a:lnTo>
              </a:path>
            </a:pathLst>
          </a:custGeom>
          <a:ln w="63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123275" y="4593453"/>
            <a:ext cx="245110" cy="0"/>
          </a:xfrm>
          <a:custGeom>
            <a:avLst/>
            <a:gdLst/>
            <a:ahLst/>
            <a:cxnLst/>
            <a:rect l="l" t="t" r="r" b="b"/>
            <a:pathLst>
              <a:path w="245110">
                <a:moveTo>
                  <a:pt x="0" y="0"/>
                </a:moveTo>
                <a:lnTo>
                  <a:pt x="244597" y="0"/>
                </a:lnTo>
              </a:path>
            </a:pathLst>
          </a:custGeom>
          <a:ln w="63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33638" y="4568382"/>
            <a:ext cx="1600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-45" dirty="0">
                <a:latin typeface="Times New Roman"/>
                <a:cs typeface="Times New Roman"/>
              </a:rPr>
              <a:t>m</a:t>
            </a:r>
            <a:r>
              <a:rPr sz="700" spc="5" dirty="0">
                <a:latin typeface="Times New Roman"/>
                <a:cs typeface="Times New Roman"/>
              </a:rPr>
              <a:t>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66910" y="4687511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02381" y="4585880"/>
            <a:ext cx="5727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835" algn="l"/>
              </a:tabLst>
            </a:pPr>
            <a:r>
              <a:rPr sz="1200" i="1" spc="5" dirty="0">
                <a:latin typeface="Times New Roman"/>
                <a:cs typeface="Times New Roman"/>
              </a:rPr>
              <a:t>f	</a:t>
            </a: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71211" y="4494336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0869"/>
                </a:moveTo>
                <a:lnTo>
                  <a:pt x="19390" y="0"/>
                </a:lnTo>
              </a:path>
            </a:pathLst>
          </a:custGeom>
          <a:ln w="6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90601" y="4497356"/>
            <a:ext cx="28575" cy="66675"/>
          </a:xfrm>
          <a:custGeom>
            <a:avLst/>
            <a:gdLst/>
            <a:ahLst/>
            <a:cxnLst/>
            <a:rect l="l" t="t" r="r" b="b"/>
            <a:pathLst>
              <a:path w="28575" h="66675">
                <a:moveTo>
                  <a:pt x="0" y="0"/>
                </a:moveTo>
                <a:lnTo>
                  <a:pt x="28322" y="66442"/>
                </a:lnTo>
              </a:path>
            </a:pathLst>
          </a:custGeom>
          <a:ln w="125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22003" y="4372617"/>
            <a:ext cx="38100" cy="191770"/>
          </a:xfrm>
          <a:custGeom>
            <a:avLst/>
            <a:gdLst/>
            <a:ahLst/>
            <a:cxnLst/>
            <a:rect l="l" t="t" r="r" b="b"/>
            <a:pathLst>
              <a:path w="38100" h="191770">
                <a:moveTo>
                  <a:pt x="0" y="191181"/>
                </a:moveTo>
                <a:lnTo>
                  <a:pt x="37545" y="0"/>
                </a:lnTo>
              </a:path>
            </a:pathLst>
          </a:custGeom>
          <a:ln w="64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59548" y="4372617"/>
            <a:ext cx="219075" cy="0"/>
          </a:xfrm>
          <a:custGeom>
            <a:avLst/>
            <a:gdLst/>
            <a:ahLst/>
            <a:cxnLst/>
            <a:rect l="l" t="t" r="r" b="b"/>
            <a:pathLst>
              <a:path w="219075">
                <a:moveTo>
                  <a:pt x="0" y="0"/>
                </a:moveTo>
                <a:lnTo>
                  <a:pt x="218521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55516" y="4594006"/>
            <a:ext cx="335280" cy="0"/>
          </a:xfrm>
          <a:custGeom>
            <a:avLst/>
            <a:gdLst/>
            <a:ahLst/>
            <a:cxnLst/>
            <a:rect l="l" t="t" r="r" b="b"/>
            <a:pathLst>
              <a:path w="335279">
                <a:moveTo>
                  <a:pt x="0" y="0"/>
                </a:moveTo>
                <a:lnTo>
                  <a:pt x="335169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316588" y="448980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78"/>
                </a:moveTo>
                <a:lnTo>
                  <a:pt x="19390" y="0"/>
                </a:lnTo>
              </a:path>
            </a:pathLst>
          </a:custGeom>
          <a:ln w="63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35979" y="4493123"/>
            <a:ext cx="28575" cy="52069"/>
          </a:xfrm>
          <a:custGeom>
            <a:avLst/>
            <a:gdLst/>
            <a:ahLst/>
            <a:cxnLst/>
            <a:rect l="l" t="t" r="r" b="b"/>
            <a:pathLst>
              <a:path w="28575" h="52070">
                <a:moveTo>
                  <a:pt x="0" y="0"/>
                </a:moveTo>
                <a:lnTo>
                  <a:pt x="28322" y="51648"/>
                </a:lnTo>
              </a:path>
            </a:pathLst>
          </a:custGeom>
          <a:ln w="12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67380" y="4390444"/>
            <a:ext cx="37465" cy="154940"/>
          </a:xfrm>
          <a:custGeom>
            <a:avLst/>
            <a:gdLst/>
            <a:ahLst/>
            <a:cxnLst/>
            <a:rect l="l" t="t" r="r" b="b"/>
            <a:pathLst>
              <a:path w="37464" h="154939">
                <a:moveTo>
                  <a:pt x="0" y="154326"/>
                </a:moveTo>
                <a:lnTo>
                  <a:pt x="37229" y="0"/>
                </a:lnTo>
              </a:path>
            </a:pathLst>
          </a:custGeom>
          <a:ln w="6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404610" y="4390444"/>
            <a:ext cx="165735" cy="0"/>
          </a:xfrm>
          <a:custGeom>
            <a:avLst/>
            <a:gdLst/>
            <a:ahLst/>
            <a:cxnLst/>
            <a:rect l="l" t="t" r="r" b="b"/>
            <a:pathLst>
              <a:path w="165735">
                <a:moveTo>
                  <a:pt x="0" y="0"/>
                </a:moveTo>
                <a:lnTo>
                  <a:pt x="165307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262112" y="4594006"/>
            <a:ext cx="359410" cy="0"/>
          </a:xfrm>
          <a:custGeom>
            <a:avLst/>
            <a:gdLst/>
            <a:ahLst/>
            <a:cxnLst/>
            <a:rect l="l" t="t" r="r" b="b"/>
            <a:pathLst>
              <a:path w="359410">
                <a:moveTo>
                  <a:pt x="0" y="0"/>
                </a:moveTo>
                <a:lnTo>
                  <a:pt x="358900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401460" y="4370799"/>
            <a:ext cx="1784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415037" y="4568323"/>
            <a:ext cx="1600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-50" dirty="0">
                <a:latin typeface="Times New Roman"/>
                <a:cs typeface="Times New Roman"/>
              </a:rPr>
              <a:t>m</a:t>
            </a:r>
            <a:r>
              <a:rPr sz="700" spc="5" dirty="0">
                <a:latin typeface="Times New Roman"/>
                <a:cs typeface="Times New Roman"/>
              </a:rPr>
              <a:t>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653477" y="4466842"/>
            <a:ext cx="71691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0,003125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981650" y="4687618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78822" y="4586137"/>
            <a:ext cx="84963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3395" algn="l"/>
              </a:tabLst>
            </a:pPr>
            <a:r>
              <a:rPr sz="1200" spc="-5" dirty="0">
                <a:latin typeface="Times New Roman"/>
                <a:cs typeface="Times New Roman"/>
              </a:rPr>
              <a:t>4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4.400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884696" y="4352973"/>
            <a:ext cx="3492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050" i="1" spc="30" baseline="-23809" dirty="0">
                <a:latin typeface="Times New Roman"/>
                <a:cs typeface="Times New Roman"/>
              </a:rPr>
              <a:t>c</a:t>
            </a:r>
            <a:r>
              <a:rPr sz="1050" i="1" spc="300" baseline="-23809" dirty="0">
                <a:latin typeface="Times New Roman"/>
                <a:cs typeface="Times New Roman"/>
              </a:rPr>
              <a:t> </a:t>
            </a:r>
            <a:r>
              <a:rPr sz="1800" spc="15" baseline="-41666" dirty="0">
                <a:latin typeface="Symbol"/>
                <a:cs typeface="Symbol"/>
              </a:rPr>
              <a:t></a:t>
            </a:r>
            <a:endParaRPr sz="1800" baseline="-41666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37152" y="4458216"/>
            <a:ext cx="2390775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310515" algn="l"/>
                <a:tab pos="2291715" algn="l"/>
              </a:tabLst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spc="-15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800" spc="-172" baseline="34722" dirty="0">
                <a:latin typeface="Times New Roman"/>
                <a:cs typeface="Times New Roman"/>
              </a:rPr>
              <a:t>1</a:t>
            </a:r>
            <a:r>
              <a:rPr sz="1800" spc="22" baseline="34722" dirty="0">
                <a:latin typeface="Times New Roman"/>
                <a:cs typeface="Times New Roman"/>
              </a:rPr>
              <a:t>,</a:t>
            </a:r>
            <a:r>
              <a:rPr sz="1800" spc="15" baseline="34722" dirty="0">
                <a:latin typeface="Times New Roman"/>
                <a:cs typeface="Times New Roman"/>
              </a:rPr>
              <a:t>4</a:t>
            </a:r>
            <a:r>
              <a:rPr sz="1800" spc="127" baseline="34722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800" spc="-172" baseline="34722" dirty="0">
                <a:latin typeface="Times New Roman"/>
                <a:cs typeface="Times New Roman"/>
              </a:rPr>
              <a:t>1</a:t>
            </a:r>
            <a:r>
              <a:rPr sz="1800" spc="22" baseline="34722" dirty="0">
                <a:latin typeface="Times New Roman"/>
                <a:cs typeface="Times New Roman"/>
              </a:rPr>
              <a:t>,</a:t>
            </a:r>
            <a:r>
              <a:rPr sz="1800" spc="15" baseline="34722" dirty="0">
                <a:latin typeface="Times New Roman"/>
                <a:cs typeface="Times New Roman"/>
              </a:rPr>
              <a:t>4</a:t>
            </a:r>
            <a:r>
              <a:rPr sz="1800" baseline="34722" dirty="0">
                <a:latin typeface="Times New Roman"/>
                <a:cs typeface="Times New Roman"/>
              </a:rPr>
              <a:t> </a:t>
            </a:r>
            <a:r>
              <a:rPr sz="1800" spc="75" baseline="34722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,003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a</a:t>
            </a:r>
            <a:r>
              <a:rPr sz="1200" dirty="0">
                <a:latin typeface="Times New Roman"/>
                <a:cs typeface="Times New Roman"/>
              </a:rPr>
              <a:t>tau 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08861" y="4897894"/>
            <a:ext cx="1669414" cy="21844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250" i="1" spc="-10" dirty="0">
                <a:latin typeface="Symbol"/>
                <a:cs typeface="Symbol"/>
              </a:rPr>
              <a:t></a:t>
            </a:r>
            <a:r>
              <a:rPr sz="1200" spc="-15" baseline="-10416" dirty="0">
                <a:latin typeface="Times New Roman"/>
                <a:cs typeface="Times New Roman"/>
              </a:rPr>
              <a:t>min </a:t>
            </a:r>
            <a:r>
              <a:rPr sz="1200" spc="-5" dirty="0">
                <a:latin typeface="Times New Roman"/>
                <a:cs typeface="Times New Roman"/>
              </a:rPr>
              <a:t>yang </a:t>
            </a:r>
            <a:r>
              <a:rPr sz="1200" dirty="0">
                <a:latin typeface="Times New Roman"/>
                <a:cs typeface="Times New Roman"/>
              </a:rPr>
              <a:t>dipakai =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0,0035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100148" y="5418135"/>
            <a:ext cx="645795" cy="0"/>
          </a:xfrm>
          <a:custGeom>
            <a:avLst/>
            <a:gdLst/>
            <a:ahLst/>
            <a:cxnLst/>
            <a:rect l="l" t="t" r="r" b="b"/>
            <a:pathLst>
              <a:path w="645794">
                <a:moveTo>
                  <a:pt x="0" y="0"/>
                </a:moveTo>
                <a:lnTo>
                  <a:pt x="645576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774359" y="54181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5696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236841" y="5511828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426572" y="5511828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61949" y="5409961"/>
            <a:ext cx="6921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69732" y="5409961"/>
            <a:ext cx="4711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433821" y="5392479"/>
            <a:ext cx="1727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-50" dirty="0">
                <a:latin typeface="Times New Roman"/>
                <a:cs typeface="Times New Roman"/>
              </a:rPr>
              <a:t>m</a:t>
            </a:r>
            <a:r>
              <a:rPr sz="700" spc="-15" dirty="0">
                <a:latin typeface="Times New Roman"/>
                <a:cs typeface="Times New Roman"/>
              </a:rPr>
              <a:t>a</a:t>
            </a:r>
            <a:r>
              <a:rPr sz="700" spc="5" dirty="0">
                <a:latin typeface="Times New Roman"/>
                <a:cs typeface="Times New Roman"/>
              </a:rPr>
              <a:t>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49238" y="5186186"/>
            <a:ext cx="1526540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1283970" algn="l"/>
              </a:tabLst>
            </a:pPr>
            <a:r>
              <a:rPr sz="1800" spc="15" baseline="-34722" dirty="0">
                <a:latin typeface="Symbol"/>
                <a:cs typeface="Symbol"/>
              </a:rPr>
              <a:t></a:t>
            </a:r>
            <a:r>
              <a:rPr sz="1800" spc="-30" baseline="-34722" dirty="0">
                <a:latin typeface="Times New Roman"/>
                <a:cs typeface="Times New Roman"/>
              </a:rPr>
              <a:t> </a:t>
            </a:r>
            <a:r>
              <a:rPr sz="1800" spc="-37" baseline="-34722" dirty="0">
                <a:latin typeface="Times New Roman"/>
                <a:cs typeface="Times New Roman"/>
              </a:rPr>
              <a:t>0</a:t>
            </a:r>
            <a:r>
              <a:rPr sz="1800" spc="-7" baseline="-34722" dirty="0">
                <a:latin typeface="Times New Roman"/>
                <a:cs typeface="Times New Roman"/>
              </a:rPr>
              <a:t>,75</a:t>
            </a:r>
            <a:r>
              <a:rPr sz="1800" spc="7" baseline="-34722" dirty="0">
                <a:latin typeface="Times New Roman"/>
                <a:cs typeface="Times New Roman"/>
              </a:rPr>
              <a:t>.</a:t>
            </a:r>
            <a:r>
              <a:rPr sz="1800" spc="-202" baseline="-34722" dirty="0">
                <a:latin typeface="Times New Roman"/>
                <a:cs typeface="Times New Roman"/>
              </a:rPr>
              <a:t> </a:t>
            </a:r>
            <a:r>
              <a:rPr sz="1800" spc="-37" baseline="2314" dirty="0">
                <a:latin typeface="Times New Roman"/>
                <a:cs typeface="Times New Roman"/>
              </a:rPr>
              <a:t>0</a:t>
            </a:r>
            <a:r>
              <a:rPr sz="1800" spc="-60" baseline="2314" dirty="0">
                <a:latin typeface="Times New Roman"/>
                <a:cs typeface="Times New Roman"/>
              </a:rPr>
              <a:t>,</a:t>
            </a:r>
            <a:r>
              <a:rPr sz="1800" spc="-7" baseline="2314" dirty="0">
                <a:latin typeface="Times New Roman"/>
                <a:cs typeface="Times New Roman"/>
              </a:rPr>
              <a:t>8</a:t>
            </a:r>
            <a:r>
              <a:rPr sz="1800" spc="15" baseline="2314" dirty="0">
                <a:latin typeface="Times New Roman"/>
                <a:cs typeface="Times New Roman"/>
              </a:rPr>
              <a:t>5</a:t>
            </a:r>
            <a:r>
              <a:rPr sz="1800" spc="-135" baseline="2314" dirty="0">
                <a:latin typeface="Times New Roman"/>
                <a:cs typeface="Times New Roman"/>
              </a:rPr>
              <a:t> </a:t>
            </a:r>
            <a:r>
              <a:rPr sz="1800" i="1" spc="7" baseline="2314" dirty="0">
                <a:latin typeface="Times New Roman"/>
                <a:cs typeface="Times New Roman"/>
              </a:rPr>
              <a:t>f</a:t>
            </a:r>
            <a:r>
              <a:rPr sz="1800" i="1" spc="-37" baseline="2314" dirty="0">
                <a:latin typeface="Times New Roman"/>
                <a:cs typeface="Times New Roman"/>
              </a:rPr>
              <a:t> </a:t>
            </a:r>
            <a:r>
              <a:rPr sz="1800" spc="52" baseline="2314" dirty="0">
                <a:latin typeface="Times New Roman"/>
                <a:cs typeface="Times New Roman"/>
              </a:rPr>
              <a:t>'</a:t>
            </a:r>
            <a:r>
              <a:rPr sz="1050" i="1" spc="7" baseline="-19841" dirty="0">
                <a:latin typeface="Times New Roman"/>
                <a:cs typeface="Times New Roman"/>
              </a:rPr>
              <a:t>c</a:t>
            </a:r>
            <a:r>
              <a:rPr sz="1050" i="1" baseline="-19841" dirty="0">
                <a:latin typeface="Times New Roman"/>
                <a:cs typeface="Times New Roman"/>
              </a:rPr>
              <a:t>  </a:t>
            </a:r>
            <a:r>
              <a:rPr sz="1875" i="1" spc="7" baseline="2222" dirty="0">
                <a:latin typeface="Symbol"/>
                <a:cs typeface="Symbol"/>
              </a:rPr>
              <a:t></a:t>
            </a:r>
            <a:r>
              <a:rPr sz="1050" spc="7" baseline="-19841" dirty="0">
                <a:latin typeface="Times New Roman"/>
                <a:cs typeface="Times New Roman"/>
              </a:rPr>
              <a:t>1</a:t>
            </a:r>
            <a:r>
              <a:rPr sz="1050" baseline="-1984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192" y="5282324"/>
            <a:ext cx="111125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50" i="1" spc="-15" dirty="0">
                <a:latin typeface="Symbol"/>
                <a:cs typeface="Symbol"/>
              </a:rPr>
              <a:t>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340734" y="5283466"/>
            <a:ext cx="2350770" cy="21844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200" dirty="0">
                <a:latin typeface="Times New Roman"/>
                <a:cs typeface="Times New Roman"/>
              </a:rPr>
              <a:t>; </a:t>
            </a:r>
            <a:r>
              <a:rPr sz="1200" spc="-5" dirty="0">
                <a:latin typeface="Times New Roman"/>
                <a:cs typeface="Times New Roman"/>
              </a:rPr>
              <a:t>dengan </a:t>
            </a:r>
            <a:r>
              <a:rPr sz="1250" i="1" spc="-5" dirty="0">
                <a:latin typeface="Symbol"/>
                <a:cs typeface="Symbol"/>
              </a:rPr>
              <a:t></a:t>
            </a:r>
            <a:r>
              <a:rPr sz="1200" spc="-7" baseline="-10416" dirty="0">
                <a:latin typeface="Times New Roman"/>
                <a:cs typeface="Times New Roman"/>
              </a:rPr>
              <a:t>1 </a:t>
            </a:r>
            <a:r>
              <a:rPr sz="1200" dirty="0">
                <a:latin typeface="Times New Roman"/>
                <a:cs typeface="Times New Roman"/>
              </a:rPr>
              <a:t>= 0,85 untuk </a:t>
            </a:r>
            <a:r>
              <a:rPr sz="1200" i="1" spc="-5" dirty="0">
                <a:latin typeface="Times New Roman"/>
                <a:cs typeface="Times New Roman"/>
              </a:rPr>
              <a:t>f’</a:t>
            </a:r>
            <a:r>
              <a:rPr sz="1200" i="1" spc="-7" baseline="-10416" dirty="0">
                <a:latin typeface="Times New Roman"/>
                <a:cs typeface="Times New Roman"/>
              </a:rPr>
              <a:t>c 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&lt;</a:t>
            </a:r>
            <a:r>
              <a:rPr sz="1200" dirty="0">
                <a:latin typeface="Times New Roman"/>
                <a:cs typeface="Times New Roman"/>
              </a:rPr>
              <a:t> 30</a:t>
            </a:r>
            <a:r>
              <a:rPr sz="1200" spc="14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MPa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100094" y="5956992"/>
            <a:ext cx="759460" cy="0"/>
          </a:xfrm>
          <a:custGeom>
            <a:avLst/>
            <a:gdLst/>
            <a:ahLst/>
            <a:cxnLst/>
            <a:rect l="l" t="t" r="r" b="b"/>
            <a:pathLst>
              <a:path w="759460">
                <a:moveTo>
                  <a:pt x="0" y="0"/>
                </a:moveTo>
                <a:lnTo>
                  <a:pt x="759066" y="0"/>
                </a:lnTo>
              </a:path>
            </a:pathLst>
          </a:custGeom>
          <a:ln w="62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887597" y="5956992"/>
            <a:ext cx="615950" cy="0"/>
          </a:xfrm>
          <a:custGeom>
            <a:avLst/>
            <a:gdLst/>
            <a:ahLst/>
            <a:cxnLst/>
            <a:rect l="l" t="t" r="r" b="b"/>
            <a:pathLst>
              <a:path w="615950">
                <a:moveTo>
                  <a:pt x="0" y="0"/>
                </a:moveTo>
                <a:lnTo>
                  <a:pt x="615619" y="0"/>
                </a:lnTo>
              </a:path>
            </a:pathLst>
          </a:custGeom>
          <a:ln w="62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433750" y="5931709"/>
            <a:ext cx="17335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0" dirty="0">
                <a:latin typeface="Times New Roman"/>
                <a:cs typeface="Times New Roman"/>
              </a:rPr>
              <a:t>m</a:t>
            </a:r>
            <a:r>
              <a:rPr sz="700" spc="-15" dirty="0">
                <a:latin typeface="Times New Roman"/>
                <a:cs typeface="Times New Roman"/>
              </a:rPr>
              <a:t>a</a:t>
            </a:r>
            <a:r>
              <a:rPr sz="700" spc="5" dirty="0">
                <a:latin typeface="Times New Roman"/>
                <a:cs typeface="Times New Roman"/>
              </a:rPr>
              <a:t>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535888" y="5830149"/>
            <a:ext cx="6400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0,02032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649269" y="5701507"/>
            <a:ext cx="1861185" cy="455930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  <a:tabLst>
                <a:tab pos="1432560" algn="l"/>
              </a:tabLst>
            </a:pP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37" baseline="-34722" dirty="0">
                <a:latin typeface="Times New Roman"/>
                <a:cs typeface="Times New Roman"/>
              </a:rPr>
              <a:t> </a:t>
            </a:r>
            <a:r>
              <a:rPr sz="1800" spc="-7" baseline="-34722" dirty="0">
                <a:latin typeface="Times New Roman"/>
                <a:cs typeface="Times New Roman"/>
              </a:rPr>
              <a:t>0,75.</a:t>
            </a:r>
            <a:r>
              <a:rPr sz="1800" spc="-202" baseline="-34722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0,85.25.0,85	</a:t>
            </a:r>
            <a:r>
              <a:rPr sz="1200" spc="-5" dirty="0">
                <a:latin typeface="Times New Roman"/>
                <a:cs typeface="Times New Roman"/>
              </a:rPr>
              <a:t>600</a:t>
            </a:r>
            <a:endParaRPr sz="1200">
              <a:latin typeface="Times New Roman"/>
              <a:cs typeface="Times New Roman"/>
            </a:endParaRPr>
          </a:p>
          <a:p>
            <a:pPr marL="718185">
              <a:lnSpc>
                <a:spcPct val="100000"/>
              </a:lnSpc>
              <a:spcBef>
                <a:spcPts val="250"/>
              </a:spcBef>
              <a:tabLst>
                <a:tab pos="1245870" algn="l"/>
              </a:tabLst>
            </a:pPr>
            <a:r>
              <a:rPr sz="1200" dirty="0">
                <a:latin typeface="Times New Roman"/>
                <a:cs typeface="Times New Roman"/>
              </a:rPr>
              <a:t>400	600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-22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337245" y="5821445"/>
            <a:ext cx="111760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50" i="1" spc="-10" dirty="0">
                <a:latin typeface="Symbol"/>
                <a:cs typeface="Symbol"/>
              </a:rPr>
              <a:t>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1621320" y="6462672"/>
            <a:ext cx="510540" cy="0"/>
          </a:xfrm>
          <a:custGeom>
            <a:avLst/>
            <a:gdLst/>
            <a:ahLst/>
            <a:cxnLst/>
            <a:rect l="l" t="t" r="r" b="b"/>
            <a:pathLst>
              <a:path w="510539">
                <a:moveTo>
                  <a:pt x="0" y="0"/>
                </a:moveTo>
                <a:lnTo>
                  <a:pt x="510212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302948" y="6462672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940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2408722" y="6239301"/>
            <a:ext cx="2546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164080" y="6335452"/>
            <a:ext cx="11753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4525" algn="l"/>
              </a:tabLst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18,824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616618" y="6454495"/>
            <a:ext cx="115760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3420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0,85.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050" i="1" spc="30" baseline="-23809" dirty="0">
                <a:latin typeface="Times New Roman"/>
                <a:cs typeface="Times New Roman"/>
              </a:rPr>
              <a:t>c	</a:t>
            </a:r>
            <a:r>
              <a:rPr sz="1200" spc="-15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815407" y="6216100"/>
            <a:ext cx="13081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95" dirty="0">
                <a:latin typeface="Times New Roman"/>
                <a:cs typeface="Times New Roman"/>
              </a:rPr>
              <a:t> </a:t>
            </a:r>
            <a:r>
              <a:rPr sz="1050" i="1" spc="7" baseline="-23809" dirty="0">
                <a:latin typeface="Times New Roman"/>
                <a:cs typeface="Times New Roman"/>
              </a:rPr>
              <a:t>y</a:t>
            </a:r>
            <a:endParaRPr sz="1050" baseline="-23809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332577" y="6335452"/>
            <a:ext cx="2609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5" dirty="0">
                <a:latin typeface="Times New Roman"/>
                <a:cs typeface="Times New Roman"/>
              </a:rPr>
              <a:t>m</a:t>
            </a:r>
            <a:r>
              <a:rPr sz="1200" i="1" spc="-8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1716847" y="6982621"/>
            <a:ext cx="227965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968" y="0"/>
                </a:lnTo>
              </a:path>
            </a:pathLst>
          </a:custGeom>
          <a:ln w="63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116108" y="6982621"/>
            <a:ext cx="533400" cy="0"/>
          </a:xfrm>
          <a:custGeom>
            <a:avLst/>
            <a:gdLst/>
            <a:ahLst/>
            <a:cxnLst/>
            <a:rect l="l" t="t" r="r" b="b"/>
            <a:pathLst>
              <a:path w="533400">
                <a:moveTo>
                  <a:pt x="0" y="0"/>
                </a:moveTo>
                <a:lnTo>
                  <a:pt x="532957" y="0"/>
                </a:lnTo>
              </a:path>
            </a:pathLst>
          </a:custGeom>
          <a:ln w="63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1334758" y="6855685"/>
            <a:ext cx="2293620" cy="329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65"/>
              </a:lnSpc>
              <a:spcBef>
                <a:spcPts val="100"/>
              </a:spcBef>
            </a:pPr>
            <a:r>
              <a:rPr sz="1200" i="1" dirty="0">
                <a:latin typeface="Times New Roman"/>
                <a:cs typeface="Times New Roman"/>
              </a:rPr>
              <a:t>Mn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800" i="1" baseline="34722" dirty="0">
                <a:latin typeface="Times New Roman"/>
                <a:cs typeface="Times New Roman"/>
              </a:rPr>
              <a:t>Mu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800" spc="-7" baseline="34722" dirty="0">
                <a:latin typeface="Times New Roman"/>
                <a:cs typeface="Times New Roman"/>
              </a:rPr>
              <a:t>133,899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167,374</a:t>
            </a:r>
            <a:r>
              <a:rPr sz="1200" i="1" dirty="0">
                <a:latin typeface="Times New Roman"/>
                <a:cs typeface="Times New Roman"/>
              </a:rPr>
              <a:t>KNm</a:t>
            </a:r>
            <a:endParaRPr sz="1200">
              <a:latin typeface="Times New Roman"/>
              <a:cs typeface="Times New Roman"/>
            </a:endParaRPr>
          </a:p>
          <a:p>
            <a:pPr marL="445770">
              <a:lnSpc>
                <a:spcPts val="1225"/>
              </a:lnSpc>
              <a:tabLst>
                <a:tab pos="955040" algn="l"/>
              </a:tabLst>
            </a:pPr>
            <a:r>
              <a:rPr sz="1250" i="1" spc="-15" dirty="0">
                <a:latin typeface="Symbol"/>
                <a:cs typeface="Symbol"/>
              </a:rPr>
              <a:t></a:t>
            </a:r>
            <a:r>
              <a:rPr sz="1250" spc="-15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Times New Roman"/>
                <a:cs typeface="Times New Roman"/>
              </a:rPr>
              <a:t>0,8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1685736" y="7514232"/>
            <a:ext cx="286385" cy="0"/>
          </a:xfrm>
          <a:custGeom>
            <a:avLst/>
            <a:gdLst/>
            <a:ahLst/>
            <a:cxnLst/>
            <a:rect l="l" t="t" r="r" b="b"/>
            <a:pathLst>
              <a:path w="286385">
                <a:moveTo>
                  <a:pt x="0" y="0"/>
                </a:moveTo>
                <a:lnTo>
                  <a:pt x="285898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142928" y="7514232"/>
            <a:ext cx="798195" cy="0"/>
          </a:xfrm>
          <a:custGeom>
            <a:avLst/>
            <a:gdLst/>
            <a:ahLst/>
            <a:cxnLst/>
            <a:rect l="l" t="t" r="r" b="b"/>
            <a:pathLst>
              <a:path w="798194">
                <a:moveTo>
                  <a:pt x="0" y="0"/>
                </a:moveTo>
                <a:lnTo>
                  <a:pt x="797874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1717084" y="7290861"/>
            <a:ext cx="11906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8784" algn="l"/>
              </a:tabLst>
            </a:pPr>
            <a:r>
              <a:rPr sz="1200" i="1" spc="5" dirty="0">
                <a:latin typeface="Times New Roman"/>
                <a:cs typeface="Times New Roman"/>
              </a:rPr>
              <a:t>Mn	</a:t>
            </a:r>
            <a:r>
              <a:rPr sz="1200" dirty="0">
                <a:latin typeface="Times New Roman"/>
                <a:cs typeface="Times New Roman"/>
              </a:rPr>
              <a:t>167,374.10</a:t>
            </a:r>
            <a:r>
              <a:rPr sz="1050" baseline="43650" dirty="0">
                <a:latin typeface="Times New Roman"/>
                <a:cs typeface="Times New Roman"/>
              </a:rPr>
              <a:t>6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678580" y="7509070"/>
            <a:ext cx="124841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74345" algn="l"/>
              </a:tabLst>
            </a:pPr>
            <a:r>
              <a:rPr sz="1200" i="1" spc="-25" dirty="0">
                <a:latin typeface="Times New Roman"/>
                <a:cs typeface="Times New Roman"/>
              </a:rPr>
              <a:t>b</a:t>
            </a:r>
            <a:r>
              <a:rPr sz="1200" spc="-25" dirty="0">
                <a:latin typeface="Times New Roman"/>
                <a:cs typeface="Times New Roman"/>
              </a:rPr>
              <a:t>.</a:t>
            </a:r>
            <a:r>
              <a:rPr sz="1200" i="1" spc="-25" dirty="0">
                <a:latin typeface="Times New Roman"/>
                <a:cs typeface="Times New Roman"/>
              </a:rPr>
              <a:t>d</a:t>
            </a:r>
            <a:r>
              <a:rPr sz="1200" i="1" spc="-100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	</a:t>
            </a:r>
            <a:r>
              <a:rPr sz="1200" dirty="0">
                <a:latin typeface="Times New Roman"/>
                <a:cs typeface="Times New Roman"/>
              </a:rPr>
              <a:t>250.(390,5)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004220" y="7387011"/>
            <a:ext cx="175577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81075" algn="l"/>
              </a:tabLst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4,390</a:t>
            </a:r>
            <a:r>
              <a:rPr sz="1200" i="1" spc="-5" dirty="0">
                <a:latin typeface="Times New Roman"/>
                <a:cs typeface="Times New Roman"/>
              </a:rPr>
              <a:t>MPa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337224" y="7387011"/>
            <a:ext cx="32067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15" dirty="0">
                <a:latin typeface="Times New Roman"/>
                <a:cs typeface="Times New Roman"/>
              </a:rPr>
              <a:t>Rn</a:t>
            </a:r>
            <a:r>
              <a:rPr sz="1200" i="1" spc="-3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1611520" y="8097801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8075" y="0"/>
                </a:lnTo>
              </a:path>
            </a:pathLst>
          </a:custGeom>
          <a:ln w="63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23141" y="8097801"/>
            <a:ext cx="367030" cy="0"/>
          </a:xfrm>
          <a:custGeom>
            <a:avLst/>
            <a:gdLst/>
            <a:ahLst/>
            <a:cxnLst/>
            <a:rect l="l" t="t" r="r" b="b"/>
            <a:pathLst>
              <a:path w="367030">
                <a:moveTo>
                  <a:pt x="0" y="0"/>
                </a:moveTo>
                <a:lnTo>
                  <a:pt x="366675" y="0"/>
                </a:lnTo>
              </a:path>
            </a:pathLst>
          </a:custGeom>
          <a:ln w="63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32898" y="8155282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98"/>
                </a:moveTo>
                <a:lnTo>
                  <a:pt x="19350" y="0"/>
                </a:lnTo>
              </a:path>
            </a:pathLst>
          </a:custGeom>
          <a:ln w="63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052248" y="8158618"/>
            <a:ext cx="28575" cy="160655"/>
          </a:xfrm>
          <a:custGeom>
            <a:avLst/>
            <a:gdLst/>
            <a:ahLst/>
            <a:cxnLst/>
            <a:rect l="l" t="t" r="r" b="b"/>
            <a:pathLst>
              <a:path w="28575" h="160654">
                <a:moveTo>
                  <a:pt x="0" y="0"/>
                </a:moveTo>
                <a:lnTo>
                  <a:pt x="28263" y="160346"/>
                </a:lnTo>
              </a:path>
            </a:pathLst>
          </a:custGeom>
          <a:ln w="125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083584" y="7889345"/>
            <a:ext cx="37465" cy="429895"/>
          </a:xfrm>
          <a:custGeom>
            <a:avLst/>
            <a:gdLst/>
            <a:ahLst/>
            <a:cxnLst/>
            <a:rect l="l" t="t" r="r" b="b"/>
            <a:pathLst>
              <a:path w="37464" h="429895">
                <a:moveTo>
                  <a:pt x="0" y="429619"/>
                </a:moveTo>
                <a:lnTo>
                  <a:pt x="37466" y="0"/>
                </a:lnTo>
              </a:path>
            </a:pathLst>
          </a:custGeom>
          <a:ln w="64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121051" y="7889345"/>
            <a:ext cx="582295" cy="0"/>
          </a:xfrm>
          <a:custGeom>
            <a:avLst/>
            <a:gdLst/>
            <a:ahLst/>
            <a:cxnLst/>
            <a:rect l="l" t="t" r="r" b="b"/>
            <a:pathLst>
              <a:path w="582294">
                <a:moveTo>
                  <a:pt x="0" y="0"/>
                </a:moveTo>
                <a:lnTo>
                  <a:pt x="581732" y="0"/>
                </a:lnTo>
              </a:path>
            </a:pathLst>
          </a:custGeom>
          <a:ln w="63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2709093" y="8063324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709093" y="7930815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2709093" y="8161049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2709093" y="7833090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1748084" y="8161049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2603718" y="7971041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2445893" y="8089950"/>
            <a:ext cx="13017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95" dirty="0">
                <a:latin typeface="Times New Roman"/>
                <a:cs typeface="Times New Roman"/>
              </a:rPr>
              <a:t> </a:t>
            </a:r>
            <a:r>
              <a:rPr sz="1050" i="1" baseline="-23809" dirty="0">
                <a:latin typeface="Times New Roman"/>
                <a:cs typeface="Times New Roman"/>
              </a:rPr>
              <a:t>y</a:t>
            </a:r>
            <a:endParaRPr sz="1050" baseline="-23809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609257" y="8063324"/>
            <a:ext cx="22415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15" baseline="-9259" dirty="0">
                <a:latin typeface="Times New Roman"/>
                <a:cs typeface="Times New Roman"/>
              </a:rPr>
              <a:t>m</a:t>
            </a:r>
            <a:r>
              <a:rPr sz="1800" i="1" spc="-232" baseline="-925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2320575" y="7869390"/>
            <a:ext cx="3155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Times New Roman"/>
                <a:cs typeface="Times New Roman"/>
              </a:rPr>
              <a:t>2</a:t>
            </a:r>
            <a:r>
              <a:rPr sz="1200" i="1" spc="25" dirty="0">
                <a:latin typeface="Times New Roman"/>
                <a:cs typeface="Times New Roman"/>
              </a:rPr>
              <a:t>mR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624617" y="7833090"/>
            <a:ext cx="20827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7" baseline="-16203" dirty="0">
                <a:latin typeface="Times New Roman"/>
                <a:cs typeface="Times New Roman"/>
              </a:rPr>
              <a:t>1</a:t>
            </a:r>
            <a:r>
              <a:rPr sz="1800" spc="-22" baseline="-16203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1337138" y="7962255"/>
            <a:ext cx="967740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423545" algn="l"/>
              </a:tabLst>
            </a:pPr>
            <a:r>
              <a:rPr sz="1250" i="1" spc="-20" dirty="0">
                <a:latin typeface="Symbol"/>
                <a:cs typeface="Symbol"/>
              </a:rPr>
              <a:t></a:t>
            </a:r>
            <a:r>
              <a:rPr sz="1250" i="1" spc="8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800" spc="7" baseline="13888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1612182" y="8705168"/>
            <a:ext cx="408940" cy="0"/>
          </a:xfrm>
          <a:custGeom>
            <a:avLst/>
            <a:gdLst/>
            <a:ahLst/>
            <a:cxnLst/>
            <a:rect l="l" t="t" r="r" b="b"/>
            <a:pathLst>
              <a:path w="408939">
                <a:moveTo>
                  <a:pt x="0" y="0"/>
                </a:moveTo>
                <a:lnTo>
                  <a:pt x="408751" y="0"/>
                </a:lnTo>
              </a:path>
            </a:pathLst>
          </a:custGeom>
          <a:ln w="63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605583" y="8705168"/>
            <a:ext cx="916940" cy="0"/>
          </a:xfrm>
          <a:custGeom>
            <a:avLst/>
            <a:gdLst/>
            <a:ahLst/>
            <a:cxnLst/>
            <a:rect l="l" t="t" r="r" b="b"/>
            <a:pathLst>
              <a:path w="916939">
                <a:moveTo>
                  <a:pt x="0" y="0"/>
                </a:moveTo>
                <a:lnTo>
                  <a:pt x="916415" y="0"/>
                </a:lnTo>
              </a:path>
            </a:pathLst>
          </a:custGeom>
          <a:ln w="63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314927" y="873112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71"/>
                </a:moveTo>
                <a:lnTo>
                  <a:pt x="19436" y="0"/>
                </a:lnTo>
              </a:path>
            </a:pathLst>
          </a:custGeom>
          <a:ln w="63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334363" y="8734452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072" y="136421"/>
                </a:lnTo>
              </a:path>
            </a:pathLst>
          </a:custGeom>
          <a:ln w="12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365825" y="8502033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4">
                <a:moveTo>
                  <a:pt x="0" y="368840"/>
                </a:moveTo>
                <a:lnTo>
                  <a:pt x="37329" y="0"/>
                </a:lnTo>
              </a:path>
            </a:pathLst>
          </a:custGeom>
          <a:ln w="64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403154" y="8502033"/>
            <a:ext cx="1132205" cy="0"/>
          </a:xfrm>
          <a:custGeom>
            <a:avLst/>
            <a:gdLst/>
            <a:ahLst/>
            <a:cxnLst/>
            <a:rect l="l" t="t" r="r" b="b"/>
            <a:pathLst>
              <a:path w="1132204">
                <a:moveTo>
                  <a:pt x="0" y="0"/>
                </a:moveTo>
                <a:lnTo>
                  <a:pt x="1131615" y="0"/>
                </a:lnTo>
              </a:path>
            </a:pathLst>
          </a:custGeom>
          <a:ln w="63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 txBox="1"/>
          <p:nvPr/>
        </p:nvSpPr>
        <p:spPr>
          <a:xfrm>
            <a:off x="3541165" y="8578387"/>
            <a:ext cx="737870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0,01243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1765757" y="8482405"/>
            <a:ext cx="186055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49630" algn="l"/>
              </a:tabLst>
            </a:pPr>
            <a:r>
              <a:rPr sz="1200" spc="10" dirty="0">
                <a:latin typeface="Times New Roman"/>
                <a:cs typeface="Times New Roman"/>
              </a:rPr>
              <a:t>1	</a:t>
            </a:r>
            <a:r>
              <a:rPr sz="1200" spc="-10" dirty="0">
                <a:latin typeface="Times New Roman"/>
                <a:cs typeface="Times New Roman"/>
              </a:rPr>
              <a:t>2.18,824.4,390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2029832" y="874741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2029832" y="846188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337261" y="8569802"/>
            <a:ext cx="1856105" cy="3359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ts val="1245"/>
              </a:lnSpc>
              <a:spcBef>
                <a:spcPts val="114"/>
              </a:spcBef>
              <a:tabLst>
                <a:tab pos="704850" algn="l"/>
              </a:tabLst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i="1" spc="8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  <a:p>
            <a:pPr marL="267970">
              <a:lnSpc>
                <a:spcPts val="1185"/>
              </a:lnSpc>
              <a:tabLst>
                <a:tab pos="1614170" algn="l"/>
              </a:tabLst>
            </a:pPr>
            <a:r>
              <a:rPr sz="1200" spc="-5" dirty="0">
                <a:latin typeface="Times New Roman"/>
                <a:cs typeface="Times New Roman"/>
              </a:rPr>
              <a:t>1</a:t>
            </a:r>
            <a:r>
              <a:rPr sz="1200" spc="-40" dirty="0">
                <a:latin typeface="Times New Roman"/>
                <a:cs typeface="Times New Roman"/>
              </a:rPr>
              <a:t>8,</a:t>
            </a:r>
            <a:r>
              <a:rPr sz="1200" spc="-5" dirty="0">
                <a:latin typeface="Times New Roman"/>
                <a:cs typeface="Times New Roman"/>
              </a:rPr>
              <a:t>82</a:t>
            </a:r>
            <a:r>
              <a:rPr sz="1200" spc="10" dirty="0">
                <a:latin typeface="Times New Roman"/>
                <a:cs typeface="Times New Roman"/>
              </a:rPr>
              <a:t>4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308861" y="8944278"/>
            <a:ext cx="3052445" cy="571500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40"/>
              </a:spcBef>
            </a:pPr>
            <a:r>
              <a:rPr sz="1200" spc="-10" dirty="0">
                <a:latin typeface="Symbol"/>
                <a:cs typeface="Symbol"/>
              </a:rPr>
              <a:t></a:t>
            </a:r>
            <a:r>
              <a:rPr sz="1250" i="1" spc="-10" dirty="0">
                <a:latin typeface="Symbol"/>
                <a:cs typeface="Symbol"/>
              </a:rPr>
              <a:t></a:t>
            </a:r>
            <a:r>
              <a:rPr sz="1200" spc="-15" baseline="-10416" dirty="0">
                <a:latin typeface="Times New Roman"/>
                <a:cs typeface="Times New Roman"/>
              </a:rPr>
              <a:t>min </a:t>
            </a:r>
            <a:r>
              <a:rPr sz="1200" dirty="0">
                <a:latin typeface="Times New Roman"/>
                <a:cs typeface="Times New Roman"/>
              </a:rPr>
              <a:t>&lt; </a:t>
            </a:r>
            <a:r>
              <a:rPr sz="1250" i="1" spc="-30" dirty="0">
                <a:latin typeface="Symbol"/>
                <a:cs typeface="Symbol"/>
              </a:rPr>
              <a:t></a:t>
            </a:r>
            <a:r>
              <a:rPr sz="1250" i="1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&lt; </a:t>
            </a:r>
            <a:r>
              <a:rPr sz="1250" i="1" spc="-10" dirty="0">
                <a:latin typeface="Symbol"/>
                <a:cs typeface="Symbol"/>
              </a:rPr>
              <a:t></a:t>
            </a:r>
            <a:r>
              <a:rPr sz="1200" spc="-15" baseline="-10416" dirty="0">
                <a:latin typeface="Times New Roman"/>
                <a:cs typeface="Times New Roman"/>
              </a:rPr>
              <a:t>max </a:t>
            </a:r>
            <a:r>
              <a:rPr sz="1200" dirty="0">
                <a:latin typeface="Symbol"/>
                <a:cs typeface="Symbol"/>
              </a:rPr>
              <a:t>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tulangan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tunggal</a:t>
            </a:r>
            <a:endParaRPr sz="1200">
              <a:latin typeface="Times New Roman"/>
              <a:cs typeface="Times New Roman"/>
            </a:endParaRPr>
          </a:p>
          <a:p>
            <a:pPr marL="48260">
              <a:lnSpc>
                <a:spcPct val="100000"/>
              </a:lnSpc>
              <a:spcBef>
                <a:spcPts val="650"/>
              </a:spcBef>
            </a:pPr>
            <a:r>
              <a:rPr sz="1200" i="1" spc="-10" dirty="0">
                <a:latin typeface="Times New Roman"/>
                <a:cs typeface="Times New Roman"/>
              </a:rPr>
              <a:t>As </a:t>
            </a:r>
            <a:r>
              <a:rPr sz="1200" spc="25" dirty="0">
                <a:latin typeface="Symbol"/>
                <a:cs typeface="Symbol"/>
              </a:rPr>
              <a:t>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50" i="1" spc="-25" dirty="0">
                <a:latin typeface="Symbol"/>
                <a:cs typeface="Symbol"/>
              </a:rPr>
              <a:t></a:t>
            </a:r>
            <a:r>
              <a:rPr sz="1200" spc="-25" dirty="0">
                <a:latin typeface="Times New Roman"/>
                <a:cs typeface="Times New Roman"/>
              </a:rPr>
              <a:t>.</a:t>
            </a:r>
            <a:r>
              <a:rPr sz="1200" i="1" spc="-25" dirty="0">
                <a:latin typeface="Times New Roman"/>
                <a:cs typeface="Times New Roman"/>
              </a:rPr>
              <a:t>b</a:t>
            </a:r>
            <a:r>
              <a:rPr sz="1200" spc="-25" dirty="0">
                <a:latin typeface="Times New Roman"/>
                <a:cs typeface="Times New Roman"/>
              </a:rPr>
              <a:t>.</a:t>
            </a:r>
            <a:r>
              <a:rPr sz="1200" i="1" spc="-25" dirty="0">
                <a:latin typeface="Times New Roman"/>
                <a:cs typeface="Times New Roman"/>
              </a:rPr>
              <a:t>d </a:t>
            </a:r>
            <a:r>
              <a:rPr sz="1200" dirty="0">
                <a:latin typeface="Times New Roman"/>
                <a:cs typeface="Times New Roman"/>
              </a:rPr>
              <a:t>= 0,01243.250.390,5 = 1213,508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53567" y="1300145"/>
            <a:ext cx="993725" cy="17263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888557" y="1384931"/>
            <a:ext cx="121285" cy="140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50" dirty="0">
                <a:latin typeface="Times New Roman"/>
                <a:cs typeface="Times New Roman"/>
              </a:rPr>
              <a:t>25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99801" y="1300796"/>
            <a:ext cx="334645" cy="0"/>
          </a:xfrm>
          <a:custGeom>
            <a:avLst/>
            <a:gdLst/>
            <a:ahLst/>
            <a:cxnLst/>
            <a:rect l="l" t="t" r="r" b="b"/>
            <a:pathLst>
              <a:path w="334645">
                <a:moveTo>
                  <a:pt x="33418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99801" y="2756966"/>
            <a:ext cx="334645" cy="0"/>
          </a:xfrm>
          <a:custGeom>
            <a:avLst/>
            <a:gdLst/>
            <a:ahLst/>
            <a:cxnLst/>
            <a:rect l="l" t="t" r="r" b="b"/>
            <a:pathLst>
              <a:path w="334645">
                <a:moveTo>
                  <a:pt x="33418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57998" y="1300796"/>
            <a:ext cx="0" cy="666115"/>
          </a:xfrm>
          <a:custGeom>
            <a:avLst/>
            <a:gdLst/>
            <a:ahLst/>
            <a:cxnLst/>
            <a:rect l="l" t="t" r="r" b="b"/>
            <a:pathLst>
              <a:path h="666114">
                <a:moveTo>
                  <a:pt x="0" y="0"/>
                </a:moveTo>
                <a:lnTo>
                  <a:pt x="0" y="6659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657998" y="2090999"/>
            <a:ext cx="0" cy="666115"/>
          </a:xfrm>
          <a:custGeom>
            <a:avLst/>
            <a:gdLst/>
            <a:ahLst/>
            <a:cxnLst/>
            <a:rect l="l" t="t" r="r" b="b"/>
            <a:pathLst>
              <a:path h="666114">
                <a:moveTo>
                  <a:pt x="0" y="66596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621058" y="1263846"/>
            <a:ext cx="64561" cy="64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621058" y="2720294"/>
            <a:ext cx="64561" cy="644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569936" y="1948032"/>
            <a:ext cx="168910" cy="140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50" dirty="0">
                <a:latin typeface="Times New Roman"/>
                <a:cs typeface="Times New Roman"/>
              </a:rPr>
              <a:t>450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954219" y="2777395"/>
            <a:ext cx="0" cy="249554"/>
          </a:xfrm>
          <a:custGeom>
            <a:avLst/>
            <a:gdLst/>
            <a:ahLst/>
            <a:cxnLst/>
            <a:rect l="l" t="t" r="r" b="b"/>
            <a:pathLst>
              <a:path h="249555">
                <a:moveTo>
                  <a:pt x="0" y="0"/>
                </a:moveTo>
                <a:lnTo>
                  <a:pt x="0" y="2490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954219" y="2968133"/>
            <a:ext cx="306705" cy="0"/>
          </a:xfrm>
          <a:custGeom>
            <a:avLst/>
            <a:gdLst/>
            <a:ahLst/>
            <a:cxnLst/>
            <a:rect l="l" t="t" r="r" b="b"/>
            <a:pathLst>
              <a:path w="306704">
                <a:moveTo>
                  <a:pt x="0" y="0"/>
                </a:moveTo>
                <a:lnTo>
                  <a:pt x="30668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917512" y="2931238"/>
            <a:ext cx="64337" cy="6448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270599" y="2611541"/>
            <a:ext cx="675005" cy="415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750" dirty="0">
                <a:latin typeface="Times New Roman"/>
                <a:cs typeface="Times New Roman"/>
              </a:rPr>
              <a:t>40</a:t>
            </a:r>
            <a:endParaRPr sz="7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750" dirty="0">
                <a:latin typeface="Times New Roman"/>
                <a:cs typeface="Times New Roman"/>
              </a:rPr>
              <a:t>250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08861" y="888238"/>
            <a:ext cx="39814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Untuk </a:t>
            </a:r>
            <a:r>
              <a:rPr sz="1200" spc="-5" dirty="0">
                <a:latin typeface="Times New Roman"/>
                <a:cs typeface="Times New Roman"/>
              </a:rPr>
              <a:t>daerah tumpuan </a:t>
            </a:r>
            <a:r>
              <a:rPr sz="1200" dirty="0">
                <a:latin typeface="Times New Roman"/>
                <a:cs typeface="Times New Roman"/>
              </a:rPr>
              <a:t>dipasang </a:t>
            </a:r>
            <a:r>
              <a:rPr sz="1200" spc="-5" dirty="0">
                <a:latin typeface="Times New Roman"/>
                <a:cs typeface="Times New Roman"/>
              </a:rPr>
              <a:t>tulangan </a:t>
            </a:r>
            <a:r>
              <a:rPr sz="1200" dirty="0">
                <a:latin typeface="Times New Roman"/>
                <a:cs typeface="Times New Roman"/>
              </a:rPr>
              <a:t>5D19 (1417,644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mm</a:t>
            </a:r>
            <a:r>
              <a:rPr sz="1200" spc="7" baseline="38194" dirty="0">
                <a:latin typeface="Times New Roman"/>
                <a:cs typeface="Times New Roman"/>
              </a:rPr>
              <a:t>2</a:t>
            </a:r>
            <a:r>
              <a:rPr sz="1200" spc="5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08861" y="1414017"/>
            <a:ext cx="31743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Kapasitas </a:t>
            </a:r>
            <a:r>
              <a:rPr sz="1200" dirty="0">
                <a:latin typeface="Times New Roman"/>
                <a:cs typeface="Times New Roman"/>
              </a:rPr>
              <a:t>Aktual </a:t>
            </a:r>
            <a:r>
              <a:rPr sz="1200" spc="-5" dirty="0">
                <a:latin typeface="Times New Roman"/>
                <a:cs typeface="Times New Roman"/>
              </a:rPr>
              <a:t>(berdasarkan tulangan</a:t>
            </a:r>
            <a:r>
              <a:rPr sz="1200" spc="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terpasang):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385070" y="1918933"/>
            <a:ext cx="97155" cy="0"/>
          </a:xfrm>
          <a:custGeom>
            <a:avLst/>
            <a:gdLst/>
            <a:ahLst/>
            <a:cxnLst/>
            <a:rect l="l" t="t" r="r" b="b"/>
            <a:pathLst>
              <a:path w="97155">
                <a:moveTo>
                  <a:pt x="0" y="0"/>
                </a:moveTo>
                <a:lnTo>
                  <a:pt x="96903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057738" y="1929065"/>
            <a:ext cx="850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384941" y="1911038"/>
            <a:ext cx="1885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Times New Roman"/>
                <a:cs typeface="Times New Roman"/>
              </a:rPr>
              <a:t>2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800" spc="7" baseline="-6944" dirty="0">
                <a:latin typeface="Symbol"/>
                <a:cs typeface="Symbol"/>
              </a:rPr>
              <a:t></a:t>
            </a:r>
            <a:endParaRPr sz="1800" baseline="-6944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057738" y="1707025"/>
            <a:ext cx="5162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7185" algn="l"/>
              </a:tabLst>
            </a:pPr>
            <a:r>
              <a:rPr sz="1200" spc="5" dirty="0">
                <a:latin typeface="Symbol"/>
                <a:cs typeface="Symbol"/>
              </a:rPr>
              <a:t>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800" i="1" spc="15" baseline="4629" dirty="0">
                <a:latin typeface="Times New Roman"/>
                <a:cs typeface="Times New Roman"/>
              </a:rPr>
              <a:t>a</a:t>
            </a:r>
            <a:r>
              <a:rPr sz="1800" i="1" spc="-217" baseline="462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34949" y="1804677"/>
            <a:ext cx="12388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5860" algn="l"/>
              </a:tabLst>
            </a:pPr>
            <a:r>
              <a:rPr sz="1800" i="1" spc="30" baseline="4629" dirty="0">
                <a:latin typeface="Times New Roman"/>
                <a:cs typeface="Times New Roman"/>
              </a:rPr>
              <a:t>M  </a:t>
            </a:r>
            <a:r>
              <a:rPr sz="1800" i="1" spc="142" baseline="4629" dirty="0">
                <a:latin typeface="Times New Roman"/>
                <a:cs typeface="Times New Roman"/>
              </a:rPr>
              <a:t> </a:t>
            </a:r>
            <a:r>
              <a:rPr sz="1800" spc="15" baseline="4629" dirty="0">
                <a:latin typeface="Symbol"/>
                <a:cs typeface="Symbol"/>
              </a:rPr>
              <a:t></a:t>
            </a:r>
            <a:r>
              <a:rPr sz="1800" spc="142" baseline="4629" dirty="0">
                <a:latin typeface="Times New Roman"/>
                <a:cs typeface="Times New Roman"/>
              </a:rPr>
              <a:t> </a:t>
            </a:r>
            <a:r>
              <a:rPr sz="1800" i="1" spc="-52" baseline="4629" dirty="0">
                <a:latin typeface="Times New Roman"/>
                <a:cs typeface="Times New Roman"/>
              </a:rPr>
              <a:t>A</a:t>
            </a:r>
            <a:r>
              <a:rPr sz="1050" i="1" spc="7" baseline="-15873" dirty="0">
                <a:latin typeface="Times New Roman"/>
                <a:cs typeface="Times New Roman"/>
              </a:rPr>
              <a:t>s</a:t>
            </a:r>
            <a:r>
              <a:rPr sz="1050" i="1" spc="-67" baseline="-15873" dirty="0">
                <a:latin typeface="Times New Roman"/>
                <a:cs typeface="Times New Roman"/>
              </a:rPr>
              <a:t> </a:t>
            </a:r>
            <a:r>
              <a:rPr sz="1800" spc="7" baseline="4629" dirty="0">
                <a:latin typeface="Times New Roman"/>
                <a:cs typeface="Times New Roman"/>
              </a:rPr>
              <a:t>.</a:t>
            </a:r>
            <a:r>
              <a:rPr sz="1800" spc="-179" baseline="4629" dirty="0">
                <a:latin typeface="Times New Roman"/>
                <a:cs typeface="Times New Roman"/>
              </a:rPr>
              <a:t> </a:t>
            </a:r>
            <a:r>
              <a:rPr sz="1800" i="1" spc="7" baseline="4629" dirty="0">
                <a:latin typeface="Times New Roman"/>
                <a:cs typeface="Times New Roman"/>
              </a:rPr>
              <a:t>f</a:t>
            </a:r>
            <a:r>
              <a:rPr sz="1800" i="1" spc="-202" baseline="4629" dirty="0">
                <a:latin typeface="Times New Roman"/>
                <a:cs typeface="Times New Roman"/>
              </a:rPr>
              <a:t> </a:t>
            </a:r>
            <a:r>
              <a:rPr sz="1050" i="1" spc="7" baseline="-15873" dirty="0">
                <a:latin typeface="Times New Roman"/>
                <a:cs typeface="Times New Roman"/>
              </a:rPr>
              <a:t>y</a:t>
            </a:r>
            <a:r>
              <a:rPr sz="1050" i="1" baseline="-15873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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800" i="1" spc="15" baseline="4629" dirty="0">
                <a:latin typeface="Times New Roman"/>
                <a:cs typeface="Times New Roman"/>
              </a:rPr>
              <a:t>d</a:t>
            </a:r>
            <a:r>
              <a:rPr sz="1800" i="1" spc="60" baseline="4629" dirty="0">
                <a:latin typeface="Times New Roman"/>
                <a:cs typeface="Times New Roman"/>
              </a:rPr>
              <a:t> </a:t>
            </a:r>
            <a:r>
              <a:rPr sz="1800" spc="15" baseline="4629" dirty="0">
                <a:latin typeface="Symbol"/>
                <a:cs typeface="Symbol"/>
              </a:rPr>
              <a:t></a:t>
            </a:r>
            <a:r>
              <a:rPr sz="1800" baseline="4629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84901" y="1893312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590435" y="2451377"/>
            <a:ext cx="610235" cy="0"/>
          </a:xfrm>
          <a:custGeom>
            <a:avLst/>
            <a:gdLst/>
            <a:ahLst/>
            <a:cxnLst/>
            <a:rect l="l" t="t" r="r" b="b"/>
            <a:pathLst>
              <a:path w="610235">
                <a:moveTo>
                  <a:pt x="0" y="0"/>
                </a:moveTo>
                <a:lnTo>
                  <a:pt x="610172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372036" y="2451377"/>
            <a:ext cx="928369" cy="0"/>
          </a:xfrm>
          <a:custGeom>
            <a:avLst/>
            <a:gdLst/>
            <a:ahLst/>
            <a:cxnLst/>
            <a:rect l="l" t="t" r="r" b="b"/>
            <a:pathLst>
              <a:path w="928370">
                <a:moveTo>
                  <a:pt x="0" y="0"/>
                </a:moveTo>
                <a:lnTo>
                  <a:pt x="928080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724190" y="2204805"/>
            <a:ext cx="33401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15" dirty="0">
                <a:latin typeface="Times New Roman"/>
                <a:cs typeface="Times New Roman"/>
              </a:rPr>
              <a:t>A</a:t>
            </a:r>
            <a:r>
              <a:rPr sz="1050" i="1" spc="-22" baseline="-23809" dirty="0">
                <a:latin typeface="Times New Roman"/>
                <a:cs typeface="Times New Roman"/>
              </a:rPr>
              <a:t>s</a:t>
            </a:r>
            <a:r>
              <a:rPr sz="1050" i="1" spc="-97" baseline="-2380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60" dirty="0">
                <a:latin typeface="Times New Roman"/>
                <a:cs typeface="Times New Roman"/>
              </a:rPr>
              <a:t> </a:t>
            </a:r>
            <a:r>
              <a:rPr sz="1050" i="1" spc="7" baseline="-23809" dirty="0">
                <a:latin typeface="Times New Roman"/>
                <a:cs typeface="Times New Roman"/>
              </a:rPr>
              <a:t>y</a:t>
            </a:r>
            <a:endParaRPr sz="1050" baseline="-23809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85748" y="2443200"/>
            <a:ext cx="171068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4545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0,85.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050" i="1" spc="30" baseline="-23809" dirty="0">
                <a:latin typeface="Times New Roman"/>
                <a:cs typeface="Times New Roman"/>
              </a:rPr>
              <a:t>c</a:t>
            </a:r>
            <a:r>
              <a:rPr sz="1050" i="1" spc="-75" baseline="-23809" dirty="0">
                <a:latin typeface="Times New Roman"/>
                <a:cs typeface="Times New Roman"/>
              </a:rPr>
              <a:t> </a:t>
            </a:r>
            <a:r>
              <a:rPr sz="1200" spc="-35" dirty="0">
                <a:latin typeface="Times New Roman"/>
                <a:cs typeface="Times New Roman"/>
              </a:rPr>
              <a:t>.</a:t>
            </a:r>
            <a:r>
              <a:rPr sz="1200" i="1" spc="-35" dirty="0">
                <a:latin typeface="Times New Roman"/>
                <a:cs typeface="Times New Roman"/>
              </a:rPr>
              <a:t>b	</a:t>
            </a:r>
            <a:r>
              <a:rPr sz="1200" spc="-15" dirty="0">
                <a:latin typeface="Times New Roman"/>
                <a:cs typeface="Times New Roman"/>
              </a:rPr>
              <a:t>0,85</a:t>
            </a:r>
            <a:r>
              <a:rPr sz="1200" spc="-19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25</a:t>
            </a:r>
            <a:r>
              <a:rPr sz="1200" spc="-19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250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33229" y="2228006"/>
            <a:ext cx="19564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82" baseline="-34722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1417,644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400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217" baseline="-34722" dirty="0">
                <a:latin typeface="Times New Roman"/>
                <a:cs typeface="Times New Roman"/>
              </a:rPr>
              <a:t> </a:t>
            </a:r>
            <a:r>
              <a:rPr sz="1800" spc="7" baseline="-34722" dirty="0">
                <a:latin typeface="Times New Roman"/>
                <a:cs typeface="Times New Roman"/>
              </a:rPr>
              <a:t>106,740</a:t>
            </a:r>
            <a:r>
              <a:rPr sz="1800" i="1" spc="7" baseline="-34722" dirty="0">
                <a:latin typeface="Times New Roman"/>
                <a:cs typeface="Times New Roman"/>
              </a:rPr>
              <a:t>mm</a:t>
            </a:r>
            <a:endParaRPr sz="1800" baseline="-34722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32621" y="2324157"/>
            <a:ext cx="23050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0" dirty="0">
                <a:latin typeface="Times New Roman"/>
                <a:cs typeface="Times New Roman"/>
              </a:rPr>
              <a:t>a</a:t>
            </a:r>
            <a:r>
              <a:rPr sz="1200" i="1" spc="-5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271015" y="3233581"/>
            <a:ext cx="1823085" cy="0"/>
          </a:xfrm>
          <a:custGeom>
            <a:avLst/>
            <a:gdLst/>
            <a:ahLst/>
            <a:cxnLst/>
            <a:rect l="l" t="t" r="r" b="b"/>
            <a:pathLst>
              <a:path w="1823085">
                <a:moveTo>
                  <a:pt x="0" y="0"/>
                </a:moveTo>
                <a:lnTo>
                  <a:pt x="1823069" y="0"/>
                </a:lnTo>
              </a:path>
            </a:pathLst>
          </a:custGeom>
          <a:ln w="63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308861" y="2978090"/>
            <a:ext cx="3609975" cy="455930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1800" baseline="-34722" dirty="0">
                <a:latin typeface="Times New Roman"/>
                <a:cs typeface="Times New Roman"/>
              </a:rPr>
              <a:t>d</a:t>
            </a:r>
            <a:r>
              <a:rPr sz="1800" spc="-7" baseline="-34722" dirty="0">
                <a:latin typeface="Times New Roman"/>
                <a:cs typeface="Times New Roman"/>
              </a:rPr>
              <a:t> </a:t>
            </a:r>
            <a:r>
              <a:rPr sz="1800" baseline="-34722" dirty="0">
                <a:latin typeface="Times New Roman"/>
                <a:cs typeface="Times New Roman"/>
              </a:rPr>
              <a:t>=</a:t>
            </a:r>
            <a:r>
              <a:rPr sz="1800" spc="-7" baseline="-34722" dirty="0">
                <a:latin typeface="Times New Roman"/>
                <a:cs typeface="Times New Roman"/>
              </a:rPr>
              <a:t> 450-40-10-</a:t>
            </a:r>
            <a:r>
              <a:rPr sz="1800" spc="-97" baseline="-34722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850,586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9,5</a:t>
            </a:r>
            <a:r>
              <a:rPr sz="1200" spc="-11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567,057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53,5</a:t>
            </a:r>
            <a:r>
              <a:rPr sz="1200" spc="245" dirty="0">
                <a:latin typeface="Times New Roman"/>
                <a:cs typeface="Times New Roman"/>
              </a:rPr>
              <a:t> </a:t>
            </a:r>
            <a:r>
              <a:rPr sz="1800" baseline="-34722" dirty="0">
                <a:latin typeface="Times New Roman"/>
                <a:cs typeface="Times New Roman"/>
              </a:rPr>
              <a:t>=</a:t>
            </a:r>
            <a:r>
              <a:rPr sz="1800" spc="-7" baseline="-34722" dirty="0">
                <a:latin typeface="Times New Roman"/>
                <a:cs typeface="Times New Roman"/>
              </a:rPr>
              <a:t> </a:t>
            </a:r>
            <a:r>
              <a:rPr sz="1800" baseline="-34722" dirty="0">
                <a:latin typeface="Times New Roman"/>
                <a:cs typeface="Times New Roman"/>
              </a:rPr>
              <a:t>372,9</a:t>
            </a:r>
            <a:r>
              <a:rPr sz="1800" spc="15" baseline="-34722" dirty="0">
                <a:latin typeface="Times New Roman"/>
                <a:cs typeface="Times New Roman"/>
              </a:rPr>
              <a:t> </a:t>
            </a:r>
            <a:r>
              <a:rPr sz="1800" baseline="-34722" dirty="0">
                <a:latin typeface="Times New Roman"/>
                <a:cs typeface="Times New Roman"/>
              </a:rPr>
              <a:t>mm</a:t>
            </a:r>
            <a:endParaRPr sz="1800" baseline="-34722">
              <a:latin typeface="Times New Roman"/>
              <a:cs typeface="Times New Roman"/>
            </a:endParaRPr>
          </a:p>
          <a:p>
            <a:pPr marL="1308100">
              <a:lnSpc>
                <a:spcPct val="100000"/>
              </a:lnSpc>
              <a:spcBef>
                <a:spcPts val="254"/>
              </a:spcBef>
            </a:pPr>
            <a:r>
              <a:rPr sz="1200" spc="-10" dirty="0">
                <a:latin typeface="Times New Roman"/>
                <a:cs typeface="Times New Roman"/>
              </a:rPr>
              <a:t>850,586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567,057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318484" y="3753768"/>
            <a:ext cx="492759" cy="0"/>
          </a:xfrm>
          <a:custGeom>
            <a:avLst/>
            <a:gdLst/>
            <a:ahLst/>
            <a:cxnLst/>
            <a:rect l="l" t="t" r="r" b="b"/>
            <a:pathLst>
              <a:path w="492760">
                <a:moveTo>
                  <a:pt x="0" y="0"/>
                </a:moveTo>
                <a:lnTo>
                  <a:pt x="492233" y="0"/>
                </a:lnTo>
              </a:path>
            </a:pathLst>
          </a:custGeom>
          <a:ln w="63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484976" y="3728128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10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516253" y="3745880"/>
            <a:ext cx="10413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817139" y="3639363"/>
            <a:ext cx="857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750992" y="3639363"/>
            <a:ext cx="857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50992" y="3763934"/>
            <a:ext cx="11518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8230" algn="l"/>
              </a:tabLst>
            </a:pPr>
            <a:r>
              <a:rPr sz="1200" spc="10" dirty="0">
                <a:latin typeface="Symbol"/>
                <a:cs typeface="Symbol"/>
              </a:rPr>
              <a:t>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334829" y="3626721"/>
            <a:ext cx="477456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5" dirty="0">
                <a:latin typeface="Times New Roman"/>
                <a:cs typeface="Times New Roman"/>
              </a:rPr>
              <a:t>M</a:t>
            </a:r>
            <a:r>
              <a:rPr sz="1200" i="1" spc="4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3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1417,644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400</a:t>
            </a:r>
            <a:r>
              <a:rPr sz="1200" spc="-16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800" spc="15" baseline="30092" dirty="0">
                <a:latin typeface="Symbol"/>
                <a:cs typeface="Symbol"/>
              </a:rPr>
              <a:t></a:t>
            </a:r>
            <a:r>
              <a:rPr sz="1200" spc="10" dirty="0">
                <a:latin typeface="Times New Roman"/>
                <a:cs typeface="Times New Roman"/>
              </a:rPr>
              <a:t>372,9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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800" spc="-7" baseline="34722" dirty="0">
                <a:latin typeface="Times New Roman"/>
                <a:cs typeface="Times New Roman"/>
              </a:rPr>
              <a:t>106,740</a:t>
            </a:r>
            <a:r>
              <a:rPr sz="1800" spc="-187" baseline="34722" dirty="0">
                <a:latin typeface="Times New Roman"/>
                <a:cs typeface="Times New Roman"/>
              </a:rPr>
              <a:t> </a:t>
            </a:r>
            <a:r>
              <a:rPr sz="1800" spc="15" baseline="30092" dirty="0">
                <a:latin typeface="Symbol"/>
                <a:cs typeface="Symbol"/>
              </a:rPr>
              <a:t></a:t>
            </a:r>
            <a:r>
              <a:rPr sz="1800" baseline="30092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181191914,9</a:t>
            </a:r>
            <a:r>
              <a:rPr sz="1200" i="1" dirty="0">
                <a:latin typeface="Times New Roman"/>
                <a:cs typeface="Times New Roman"/>
              </a:rPr>
              <a:t>Nmm</a:t>
            </a:r>
            <a:r>
              <a:rPr sz="1200" i="1" spc="-4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181,192</a:t>
            </a:r>
            <a:r>
              <a:rPr sz="1200" i="1" spc="-20" dirty="0">
                <a:latin typeface="Times New Roman"/>
                <a:cs typeface="Times New Roman"/>
              </a:rPr>
              <a:t>KNm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1716833" y="6161566"/>
            <a:ext cx="227965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960" y="0"/>
                </a:lnTo>
              </a:path>
            </a:pathLst>
          </a:custGeom>
          <a:ln w="63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116395" y="6161566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>
                <a:moveTo>
                  <a:pt x="0" y="0"/>
                </a:moveTo>
                <a:lnTo>
                  <a:pt x="470997" y="0"/>
                </a:lnTo>
              </a:path>
            </a:pathLst>
          </a:custGeom>
          <a:ln w="63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308861" y="4041774"/>
            <a:ext cx="4919345" cy="3184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85335" algn="l"/>
              </a:tabLst>
            </a:pPr>
            <a:r>
              <a:rPr sz="1200" spc="5" dirty="0">
                <a:latin typeface="Times New Roman"/>
                <a:cs typeface="Times New Roman"/>
              </a:rPr>
              <a:t>J</a:t>
            </a:r>
            <a:r>
              <a:rPr sz="1200" spc="-5" dirty="0">
                <a:latin typeface="Times New Roman"/>
                <a:cs typeface="Times New Roman"/>
              </a:rPr>
              <a:t>a</a:t>
            </a:r>
            <a:r>
              <a:rPr sz="1200" dirty="0">
                <a:latin typeface="Times New Roman"/>
                <a:cs typeface="Times New Roman"/>
              </a:rPr>
              <a:t>di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-40" dirty="0">
                <a:latin typeface="Symbol"/>
                <a:cs typeface="Symbol"/>
              </a:rPr>
              <a:t></a:t>
            </a:r>
            <a:r>
              <a:rPr sz="1200" spc="-5" dirty="0">
                <a:latin typeface="Times New Roman"/>
                <a:cs typeface="Times New Roman"/>
              </a:rPr>
              <a:t>M</a:t>
            </a:r>
            <a:r>
              <a:rPr sz="1200" baseline="-10416" dirty="0">
                <a:latin typeface="Times New Roman"/>
                <a:cs typeface="Times New Roman"/>
              </a:rPr>
              <a:t>n </a:t>
            </a:r>
            <a:r>
              <a:rPr sz="1200" spc="-142" baseline="-10416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0,8. 181,192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144,953 </a:t>
            </a:r>
            <a:r>
              <a:rPr sz="1200" spc="-5" dirty="0">
                <a:latin typeface="Times New Roman"/>
                <a:cs typeface="Times New Roman"/>
              </a:rPr>
              <a:t>K</a:t>
            </a:r>
            <a:r>
              <a:rPr sz="1200" spc="-10" dirty="0">
                <a:latin typeface="Times New Roman"/>
                <a:cs typeface="Times New Roman"/>
              </a:rPr>
              <a:t>N</a:t>
            </a:r>
            <a:r>
              <a:rPr sz="1200" dirty="0">
                <a:latin typeface="Times New Roman"/>
                <a:cs typeface="Times New Roman"/>
              </a:rPr>
              <a:t>m &gt; M</a:t>
            </a:r>
            <a:r>
              <a:rPr sz="1200" baseline="-10416" dirty="0">
                <a:latin typeface="Times New Roman"/>
                <a:cs typeface="Times New Roman"/>
              </a:rPr>
              <a:t>u </a:t>
            </a:r>
            <a:r>
              <a:rPr sz="1200" spc="-142" baseline="-10416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133,899 </a:t>
            </a:r>
            <a:r>
              <a:rPr sz="1200" spc="-5" dirty="0">
                <a:latin typeface="Times New Roman"/>
                <a:cs typeface="Times New Roman"/>
              </a:rPr>
              <a:t>K</a:t>
            </a:r>
            <a:r>
              <a:rPr sz="1200" spc="-10" dirty="0">
                <a:latin typeface="Times New Roman"/>
                <a:cs typeface="Times New Roman"/>
              </a:rPr>
              <a:t>N</a:t>
            </a:r>
            <a:r>
              <a:rPr sz="1200" dirty="0">
                <a:latin typeface="Times New Roman"/>
                <a:cs typeface="Times New Roman"/>
              </a:rPr>
              <a:t>m	</a:t>
            </a:r>
            <a:r>
              <a:rPr sz="1200" spc="-5" dirty="0">
                <a:latin typeface="Times New Roman"/>
                <a:cs typeface="Times New Roman"/>
              </a:rPr>
              <a:t>(</a:t>
            </a:r>
            <a:r>
              <a:rPr sz="1200" spc="-15" dirty="0">
                <a:latin typeface="Times New Roman"/>
                <a:cs typeface="Times New Roman"/>
              </a:rPr>
              <a:t>O</a:t>
            </a:r>
            <a:r>
              <a:rPr sz="1200" spc="-5" dirty="0">
                <a:latin typeface="Times New Roman"/>
                <a:cs typeface="Times New Roman"/>
              </a:rPr>
              <a:t>K)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25"/>
              </a:spcBef>
            </a:pPr>
            <a:r>
              <a:rPr sz="1400" b="1" spc="-5" dirty="0">
                <a:latin typeface="Times New Roman"/>
                <a:cs typeface="Times New Roman"/>
              </a:rPr>
              <a:t>b. Penulangan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lapangan: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200" dirty="0">
                <a:latin typeface="Times New Roman"/>
                <a:cs typeface="Times New Roman"/>
              </a:rPr>
              <a:t>M</a:t>
            </a:r>
            <a:r>
              <a:rPr sz="1200" baseline="-10416" dirty="0">
                <a:latin typeface="Times New Roman"/>
                <a:cs typeface="Times New Roman"/>
              </a:rPr>
              <a:t>u </a:t>
            </a:r>
            <a:r>
              <a:rPr sz="1200" dirty="0">
                <a:latin typeface="Times New Roman"/>
                <a:cs typeface="Times New Roman"/>
              </a:rPr>
              <a:t>= 62,146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KNm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200" dirty="0">
                <a:latin typeface="Times New Roman"/>
                <a:cs typeface="Times New Roman"/>
              </a:rPr>
              <a:t>b</a:t>
            </a:r>
            <a:r>
              <a:rPr sz="1200" baseline="-10416" dirty="0">
                <a:latin typeface="Times New Roman"/>
                <a:cs typeface="Times New Roman"/>
              </a:rPr>
              <a:t>e </a:t>
            </a:r>
            <a:r>
              <a:rPr sz="1200" dirty="0">
                <a:latin typeface="Times New Roman"/>
                <a:cs typeface="Times New Roman"/>
              </a:rPr>
              <a:t>= 1750 mm; h</a:t>
            </a:r>
            <a:r>
              <a:rPr sz="1200" baseline="-10416" dirty="0">
                <a:latin typeface="Times New Roman"/>
                <a:cs typeface="Times New Roman"/>
              </a:rPr>
              <a:t>f </a:t>
            </a:r>
            <a:r>
              <a:rPr sz="1200" dirty="0">
                <a:latin typeface="Times New Roman"/>
                <a:cs typeface="Times New Roman"/>
              </a:rPr>
              <a:t>= 120</a:t>
            </a:r>
            <a:r>
              <a:rPr sz="1200" spc="1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90"/>
              </a:spcBef>
            </a:pPr>
            <a:r>
              <a:rPr sz="1200" b="1" spc="-5" dirty="0">
                <a:latin typeface="Times New Roman"/>
                <a:cs typeface="Times New Roman"/>
              </a:rPr>
              <a:t>Kontrol </a:t>
            </a:r>
            <a:r>
              <a:rPr sz="1200" b="1" dirty="0">
                <a:latin typeface="Times New Roman"/>
                <a:cs typeface="Times New Roman"/>
              </a:rPr>
              <a:t>balok</a:t>
            </a:r>
            <a:r>
              <a:rPr sz="1200" b="1" spc="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</a:t>
            </a:r>
            <a:r>
              <a:rPr sz="1200" dirty="0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00">
              <a:latin typeface="Times New Roman"/>
              <a:cs typeface="Times New Roman"/>
            </a:endParaRPr>
          </a:p>
          <a:p>
            <a:pPr marL="38100">
              <a:lnSpc>
                <a:spcPts val="1165"/>
              </a:lnSpc>
            </a:pPr>
            <a:r>
              <a:rPr sz="1200" i="1" dirty="0">
                <a:latin typeface="Times New Roman"/>
                <a:cs typeface="Times New Roman"/>
              </a:rPr>
              <a:t>Mn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800" i="1" baseline="34722" dirty="0">
                <a:latin typeface="Times New Roman"/>
                <a:cs typeface="Times New Roman"/>
              </a:rPr>
              <a:t>Mu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800" spc="-7" baseline="34722" dirty="0">
                <a:latin typeface="Times New Roman"/>
                <a:cs typeface="Times New Roman"/>
              </a:rPr>
              <a:t>62,146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77,683</a:t>
            </a:r>
            <a:r>
              <a:rPr sz="1200" i="1" dirty="0">
                <a:latin typeface="Times New Roman"/>
                <a:cs typeface="Times New Roman"/>
              </a:rPr>
              <a:t>KNm</a:t>
            </a:r>
            <a:endParaRPr sz="1200">
              <a:latin typeface="Times New Roman"/>
              <a:cs typeface="Times New Roman"/>
            </a:endParaRPr>
          </a:p>
          <a:p>
            <a:pPr marL="471805">
              <a:lnSpc>
                <a:spcPts val="1225"/>
              </a:lnSpc>
              <a:tabLst>
                <a:tab pos="949960" algn="l"/>
              </a:tabLst>
            </a:pPr>
            <a:r>
              <a:rPr sz="1250" i="1" spc="-15" dirty="0">
                <a:latin typeface="Symbol"/>
                <a:cs typeface="Symbol"/>
              </a:rPr>
              <a:t></a:t>
            </a:r>
            <a:r>
              <a:rPr sz="1250" spc="-15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Times New Roman"/>
                <a:cs typeface="Times New Roman"/>
              </a:rPr>
              <a:t>0,8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1200" spc="-5" dirty="0">
                <a:latin typeface="Times New Roman"/>
                <a:cs typeface="Times New Roman"/>
              </a:rPr>
              <a:t>Dicoba nilai </a:t>
            </a:r>
            <a:r>
              <a:rPr sz="1200" dirty="0">
                <a:latin typeface="Times New Roman"/>
                <a:cs typeface="Times New Roman"/>
              </a:rPr>
              <a:t>a =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h</a:t>
            </a:r>
            <a:r>
              <a:rPr sz="1200" spc="7" baseline="-10416" dirty="0">
                <a:latin typeface="Times New Roman"/>
                <a:cs typeface="Times New Roman"/>
              </a:rPr>
              <a:t>f</a:t>
            </a:r>
            <a:endParaRPr sz="1200" baseline="-10416">
              <a:latin typeface="Times New Roman"/>
              <a:cs typeface="Times New Roman"/>
            </a:endParaRPr>
          </a:p>
          <a:p>
            <a:pPr marL="31115">
              <a:lnSpc>
                <a:spcPct val="100000"/>
              </a:lnSpc>
              <a:spcBef>
                <a:spcPts val="730"/>
              </a:spcBef>
            </a:pPr>
            <a:r>
              <a:rPr sz="1200" i="1" spc="35" dirty="0">
                <a:latin typeface="Times New Roman"/>
                <a:cs typeface="Times New Roman"/>
              </a:rPr>
              <a:t>C</a:t>
            </a:r>
            <a:r>
              <a:rPr sz="1200" i="1" spc="40" dirty="0">
                <a:latin typeface="Times New Roman"/>
                <a:cs typeface="Times New Roman"/>
              </a:rPr>
              <a:t> </a:t>
            </a:r>
            <a:r>
              <a:rPr sz="1200" spc="25" dirty="0">
                <a:latin typeface="Symbol"/>
                <a:cs typeface="Symbol"/>
              </a:rPr>
              <a:t>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0,85.</a:t>
            </a:r>
            <a:r>
              <a:rPr sz="1200" spc="-130" dirty="0">
                <a:latin typeface="Times New Roman"/>
                <a:cs typeface="Times New Roman"/>
              </a:rPr>
              <a:t> </a:t>
            </a:r>
            <a:r>
              <a:rPr sz="1200" i="1" spc="10" dirty="0">
                <a:latin typeface="Times New Roman"/>
                <a:cs typeface="Times New Roman"/>
              </a:rPr>
              <a:t>f</a:t>
            </a:r>
            <a:r>
              <a:rPr sz="1200" i="1" spc="-30" dirty="0">
                <a:latin typeface="Times New Roman"/>
                <a:cs typeface="Times New Roman"/>
              </a:rPr>
              <a:t> </a:t>
            </a:r>
            <a:r>
              <a:rPr sz="1200" spc="25" dirty="0">
                <a:latin typeface="Times New Roman"/>
                <a:cs typeface="Times New Roman"/>
              </a:rPr>
              <a:t>'</a:t>
            </a:r>
            <a:r>
              <a:rPr sz="1050" i="1" spc="37" baseline="-23809" dirty="0">
                <a:latin typeface="Times New Roman"/>
                <a:cs typeface="Times New Roman"/>
              </a:rPr>
              <a:t>c</a:t>
            </a:r>
            <a:r>
              <a:rPr sz="1050" i="1" spc="-89" baseline="-23809" dirty="0">
                <a:latin typeface="Times New Roman"/>
                <a:cs typeface="Times New Roman"/>
              </a:rPr>
              <a:t> 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a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b</a:t>
            </a:r>
            <a:r>
              <a:rPr sz="1050" i="1" spc="-44" baseline="-23809" dirty="0">
                <a:latin typeface="Times New Roman"/>
                <a:cs typeface="Times New Roman"/>
              </a:rPr>
              <a:t>e</a:t>
            </a:r>
            <a:endParaRPr sz="1050" baseline="-23809">
              <a:latin typeface="Times New Roman"/>
              <a:cs typeface="Times New Roman"/>
            </a:endParaRPr>
          </a:p>
          <a:p>
            <a:pPr marL="31115">
              <a:lnSpc>
                <a:spcPct val="100000"/>
              </a:lnSpc>
              <a:spcBef>
                <a:spcPts val="944"/>
              </a:spcBef>
            </a:pPr>
            <a:r>
              <a:rPr sz="1200" i="1" spc="45" dirty="0">
                <a:latin typeface="Times New Roman"/>
                <a:cs typeface="Times New Roman"/>
              </a:rPr>
              <a:t>C</a:t>
            </a:r>
            <a:r>
              <a:rPr sz="1200" i="1" spc="30" dirty="0">
                <a:latin typeface="Times New Roman"/>
                <a:cs typeface="Times New Roman"/>
              </a:rPr>
              <a:t> </a:t>
            </a:r>
            <a:r>
              <a:rPr sz="1200" spc="35" dirty="0">
                <a:latin typeface="Symbol"/>
                <a:cs typeface="Symbol"/>
              </a:rPr>
              <a:t>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0,85</a:t>
            </a:r>
            <a:r>
              <a:rPr sz="1200" spc="20" dirty="0">
                <a:latin typeface="Symbol"/>
                <a:cs typeface="Symbol"/>
              </a:rPr>
              <a:t>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spc="35" dirty="0">
                <a:latin typeface="Times New Roman"/>
                <a:cs typeface="Times New Roman"/>
              </a:rPr>
              <a:t>25</a:t>
            </a:r>
            <a:r>
              <a:rPr sz="1200" spc="35" dirty="0">
                <a:latin typeface="Symbol"/>
                <a:cs typeface="Symbol"/>
              </a:rPr>
              <a:t></a:t>
            </a:r>
            <a:r>
              <a:rPr sz="1200" spc="35" dirty="0">
                <a:latin typeface="Times New Roman"/>
                <a:cs typeface="Times New Roman"/>
              </a:rPr>
              <a:t>120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15" dirty="0">
                <a:latin typeface="Times New Roman"/>
                <a:cs typeface="Times New Roman"/>
              </a:rPr>
              <a:t>1750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35" dirty="0">
                <a:latin typeface="Symbol"/>
                <a:cs typeface="Symbol"/>
              </a:rPr>
              <a:t>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Times New Roman"/>
                <a:cs typeface="Times New Roman"/>
              </a:rPr>
              <a:t>4462500</a:t>
            </a:r>
            <a:r>
              <a:rPr sz="1200" i="1" spc="10" dirty="0">
                <a:latin typeface="Times New Roman"/>
                <a:cs typeface="Times New Roman"/>
              </a:rPr>
              <a:t>N</a:t>
            </a:r>
            <a:r>
              <a:rPr sz="1200" i="1" spc="90" dirty="0">
                <a:latin typeface="Times New Roman"/>
                <a:cs typeface="Times New Roman"/>
              </a:rPr>
              <a:t> </a:t>
            </a:r>
            <a:r>
              <a:rPr sz="1200" spc="35" dirty="0">
                <a:latin typeface="Symbol"/>
                <a:cs typeface="Symbol"/>
              </a:rPr>
              <a:t>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4462,5</a:t>
            </a:r>
            <a:r>
              <a:rPr sz="1200" i="1" spc="-5" dirty="0"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170659" y="7550113"/>
            <a:ext cx="97155" cy="0"/>
          </a:xfrm>
          <a:custGeom>
            <a:avLst/>
            <a:gdLst/>
            <a:ahLst/>
            <a:cxnLst/>
            <a:rect l="l" t="t" r="r" b="b"/>
            <a:pathLst>
              <a:path w="97155">
                <a:moveTo>
                  <a:pt x="0" y="0"/>
                </a:moveTo>
                <a:lnTo>
                  <a:pt x="96713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718004" y="7550113"/>
            <a:ext cx="227965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25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485002" y="7524493"/>
            <a:ext cx="71755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921194" y="7418429"/>
            <a:ext cx="71755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5" dirty="0">
                <a:latin typeface="Times New Roman"/>
                <a:cs typeface="Times New Roman"/>
              </a:rPr>
              <a:t>6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843424" y="7560246"/>
            <a:ext cx="21945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2595" algn="l"/>
                <a:tab pos="1321435" algn="l"/>
                <a:tab pos="2120900" algn="l"/>
              </a:tabLst>
            </a:pPr>
            <a:r>
              <a:rPr sz="1200" spc="10" dirty="0">
                <a:latin typeface="Symbol"/>
                <a:cs typeface="Symbol"/>
              </a:rPr>
              <a:t>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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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843424" y="7338205"/>
            <a:ext cx="21945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7185" algn="l"/>
                <a:tab pos="1321435" algn="l"/>
                <a:tab pos="1867535" algn="l"/>
              </a:tabLst>
            </a:pPr>
            <a:r>
              <a:rPr sz="1200" spc="10" dirty="0">
                <a:latin typeface="Symbol"/>
                <a:cs typeface="Symbol"/>
              </a:rPr>
              <a:t>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800" i="1" spc="22" baseline="4629" dirty="0">
                <a:latin typeface="Times New Roman"/>
                <a:cs typeface="Times New Roman"/>
              </a:rPr>
              <a:t>a</a:t>
            </a:r>
            <a:r>
              <a:rPr sz="1800" i="1" spc="-127" baseline="4629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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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800" baseline="4629" dirty="0">
                <a:latin typeface="Times New Roman"/>
                <a:cs typeface="Times New Roman"/>
              </a:rPr>
              <a:t>120</a:t>
            </a:r>
            <a:r>
              <a:rPr sz="1800" spc="-270" baseline="4629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709942" y="7435857"/>
            <a:ext cx="4667250" cy="31496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473075" marR="5080" indent="-461009">
              <a:lnSpc>
                <a:spcPct val="58199"/>
              </a:lnSpc>
              <a:spcBef>
                <a:spcPts val="700"/>
              </a:spcBef>
              <a:tabLst>
                <a:tab pos="575945" algn="l"/>
                <a:tab pos="2085975" algn="l"/>
                <a:tab pos="2254885" algn="l"/>
              </a:tabLst>
            </a:pPr>
            <a:r>
              <a:rPr sz="1800" i="1" spc="-22" baseline="4629" dirty="0">
                <a:latin typeface="Times New Roman"/>
                <a:cs typeface="Times New Roman"/>
              </a:rPr>
              <a:t>C</a:t>
            </a:r>
            <a:r>
              <a:rPr sz="1800" spc="-22" baseline="4629" dirty="0">
                <a:latin typeface="Times New Roman"/>
                <a:cs typeface="Times New Roman"/>
              </a:rPr>
              <a:t>.</a:t>
            </a:r>
            <a:r>
              <a:rPr sz="1200" spc="-15" dirty="0">
                <a:latin typeface="Symbol"/>
                <a:cs typeface="Symbol"/>
              </a:rPr>
              <a:t>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800" i="1" spc="22" baseline="4629" dirty="0">
                <a:latin typeface="Times New Roman"/>
                <a:cs typeface="Times New Roman"/>
              </a:rPr>
              <a:t>d</a:t>
            </a:r>
            <a:r>
              <a:rPr sz="1800" i="1" spc="52" baseline="4629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</a:t>
            </a:r>
            <a:r>
              <a:rPr sz="1800" spc="22" baseline="4629" dirty="0">
                <a:latin typeface="Times New Roman"/>
                <a:cs typeface="Times New Roman"/>
              </a:rPr>
              <a:t>		</a:t>
            </a:r>
            <a:r>
              <a:rPr sz="1200" spc="10" dirty="0">
                <a:latin typeface="Symbol"/>
                <a:cs typeface="Symbol"/>
              </a:rPr>
              <a:t>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</a:t>
            </a:r>
            <a:r>
              <a:rPr sz="1800" spc="7" baseline="4629" dirty="0">
                <a:latin typeface="Times New Roman"/>
                <a:cs typeface="Times New Roman"/>
              </a:rPr>
              <a:t> </a:t>
            </a:r>
            <a:r>
              <a:rPr sz="1800" spc="-7" baseline="4629" dirty="0">
                <a:latin typeface="Times New Roman"/>
                <a:cs typeface="Times New Roman"/>
              </a:rPr>
              <a:t>4462500</a:t>
            </a:r>
            <a:r>
              <a:rPr sz="1800" spc="-254" baseline="4629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</a:t>
            </a:r>
            <a:r>
              <a:rPr sz="1800" spc="-225" baseline="4629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</a:t>
            </a:r>
            <a:r>
              <a:rPr sz="1800" spc="15" baseline="4629" dirty="0">
                <a:latin typeface="Times New Roman"/>
                <a:cs typeface="Times New Roman"/>
              </a:rPr>
              <a:t>390,5</a:t>
            </a:r>
            <a:r>
              <a:rPr sz="1800" spc="-165" baseline="4629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</a:t>
            </a:r>
            <a:r>
              <a:rPr sz="1800" spc="22" baseline="4629" dirty="0">
                <a:latin typeface="Times New Roman"/>
                <a:cs typeface="Times New Roman"/>
              </a:rPr>
              <a:t>		</a:t>
            </a:r>
            <a:r>
              <a:rPr sz="1200" spc="10" dirty="0">
                <a:latin typeface="Symbol"/>
                <a:cs typeface="Symbol"/>
              </a:rPr>
              <a:t>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800" spc="22" baseline="4629" dirty="0">
                <a:latin typeface="Symbol"/>
                <a:cs typeface="Symbol"/>
              </a:rPr>
              <a:t></a:t>
            </a:r>
            <a:r>
              <a:rPr sz="1800" spc="22" baseline="4629" dirty="0">
                <a:latin typeface="Times New Roman"/>
                <a:cs typeface="Times New Roman"/>
              </a:rPr>
              <a:t> </a:t>
            </a:r>
            <a:r>
              <a:rPr sz="1800" spc="-15" baseline="4629" dirty="0">
                <a:latin typeface="Times New Roman"/>
                <a:cs typeface="Times New Roman"/>
              </a:rPr>
              <a:t>1474,856.10</a:t>
            </a:r>
            <a:r>
              <a:rPr sz="1800" spc="-75" baseline="4629" dirty="0">
                <a:latin typeface="Times New Roman"/>
                <a:cs typeface="Times New Roman"/>
              </a:rPr>
              <a:t> </a:t>
            </a:r>
            <a:r>
              <a:rPr sz="1800" i="1" spc="22" baseline="4629" dirty="0">
                <a:latin typeface="Times New Roman"/>
                <a:cs typeface="Times New Roman"/>
              </a:rPr>
              <a:t>Nmm </a:t>
            </a:r>
            <a:r>
              <a:rPr sz="1800" spc="22" baseline="4629" dirty="0">
                <a:latin typeface="Symbol"/>
                <a:cs typeface="Symbol"/>
              </a:rPr>
              <a:t></a:t>
            </a:r>
            <a:r>
              <a:rPr sz="1800" spc="22" baseline="4629" dirty="0">
                <a:latin typeface="Times New Roman"/>
                <a:cs typeface="Times New Roman"/>
              </a:rPr>
              <a:t> </a:t>
            </a:r>
            <a:r>
              <a:rPr sz="1800" spc="-7" baseline="4629" dirty="0">
                <a:latin typeface="Times New Roman"/>
                <a:cs typeface="Times New Roman"/>
              </a:rPr>
              <a:t>1474,856</a:t>
            </a:r>
            <a:r>
              <a:rPr sz="1800" i="1" spc="-7" baseline="4629" dirty="0">
                <a:latin typeface="Times New Roman"/>
                <a:cs typeface="Times New Roman"/>
              </a:rPr>
              <a:t>KNm  </a:t>
            </a:r>
            <a:r>
              <a:rPr sz="1200" spc="15" dirty="0">
                <a:latin typeface="Times New Roman"/>
                <a:cs typeface="Times New Roman"/>
              </a:rPr>
              <a:t>2		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334833" y="7423233"/>
            <a:ext cx="3676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5" dirty="0">
                <a:latin typeface="Times New Roman"/>
                <a:cs typeface="Times New Roman"/>
              </a:rPr>
              <a:t>M</a:t>
            </a:r>
            <a:r>
              <a:rPr sz="1200" i="1" spc="27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308861" y="7747253"/>
            <a:ext cx="5302885" cy="5530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42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Karena </a:t>
            </a:r>
            <a:r>
              <a:rPr sz="1200" dirty="0">
                <a:latin typeface="Times New Roman"/>
                <a:cs typeface="Times New Roman"/>
              </a:rPr>
              <a:t>M</a:t>
            </a:r>
            <a:r>
              <a:rPr sz="1200" baseline="-10416" dirty="0">
                <a:latin typeface="Times New Roman"/>
                <a:cs typeface="Times New Roman"/>
              </a:rPr>
              <a:t>n </a:t>
            </a:r>
            <a:r>
              <a:rPr sz="1200" spc="-5" dirty="0">
                <a:latin typeface="Times New Roman"/>
                <a:cs typeface="Times New Roman"/>
              </a:rPr>
              <a:t>yang diperlukan: </a:t>
            </a:r>
            <a:r>
              <a:rPr sz="1200" dirty="0">
                <a:latin typeface="Times New Roman"/>
                <a:cs typeface="Times New Roman"/>
              </a:rPr>
              <a:t>77,683 </a:t>
            </a:r>
            <a:r>
              <a:rPr sz="1200" spc="-5" dirty="0">
                <a:latin typeface="Times New Roman"/>
                <a:cs typeface="Times New Roman"/>
              </a:rPr>
              <a:t>KNm </a:t>
            </a:r>
            <a:r>
              <a:rPr sz="1200" dirty="0">
                <a:latin typeface="Times New Roman"/>
                <a:cs typeface="Times New Roman"/>
              </a:rPr>
              <a:t>&lt; 1474,856 </a:t>
            </a:r>
            <a:r>
              <a:rPr sz="1200" spc="-5" dirty="0">
                <a:latin typeface="Times New Roman"/>
                <a:cs typeface="Times New Roman"/>
              </a:rPr>
              <a:t>KNm, </a:t>
            </a:r>
            <a:r>
              <a:rPr sz="1200" dirty="0">
                <a:latin typeface="Times New Roman"/>
                <a:cs typeface="Times New Roman"/>
              </a:rPr>
              <a:t>maka harga a &lt; </a:t>
            </a:r>
            <a:r>
              <a:rPr sz="1200" spc="5" dirty="0">
                <a:latin typeface="Times New Roman"/>
                <a:cs typeface="Times New Roman"/>
              </a:rPr>
              <a:t>h</a:t>
            </a:r>
            <a:r>
              <a:rPr sz="1200" spc="7" baseline="-10416" dirty="0">
                <a:latin typeface="Times New Roman"/>
                <a:cs typeface="Times New Roman"/>
              </a:rPr>
              <a:t>f</a:t>
            </a:r>
            <a:r>
              <a:rPr sz="1200" spc="5" dirty="0">
                <a:latin typeface="Times New Roman"/>
                <a:cs typeface="Times New Roman"/>
              </a:rPr>
              <a:t>.  </a:t>
            </a:r>
            <a:r>
              <a:rPr sz="1200" spc="-5" dirty="0">
                <a:latin typeface="Times New Roman"/>
                <a:cs typeface="Times New Roman"/>
              </a:rPr>
              <a:t>Analisa sebagai </a:t>
            </a:r>
            <a:r>
              <a:rPr sz="1200" dirty="0">
                <a:latin typeface="Times New Roman"/>
                <a:cs typeface="Times New Roman"/>
              </a:rPr>
              <a:t>balok </a:t>
            </a:r>
            <a:r>
              <a:rPr sz="1200" spc="-5" dirty="0">
                <a:latin typeface="Times New Roman"/>
                <a:cs typeface="Times New Roman"/>
              </a:rPr>
              <a:t>persegi dengan </a:t>
            </a:r>
            <a:r>
              <a:rPr sz="1200" dirty="0">
                <a:latin typeface="Times New Roman"/>
                <a:cs typeface="Times New Roman"/>
              </a:rPr>
              <a:t>menggunakan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</a:t>
            </a:r>
            <a:r>
              <a:rPr sz="1200" baseline="-10416" dirty="0">
                <a:latin typeface="Times New Roman"/>
                <a:cs typeface="Times New Roman"/>
              </a:rPr>
              <a:t>e</a:t>
            </a:r>
            <a:r>
              <a:rPr sz="1200" dirty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1774208" y="8633328"/>
            <a:ext cx="177800" cy="0"/>
          </a:xfrm>
          <a:custGeom>
            <a:avLst/>
            <a:gdLst/>
            <a:ahLst/>
            <a:cxnLst/>
            <a:rect l="l" t="t" r="r" b="b"/>
            <a:pathLst>
              <a:path w="177800">
                <a:moveTo>
                  <a:pt x="0" y="0"/>
                </a:moveTo>
                <a:lnTo>
                  <a:pt x="177612" y="0"/>
                </a:lnTo>
              </a:path>
            </a:pathLst>
          </a:custGeom>
          <a:ln w="63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123275" y="8633328"/>
            <a:ext cx="245110" cy="0"/>
          </a:xfrm>
          <a:custGeom>
            <a:avLst/>
            <a:gdLst/>
            <a:ahLst/>
            <a:cxnLst/>
            <a:rect l="l" t="t" r="r" b="b"/>
            <a:pathLst>
              <a:path w="245110">
                <a:moveTo>
                  <a:pt x="0" y="0"/>
                </a:moveTo>
                <a:lnTo>
                  <a:pt x="244597" y="0"/>
                </a:lnTo>
              </a:path>
            </a:pathLst>
          </a:custGeom>
          <a:ln w="63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1866910" y="8727384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802381" y="8625755"/>
            <a:ext cx="5727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835" algn="l"/>
              </a:tabLst>
            </a:pPr>
            <a:r>
              <a:rPr sz="1200" i="1" spc="5" dirty="0">
                <a:latin typeface="Times New Roman"/>
                <a:cs typeface="Times New Roman"/>
              </a:rPr>
              <a:t>f	</a:t>
            </a: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3771211" y="8534206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0869"/>
                </a:moveTo>
                <a:lnTo>
                  <a:pt x="19390" y="0"/>
                </a:lnTo>
              </a:path>
            </a:pathLst>
          </a:custGeom>
          <a:ln w="6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790601" y="8537226"/>
            <a:ext cx="28575" cy="66675"/>
          </a:xfrm>
          <a:custGeom>
            <a:avLst/>
            <a:gdLst/>
            <a:ahLst/>
            <a:cxnLst/>
            <a:rect l="l" t="t" r="r" b="b"/>
            <a:pathLst>
              <a:path w="28575" h="66675">
                <a:moveTo>
                  <a:pt x="0" y="0"/>
                </a:moveTo>
                <a:lnTo>
                  <a:pt x="28322" y="66442"/>
                </a:lnTo>
              </a:path>
            </a:pathLst>
          </a:custGeom>
          <a:ln w="125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822003" y="8412488"/>
            <a:ext cx="38100" cy="191770"/>
          </a:xfrm>
          <a:custGeom>
            <a:avLst/>
            <a:gdLst/>
            <a:ahLst/>
            <a:cxnLst/>
            <a:rect l="l" t="t" r="r" b="b"/>
            <a:pathLst>
              <a:path w="38100" h="191770">
                <a:moveTo>
                  <a:pt x="0" y="191181"/>
                </a:moveTo>
                <a:lnTo>
                  <a:pt x="37545" y="0"/>
                </a:lnTo>
              </a:path>
            </a:pathLst>
          </a:custGeom>
          <a:ln w="64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859548" y="8412488"/>
            <a:ext cx="219075" cy="0"/>
          </a:xfrm>
          <a:custGeom>
            <a:avLst/>
            <a:gdLst/>
            <a:ahLst/>
            <a:cxnLst/>
            <a:rect l="l" t="t" r="r" b="b"/>
            <a:pathLst>
              <a:path w="219075">
                <a:moveTo>
                  <a:pt x="0" y="0"/>
                </a:moveTo>
                <a:lnTo>
                  <a:pt x="218521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755516" y="8633876"/>
            <a:ext cx="335280" cy="0"/>
          </a:xfrm>
          <a:custGeom>
            <a:avLst/>
            <a:gdLst/>
            <a:ahLst/>
            <a:cxnLst/>
            <a:rect l="l" t="t" r="r" b="b"/>
            <a:pathLst>
              <a:path w="335279">
                <a:moveTo>
                  <a:pt x="0" y="0"/>
                </a:moveTo>
                <a:lnTo>
                  <a:pt x="335169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316588" y="8529675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78"/>
                </a:moveTo>
                <a:lnTo>
                  <a:pt x="19390" y="0"/>
                </a:lnTo>
              </a:path>
            </a:pathLst>
          </a:custGeom>
          <a:ln w="63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335979" y="8532993"/>
            <a:ext cx="28575" cy="52069"/>
          </a:xfrm>
          <a:custGeom>
            <a:avLst/>
            <a:gdLst/>
            <a:ahLst/>
            <a:cxnLst/>
            <a:rect l="l" t="t" r="r" b="b"/>
            <a:pathLst>
              <a:path w="28575" h="52070">
                <a:moveTo>
                  <a:pt x="0" y="0"/>
                </a:moveTo>
                <a:lnTo>
                  <a:pt x="28322" y="51648"/>
                </a:lnTo>
              </a:path>
            </a:pathLst>
          </a:custGeom>
          <a:ln w="12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367380" y="8430314"/>
            <a:ext cx="37465" cy="154940"/>
          </a:xfrm>
          <a:custGeom>
            <a:avLst/>
            <a:gdLst/>
            <a:ahLst/>
            <a:cxnLst/>
            <a:rect l="l" t="t" r="r" b="b"/>
            <a:pathLst>
              <a:path w="37464" h="154940">
                <a:moveTo>
                  <a:pt x="0" y="154326"/>
                </a:moveTo>
                <a:lnTo>
                  <a:pt x="37229" y="0"/>
                </a:lnTo>
              </a:path>
            </a:pathLst>
          </a:custGeom>
          <a:ln w="6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404610" y="8430314"/>
            <a:ext cx="165735" cy="0"/>
          </a:xfrm>
          <a:custGeom>
            <a:avLst/>
            <a:gdLst/>
            <a:ahLst/>
            <a:cxnLst/>
            <a:rect l="l" t="t" r="r" b="b"/>
            <a:pathLst>
              <a:path w="165735">
                <a:moveTo>
                  <a:pt x="0" y="0"/>
                </a:moveTo>
                <a:lnTo>
                  <a:pt x="165307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262112" y="8633876"/>
            <a:ext cx="359410" cy="0"/>
          </a:xfrm>
          <a:custGeom>
            <a:avLst/>
            <a:gdLst/>
            <a:ahLst/>
            <a:cxnLst/>
            <a:rect l="l" t="t" r="r" b="b"/>
            <a:pathLst>
              <a:path w="359410">
                <a:moveTo>
                  <a:pt x="0" y="0"/>
                </a:moveTo>
                <a:lnTo>
                  <a:pt x="358900" y="0"/>
                </a:lnTo>
              </a:path>
            </a:pathLst>
          </a:custGeom>
          <a:ln w="63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4401460" y="8410669"/>
            <a:ext cx="1784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433638" y="8608127"/>
            <a:ext cx="21412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93900" algn="l"/>
              </a:tabLst>
            </a:pPr>
            <a:r>
              <a:rPr sz="700" spc="-45" dirty="0">
                <a:latin typeface="Times New Roman"/>
                <a:cs typeface="Times New Roman"/>
              </a:rPr>
              <a:t>m</a:t>
            </a:r>
            <a:r>
              <a:rPr sz="700" spc="5" dirty="0">
                <a:latin typeface="Times New Roman"/>
                <a:cs typeface="Times New Roman"/>
              </a:rPr>
              <a:t>in</a:t>
            </a:r>
            <a:r>
              <a:rPr sz="700" dirty="0">
                <a:latin typeface="Times New Roman"/>
                <a:cs typeface="Times New Roman"/>
              </a:rPr>
              <a:t>	</a:t>
            </a:r>
            <a:r>
              <a:rPr sz="700" spc="-50" dirty="0">
                <a:latin typeface="Times New Roman"/>
                <a:cs typeface="Times New Roman"/>
              </a:rPr>
              <a:t>m</a:t>
            </a:r>
            <a:r>
              <a:rPr sz="700" spc="5" dirty="0">
                <a:latin typeface="Times New Roman"/>
                <a:cs typeface="Times New Roman"/>
              </a:rPr>
              <a:t>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4653477" y="8506712"/>
            <a:ext cx="71691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0,003125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981650" y="8727488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778822" y="8626006"/>
            <a:ext cx="84963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3395" algn="l"/>
              </a:tabLst>
            </a:pPr>
            <a:r>
              <a:rPr sz="1200" spc="-5" dirty="0">
                <a:latin typeface="Times New Roman"/>
                <a:cs typeface="Times New Roman"/>
              </a:rPr>
              <a:t>4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4.400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3884696" y="8392842"/>
            <a:ext cx="3492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050" i="1" spc="30" baseline="-23809" dirty="0">
                <a:latin typeface="Times New Roman"/>
                <a:cs typeface="Times New Roman"/>
              </a:rPr>
              <a:t>c</a:t>
            </a:r>
            <a:r>
              <a:rPr sz="1050" i="1" spc="300" baseline="-23809" dirty="0">
                <a:latin typeface="Times New Roman"/>
                <a:cs typeface="Times New Roman"/>
              </a:rPr>
              <a:t> </a:t>
            </a:r>
            <a:r>
              <a:rPr sz="1800" spc="15" baseline="-41666" dirty="0">
                <a:latin typeface="Symbol"/>
                <a:cs typeface="Symbol"/>
              </a:rPr>
              <a:t></a:t>
            </a:r>
            <a:endParaRPr sz="1800" baseline="-41666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337152" y="8498978"/>
            <a:ext cx="2390775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310515" algn="l"/>
                <a:tab pos="2291715" algn="l"/>
              </a:tabLst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spc="-15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800" spc="-172" baseline="34722" dirty="0">
                <a:latin typeface="Times New Roman"/>
                <a:cs typeface="Times New Roman"/>
              </a:rPr>
              <a:t>1</a:t>
            </a:r>
            <a:r>
              <a:rPr sz="1800" spc="22" baseline="34722" dirty="0">
                <a:latin typeface="Times New Roman"/>
                <a:cs typeface="Times New Roman"/>
              </a:rPr>
              <a:t>,</a:t>
            </a:r>
            <a:r>
              <a:rPr sz="1800" spc="15" baseline="34722" dirty="0">
                <a:latin typeface="Times New Roman"/>
                <a:cs typeface="Times New Roman"/>
              </a:rPr>
              <a:t>4</a:t>
            </a:r>
            <a:r>
              <a:rPr sz="1800" spc="127" baseline="34722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800" spc="-172" baseline="34722" dirty="0">
                <a:latin typeface="Times New Roman"/>
                <a:cs typeface="Times New Roman"/>
              </a:rPr>
              <a:t>1</a:t>
            </a:r>
            <a:r>
              <a:rPr sz="1800" spc="22" baseline="34722" dirty="0">
                <a:latin typeface="Times New Roman"/>
                <a:cs typeface="Times New Roman"/>
              </a:rPr>
              <a:t>,</a:t>
            </a:r>
            <a:r>
              <a:rPr sz="1800" spc="15" baseline="34722" dirty="0">
                <a:latin typeface="Times New Roman"/>
                <a:cs typeface="Times New Roman"/>
              </a:rPr>
              <a:t>4</a:t>
            </a:r>
            <a:r>
              <a:rPr sz="1800" baseline="34722" dirty="0">
                <a:latin typeface="Times New Roman"/>
                <a:cs typeface="Times New Roman"/>
              </a:rPr>
              <a:t> </a:t>
            </a:r>
            <a:r>
              <a:rPr sz="1800" spc="75" baseline="34722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,003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a</a:t>
            </a:r>
            <a:r>
              <a:rPr sz="1200" dirty="0">
                <a:latin typeface="Times New Roman"/>
                <a:cs typeface="Times New Roman"/>
              </a:rPr>
              <a:t>tau </a:t>
            </a:r>
            <a:r>
              <a:rPr sz="1200" spc="-75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1308861" y="8940177"/>
            <a:ext cx="1669414" cy="21844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250" i="1" spc="-10" dirty="0">
                <a:latin typeface="Symbol"/>
                <a:cs typeface="Symbol"/>
              </a:rPr>
              <a:t></a:t>
            </a:r>
            <a:r>
              <a:rPr sz="1200" spc="-15" baseline="-10416" dirty="0">
                <a:latin typeface="Times New Roman"/>
                <a:cs typeface="Times New Roman"/>
              </a:rPr>
              <a:t>min </a:t>
            </a:r>
            <a:r>
              <a:rPr sz="1200" spc="-5" dirty="0">
                <a:latin typeface="Times New Roman"/>
                <a:cs typeface="Times New Roman"/>
              </a:rPr>
              <a:t>yang </a:t>
            </a:r>
            <a:r>
              <a:rPr sz="1200" dirty="0">
                <a:latin typeface="Times New Roman"/>
                <a:cs typeface="Times New Roman"/>
              </a:rPr>
              <a:t>dipakai =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0,0035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2723791" y="9458784"/>
            <a:ext cx="168910" cy="0"/>
          </a:xfrm>
          <a:custGeom>
            <a:avLst/>
            <a:gdLst/>
            <a:ahLst/>
            <a:cxnLst/>
            <a:rect l="l" t="t" r="r" b="b"/>
            <a:pathLst>
              <a:path w="168910">
                <a:moveTo>
                  <a:pt x="0" y="0"/>
                </a:moveTo>
                <a:lnTo>
                  <a:pt x="168443" y="0"/>
                </a:lnTo>
              </a:path>
            </a:pathLst>
          </a:custGeom>
          <a:ln w="63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3056439" y="9433435"/>
            <a:ext cx="445134" cy="132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06400" algn="l"/>
              </a:tabLst>
            </a:pPr>
            <a:r>
              <a:rPr sz="700" i="1" spc="5" dirty="0">
                <a:latin typeface="Times New Roman"/>
                <a:cs typeface="Times New Roman"/>
              </a:rPr>
              <a:t>b	</a:t>
            </a:r>
            <a:r>
              <a:rPr sz="700" i="1" dirty="0">
                <a:latin typeface="Times New Roman"/>
                <a:cs typeface="Times New Roman"/>
              </a:rPr>
              <a:t>f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2801374" y="9552388"/>
            <a:ext cx="66040" cy="132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e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433637" y="9433435"/>
            <a:ext cx="804545" cy="132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5490" algn="l"/>
              </a:tabLst>
            </a:pPr>
            <a:r>
              <a:rPr sz="700" spc="-50" dirty="0">
                <a:latin typeface="Times New Roman"/>
                <a:cs typeface="Times New Roman"/>
              </a:rPr>
              <a:t>m</a:t>
            </a:r>
            <a:r>
              <a:rPr sz="700" spc="-15" dirty="0">
                <a:latin typeface="Times New Roman"/>
                <a:cs typeface="Times New Roman"/>
              </a:rPr>
              <a:t>a</a:t>
            </a:r>
            <a:r>
              <a:rPr sz="700" spc="5" dirty="0">
                <a:latin typeface="Times New Roman"/>
                <a:cs typeface="Times New Roman"/>
              </a:rPr>
              <a:t>x</a:t>
            </a:r>
            <a:r>
              <a:rPr sz="700" dirty="0">
                <a:latin typeface="Times New Roman"/>
                <a:cs typeface="Times New Roman"/>
              </a:rPr>
              <a:t>	</a:t>
            </a:r>
            <a:r>
              <a:rPr sz="700" i="1" spc="5" dirty="0">
                <a:latin typeface="Times New Roman"/>
                <a:cs typeface="Times New Roman"/>
              </a:rPr>
              <a:t>b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2727127" y="9450904"/>
            <a:ext cx="103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0" dirty="0">
                <a:latin typeface="Times New Roman"/>
                <a:cs typeface="Times New Roman"/>
              </a:rPr>
              <a:t>b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1337220" y="9323041"/>
            <a:ext cx="2258695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324485" algn="l"/>
              </a:tabLst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spc="-15" dirty="0">
                <a:latin typeface="Times New Roman"/>
                <a:cs typeface="Times New Roman"/>
              </a:rPr>
              <a:t>	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0,75.</a:t>
            </a:r>
            <a:r>
              <a:rPr sz="1250" i="1" spc="-10" dirty="0">
                <a:latin typeface="Symbol"/>
                <a:cs typeface="Symbol"/>
              </a:rPr>
              <a:t></a:t>
            </a:r>
            <a:r>
              <a:rPr sz="1250" i="1" spc="-1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0,75. </a:t>
            </a:r>
            <a:r>
              <a:rPr sz="1800" i="1" spc="7" baseline="37037" dirty="0">
                <a:latin typeface="Times New Roman"/>
                <a:cs typeface="Times New Roman"/>
              </a:rPr>
              <a:t>b</a:t>
            </a:r>
            <a:r>
              <a:rPr sz="1050" i="1" spc="7" baseline="39682" dirty="0">
                <a:latin typeface="Times New Roman"/>
                <a:cs typeface="Times New Roman"/>
              </a:rPr>
              <a:t>w </a:t>
            </a:r>
            <a:r>
              <a:rPr sz="1200" spc="25" dirty="0">
                <a:latin typeface="Times New Roman"/>
                <a:cs typeface="Times New Roman"/>
              </a:rPr>
              <a:t>(</a:t>
            </a:r>
            <a:r>
              <a:rPr sz="1250" i="1" spc="25" dirty="0">
                <a:latin typeface="Symbol"/>
                <a:cs typeface="Symbol"/>
              </a:rPr>
              <a:t></a:t>
            </a:r>
            <a:r>
              <a:rPr sz="1250" i="1" spc="25" dirty="0">
                <a:latin typeface="Times New Roman"/>
                <a:cs typeface="Times New Roman"/>
              </a:rPr>
              <a:t> </a:t>
            </a:r>
            <a:r>
              <a:rPr sz="1050" spc="7" baseline="51587" dirty="0">
                <a:latin typeface="Symbol"/>
                <a:cs typeface="Symbol"/>
              </a:rPr>
              <a:t></a:t>
            </a:r>
            <a:r>
              <a:rPr sz="1050" spc="7" baseline="51587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i="1" spc="2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39508" y="1131250"/>
            <a:ext cx="646430" cy="0"/>
          </a:xfrm>
          <a:custGeom>
            <a:avLst/>
            <a:gdLst/>
            <a:ahLst/>
            <a:cxnLst/>
            <a:rect l="l" t="t" r="r" b="b"/>
            <a:pathLst>
              <a:path w="646430">
                <a:moveTo>
                  <a:pt x="0" y="0"/>
                </a:moveTo>
                <a:lnTo>
                  <a:pt x="646104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14214" y="1131250"/>
            <a:ext cx="546735" cy="0"/>
          </a:xfrm>
          <a:custGeom>
            <a:avLst/>
            <a:gdLst/>
            <a:ahLst/>
            <a:cxnLst/>
            <a:rect l="l" t="t" r="r" b="b"/>
            <a:pathLst>
              <a:path w="546735">
                <a:moveTo>
                  <a:pt x="0" y="0"/>
                </a:moveTo>
                <a:lnTo>
                  <a:pt x="546216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876887" y="1224943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66316" y="1224943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30969" y="1105594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b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01725" y="1123076"/>
            <a:ext cx="87947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20370" algn="l"/>
              </a:tabLst>
            </a:pPr>
            <a:r>
              <a:rPr sz="1200" i="1" spc="5" dirty="0">
                <a:latin typeface="Times New Roman"/>
                <a:cs typeface="Times New Roman"/>
              </a:rPr>
              <a:t>f	</a:t>
            </a:r>
            <a:r>
              <a:rPr sz="1200" dirty="0">
                <a:latin typeface="Times New Roman"/>
                <a:cs typeface="Times New Roman"/>
              </a:rPr>
              <a:t>600 </a:t>
            </a:r>
            <a:r>
              <a:rPr sz="1200" spc="10" dirty="0">
                <a:latin typeface="Symbol"/>
                <a:cs typeface="Symbol"/>
              </a:rPr>
              <a:t>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90628" y="899313"/>
            <a:ext cx="1325245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1083310" algn="l"/>
              </a:tabLst>
            </a:pPr>
            <a:r>
              <a:rPr sz="1050" spc="7" baseline="-11904" dirty="0">
                <a:latin typeface="Symbol"/>
                <a:cs typeface="Symbol"/>
              </a:rPr>
              <a:t></a:t>
            </a:r>
            <a:r>
              <a:rPr sz="1050" spc="7" baseline="-11904" dirty="0">
                <a:latin typeface="Times New Roman"/>
                <a:cs typeface="Times New Roman"/>
              </a:rPr>
              <a:t>  </a:t>
            </a:r>
            <a:r>
              <a:rPr sz="1050" spc="-82" baseline="-11904" dirty="0">
                <a:latin typeface="Times New Roman"/>
                <a:cs typeface="Times New Roman"/>
              </a:rPr>
              <a:t> </a:t>
            </a:r>
            <a:r>
              <a:rPr sz="1800" spc="15" baseline="-34722" dirty="0">
                <a:latin typeface="Symbol"/>
                <a:cs typeface="Symbol"/>
              </a:rPr>
              <a:t></a:t>
            </a:r>
            <a:r>
              <a:rPr sz="1800" spc="120" baseline="-34722" dirty="0">
                <a:latin typeface="Times New Roman"/>
                <a:cs typeface="Times New Roman"/>
              </a:rPr>
              <a:t> </a:t>
            </a:r>
            <a:r>
              <a:rPr sz="1800" spc="-37" baseline="2314" dirty="0">
                <a:latin typeface="Times New Roman"/>
                <a:cs typeface="Times New Roman"/>
              </a:rPr>
              <a:t>0</a:t>
            </a:r>
            <a:r>
              <a:rPr sz="1800" spc="-60" baseline="2314" dirty="0">
                <a:latin typeface="Times New Roman"/>
                <a:cs typeface="Times New Roman"/>
              </a:rPr>
              <a:t>,</a:t>
            </a:r>
            <a:r>
              <a:rPr sz="1800" spc="-7" baseline="2314" dirty="0">
                <a:latin typeface="Times New Roman"/>
                <a:cs typeface="Times New Roman"/>
              </a:rPr>
              <a:t>8</a:t>
            </a:r>
            <a:r>
              <a:rPr sz="1800" spc="15" baseline="2314" dirty="0">
                <a:latin typeface="Times New Roman"/>
                <a:cs typeface="Times New Roman"/>
              </a:rPr>
              <a:t>5</a:t>
            </a:r>
            <a:r>
              <a:rPr sz="1800" spc="-135" baseline="2314" dirty="0">
                <a:latin typeface="Times New Roman"/>
                <a:cs typeface="Times New Roman"/>
              </a:rPr>
              <a:t> </a:t>
            </a:r>
            <a:r>
              <a:rPr sz="1800" i="1" spc="7" baseline="2314" dirty="0">
                <a:latin typeface="Times New Roman"/>
                <a:cs typeface="Times New Roman"/>
              </a:rPr>
              <a:t>f</a:t>
            </a:r>
            <a:r>
              <a:rPr sz="1800" i="1" spc="-37" baseline="2314" dirty="0">
                <a:latin typeface="Times New Roman"/>
                <a:cs typeface="Times New Roman"/>
              </a:rPr>
              <a:t> </a:t>
            </a:r>
            <a:r>
              <a:rPr sz="1800" spc="60" baseline="2314" dirty="0">
                <a:latin typeface="Times New Roman"/>
                <a:cs typeface="Times New Roman"/>
              </a:rPr>
              <a:t>'</a:t>
            </a:r>
            <a:r>
              <a:rPr sz="1050" i="1" spc="7" baseline="-19841" dirty="0">
                <a:latin typeface="Times New Roman"/>
                <a:cs typeface="Times New Roman"/>
              </a:rPr>
              <a:t>c</a:t>
            </a:r>
            <a:r>
              <a:rPr sz="1050" i="1" baseline="-19841" dirty="0">
                <a:latin typeface="Times New Roman"/>
                <a:cs typeface="Times New Roman"/>
              </a:rPr>
              <a:t>  </a:t>
            </a:r>
            <a:r>
              <a:rPr sz="1875" i="1" spc="7" baseline="2222" dirty="0">
                <a:latin typeface="Symbol"/>
                <a:cs typeface="Symbol"/>
              </a:rPr>
              <a:t></a:t>
            </a:r>
            <a:r>
              <a:rPr sz="1050" spc="7" baseline="-19841" dirty="0">
                <a:latin typeface="Times New Roman"/>
                <a:cs typeface="Times New Roman"/>
              </a:rPr>
              <a:t>1</a:t>
            </a:r>
            <a:r>
              <a:rPr sz="1050" baseline="-1984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600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7174" y="995451"/>
            <a:ext cx="111125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50" i="1" spc="-15" dirty="0">
                <a:latin typeface="Symbol"/>
                <a:cs typeface="Symbol"/>
              </a:rPr>
              <a:t>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73451" y="995819"/>
            <a:ext cx="2350770" cy="21844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200" dirty="0">
                <a:latin typeface="Times New Roman"/>
                <a:cs typeface="Times New Roman"/>
              </a:rPr>
              <a:t>; </a:t>
            </a:r>
            <a:r>
              <a:rPr sz="1200" spc="-5" dirty="0">
                <a:latin typeface="Times New Roman"/>
                <a:cs typeface="Times New Roman"/>
              </a:rPr>
              <a:t>dengan </a:t>
            </a:r>
            <a:r>
              <a:rPr sz="1250" i="1" spc="-5" dirty="0">
                <a:latin typeface="Symbol"/>
                <a:cs typeface="Symbol"/>
              </a:rPr>
              <a:t></a:t>
            </a:r>
            <a:r>
              <a:rPr sz="1200" spc="-7" baseline="-10416" dirty="0">
                <a:latin typeface="Times New Roman"/>
                <a:cs typeface="Times New Roman"/>
              </a:rPr>
              <a:t>1 </a:t>
            </a:r>
            <a:r>
              <a:rPr sz="1200" dirty="0">
                <a:latin typeface="Times New Roman"/>
                <a:cs typeface="Times New Roman"/>
              </a:rPr>
              <a:t>= 0,85 untuk </a:t>
            </a:r>
            <a:r>
              <a:rPr sz="1200" i="1" spc="-5" dirty="0">
                <a:latin typeface="Times New Roman"/>
                <a:cs typeface="Times New Roman"/>
              </a:rPr>
              <a:t>f’</a:t>
            </a:r>
            <a:r>
              <a:rPr sz="1200" i="1" spc="-7" baseline="-10416" dirty="0">
                <a:latin typeface="Times New Roman"/>
                <a:cs typeface="Times New Roman"/>
              </a:rPr>
              <a:t>c 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&lt;</a:t>
            </a:r>
            <a:r>
              <a:rPr sz="1200" dirty="0">
                <a:latin typeface="Times New Roman"/>
                <a:cs typeface="Times New Roman"/>
              </a:rPr>
              <a:t> 30</a:t>
            </a:r>
            <a:r>
              <a:rPr sz="1200" spc="14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MPa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94781" y="1693683"/>
            <a:ext cx="1182370" cy="0"/>
          </a:xfrm>
          <a:custGeom>
            <a:avLst/>
            <a:gdLst/>
            <a:ahLst/>
            <a:cxnLst/>
            <a:rect l="l" t="t" r="r" b="b"/>
            <a:pathLst>
              <a:path w="1182370">
                <a:moveTo>
                  <a:pt x="0" y="0"/>
                </a:moveTo>
                <a:lnTo>
                  <a:pt x="1182298" y="0"/>
                </a:lnTo>
              </a:path>
            </a:pathLst>
          </a:custGeom>
          <a:ln w="63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140759" y="1787454"/>
            <a:ext cx="249554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y</a:t>
            </a:r>
            <a:r>
              <a:rPr sz="700" i="1" spc="165" dirty="0">
                <a:latin typeface="Times New Roman"/>
                <a:cs typeface="Times New Roman"/>
              </a:rPr>
              <a:t> </a:t>
            </a:r>
            <a:r>
              <a:rPr sz="700" i="1" spc="5" dirty="0">
                <a:latin typeface="Times New Roman"/>
                <a:cs typeface="Times New Roman"/>
              </a:rPr>
              <a:t>w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49674" y="1668315"/>
            <a:ext cx="5080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dirty="0">
                <a:latin typeface="Times New Roman"/>
                <a:cs typeface="Times New Roman"/>
              </a:rPr>
              <a:t>f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76202" y="1685814"/>
            <a:ext cx="4381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 </a:t>
            </a:r>
            <a:r>
              <a:rPr sz="1200" spc="-35" dirty="0">
                <a:latin typeface="Times New Roman"/>
                <a:cs typeface="Times New Roman"/>
              </a:rPr>
              <a:t>.</a:t>
            </a:r>
            <a:r>
              <a:rPr sz="1200" i="1" spc="-35" dirty="0">
                <a:latin typeface="Times New Roman"/>
                <a:cs typeface="Times New Roman"/>
              </a:rPr>
              <a:t>b</a:t>
            </a:r>
            <a:r>
              <a:rPr sz="1200" i="1" spc="195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.</a:t>
            </a:r>
            <a:r>
              <a:rPr sz="1200" i="1" spc="-15" dirty="0">
                <a:latin typeface="Times New Roman"/>
                <a:cs typeface="Times New Roman"/>
              </a:rPr>
              <a:t>d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55740" y="1398378"/>
            <a:ext cx="1285875" cy="2673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800" spc="15" baseline="-43981" dirty="0">
                <a:latin typeface="Symbol"/>
                <a:cs typeface="Symbol"/>
              </a:rPr>
              <a:t></a:t>
            </a:r>
            <a:r>
              <a:rPr sz="1800" spc="127" baseline="-43981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40" dirty="0">
                <a:latin typeface="Times New Roman"/>
                <a:cs typeface="Times New Roman"/>
              </a:rPr>
              <a:t>,</a:t>
            </a:r>
            <a:r>
              <a:rPr sz="1200" spc="-5" dirty="0">
                <a:latin typeface="Times New Roman"/>
                <a:cs typeface="Times New Roman"/>
              </a:rPr>
              <a:t>8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5" dirty="0">
                <a:latin typeface="Times New Roman"/>
                <a:cs typeface="Times New Roman"/>
              </a:rPr>
              <a:t> </a:t>
            </a:r>
            <a:r>
              <a:rPr sz="1200" spc="35" dirty="0">
                <a:latin typeface="Times New Roman"/>
                <a:cs typeface="Times New Roman"/>
              </a:rPr>
              <a:t>'</a:t>
            </a:r>
            <a:r>
              <a:rPr sz="1050" i="1" spc="7" baseline="-23809" dirty="0">
                <a:latin typeface="Times New Roman"/>
                <a:cs typeface="Times New Roman"/>
              </a:rPr>
              <a:t>c</a:t>
            </a:r>
            <a:r>
              <a:rPr sz="1050" i="1" spc="-75" baseline="-23809" dirty="0">
                <a:latin typeface="Times New Roman"/>
                <a:cs typeface="Times New Roman"/>
              </a:rPr>
              <a:t> </a:t>
            </a:r>
            <a:r>
              <a:rPr sz="1200" spc="-60" dirty="0">
                <a:latin typeface="Times New Roman"/>
                <a:cs typeface="Times New Roman"/>
              </a:rPr>
              <a:t>.</a:t>
            </a:r>
            <a:r>
              <a:rPr sz="1550" spc="-165" dirty="0">
                <a:latin typeface="Symbol"/>
                <a:cs typeface="Symbol"/>
              </a:rPr>
              <a:t></a:t>
            </a:r>
            <a:r>
              <a:rPr sz="1200" i="1" spc="-20" dirty="0">
                <a:latin typeface="Times New Roman"/>
                <a:cs typeface="Times New Roman"/>
              </a:rPr>
              <a:t>b</a:t>
            </a:r>
            <a:r>
              <a:rPr sz="1050" i="1" spc="7" baseline="-23809" dirty="0">
                <a:latin typeface="Times New Roman"/>
                <a:cs typeface="Times New Roman"/>
              </a:rPr>
              <a:t>e</a:t>
            </a:r>
            <a:r>
              <a:rPr sz="1050" i="1" baseline="-23809" dirty="0">
                <a:latin typeface="Times New Roman"/>
                <a:cs typeface="Times New Roman"/>
              </a:rPr>
              <a:t> </a:t>
            </a:r>
            <a:r>
              <a:rPr sz="1050" i="1" spc="67" baseline="-23809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b</a:t>
            </a:r>
            <a:r>
              <a:rPr sz="1050" i="1" spc="7" baseline="-23809" dirty="0">
                <a:latin typeface="Times New Roman"/>
                <a:cs typeface="Times New Roman"/>
              </a:rPr>
              <a:t>w</a:t>
            </a:r>
            <a:r>
              <a:rPr sz="1050" i="1" spc="22" baseline="-23809" dirty="0">
                <a:latin typeface="Times New Roman"/>
                <a:cs typeface="Times New Roman"/>
              </a:rPr>
              <a:t> </a:t>
            </a:r>
            <a:r>
              <a:rPr sz="1550" spc="-170" dirty="0">
                <a:latin typeface="Symbol"/>
                <a:cs typeface="Symbol"/>
              </a:rPr>
              <a:t></a:t>
            </a:r>
            <a:r>
              <a:rPr sz="1200" i="1" spc="10" dirty="0">
                <a:latin typeface="Times New Roman"/>
                <a:cs typeface="Times New Roman"/>
              </a:rPr>
              <a:t>h</a:t>
            </a:r>
            <a:r>
              <a:rPr sz="1200" i="1" spc="-190" dirty="0">
                <a:latin typeface="Times New Roman"/>
                <a:cs typeface="Times New Roman"/>
              </a:rPr>
              <a:t> </a:t>
            </a:r>
            <a:r>
              <a:rPr sz="1050" i="1" baseline="-23809" dirty="0">
                <a:latin typeface="Times New Roman"/>
                <a:cs typeface="Times New Roman"/>
              </a:rPr>
              <a:t>f</a:t>
            </a:r>
            <a:endParaRPr sz="1050" baseline="-23809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37164" y="1558109"/>
            <a:ext cx="111125" cy="2190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i="1" spc="-15" dirty="0">
                <a:latin typeface="Symbol"/>
                <a:cs typeface="Symbol"/>
              </a:rPr>
              <a:t>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55394" y="2243810"/>
            <a:ext cx="89979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400.250.390,5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57445" y="2243810"/>
            <a:ext cx="3308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1750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33721" y="2226628"/>
            <a:ext cx="1727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-50" dirty="0">
                <a:latin typeface="Times New Roman"/>
                <a:cs typeface="Times New Roman"/>
              </a:rPr>
              <a:t>m</a:t>
            </a:r>
            <a:r>
              <a:rPr sz="700" spc="-15" dirty="0">
                <a:latin typeface="Times New Roman"/>
                <a:cs typeface="Times New Roman"/>
              </a:rPr>
              <a:t>a</a:t>
            </a:r>
            <a:r>
              <a:rPr sz="700" spc="5" dirty="0">
                <a:latin typeface="Times New Roman"/>
                <a:cs typeface="Times New Roman"/>
              </a:rPr>
              <a:t>x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760018" y="2270935"/>
            <a:ext cx="857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598735" y="2128683"/>
            <a:ext cx="324675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73730" algn="l"/>
              </a:tabLst>
            </a:pPr>
            <a:r>
              <a:rPr sz="1200" spc="10" dirty="0">
                <a:latin typeface="Symbol"/>
                <a:cs typeface="Symbol"/>
              </a:rPr>
              <a:t>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598735" y="2270935"/>
            <a:ext cx="857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649413" y="1982203"/>
            <a:ext cx="4925060" cy="2673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022475" algn="l"/>
                <a:tab pos="2443480" algn="l"/>
              </a:tabLst>
            </a:pP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800" spc="-7" baseline="-34722" dirty="0">
                <a:latin typeface="Times New Roman"/>
                <a:cs typeface="Times New Roman"/>
              </a:rPr>
              <a:t>0,75 </a:t>
            </a:r>
            <a:r>
              <a:rPr sz="1800" spc="22" baseline="-34722" dirty="0">
                <a:latin typeface="Symbol"/>
                <a:cs typeface="Symbol"/>
              </a:rPr>
              <a:t></a:t>
            </a:r>
            <a:r>
              <a:rPr sz="1200" u="sng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200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250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</a:t>
            </a:r>
            <a:r>
              <a:rPr sz="1800" spc="60" baseline="-34722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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0,85.25.0,85	</a:t>
            </a:r>
            <a:r>
              <a:rPr sz="1200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600	</a:t>
            </a:r>
            <a:r>
              <a:rPr sz="1800" spc="22" baseline="-34722" dirty="0">
                <a:latin typeface="Symbol"/>
                <a:cs typeface="Symbol"/>
              </a:rPr>
              <a:t></a:t>
            </a:r>
            <a:r>
              <a:rPr sz="1800" spc="22" baseline="-34722" dirty="0">
                <a:latin typeface="Times New Roman"/>
                <a:cs typeface="Times New Roman"/>
              </a:rPr>
              <a:t> </a:t>
            </a:r>
            <a:r>
              <a:rPr sz="1200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0,85.25.</a:t>
            </a:r>
            <a:r>
              <a:rPr sz="1550" u="sng" spc="-3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</a:t>
            </a:r>
            <a:r>
              <a:rPr sz="1200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1750</a:t>
            </a:r>
            <a:r>
              <a:rPr sz="1200" u="sng" spc="-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200" u="sng" spc="1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1200" u="sng" spc="-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200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250</a:t>
            </a:r>
            <a:r>
              <a:rPr sz="1550" u="sng" spc="-3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</a:t>
            </a:r>
            <a:r>
              <a:rPr sz="1200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.120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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800" spc="22" baseline="-34722" dirty="0">
                <a:latin typeface="Symbol"/>
                <a:cs typeface="Symbol"/>
              </a:rPr>
              <a:t></a:t>
            </a:r>
            <a:r>
              <a:rPr sz="1800" spc="-22" baseline="-34722" dirty="0">
                <a:latin typeface="Times New Roman"/>
                <a:cs typeface="Times New Roman"/>
              </a:rPr>
              <a:t> </a:t>
            </a:r>
            <a:r>
              <a:rPr sz="1800" spc="-7" baseline="-34722" dirty="0">
                <a:latin typeface="Times New Roman"/>
                <a:cs typeface="Times New Roman"/>
              </a:rPr>
              <a:t>0,013398</a:t>
            </a:r>
            <a:endParaRPr sz="1800" baseline="-34722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337308" y="2116108"/>
            <a:ext cx="111760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250" i="1" spc="-15" dirty="0">
                <a:latin typeface="Symbol"/>
                <a:cs typeface="Symbol"/>
              </a:rPr>
              <a:t>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621320" y="2709187"/>
            <a:ext cx="510540" cy="0"/>
          </a:xfrm>
          <a:custGeom>
            <a:avLst/>
            <a:gdLst/>
            <a:ahLst/>
            <a:cxnLst/>
            <a:rect l="l" t="t" r="r" b="b"/>
            <a:pathLst>
              <a:path w="510539">
                <a:moveTo>
                  <a:pt x="0" y="0"/>
                </a:moveTo>
                <a:lnTo>
                  <a:pt x="510212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302948" y="2709187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940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408722" y="2485816"/>
            <a:ext cx="2546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96475" y="2243810"/>
            <a:ext cx="1304925" cy="546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1290">
              <a:lnSpc>
                <a:spcPct val="100000"/>
              </a:lnSpc>
              <a:spcBef>
                <a:spcPts val="100"/>
              </a:spcBef>
              <a:tabLst>
                <a:tab pos="688975" algn="l"/>
              </a:tabLst>
            </a:pPr>
            <a:r>
              <a:rPr sz="1200" spc="5" dirty="0">
                <a:latin typeface="Times New Roman"/>
                <a:cs typeface="Times New Roman"/>
              </a:rPr>
              <a:t>400	600 </a:t>
            </a:r>
            <a:r>
              <a:rPr sz="1200" spc="15" dirty="0">
                <a:latin typeface="Symbol"/>
                <a:cs typeface="Symbol"/>
              </a:rPr>
              <a:t></a:t>
            </a:r>
            <a:r>
              <a:rPr sz="1200" spc="-2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18,824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164080" y="2581967"/>
            <a:ext cx="1111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616618" y="2701010"/>
            <a:ext cx="115760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3420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0,85.</a:t>
            </a:r>
            <a:r>
              <a:rPr sz="1200" spc="-12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050" i="1" spc="30" baseline="-23809" dirty="0">
                <a:latin typeface="Times New Roman"/>
                <a:cs typeface="Times New Roman"/>
              </a:rPr>
              <a:t>c	</a:t>
            </a:r>
            <a:r>
              <a:rPr sz="1200" spc="-15" dirty="0">
                <a:latin typeface="Times New Roman"/>
                <a:cs typeface="Times New Roman"/>
              </a:rPr>
              <a:t>0,85.25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815407" y="2462615"/>
            <a:ext cx="13081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95" dirty="0">
                <a:latin typeface="Times New Roman"/>
                <a:cs typeface="Times New Roman"/>
              </a:rPr>
              <a:t> </a:t>
            </a:r>
            <a:r>
              <a:rPr sz="1050" i="1" spc="7" baseline="-23809" dirty="0">
                <a:latin typeface="Times New Roman"/>
                <a:cs typeface="Times New Roman"/>
              </a:rPr>
              <a:t>y</a:t>
            </a:r>
            <a:endParaRPr sz="1050" baseline="-23809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32577" y="2581967"/>
            <a:ext cx="2609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5" dirty="0">
                <a:latin typeface="Times New Roman"/>
                <a:cs typeface="Times New Roman"/>
              </a:rPr>
              <a:t>m</a:t>
            </a:r>
            <a:r>
              <a:rPr sz="1200" i="1" spc="-8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1685873" y="3254652"/>
            <a:ext cx="344170" cy="0"/>
          </a:xfrm>
          <a:custGeom>
            <a:avLst/>
            <a:gdLst/>
            <a:ahLst/>
            <a:cxnLst/>
            <a:rect l="l" t="t" r="r" b="b"/>
            <a:pathLst>
              <a:path w="344169">
                <a:moveTo>
                  <a:pt x="0" y="0"/>
                </a:moveTo>
                <a:lnTo>
                  <a:pt x="343640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200873" y="3254652"/>
            <a:ext cx="857885" cy="0"/>
          </a:xfrm>
          <a:custGeom>
            <a:avLst/>
            <a:gdLst/>
            <a:ahLst/>
            <a:cxnLst/>
            <a:rect l="l" t="t" r="r" b="b"/>
            <a:pathLst>
              <a:path w="857885">
                <a:moveTo>
                  <a:pt x="0" y="0"/>
                </a:moveTo>
                <a:lnTo>
                  <a:pt x="857401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1752991" y="3351053"/>
            <a:ext cx="6604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e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182008" y="3249490"/>
            <a:ext cx="86296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1750.(390,5)</a:t>
            </a:r>
            <a:r>
              <a:rPr sz="1050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746220" y="3031281"/>
            <a:ext cx="12192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1655" algn="l"/>
              </a:tabLst>
            </a:pPr>
            <a:r>
              <a:rPr sz="1200" i="1" spc="-5" dirty="0">
                <a:latin typeface="Times New Roman"/>
                <a:cs typeface="Times New Roman"/>
              </a:rPr>
              <a:t>M</a:t>
            </a:r>
            <a:r>
              <a:rPr sz="1200" i="1" spc="10" dirty="0">
                <a:latin typeface="Times New Roman"/>
                <a:cs typeface="Times New Roman"/>
              </a:rPr>
              <a:t>n</a:t>
            </a:r>
            <a:r>
              <a:rPr sz="1200" i="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77,683.1</a:t>
            </a:r>
            <a:r>
              <a:rPr sz="1200" spc="65" dirty="0">
                <a:latin typeface="Times New Roman"/>
                <a:cs typeface="Times New Roman"/>
              </a:rPr>
              <a:t>0</a:t>
            </a:r>
            <a:r>
              <a:rPr sz="1050" spc="7" baseline="43650" dirty="0">
                <a:latin typeface="Times New Roman"/>
                <a:cs typeface="Times New Roman"/>
              </a:rPr>
              <a:t>6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78720" y="3249490"/>
            <a:ext cx="33718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0" dirty="0">
                <a:latin typeface="Times New Roman"/>
                <a:cs typeface="Times New Roman"/>
              </a:rPr>
              <a:t>b </a:t>
            </a:r>
            <a:r>
              <a:rPr sz="1200" spc="-15" dirty="0">
                <a:latin typeface="Times New Roman"/>
                <a:cs typeface="Times New Roman"/>
              </a:rPr>
              <a:t>.</a:t>
            </a:r>
            <a:r>
              <a:rPr sz="1200" i="1" spc="-15" dirty="0">
                <a:latin typeface="Times New Roman"/>
                <a:cs typeface="Times New Roman"/>
              </a:rPr>
              <a:t>d</a:t>
            </a:r>
            <a:r>
              <a:rPr sz="1200" i="1" spc="-85" dirty="0">
                <a:latin typeface="Times New Roman"/>
                <a:cs typeface="Times New Roman"/>
              </a:rPr>
              <a:t> </a:t>
            </a:r>
            <a:r>
              <a:rPr sz="1050" spc="7" baseline="43650" dirty="0">
                <a:latin typeface="Times New Roman"/>
                <a:cs typeface="Times New Roman"/>
              </a:rPr>
              <a:t>2</a:t>
            </a:r>
            <a:endParaRPr sz="1050" baseline="436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090928" y="3127432"/>
            <a:ext cx="85280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0,2911</a:t>
            </a:r>
            <a:r>
              <a:rPr sz="1200" i="1" spc="-15" dirty="0">
                <a:latin typeface="Times New Roman"/>
                <a:cs typeface="Times New Roman"/>
              </a:rPr>
              <a:t>MPa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062117" y="3127432"/>
            <a:ext cx="1111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337234" y="3127432"/>
            <a:ext cx="32067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15" dirty="0">
                <a:latin typeface="Times New Roman"/>
                <a:cs typeface="Times New Roman"/>
              </a:rPr>
              <a:t>Rn</a:t>
            </a:r>
            <a:r>
              <a:rPr sz="1200" i="1" spc="-3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611520" y="3836951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8075" y="0"/>
                </a:lnTo>
              </a:path>
            </a:pathLst>
          </a:custGeom>
          <a:ln w="63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323141" y="3836951"/>
            <a:ext cx="367030" cy="0"/>
          </a:xfrm>
          <a:custGeom>
            <a:avLst/>
            <a:gdLst/>
            <a:ahLst/>
            <a:cxnLst/>
            <a:rect l="l" t="t" r="r" b="b"/>
            <a:pathLst>
              <a:path w="367030">
                <a:moveTo>
                  <a:pt x="0" y="0"/>
                </a:moveTo>
                <a:lnTo>
                  <a:pt x="366675" y="0"/>
                </a:lnTo>
              </a:path>
            </a:pathLst>
          </a:custGeom>
          <a:ln w="63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032898" y="3894432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98"/>
                </a:moveTo>
                <a:lnTo>
                  <a:pt x="19350" y="0"/>
                </a:lnTo>
              </a:path>
            </a:pathLst>
          </a:custGeom>
          <a:ln w="63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052248" y="3897768"/>
            <a:ext cx="28575" cy="160655"/>
          </a:xfrm>
          <a:custGeom>
            <a:avLst/>
            <a:gdLst/>
            <a:ahLst/>
            <a:cxnLst/>
            <a:rect l="l" t="t" r="r" b="b"/>
            <a:pathLst>
              <a:path w="28575" h="160654">
                <a:moveTo>
                  <a:pt x="0" y="0"/>
                </a:moveTo>
                <a:lnTo>
                  <a:pt x="28263" y="160346"/>
                </a:lnTo>
              </a:path>
            </a:pathLst>
          </a:custGeom>
          <a:ln w="125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083584" y="3628495"/>
            <a:ext cx="37465" cy="429895"/>
          </a:xfrm>
          <a:custGeom>
            <a:avLst/>
            <a:gdLst/>
            <a:ahLst/>
            <a:cxnLst/>
            <a:rect l="l" t="t" r="r" b="b"/>
            <a:pathLst>
              <a:path w="37464" h="429895">
                <a:moveTo>
                  <a:pt x="0" y="429619"/>
                </a:moveTo>
                <a:lnTo>
                  <a:pt x="37466" y="0"/>
                </a:lnTo>
              </a:path>
            </a:pathLst>
          </a:custGeom>
          <a:ln w="64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121051" y="3628495"/>
            <a:ext cx="582295" cy="0"/>
          </a:xfrm>
          <a:custGeom>
            <a:avLst/>
            <a:gdLst/>
            <a:ahLst/>
            <a:cxnLst/>
            <a:rect l="l" t="t" r="r" b="b"/>
            <a:pathLst>
              <a:path w="582294">
                <a:moveTo>
                  <a:pt x="0" y="0"/>
                </a:moveTo>
                <a:lnTo>
                  <a:pt x="581732" y="0"/>
                </a:lnTo>
              </a:path>
            </a:pathLst>
          </a:custGeom>
          <a:ln w="63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2709093" y="3802474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709093" y="3669964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709093" y="3900199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709093" y="3572241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748084" y="3900199"/>
            <a:ext cx="8509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603718" y="3710191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445893" y="3829100"/>
            <a:ext cx="13017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95" dirty="0">
                <a:latin typeface="Times New Roman"/>
                <a:cs typeface="Times New Roman"/>
              </a:rPr>
              <a:t> </a:t>
            </a:r>
            <a:r>
              <a:rPr sz="1050" i="1" baseline="-23809" dirty="0">
                <a:latin typeface="Times New Roman"/>
                <a:cs typeface="Times New Roman"/>
              </a:rPr>
              <a:t>y</a:t>
            </a:r>
            <a:endParaRPr sz="1050" baseline="-23809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609257" y="3802474"/>
            <a:ext cx="22415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15" baseline="-9259" dirty="0">
                <a:latin typeface="Times New Roman"/>
                <a:cs typeface="Times New Roman"/>
              </a:rPr>
              <a:t>m</a:t>
            </a:r>
            <a:r>
              <a:rPr sz="1800" i="1" spc="-232" baseline="-925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320575" y="3608540"/>
            <a:ext cx="31559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Times New Roman"/>
                <a:cs typeface="Times New Roman"/>
              </a:rPr>
              <a:t>2</a:t>
            </a:r>
            <a:r>
              <a:rPr sz="1200" i="1" spc="25" dirty="0">
                <a:latin typeface="Times New Roman"/>
                <a:cs typeface="Times New Roman"/>
              </a:rPr>
              <a:t>mR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101288" y="3709897"/>
            <a:ext cx="2032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23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624617" y="3572241"/>
            <a:ext cx="20827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7" baseline="-16203" dirty="0">
                <a:latin typeface="Times New Roman"/>
                <a:cs typeface="Times New Roman"/>
              </a:rPr>
              <a:t>1</a:t>
            </a:r>
            <a:r>
              <a:rPr sz="1800" spc="-22" baseline="-16203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337138" y="3701405"/>
            <a:ext cx="674370" cy="2190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423545" algn="l"/>
              </a:tabLst>
            </a:pPr>
            <a:r>
              <a:rPr sz="1250" i="1" spc="-20" dirty="0">
                <a:latin typeface="Symbol"/>
                <a:cs typeface="Symbol"/>
              </a:rPr>
              <a:t></a:t>
            </a:r>
            <a:r>
              <a:rPr sz="1250" i="1" spc="8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800" spc="7" baseline="13888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</a:t>
            </a:r>
            <a:r>
              <a:rPr sz="1200" spc="-229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1611932" y="4445588"/>
            <a:ext cx="409575" cy="0"/>
          </a:xfrm>
          <a:custGeom>
            <a:avLst/>
            <a:gdLst/>
            <a:ahLst/>
            <a:cxnLst/>
            <a:rect l="l" t="t" r="r" b="b"/>
            <a:pathLst>
              <a:path w="409575">
                <a:moveTo>
                  <a:pt x="0" y="0"/>
                </a:moveTo>
                <a:lnTo>
                  <a:pt x="409161" y="0"/>
                </a:lnTo>
              </a:path>
            </a:pathLst>
          </a:custGeom>
          <a:ln w="63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05497" y="4445588"/>
            <a:ext cx="986155" cy="0"/>
          </a:xfrm>
          <a:custGeom>
            <a:avLst/>
            <a:gdLst/>
            <a:ahLst/>
            <a:cxnLst/>
            <a:rect l="l" t="t" r="r" b="b"/>
            <a:pathLst>
              <a:path w="986154">
                <a:moveTo>
                  <a:pt x="0" y="0"/>
                </a:moveTo>
                <a:lnTo>
                  <a:pt x="985558" y="0"/>
                </a:lnTo>
              </a:path>
            </a:pathLst>
          </a:custGeom>
          <a:ln w="63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314851" y="4471544"/>
            <a:ext cx="19685" cy="11430"/>
          </a:xfrm>
          <a:custGeom>
            <a:avLst/>
            <a:gdLst/>
            <a:ahLst/>
            <a:cxnLst/>
            <a:rect l="l" t="t" r="r" b="b"/>
            <a:pathLst>
              <a:path w="19685" h="11429">
                <a:moveTo>
                  <a:pt x="0" y="11171"/>
                </a:moveTo>
                <a:lnTo>
                  <a:pt x="19440" y="0"/>
                </a:lnTo>
              </a:path>
            </a:pathLst>
          </a:custGeom>
          <a:ln w="63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334291" y="4474872"/>
            <a:ext cx="28575" cy="136525"/>
          </a:xfrm>
          <a:custGeom>
            <a:avLst/>
            <a:gdLst/>
            <a:ahLst/>
            <a:cxnLst/>
            <a:rect l="l" t="t" r="r" b="b"/>
            <a:pathLst>
              <a:path w="28575" h="136525">
                <a:moveTo>
                  <a:pt x="0" y="0"/>
                </a:moveTo>
                <a:lnTo>
                  <a:pt x="28079" y="136421"/>
                </a:lnTo>
              </a:path>
            </a:pathLst>
          </a:custGeom>
          <a:ln w="126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65760" y="4242454"/>
            <a:ext cx="37465" cy="368935"/>
          </a:xfrm>
          <a:custGeom>
            <a:avLst/>
            <a:gdLst/>
            <a:ahLst/>
            <a:cxnLst/>
            <a:rect l="l" t="t" r="r" b="b"/>
            <a:pathLst>
              <a:path w="37464" h="368935">
                <a:moveTo>
                  <a:pt x="0" y="368840"/>
                </a:moveTo>
                <a:lnTo>
                  <a:pt x="37337" y="0"/>
                </a:lnTo>
              </a:path>
            </a:pathLst>
          </a:custGeom>
          <a:ln w="647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403098" y="4242454"/>
            <a:ext cx="1200785" cy="0"/>
          </a:xfrm>
          <a:custGeom>
            <a:avLst/>
            <a:gdLst/>
            <a:ahLst/>
            <a:cxnLst/>
            <a:rect l="l" t="t" r="r" b="b"/>
            <a:pathLst>
              <a:path w="1200785">
                <a:moveTo>
                  <a:pt x="0" y="0"/>
                </a:moveTo>
                <a:lnTo>
                  <a:pt x="1200605" y="0"/>
                </a:lnTo>
              </a:path>
            </a:pathLst>
          </a:custGeom>
          <a:ln w="63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2973638" y="4437728"/>
            <a:ext cx="25463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765558" y="4222825"/>
            <a:ext cx="10350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1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610103" y="4318807"/>
            <a:ext cx="814069" cy="37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385"/>
              </a:lnSpc>
              <a:spcBef>
                <a:spcPts val="95"/>
              </a:spcBef>
            </a:pPr>
            <a:r>
              <a:rPr sz="1800" spc="7" baseline="6944" dirty="0">
                <a:latin typeface="Symbol"/>
                <a:cs typeface="Symbol"/>
              </a:rPr>
              <a:t></a:t>
            </a:r>
            <a:r>
              <a:rPr sz="1800" spc="7" baseline="6944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0,000733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5"/>
              </a:lnSpc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2603042" y="4222825"/>
            <a:ext cx="10922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0" dirty="0">
                <a:latin typeface="Times New Roman"/>
                <a:cs typeface="Times New Roman"/>
              </a:rPr>
              <a:t>2.18,824.0,2911</a:t>
            </a:r>
            <a:r>
              <a:rPr sz="1200" spc="-140" dirty="0">
                <a:latin typeface="Times New Roman"/>
                <a:cs typeface="Times New Roman"/>
              </a:rPr>
              <a:t> </a:t>
            </a:r>
            <a:r>
              <a:rPr sz="1800" spc="7" baseline="6944" dirty="0">
                <a:latin typeface="Symbol"/>
                <a:cs typeface="Symbol"/>
              </a:rPr>
              <a:t></a:t>
            </a:r>
            <a:endParaRPr sz="1800" baseline="6944">
              <a:latin typeface="Symbol"/>
              <a:cs typeface="Symbo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029680" y="4487832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2029680" y="4202300"/>
            <a:ext cx="8509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5" dirty="0">
                <a:latin typeface="Symbol"/>
                <a:cs typeface="Symbol"/>
              </a:rPr>
              <a:t>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1337267" y="4310219"/>
            <a:ext cx="1249680" cy="335915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267970" marR="5080" indent="-255904">
              <a:lnSpc>
                <a:spcPct val="64600"/>
              </a:lnSpc>
              <a:spcBef>
                <a:spcPts val="645"/>
              </a:spcBef>
              <a:tabLst>
                <a:tab pos="704850" algn="l"/>
              </a:tabLst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i="1" spc="8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		</a:t>
            </a:r>
            <a:r>
              <a:rPr sz="1800" spc="7" baseline="6944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1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10" dirty="0">
                <a:latin typeface="Times New Roman"/>
                <a:cs typeface="Times New Roman"/>
              </a:rPr>
              <a:t> 1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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18,824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1308861" y="4762258"/>
            <a:ext cx="2175510" cy="21844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  <a:tabLst>
                <a:tab pos="1841500" algn="l"/>
              </a:tabLst>
            </a:pPr>
            <a:r>
              <a:rPr sz="1250" i="1" spc="-30" dirty="0">
                <a:latin typeface="Symbol"/>
                <a:cs typeface="Symbol"/>
              </a:rPr>
              <a:t></a:t>
            </a:r>
            <a:r>
              <a:rPr sz="125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=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0,000733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&lt;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50" i="1" spc="-45" dirty="0">
                <a:latin typeface="Symbol"/>
                <a:cs typeface="Symbol"/>
              </a:rPr>
              <a:t></a:t>
            </a:r>
            <a:r>
              <a:rPr sz="1200" i="1" spc="-7" baseline="-10416" dirty="0">
                <a:latin typeface="Times New Roman"/>
                <a:cs typeface="Times New Roman"/>
              </a:rPr>
              <a:t>m</a:t>
            </a:r>
            <a:r>
              <a:rPr sz="1200" i="1" baseline="-10416" dirty="0">
                <a:latin typeface="Times New Roman"/>
                <a:cs typeface="Times New Roman"/>
              </a:rPr>
              <a:t>ax	</a:t>
            </a:r>
            <a:r>
              <a:rPr sz="1200" spc="-5" dirty="0">
                <a:latin typeface="Times New Roman"/>
                <a:cs typeface="Times New Roman"/>
              </a:rPr>
              <a:t>(</a:t>
            </a:r>
            <a:r>
              <a:rPr sz="1200" spc="-15" dirty="0">
                <a:latin typeface="Times New Roman"/>
                <a:cs typeface="Times New Roman"/>
              </a:rPr>
              <a:t>O</a:t>
            </a:r>
            <a:r>
              <a:rPr sz="1200" spc="-5" dirty="0">
                <a:latin typeface="Times New Roman"/>
                <a:cs typeface="Times New Roman"/>
              </a:rPr>
              <a:t>K)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1861588" y="5155923"/>
            <a:ext cx="66675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10" dirty="0">
                <a:latin typeface="Times New Roman"/>
                <a:cs typeface="Times New Roman"/>
              </a:rPr>
              <a:t>e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344535" y="5045215"/>
            <a:ext cx="3156585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00" i="1" spc="-10" dirty="0">
                <a:latin typeface="Times New Roman"/>
                <a:cs typeface="Times New Roman"/>
              </a:rPr>
              <a:t>As </a:t>
            </a:r>
            <a:r>
              <a:rPr sz="1200" spc="25" dirty="0">
                <a:latin typeface="Symbol"/>
                <a:cs typeface="Symbol"/>
              </a:rPr>
              <a:t>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00" spc="-15" dirty="0">
                <a:latin typeface="Times New Roman"/>
                <a:cs typeface="Times New Roman"/>
              </a:rPr>
              <a:t>.</a:t>
            </a:r>
            <a:r>
              <a:rPr sz="1200" i="1" spc="-15" dirty="0">
                <a:latin typeface="Times New Roman"/>
                <a:cs typeface="Times New Roman"/>
              </a:rPr>
              <a:t>b </a:t>
            </a:r>
            <a:r>
              <a:rPr sz="1200" spc="-10" dirty="0">
                <a:latin typeface="Times New Roman"/>
                <a:cs typeface="Times New Roman"/>
              </a:rPr>
              <a:t>.</a:t>
            </a:r>
            <a:r>
              <a:rPr sz="1200" i="1" spc="-10" dirty="0">
                <a:latin typeface="Times New Roman"/>
                <a:cs typeface="Times New Roman"/>
              </a:rPr>
              <a:t>d </a:t>
            </a:r>
            <a:r>
              <a:rPr sz="1200" dirty="0">
                <a:latin typeface="Times New Roman"/>
                <a:cs typeface="Times New Roman"/>
              </a:rPr>
              <a:t>= 0,000733.1750.390,5 = 500,781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mm</a:t>
            </a:r>
            <a:r>
              <a:rPr sz="1200" baseline="38194" dirty="0">
                <a:latin typeface="Times New Roman"/>
                <a:cs typeface="Times New Roman"/>
              </a:rPr>
              <a:t>2</a:t>
            </a:r>
            <a:endParaRPr sz="1200" baseline="38194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1692201" y="5600195"/>
            <a:ext cx="288290" cy="0"/>
          </a:xfrm>
          <a:custGeom>
            <a:avLst/>
            <a:gdLst/>
            <a:ahLst/>
            <a:cxnLst/>
            <a:rect l="l" t="t" r="r" b="b"/>
            <a:pathLst>
              <a:path w="288289">
                <a:moveTo>
                  <a:pt x="0" y="0"/>
                </a:moveTo>
                <a:lnTo>
                  <a:pt x="287674" y="0"/>
                </a:lnTo>
              </a:path>
            </a:pathLst>
          </a:custGeom>
          <a:ln w="63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151310" y="5600195"/>
            <a:ext cx="704850" cy="0"/>
          </a:xfrm>
          <a:custGeom>
            <a:avLst/>
            <a:gdLst/>
            <a:ahLst/>
            <a:cxnLst/>
            <a:rect l="l" t="t" r="r" b="b"/>
            <a:pathLst>
              <a:path w="704850">
                <a:moveTo>
                  <a:pt x="0" y="0"/>
                </a:moveTo>
                <a:lnTo>
                  <a:pt x="704240" y="0"/>
                </a:lnTo>
              </a:path>
            </a:pathLst>
          </a:custGeom>
          <a:ln w="63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3761321" y="5574828"/>
            <a:ext cx="1600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-50" dirty="0">
                <a:latin typeface="Times New Roman"/>
                <a:cs typeface="Times New Roman"/>
              </a:rPr>
              <a:t>m</a:t>
            </a:r>
            <a:r>
              <a:rPr sz="700" spc="5" dirty="0">
                <a:latin typeface="Times New Roman"/>
                <a:cs typeface="Times New Roman"/>
              </a:rPr>
              <a:t>in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1337247" y="5464284"/>
            <a:ext cx="327660" cy="2190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228600" algn="l"/>
              </a:tabLst>
            </a:pP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spc="-15" dirty="0">
                <a:latin typeface="Times New Roman"/>
                <a:cs typeface="Times New Roman"/>
              </a:rPr>
              <a:t>	</a:t>
            </a: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1685050" y="5592323"/>
            <a:ext cx="11823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76250" algn="l"/>
              </a:tabLst>
            </a:pPr>
            <a:r>
              <a:rPr sz="1200" i="1" spc="10" dirty="0">
                <a:latin typeface="Times New Roman"/>
                <a:cs typeface="Times New Roman"/>
              </a:rPr>
              <a:t>b</a:t>
            </a:r>
            <a:r>
              <a:rPr sz="1200" i="1" spc="265" dirty="0">
                <a:latin typeface="Times New Roman"/>
                <a:cs typeface="Times New Roman"/>
              </a:rPr>
              <a:t> </a:t>
            </a:r>
            <a:r>
              <a:rPr sz="1200" spc="-15" dirty="0">
                <a:latin typeface="Times New Roman"/>
                <a:cs typeface="Times New Roman"/>
              </a:rPr>
              <a:t>.</a:t>
            </a:r>
            <a:r>
              <a:rPr sz="1200" i="1" spc="-15" dirty="0">
                <a:latin typeface="Times New Roman"/>
                <a:cs typeface="Times New Roman"/>
              </a:rPr>
              <a:t>d	</a:t>
            </a:r>
            <a:r>
              <a:rPr sz="1200" dirty="0">
                <a:latin typeface="Times New Roman"/>
                <a:cs typeface="Times New Roman"/>
              </a:rPr>
              <a:t>250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390,5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1757509" y="5376688"/>
            <a:ext cx="101091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04825" algn="l"/>
              </a:tabLst>
            </a:pPr>
            <a:r>
              <a:rPr sz="1800" i="1" spc="-52" baseline="2314" dirty="0">
                <a:latin typeface="Times New Roman"/>
                <a:cs typeface="Times New Roman"/>
              </a:rPr>
              <a:t>A</a:t>
            </a:r>
            <a:r>
              <a:rPr sz="1050" i="1" spc="7" baseline="-19841" dirty="0">
                <a:latin typeface="Times New Roman"/>
                <a:cs typeface="Times New Roman"/>
              </a:rPr>
              <a:t>s</a:t>
            </a:r>
            <a:r>
              <a:rPr sz="1050" i="1" baseline="-19841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50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,781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1434988" y="5574828"/>
            <a:ext cx="8636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10" dirty="0">
                <a:latin typeface="Times New Roman"/>
                <a:cs typeface="Times New Roman"/>
              </a:rPr>
              <a:t>w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2012195" y="5464284"/>
            <a:ext cx="2844165" cy="2190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888365" algn="l"/>
                <a:tab pos="2510155" algn="l"/>
              </a:tabLst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	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0</a:t>
            </a:r>
            <a:r>
              <a:rPr sz="1200" spc="-5" dirty="0">
                <a:latin typeface="Times New Roman"/>
                <a:cs typeface="Times New Roman"/>
              </a:rPr>
              <a:t>,0051</a:t>
            </a:r>
            <a:r>
              <a:rPr sz="1200" spc="10" dirty="0">
                <a:latin typeface="Times New Roman"/>
                <a:cs typeface="Times New Roman"/>
              </a:rPr>
              <a:t>3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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50" i="1" spc="-15" dirty="0">
                <a:latin typeface="Symbol"/>
                <a:cs typeface="Symbol"/>
              </a:rPr>
              <a:t></a:t>
            </a:r>
            <a:r>
              <a:rPr sz="1250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Times New Roman"/>
                <a:cs typeface="Times New Roman"/>
              </a:rPr>
              <a:t>(</a:t>
            </a:r>
            <a:r>
              <a:rPr sz="1200" spc="-15" dirty="0">
                <a:latin typeface="Times New Roman"/>
                <a:cs typeface="Times New Roman"/>
              </a:rPr>
              <a:t>O</a:t>
            </a:r>
            <a:r>
              <a:rPr sz="1200" spc="-5" dirty="0">
                <a:latin typeface="Times New Roman"/>
                <a:cs typeface="Times New Roman"/>
              </a:rPr>
              <a:t>K)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1308861" y="5642344"/>
            <a:ext cx="3920490" cy="45529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465455">
              <a:lnSpc>
                <a:spcPct val="100000"/>
              </a:lnSpc>
              <a:spcBef>
                <a:spcPts val="505"/>
              </a:spcBef>
            </a:pPr>
            <a:r>
              <a:rPr sz="700" i="1" spc="10" dirty="0">
                <a:latin typeface="Times New Roman"/>
                <a:cs typeface="Times New Roman"/>
              </a:rPr>
              <a:t>w</a:t>
            </a: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200" dirty="0">
                <a:latin typeface="Times New Roman"/>
                <a:cs typeface="Times New Roman"/>
              </a:rPr>
              <a:t>Untuk </a:t>
            </a:r>
            <a:r>
              <a:rPr sz="1200" spc="-5" dirty="0">
                <a:latin typeface="Times New Roman"/>
                <a:cs typeface="Times New Roman"/>
              </a:rPr>
              <a:t>daerah lapangan </a:t>
            </a:r>
            <a:r>
              <a:rPr sz="1200" dirty="0">
                <a:latin typeface="Times New Roman"/>
                <a:cs typeface="Times New Roman"/>
              </a:rPr>
              <a:t>dipasang tulangan 2D19 (567,057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mm</a:t>
            </a:r>
            <a:r>
              <a:rPr sz="1200" spc="7" baseline="38194" dirty="0">
                <a:latin typeface="Times New Roman"/>
                <a:cs typeface="Times New Roman"/>
              </a:rPr>
              <a:t>2</a:t>
            </a:r>
            <a:r>
              <a:rPr sz="1200" spc="5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2385070" y="6393143"/>
            <a:ext cx="97155" cy="0"/>
          </a:xfrm>
          <a:custGeom>
            <a:avLst/>
            <a:gdLst/>
            <a:ahLst/>
            <a:cxnLst/>
            <a:rect l="l" t="t" r="r" b="b"/>
            <a:pathLst>
              <a:path w="97155">
                <a:moveTo>
                  <a:pt x="0" y="0"/>
                </a:moveTo>
                <a:lnTo>
                  <a:pt x="96903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 txBox="1"/>
          <p:nvPr/>
        </p:nvSpPr>
        <p:spPr>
          <a:xfrm>
            <a:off x="2488293" y="6403275"/>
            <a:ext cx="850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2057738" y="6278887"/>
            <a:ext cx="5162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2595" algn="l"/>
              </a:tabLst>
            </a:pPr>
            <a:r>
              <a:rPr sz="1200" spc="5" dirty="0">
                <a:latin typeface="Symbol"/>
                <a:cs typeface="Symbol"/>
              </a:rPr>
              <a:t>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200" spc="5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2057738" y="6403275"/>
            <a:ext cx="850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latin typeface="Symbol"/>
                <a:cs typeface="Symbol"/>
              </a:rPr>
              <a:t>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2384941" y="6385248"/>
            <a:ext cx="103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2057738" y="6181235"/>
            <a:ext cx="5162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7185" algn="l"/>
              </a:tabLst>
            </a:pPr>
            <a:r>
              <a:rPr sz="1200" spc="5" dirty="0">
                <a:latin typeface="Symbol"/>
                <a:cs typeface="Symbol"/>
              </a:rPr>
              <a:t></a:t>
            </a:r>
            <a:r>
              <a:rPr sz="1200" spc="5" dirty="0">
                <a:latin typeface="Times New Roman"/>
                <a:cs typeface="Times New Roman"/>
              </a:rPr>
              <a:t>	</a:t>
            </a:r>
            <a:r>
              <a:rPr sz="1800" i="1" spc="15" baseline="4629" dirty="0">
                <a:latin typeface="Times New Roman"/>
                <a:cs typeface="Times New Roman"/>
              </a:rPr>
              <a:t>a</a:t>
            </a:r>
            <a:r>
              <a:rPr sz="1800" i="1" spc="-217" baseline="462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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334949" y="6266264"/>
            <a:ext cx="10318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11530" algn="l"/>
              </a:tabLst>
            </a:pPr>
            <a:r>
              <a:rPr sz="1200" i="1" spc="20" dirty="0">
                <a:latin typeface="Times New Roman"/>
                <a:cs typeface="Times New Roman"/>
              </a:rPr>
              <a:t>M   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i="1" spc="15" dirty="0">
                <a:latin typeface="Times New Roman"/>
                <a:cs typeface="Times New Roman"/>
              </a:rPr>
              <a:t>A</a:t>
            </a:r>
            <a:r>
              <a:rPr sz="1200" i="1" spc="18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	</a:t>
            </a:r>
            <a:r>
              <a:rPr sz="1200" i="1" spc="10" dirty="0">
                <a:latin typeface="Times New Roman"/>
                <a:cs typeface="Times New Roman"/>
              </a:rPr>
              <a:t>d</a:t>
            </a:r>
            <a:r>
              <a:rPr sz="1200" i="1" spc="-35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1484901" y="6367522"/>
            <a:ext cx="57658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3535" algn="l"/>
                <a:tab pos="522605" algn="l"/>
              </a:tabLst>
            </a:pPr>
            <a:r>
              <a:rPr sz="700" i="1" spc="5" dirty="0">
                <a:latin typeface="Times New Roman"/>
                <a:cs typeface="Times New Roman"/>
              </a:rPr>
              <a:t>n	s	y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1590418" y="6926222"/>
            <a:ext cx="668655" cy="0"/>
          </a:xfrm>
          <a:custGeom>
            <a:avLst/>
            <a:gdLst/>
            <a:ahLst/>
            <a:cxnLst/>
            <a:rect l="l" t="t" r="r" b="b"/>
            <a:pathLst>
              <a:path w="668655">
                <a:moveTo>
                  <a:pt x="0" y="0"/>
                </a:moveTo>
                <a:lnTo>
                  <a:pt x="668089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429925" y="6926222"/>
            <a:ext cx="966469" cy="0"/>
          </a:xfrm>
          <a:custGeom>
            <a:avLst/>
            <a:gdLst/>
            <a:ahLst/>
            <a:cxnLst/>
            <a:rect l="l" t="t" r="r" b="b"/>
            <a:pathLst>
              <a:path w="966470">
                <a:moveTo>
                  <a:pt x="0" y="0"/>
                </a:moveTo>
                <a:lnTo>
                  <a:pt x="966237" y="0"/>
                </a:lnTo>
              </a:path>
            </a:pathLst>
          </a:custGeom>
          <a:ln w="6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 txBox="1"/>
          <p:nvPr/>
        </p:nvSpPr>
        <p:spPr>
          <a:xfrm>
            <a:off x="1753142" y="6679651"/>
            <a:ext cx="33464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15" dirty="0">
                <a:latin typeface="Times New Roman"/>
                <a:cs typeface="Times New Roman"/>
              </a:rPr>
              <a:t>A</a:t>
            </a:r>
            <a:r>
              <a:rPr sz="1050" i="1" spc="-22" baseline="-23809" dirty="0">
                <a:latin typeface="Times New Roman"/>
                <a:cs typeface="Times New Roman"/>
              </a:rPr>
              <a:t>s</a:t>
            </a:r>
            <a:r>
              <a:rPr sz="1050" i="1" spc="-97" baseline="-2380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.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60" dirty="0">
                <a:latin typeface="Times New Roman"/>
                <a:cs typeface="Times New Roman"/>
              </a:rPr>
              <a:t> </a:t>
            </a:r>
            <a:r>
              <a:rPr sz="1050" i="1" spc="7" baseline="-23809" dirty="0">
                <a:latin typeface="Times New Roman"/>
                <a:cs typeface="Times New Roman"/>
              </a:rPr>
              <a:t>y</a:t>
            </a:r>
            <a:endParaRPr sz="1050" baseline="-23809">
              <a:latin typeface="Times New Roman"/>
              <a:cs typeface="Times New Roman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3428832" y="6799002"/>
            <a:ext cx="71882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8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6,099</a:t>
            </a:r>
            <a:r>
              <a:rPr sz="1200" i="1" spc="5" dirty="0">
                <a:latin typeface="Times New Roman"/>
                <a:cs typeface="Times New Roman"/>
              </a:rPr>
              <a:t>mm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1585730" y="6918045"/>
            <a:ext cx="18173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1535" algn="l"/>
              </a:tabLst>
            </a:pPr>
            <a:r>
              <a:rPr sz="1200" spc="-15" dirty="0">
                <a:latin typeface="Times New Roman"/>
                <a:cs typeface="Times New Roman"/>
              </a:rPr>
              <a:t>0,85. </a:t>
            </a:r>
            <a:r>
              <a:rPr sz="1200" i="1" spc="5" dirty="0">
                <a:latin typeface="Times New Roman"/>
                <a:cs typeface="Times New Roman"/>
              </a:rPr>
              <a:t>f</a:t>
            </a:r>
            <a:r>
              <a:rPr sz="1200" i="1" spc="-12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'</a:t>
            </a:r>
            <a:r>
              <a:rPr sz="1050" i="1" spc="30" baseline="-23809" dirty="0">
                <a:latin typeface="Times New Roman"/>
                <a:cs typeface="Times New Roman"/>
              </a:rPr>
              <a:t>c</a:t>
            </a:r>
            <a:r>
              <a:rPr sz="1050" i="1" spc="-82" baseline="-23809" dirty="0">
                <a:latin typeface="Times New Roman"/>
                <a:cs typeface="Times New Roman"/>
              </a:rPr>
              <a:t> </a:t>
            </a:r>
            <a:r>
              <a:rPr sz="1200" spc="-30" dirty="0">
                <a:latin typeface="Times New Roman"/>
                <a:cs typeface="Times New Roman"/>
              </a:rPr>
              <a:t>.</a:t>
            </a:r>
            <a:r>
              <a:rPr sz="1200" i="1" spc="-30" dirty="0">
                <a:latin typeface="Times New Roman"/>
                <a:cs typeface="Times New Roman"/>
              </a:rPr>
              <a:t>b</a:t>
            </a:r>
            <a:r>
              <a:rPr sz="1050" i="1" spc="-44" baseline="-23809" dirty="0">
                <a:latin typeface="Times New Roman"/>
                <a:cs typeface="Times New Roman"/>
              </a:rPr>
              <a:t>e	</a:t>
            </a:r>
            <a:r>
              <a:rPr sz="1200" spc="-15" dirty="0">
                <a:latin typeface="Times New Roman"/>
                <a:cs typeface="Times New Roman"/>
              </a:rPr>
              <a:t>0,85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3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25</a:t>
            </a:r>
            <a:r>
              <a:rPr sz="1200" spc="-20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</a:t>
            </a:r>
            <a:r>
              <a:rPr sz="1200" spc="10" dirty="0">
                <a:latin typeface="Times New Roman"/>
                <a:cs typeface="Times New Roman"/>
              </a:rPr>
              <a:t>1750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2472730" y="6702851"/>
            <a:ext cx="88074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567,057</a:t>
            </a:r>
            <a:r>
              <a:rPr sz="1200" spc="-17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5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400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2291139" y="6799002"/>
            <a:ext cx="1111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1332620" y="6799002"/>
            <a:ext cx="23050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10" dirty="0">
                <a:latin typeface="Times New Roman"/>
                <a:cs typeface="Times New Roman"/>
              </a:rPr>
              <a:t>a</a:t>
            </a:r>
            <a:r>
              <a:rPr sz="1200" i="1" spc="-5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3254587" y="7458673"/>
            <a:ext cx="354330" cy="0"/>
          </a:xfrm>
          <a:custGeom>
            <a:avLst/>
            <a:gdLst/>
            <a:ahLst/>
            <a:cxnLst/>
            <a:rect l="l" t="t" r="r" b="b"/>
            <a:pathLst>
              <a:path w="354329">
                <a:moveTo>
                  <a:pt x="0" y="0"/>
                </a:moveTo>
                <a:lnTo>
                  <a:pt x="354083" y="0"/>
                </a:lnTo>
              </a:path>
            </a:pathLst>
          </a:custGeom>
          <a:ln w="6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 txBox="1"/>
          <p:nvPr/>
        </p:nvSpPr>
        <p:spPr>
          <a:xfrm>
            <a:off x="1484981" y="7433053"/>
            <a:ext cx="71120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i="1" spc="5" dirty="0">
                <a:latin typeface="Times New Roman"/>
                <a:cs typeface="Times New Roman"/>
              </a:rPr>
              <a:t>n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3383090" y="7450777"/>
            <a:ext cx="10413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3615093" y="7344417"/>
            <a:ext cx="85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2689233" y="7344417"/>
            <a:ext cx="857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0" dirty="0">
                <a:latin typeface="Symbol"/>
                <a:cs typeface="Symbol"/>
              </a:rPr>
              <a:t>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2689233" y="7468806"/>
            <a:ext cx="10115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37894" algn="l"/>
              </a:tabLst>
            </a:pPr>
            <a:r>
              <a:rPr sz="1200" spc="10" dirty="0">
                <a:latin typeface="Symbol"/>
                <a:cs typeface="Symbol"/>
              </a:rPr>
              <a:t></a:t>
            </a:r>
            <a:r>
              <a:rPr sz="1200" spc="10" dirty="0">
                <a:latin typeface="Times New Roman"/>
                <a:cs typeface="Times New Roman"/>
              </a:rPr>
              <a:t>	</a:t>
            </a:r>
            <a:r>
              <a:rPr sz="1200" spc="10" dirty="0">
                <a:latin typeface="Symbol"/>
                <a:cs typeface="Symbol"/>
              </a:rPr>
              <a:t>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1334829" y="7331793"/>
            <a:ext cx="45370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25" dirty="0">
                <a:latin typeface="Times New Roman"/>
                <a:cs typeface="Times New Roman"/>
              </a:rPr>
              <a:t>M</a:t>
            </a:r>
            <a:r>
              <a:rPr sz="1200" i="1" spc="34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567,057</a:t>
            </a:r>
            <a:r>
              <a:rPr sz="1200" spc="-15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400</a:t>
            </a:r>
            <a:r>
              <a:rPr sz="1200" spc="-17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</a:t>
            </a:r>
            <a:r>
              <a:rPr sz="1200" spc="-160" dirty="0">
                <a:latin typeface="Times New Roman"/>
                <a:cs typeface="Times New Roman"/>
              </a:rPr>
              <a:t> </a:t>
            </a:r>
            <a:r>
              <a:rPr sz="1800" spc="15" baseline="30092" dirty="0">
                <a:latin typeface="Symbol"/>
                <a:cs typeface="Symbol"/>
              </a:rPr>
              <a:t></a:t>
            </a:r>
            <a:r>
              <a:rPr sz="1200" spc="10" dirty="0">
                <a:latin typeface="Times New Roman"/>
                <a:cs typeface="Times New Roman"/>
              </a:rPr>
              <a:t>390,5</a:t>
            </a:r>
            <a:r>
              <a:rPr sz="1200" spc="-114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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800" spc="-7" baseline="34722" dirty="0">
                <a:latin typeface="Times New Roman"/>
                <a:cs typeface="Times New Roman"/>
              </a:rPr>
              <a:t>6,099</a:t>
            </a:r>
            <a:r>
              <a:rPr sz="1800" spc="-187" baseline="34722" dirty="0">
                <a:latin typeface="Times New Roman"/>
                <a:cs typeface="Times New Roman"/>
              </a:rPr>
              <a:t> </a:t>
            </a:r>
            <a:r>
              <a:rPr sz="1800" spc="15" baseline="30092" dirty="0">
                <a:latin typeface="Symbol"/>
                <a:cs typeface="Symbol"/>
              </a:rPr>
              <a:t></a:t>
            </a:r>
            <a:r>
              <a:rPr sz="1800" spc="-15" baseline="30092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87882557,75</a:t>
            </a:r>
            <a:r>
              <a:rPr sz="1200" i="1" spc="5" dirty="0">
                <a:latin typeface="Times New Roman"/>
                <a:cs typeface="Times New Roman"/>
              </a:rPr>
              <a:t>Nmm</a:t>
            </a:r>
            <a:r>
              <a:rPr sz="1200" i="1" spc="-4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87,883</a:t>
            </a:r>
            <a:r>
              <a:rPr sz="1200" i="1" spc="-5" dirty="0">
                <a:latin typeface="Times New Roman"/>
                <a:cs typeface="Times New Roman"/>
              </a:rPr>
              <a:t>KNm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1308861" y="7745729"/>
            <a:ext cx="36861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Jadi </a:t>
            </a:r>
            <a:r>
              <a:rPr sz="1200" spc="-15" dirty="0">
                <a:latin typeface="Symbol"/>
                <a:cs typeface="Symbol"/>
              </a:rPr>
              <a:t></a:t>
            </a:r>
            <a:r>
              <a:rPr sz="1200" spc="-15" dirty="0">
                <a:latin typeface="Times New Roman"/>
                <a:cs typeface="Times New Roman"/>
              </a:rPr>
              <a:t>M</a:t>
            </a:r>
            <a:r>
              <a:rPr sz="1200" spc="-22" baseline="-10416" dirty="0">
                <a:latin typeface="Times New Roman"/>
                <a:cs typeface="Times New Roman"/>
              </a:rPr>
              <a:t>n </a:t>
            </a:r>
            <a:r>
              <a:rPr sz="1200" dirty="0">
                <a:latin typeface="Times New Roman"/>
                <a:cs typeface="Times New Roman"/>
              </a:rPr>
              <a:t>= 0,8. 87,883 = 70,306 </a:t>
            </a:r>
            <a:r>
              <a:rPr sz="1200" spc="-5" dirty="0">
                <a:latin typeface="Times New Roman"/>
                <a:cs typeface="Times New Roman"/>
              </a:rPr>
              <a:t>KNm </a:t>
            </a:r>
            <a:r>
              <a:rPr sz="1200" dirty="0">
                <a:latin typeface="Times New Roman"/>
                <a:cs typeface="Times New Roman"/>
              </a:rPr>
              <a:t>&gt; M</a:t>
            </a:r>
            <a:r>
              <a:rPr sz="1200" baseline="-10416" dirty="0">
                <a:latin typeface="Times New Roman"/>
                <a:cs typeface="Times New Roman"/>
              </a:rPr>
              <a:t>u </a:t>
            </a:r>
            <a:r>
              <a:rPr sz="1200" dirty="0">
                <a:latin typeface="Times New Roman"/>
                <a:cs typeface="Times New Roman"/>
              </a:rPr>
              <a:t>= 62,146</a:t>
            </a:r>
            <a:r>
              <a:rPr sz="1200" spc="-21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KNm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5881878" y="7745729"/>
            <a:ext cx="3467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(</a:t>
            </a:r>
            <a:r>
              <a:rPr sz="1200" spc="-15" dirty="0">
                <a:latin typeface="Times New Roman"/>
                <a:cs typeface="Times New Roman"/>
              </a:rPr>
              <a:t>O</a:t>
            </a:r>
            <a:r>
              <a:rPr sz="1200" spc="-5" dirty="0">
                <a:latin typeface="Times New Roman"/>
                <a:cs typeface="Times New Roman"/>
              </a:rPr>
              <a:t>K)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599</Words>
  <Application>Microsoft Office PowerPoint</Application>
  <PresentationFormat>Custom</PresentationFormat>
  <Paragraphs>213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Perencanaan Balok Anak</dc:title>
  <dc:creator>Gung Mirah</dc:creator>
  <cp:lastModifiedBy>Windows User</cp:lastModifiedBy>
  <cp:revision>1</cp:revision>
  <dcterms:created xsi:type="dcterms:W3CDTF">2018-09-10T02:15:31Z</dcterms:created>
  <dcterms:modified xsi:type="dcterms:W3CDTF">2018-09-10T02:17:52Z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2014-01-10T00:00:00Z</vt:filetime>
  </property>
  <property fmtid="{D5CDD505-2E9C-101B-9397-08002B2CF9AE}" pid="3" name="Creator">
    <vt:lpwstr>Microsoft® Office Word 2007</vt:lpwstr>
  </property>
  <property fmtid="{D5CDD505-2E9C-101B-9397-08002B2CF9AE}" pid="4" name="LastSaved">
    <vt:filetime>2018-09-10T00:00:00Z</vt:filetime>
  </property>
</Properties>
</file>