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7" r:id="rId2"/>
    <p:sldId id="288" r:id="rId3"/>
    <p:sldId id="258" r:id="rId4"/>
    <p:sldId id="259" r:id="rId5"/>
    <p:sldId id="260"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9" r:id="rId33"/>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94622" autoAdjust="0"/>
  </p:normalViewPr>
  <p:slideViewPr>
    <p:cSldViewPr>
      <p:cViewPr varScale="1">
        <p:scale>
          <a:sx n="70" d="100"/>
          <a:sy n="70" d="100"/>
        </p:scale>
        <p:origin x="1206" y="72"/>
      </p:cViewPr>
      <p:guideLst>
        <p:guide orient="horz" pos="2160"/>
        <p:guide pos="2880"/>
      </p:guideLst>
    </p:cSldViewPr>
  </p:slideViewPr>
  <p:outlineViewPr>
    <p:cViewPr>
      <p:scale>
        <a:sx n="33" d="100"/>
        <a:sy n="33" d="100"/>
      </p:scale>
      <p:origin x="0" y="276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30477"/>
            <a:ext cx="9067800" cy="6889273"/>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2407CD0A-C9AD-4F56-9BD9-7E78BAE3F2FD}"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F3FD137-08C0-4C13-BF16-2D7839BBDC23}" type="slidenum">
              <a:rPr lang="id-ID" smtClean="0"/>
              <a:t>‹#›</a:t>
            </a:fld>
            <a:endParaRPr lang="id-ID"/>
          </a:p>
        </p:txBody>
      </p:sp>
      <p:sp>
        <p:nvSpPr>
          <p:cNvPr id="113" name="Rectangle 112"/>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2057400"/>
            <a:ext cx="4801394" cy="2820988"/>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nchor="b">
            <a:normAutofit/>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07CD0A-C9AD-4F56-9BD9-7E78BAE3F2FD}"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1" y="-30478"/>
            <a:ext cx="9067799" cy="4846320"/>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4311168"/>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4387368"/>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613838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2" name="Date Placeholder 1"/>
          <p:cNvSpPr>
            <a:spLocks noGrp="1"/>
          </p:cNvSpPr>
          <p:nvPr>
            <p:ph type="dt" sz="half" idx="10"/>
          </p:nvPr>
        </p:nvSpPr>
        <p:spPr/>
        <p:txBody>
          <a:bodyPr/>
          <a:lstStyle/>
          <a:p>
            <a:fld id="{2407CD0A-C9AD-4F56-9BD9-7E78BAE3F2FD}" type="datetimeFigureOut">
              <a:rPr lang="id-ID" smtClean="0"/>
              <a:t>28/03/2019</a:t>
            </a:fld>
            <a:endParaRPr lang="id-ID"/>
          </a:p>
        </p:txBody>
      </p:sp>
      <p:sp>
        <p:nvSpPr>
          <p:cNvPr id="91" name="Footer Placeholder 90"/>
          <p:cNvSpPr>
            <a:spLocks noGrp="1"/>
          </p:cNvSpPr>
          <p:nvPr>
            <p:ph type="ftr" sz="quarter" idx="11"/>
          </p:nvPr>
        </p:nvSpPr>
        <p:spPr/>
        <p:txBody>
          <a:bodyPr/>
          <a:lstStyle/>
          <a:p>
            <a:endParaRPr lang="id-ID"/>
          </a:p>
        </p:txBody>
      </p:sp>
      <p:sp>
        <p:nvSpPr>
          <p:cNvPr id="92" name="Slide Number Placeholder 91"/>
          <p:cNvSpPr>
            <a:spLocks noGrp="1"/>
          </p:cNvSpPr>
          <p:nvPr>
            <p:ph type="sldNum" sz="quarter" idx="12"/>
          </p:nvPr>
        </p:nvSpPr>
        <p:spPr/>
        <p:txBody>
          <a:bodyPr/>
          <a:lstStyle/>
          <a:p>
            <a:fld id="{EF3FD137-08C0-4C13-BF16-2D7839BBDC23}" type="slidenum">
              <a:rPr lang="id-ID" smtClean="0"/>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407CD0A-C9AD-4F56-9BD9-7E78BAE3F2FD}" type="datetimeFigureOut">
              <a:rPr lang="id-ID" smtClean="0"/>
              <a:t>28/03/2019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407CD0A-C9AD-4F56-9BD9-7E78BAE3F2FD}" type="datetimeFigureOut">
              <a:rPr lang="id-ID" smtClean="0"/>
              <a:t>28/03/2019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407CD0A-C9AD-4F56-9BD9-7E78BAE3F2FD}" type="datetimeFigureOut">
              <a:rPr lang="id-ID" smtClean="0"/>
              <a:t>28/03/2019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07CD0A-C9AD-4F56-9BD9-7E78BAE3F2FD}" type="datetimeFigureOut">
              <a:rPr lang="id-ID" smtClean="0"/>
              <a:t>28/03/2019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407CD0A-C9AD-4F56-9BD9-7E78BAE3F2FD}" type="datetimeFigureOut">
              <a:rPr lang="id-ID" smtClean="0"/>
              <a:t>28/03/2019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F3FD137-08C0-4C13-BF16-2D7839BBDC23}" type="slidenum">
              <a:rPr lang="id-ID" smtClean="0"/>
              <a:t>‹#›</a:t>
            </a:fld>
            <a:endParaRPr lang="id-ID"/>
          </a:p>
        </p:txBody>
      </p:sp>
      <p:sp>
        <p:nvSpPr>
          <p:cNvPr id="37" name="Rectangle 36"/>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2400" y="1901952"/>
            <a:ext cx="2377440" cy="1371600"/>
          </a:xfrm>
        </p:spPr>
        <p:txBody>
          <a:bodyPr anchor="b">
            <a:normAutofit/>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5" name="Date Placeholder 4"/>
          <p:cNvSpPr>
            <a:spLocks noGrp="1"/>
          </p:cNvSpPr>
          <p:nvPr>
            <p:ph type="dt" sz="half" idx="10"/>
          </p:nvPr>
        </p:nvSpPr>
        <p:spPr/>
        <p:txBody>
          <a:bodyPr/>
          <a:lstStyle/>
          <a:p>
            <a:fld id="{2407CD0A-C9AD-4F56-9BD9-7E78BAE3F2FD}" type="datetimeFigureOut">
              <a:rPr lang="id-ID" smtClean="0"/>
              <a:t>28/03/2019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EF3FD137-08C0-4C13-BF16-2D7839BBDC23}" type="slidenum">
              <a:rPr lang="id-ID" smtClean="0"/>
              <a:t>‹#›</a:t>
            </a:fld>
            <a:endParaRPr lang="id-ID"/>
          </a:p>
        </p:txBody>
      </p:sp>
      <p:sp>
        <p:nvSpPr>
          <p:cNvPr id="33" name="Rectangle 32"/>
          <p:cNvSpPr/>
          <p:nvPr/>
        </p:nvSpPr>
        <p:spPr>
          <a:xfrm>
            <a:off x="0" y="1563624"/>
            <a:ext cx="2761488" cy="331317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1128157" y="3221339"/>
            <a:ext cx="3017520"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1712976"/>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4733544"/>
            <a:ext cx="265176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55448" y="1905000"/>
            <a:ext cx="2377440" cy="1371600"/>
          </a:xfrm>
        </p:spPr>
        <p:txBody>
          <a:bodyPr anchor="b">
            <a:normAutofit/>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07CD0A-C9AD-4F56-9BD9-7E78BAE3F2FD}"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07CD0A-C9AD-4F56-9BD9-7E78BAE3F2FD}"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EF3FD137-08C0-4C13-BF16-2D7839BBDC23}"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352" y="137160"/>
            <a:ext cx="8869680" cy="658368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12408"/>
            <a:ext cx="2133600" cy="365125"/>
          </a:xfrm>
          <a:prstGeom prst="rect">
            <a:avLst/>
          </a:prstGeom>
        </p:spPr>
        <p:txBody>
          <a:bodyPr vert="horz" lIns="91440" tIns="45720" rIns="91440" bIns="45720" rtlCol="0" anchor="ctr"/>
          <a:lstStyle>
            <a:lvl1pPr algn="l">
              <a:defRPr sz="1200">
                <a:solidFill>
                  <a:schemeClr val="tx2"/>
                </a:solidFill>
              </a:defRPr>
            </a:lvl1pPr>
          </a:lstStyle>
          <a:p>
            <a:fld id="{2407CD0A-C9AD-4F56-9BD9-7E78BAE3F2FD}" type="datetimeFigureOut">
              <a:rPr lang="id-ID" smtClean="0"/>
              <a:t>28/03/2019</a:t>
            </a:fld>
            <a:endParaRPr lang="id-ID"/>
          </a:p>
        </p:txBody>
      </p:sp>
      <p:sp>
        <p:nvSpPr>
          <p:cNvPr id="5" name="Footer Placeholder 4"/>
          <p:cNvSpPr>
            <a:spLocks noGrp="1"/>
          </p:cNvSpPr>
          <p:nvPr>
            <p:ph type="ftr" sz="quarter" idx="3"/>
          </p:nvPr>
        </p:nvSpPr>
        <p:spPr>
          <a:xfrm>
            <a:off x="2831123" y="6312408"/>
            <a:ext cx="3481754" cy="365125"/>
          </a:xfrm>
          <a:prstGeom prst="rect">
            <a:avLst/>
          </a:prstGeom>
        </p:spPr>
        <p:txBody>
          <a:bodyPr vert="horz" lIns="91440" tIns="45720" rIns="91440" bIns="45720" rtlCol="0" anchor="ctr"/>
          <a:lstStyle>
            <a:lvl1pPr algn="ctr">
              <a:defRPr sz="1200">
                <a:solidFill>
                  <a:schemeClr val="tx2"/>
                </a:solidFill>
              </a:defRPr>
            </a:lvl1pPr>
          </a:lstStyle>
          <a:p>
            <a:endParaRPr lang="id-ID"/>
          </a:p>
        </p:txBody>
      </p:sp>
      <p:sp>
        <p:nvSpPr>
          <p:cNvPr id="6" name="Slide Number Placeholder 5"/>
          <p:cNvSpPr>
            <a:spLocks noGrp="1"/>
          </p:cNvSpPr>
          <p:nvPr>
            <p:ph type="sldNum" sz="quarter" idx="4"/>
          </p:nvPr>
        </p:nvSpPr>
        <p:spPr>
          <a:xfrm>
            <a:off x="6553200" y="6312408"/>
            <a:ext cx="2133600" cy="365125"/>
          </a:xfrm>
          <a:prstGeom prst="rect">
            <a:avLst/>
          </a:prstGeom>
        </p:spPr>
        <p:txBody>
          <a:bodyPr vert="horz" lIns="91440" tIns="45720" rIns="91440" bIns="45720" rtlCol="0" anchor="ctr"/>
          <a:lstStyle>
            <a:lvl1pPr algn="r">
              <a:defRPr sz="1200">
                <a:solidFill>
                  <a:schemeClr val="tx2"/>
                </a:solidFill>
              </a:defRPr>
            </a:lvl1pPr>
          </a:lstStyle>
          <a:p>
            <a:fld id="{EF3FD137-08C0-4C13-BF16-2D7839BBDC23}" type="slidenum">
              <a:rPr lang="id-ID" smtClean="0"/>
              <a:t>‹#›</a:t>
            </a:fld>
            <a:endParaRPr lang="id-ID"/>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Pengertian</a:t>
            </a:r>
            <a:endParaRPr lang="id-ID" b="1" dirty="0"/>
          </a:p>
        </p:txBody>
      </p:sp>
      <p:sp>
        <p:nvSpPr>
          <p:cNvPr id="3" name="Content Placeholder 2"/>
          <p:cNvSpPr>
            <a:spLocks noGrp="1"/>
          </p:cNvSpPr>
          <p:nvPr>
            <p:ph idx="1"/>
          </p:nvPr>
        </p:nvSpPr>
        <p:spPr>
          <a:xfrm>
            <a:off x="467544" y="1412776"/>
            <a:ext cx="7992888" cy="4525963"/>
          </a:xfrm>
        </p:spPr>
        <p:txBody>
          <a:bodyPr>
            <a:normAutofit lnSpcReduction="10000"/>
          </a:bodyPr>
          <a:lstStyle/>
          <a:p>
            <a:pPr marL="0" indent="0">
              <a:buNone/>
            </a:pPr>
            <a:r>
              <a:rPr lang="id-ID" dirty="0" smtClean="0"/>
              <a:t>Sistem Pernafasan pada manusia yaitu proses masuknya Oksigen (O2) dan keluarnya Karbondiaoksida (CO2) melalui organ/alat/saluran pernafasan tertentu.</a:t>
            </a:r>
          </a:p>
          <a:p>
            <a:pPr marL="0" indent="0">
              <a:buNone/>
            </a:pPr>
            <a:r>
              <a:rPr lang="id-ID" dirty="0" smtClean="0"/>
              <a:t>Organ tersebut terdiri dari:</a:t>
            </a:r>
          </a:p>
          <a:p>
            <a:pPr marL="514350" indent="-514350">
              <a:buAutoNum type="arabicPeriod"/>
            </a:pPr>
            <a:r>
              <a:rPr lang="id-ID" dirty="0" smtClean="0"/>
              <a:t>Hidung (</a:t>
            </a:r>
            <a:r>
              <a:rPr lang="id-ID" i="1" dirty="0" smtClean="0"/>
              <a:t>cavum nasalis),</a:t>
            </a:r>
          </a:p>
          <a:p>
            <a:pPr marL="514350" indent="-514350">
              <a:buAutoNum type="arabicPeriod"/>
            </a:pPr>
            <a:r>
              <a:rPr lang="id-ID" dirty="0" smtClean="0"/>
              <a:t>Tekak</a:t>
            </a:r>
            <a:r>
              <a:rPr lang="id-ID" i="1" dirty="0" smtClean="0"/>
              <a:t> (faring),</a:t>
            </a:r>
          </a:p>
          <a:p>
            <a:pPr marL="514350" indent="-514350">
              <a:buAutoNum type="arabicPeriod"/>
            </a:pPr>
            <a:r>
              <a:rPr lang="id-ID" dirty="0" smtClean="0"/>
              <a:t>Tenggorokan</a:t>
            </a:r>
            <a:r>
              <a:rPr lang="id-ID" i="1" dirty="0" smtClean="0"/>
              <a:t> (Takrea), </a:t>
            </a:r>
          </a:p>
          <a:p>
            <a:pPr marL="514350" indent="-514350">
              <a:buAutoNum type="arabicPeriod"/>
            </a:pPr>
            <a:r>
              <a:rPr lang="id-ID" dirty="0" smtClean="0"/>
              <a:t>Cabang Tenggorokan </a:t>
            </a:r>
            <a:r>
              <a:rPr lang="id-ID" i="1" dirty="0" smtClean="0"/>
              <a:t>( Bronkus)</a:t>
            </a:r>
          </a:p>
          <a:p>
            <a:pPr marL="514350" indent="-514350">
              <a:buAutoNum type="arabicPeriod"/>
            </a:pPr>
            <a:r>
              <a:rPr lang="id-ID" dirty="0" smtClean="0"/>
              <a:t>Bronkiolus</a:t>
            </a:r>
          </a:p>
          <a:p>
            <a:pPr marL="514350" indent="-514350">
              <a:buAutoNum type="arabicPeriod"/>
            </a:pPr>
            <a:r>
              <a:rPr lang="id-ID" dirty="0" smtClean="0"/>
              <a:t>Alveolus</a:t>
            </a:r>
          </a:p>
          <a:p>
            <a:pPr marL="514350" indent="-514350">
              <a:buAutoNum type="arabicPeriod"/>
            </a:pPr>
            <a:r>
              <a:rPr lang="id-ID" dirty="0" smtClean="0"/>
              <a:t>Paru-Paru</a:t>
            </a:r>
            <a:endParaRPr lang="id-ID" dirty="0"/>
          </a:p>
        </p:txBody>
      </p:sp>
    </p:spTree>
    <p:extLst>
      <p:ext uri="{BB962C8B-B14F-4D97-AF65-F5344CB8AC3E}">
        <p14:creationId xmlns:p14="http://schemas.microsoft.com/office/powerpoint/2010/main" val="3346764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smtClean="0"/>
              <a:t>Bagian-Bagian Pernafasan pada Manusia</a:t>
            </a:r>
            <a:endParaRPr lang="id-ID" b="1" dirty="0"/>
          </a:p>
        </p:txBody>
      </p:sp>
      <p:pic>
        <p:nvPicPr>
          <p:cNvPr id="4" name="Picture 2" descr="C:\Users\Asus\Documents\Bagian-Bagian-Sistem-Pernapasan-Pad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657693"/>
            <a:ext cx="4206884" cy="4700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1341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Hidung (Cavum </a:t>
            </a:r>
            <a:r>
              <a:rPr lang="id-ID" b="1" dirty="0"/>
              <a:t>N</a:t>
            </a:r>
            <a:r>
              <a:rPr lang="id-ID" b="1" dirty="0" smtClean="0"/>
              <a:t>asalis)</a:t>
            </a:r>
            <a:endParaRPr lang="id-ID" b="1" dirty="0"/>
          </a:p>
        </p:txBody>
      </p:sp>
      <p:sp>
        <p:nvSpPr>
          <p:cNvPr id="3" name="Content Placeholder 2"/>
          <p:cNvSpPr>
            <a:spLocks noGrp="1"/>
          </p:cNvSpPr>
          <p:nvPr>
            <p:ph idx="1"/>
          </p:nvPr>
        </p:nvSpPr>
        <p:spPr/>
        <p:txBody>
          <a:bodyPr>
            <a:normAutofit/>
          </a:bodyPr>
          <a:lstStyle/>
          <a:p>
            <a:pPr marL="0" indent="0">
              <a:buNone/>
            </a:pPr>
            <a:r>
              <a:rPr lang="id-ID" dirty="0"/>
              <a:t>Hidung ini adalah organ tubuh pertama kita yang dilalui oleh oksigen. Bagian hidung terdiri dari lubang hidung, rongga hidung dan ujung rongga hidung. Di dalam rongga hidung terdapat selaput lendir dan bulu-bulu hidung, makanya lebih aman kalau kita bernafas menggunakan hidung daripada mulut</a:t>
            </a:r>
            <a:r>
              <a:rPr lang="id-ID" dirty="0" smtClean="0"/>
              <a:t>. Karena udara yang masuk akan tersaring oleh bulu rambut. Selain itu, fungsi hidung juga sebagai pengatur suhu tubuh dan alat indra penciuman.</a:t>
            </a:r>
            <a:endParaRPr lang="id-ID" dirty="0"/>
          </a:p>
        </p:txBody>
      </p:sp>
    </p:spTree>
    <p:extLst>
      <p:ext uri="{BB962C8B-B14F-4D97-AF65-F5344CB8AC3E}">
        <p14:creationId xmlns:p14="http://schemas.microsoft.com/office/powerpoint/2010/main" val="39159696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dirty="0" smtClean="0"/>
              <a:t>Teka (Faring)</a:t>
            </a:r>
            <a:endParaRPr lang="id-ID" b="1" dirty="0"/>
          </a:p>
        </p:txBody>
      </p:sp>
      <p:sp>
        <p:nvSpPr>
          <p:cNvPr id="3" name="Content Placeholder 2"/>
          <p:cNvSpPr>
            <a:spLocks noGrp="1"/>
          </p:cNvSpPr>
          <p:nvPr>
            <p:ph idx="1"/>
          </p:nvPr>
        </p:nvSpPr>
        <p:spPr/>
        <p:txBody>
          <a:bodyPr>
            <a:normAutofit/>
          </a:bodyPr>
          <a:lstStyle/>
          <a:p>
            <a:pPr marL="0" indent="0">
              <a:buNone/>
            </a:pPr>
            <a:r>
              <a:rPr lang="id-ID" dirty="0"/>
              <a:t>Faring merupakan persimpangan antara rongga hidung ke tenggorokan (saluran pernapasan) dan rongga mulut ke kerongkongan (saluran pencernaan). Pada bagian belakang faring terdapat laring. Laring disebut pula pangkal tenggorok. Pada laring terdapat pita suara dan epiglotis atau katup pangkal tenggorokan. Pada waktu menelan makanan epiglotis menutupi laring sehingga makanan tidak masuk ke dalam tenggorokan. Sebaliknya pada waktu bernapas epiglotis akan membuka sehingga udara masuk ke dalam laring kemudian menuju tenggorokan.</a:t>
            </a:r>
          </a:p>
        </p:txBody>
      </p:sp>
    </p:spTree>
    <p:extLst>
      <p:ext uri="{BB962C8B-B14F-4D97-AF65-F5344CB8AC3E}">
        <p14:creationId xmlns:p14="http://schemas.microsoft.com/office/powerpoint/2010/main" val="745976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Tenggorokan (Takrea)</a:t>
            </a:r>
            <a:endParaRPr lang="id-ID" b="1" dirty="0"/>
          </a:p>
        </p:txBody>
      </p:sp>
      <p:sp>
        <p:nvSpPr>
          <p:cNvPr id="3" name="Content Placeholder 2"/>
          <p:cNvSpPr>
            <a:spLocks noGrp="1"/>
          </p:cNvSpPr>
          <p:nvPr>
            <p:ph idx="1"/>
          </p:nvPr>
        </p:nvSpPr>
        <p:spPr/>
        <p:txBody>
          <a:bodyPr>
            <a:normAutofit/>
          </a:bodyPr>
          <a:lstStyle/>
          <a:p>
            <a:pPr marL="0" indent="0">
              <a:buNone/>
            </a:pPr>
            <a:r>
              <a:rPr lang="id-ID" dirty="0"/>
              <a:t>Trakea ini terletak di kerongkongan saluran makanan. Trakea ini tersusun dari tulang rawan yang berbentuk cincin. Untuk dinding sebelah dalamnya terdapat selaput lendir dan silia. fungsinya adalah menahan dan mengeluarkan kotoran agar tidak masuk paru-paru jika kotoran tersebut tidak mampu ditangkap oleh cairan dari laring</a:t>
            </a:r>
            <a:r>
              <a:rPr lang="id-ID" dirty="0" smtClean="0"/>
              <a:t>.</a:t>
            </a:r>
          </a:p>
          <a:p>
            <a:pPr marL="0" indent="0">
              <a:buNone/>
            </a:pPr>
            <a:r>
              <a:rPr lang="fi-FI" dirty="0"/>
              <a:t>Lho terus gimana ngeluarin kotorannya?</a:t>
            </a:r>
            <a:endParaRPr lang="id-ID" dirty="0" smtClean="0"/>
          </a:p>
        </p:txBody>
      </p:sp>
    </p:spTree>
    <p:extLst>
      <p:ext uri="{BB962C8B-B14F-4D97-AF65-F5344CB8AC3E}">
        <p14:creationId xmlns:p14="http://schemas.microsoft.com/office/powerpoint/2010/main" val="37386194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Cabang Tenggorokan (Bronkus)</a:t>
            </a:r>
            <a:endParaRPr lang="id-ID" b="1" dirty="0"/>
          </a:p>
        </p:txBody>
      </p:sp>
      <p:sp>
        <p:nvSpPr>
          <p:cNvPr id="3" name="Content Placeholder 2"/>
          <p:cNvSpPr>
            <a:spLocks noGrp="1"/>
          </p:cNvSpPr>
          <p:nvPr>
            <p:ph idx="1"/>
          </p:nvPr>
        </p:nvSpPr>
        <p:spPr/>
        <p:txBody>
          <a:bodyPr>
            <a:normAutofit/>
          </a:bodyPr>
          <a:lstStyle/>
          <a:p>
            <a:pPr marL="0" indent="0">
              <a:buNone/>
            </a:pPr>
            <a:r>
              <a:rPr lang="id-ID" dirty="0"/>
              <a:t>Bronkus ini adalah cabang trakea dan tersusun atas tulang-tulang rawan yang berbentuk cincin. Cabangnya ada dua yaitu kekanan menuju paru-paru kanan dan kekiri menuju paru paru kiri</a:t>
            </a:r>
            <a:r>
              <a:rPr lang="id-ID" dirty="0" smtClean="0"/>
              <a:t>.</a:t>
            </a:r>
          </a:p>
          <a:p>
            <a:r>
              <a:rPr lang="id-ID" dirty="0"/>
              <a:t>Fungsi dari bronkus sendiri adalah sebagai tempat untuk masuknya udara ke paru-paru dan keluarnya udara dari paru-paru.</a:t>
            </a:r>
          </a:p>
          <a:p>
            <a:r>
              <a:rPr lang="id-ID" dirty="0"/>
              <a:t>INGAT! bronkus punya anak bernama bronkiolus</a:t>
            </a:r>
            <a:r>
              <a:rPr lang="id-ID" dirty="0" smtClean="0"/>
              <a:t>.</a:t>
            </a:r>
            <a:endParaRPr lang="id-ID" dirty="0"/>
          </a:p>
        </p:txBody>
      </p:sp>
    </p:spTree>
    <p:extLst>
      <p:ext uri="{BB962C8B-B14F-4D97-AF65-F5344CB8AC3E}">
        <p14:creationId xmlns:p14="http://schemas.microsoft.com/office/powerpoint/2010/main" val="18193436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Bronkiolus</a:t>
            </a:r>
            <a:endParaRPr lang="id-ID" b="1" dirty="0"/>
          </a:p>
        </p:txBody>
      </p:sp>
      <p:sp>
        <p:nvSpPr>
          <p:cNvPr id="3" name="Content Placeholder 2"/>
          <p:cNvSpPr>
            <a:spLocks noGrp="1"/>
          </p:cNvSpPr>
          <p:nvPr>
            <p:ph idx="1"/>
          </p:nvPr>
        </p:nvSpPr>
        <p:spPr/>
        <p:txBody>
          <a:bodyPr>
            <a:normAutofit/>
          </a:bodyPr>
          <a:lstStyle/>
          <a:p>
            <a:pPr marL="0" indent="0">
              <a:buNone/>
            </a:pPr>
            <a:r>
              <a:rPr lang="id-ID" dirty="0"/>
              <a:t>Cabang bronkus adalah bronkiolus. Jumlah cabangnya sesuai gelambir paru-paru, bagi yang menuju paru-paru kanan berjumlah 3 cabang sedangkan yang paru-paru kiri ada 2 cabang. Bronkiolus adalah saluran halus, kecil, dan dindingnya tipis. Bronkiolus rongganya ada silia dan tidak memiliki tulang rawan.</a:t>
            </a:r>
          </a:p>
          <a:p>
            <a:pPr marL="0" indent="0">
              <a:buNone/>
            </a:pPr>
            <a:r>
              <a:rPr lang="id-ID" dirty="0"/>
              <a:t>Ujung Bronkiolus terdapat gelembung-gelembung sangat kecil dinamakan alveolus</a:t>
            </a:r>
          </a:p>
          <a:p>
            <a:pPr marL="0" indent="0">
              <a:buNone/>
            </a:pPr>
            <a:endParaRPr lang="id-ID" dirty="0"/>
          </a:p>
        </p:txBody>
      </p:sp>
    </p:spTree>
    <p:extLst>
      <p:ext uri="{BB962C8B-B14F-4D97-AF65-F5344CB8AC3E}">
        <p14:creationId xmlns:p14="http://schemas.microsoft.com/office/powerpoint/2010/main" val="4226773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Alveolus</a:t>
            </a:r>
            <a:endParaRPr lang="id-ID" b="1" dirty="0"/>
          </a:p>
        </p:txBody>
      </p:sp>
      <p:sp>
        <p:nvSpPr>
          <p:cNvPr id="3" name="Content Placeholder 2"/>
          <p:cNvSpPr>
            <a:spLocks noGrp="1"/>
          </p:cNvSpPr>
          <p:nvPr>
            <p:ph idx="1"/>
          </p:nvPr>
        </p:nvSpPr>
        <p:spPr/>
        <p:txBody>
          <a:bodyPr/>
          <a:lstStyle/>
          <a:p>
            <a:pPr marL="0" indent="0">
              <a:buNone/>
            </a:pPr>
            <a:r>
              <a:rPr lang="id-ID" dirty="0"/>
              <a:t>Alvelous ini memungkin udara keluar masuk (oksigen dan karbon dioksida) dari dalam paru-paru. Alvelous ini berjumlah sekitar 300 juta dalam paru-paru. Alvelous diselubungi pembuluh darah yang membentuk jaring. Dinding alvelous sangat tipis seperti silapis sel, lembab, dan berdekatan dengan kapiler darah.</a:t>
            </a:r>
          </a:p>
        </p:txBody>
      </p:sp>
    </p:spTree>
    <p:extLst>
      <p:ext uri="{BB962C8B-B14F-4D97-AF65-F5344CB8AC3E}">
        <p14:creationId xmlns:p14="http://schemas.microsoft.com/office/powerpoint/2010/main" val="13203124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Paru-Paru</a:t>
            </a:r>
            <a:endParaRPr lang="id-ID" b="1" dirty="0"/>
          </a:p>
        </p:txBody>
      </p:sp>
      <p:sp>
        <p:nvSpPr>
          <p:cNvPr id="3" name="Content Placeholder 2"/>
          <p:cNvSpPr>
            <a:spLocks noGrp="1"/>
          </p:cNvSpPr>
          <p:nvPr>
            <p:ph idx="1"/>
          </p:nvPr>
        </p:nvSpPr>
        <p:spPr/>
        <p:txBody>
          <a:bodyPr>
            <a:normAutofit/>
          </a:bodyPr>
          <a:lstStyle/>
          <a:p>
            <a:pPr marL="0" indent="0">
              <a:buNone/>
            </a:pPr>
            <a:r>
              <a:rPr lang="id-ID" dirty="0"/>
              <a:t>Inilah organ yang paling vital di antara organ yang lain. Paru-paru ini letaknya berada di dalam rongga dada tepatnya diatas diafragma.</a:t>
            </a:r>
          </a:p>
          <a:p>
            <a:pPr marL="0" indent="0">
              <a:buNone/>
            </a:pPr>
            <a:r>
              <a:rPr lang="id-ID" dirty="0" smtClean="0"/>
              <a:t>Diafragma </a:t>
            </a:r>
            <a:r>
              <a:rPr lang="id-ID" dirty="0"/>
              <a:t>adalah sekat rongga badan yang membatasi antara rongga perut dan rongga dada. Manusia memiliki 2 pasang paru-paru, kanan dan kiri.</a:t>
            </a:r>
          </a:p>
          <a:p>
            <a:pPr marL="0" indent="0">
              <a:buNone/>
            </a:pPr>
            <a:r>
              <a:rPr lang="id-ID" dirty="0"/>
              <a:t>Bagian kiri terdapat 2 gelambir/lobus (atas bawah) dan dikiri ada 3 gelambir yaitu atas, tengah dan bawah. Paru-paru terbungkus </a:t>
            </a:r>
            <a:r>
              <a:rPr lang="id-ID" b="1" dirty="0"/>
              <a:t>pleura</a:t>
            </a:r>
            <a:r>
              <a:rPr lang="id-ID" dirty="0"/>
              <a:t> (selaput paru-paru). Pleura memiliki 2 lapisan dan salah satu lapisannya berisi cairan.</a:t>
            </a:r>
          </a:p>
          <a:p>
            <a:pPr marL="0" indent="0">
              <a:buNone/>
            </a:pPr>
            <a:endParaRPr lang="id-ID" dirty="0"/>
          </a:p>
        </p:txBody>
      </p:sp>
    </p:spTree>
    <p:extLst>
      <p:ext uri="{BB962C8B-B14F-4D97-AF65-F5344CB8AC3E}">
        <p14:creationId xmlns:p14="http://schemas.microsoft.com/office/powerpoint/2010/main" val="3955130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143000"/>
          </a:xfrm>
        </p:spPr>
        <p:txBody>
          <a:bodyPr>
            <a:normAutofit/>
          </a:bodyPr>
          <a:lstStyle/>
          <a:p>
            <a:r>
              <a:rPr lang="id-ID" b="1" dirty="0" smtClean="0"/>
              <a:t>Proses Sistem Pernafasan pada Manusia</a:t>
            </a:r>
            <a:endParaRPr lang="id-ID" b="1" dirty="0"/>
          </a:p>
        </p:txBody>
      </p:sp>
      <p:sp>
        <p:nvSpPr>
          <p:cNvPr id="3" name="Content Placeholder 2"/>
          <p:cNvSpPr>
            <a:spLocks noGrp="1"/>
          </p:cNvSpPr>
          <p:nvPr>
            <p:ph idx="1"/>
          </p:nvPr>
        </p:nvSpPr>
        <p:spPr>
          <a:xfrm>
            <a:off x="467544" y="2276872"/>
            <a:ext cx="8229600" cy="3273227"/>
          </a:xfrm>
        </p:spPr>
        <p:txBody>
          <a:bodyPr>
            <a:normAutofit/>
          </a:bodyPr>
          <a:lstStyle/>
          <a:p>
            <a:r>
              <a:rPr lang="id-ID" dirty="0"/>
              <a:t>Udara setelah melewati hidung, masuk kerongkongan atas ( Naro Pharinx) kemudian masuk tenggorokan. Kemudian setelah itu masuk trakea dan diteruskan ke bronkus melalui dua cabangnya tersebut.</a:t>
            </a:r>
          </a:p>
          <a:p>
            <a:r>
              <a:rPr lang="id-ID" dirty="0"/>
              <a:t>Udara Masuk Alvelous terus kapiler dan mengalir ke vena pulmonalis (pembuluh balik paru-paru) untuk diambil oksigennya oleh darah. Terakhir karbon dioksida dikeluarkan melalui hidung</a:t>
            </a:r>
            <a:r>
              <a:rPr lang="id-ID" dirty="0" smtClean="0"/>
              <a:t>.</a:t>
            </a:r>
            <a:endParaRPr lang="id-ID" dirty="0"/>
          </a:p>
        </p:txBody>
      </p:sp>
    </p:spTree>
    <p:extLst>
      <p:ext uri="{BB962C8B-B14F-4D97-AF65-F5344CB8AC3E}">
        <p14:creationId xmlns:p14="http://schemas.microsoft.com/office/powerpoint/2010/main" val="5567481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b="1" dirty="0" smtClean="0"/>
              <a:t>Lanjutan...</a:t>
            </a:r>
            <a:endParaRPr lang="id-ID" b="1" dirty="0"/>
          </a:p>
        </p:txBody>
      </p:sp>
      <p:sp>
        <p:nvSpPr>
          <p:cNvPr id="3" name="Content Placeholder 2"/>
          <p:cNvSpPr>
            <a:spLocks noGrp="1"/>
          </p:cNvSpPr>
          <p:nvPr>
            <p:ph idx="1"/>
          </p:nvPr>
        </p:nvSpPr>
        <p:spPr/>
        <p:txBody>
          <a:bodyPr>
            <a:normAutofit/>
          </a:bodyPr>
          <a:lstStyle/>
          <a:p>
            <a:pPr marL="0" indent="0">
              <a:buNone/>
            </a:pPr>
            <a:r>
              <a:rPr lang="id-ID" dirty="0"/>
              <a:t>Berikut proses umum pernapasan pada manusia</a:t>
            </a:r>
          </a:p>
          <a:p>
            <a:r>
              <a:rPr lang="id-ID" dirty="0"/>
              <a:t>Udara masuk lubang hidung</a:t>
            </a:r>
          </a:p>
          <a:p>
            <a:r>
              <a:rPr lang="id-ID" dirty="0"/>
              <a:t>melewati kerongkongan atas atau naro pharinx</a:t>
            </a:r>
          </a:p>
          <a:p>
            <a:r>
              <a:rPr lang="id-ID" dirty="0"/>
              <a:t>Melewati tenggorokan</a:t>
            </a:r>
          </a:p>
          <a:p>
            <a:r>
              <a:rPr lang="id-ID" dirty="0"/>
              <a:t>Melewati glotis</a:t>
            </a:r>
          </a:p>
          <a:p>
            <a:r>
              <a:rPr lang="id-ID" dirty="0"/>
              <a:t>Melewati trakea</a:t>
            </a:r>
          </a:p>
          <a:p>
            <a:r>
              <a:rPr lang="id-ID" dirty="0"/>
              <a:t>Masuk bronchus</a:t>
            </a:r>
          </a:p>
          <a:p>
            <a:r>
              <a:rPr lang="id-ID" dirty="0"/>
              <a:t>Masuk bronchiolus</a:t>
            </a:r>
          </a:p>
          <a:p>
            <a:r>
              <a:rPr lang="id-ID" dirty="0"/>
              <a:t>Udara berakhir pada alveolus</a:t>
            </a:r>
          </a:p>
          <a:p>
            <a:pPr marL="0" indent="0">
              <a:buNone/>
            </a:pPr>
            <a:endParaRPr lang="id-ID" dirty="0"/>
          </a:p>
        </p:txBody>
      </p:sp>
    </p:spTree>
    <p:extLst>
      <p:ext uri="{BB962C8B-B14F-4D97-AF65-F5344CB8AC3E}">
        <p14:creationId xmlns:p14="http://schemas.microsoft.com/office/powerpoint/2010/main" val="3557347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Proses Inspirasi</a:t>
            </a:r>
            <a:endParaRPr lang="id-ID" b="1" dirty="0"/>
          </a:p>
        </p:txBody>
      </p:sp>
      <p:sp>
        <p:nvSpPr>
          <p:cNvPr id="3" name="Content Placeholder 2"/>
          <p:cNvSpPr>
            <a:spLocks noGrp="1"/>
          </p:cNvSpPr>
          <p:nvPr>
            <p:ph idx="1"/>
          </p:nvPr>
        </p:nvSpPr>
        <p:spPr/>
        <p:txBody>
          <a:bodyPr>
            <a:normAutofit/>
          </a:bodyPr>
          <a:lstStyle/>
          <a:p>
            <a:r>
              <a:rPr lang="id-ID" dirty="0"/>
              <a:t>Ketika kita inspirasi, otot diafragma berkonstraksi (melengkung menjadi lurus). Kemudian rongga dada terangkat dan membesar, karena otot antar tulang rusuk berkontraksi.</a:t>
            </a:r>
          </a:p>
          <a:p>
            <a:r>
              <a:rPr lang="id-ID" dirty="0"/>
              <a:t>Karena rongga dada mengembang, maka tekanan udara di dalamnya mengecil ( tekanan udara dalam lebih kecil dari tekanan udara luar) akibatnya udara luar masuk ke dalam paru-paru</a:t>
            </a:r>
            <a:r>
              <a:rPr lang="id-ID" dirty="0" smtClean="0"/>
              <a:t>.</a:t>
            </a:r>
            <a:endParaRPr lang="id-ID" dirty="0"/>
          </a:p>
        </p:txBody>
      </p:sp>
    </p:spTree>
    <p:extLst>
      <p:ext uri="{BB962C8B-B14F-4D97-AF65-F5344CB8AC3E}">
        <p14:creationId xmlns:p14="http://schemas.microsoft.com/office/powerpoint/2010/main" val="14767846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Proses Ekspirasi</a:t>
            </a:r>
            <a:endParaRPr lang="id-ID" b="1" dirty="0"/>
          </a:p>
        </p:txBody>
      </p:sp>
      <p:sp>
        <p:nvSpPr>
          <p:cNvPr id="3" name="Content Placeholder 2"/>
          <p:cNvSpPr>
            <a:spLocks noGrp="1"/>
          </p:cNvSpPr>
          <p:nvPr>
            <p:ph idx="1"/>
          </p:nvPr>
        </p:nvSpPr>
        <p:spPr/>
        <p:txBody>
          <a:bodyPr>
            <a:normAutofit/>
          </a:bodyPr>
          <a:lstStyle/>
          <a:p>
            <a:r>
              <a:rPr lang="id-ID" dirty="0"/>
              <a:t>Ketika kita mengeluarkan udara otot diafragma berelaksasi (lurus menjadi lengkung). Rongga dada mengecil karena otot antar tulang berelaksasi. Karena rongga dada mengecil maka tekanan udara di dalamnya membesar (tekanan udara dalam lebih besar dari tekanan udara luar) akibatnya udara keluar dari dalam</a:t>
            </a:r>
            <a:r>
              <a:rPr lang="id-ID" dirty="0" smtClean="0"/>
              <a:t>.</a:t>
            </a:r>
          </a:p>
          <a:p>
            <a:r>
              <a:rPr lang="fi-FI" dirty="0"/>
              <a:t>Ingat! menarik napas: inspirasi, mengeluarkan napas: ekspirasi</a:t>
            </a:r>
            <a:endParaRPr lang="id-ID" dirty="0"/>
          </a:p>
        </p:txBody>
      </p:sp>
    </p:spTree>
    <p:extLst>
      <p:ext uri="{BB962C8B-B14F-4D97-AF65-F5344CB8AC3E}">
        <p14:creationId xmlns:p14="http://schemas.microsoft.com/office/powerpoint/2010/main" val="2899204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i-FI" b="1" dirty="0"/>
              <a:t>Jenis Pernapasan Pada Sistem Pernapasan Pada </a:t>
            </a:r>
            <a:r>
              <a:rPr lang="fi-FI" b="1" dirty="0" smtClean="0"/>
              <a:t>Manusia</a:t>
            </a:r>
            <a:endParaRPr lang="id-ID" dirty="0"/>
          </a:p>
        </p:txBody>
      </p:sp>
      <p:sp>
        <p:nvSpPr>
          <p:cNvPr id="3" name="Content Placeholder 2"/>
          <p:cNvSpPr>
            <a:spLocks noGrp="1"/>
          </p:cNvSpPr>
          <p:nvPr>
            <p:ph idx="1"/>
          </p:nvPr>
        </p:nvSpPr>
        <p:spPr/>
        <p:txBody>
          <a:bodyPr/>
          <a:lstStyle/>
          <a:p>
            <a:pPr marL="514350" indent="-514350">
              <a:buAutoNum type="arabicPeriod"/>
            </a:pPr>
            <a:r>
              <a:rPr lang="id-ID" dirty="0" smtClean="0"/>
              <a:t>Pernapasan Dada</a:t>
            </a:r>
          </a:p>
          <a:p>
            <a:pPr marL="514350" indent="-514350">
              <a:buAutoNum type="arabicPeriod"/>
            </a:pPr>
            <a:r>
              <a:rPr lang="id-ID" dirty="0" smtClean="0"/>
              <a:t>Pernapasan Perut</a:t>
            </a:r>
            <a:endParaRPr lang="id-ID" dirty="0"/>
          </a:p>
        </p:txBody>
      </p:sp>
      <p:pic>
        <p:nvPicPr>
          <p:cNvPr id="1026" name="Picture 2" descr="C:\Users\Asus\Documents\breathing-wheels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3057659"/>
            <a:ext cx="5328592" cy="3054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13508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Pernapasan Dada</a:t>
            </a:r>
            <a:endParaRPr lang="id-ID" b="1" dirty="0"/>
          </a:p>
        </p:txBody>
      </p:sp>
      <p:sp>
        <p:nvSpPr>
          <p:cNvPr id="3" name="Content Placeholder 2"/>
          <p:cNvSpPr>
            <a:spLocks noGrp="1"/>
          </p:cNvSpPr>
          <p:nvPr>
            <p:ph idx="1"/>
          </p:nvPr>
        </p:nvSpPr>
        <p:spPr/>
        <p:txBody>
          <a:bodyPr>
            <a:normAutofit/>
          </a:bodyPr>
          <a:lstStyle/>
          <a:p>
            <a:pPr marL="0" indent="0">
              <a:buNone/>
            </a:pPr>
            <a:r>
              <a:rPr lang="id-ID" dirty="0" smtClean="0"/>
              <a:t>Pernapasan </a:t>
            </a:r>
            <a:r>
              <a:rPr lang="id-ID" dirty="0"/>
              <a:t>yang terjadi karena kerja otot antar tulang yang berkontraksi</a:t>
            </a:r>
            <a:r>
              <a:rPr lang="id-ID" dirty="0" smtClean="0"/>
              <a:t>.</a:t>
            </a:r>
          </a:p>
          <a:p>
            <a:r>
              <a:rPr lang="id-ID" dirty="0"/>
              <a:t>Inspirasi: otot antar tulang berkontraksi, tulang rusuk naik, paru-paru mengembang, rongga dada membesar, tekanan dalam lebih kecil dari tekanan luar</a:t>
            </a:r>
          </a:p>
          <a:p>
            <a:r>
              <a:rPr lang="id-ID" dirty="0" smtClean="0"/>
              <a:t>Ekspirasi</a:t>
            </a:r>
            <a:r>
              <a:rPr lang="id-ID" dirty="0"/>
              <a:t>: otot antar tulang berelaksasi, tulang rusuk turun, paru-paru menyusut, rongga dada membesar, tekanan dalam lebih besar dari tekanan </a:t>
            </a:r>
            <a:r>
              <a:rPr lang="id-ID" dirty="0" smtClean="0"/>
              <a:t>luar</a:t>
            </a:r>
            <a:endParaRPr lang="id-ID" dirty="0"/>
          </a:p>
        </p:txBody>
      </p:sp>
    </p:spTree>
    <p:extLst>
      <p:ext uri="{BB962C8B-B14F-4D97-AF65-F5344CB8AC3E}">
        <p14:creationId xmlns:p14="http://schemas.microsoft.com/office/powerpoint/2010/main" val="1778113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Pernapasan Perut</a:t>
            </a:r>
            <a:endParaRPr lang="id-ID" b="1" dirty="0"/>
          </a:p>
        </p:txBody>
      </p:sp>
      <p:sp>
        <p:nvSpPr>
          <p:cNvPr id="3" name="Content Placeholder 2"/>
          <p:cNvSpPr>
            <a:spLocks noGrp="1"/>
          </p:cNvSpPr>
          <p:nvPr>
            <p:ph idx="1"/>
          </p:nvPr>
        </p:nvSpPr>
        <p:spPr/>
        <p:txBody>
          <a:bodyPr/>
          <a:lstStyle/>
          <a:p>
            <a:pPr marL="0" indent="0">
              <a:buNone/>
            </a:pPr>
            <a:r>
              <a:rPr lang="id-ID" dirty="0" smtClean="0"/>
              <a:t>Pernapasan </a:t>
            </a:r>
            <a:r>
              <a:rPr lang="id-ID" dirty="0"/>
              <a:t>perut: pernapasan yang terjadi karena kerja otot diafragma</a:t>
            </a:r>
          </a:p>
          <a:p>
            <a:r>
              <a:rPr lang="id-ID" dirty="0" smtClean="0"/>
              <a:t>Inspirasi</a:t>
            </a:r>
            <a:r>
              <a:rPr lang="id-ID" dirty="0"/>
              <a:t>: otot diafragma berkontraksi, tulang rusuk naik, rongga dada membesar, tekanan dalam lebih kecil dari tekanan luar</a:t>
            </a:r>
          </a:p>
          <a:p>
            <a:r>
              <a:rPr lang="id-ID" dirty="0" smtClean="0"/>
              <a:t>Ekspirasi</a:t>
            </a:r>
            <a:r>
              <a:rPr lang="id-ID" dirty="0"/>
              <a:t>: otot diafragma berelaksasi, tulang rusuk turun, rongga dada mengecil, tekanan dalam lebih besar dari tekanan luar</a:t>
            </a:r>
          </a:p>
          <a:p>
            <a:pPr marL="0" indent="0">
              <a:buNone/>
            </a:pPr>
            <a:endParaRPr lang="id-ID" dirty="0"/>
          </a:p>
        </p:txBody>
      </p:sp>
    </p:spTree>
    <p:extLst>
      <p:ext uri="{BB962C8B-B14F-4D97-AF65-F5344CB8AC3E}">
        <p14:creationId xmlns:p14="http://schemas.microsoft.com/office/powerpoint/2010/main" val="39858489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b="1" dirty="0" smtClean="0"/>
              <a:t>Penyakit/Gejala pada Sistem Pernafasan Manusia</a:t>
            </a:r>
            <a:endParaRPr lang="id-ID" b="1" dirty="0"/>
          </a:p>
        </p:txBody>
      </p:sp>
      <p:sp>
        <p:nvSpPr>
          <p:cNvPr id="3" name="Content Placeholder 2"/>
          <p:cNvSpPr>
            <a:spLocks noGrp="1"/>
          </p:cNvSpPr>
          <p:nvPr>
            <p:ph idx="1"/>
          </p:nvPr>
        </p:nvSpPr>
        <p:spPr/>
        <p:txBody>
          <a:bodyPr>
            <a:normAutofit/>
          </a:bodyPr>
          <a:lstStyle/>
          <a:p>
            <a:r>
              <a:rPr lang="id-ID" dirty="0" smtClean="0"/>
              <a:t>Hipoksemia</a:t>
            </a:r>
          </a:p>
          <a:p>
            <a:r>
              <a:rPr lang="id-ID" dirty="0" smtClean="0"/>
              <a:t>Asma</a:t>
            </a:r>
          </a:p>
          <a:p>
            <a:r>
              <a:rPr lang="id-ID" dirty="0"/>
              <a:t>SIDS </a:t>
            </a:r>
            <a:r>
              <a:rPr lang="id-ID" dirty="0" smtClean="0"/>
              <a:t>(</a:t>
            </a:r>
            <a:r>
              <a:rPr lang="id-ID" dirty="0"/>
              <a:t>S</a:t>
            </a:r>
            <a:r>
              <a:rPr lang="id-ID" dirty="0" smtClean="0"/>
              <a:t>udden Infant Death Syndrome)</a:t>
            </a:r>
          </a:p>
          <a:p>
            <a:r>
              <a:rPr lang="id-ID" dirty="0" smtClean="0"/>
              <a:t>Apnea tidur/Sleep Apnea</a:t>
            </a:r>
          </a:p>
          <a:p>
            <a:r>
              <a:rPr lang="id-ID" dirty="0" smtClean="0"/>
              <a:t>Sianosis</a:t>
            </a:r>
          </a:p>
          <a:p>
            <a:r>
              <a:rPr lang="id-ID" dirty="0" smtClean="0"/>
              <a:t>Sindrom Batuk Pilek</a:t>
            </a:r>
          </a:p>
          <a:p>
            <a:r>
              <a:rPr lang="id-ID" dirty="0" smtClean="0"/>
              <a:t>TBC</a:t>
            </a:r>
          </a:p>
          <a:p>
            <a:r>
              <a:rPr lang="id-ID" dirty="0" smtClean="0"/>
              <a:t>dll</a:t>
            </a:r>
            <a:endParaRPr lang="id-ID" dirty="0"/>
          </a:p>
        </p:txBody>
      </p:sp>
    </p:spTree>
    <p:extLst>
      <p:ext uri="{BB962C8B-B14F-4D97-AF65-F5344CB8AC3E}">
        <p14:creationId xmlns:p14="http://schemas.microsoft.com/office/powerpoint/2010/main" val="12850064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Hipoksemia</a:t>
            </a:r>
            <a:endParaRPr lang="id-ID" b="1" dirty="0"/>
          </a:p>
        </p:txBody>
      </p:sp>
      <p:sp>
        <p:nvSpPr>
          <p:cNvPr id="3" name="Content Placeholder 2"/>
          <p:cNvSpPr>
            <a:spLocks noGrp="1"/>
          </p:cNvSpPr>
          <p:nvPr>
            <p:ph idx="1"/>
          </p:nvPr>
        </p:nvSpPr>
        <p:spPr>
          <a:xfrm>
            <a:off x="457200" y="1600200"/>
            <a:ext cx="8291264" cy="1527925"/>
          </a:xfrm>
        </p:spPr>
        <p:txBody>
          <a:bodyPr>
            <a:normAutofit lnSpcReduction="10000"/>
          </a:bodyPr>
          <a:lstStyle/>
          <a:p>
            <a:pPr marL="0" indent="0">
              <a:buNone/>
            </a:pPr>
            <a:r>
              <a:rPr lang="id-ID" dirty="0"/>
              <a:t>Penyakit ini disebabkan karena kurangnya pasokan oksigen bagi tubuh atau karena asma. Penderita akan mengalami gejala seperti kebingungan, berkeringat, kulit berwarna biru atau merah keunguan, halusinasi dan detak jantung cepat.</a:t>
            </a:r>
          </a:p>
        </p:txBody>
      </p:sp>
      <p:pic>
        <p:nvPicPr>
          <p:cNvPr id="2050" name="Picture 2" descr="C:\Users\Asus\Documents\halusinasi-awal-gejala-penyakit-skizofrenia-Mm5qI5PFt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128125"/>
            <a:ext cx="5400600" cy="3375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11350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Cara Penanganan</a:t>
            </a:r>
            <a:endParaRPr lang="id-ID" b="1" dirty="0"/>
          </a:p>
        </p:txBody>
      </p:sp>
      <p:sp>
        <p:nvSpPr>
          <p:cNvPr id="3" name="Content Placeholder 2"/>
          <p:cNvSpPr>
            <a:spLocks noGrp="1"/>
          </p:cNvSpPr>
          <p:nvPr>
            <p:ph idx="1"/>
          </p:nvPr>
        </p:nvSpPr>
        <p:spPr/>
        <p:txBody>
          <a:bodyPr>
            <a:normAutofit/>
          </a:bodyPr>
          <a:lstStyle/>
          <a:p>
            <a:r>
              <a:rPr lang="id-ID" dirty="0"/>
              <a:t>Memasok oksigen ke dalam tubuh. Tubuh penderita hipoksia akan dipasok oksigen menggunakan selang atau masker oksigen. Semakin cepat kadar oksigen dalam tubuhnya kembali normal, semakin kecil risiko kerusakan organ tubuh</a:t>
            </a:r>
          </a:p>
          <a:p>
            <a:r>
              <a:rPr lang="id-ID" dirty="0"/>
              <a:t>Ruang hiperbarik. Penderita hipoksia yang disebabkan oleh keracunan karbon monoksida biasanya akan dimasukkan ke dalam ruang hiperbarik, yang berfungsi meningkatkan okigen dalam darah</a:t>
            </a:r>
          </a:p>
          <a:p>
            <a:r>
              <a:rPr lang="id-ID" dirty="0"/>
              <a:t>Intubasi. Membuat saluran udara mekanis yang berfungsi untuk menyalurkan oksigen dengan kadar di atas normal</a:t>
            </a:r>
            <a:r>
              <a:rPr lang="id-ID" dirty="0" smtClean="0"/>
              <a:t>.</a:t>
            </a:r>
            <a:endParaRPr lang="id-ID" dirty="0"/>
          </a:p>
        </p:txBody>
      </p:sp>
    </p:spTree>
    <p:extLst>
      <p:ext uri="{BB962C8B-B14F-4D97-AF65-F5344CB8AC3E}">
        <p14:creationId xmlns:p14="http://schemas.microsoft.com/office/powerpoint/2010/main" val="34455895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Asma</a:t>
            </a:r>
            <a:endParaRPr lang="id-ID" b="1" dirty="0"/>
          </a:p>
        </p:txBody>
      </p:sp>
      <p:sp>
        <p:nvSpPr>
          <p:cNvPr id="3" name="Content Placeholder 2"/>
          <p:cNvSpPr>
            <a:spLocks noGrp="1"/>
          </p:cNvSpPr>
          <p:nvPr>
            <p:ph idx="1"/>
          </p:nvPr>
        </p:nvSpPr>
        <p:spPr>
          <a:xfrm>
            <a:off x="457200" y="1600201"/>
            <a:ext cx="8229600" cy="2260848"/>
          </a:xfrm>
        </p:spPr>
        <p:txBody>
          <a:bodyPr>
            <a:normAutofit fontScale="92500" lnSpcReduction="20000"/>
          </a:bodyPr>
          <a:lstStyle/>
          <a:p>
            <a:r>
              <a:rPr lang="id-ID" dirty="0"/>
              <a:t>Penyakit asma disebabkan oleh alergi seperti debu, bulu, atau rambut dan terjadi Penyempitan saluran pernapasan utama pada paru-paru. Pada beberapa kasus penyakit ini bersifat genetis (bawaan sejak lahir) dan tidak menular ke orang lain.</a:t>
            </a:r>
          </a:p>
          <a:p>
            <a:r>
              <a:rPr lang="id-ID" dirty="0"/>
              <a:t>Beberapa gejala  orang terkena asma adalah nafas berbunyi (bengek), Batuk-batuk hanya pada malam hari dan cuaca dingin, mudah lelah, badan letih, dan nafas pendek</a:t>
            </a:r>
          </a:p>
          <a:p>
            <a:endParaRPr lang="id-ID" dirty="0"/>
          </a:p>
        </p:txBody>
      </p:sp>
      <p:pic>
        <p:nvPicPr>
          <p:cNvPr id="3074" name="Picture 2" descr="C:\Users\Asus\Documents\asthm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717032"/>
            <a:ext cx="3960440" cy="2638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076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Cara Penanganan</a:t>
            </a:r>
            <a:endParaRPr lang="id-ID" b="1" dirty="0"/>
          </a:p>
        </p:txBody>
      </p:sp>
      <p:sp>
        <p:nvSpPr>
          <p:cNvPr id="3" name="Content Placeholder 2"/>
          <p:cNvSpPr>
            <a:spLocks noGrp="1"/>
          </p:cNvSpPr>
          <p:nvPr>
            <p:ph idx="1"/>
          </p:nvPr>
        </p:nvSpPr>
        <p:spPr/>
        <p:txBody>
          <a:bodyPr>
            <a:normAutofit/>
          </a:bodyPr>
          <a:lstStyle/>
          <a:p>
            <a:pPr marL="0" indent="0">
              <a:buNone/>
            </a:pPr>
            <a:r>
              <a:rPr lang="id-ID" dirty="0"/>
              <a:t>Beberapa pencegahan yang bisa dilakukan diantaranya jangan memelihara binatang yang berbulu banyak, jangan tinggal di tempat kotor dan jangan terlalu banyak melakukan olahraga jika napas tidak kuat</a:t>
            </a:r>
          </a:p>
          <a:p>
            <a:pPr marL="0" indent="0">
              <a:buNone/>
            </a:pPr>
            <a:r>
              <a:rPr lang="id-ID" dirty="0"/>
              <a:t>Jika sudah terlancur bisa diobati diantaranya</a:t>
            </a:r>
          </a:p>
          <a:p>
            <a:r>
              <a:rPr lang="id-ID" dirty="0"/>
              <a:t> Kopi. Kadang orang beranggapan kopi berbahaya pada kesehatan. Namun kopi sangat penting untuk yang mempunyai penyakit asma.</a:t>
            </a:r>
          </a:p>
          <a:p>
            <a:r>
              <a:rPr lang="id-ID" dirty="0"/>
              <a:t>Jahe. Cara mengobati asma yang kambuh, Jahe telah terbukti untuk melegakan saluran pernapasan dan melegakan saluran pernapasan yang menyempit.</a:t>
            </a:r>
          </a:p>
          <a:p>
            <a:pPr marL="0" indent="0">
              <a:buNone/>
            </a:pPr>
            <a:endParaRPr lang="id-ID" dirty="0"/>
          </a:p>
        </p:txBody>
      </p:sp>
    </p:spTree>
    <p:extLst>
      <p:ext uri="{BB962C8B-B14F-4D97-AF65-F5344CB8AC3E}">
        <p14:creationId xmlns:p14="http://schemas.microsoft.com/office/powerpoint/2010/main" val="20143656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dirty="0"/>
              <a:t>SIDS </a:t>
            </a:r>
            <a:r>
              <a:rPr lang="id-ID" b="1" dirty="0" smtClean="0"/>
              <a:t>(Sudden Infant Death Syndrome</a:t>
            </a:r>
            <a:r>
              <a:rPr lang="id-ID" b="1" dirty="0"/>
              <a:t>)</a:t>
            </a:r>
            <a:endParaRPr lang="id-ID" dirty="0"/>
          </a:p>
        </p:txBody>
      </p:sp>
      <p:sp>
        <p:nvSpPr>
          <p:cNvPr id="3" name="Content Placeholder 2"/>
          <p:cNvSpPr>
            <a:spLocks noGrp="1"/>
          </p:cNvSpPr>
          <p:nvPr>
            <p:ph idx="1"/>
          </p:nvPr>
        </p:nvSpPr>
        <p:spPr>
          <a:xfrm>
            <a:off x="457200" y="1600200"/>
            <a:ext cx="7931224" cy="2404863"/>
          </a:xfrm>
        </p:spPr>
        <p:txBody>
          <a:bodyPr>
            <a:normAutofit/>
          </a:bodyPr>
          <a:lstStyle/>
          <a:p>
            <a:pPr marL="0" indent="0">
              <a:buNone/>
            </a:pPr>
            <a:r>
              <a:rPr lang="id-ID" dirty="0"/>
              <a:t>Kalau ini adalah sindrom kematian mendadak pada bayi yang tampak sehat. Biasanya sih paling sering ditemukan pada bayi berusia 2 minggu – 1 tahun. Banyak sekali sebabnya yaitu mungkin ibunya adalah perokok/pecandu obat, Bayi ditidurkan tengkurap (pada bayi kurang dari 4 bulan) dan bayi yang lahir prematur</a:t>
            </a:r>
          </a:p>
        </p:txBody>
      </p:sp>
      <p:pic>
        <p:nvPicPr>
          <p:cNvPr id="4098" name="Picture 2" descr="C:\Users\Asus\Documents\slid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3888129"/>
            <a:ext cx="4896544" cy="2625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50978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Cara Penanganan</a:t>
            </a:r>
            <a:endParaRPr lang="id-ID" b="1" dirty="0"/>
          </a:p>
        </p:txBody>
      </p:sp>
      <p:sp>
        <p:nvSpPr>
          <p:cNvPr id="3" name="Content Placeholder 2"/>
          <p:cNvSpPr>
            <a:spLocks noGrp="1"/>
          </p:cNvSpPr>
          <p:nvPr>
            <p:ph idx="1"/>
          </p:nvPr>
        </p:nvSpPr>
        <p:spPr/>
        <p:txBody>
          <a:bodyPr>
            <a:normAutofit/>
          </a:bodyPr>
          <a:lstStyle/>
          <a:p>
            <a:pPr marL="0" indent="0">
              <a:buNone/>
            </a:pPr>
            <a:r>
              <a:rPr lang="id-ID" dirty="0"/>
              <a:t>Beberapa pencegahan yang bisa dilakukan untuk orang tua :</a:t>
            </a:r>
          </a:p>
          <a:p>
            <a:r>
              <a:rPr lang="id-ID" dirty="0"/>
              <a:t>Selalu letakkan bayi dalam posisi telentang saat tidur</a:t>
            </a:r>
          </a:p>
          <a:p>
            <a:r>
              <a:rPr lang="id-ID" dirty="0"/>
              <a:t>Jauhkan berbagai selimut atau kain yang berbulu (diisi dengan kapuk/kain)</a:t>
            </a:r>
          </a:p>
          <a:p>
            <a:r>
              <a:rPr lang="id-ID" dirty="0"/>
              <a:t>Pastikan wajah dan kepala bayi tidak tertutup apapun</a:t>
            </a:r>
          </a:p>
          <a:p>
            <a:r>
              <a:rPr lang="id-ID" dirty="0"/>
              <a:t>Jangan biarkan siapapun merokok di sekitar bayi</a:t>
            </a:r>
          </a:p>
          <a:p>
            <a:endParaRPr lang="id-ID" dirty="0"/>
          </a:p>
        </p:txBody>
      </p:sp>
    </p:spTree>
    <p:extLst>
      <p:ext uri="{BB962C8B-B14F-4D97-AF65-F5344CB8AC3E}">
        <p14:creationId xmlns:p14="http://schemas.microsoft.com/office/powerpoint/2010/main" val="40194811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Apnea tidur/Sleep Apnea</a:t>
            </a:r>
            <a:endParaRPr lang="id-ID" dirty="0"/>
          </a:p>
        </p:txBody>
      </p:sp>
      <p:sp>
        <p:nvSpPr>
          <p:cNvPr id="3" name="Content Placeholder 2"/>
          <p:cNvSpPr>
            <a:spLocks noGrp="1"/>
          </p:cNvSpPr>
          <p:nvPr>
            <p:ph idx="1"/>
          </p:nvPr>
        </p:nvSpPr>
        <p:spPr/>
        <p:txBody>
          <a:bodyPr>
            <a:normAutofit/>
          </a:bodyPr>
          <a:lstStyle/>
          <a:p>
            <a:r>
              <a:rPr lang="id-ID" dirty="0"/>
              <a:t>Penyakit apneatidur ini adalah terganggunya pernapasan karena dinding tenggorokan yang terlalu rileks dan menyempit (bahkan menutup saluran udara) ketika sedang tidur. Penyebab sih diantaranya karena obesitas, hidung tersumbat, hobi Merokok, mengonsumsi obat penenang dan memiliki leher lebih dari 43 cm</a:t>
            </a:r>
          </a:p>
          <a:p>
            <a:r>
              <a:rPr lang="id-ID" dirty="0"/>
              <a:t>Beberapa gejala yang nampak penderita apnea adalah ketika tidur mendengkur dengan keras, sering mengalami henti napas dan terengah-engah, berkeringat secara berlebihan, tidak merasa segar saat terbangun, terbangun dengan mulut kering/tenggorokan terasa sakit</a:t>
            </a:r>
          </a:p>
          <a:p>
            <a:pPr marL="0" indent="0">
              <a:buNone/>
            </a:pPr>
            <a:endParaRPr lang="id-ID" dirty="0"/>
          </a:p>
        </p:txBody>
      </p:sp>
    </p:spTree>
    <p:extLst>
      <p:ext uri="{BB962C8B-B14F-4D97-AF65-F5344CB8AC3E}">
        <p14:creationId xmlns:p14="http://schemas.microsoft.com/office/powerpoint/2010/main" val="38676595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Cara Penanganan</a:t>
            </a:r>
            <a:endParaRPr lang="id-ID" b="1" dirty="0"/>
          </a:p>
        </p:txBody>
      </p:sp>
      <p:sp>
        <p:nvSpPr>
          <p:cNvPr id="3" name="Content Placeholder 2"/>
          <p:cNvSpPr>
            <a:spLocks noGrp="1"/>
          </p:cNvSpPr>
          <p:nvPr>
            <p:ph idx="1"/>
          </p:nvPr>
        </p:nvSpPr>
        <p:spPr/>
        <p:txBody>
          <a:bodyPr/>
          <a:lstStyle/>
          <a:p>
            <a:pPr marL="0" indent="0">
              <a:buNone/>
            </a:pPr>
            <a:r>
              <a:rPr lang="id-ID" dirty="0"/>
              <a:t>Pencegahan:</a:t>
            </a:r>
          </a:p>
          <a:p>
            <a:r>
              <a:rPr lang="id-ID" dirty="0"/>
              <a:t>Menghindari obat-obatan penenang/obat tidur</a:t>
            </a:r>
          </a:p>
          <a:p>
            <a:r>
              <a:rPr lang="id-ID" dirty="0"/>
              <a:t>Hindari tidur telentang, usahakan untuk tidur dengan posisi miring</a:t>
            </a:r>
          </a:p>
          <a:p>
            <a:pPr marL="0" indent="0">
              <a:buNone/>
            </a:pPr>
            <a:endParaRPr lang="id-ID" dirty="0"/>
          </a:p>
        </p:txBody>
      </p:sp>
    </p:spTree>
    <p:extLst>
      <p:ext uri="{BB962C8B-B14F-4D97-AF65-F5344CB8AC3E}">
        <p14:creationId xmlns:p14="http://schemas.microsoft.com/office/powerpoint/2010/main" val="6869160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Sianosis</a:t>
            </a:r>
            <a:endParaRPr lang="id-ID" b="1" dirty="0"/>
          </a:p>
        </p:txBody>
      </p:sp>
      <p:sp>
        <p:nvSpPr>
          <p:cNvPr id="3" name="Content Placeholder 2"/>
          <p:cNvSpPr>
            <a:spLocks noGrp="1"/>
          </p:cNvSpPr>
          <p:nvPr>
            <p:ph idx="1"/>
          </p:nvPr>
        </p:nvSpPr>
        <p:spPr/>
        <p:txBody>
          <a:bodyPr>
            <a:normAutofit/>
          </a:bodyPr>
          <a:lstStyle/>
          <a:p>
            <a:pPr marL="0" indent="0">
              <a:buNone/>
            </a:pPr>
            <a:r>
              <a:rPr lang="id-ID" dirty="0"/>
              <a:t>Sianosis adalah gangguan pernapasan yang kebiruan pada kulit yang disebabkan karena jumlah hemoglobin deoksigenisasi yang berlebihan di dalam pembuluh darah kulit, terutama kapiler. </a:t>
            </a:r>
            <a:endParaRPr lang="id-ID" dirty="0" smtClean="0"/>
          </a:p>
          <a:p>
            <a:pPr marL="0" indent="0">
              <a:buNone/>
            </a:pPr>
            <a:r>
              <a:rPr lang="id-ID" dirty="0" smtClean="0"/>
              <a:t>Gejalanya </a:t>
            </a:r>
            <a:r>
              <a:rPr lang="id-ID" dirty="0"/>
              <a:t>adalah nafas terengah-engah, sesak napas atau kesulitan bernapas, sakit dada, berkeringat dingin, rasa sakit atau mati rasa di lengan, tangan, atau jari,  pucat pada lengan, tangan, atau jari dan pusing atau </a:t>
            </a:r>
            <a:r>
              <a:rPr lang="id-ID" dirty="0" smtClean="0"/>
              <a:t>pingsan.</a:t>
            </a:r>
            <a:endParaRPr lang="id-ID" dirty="0"/>
          </a:p>
        </p:txBody>
      </p:sp>
    </p:spTree>
    <p:extLst>
      <p:ext uri="{BB962C8B-B14F-4D97-AF65-F5344CB8AC3E}">
        <p14:creationId xmlns:p14="http://schemas.microsoft.com/office/powerpoint/2010/main" val="34851022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Penanganan</a:t>
            </a:r>
            <a:endParaRPr lang="id-ID" b="1" dirty="0"/>
          </a:p>
        </p:txBody>
      </p:sp>
      <p:sp>
        <p:nvSpPr>
          <p:cNvPr id="3" name="Content Placeholder 2"/>
          <p:cNvSpPr>
            <a:spLocks noGrp="1"/>
          </p:cNvSpPr>
          <p:nvPr>
            <p:ph idx="1"/>
          </p:nvPr>
        </p:nvSpPr>
        <p:spPr/>
        <p:txBody>
          <a:bodyPr>
            <a:normAutofit/>
          </a:bodyPr>
          <a:lstStyle/>
          <a:p>
            <a:pPr marL="0" indent="0">
              <a:buNone/>
            </a:pPr>
            <a:r>
              <a:rPr lang="id-ID" dirty="0"/>
              <a:t>Dokter akan menentukan pengobatan berdasarkan penyebab sianosis. Bisa sangat sederhana seperti menghindari paparan suhu tinggi dan / atau menghindari ketinggian minum antibiotik (jika penyebabnya adalah infeksi) atau operasi (dalam kasus kegagalan). Dalam kebanyakan kasus, setelah perawatan, sianosis tidak terulang kembali. Akan tetapi diperlukan pemeriksaan dokter terhadap pasien secara berkala untuk menentukan status kesehatan mereka</a:t>
            </a:r>
            <a:r>
              <a:rPr lang="id-ID" dirty="0" smtClean="0"/>
              <a:t>.</a:t>
            </a:r>
            <a:endParaRPr lang="id-ID" dirty="0"/>
          </a:p>
        </p:txBody>
      </p:sp>
    </p:spTree>
    <p:extLst>
      <p:ext uri="{BB962C8B-B14F-4D97-AF65-F5344CB8AC3E}">
        <p14:creationId xmlns:p14="http://schemas.microsoft.com/office/powerpoint/2010/main" val="23271651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Sindrom Batuk Pilek</a:t>
            </a:r>
            <a:endParaRPr lang="id-ID" b="1" dirty="0"/>
          </a:p>
        </p:txBody>
      </p:sp>
      <p:sp>
        <p:nvSpPr>
          <p:cNvPr id="3" name="Content Placeholder 2"/>
          <p:cNvSpPr>
            <a:spLocks noGrp="1"/>
          </p:cNvSpPr>
          <p:nvPr>
            <p:ph idx="1"/>
          </p:nvPr>
        </p:nvSpPr>
        <p:spPr/>
        <p:txBody>
          <a:bodyPr>
            <a:normAutofit/>
          </a:bodyPr>
          <a:lstStyle/>
          <a:p>
            <a:pPr marL="0" indent="0">
              <a:buNone/>
            </a:pPr>
            <a:r>
              <a:rPr lang="id-ID" dirty="0"/>
              <a:t>Sebenarnya penyakit ini disebabkan karena alergi bukan virus. Karena, infeksi saluran napas harus ada sumber penularan kontak yang terkena infeksi. Misalnya minum es memang akan memperberat </a:t>
            </a:r>
            <a:r>
              <a:rPr lang="id-ID" dirty="0" smtClean="0"/>
              <a:t>batuk dan </a:t>
            </a:r>
            <a:r>
              <a:rPr lang="id-ID" dirty="0"/>
              <a:t>pilek yang terjadi. Pada penderita alergi kadangkala bukan hanya es, tetapi kandungan es yang ada seperti es jeruk atau es coklat bisa menjadi penyebab alergi batuk</a:t>
            </a:r>
            <a:r>
              <a:rPr lang="id-ID" dirty="0" smtClean="0"/>
              <a:t>.</a:t>
            </a:r>
          </a:p>
          <a:p>
            <a:pPr marL="0" indent="0">
              <a:buNone/>
            </a:pPr>
            <a:r>
              <a:rPr lang="id-ID" dirty="0"/>
              <a:t>Gejalanya seperti </a:t>
            </a:r>
            <a:r>
              <a:rPr lang="id-ID" dirty="0" smtClean="0"/>
              <a:t>Batuk Pilek yang tak kunjung sembuh, nafas </a:t>
            </a:r>
            <a:r>
              <a:rPr lang="id-ID" dirty="0"/>
              <a:t>terengah-engah, sesak napas atau kesulitan bernapas, sakit dada, berkeringat dingin dan pusing atau pingsan</a:t>
            </a:r>
          </a:p>
        </p:txBody>
      </p:sp>
    </p:spTree>
    <p:extLst>
      <p:ext uri="{BB962C8B-B14F-4D97-AF65-F5344CB8AC3E}">
        <p14:creationId xmlns:p14="http://schemas.microsoft.com/office/powerpoint/2010/main" val="35712673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Pencegahan</a:t>
            </a:r>
            <a:endParaRPr lang="id-ID" b="1" dirty="0"/>
          </a:p>
        </p:txBody>
      </p:sp>
      <p:sp>
        <p:nvSpPr>
          <p:cNvPr id="3" name="Content Placeholder 2"/>
          <p:cNvSpPr>
            <a:spLocks noGrp="1"/>
          </p:cNvSpPr>
          <p:nvPr>
            <p:ph idx="1"/>
          </p:nvPr>
        </p:nvSpPr>
        <p:spPr>
          <a:xfrm>
            <a:off x="467544" y="1340768"/>
            <a:ext cx="8229600" cy="4925144"/>
          </a:xfrm>
        </p:spPr>
        <p:txBody>
          <a:bodyPr>
            <a:normAutofit fontScale="92500" lnSpcReduction="20000"/>
          </a:bodyPr>
          <a:lstStyle/>
          <a:p>
            <a:r>
              <a:rPr lang="id-ID" dirty="0"/>
              <a:t>Penyebaran virus flu umumnya melalui bersin dan batuk dari penderita atau dari benda yang pernah disentuh penderita. Langkah utama untuk mencegah penyakit ini adalah dengan menjaga kebersihan. Jangan lupa untuk mencuci tangan sebelum makan. Bagi pengguna kendaraan umum, disarankan untuk memakai masker saat bepergian.</a:t>
            </a:r>
          </a:p>
          <a:p>
            <a:r>
              <a:rPr lang="id-ID" dirty="0"/>
              <a:t>Langkah pencegahan lainnya adalah dengan vaksinasi. Tetapi cara ini hanya dianjurkan bagi mereka yang lebih rentan mengalami komplikasi flu</a:t>
            </a:r>
            <a:r>
              <a:rPr lang="id-ID" dirty="0" smtClean="0"/>
              <a:t>.</a:t>
            </a:r>
          </a:p>
          <a:p>
            <a:r>
              <a:rPr lang="id-ID" dirty="0"/>
              <a:t>Biasanya tidak membutuhkan penanganan medis karena penyakit ini umumnya sembuh sendiri. Beberapa langkah pengobatan yang bisa dilakukan adalah istirahat yang cukup, banyak minum, serta menjaga tubuh agar tetap hangat.</a:t>
            </a:r>
          </a:p>
          <a:p>
            <a:r>
              <a:rPr lang="id-ID" dirty="0"/>
              <a:t>Kamu bisa juga dengan meminum parasetamol atau ibuprofen untuk menurunkan demam serta mengurangi rasa sakit dan pegal. Tidak dianjurkan mengonsumsi antibiotik karena obat ini berfungsi membunuh bakteri, sedangkan flu disebabkan oleh virus</a:t>
            </a:r>
            <a:r>
              <a:rPr lang="id-ID" dirty="0" smtClean="0"/>
              <a:t>.</a:t>
            </a:r>
            <a:endParaRPr lang="id-ID" dirty="0"/>
          </a:p>
        </p:txBody>
      </p:sp>
    </p:spTree>
    <p:extLst>
      <p:ext uri="{BB962C8B-B14F-4D97-AF65-F5344CB8AC3E}">
        <p14:creationId xmlns:p14="http://schemas.microsoft.com/office/powerpoint/2010/main" val="24600366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TBC </a:t>
            </a:r>
            <a:endParaRPr lang="id-ID" b="1" dirty="0"/>
          </a:p>
        </p:txBody>
      </p:sp>
      <p:sp>
        <p:nvSpPr>
          <p:cNvPr id="3" name="Content Placeholder 2"/>
          <p:cNvSpPr>
            <a:spLocks noGrp="1"/>
          </p:cNvSpPr>
          <p:nvPr>
            <p:ph idx="1"/>
          </p:nvPr>
        </p:nvSpPr>
        <p:spPr/>
        <p:txBody>
          <a:bodyPr>
            <a:normAutofit/>
          </a:bodyPr>
          <a:lstStyle/>
          <a:p>
            <a:r>
              <a:rPr lang="id-ID" dirty="0"/>
              <a:t>Inilah penyakit paling berbahaya bagi proses sistem pernapasan pada manusia. TBC lebih seperti infeksi yang disebabkan oleh bakteri mikobakterium tuberkulosa. Biasanya disebabkan karena udara yang tercemar, atau karena penderita TBC batuk mengenai kita disaat daya tahan tubuh kita lemah.</a:t>
            </a:r>
          </a:p>
          <a:p>
            <a:r>
              <a:rPr lang="id-ID" dirty="0"/>
              <a:t>Penyakit ini menyerang paru-paru dan berkembang disitu. Jika Tidak segera ditangani bisa merambah ke sistem pernapasan pada manusia lainnya seperti pembuluh darah, otak, ginjal , saluran pencernaan, dan organ lainnya</a:t>
            </a:r>
            <a:r>
              <a:rPr lang="id-ID" dirty="0" smtClean="0"/>
              <a:t>.</a:t>
            </a:r>
            <a:endParaRPr lang="id-ID" dirty="0"/>
          </a:p>
        </p:txBody>
      </p:sp>
    </p:spTree>
    <p:extLst>
      <p:ext uri="{BB962C8B-B14F-4D97-AF65-F5344CB8AC3E}">
        <p14:creationId xmlns:p14="http://schemas.microsoft.com/office/powerpoint/2010/main" val="3647611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Pencegahan</a:t>
            </a:r>
            <a:endParaRPr lang="id-ID" b="1" dirty="0"/>
          </a:p>
        </p:txBody>
      </p:sp>
      <p:sp>
        <p:nvSpPr>
          <p:cNvPr id="3" name="Content Placeholder 2"/>
          <p:cNvSpPr>
            <a:spLocks noGrp="1"/>
          </p:cNvSpPr>
          <p:nvPr>
            <p:ph idx="1"/>
          </p:nvPr>
        </p:nvSpPr>
        <p:spPr/>
        <p:txBody>
          <a:bodyPr/>
          <a:lstStyle/>
          <a:p>
            <a:r>
              <a:rPr lang="id-ID" dirty="0"/>
              <a:t>Disarankan untuk tidak makan satu </a:t>
            </a:r>
            <a:r>
              <a:rPr lang="id-ID" dirty="0" smtClean="0"/>
              <a:t>wadah/tempat </a:t>
            </a:r>
            <a:r>
              <a:rPr lang="id-ID" dirty="0"/>
              <a:t>dengan orang TBC</a:t>
            </a:r>
          </a:p>
          <a:p>
            <a:r>
              <a:rPr lang="id-ID" dirty="0"/>
              <a:t>Bagi penderita Selalu membawa tisu atau </a:t>
            </a:r>
            <a:r>
              <a:rPr lang="id-ID" dirty="0" smtClean="0"/>
              <a:t>kain/masker untuk </a:t>
            </a:r>
            <a:r>
              <a:rPr lang="id-ID" dirty="0"/>
              <a:t>menutup batuknya supaya tidak menular ke yang lainnya</a:t>
            </a:r>
            <a:r>
              <a:rPr lang="id-ID" dirty="0" smtClean="0"/>
              <a:t>.</a:t>
            </a:r>
            <a:endParaRPr lang="id-ID" dirty="0"/>
          </a:p>
        </p:txBody>
      </p:sp>
    </p:spTree>
    <p:extLst>
      <p:ext uri="{BB962C8B-B14F-4D97-AF65-F5344CB8AC3E}">
        <p14:creationId xmlns:p14="http://schemas.microsoft.com/office/powerpoint/2010/main" val="30571898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945180"/>
            <a:ext cx="4032448" cy="1287016"/>
          </a:xfrm>
        </p:spPr>
        <p:txBody>
          <a:bodyPr>
            <a:noAutofit/>
          </a:bodyPr>
          <a:lstStyle/>
          <a:p>
            <a:r>
              <a:rPr lang="id-ID" sz="5400" dirty="0" smtClean="0"/>
              <a:t>Matursuwun</a:t>
            </a:r>
            <a:endParaRPr lang="id-ID" sz="5400" dirty="0"/>
          </a:p>
        </p:txBody>
      </p:sp>
      <p:pic>
        <p:nvPicPr>
          <p:cNvPr id="1026" name="Picture 2" descr="C:\Users\Asus\Documents\main.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204864"/>
            <a:ext cx="3600400" cy="36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061673"/>
      </p:ext>
    </p:extLst>
  </p:cSld>
  <p:clrMapOvr>
    <a:masterClrMapping/>
  </p:clrMapOvr>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Thatch</Template>
  <TotalTime>97</TotalTime>
  <Words>1731</Words>
  <Application>Microsoft Office PowerPoint</Application>
  <PresentationFormat>On-screen Show (4:3)</PresentationFormat>
  <Paragraphs>119</Paragraphs>
  <Slides>32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32</vt:i4>
      </vt:variant>
    </vt:vector>
  </HeadingPairs>
  <TitlesOfParts>
    <vt:vector size="35" baseType="lpstr">
      <vt:lpstr>Arial</vt:lpstr>
      <vt:lpstr>Tw Cen MT</vt:lpstr>
      <vt:lpstr>Thatch</vt:lpstr>
      <vt:lpstr>Pengertian</vt:lpstr>
      <vt:lpstr>Bagian-Bagian Pernafasan pada Manusia</vt:lpstr>
      <vt:lpstr>Hidung (Cavum Nasalis)</vt:lpstr>
      <vt:lpstr>Teka (Faring)</vt:lpstr>
      <vt:lpstr>Tenggorokan (Takrea)</vt:lpstr>
      <vt:lpstr>Cabang Tenggorokan (Bronkus)</vt:lpstr>
      <vt:lpstr>Bronkiolus</vt:lpstr>
      <vt:lpstr>Alveolus</vt:lpstr>
      <vt:lpstr>Paru-Paru</vt:lpstr>
      <vt:lpstr>Proses Sistem Pernafasan pada Manusia</vt:lpstr>
      <vt:lpstr>Lanjutan...</vt:lpstr>
      <vt:lpstr>Proses Inspirasi</vt:lpstr>
      <vt:lpstr>Proses Ekspirasi</vt:lpstr>
      <vt:lpstr>Jenis Pernapasan Pada Sistem Pernapasan Pada Manusia</vt:lpstr>
      <vt:lpstr>Pernapasan Dada</vt:lpstr>
      <vt:lpstr>Pernapasan Perut</vt:lpstr>
      <vt:lpstr>Penyakit/Gejala pada Sistem Pernafasan Manusia</vt:lpstr>
      <vt:lpstr>Hipoksemia</vt:lpstr>
      <vt:lpstr>Cara Penanganan</vt:lpstr>
      <vt:lpstr>Asma</vt:lpstr>
      <vt:lpstr>Cara Penanganan</vt:lpstr>
      <vt:lpstr>SIDS (Sudden Infant Death Syndrome)</vt:lpstr>
      <vt:lpstr>Cara Penanganan</vt:lpstr>
      <vt:lpstr>Apnea tidur/Sleep Apnea</vt:lpstr>
      <vt:lpstr>Cara Penanganan</vt:lpstr>
      <vt:lpstr>Sianosis</vt:lpstr>
      <vt:lpstr>Penanganan</vt:lpstr>
      <vt:lpstr>Sindrom Batuk Pilek</vt:lpstr>
      <vt:lpstr>Pencegahan</vt:lpstr>
      <vt:lpstr>TBC </vt:lpstr>
      <vt:lpstr>Pencegahan</vt:lpstr>
      <vt:lpstr>Matursuwun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 Pencernaan Pada Manusia</dc:title>
  <dc:creator>Asus</dc:creator>
  <cp:lastModifiedBy>taufik</cp:lastModifiedBy>
  <cp:revision>10</cp:revision>
  <dcterms:created xsi:type="dcterms:W3CDTF">2018-04-03T01:54:39Z</dcterms:created>
  <dcterms:modified xsi:type="dcterms:W3CDTF">2019-03-28T01:52:04Z</dcterms:modified>
</cp:coreProperties>
</file>