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60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85578E-F7A4-40F2-83F3-C89C865C7420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64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521DA-5D67-4591-B348-2BA1B1A6766E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0720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B614F-50AA-40A3-A0B2-0A3847E6B74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06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78F51-7F27-4009-9815-9BE5A6A6060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8844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7D2A8-324E-46D3-AF11-304CB962F5BA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0650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10E43-5F4C-4B76-B308-763600505CC1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3664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7D782D-90D6-4F57-B3AD-9F2F0D309EE7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0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A4EAD-1B3C-4BBC-8B47-AC5DC6090D5D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4353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64B02D-B088-4E48-8CA1-5E96C388668A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700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5B882-01BB-4764-9631-499986F7A590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9660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4DC54-9D0E-4CDA-82AF-538D650BF46E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4546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ACECCD-D30B-4808-8150-F86EF12B2294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>
            <a:extLst>
              <a:ext uri="{FF2B5EF4-FFF2-40B4-BE49-F238E27FC236}">
                <a16:creationId xmlns:a16="http://schemas.microsoft.com/office/drawing/2014/main" id="{D1051875-73D1-4C42-A1E1-AAA9A8780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393" y="692696"/>
            <a:ext cx="7920037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s-ES" sz="4800" b="1" kern="0" dirty="0">
                <a:solidFill>
                  <a:schemeClr val="bg1"/>
                </a:solidFill>
              </a:rPr>
              <a:t>Security </a:t>
            </a:r>
            <a:r>
              <a:rPr lang="es-ES" sz="4800" b="1" kern="0" dirty="0" err="1">
                <a:solidFill>
                  <a:schemeClr val="bg1"/>
                </a:solidFill>
              </a:rPr>
              <a:t>Sistem</a:t>
            </a:r>
            <a:r>
              <a:rPr lang="es-ES" sz="4800" b="1" kern="0" dirty="0">
                <a:solidFill>
                  <a:schemeClr val="bg1"/>
                </a:solidFill>
              </a:rPr>
              <a:t> / </a:t>
            </a:r>
            <a:r>
              <a:rPr lang="es-ES" sz="4800" b="1" kern="0" dirty="0" err="1">
                <a:solidFill>
                  <a:schemeClr val="bg1"/>
                </a:solidFill>
              </a:rPr>
              <a:t>Kemanan</a:t>
            </a:r>
            <a:r>
              <a:rPr lang="es-ES" sz="4800" b="1" kern="0" dirty="0">
                <a:solidFill>
                  <a:schemeClr val="bg1"/>
                </a:solidFill>
              </a:rPr>
              <a:t> </a:t>
            </a:r>
            <a:r>
              <a:rPr lang="es-ES" sz="4800" b="1" kern="0" dirty="0" err="1">
                <a:solidFill>
                  <a:schemeClr val="bg1"/>
                </a:solidFill>
              </a:rPr>
              <a:t>Sistem</a:t>
            </a:r>
            <a:endParaRPr lang="es-ES" sz="4800" b="1" kern="0" dirty="0">
              <a:solidFill>
                <a:schemeClr val="bg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41A0D38-B142-42BB-A229-258E6E800D35}"/>
              </a:ext>
            </a:extLst>
          </p:cNvPr>
          <p:cNvSpPr/>
          <p:nvPr/>
        </p:nvSpPr>
        <p:spPr>
          <a:xfrm>
            <a:off x="1691680" y="2935666"/>
            <a:ext cx="59392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id-ID" sz="2400" dirty="0">
                <a:solidFill>
                  <a:schemeClr val="bg1"/>
                </a:solidFill>
              </a:rPr>
              <a:t>Oleh : Rahmat Robi Waliyansyah, M.Kom.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648"/>
            <a:ext cx="8229600" cy="6408712"/>
          </a:xfrm>
        </p:spPr>
        <p:txBody>
          <a:bodyPr/>
          <a:lstStyle/>
          <a:p>
            <a:pPr algn="just"/>
            <a:r>
              <a:rPr lang="en-US" sz="2200" dirty="0" err="1">
                <a:solidFill>
                  <a:schemeClr val="bg1"/>
                </a:solidFill>
              </a:rPr>
              <a:t>Saat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terpasang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makin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mudah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diakses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timesharing data </a:t>
            </a:r>
            <a:r>
              <a:rPr lang="en-US" sz="2200" dirty="0" err="1">
                <a:solidFill>
                  <a:schemeClr val="bg1"/>
                </a:solidFill>
              </a:rPr>
              <a:t>akses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jauh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menyebabkan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kelemahan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komuniksai</a:t>
            </a:r>
            <a:r>
              <a:rPr lang="en-US" sz="2200" dirty="0">
                <a:solidFill>
                  <a:schemeClr val="bg1"/>
                </a:solidFill>
              </a:rPr>
              <a:t> data </a:t>
            </a:r>
            <a:r>
              <a:rPr lang="en-US" sz="2200" dirty="0" err="1">
                <a:solidFill>
                  <a:schemeClr val="bg1"/>
                </a:solidFill>
              </a:rPr>
              <a:t>menjadi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pokok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masalah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keamanan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Terlebih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meningkatnya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perkembangan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jaringan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  <a:p>
            <a:pPr marL="344488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Kecenderungan</a:t>
            </a:r>
            <a:r>
              <a:rPr lang="en-US" sz="2200" dirty="0">
                <a:solidFill>
                  <a:schemeClr val="bg1"/>
                </a:solidFill>
              </a:rPr>
              <a:t> lain </a:t>
            </a:r>
            <a:r>
              <a:rPr lang="en-US" sz="2200" dirty="0" err="1">
                <a:solidFill>
                  <a:schemeClr val="bg1"/>
                </a:solidFill>
              </a:rPr>
              <a:t>saat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memberi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tanggung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jawab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pengelolaan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aktivitas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pribadi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bisnis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seperti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lvl="1" algn="just"/>
            <a:r>
              <a:rPr lang="en-US" sz="1800" i="1" dirty="0" err="1">
                <a:solidFill>
                  <a:schemeClr val="bg1"/>
                </a:solidFill>
              </a:rPr>
              <a:t>Sistem</a:t>
            </a:r>
            <a:r>
              <a:rPr lang="en-US" sz="1800" i="1" dirty="0">
                <a:solidFill>
                  <a:schemeClr val="bg1"/>
                </a:solidFill>
              </a:rPr>
              <a:t> transfer </a:t>
            </a:r>
            <a:r>
              <a:rPr lang="en-US" sz="1800" i="1" dirty="0" err="1">
                <a:solidFill>
                  <a:schemeClr val="bg1"/>
                </a:solidFill>
              </a:rPr>
              <a:t>dana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elektronis</a:t>
            </a:r>
            <a:r>
              <a:rPr lang="en-US" sz="1800" i="1" dirty="0">
                <a:solidFill>
                  <a:schemeClr val="bg1"/>
                </a:solidFill>
              </a:rPr>
              <a:t> (electronic fund transfer system) </a:t>
            </a:r>
            <a:r>
              <a:rPr lang="en-US" sz="1800" i="1" dirty="0" err="1">
                <a:solidFill>
                  <a:schemeClr val="bg1"/>
                </a:solidFill>
              </a:rPr>
              <a:t>melewatkan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uang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sebagai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aliran</a:t>
            </a:r>
            <a:r>
              <a:rPr lang="en-US" sz="1800" i="1" dirty="0">
                <a:solidFill>
                  <a:schemeClr val="bg1"/>
                </a:solidFill>
              </a:rPr>
              <a:t> bit.</a:t>
            </a:r>
          </a:p>
          <a:p>
            <a:pPr lvl="1" algn="just"/>
            <a:r>
              <a:rPr lang="en-US" sz="1800" i="1" dirty="0" err="1">
                <a:solidFill>
                  <a:schemeClr val="bg1"/>
                </a:solidFill>
              </a:rPr>
              <a:t>Sistem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kendali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lalu-lintas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udara</a:t>
            </a:r>
            <a:r>
              <a:rPr lang="en-US" sz="1800" i="1" dirty="0">
                <a:solidFill>
                  <a:schemeClr val="bg1"/>
                </a:solidFill>
              </a:rPr>
              <a:t> (air </a:t>
            </a:r>
            <a:r>
              <a:rPr lang="en-US" sz="1800" i="1" dirty="0" err="1">
                <a:solidFill>
                  <a:schemeClr val="bg1"/>
                </a:solidFill>
              </a:rPr>
              <a:t>trafic</a:t>
            </a:r>
            <a:r>
              <a:rPr lang="en-US" sz="1800" i="1" dirty="0">
                <a:solidFill>
                  <a:schemeClr val="bg1"/>
                </a:solidFill>
              </a:rPr>
              <a:t> control system) </a:t>
            </a:r>
            <a:r>
              <a:rPr lang="en-US" sz="1800" i="1" dirty="0" err="1">
                <a:solidFill>
                  <a:schemeClr val="bg1"/>
                </a:solidFill>
              </a:rPr>
              <a:t>melakukan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banyak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kerja</a:t>
            </a:r>
            <a:r>
              <a:rPr lang="en-US" sz="1800" i="1" dirty="0">
                <a:solidFill>
                  <a:schemeClr val="bg1"/>
                </a:solidFill>
              </a:rPr>
              <a:t> yang </a:t>
            </a:r>
            <a:r>
              <a:rPr lang="en-US" sz="1800" i="1" dirty="0" err="1">
                <a:solidFill>
                  <a:schemeClr val="bg1"/>
                </a:solidFill>
              </a:rPr>
              <a:t>sebelumnya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ditangani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pengendali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manusia</a:t>
            </a:r>
            <a:r>
              <a:rPr lang="en-US" sz="1800" i="1" dirty="0">
                <a:solidFill>
                  <a:schemeClr val="bg1"/>
                </a:solidFill>
              </a:rPr>
              <a:t>.</a:t>
            </a:r>
          </a:p>
          <a:p>
            <a:pPr lvl="1" algn="just"/>
            <a:r>
              <a:rPr lang="en-US" sz="1800" i="1" dirty="0">
                <a:solidFill>
                  <a:schemeClr val="bg1"/>
                </a:solidFill>
              </a:rPr>
              <a:t>Unit </a:t>
            </a:r>
            <a:r>
              <a:rPr lang="en-US" sz="1800" i="1" dirty="0" err="1">
                <a:solidFill>
                  <a:schemeClr val="bg1"/>
                </a:solidFill>
              </a:rPr>
              <a:t>rawat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intensif</a:t>
            </a:r>
            <a:r>
              <a:rPr lang="en-US" sz="1800" i="1" dirty="0">
                <a:solidFill>
                  <a:schemeClr val="bg1"/>
                </a:solidFill>
              </a:rPr>
              <a:t> di </a:t>
            </a:r>
            <a:r>
              <a:rPr lang="en-US" sz="1800" i="1" dirty="0" err="1">
                <a:solidFill>
                  <a:schemeClr val="bg1"/>
                </a:solidFill>
              </a:rPr>
              <a:t>rumah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sakit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sudah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sangat</a:t>
            </a:r>
            <a:r>
              <a:rPr lang="en-US" sz="1800" i="1" dirty="0">
                <a:solidFill>
                  <a:schemeClr val="bg1"/>
                </a:solidFill>
              </a:rPr>
              <a:t> </a:t>
            </a:r>
            <a:r>
              <a:rPr lang="en-US" sz="1800" i="1" dirty="0" err="1">
                <a:solidFill>
                  <a:schemeClr val="bg1"/>
                </a:solidFill>
              </a:rPr>
              <a:t>terkomputerisasi</a:t>
            </a:r>
            <a:r>
              <a:rPr lang="en-US" sz="1800" i="1" dirty="0">
                <a:solidFill>
                  <a:schemeClr val="bg1"/>
                </a:solidFill>
              </a:rPr>
              <a:t>.</a:t>
            </a:r>
          </a:p>
          <a:p>
            <a:pPr lvl="1" algn="just"/>
            <a:r>
              <a:rPr lang="en-US" sz="1800" i="1" dirty="0">
                <a:solidFill>
                  <a:schemeClr val="bg1"/>
                </a:solidFill>
              </a:rPr>
              <a:t>Dan </a:t>
            </a:r>
            <a:r>
              <a:rPr lang="en-US" sz="1800" i="1" dirty="0" err="1">
                <a:solidFill>
                  <a:schemeClr val="bg1"/>
                </a:solidFill>
              </a:rPr>
              <a:t>sebagainya</a:t>
            </a:r>
            <a:r>
              <a:rPr lang="en-US" sz="1800" i="1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karena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operasi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mengendalikan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pengaksesan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sumber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daya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dimana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perangkat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lunak</a:t>
            </a:r>
            <a:r>
              <a:rPr lang="en-US" sz="2200" dirty="0">
                <a:solidFill>
                  <a:schemeClr val="bg1"/>
                </a:solidFill>
              </a:rPr>
              <a:t> lain </a:t>
            </a:r>
            <a:r>
              <a:rPr lang="en-US" sz="2200" dirty="0" err="1">
                <a:solidFill>
                  <a:schemeClr val="bg1"/>
                </a:solidFill>
              </a:rPr>
              <a:t>meminta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pengaksesan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sumber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lewat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fi-FI" sz="2200" dirty="0">
                <a:solidFill>
                  <a:schemeClr val="bg1"/>
                </a:solidFill>
              </a:rPr>
              <a:t>sistem operasi maka sistem operasi menempati posisi yang penting dalam </a:t>
            </a:r>
            <a:r>
              <a:rPr lang="en-US" sz="2200" dirty="0" err="1">
                <a:solidFill>
                  <a:schemeClr val="bg1"/>
                </a:solidFill>
              </a:rPr>
              <a:t>pengamanan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  <a:endParaRPr lang="en-US" sz="2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490066"/>
          </a:xfrm>
        </p:spPr>
        <p:txBody>
          <a:bodyPr/>
          <a:lstStyle/>
          <a:p>
            <a:pPr algn="just"/>
            <a:r>
              <a:rPr lang="en-US" sz="3600" dirty="0">
                <a:solidFill>
                  <a:schemeClr val="bg1"/>
                </a:solidFill>
              </a:rPr>
              <a:t>Security / </a:t>
            </a:r>
            <a:r>
              <a:rPr lang="en-US" sz="3600" dirty="0" err="1">
                <a:solidFill>
                  <a:schemeClr val="bg1"/>
                </a:solidFill>
              </a:rPr>
              <a:t>Keamanan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688632"/>
          </a:xfrm>
        </p:spPr>
        <p:txBody>
          <a:bodyPr/>
          <a:lstStyle/>
          <a:p>
            <a:pPr algn="just"/>
            <a:r>
              <a:rPr lang="en-US" sz="2200" dirty="0" err="1">
                <a:solidFill>
                  <a:schemeClr val="bg1"/>
                </a:solidFill>
              </a:rPr>
              <a:t>Keamanan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untuk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menjamin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sumber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tidak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digunakan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dimodifikasi</a:t>
            </a:r>
            <a:r>
              <a:rPr lang="en-US" sz="2200" dirty="0">
                <a:solidFill>
                  <a:schemeClr val="bg1"/>
                </a:solidFill>
              </a:rPr>
              <a:t> orang </a:t>
            </a:r>
            <a:r>
              <a:rPr lang="en-US" sz="2200" dirty="0" err="1">
                <a:solidFill>
                  <a:schemeClr val="bg1"/>
                </a:solidFill>
              </a:rPr>
              <a:t>tak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terotorisasi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Pengamanan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termasuk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s-ES" sz="2200" dirty="0" err="1">
                <a:solidFill>
                  <a:schemeClr val="bg1"/>
                </a:solidFill>
              </a:rPr>
              <a:t>masalah</a:t>
            </a:r>
            <a:r>
              <a:rPr lang="es-ES" sz="2200" dirty="0">
                <a:solidFill>
                  <a:schemeClr val="bg1"/>
                </a:solidFill>
              </a:rPr>
              <a:t> </a:t>
            </a:r>
            <a:r>
              <a:rPr lang="es-ES" sz="2200" dirty="0" err="1">
                <a:solidFill>
                  <a:schemeClr val="bg1"/>
                </a:solidFill>
              </a:rPr>
              <a:t>teknis</a:t>
            </a:r>
            <a:r>
              <a:rPr lang="es-ES" sz="2200" dirty="0">
                <a:solidFill>
                  <a:schemeClr val="bg1"/>
                </a:solidFill>
              </a:rPr>
              <a:t>, </a:t>
            </a:r>
            <a:r>
              <a:rPr lang="es-ES" sz="2200" dirty="0" err="1">
                <a:solidFill>
                  <a:schemeClr val="bg1"/>
                </a:solidFill>
              </a:rPr>
              <a:t>manajerial</a:t>
            </a:r>
            <a:r>
              <a:rPr lang="es-ES" sz="2200" dirty="0">
                <a:solidFill>
                  <a:schemeClr val="bg1"/>
                </a:solidFill>
              </a:rPr>
              <a:t>, </a:t>
            </a:r>
            <a:r>
              <a:rPr lang="es-ES" sz="2200" dirty="0" err="1">
                <a:solidFill>
                  <a:schemeClr val="bg1"/>
                </a:solidFill>
              </a:rPr>
              <a:t>legalitas</a:t>
            </a:r>
            <a:r>
              <a:rPr lang="es-ES" sz="2200" dirty="0">
                <a:solidFill>
                  <a:schemeClr val="bg1"/>
                </a:solidFill>
              </a:rPr>
              <a:t> dan </a:t>
            </a:r>
            <a:r>
              <a:rPr lang="es-ES" sz="2200" dirty="0" err="1">
                <a:solidFill>
                  <a:schemeClr val="bg1"/>
                </a:solidFill>
              </a:rPr>
              <a:t>politis</a:t>
            </a:r>
            <a:r>
              <a:rPr lang="es-ES" sz="22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Keamanan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terbagi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menjadi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tiga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yaitu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2000" b="1" i="1" dirty="0" err="1">
                <a:solidFill>
                  <a:schemeClr val="bg1"/>
                </a:solidFill>
              </a:rPr>
              <a:t>Keamanan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eksternal</a:t>
            </a:r>
            <a:r>
              <a:rPr lang="en-US" sz="2000" b="1" i="1" dirty="0">
                <a:solidFill>
                  <a:schemeClr val="bg1"/>
                </a:solidFill>
              </a:rPr>
              <a:t> (external security).</a:t>
            </a:r>
          </a:p>
          <a:p>
            <a:pPr marL="862013" indent="0" algn="just">
              <a:buNone/>
            </a:pPr>
            <a:r>
              <a:rPr lang="sv-SE" sz="2000" dirty="0">
                <a:solidFill>
                  <a:schemeClr val="bg1"/>
                </a:solidFill>
              </a:rPr>
              <a:t>Berkaitan dengan pengamanan fasilitas komputer dari penyusup (hacker)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bencana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seperti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kebakaran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kebanjiran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857250" lvl="1" indent="-457200" algn="just">
              <a:buFont typeface="+mj-lt"/>
              <a:buAutoNum type="arabicPeriod" startAt="2"/>
            </a:pPr>
            <a:r>
              <a:rPr lang="en-US" sz="2000" b="1" i="1" dirty="0" err="1">
                <a:solidFill>
                  <a:schemeClr val="bg1"/>
                </a:solidFill>
              </a:rPr>
              <a:t>Keamanan</a:t>
            </a:r>
            <a:r>
              <a:rPr lang="en-US" sz="2000" b="1" i="1" dirty="0">
                <a:solidFill>
                  <a:schemeClr val="bg1"/>
                </a:solidFill>
              </a:rPr>
              <a:t> interface </a:t>
            </a:r>
            <a:r>
              <a:rPr lang="en-US" sz="2000" b="1" i="1" dirty="0" err="1">
                <a:solidFill>
                  <a:schemeClr val="bg1"/>
                </a:solidFill>
              </a:rPr>
              <a:t>pemakai</a:t>
            </a:r>
            <a:r>
              <a:rPr lang="en-US" sz="2000" b="1" i="1" dirty="0">
                <a:solidFill>
                  <a:schemeClr val="bg1"/>
                </a:solidFill>
              </a:rPr>
              <a:t> (user interface security).</a:t>
            </a:r>
          </a:p>
          <a:p>
            <a:pPr marL="862013" indent="0" algn="just">
              <a:buNone/>
            </a:pPr>
            <a:r>
              <a:rPr lang="en-US" sz="2000" dirty="0" err="1">
                <a:solidFill>
                  <a:schemeClr val="bg1"/>
                </a:solidFill>
              </a:rPr>
              <a:t>Berkaitan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dengan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identifikasi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pemakai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sebelum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pemakai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diijinkan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nb-NO" sz="2000" dirty="0">
                <a:solidFill>
                  <a:schemeClr val="bg1"/>
                </a:solidFill>
              </a:rPr>
              <a:t>mengakses program dan data yang disimpan.</a:t>
            </a:r>
          </a:p>
          <a:p>
            <a:pPr marL="857250" lvl="1" indent="-457200" algn="just">
              <a:buFont typeface="+mj-lt"/>
              <a:buAutoNum type="arabicPeriod" startAt="3"/>
            </a:pPr>
            <a:r>
              <a:rPr lang="en-US" sz="2000" b="1" i="1" dirty="0" err="1">
                <a:solidFill>
                  <a:schemeClr val="bg1"/>
                </a:solidFill>
              </a:rPr>
              <a:t>Keamanan</a:t>
            </a:r>
            <a:r>
              <a:rPr lang="en-US" sz="2000" b="1" i="1" dirty="0">
                <a:solidFill>
                  <a:schemeClr val="bg1"/>
                </a:solidFill>
              </a:rPr>
              <a:t> internal (internal security).</a:t>
            </a:r>
          </a:p>
          <a:p>
            <a:pPr marL="862013" indent="0" algn="just">
              <a:buNone/>
            </a:pPr>
            <a:r>
              <a:rPr lang="en-US" sz="2000" dirty="0" err="1">
                <a:solidFill>
                  <a:schemeClr val="bg1"/>
                </a:solidFill>
              </a:rPr>
              <a:t>Berkaitan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dengan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pengamanan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beragam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kendali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dibangun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pada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perangkat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keras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operasi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menjamin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operasi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handal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terkorupsi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menjaga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integritas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data. </a:t>
            </a:r>
          </a:p>
        </p:txBody>
      </p:sp>
    </p:spTree>
    <p:extLst>
      <p:ext uri="{BB962C8B-B14F-4D97-AF65-F5344CB8AC3E}">
        <p14:creationId xmlns:p14="http://schemas.microsoft.com/office/powerpoint/2010/main" val="264890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5325"/>
            <a:ext cx="8229600" cy="4309939"/>
          </a:xfrm>
        </p:spPr>
        <p:txBody>
          <a:bodyPr/>
          <a:lstStyle/>
          <a:p>
            <a:pPr algn="just"/>
            <a:r>
              <a:rPr lang="en-US" sz="2600" dirty="0" err="1">
                <a:solidFill>
                  <a:schemeClr val="bg1"/>
                </a:solidFill>
              </a:rPr>
              <a:t>Istilah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keamanan</a:t>
            </a:r>
            <a:r>
              <a:rPr lang="en-US" sz="2600" dirty="0">
                <a:solidFill>
                  <a:schemeClr val="bg1"/>
                </a:solidFill>
              </a:rPr>
              <a:t> (security) </a:t>
            </a:r>
            <a:r>
              <a:rPr lang="en-US" sz="2600" dirty="0" err="1">
                <a:solidFill>
                  <a:schemeClr val="bg1"/>
                </a:solidFill>
              </a:rPr>
              <a:t>dan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proteksi</a:t>
            </a:r>
            <a:r>
              <a:rPr lang="en-US" sz="2600" dirty="0">
                <a:solidFill>
                  <a:schemeClr val="bg1"/>
                </a:solidFill>
              </a:rPr>
              <a:t> (protection) </a:t>
            </a:r>
            <a:r>
              <a:rPr lang="en-US" sz="2600" dirty="0" err="1">
                <a:solidFill>
                  <a:schemeClr val="bg1"/>
                </a:solidFill>
              </a:rPr>
              <a:t>sering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digunakan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secara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fi-FI" sz="2600" dirty="0">
                <a:solidFill>
                  <a:schemeClr val="bg1"/>
                </a:solidFill>
              </a:rPr>
              <a:t>bergantian. Untuk menghindari kesalahpahaman, </a:t>
            </a:r>
          </a:p>
          <a:p>
            <a:pPr lvl="1" algn="just"/>
            <a:r>
              <a:rPr lang="fi-FI" sz="2200" b="1" i="1" dirty="0">
                <a:solidFill>
                  <a:schemeClr val="bg1"/>
                </a:solidFill>
              </a:rPr>
              <a:t>Keamanan (Security) </a:t>
            </a:r>
            <a:r>
              <a:rPr lang="en-US" sz="2200" dirty="0" err="1">
                <a:solidFill>
                  <a:schemeClr val="bg1"/>
                </a:solidFill>
              </a:rPr>
              <a:t>mengacu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mekanisme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seluruh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masalah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keamanan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  <a:p>
            <a:pPr lvl="1" algn="just"/>
            <a:r>
              <a:rPr lang="en-US" sz="2200" b="1" i="1" dirty="0" err="1">
                <a:solidFill>
                  <a:schemeClr val="bg1"/>
                </a:solidFill>
              </a:rPr>
              <a:t>Proteksi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mengacu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mekanisme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digunakan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untuk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memproteksi</a:t>
            </a:r>
            <a:r>
              <a:rPr lang="en-US" sz="2200" dirty="0">
                <a:solidFill>
                  <a:schemeClr val="bg1"/>
                </a:solidFill>
              </a:rPr>
              <a:t> / </a:t>
            </a:r>
            <a:r>
              <a:rPr lang="en-US" sz="2200" dirty="0" err="1">
                <a:solidFill>
                  <a:schemeClr val="bg1"/>
                </a:solidFill>
              </a:rPr>
              <a:t>melindungi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informasi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562670"/>
            <a:ext cx="8229600" cy="490066"/>
          </a:xfrm>
        </p:spPr>
        <p:txBody>
          <a:bodyPr/>
          <a:lstStyle/>
          <a:p>
            <a:pPr algn="just"/>
            <a:r>
              <a:rPr lang="en-US" sz="3600" dirty="0">
                <a:solidFill>
                  <a:schemeClr val="bg1"/>
                </a:solidFill>
              </a:rPr>
              <a:t>Security &amp; </a:t>
            </a:r>
            <a:r>
              <a:rPr lang="en-US" sz="3600" dirty="0" err="1">
                <a:solidFill>
                  <a:schemeClr val="bg1"/>
                </a:solidFill>
              </a:rPr>
              <a:t>Proteksi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717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634082"/>
          </a:xfrm>
        </p:spPr>
        <p:txBody>
          <a:bodyPr/>
          <a:lstStyle/>
          <a:p>
            <a:pPr algn="just"/>
            <a:r>
              <a:rPr lang="en-US" sz="3600" dirty="0" err="1">
                <a:solidFill>
                  <a:schemeClr val="bg1"/>
                </a:solidFill>
              </a:rPr>
              <a:t>Masalah-masalah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Kemanan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6"/>
          </a:xfrm>
        </p:spPr>
        <p:txBody>
          <a:bodyPr/>
          <a:lstStyle/>
          <a:p>
            <a:pPr algn="just"/>
            <a:r>
              <a:rPr lang="fr-FR" sz="2400" dirty="0" err="1">
                <a:solidFill>
                  <a:schemeClr val="bg1"/>
                </a:solidFill>
              </a:rPr>
              <a:t>Pada</a:t>
            </a:r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dirty="0" err="1">
                <a:solidFill>
                  <a:schemeClr val="bg1"/>
                </a:solidFill>
              </a:rPr>
              <a:t>keamanan</a:t>
            </a:r>
            <a:r>
              <a:rPr lang="fr-FR" sz="2400" dirty="0">
                <a:solidFill>
                  <a:schemeClr val="bg1"/>
                </a:solidFill>
              </a:rPr>
              <a:t>, </a:t>
            </a:r>
            <a:r>
              <a:rPr lang="fr-FR" sz="2400" dirty="0" err="1">
                <a:solidFill>
                  <a:schemeClr val="bg1"/>
                </a:solidFill>
              </a:rPr>
              <a:t>terdapat</a:t>
            </a:r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dirty="0" err="1">
                <a:solidFill>
                  <a:schemeClr val="bg1"/>
                </a:solidFill>
              </a:rPr>
              <a:t>dua</a:t>
            </a:r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dirty="0" err="1">
                <a:solidFill>
                  <a:schemeClr val="bg1"/>
                </a:solidFill>
              </a:rPr>
              <a:t>masalah</a:t>
            </a:r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dirty="0" err="1">
                <a:solidFill>
                  <a:schemeClr val="bg1"/>
                </a:solidFill>
              </a:rPr>
              <a:t>penting</a:t>
            </a:r>
            <a:r>
              <a:rPr lang="fr-FR" sz="2400" dirty="0">
                <a:solidFill>
                  <a:schemeClr val="bg1"/>
                </a:solidFill>
              </a:rPr>
              <a:t>, </a:t>
            </a:r>
            <a:r>
              <a:rPr lang="fr-FR" sz="2400" dirty="0" err="1">
                <a:solidFill>
                  <a:schemeClr val="bg1"/>
                </a:solidFill>
              </a:rPr>
              <a:t>yaitu</a:t>
            </a:r>
            <a:r>
              <a:rPr lang="fr-FR" sz="2400" dirty="0">
                <a:solidFill>
                  <a:schemeClr val="bg1"/>
                </a:solidFill>
              </a:rPr>
              <a:t> :</a:t>
            </a:r>
          </a:p>
          <a:p>
            <a:pPr marL="857250" lvl="1" indent="-457200" algn="just">
              <a:buFont typeface="+mj-lt"/>
              <a:buAutoNum type="alphaLcPeriod"/>
            </a:pPr>
            <a:r>
              <a:rPr lang="nn-NO" sz="2200" dirty="0">
                <a:solidFill>
                  <a:schemeClr val="bg1"/>
                </a:solidFill>
              </a:rPr>
              <a:t>Kehilangan data (data loss).</a:t>
            </a:r>
          </a:p>
          <a:p>
            <a:pPr marL="855663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disebabkan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karena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marL="1314450" lvl="2" indent="-400050" algn="just">
              <a:buFont typeface="+mj-lt"/>
              <a:buAutoNum type="romanUcPeriod"/>
            </a:pPr>
            <a:r>
              <a:rPr lang="en-US" sz="2100" dirty="0" err="1">
                <a:solidFill>
                  <a:schemeClr val="bg1"/>
                </a:solidFill>
              </a:rPr>
              <a:t>Bencana</a:t>
            </a:r>
            <a:r>
              <a:rPr lang="en-US" sz="2100" dirty="0">
                <a:solidFill>
                  <a:schemeClr val="bg1"/>
                </a:solidFill>
              </a:rPr>
              <a:t>. (</a:t>
            </a:r>
            <a:r>
              <a:rPr lang="en-US" sz="2100" dirty="0" err="1">
                <a:solidFill>
                  <a:schemeClr val="bg1"/>
                </a:solidFill>
              </a:rPr>
              <a:t>Kebakaran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Banjir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Gempa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bumi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Perang</a:t>
            </a:r>
            <a:r>
              <a:rPr lang="en-US" sz="2100" dirty="0">
                <a:solidFill>
                  <a:schemeClr val="bg1"/>
                </a:solidFill>
              </a:rPr>
              <a:t>,  </a:t>
            </a:r>
            <a:r>
              <a:rPr lang="en-US" sz="2100" dirty="0" err="1">
                <a:solidFill>
                  <a:schemeClr val="bg1"/>
                </a:solidFill>
              </a:rPr>
              <a:t>Kerusuhan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Binatang</a:t>
            </a:r>
            <a:r>
              <a:rPr lang="en-US" sz="2100" dirty="0">
                <a:solidFill>
                  <a:schemeClr val="bg1"/>
                </a:solidFill>
              </a:rPr>
              <a:t>.)</a:t>
            </a:r>
          </a:p>
          <a:p>
            <a:pPr marL="1314450" lvl="2" indent="-400050" algn="just">
              <a:buFont typeface="+mj-lt"/>
              <a:buAutoNum type="romanUcPeriod"/>
            </a:pPr>
            <a:r>
              <a:rPr lang="fi-FI" sz="2100" dirty="0">
                <a:solidFill>
                  <a:schemeClr val="bg1"/>
                </a:solidFill>
              </a:rPr>
              <a:t>Kesalahan perangkat keras dan perangkat lunak.</a:t>
            </a:r>
          </a:p>
          <a:p>
            <a:pPr lvl="3" algn="just"/>
            <a:r>
              <a:rPr lang="en-US" sz="2100" dirty="0" err="1">
                <a:solidFill>
                  <a:schemeClr val="bg1"/>
                </a:solidFill>
              </a:rPr>
              <a:t>Ketidak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berfungsian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pemroses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</a:p>
          <a:p>
            <a:pPr lvl="3" algn="just"/>
            <a:r>
              <a:rPr lang="en-US" sz="2100" dirty="0">
                <a:solidFill>
                  <a:schemeClr val="bg1"/>
                </a:solidFill>
              </a:rPr>
              <a:t>Disk </a:t>
            </a:r>
            <a:r>
              <a:rPr lang="en-US" sz="2100" dirty="0" err="1">
                <a:solidFill>
                  <a:schemeClr val="bg1"/>
                </a:solidFill>
              </a:rPr>
              <a:t>atau</a:t>
            </a:r>
            <a:r>
              <a:rPr lang="en-US" sz="2100" dirty="0">
                <a:solidFill>
                  <a:schemeClr val="bg1"/>
                </a:solidFill>
              </a:rPr>
              <a:t> tape yang </a:t>
            </a:r>
            <a:r>
              <a:rPr lang="en-US" sz="2100" dirty="0" err="1">
                <a:solidFill>
                  <a:schemeClr val="bg1"/>
                </a:solidFill>
              </a:rPr>
              <a:t>tidak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terbaca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</a:p>
          <a:p>
            <a:pPr lvl="3" algn="just"/>
            <a:r>
              <a:rPr lang="en-US" sz="2100" dirty="0" err="1">
                <a:solidFill>
                  <a:schemeClr val="bg1"/>
                </a:solidFill>
              </a:rPr>
              <a:t>Kesalahan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telekomunikasi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</a:p>
          <a:p>
            <a:pPr lvl="3" algn="just"/>
            <a:r>
              <a:rPr lang="en-US" sz="2100" dirty="0" err="1">
                <a:solidFill>
                  <a:schemeClr val="bg1"/>
                </a:solidFill>
              </a:rPr>
              <a:t>Kesalahan</a:t>
            </a:r>
            <a:r>
              <a:rPr lang="en-US" sz="2100" dirty="0">
                <a:solidFill>
                  <a:schemeClr val="bg1"/>
                </a:solidFill>
              </a:rPr>
              <a:t> program (bugs).</a:t>
            </a:r>
          </a:p>
        </p:txBody>
      </p:sp>
    </p:spTree>
    <p:extLst>
      <p:ext uri="{BB962C8B-B14F-4D97-AF65-F5344CB8AC3E}">
        <p14:creationId xmlns:p14="http://schemas.microsoft.com/office/powerpoint/2010/main" val="388813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1428750" lvl="2" indent="-514350" algn="just">
              <a:buFont typeface="+mj-lt"/>
              <a:buAutoNum type="romanUcPeriod" startAt="3"/>
            </a:pPr>
            <a:r>
              <a:rPr lang="en-US" sz="2000" dirty="0" err="1">
                <a:solidFill>
                  <a:schemeClr val="bg1"/>
                </a:solidFill>
              </a:rPr>
              <a:t>Kesalahan</a:t>
            </a:r>
            <a:r>
              <a:rPr lang="en-US" sz="2000" dirty="0">
                <a:solidFill>
                  <a:schemeClr val="bg1"/>
                </a:solidFill>
              </a:rPr>
              <a:t>/</a:t>
            </a:r>
            <a:r>
              <a:rPr lang="en-US" sz="2000" dirty="0" err="1">
                <a:solidFill>
                  <a:schemeClr val="bg1"/>
                </a:solidFill>
              </a:rPr>
              <a:t>kelalaian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manusia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lvl="3" indent="-169863" algn="just"/>
            <a:r>
              <a:rPr lang="en-US" sz="1800" dirty="0" err="1">
                <a:solidFill>
                  <a:schemeClr val="bg1"/>
                </a:solidFill>
              </a:rPr>
              <a:t>Kesalahan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pemasukan</a:t>
            </a:r>
            <a:r>
              <a:rPr lang="en-US" sz="1800" dirty="0">
                <a:solidFill>
                  <a:schemeClr val="bg1"/>
                </a:solidFill>
              </a:rPr>
              <a:t> data.</a:t>
            </a:r>
          </a:p>
          <a:p>
            <a:pPr lvl="3" indent="-169863" algn="just"/>
            <a:r>
              <a:rPr lang="en-US" sz="1800" dirty="0" err="1">
                <a:solidFill>
                  <a:schemeClr val="bg1"/>
                </a:solidFill>
              </a:rPr>
              <a:t>Memasang</a:t>
            </a:r>
            <a:r>
              <a:rPr lang="en-US" sz="1800" dirty="0">
                <a:solidFill>
                  <a:schemeClr val="bg1"/>
                </a:solidFill>
              </a:rPr>
              <a:t> tape </a:t>
            </a:r>
            <a:r>
              <a:rPr lang="en-US" sz="1800" dirty="0" err="1">
                <a:solidFill>
                  <a:schemeClr val="bg1"/>
                </a:solidFill>
              </a:rPr>
              <a:t>atau</a:t>
            </a:r>
            <a:r>
              <a:rPr lang="en-US" sz="1800" dirty="0">
                <a:solidFill>
                  <a:schemeClr val="bg1"/>
                </a:solidFill>
              </a:rPr>
              <a:t> disk yang </a:t>
            </a:r>
            <a:r>
              <a:rPr lang="en-US" sz="1800" dirty="0" err="1">
                <a:solidFill>
                  <a:schemeClr val="bg1"/>
                </a:solidFill>
              </a:rPr>
              <a:t>salah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lvl="3" indent="-169863" algn="just"/>
            <a:r>
              <a:rPr lang="en-US" sz="1800" dirty="0" err="1">
                <a:solidFill>
                  <a:schemeClr val="bg1"/>
                </a:solidFill>
              </a:rPr>
              <a:t>Eksekusi</a:t>
            </a:r>
            <a:r>
              <a:rPr lang="en-US" sz="1800" dirty="0">
                <a:solidFill>
                  <a:schemeClr val="bg1"/>
                </a:solidFill>
              </a:rPr>
              <a:t> program yang </a:t>
            </a:r>
            <a:r>
              <a:rPr lang="en-US" sz="1800" dirty="0" err="1">
                <a:solidFill>
                  <a:schemeClr val="bg1"/>
                </a:solidFill>
              </a:rPr>
              <a:t>salah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lvl="3" indent="-169863" algn="just"/>
            <a:r>
              <a:rPr lang="nn-NO" sz="1800" dirty="0">
                <a:solidFill>
                  <a:schemeClr val="bg1"/>
                </a:solidFill>
              </a:rPr>
              <a:t>Kehilangan disk atau tape.</a:t>
            </a:r>
          </a:p>
          <a:p>
            <a:pPr algn="just"/>
            <a:r>
              <a:rPr lang="sv-SE" sz="2000" dirty="0">
                <a:solidFill>
                  <a:schemeClr val="bg1"/>
                </a:solidFill>
              </a:rPr>
              <a:t>Kehilangan data dapat diatasi dengan mengelola beberapa backup dan backup ditempatkan jauh dari data yang online.</a:t>
            </a:r>
            <a:endParaRPr lang="en-US" sz="2000" dirty="0">
              <a:solidFill>
                <a:schemeClr val="bg1"/>
              </a:solidFill>
            </a:endParaRPr>
          </a:p>
          <a:p>
            <a:pPr marL="914400" lvl="1" indent="-514350" algn="just">
              <a:buFont typeface="+mj-lt"/>
              <a:buAutoNum type="alphaLcPeriod" startAt="2"/>
            </a:pPr>
            <a:r>
              <a:rPr lang="en-US" sz="2000" dirty="0" err="1">
                <a:solidFill>
                  <a:schemeClr val="bg1"/>
                </a:solidFill>
              </a:rPr>
              <a:t>Penyusup</a:t>
            </a:r>
            <a:r>
              <a:rPr lang="en-US" sz="2000" dirty="0">
                <a:solidFill>
                  <a:schemeClr val="bg1"/>
                </a:solidFill>
              </a:rPr>
              <a:t> (hacker). </a:t>
            </a:r>
            <a:r>
              <a:rPr lang="en-US" sz="2000" dirty="0" err="1">
                <a:solidFill>
                  <a:schemeClr val="bg1"/>
                </a:solidFill>
              </a:rPr>
              <a:t>Terdiri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dari</a:t>
            </a:r>
            <a:r>
              <a:rPr lang="en-US" sz="2000" dirty="0">
                <a:solidFill>
                  <a:schemeClr val="bg1"/>
                </a:solidFill>
              </a:rPr>
              <a:t> :</a:t>
            </a:r>
          </a:p>
          <a:p>
            <a:pPr marL="1314450" lvl="2" indent="-400050" algn="just">
              <a:buFont typeface="+mj-lt"/>
              <a:buAutoNum type="romanUcPeriod"/>
            </a:pPr>
            <a:r>
              <a:rPr lang="en-US" sz="1800" dirty="0" err="1">
                <a:solidFill>
                  <a:schemeClr val="bg1"/>
                </a:solidFill>
              </a:rPr>
              <a:t>Penyusup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pasif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yaitu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membaca</a:t>
            </a:r>
            <a:r>
              <a:rPr lang="en-US" sz="1800" dirty="0">
                <a:solidFill>
                  <a:schemeClr val="bg1"/>
                </a:solidFill>
              </a:rPr>
              <a:t> data yang </a:t>
            </a:r>
            <a:r>
              <a:rPr lang="en-US" sz="1800" dirty="0" err="1">
                <a:solidFill>
                  <a:schemeClr val="bg1"/>
                </a:solidFill>
              </a:rPr>
              <a:t>tak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diotorisasi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1314450" lvl="2" indent="-400050" algn="just">
              <a:buFont typeface="+mj-lt"/>
              <a:buAutoNum type="romanUcPeriod"/>
            </a:pPr>
            <a:r>
              <a:rPr lang="en-US" sz="2000" dirty="0" err="1">
                <a:solidFill>
                  <a:schemeClr val="bg1"/>
                </a:solidFill>
              </a:rPr>
              <a:t>Penyusup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aktif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yaitu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mengubah</a:t>
            </a:r>
            <a:r>
              <a:rPr lang="en-US" sz="2000" dirty="0">
                <a:solidFill>
                  <a:schemeClr val="bg1"/>
                </a:solidFill>
              </a:rPr>
              <a:t> data yang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diotorisasi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Kategori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penyusupan</a:t>
            </a:r>
            <a:r>
              <a:rPr lang="en-US" sz="2000" dirty="0">
                <a:solidFill>
                  <a:schemeClr val="bg1"/>
                </a:solidFill>
              </a:rPr>
              <a:t> :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fi-FI" sz="1800" dirty="0">
                <a:solidFill>
                  <a:schemeClr val="bg1"/>
                </a:solidFill>
              </a:rPr>
              <a:t>Lirikan mata pemakai non teknis. Pada sistem time-sharing, kerja </a:t>
            </a:r>
            <a:r>
              <a:rPr lang="en-US" sz="1800" dirty="0" err="1">
                <a:solidFill>
                  <a:schemeClr val="bg1"/>
                </a:solidFill>
              </a:rPr>
              <a:t>pemakai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dapat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diamati</a:t>
            </a:r>
            <a:r>
              <a:rPr lang="en-US" sz="1800" dirty="0">
                <a:solidFill>
                  <a:schemeClr val="bg1"/>
                </a:solidFill>
              </a:rPr>
              <a:t> orang </a:t>
            </a:r>
            <a:r>
              <a:rPr lang="en-US" sz="1800" dirty="0" err="1">
                <a:solidFill>
                  <a:schemeClr val="bg1"/>
                </a:solidFill>
              </a:rPr>
              <a:t>sekelilingnya</a:t>
            </a:r>
            <a:r>
              <a:rPr lang="en-US" sz="1800" dirty="0">
                <a:solidFill>
                  <a:schemeClr val="bg1"/>
                </a:solidFill>
              </a:rPr>
              <a:t>. </a:t>
            </a:r>
            <a:r>
              <a:rPr lang="en-US" sz="1800" dirty="0" err="1">
                <a:solidFill>
                  <a:schemeClr val="bg1"/>
                </a:solidFill>
              </a:rPr>
              <a:t>Bila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dengan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lirikan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itu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dapat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mengetahui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apa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diketik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pengisian</a:t>
            </a:r>
            <a:r>
              <a:rPr lang="en-US" sz="1800" dirty="0">
                <a:solidFill>
                  <a:schemeClr val="bg1"/>
                </a:solidFill>
              </a:rPr>
              <a:t> password, </a:t>
            </a:r>
            <a:r>
              <a:rPr lang="en-US" sz="1800" dirty="0" err="1">
                <a:solidFill>
                  <a:schemeClr val="bg1"/>
                </a:solidFill>
              </a:rPr>
              <a:t>maka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pemakai</a:t>
            </a:r>
            <a:r>
              <a:rPr lang="en-US" sz="1800" dirty="0">
                <a:solidFill>
                  <a:schemeClr val="bg1"/>
                </a:solidFill>
              </a:rPr>
              <a:t> non </a:t>
            </a:r>
            <a:r>
              <a:rPr lang="en-US" sz="1800" dirty="0" err="1">
                <a:solidFill>
                  <a:schemeClr val="bg1"/>
                </a:solidFill>
              </a:rPr>
              <a:t>teknis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dapat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mengakses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fasilitas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bukan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haknya</a:t>
            </a:r>
            <a:r>
              <a:rPr lang="en-US" sz="1800" dirty="0">
                <a:solidFill>
                  <a:schemeClr val="bg1"/>
                </a:solidFill>
              </a:rPr>
              <a:t>.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pl-PL" sz="1800" dirty="0">
                <a:solidFill>
                  <a:schemeClr val="bg1"/>
                </a:solidFill>
              </a:rPr>
              <a:t>Penyadapan oleh orang dalam.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en-US" sz="1800" dirty="0">
                <a:solidFill>
                  <a:schemeClr val="bg1"/>
                </a:solidFill>
              </a:rPr>
              <a:t>Usaha hacker </a:t>
            </a:r>
            <a:r>
              <a:rPr lang="en-US" sz="1800" dirty="0" err="1">
                <a:solidFill>
                  <a:schemeClr val="bg1"/>
                </a:solidFill>
              </a:rPr>
              <a:t>dalam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mencari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uang</a:t>
            </a:r>
            <a:r>
              <a:rPr lang="en-US" sz="1800" dirty="0">
                <a:solidFill>
                  <a:schemeClr val="bg1"/>
                </a:solidFill>
              </a:rPr>
              <a:t>. </a:t>
            </a:r>
          </a:p>
          <a:p>
            <a:pPr marL="857250" lvl="1" indent="-457200" algn="just">
              <a:buFont typeface="+mj-lt"/>
              <a:buAutoNum type="arabicPeriod"/>
            </a:pPr>
            <a:r>
              <a:rPr lang="pt-BR" sz="1800" dirty="0">
                <a:solidFill>
                  <a:schemeClr val="bg1"/>
                </a:solidFill>
              </a:rPr>
              <a:t>Spionase militer atau bisnis.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939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706090"/>
          </a:xfrm>
        </p:spPr>
        <p:txBody>
          <a:bodyPr/>
          <a:lstStyle/>
          <a:p>
            <a:pPr algn="just"/>
            <a:r>
              <a:rPr lang="en-US" sz="3400" dirty="0">
                <a:solidFill>
                  <a:schemeClr val="bg1"/>
                </a:solidFill>
              </a:rPr>
              <a:t>ANCAMAN-ANCAMAN KEAMANAN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/>
          <a:lstStyle/>
          <a:p>
            <a:pPr algn="just"/>
            <a:r>
              <a:rPr lang="en-US" sz="2200" dirty="0" err="1">
                <a:solidFill>
                  <a:schemeClr val="bg1"/>
                </a:solidFill>
              </a:rPr>
              <a:t>Sasaran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pengamanan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menghindari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mencegah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mengatasi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ancaman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terhadap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Kebutuhan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dikategorikan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tiga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aspek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yaitu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marL="693738" indent="-354013" algn="just">
              <a:buFont typeface="+mj-lt"/>
              <a:buAutoNum type="arabicPeriod"/>
            </a:pPr>
            <a:r>
              <a:rPr lang="en-US" sz="2200" dirty="0" err="1">
                <a:solidFill>
                  <a:schemeClr val="bg1"/>
                </a:solidFill>
              </a:rPr>
              <a:t>Kerahasiaan</a:t>
            </a:r>
            <a:r>
              <a:rPr lang="en-US" sz="2200" dirty="0">
                <a:solidFill>
                  <a:schemeClr val="bg1"/>
                </a:solidFill>
              </a:rPr>
              <a:t> (secrecy).</a:t>
            </a:r>
          </a:p>
          <a:p>
            <a:pPr marL="693738" indent="0" algn="just">
              <a:buNone/>
            </a:pPr>
            <a:r>
              <a:rPr lang="en-US" sz="2100" dirty="0" err="1">
                <a:solidFill>
                  <a:schemeClr val="bg1"/>
                </a:solidFill>
              </a:rPr>
              <a:t>Adalah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keterjaminan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bahwa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informasi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disistem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komputer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hanya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dapat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diakses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pihak-pihak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diotorisasi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modifikasi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tetap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menjaga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it-IT" sz="2100" dirty="0">
                <a:solidFill>
                  <a:schemeClr val="bg1"/>
                </a:solidFill>
              </a:rPr>
              <a:t>konsistensi dan keutuhan data di sistem.</a:t>
            </a:r>
          </a:p>
          <a:p>
            <a:pPr marL="693738" indent="-354013" algn="just">
              <a:buFont typeface="+mj-lt"/>
              <a:buAutoNum type="arabicPeriod" startAt="2"/>
            </a:pPr>
            <a:r>
              <a:rPr lang="en-US" sz="2200" dirty="0" err="1">
                <a:solidFill>
                  <a:schemeClr val="bg1"/>
                </a:solidFill>
              </a:rPr>
              <a:t>Integritas</a:t>
            </a:r>
            <a:r>
              <a:rPr lang="en-US" sz="2200" dirty="0">
                <a:solidFill>
                  <a:schemeClr val="bg1"/>
                </a:solidFill>
              </a:rPr>
              <a:t> (integrity).</a:t>
            </a:r>
          </a:p>
          <a:p>
            <a:pPr marL="693738" indent="0" algn="just">
              <a:buNone/>
            </a:pPr>
            <a:r>
              <a:rPr lang="en-US" sz="2100" dirty="0" err="1">
                <a:solidFill>
                  <a:schemeClr val="bg1"/>
                </a:solidFill>
              </a:rPr>
              <a:t>Adalah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keterjaminan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bahwa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sumber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sistem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komputer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hanya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dapat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dimodifikasi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pihak-pihak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diotorisasi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</a:p>
          <a:p>
            <a:pPr marL="693738" indent="-354013" algn="just">
              <a:buFont typeface="+mj-lt"/>
              <a:buAutoNum type="arabicPeriod" startAt="3"/>
            </a:pPr>
            <a:r>
              <a:rPr lang="en-US" sz="2100" dirty="0" err="1">
                <a:solidFill>
                  <a:schemeClr val="bg1"/>
                </a:solidFill>
              </a:rPr>
              <a:t>Ketersediaan</a:t>
            </a:r>
            <a:r>
              <a:rPr lang="en-US" sz="2100" dirty="0">
                <a:solidFill>
                  <a:schemeClr val="bg1"/>
                </a:solidFill>
              </a:rPr>
              <a:t> (availability).</a:t>
            </a:r>
          </a:p>
          <a:p>
            <a:pPr marL="693738" indent="0" algn="just">
              <a:buNone/>
            </a:pPr>
            <a:r>
              <a:rPr lang="en-US" sz="2100" dirty="0" err="1">
                <a:solidFill>
                  <a:schemeClr val="bg1"/>
                </a:solidFill>
              </a:rPr>
              <a:t>Adalah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keterjaminan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bahwa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susmber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sistem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komputer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tersedia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bagi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pihakpihak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diotorisasi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saat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diperlukan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263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/>
          <a:lstStyle/>
          <a:p>
            <a:pPr algn="just"/>
            <a:r>
              <a:rPr lang="en-US" sz="2200" dirty="0" err="1">
                <a:solidFill>
                  <a:schemeClr val="bg1"/>
                </a:solidFill>
              </a:rPr>
              <a:t>Tipe-tipe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ancaman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terhadap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keamanan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dimodelkan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memandang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fungsi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sebagai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penyedia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informasi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Berdasarkan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fungsi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ancaman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terhadap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sv-SE" sz="2200" dirty="0">
                <a:solidFill>
                  <a:schemeClr val="bg1"/>
                </a:solidFill>
              </a:rPr>
              <a:t>dikategorikan menjadi empat ancaman, yaitu :</a:t>
            </a:r>
          </a:p>
          <a:p>
            <a:pPr marL="693738" indent="-354013" algn="just">
              <a:buFont typeface="+mj-lt"/>
              <a:buAutoNum type="arabicPeriod"/>
            </a:pPr>
            <a:r>
              <a:rPr lang="en-US" sz="2000" b="1" i="1" dirty="0" err="1">
                <a:solidFill>
                  <a:schemeClr val="bg1"/>
                </a:solidFill>
              </a:rPr>
              <a:t>Interupsi</a:t>
            </a:r>
            <a:r>
              <a:rPr lang="en-US" sz="2000" b="1" i="1" dirty="0">
                <a:solidFill>
                  <a:schemeClr val="bg1"/>
                </a:solidFill>
              </a:rPr>
              <a:t> (</a:t>
            </a:r>
            <a:r>
              <a:rPr lang="en-US" sz="2000" b="1" i="1" dirty="0" err="1">
                <a:solidFill>
                  <a:schemeClr val="bg1"/>
                </a:solidFill>
              </a:rPr>
              <a:t>interuption</a:t>
            </a:r>
            <a:r>
              <a:rPr lang="en-US" sz="2000" b="1" i="1" dirty="0">
                <a:solidFill>
                  <a:schemeClr val="bg1"/>
                </a:solidFill>
              </a:rPr>
              <a:t>).</a:t>
            </a:r>
          </a:p>
          <a:p>
            <a:pPr marL="693738" indent="0" algn="just">
              <a:buNone/>
            </a:pPr>
            <a:r>
              <a:rPr lang="sv-SE" sz="2000" dirty="0">
                <a:solidFill>
                  <a:schemeClr val="bg1"/>
                </a:solidFill>
              </a:rPr>
              <a:t>Sumber daya sistem komputer dihancurkan atau menjadi tak tersedia atau tak berguna. Interupsi merupakan ancaman terhadap ketersediaan.</a:t>
            </a:r>
          </a:p>
          <a:p>
            <a:pPr marL="693738" indent="0" algn="just">
              <a:buNone/>
            </a:pPr>
            <a:r>
              <a:rPr lang="en-US" sz="2000" dirty="0" err="1">
                <a:solidFill>
                  <a:schemeClr val="bg1"/>
                </a:solidFill>
              </a:rPr>
              <a:t>Contoh</a:t>
            </a:r>
            <a:r>
              <a:rPr lang="en-US" sz="2000" dirty="0">
                <a:solidFill>
                  <a:schemeClr val="bg1"/>
                </a:solidFill>
              </a:rPr>
              <a:t> : </a:t>
            </a:r>
            <a:r>
              <a:rPr lang="en-US" sz="2000" dirty="0" err="1">
                <a:solidFill>
                  <a:schemeClr val="bg1"/>
                </a:solidFill>
              </a:rPr>
              <a:t>penghancuran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bagian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perangkat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keras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seperti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harddisk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pemotongan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kabel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komunikasi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693738" indent="-354013" algn="just">
              <a:buFont typeface="+mj-lt"/>
              <a:buAutoNum type="arabicPeriod" startAt="2"/>
            </a:pPr>
            <a:r>
              <a:rPr lang="en-US" sz="2000" b="1" i="1" dirty="0" err="1">
                <a:solidFill>
                  <a:schemeClr val="bg1"/>
                </a:solidFill>
              </a:rPr>
              <a:t>Intersepsi</a:t>
            </a:r>
            <a:r>
              <a:rPr lang="en-US" sz="2000" b="1" i="1" dirty="0">
                <a:solidFill>
                  <a:schemeClr val="bg1"/>
                </a:solidFill>
              </a:rPr>
              <a:t> (interception).</a:t>
            </a:r>
          </a:p>
          <a:p>
            <a:pPr marL="693738" indent="0" algn="just">
              <a:buNone/>
            </a:pPr>
            <a:r>
              <a:rPr lang="nb-NO" sz="2000" dirty="0">
                <a:solidFill>
                  <a:schemeClr val="bg1"/>
                </a:solidFill>
              </a:rPr>
              <a:t>Pihak tak diotorisasi dapat mengakses sumber daya. Interupsi merupakan </a:t>
            </a:r>
            <a:r>
              <a:rPr lang="en-US" sz="2000" dirty="0" err="1">
                <a:solidFill>
                  <a:schemeClr val="bg1"/>
                </a:solidFill>
              </a:rPr>
              <a:t>ancaman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terhadap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kerahasiaan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  <a:r>
              <a:rPr lang="en-US" sz="2000" dirty="0" err="1">
                <a:solidFill>
                  <a:schemeClr val="bg1"/>
                </a:solidFill>
              </a:rPr>
              <a:t>Pihak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diotorisasi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berupa</a:t>
            </a:r>
            <a:r>
              <a:rPr lang="en-US" sz="2000" dirty="0">
                <a:solidFill>
                  <a:schemeClr val="bg1"/>
                </a:solidFill>
              </a:rPr>
              <a:t> orang </a:t>
            </a:r>
            <a:r>
              <a:rPr lang="en-US" sz="2000" dirty="0" err="1">
                <a:solidFill>
                  <a:schemeClr val="bg1"/>
                </a:solidFill>
              </a:rPr>
              <a:t>atau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komputer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693738" indent="0" algn="just">
              <a:buNone/>
            </a:pPr>
            <a:r>
              <a:rPr lang="en-US" sz="2000" dirty="0" err="1">
                <a:solidFill>
                  <a:schemeClr val="bg1"/>
                </a:solidFill>
              </a:rPr>
              <a:t>Contoh</a:t>
            </a:r>
            <a:r>
              <a:rPr lang="en-US" sz="2000" dirty="0">
                <a:solidFill>
                  <a:schemeClr val="bg1"/>
                </a:solidFill>
              </a:rPr>
              <a:t> : </a:t>
            </a:r>
            <a:r>
              <a:rPr lang="en-US" sz="2000" dirty="0" err="1">
                <a:solidFill>
                  <a:schemeClr val="bg1"/>
                </a:solidFill>
              </a:rPr>
              <a:t>penyadapan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mengambil</a:t>
            </a:r>
            <a:r>
              <a:rPr lang="en-US" sz="2000" dirty="0">
                <a:solidFill>
                  <a:schemeClr val="bg1"/>
                </a:solidFill>
              </a:rPr>
              <a:t> data </a:t>
            </a:r>
            <a:r>
              <a:rPr lang="en-US" sz="2000" dirty="0" err="1">
                <a:solidFill>
                  <a:schemeClr val="bg1"/>
                </a:solidFill>
              </a:rPr>
              <a:t>rahasia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mengetahui</a:t>
            </a:r>
            <a:r>
              <a:rPr lang="en-US" sz="2000" dirty="0">
                <a:solidFill>
                  <a:schemeClr val="bg1"/>
                </a:solidFill>
              </a:rPr>
              <a:t> file </a:t>
            </a:r>
            <a:r>
              <a:rPr lang="en-US" sz="2000" dirty="0" err="1">
                <a:solidFill>
                  <a:schemeClr val="bg1"/>
                </a:solidFill>
              </a:rPr>
              <a:t>tanpa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diotorisasi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812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112568"/>
          </a:xfrm>
        </p:spPr>
        <p:txBody>
          <a:bodyPr/>
          <a:lstStyle/>
          <a:p>
            <a:pPr marL="339725" indent="-339725" algn="just">
              <a:buFont typeface="+mj-lt"/>
              <a:buAutoNum type="arabicPeriod" startAt="3"/>
            </a:pPr>
            <a:r>
              <a:rPr lang="en-US" sz="2200" b="1" i="1" dirty="0" err="1">
                <a:solidFill>
                  <a:schemeClr val="bg1"/>
                </a:solidFill>
              </a:rPr>
              <a:t>Modifikasi</a:t>
            </a:r>
            <a:r>
              <a:rPr lang="en-US" sz="2200" b="1" i="1" dirty="0">
                <a:solidFill>
                  <a:schemeClr val="bg1"/>
                </a:solidFill>
              </a:rPr>
              <a:t> (modification).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Pihak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diotorisasi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tidak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hanya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mengakses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tapi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juga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merusak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sumber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daya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Modifikasi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merupakan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ancaman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terhadap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integritas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Contoh</a:t>
            </a:r>
            <a:r>
              <a:rPr lang="en-US" sz="2200" dirty="0">
                <a:solidFill>
                  <a:schemeClr val="bg1"/>
                </a:solidFill>
              </a:rPr>
              <a:t> : </a:t>
            </a:r>
            <a:r>
              <a:rPr lang="en-US" sz="2200" dirty="0" err="1">
                <a:solidFill>
                  <a:schemeClr val="bg1"/>
                </a:solidFill>
              </a:rPr>
              <a:t>mengubah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nilai-nilai</a:t>
            </a:r>
            <a:r>
              <a:rPr lang="en-US" sz="2200" dirty="0">
                <a:solidFill>
                  <a:schemeClr val="bg1"/>
                </a:solidFill>
              </a:rPr>
              <a:t> file data, </a:t>
            </a:r>
            <a:r>
              <a:rPr lang="en-US" sz="2200" dirty="0" err="1">
                <a:solidFill>
                  <a:schemeClr val="bg1"/>
                </a:solidFill>
              </a:rPr>
              <a:t>mengubah</a:t>
            </a:r>
            <a:r>
              <a:rPr lang="en-US" sz="2200" dirty="0">
                <a:solidFill>
                  <a:schemeClr val="bg1"/>
                </a:solidFill>
              </a:rPr>
              <a:t> program </a:t>
            </a:r>
            <a:r>
              <a:rPr lang="en-US" sz="2200" dirty="0" err="1">
                <a:solidFill>
                  <a:schemeClr val="bg1"/>
                </a:solidFill>
              </a:rPr>
              <a:t>sehingga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bertindak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secara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berbeda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memodifikasi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pesan-pesan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ditransmisikan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jaringan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339725" indent="-339725" algn="just">
              <a:buFont typeface="+mj-lt"/>
              <a:buAutoNum type="arabicPeriod" startAt="4"/>
            </a:pPr>
            <a:r>
              <a:rPr lang="en-US" sz="2200" b="1" i="1" dirty="0" err="1">
                <a:solidFill>
                  <a:schemeClr val="bg1"/>
                </a:solidFill>
              </a:rPr>
              <a:t>Fabrikasi</a:t>
            </a:r>
            <a:r>
              <a:rPr lang="en-US" sz="2200" b="1" i="1" dirty="0">
                <a:solidFill>
                  <a:schemeClr val="bg1"/>
                </a:solidFill>
              </a:rPr>
              <a:t> (fabrication).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Pihak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diotorisasi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menyisipkan</a:t>
            </a:r>
            <a:r>
              <a:rPr lang="en-US" sz="2200" dirty="0">
                <a:solidFill>
                  <a:schemeClr val="bg1"/>
                </a:solidFill>
              </a:rPr>
              <a:t>/</a:t>
            </a:r>
            <a:r>
              <a:rPr lang="en-US" sz="2200" dirty="0" err="1">
                <a:solidFill>
                  <a:schemeClr val="bg1"/>
                </a:solidFill>
              </a:rPr>
              <a:t>memasukkan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objek-objek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palsu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sv-SE" sz="2200" dirty="0">
                <a:solidFill>
                  <a:schemeClr val="bg1"/>
                </a:solidFill>
              </a:rPr>
              <a:t>Fabrikasi merupakan ancaman terhadap integritas.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Contoh</a:t>
            </a:r>
            <a:r>
              <a:rPr lang="en-US" sz="2200" dirty="0">
                <a:solidFill>
                  <a:schemeClr val="bg1"/>
                </a:solidFill>
              </a:rPr>
              <a:t> : </a:t>
            </a:r>
            <a:r>
              <a:rPr lang="en-US" sz="2200" dirty="0" err="1">
                <a:solidFill>
                  <a:schemeClr val="bg1"/>
                </a:solidFill>
              </a:rPr>
              <a:t>memasukkan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pesan-pesan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palsu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jaringan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penambahan</a:t>
            </a:r>
            <a:r>
              <a:rPr lang="en-US" sz="2200" dirty="0">
                <a:solidFill>
                  <a:schemeClr val="bg1"/>
                </a:solidFill>
              </a:rPr>
              <a:t> record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file.</a:t>
            </a:r>
          </a:p>
          <a:p>
            <a:pPr marL="339725" indent="0" algn="just">
              <a:buNone/>
            </a:pPr>
            <a:endParaRPr lang="en-US" sz="2000" dirty="0">
              <a:solidFill>
                <a:schemeClr val="bg1"/>
              </a:solidFill>
            </a:endParaRPr>
          </a:p>
          <a:p>
            <a:pPr algn="just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5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706090"/>
          </a:xfrm>
        </p:spPr>
        <p:txBody>
          <a:bodyPr/>
          <a:lstStyle/>
          <a:p>
            <a:pPr algn="just"/>
            <a:r>
              <a:rPr lang="en-US" sz="3400" dirty="0">
                <a:solidFill>
                  <a:schemeClr val="bg1"/>
                </a:solidFill>
              </a:rPr>
              <a:t>OTENTIFIKASI PEMAKAI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/>
          <a:lstStyle/>
          <a:p>
            <a:pPr algn="just"/>
            <a:r>
              <a:rPr lang="en-US" sz="2200" dirty="0" err="1">
                <a:solidFill>
                  <a:schemeClr val="bg1"/>
                </a:solidFill>
              </a:rPr>
              <a:t>Kebanyakan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proteksi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didasarkan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asumsi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mengetahui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identitas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fi-FI" sz="2200" dirty="0">
                <a:solidFill>
                  <a:schemeClr val="bg1"/>
                </a:solidFill>
              </a:rPr>
              <a:t>pemakai. Masalah identifikasi pemakai ketika login disebut otentifikasi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(user authentication).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Kebanyakan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metode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otentifikasi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didasarkan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tiga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cara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yaitu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marL="693738" indent="-354013" algn="just">
              <a:buAutoNum type="arabicPeriod"/>
            </a:pPr>
            <a:r>
              <a:rPr lang="en-US" sz="2200" dirty="0" err="1">
                <a:solidFill>
                  <a:schemeClr val="bg1"/>
                </a:solidFill>
              </a:rPr>
              <a:t>Sesuatu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diketahui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,</a:t>
            </a:r>
          </a:p>
          <a:p>
            <a:pPr marL="1035050" lvl="1" indent="-342900" algn="just">
              <a:buFont typeface="Wingdings" pitchFamily="2" charset="2"/>
              <a:buChar char="Ø"/>
            </a:pPr>
            <a:r>
              <a:rPr lang="en-US" sz="2200" dirty="0">
                <a:solidFill>
                  <a:schemeClr val="bg1"/>
                </a:solidFill>
              </a:rPr>
              <a:t>Password.</a:t>
            </a:r>
          </a:p>
          <a:p>
            <a:pPr marL="1035050" lvl="1" indent="-342900" algn="just">
              <a:buFont typeface="Wingdings" pitchFamily="2" charset="2"/>
              <a:buChar char="Ø"/>
            </a:pPr>
            <a:r>
              <a:rPr lang="en-US" sz="2200" dirty="0" err="1">
                <a:solidFill>
                  <a:schemeClr val="bg1"/>
                </a:solidFill>
              </a:rPr>
              <a:t>Sesuatu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dimiliki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misalnya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marL="1031875" indent="0" algn="just">
              <a:buNone/>
            </a:pPr>
            <a:r>
              <a:rPr lang="en-US" sz="2200" dirty="0">
                <a:solidFill>
                  <a:schemeClr val="bg1"/>
                </a:solidFill>
              </a:rPr>
              <a:t>(Badge, </a:t>
            </a:r>
            <a:r>
              <a:rPr lang="en-US" sz="2200" dirty="0" err="1">
                <a:solidFill>
                  <a:schemeClr val="bg1"/>
                </a:solidFill>
              </a:rPr>
              <a:t>Kartu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identitas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Kunci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dll</a:t>
            </a:r>
            <a:r>
              <a:rPr lang="en-US" sz="2200" dirty="0">
                <a:solidFill>
                  <a:schemeClr val="bg1"/>
                </a:solidFill>
              </a:rPr>
              <a:t>).</a:t>
            </a:r>
          </a:p>
          <a:p>
            <a:pPr marL="1038225" lvl="2" indent="-344488" algn="just">
              <a:buFont typeface="Wingdings" pitchFamily="2" charset="2"/>
              <a:buChar char="Ø"/>
            </a:pPr>
            <a:r>
              <a:rPr lang="fi-FI" sz="2200" dirty="0">
                <a:solidFill>
                  <a:schemeClr val="bg1"/>
                </a:solidFill>
              </a:rPr>
              <a:t>Sesuatu mengenai (ciri) pemakai, misalnya :</a:t>
            </a:r>
          </a:p>
          <a:p>
            <a:pPr marL="1030288" lvl="2" indent="0" algn="just">
              <a:buNone/>
            </a:pPr>
            <a:r>
              <a:rPr lang="fi-FI" sz="2200" dirty="0">
                <a:solidFill>
                  <a:schemeClr val="bg1"/>
                </a:solidFill>
              </a:rPr>
              <a:t>(</a:t>
            </a:r>
            <a:r>
              <a:rPr lang="en-US" sz="2200" dirty="0" err="1">
                <a:solidFill>
                  <a:schemeClr val="bg1"/>
                </a:solidFill>
              </a:rPr>
              <a:t>Sidik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Sidik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suara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Foto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Tanda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tangan</a:t>
            </a:r>
            <a:r>
              <a:rPr lang="en-US" sz="2200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167786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562074"/>
          </a:xfrm>
        </p:spPr>
        <p:txBody>
          <a:bodyPr/>
          <a:lstStyle/>
          <a:p>
            <a:pPr algn="just"/>
            <a:r>
              <a:rPr lang="en-US" sz="3600" b="1" i="1" dirty="0">
                <a:solidFill>
                  <a:schemeClr val="bg1"/>
                </a:solidFill>
              </a:rPr>
              <a:t>Password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363272" cy="5145435"/>
          </a:xfrm>
        </p:spPr>
        <p:txBody>
          <a:bodyPr/>
          <a:lstStyle/>
          <a:p>
            <a:pPr algn="just">
              <a:buFont typeface="Wingdings" pitchFamily="2" charset="2"/>
              <a:buChar char="§"/>
            </a:pPr>
            <a:r>
              <a:rPr lang="fi-FI" sz="2200" dirty="0">
                <a:solidFill>
                  <a:schemeClr val="bg1"/>
                </a:solidFill>
              </a:rPr>
              <a:t>Pemakai memilih satu kata kode, mengingatnya dan mengetikkan saat akan </a:t>
            </a:r>
            <a:r>
              <a:rPr lang="en-US" sz="2200" dirty="0" err="1">
                <a:solidFill>
                  <a:schemeClr val="bg1"/>
                </a:solidFill>
              </a:rPr>
              <a:t>mengakses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Saat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diketikkan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tidak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menampilkan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dilayar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200" dirty="0" err="1">
                <a:solidFill>
                  <a:schemeClr val="bg1"/>
                </a:solidFill>
              </a:rPr>
              <a:t>Teknik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mempunyai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kelemahan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sangat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banyak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mudah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ditembus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cenderung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memilih</a:t>
            </a:r>
            <a:r>
              <a:rPr lang="en-US" sz="2200" dirty="0">
                <a:solidFill>
                  <a:schemeClr val="bg1"/>
                </a:solidFill>
              </a:rPr>
              <a:t> password yang </a:t>
            </a:r>
            <a:r>
              <a:rPr lang="en-US" sz="2200" dirty="0" err="1">
                <a:solidFill>
                  <a:schemeClr val="bg1"/>
                </a:solidFill>
              </a:rPr>
              <a:t>mudah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diingat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Seseorang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kenal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mencoba</a:t>
            </a:r>
            <a:r>
              <a:rPr lang="en-US" sz="2200" dirty="0">
                <a:solidFill>
                  <a:schemeClr val="bg1"/>
                </a:solidFill>
              </a:rPr>
              <a:t> login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sesuatu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diketahuinya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mengenai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>
              <a:buFont typeface="Wingdings" pitchFamily="2" charset="2"/>
              <a:buChar char="§"/>
            </a:pPr>
            <a:r>
              <a:rPr lang="en-US" sz="2200" dirty="0" err="1">
                <a:solidFill>
                  <a:schemeClr val="bg1"/>
                </a:solidFill>
              </a:rPr>
              <a:t>Proteksi</a:t>
            </a:r>
            <a:r>
              <a:rPr lang="en-US" sz="2200" dirty="0">
                <a:solidFill>
                  <a:schemeClr val="bg1"/>
                </a:solidFill>
              </a:rPr>
              <a:t> password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ditembus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mudah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antara</a:t>
            </a:r>
            <a:r>
              <a:rPr lang="en-US" sz="2200" dirty="0">
                <a:solidFill>
                  <a:schemeClr val="bg1"/>
                </a:solidFill>
              </a:rPr>
              <a:t> lain :</a:t>
            </a:r>
          </a:p>
          <a:p>
            <a:pPr lvl="1" algn="just">
              <a:buFont typeface="Courier New" pitchFamily="49" charset="0"/>
              <a:buChar char="o"/>
            </a:pPr>
            <a:r>
              <a:rPr lang="en-US" sz="2000" dirty="0" err="1">
                <a:solidFill>
                  <a:schemeClr val="bg1"/>
                </a:solidFill>
              </a:rPr>
              <a:t>Terdapat</a:t>
            </a:r>
            <a:r>
              <a:rPr lang="en-US" sz="2000" dirty="0">
                <a:solidFill>
                  <a:schemeClr val="bg1"/>
                </a:solidFill>
              </a:rPr>
              <a:t> file </a:t>
            </a:r>
            <a:r>
              <a:rPr lang="en-US" sz="2000" dirty="0" err="1">
                <a:solidFill>
                  <a:schemeClr val="bg1"/>
                </a:solidFill>
              </a:rPr>
              <a:t>berisi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nama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depan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nama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belakang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nama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jalan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nama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kamus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ukuran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sedang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disertai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dengan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pengejaan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dibalik</a:t>
            </a:r>
            <a:r>
              <a:rPr lang="en-US" sz="2000" dirty="0">
                <a:solidFill>
                  <a:schemeClr val="bg1"/>
                </a:solidFill>
              </a:rPr>
              <a:t>), </a:t>
            </a:r>
            <a:r>
              <a:rPr lang="en-US" sz="2000" dirty="0" err="1">
                <a:solidFill>
                  <a:schemeClr val="bg1"/>
                </a:solidFill>
              </a:rPr>
              <a:t>nomor</a:t>
            </a:r>
            <a:r>
              <a:rPr lang="en-US" sz="2000" dirty="0">
                <a:solidFill>
                  <a:schemeClr val="bg1"/>
                </a:solidFill>
              </a:rPr>
              <a:t> plat </a:t>
            </a:r>
            <a:r>
              <a:rPr lang="en-US" sz="2000" dirty="0" err="1">
                <a:solidFill>
                  <a:schemeClr val="bg1"/>
                </a:solidFill>
              </a:rPr>
              <a:t>mobil</a:t>
            </a:r>
            <a:r>
              <a:rPr lang="en-US" sz="2000" dirty="0">
                <a:solidFill>
                  <a:schemeClr val="bg1"/>
                </a:solidFill>
              </a:rPr>
              <a:t> yang valid,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string-string </a:t>
            </a:r>
            <a:r>
              <a:rPr lang="en-US" sz="2000" dirty="0" err="1">
                <a:solidFill>
                  <a:schemeClr val="bg1"/>
                </a:solidFill>
              </a:rPr>
              <a:t>pendek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karakter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acak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lvl="1" algn="just">
              <a:buFont typeface="Courier New" pitchFamily="49" charset="0"/>
              <a:buChar char="o"/>
            </a:pPr>
            <a:r>
              <a:rPr lang="it-IT" sz="2000" dirty="0">
                <a:solidFill>
                  <a:schemeClr val="bg1"/>
                </a:solidFill>
              </a:rPr>
              <a:t>Isian di file dicocokkan dengan file password.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79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92696"/>
            <a:ext cx="8496944" cy="5400600"/>
          </a:xfrm>
        </p:spPr>
        <p:txBody>
          <a:bodyPr/>
          <a:lstStyle/>
          <a:p>
            <a:pPr algn="just"/>
            <a:r>
              <a:rPr lang="en-US" sz="2200" dirty="0" err="1">
                <a:solidFill>
                  <a:schemeClr val="bg1"/>
                </a:solidFill>
              </a:rPr>
              <a:t>Upaya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untuk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lebih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mengamankan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proteksi</a:t>
            </a:r>
            <a:r>
              <a:rPr lang="en-US" sz="2200" dirty="0">
                <a:solidFill>
                  <a:schemeClr val="bg1"/>
                </a:solidFill>
              </a:rPr>
              <a:t> password :</a:t>
            </a:r>
          </a:p>
          <a:p>
            <a:pPr marL="693738" indent="-354013" algn="just">
              <a:buFont typeface="+mj-lt"/>
              <a:buAutoNum type="arabicPeriod"/>
            </a:pPr>
            <a:r>
              <a:rPr lang="en-US" sz="2200" dirty="0">
                <a:solidFill>
                  <a:schemeClr val="bg1"/>
                </a:solidFill>
              </a:rPr>
              <a:t>Salting.</a:t>
            </a:r>
          </a:p>
          <a:p>
            <a:pPr marL="693738" indent="0" algn="just">
              <a:buNone/>
            </a:pPr>
            <a:r>
              <a:rPr lang="en-US" sz="2000" dirty="0" err="1">
                <a:solidFill>
                  <a:schemeClr val="bg1"/>
                </a:solidFill>
              </a:rPr>
              <a:t>Menambahkan</a:t>
            </a:r>
            <a:r>
              <a:rPr lang="en-US" sz="2000" dirty="0">
                <a:solidFill>
                  <a:schemeClr val="bg1"/>
                </a:solidFill>
              </a:rPr>
              <a:t> string </a:t>
            </a:r>
            <a:r>
              <a:rPr lang="en-US" sz="2000" dirty="0" err="1">
                <a:solidFill>
                  <a:schemeClr val="bg1"/>
                </a:solidFill>
              </a:rPr>
              <a:t>pendek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</a:t>
            </a:r>
            <a:r>
              <a:rPr lang="en-US" sz="2000" dirty="0">
                <a:solidFill>
                  <a:schemeClr val="bg1"/>
                </a:solidFill>
              </a:rPr>
              <a:t> string password yang </a:t>
            </a:r>
            <a:r>
              <a:rPr lang="en-US" sz="2000" dirty="0" err="1">
                <a:solidFill>
                  <a:schemeClr val="bg1"/>
                </a:solidFill>
              </a:rPr>
              <a:t>diberikan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pemakai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sehingga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mencapai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panjang</a:t>
            </a:r>
            <a:r>
              <a:rPr lang="en-US" sz="2000" dirty="0">
                <a:solidFill>
                  <a:schemeClr val="bg1"/>
                </a:solidFill>
              </a:rPr>
              <a:t> password </a:t>
            </a:r>
            <a:r>
              <a:rPr lang="en-US" sz="2000" dirty="0" err="1">
                <a:solidFill>
                  <a:schemeClr val="bg1"/>
                </a:solidFill>
              </a:rPr>
              <a:t>tertentu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693738" indent="-339725" algn="just">
              <a:buFont typeface="+mj-lt"/>
              <a:buAutoNum type="arabicPeriod" startAt="2"/>
            </a:pPr>
            <a:r>
              <a:rPr lang="en-US" sz="2200" dirty="0">
                <a:solidFill>
                  <a:schemeClr val="bg1"/>
                </a:solidFill>
              </a:rPr>
              <a:t>One time password.</a:t>
            </a:r>
          </a:p>
          <a:p>
            <a:pPr marL="738188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harus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mengganti</a:t>
            </a:r>
            <a:r>
              <a:rPr lang="en-US" sz="2200" dirty="0">
                <a:solidFill>
                  <a:schemeClr val="bg1"/>
                </a:solidFill>
              </a:rPr>
              <a:t> password </a:t>
            </a:r>
            <a:r>
              <a:rPr lang="en-US" sz="2200" dirty="0" err="1">
                <a:solidFill>
                  <a:schemeClr val="bg1"/>
                </a:solidFill>
              </a:rPr>
              <a:t>secara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teratur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Upaya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membatasi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peluang</a:t>
            </a:r>
            <a:r>
              <a:rPr lang="en-US" sz="2200" dirty="0">
                <a:solidFill>
                  <a:schemeClr val="bg1"/>
                </a:solidFill>
              </a:rPr>
              <a:t> password </a:t>
            </a:r>
            <a:r>
              <a:rPr lang="en-US" sz="2200" dirty="0" err="1">
                <a:solidFill>
                  <a:schemeClr val="bg1"/>
                </a:solidFill>
              </a:rPr>
              <a:t>telah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diketahui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dicoba-coba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lain.</a:t>
            </a:r>
          </a:p>
          <a:p>
            <a:pPr marL="738188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Bentuk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ekstrim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pendekatan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one time password, </a:t>
            </a:r>
            <a:r>
              <a:rPr lang="en-US" sz="2200" dirty="0" err="1">
                <a:solidFill>
                  <a:schemeClr val="bg1"/>
                </a:solidFill>
              </a:rPr>
              <a:t>yaitu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buku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berisi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daftar</a:t>
            </a:r>
            <a:r>
              <a:rPr lang="en-US" sz="2200" dirty="0">
                <a:solidFill>
                  <a:schemeClr val="bg1"/>
                </a:solidFill>
              </a:rPr>
              <a:t> password. </a:t>
            </a:r>
            <a:r>
              <a:rPr lang="en-US" sz="2200" dirty="0" err="1">
                <a:solidFill>
                  <a:schemeClr val="bg1"/>
                </a:solidFill>
              </a:rPr>
              <a:t>Setiap</a:t>
            </a:r>
            <a:r>
              <a:rPr lang="en-US" sz="2200" dirty="0">
                <a:solidFill>
                  <a:schemeClr val="bg1"/>
                </a:solidFill>
              </a:rPr>
              <a:t> kali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login,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menggunakan</a:t>
            </a:r>
            <a:r>
              <a:rPr lang="en-US" sz="2200" dirty="0">
                <a:solidFill>
                  <a:schemeClr val="bg1"/>
                </a:solidFill>
              </a:rPr>
              <a:t> password </a:t>
            </a:r>
            <a:r>
              <a:rPr lang="en-US" sz="2200" dirty="0" err="1">
                <a:solidFill>
                  <a:schemeClr val="bg1"/>
                </a:solidFill>
              </a:rPr>
              <a:t>berikutnya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terdapat</a:t>
            </a:r>
            <a:r>
              <a:rPr lang="en-US" sz="2200" dirty="0">
                <a:solidFill>
                  <a:schemeClr val="bg1"/>
                </a:solidFill>
              </a:rPr>
              <a:t> di </a:t>
            </a:r>
            <a:r>
              <a:rPr lang="en-US" sz="2200" dirty="0" err="1">
                <a:solidFill>
                  <a:schemeClr val="bg1"/>
                </a:solidFill>
              </a:rPr>
              <a:t>daftar</a:t>
            </a:r>
            <a:r>
              <a:rPr lang="en-US" sz="2200" dirty="0">
                <a:solidFill>
                  <a:schemeClr val="bg1"/>
                </a:solidFill>
              </a:rPr>
              <a:t> password. </a:t>
            </a:r>
          </a:p>
          <a:p>
            <a:pPr marL="738188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one time password,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direpotkan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keharusan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menjaga</a:t>
            </a:r>
            <a:r>
              <a:rPr lang="en-US" sz="2200" dirty="0">
                <a:solidFill>
                  <a:schemeClr val="bg1"/>
                </a:solidFill>
              </a:rPr>
              <a:t> agar </a:t>
            </a:r>
            <a:r>
              <a:rPr lang="en-US" sz="2200" dirty="0" err="1">
                <a:solidFill>
                  <a:schemeClr val="bg1"/>
                </a:solidFill>
              </a:rPr>
              <a:t>buku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passwordnya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sampai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dicuri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4765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620688"/>
            <a:ext cx="8496944" cy="5400600"/>
          </a:xfrm>
        </p:spPr>
        <p:txBody>
          <a:bodyPr/>
          <a:lstStyle/>
          <a:p>
            <a:pPr marL="339725" indent="-339725" algn="just">
              <a:buFont typeface="+mj-lt"/>
              <a:buAutoNum type="arabicPeriod" startAt="3"/>
            </a:pP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daftar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panjang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pertanyaan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jawaban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Variasi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terhadap</a:t>
            </a:r>
            <a:r>
              <a:rPr lang="en-US" sz="2200" dirty="0">
                <a:solidFill>
                  <a:schemeClr val="bg1"/>
                </a:solidFill>
              </a:rPr>
              <a:t> password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mengharuskan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memberi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daftar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pertanyaan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panjang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jawabannya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Pertanyaan-pertanyaan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jawabannya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dipilih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sehingga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mudah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mengingatnya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perlu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menuliskan</a:t>
            </a:r>
            <a:r>
              <a:rPr lang="en-US" sz="2200" dirty="0">
                <a:solidFill>
                  <a:schemeClr val="bg1"/>
                </a:solidFill>
              </a:rPr>
              <a:t> di </a:t>
            </a:r>
            <a:r>
              <a:rPr lang="en-US" sz="2200" dirty="0" err="1">
                <a:solidFill>
                  <a:schemeClr val="bg1"/>
                </a:solidFill>
              </a:rPr>
              <a:t>kertas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339725" indent="0" algn="just">
              <a:buNone/>
            </a:pPr>
            <a:r>
              <a:rPr lang="en-US" sz="2200" dirty="0" err="1">
                <a:solidFill>
                  <a:schemeClr val="bg1"/>
                </a:solidFill>
              </a:rPr>
              <a:t>Pertanyaan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berikut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dipakai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misalnya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lvl="1" algn="just"/>
            <a:r>
              <a:rPr lang="pt-BR" sz="2000" dirty="0">
                <a:solidFill>
                  <a:schemeClr val="bg1"/>
                </a:solidFill>
              </a:rPr>
              <a:t>Siapa mertua abang ipar Badru ?</a:t>
            </a:r>
          </a:p>
          <a:p>
            <a:pPr lvl="1" algn="just"/>
            <a:r>
              <a:rPr lang="en-US" sz="2000" dirty="0" err="1">
                <a:solidFill>
                  <a:schemeClr val="bg1"/>
                </a:solidFill>
              </a:rPr>
              <a:t>Apa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diajarkan</a:t>
            </a:r>
            <a:r>
              <a:rPr lang="en-US" sz="2000" dirty="0">
                <a:solidFill>
                  <a:schemeClr val="bg1"/>
                </a:solidFill>
              </a:rPr>
              <a:t> Pak </a:t>
            </a:r>
            <a:r>
              <a:rPr lang="en-US" sz="2000" dirty="0" err="1">
                <a:solidFill>
                  <a:schemeClr val="bg1"/>
                </a:solidFill>
              </a:rPr>
              <a:t>Harun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waktu</a:t>
            </a:r>
            <a:r>
              <a:rPr lang="en-US" sz="2000" dirty="0">
                <a:solidFill>
                  <a:schemeClr val="bg1"/>
                </a:solidFill>
              </a:rPr>
              <a:t> SD ?</a:t>
            </a:r>
          </a:p>
          <a:p>
            <a:pPr lvl="1" algn="just"/>
            <a:r>
              <a:rPr lang="fi-FI" sz="2000" dirty="0">
                <a:solidFill>
                  <a:schemeClr val="bg1"/>
                </a:solidFill>
              </a:rPr>
              <a:t>Di jalan apa pertama kali ditemukan simanis ?</a:t>
            </a:r>
            <a:endParaRPr lang="en-US" sz="2000" dirty="0">
              <a:solidFill>
                <a:schemeClr val="bg1"/>
              </a:solidFill>
            </a:endParaRPr>
          </a:p>
          <a:p>
            <a:pPr algn="just"/>
            <a:endParaRPr lang="en-US" sz="2200" dirty="0">
              <a:solidFill>
                <a:schemeClr val="bg1"/>
              </a:solidFill>
            </a:endParaRP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saat</a:t>
            </a:r>
            <a:r>
              <a:rPr lang="en-US" sz="2200" dirty="0">
                <a:solidFill>
                  <a:schemeClr val="bg1"/>
                </a:solidFill>
              </a:rPr>
              <a:t> login,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memilih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pertanyaan-pertanyaan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secara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acak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menanyakan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memeriksa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jawaban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diberikan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849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62074"/>
          </a:xfrm>
        </p:spPr>
        <p:txBody>
          <a:bodyPr/>
          <a:lstStyle/>
          <a:p>
            <a:pPr algn="just"/>
            <a:r>
              <a:rPr lang="en-US" sz="3400" dirty="0" err="1">
                <a:solidFill>
                  <a:schemeClr val="bg1"/>
                </a:solidFill>
              </a:rPr>
              <a:t>Pembatasan</a:t>
            </a:r>
            <a:endParaRPr lang="en-US" sz="3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949280"/>
          </a:xfrm>
        </p:spPr>
        <p:txBody>
          <a:bodyPr/>
          <a:lstStyle/>
          <a:p>
            <a:pPr algn="just"/>
            <a:r>
              <a:rPr lang="en-US" sz="2000" dirty="0" err="1">
                <a:solidFill>
                  <a:schemeClr val="bg1"/>
                </a:solidFill>
              </a:rPr>
              <a:t>Pembatasan-pembatasan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dilakukan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sehingga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memperkecil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peluang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penembusan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oleh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pemakai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diotorisasi</a:t>
            </a:r>
            <a:r>
              <a:rPr lang="en-US" sz="2000" dirty="0">
                <a:solidFill>
                  <a:schemeClr val="bg1"/>
                </a:solidFill>
              </a:rPr>
              <a:t> :</a:t>
            </a:r>
          </a:p>
          <a:p>
            <a:pPr marL="696913" algn="just">
              <a:buFont typeface="Wingdings" pitchFamily="2" charset="2"/>
              <a:buChar char="ü"/>
            </a:pPr>
            <a:r>
              <a:rPr lang="en-US" sz="2000" dirty="0" err="1">
                <a:solidFill>
                  <a:schemeClr val="bg1"/>
                </a:solidFill>
              </a:rPr>
              <a:t>Pembatasan</a:t>
            </a:r>
            <a:r>
              <a:rPr lang="en-US" sz="2000" dirty="0">
                <a:solidFill>
                  <a:schemeClr val="bg1"/>
                </a:solidFill>
              </a:rPr>
              <a:t> login.</a:t>
            </a:r>
          </a:p>
          <a:p>
            <a:pPr marL="693738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Login </a:t>
            </a:r>
            <a:r>
              <a:rPr lang="en-US" sz="1800" dirty="0" err="1">
                <a:solidFill>
                  <a:schemeClr val="bg1"/>
                </a:solidFill>
              </a:rPr>
              <a:t>hanya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diperbolehkan</a:t>
            </a:r>
            <a:r>
              <a:rPr lang="en-US" sz="1800" dirty="0">
                <a:solidFill>
                  <a:schemeClr val="bg1"/>
                </a:solidFill>
              </a:rPr>
              <a:t> :</a:t>
            </a:r>
          </a:p>
          <a:p>
            <a:pPr marL="1257300" algn="just">
              <a:buFont typeface="Wingdings" pitchFamily="2" charset="2"/>
              <a:buChar char="Ø"/>
            </a:pP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terminal </a:t>
            </a:r>
            <a:r>
              <a:rPr lang="en-US" sz="1800" dirty="0" err="1">
                <a:solidFill>
                  <a:schemeClr val="bg1"/>
                </a:solidFill>
              </a:rPr>
              <a:t>tertentu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1257300" algn="just">
              <a:buFont typeface="Wingdings" pitchFamily="2" charset="2"/>
              <a:buChar char="Ø"/>
            </a:pPr>
            <a:r>
              <a:rPr lang="nl-NL" sz="1800" dirty="0">
                <a:solidFill>
                  <a:schemeClr val="bg1"/>
                </a:solidFill>
              </a:rPr>
              <a:t>Hanya ada waktu dan hari tertentu.</a:t>
            </a:r>
          </a:p>
          <a:p>
            <a:pPr marL="682625" algn="just">
              <a:buFont typeface="Wingdings" pitchFamily="2" charset="2"/>
              <a:buChar char="ü"/>
            </a:pPr>
            <a:r>
              <a:rPr lang="en-US" sz="2000" dirty="0" err="1">
                <a:solidFill>
                  <a:schemeClr val="bg1"/>
                </a:solidFill>
              </a:rPr>
              <a:t>Pembatasan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dengan</a:t>
            </a:r>
            <a:r>
              <a:rPr lang="en-US" sz="2000" dirty="0">
                <a:solidFill>
                  <a:schemeClr val="bg1"/>
                </a:solidFill>
              </a:rPr>
              <a:t> call-back.</a:t>
            </a:r>
          </a:p>
          <a:p>
            <a:pPr marL="693738" indent="0" algn="just">
              <a:buNone/>
            </a:pPr>
            <a:r>
              <a:rPr lang="sv-SE" sz="1800" dirty="0">
                <a:solidFill>
                  <a:schemeClr val="bg1"/>
                </a:solidFill>
              </a:rPr>
              <a:t>Login dapat dilakukan siapapun. Bila telah sukses login, sistem segera </a:t>
            </a:r>
            <a:r>
              <a:rPr lang="en-US" sz="1800" dirty="0" err="1">
                <a:solidFill>
                  <a:schemeClr val="bg1"/>
                </a:solidFill>
              </a:rPr>
              <a:t>memutuskan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koneksi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memanggil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nomor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telepon</a:t>
            </a:r>
            <a:r>
              <a:rPr lang="en-US" sz="1800" dirty="0">
                <a:solidFill>
                  <a:schemeClr val="bg1"/>
                </a:solidFill>
              </a:rPr>
              <a:t> yang </a:t>
            </a:r>
            <a:r>
              <a:rPr lang="en-US" sz="1800" dirty="0" err="1">
                <a:solidFill>
                  <a:schemeClr val="bg1"/>
                </a:solidFill>
              </a:rPr>
              <a:t>telah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disepakati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693738" indent="0" algn="just">
              <a:buNone/>
            </a:pPr>
            <a:r>
              <a:rPr lang="en-US" sz="1800" dirty="0" err="1">
                <a:solidFill>
                  <a:schemeClr val="bg1"/>
                </a:solidFill>
              </a:rPr>
              <a:t>Penyusup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tidak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dapat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menghubungi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lewat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sembarang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saluran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telepon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tapi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hanya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saluran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telepon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tertentu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698500" algn="just">
              <a:buFont typeface="Wingdings" pitchFamily="2" charset="2"/>
              <a:buChar char="ü"/>
            </a:pPr>
            <a:r>
              <a:rPr lang="en-US" sz="2000" dirty="0" err="1">
                <a:solidFill>
                  <a:schemeClr val="bg1"/>
                </a:solidFill>
              </a:rPr>
              <a:t>Pembatasan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jumlah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usaha</a:t>
            </a:r>
            <a:r>
              <a:rPr lang="en-US" sz="2000" dirty="0">
                <a:solidFill>
                  <a:schemeClr val="bg1"/>
                </a:solidFill>
              </a:rPr>
              <a:t> login</a:t>
            </a:r>
          </a:p>
          <a:p>
            <a:pPr marL="693738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Login </a:t>
            </a:r>
            <a:r>
              <a:rPr lang="en-US" sz="1800" dirty="0" err="1">
                <a:solidFill>
                  <a:schemeClr val="bg1"/>
                </a:solidFill>
              </a:rPr>
              <a:t>dibatasi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sampai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tiga</a:t>
            </a:r>
            <a:r>
              <a:rPr lang="en-US" sz="1800" dirty="0">
                <a:solidFill>
                  <a:schemeClr val="bg1"/>
                </a:solidFill>
              </a:rPr>
              <a:t> kali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segera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dikunci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diberitahu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</a:t>
            </a:r>
            <a:r>
              <a:rPr lang="en-US" sz="1800" dirty="0">
                <a:solidFill>
                  <a:schemeClr val="bg1"/>
                </a:solidFill>
              </a:rPr>
              <a:t> administrator. </a:t>
            </a:r>
          </a:p>
          <a:p>
            <a:pPr marL="693738" indent="0" algn="just">
              <a:buNone/>
            </a:pPr>
            <a:r>
              <a:rPr lang="en-US" sz="1800" dirty="0" err="1">
                <a:solidFill>
                  <a:schemeClr val="bg1"/>
                </a:solidFill>
              </a:rPr>
              <a:t>Semua</a:t>
            </a:r>
            <a:r>
              <a:rPr lang="en-US" sz="1800" dirty="0">
                <a:solidFill>
                  <a:schemeClr val="bg1"/>
                </a:solidFill>
              </a:rPr>
              <a:t> login </a:t>
            </a:r>
            <a:r>
              <a:rPr lang="en-US" sz="1800" dirty="0" err="1">
                <a:solidFill>
                  <a:schemeClr val="bg1"/>
                </a:solidFill>
              </a:rPr>
              <a:t>direkam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sistem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operasi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melaporkan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informasi-informasi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berikut</a:t>
            </a:r>
            <a:r>
              <a:rPr lang="en-US" sz="1800" dirty="0">
                <a:solidFill>
                  <a:schemeClr val="bg1"/>
                </a:solidFill>
              </a:rPr>
              <a:t> :</a:t>
            </a:r>
          </a:p>
          <a:p>
            <a:pPr marL="693738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&gt;&gt; </a:t>
            </a:r>
            <a:r>
              <a:rPr lang="en-US" sz="1800" dirty="0" err="1">
                <a:solidFill>
                  <a:schemeClr val="bg1"/>
                </a:solidFill>
              </a:rPr>
              <a:t>Waktu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yaitu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waktu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pemakai</a:t>
            </a:r>
            <a:r>
              <a:rPr lang="en-US" sz="1800" dirty="0">
                <a:solidFill>
                  <a:schemeClr val="bg1"/>
                </a:solidFill>
              </a:rPr>
              <a:t> login.</a:t>
            </a:r>
          </a:p>
          <a:p>
            <a:pPr marL="693738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&gt;&gt; Terminal, </a:t>
            </a:r>
            <a:r>
              <a:rPr lang="en-US" sz="1800" dirty="0" err="1">
                <a:solidFill>
                  <a:schemeClr val="bg1"/>
                </a:solidFill>
              </a:rPr>
              <a:t>yaitu</a:t>
            </a:r>
            <a:r>
              <a:rPr lang="en-US" sz="1800" dirty="0">
                <a:solidFill>
                  <a:schemeClr val="bg1"/>
                </a:solidFill>
              </a:rPr>
              <a:t> terminal </a:t>
            </a:r>
            <a:r>
              <a:rPr lang="en-US" sz="1800" dirty="0" err="1">
                <a:solidFill>
                  <a:schemeClr val="bg1"/>
                </a:solidFill>
              </a:rPr>
              <a:t>dimana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pemakai</a:t>
            </a:r>
            <a:r>
              <a:rPr lang="en-US" sz="1800" dirty="0">
                <a:solidFill>
                  <a:schemeClr val="bg1"/>
                </a:solidFill>
              </a:rPr>
              <a:t> login.</a:t>
            </a:r>
          </a:p>
        </p:txBody>
      </p:sp>
    </p:spTree>
    <p:extLst>
      <p:ext uri="{BB962C8B-B14F-4D97-AF65-F5344CB8AC3E}">
        <p14:creationId xmlns:p14="http://schemas.microsoft.com/office/powerpoint/2010/main" val="13354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8654"/>
            <a:ext cx="8229600" cy="562074"/>
          </a:xfrm>
        </p:spPr>
        <p:txBody>
          <a:bodyPr/>
          <a:lstStyle/>
          <a:p>
            <a:pPr algn="just"/>
            <a:r>
              <a:rPr lang="en-US" sz="3400" dirty="0" err="1">
                <a:solidFill>
                  <a:schemeClr val="bg1"/>
                </a:solidFill>
              </a:rPr>
              <a:t>Mekanisme</a:t>
            </a:r>
            <a:r>
              <a:rPr lang="en-US" sz="3400" dirty="0">
                <a:solidFill>
                  <a:schemeClr val="bg1"/>
                </a:solidFill>
              </a:rPr>
              <a:t> </a:t>
            </a:r>
            <a:r>
              <a:rPr lang="en-US" sz="3400" dirty="0" err="1">
                <a:solidFill>
                  <a:schemeClr val="bg1"/>
                </a:solidFill>
              </a:rPr>
              <a:t>Proteksi</a:t>
            </a:r>
            <a:r>
              <a:rPr lang="en-US" sz="3400" dirty="0">
                <a:solidFill>
                  <a:schemeClr val="bg1"/>
                </a:solidFill>
              </a:rPr>
              <a:t> </a:t>
            </a:r>
            <a:r>
              <a:rPr lang="en-US" sz="3400" dirty="0" err="1">
                <a:solidFill>
                  <a:schemeClr val="bg1"/>
                </a:solidFill>
              </a:rPr>
              <a:t>Sistem</a:t>
            </a:r>
            <a:r>
              <a:rPr lang="en-US" sz="3400" dirty="0">
                <a:solidFill>
                  <a:schemeClr val="bg1"/>
                </a:solidFill>
              </a:rPr>
              <a:t> </a:t>
            </a:r>
            <a:r>
              <a:rPr lang="en-US" sz="3400" dirty="0" err="1">
                <a:solidFill>
                  <a:schemeClr val="bg1"/>
                </a:solidFill>
              </a:rPr>
              <a:t>Komputer</a:t>
            </a:r>
            <a:endParaRPr lang="en-US" sz="3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1917"/>
            <a:ext cx="8229600" cy="5217443"/>
          </a:xfrm>
        </p:spPr>
        <p:txBody>
          <a:bodyPr/>
          <a:lstStyle/>
          <a:p>
            <a:pPr algn="just"/>
            <a:r>
              <a:rPr lang="en-US" sz="2400" dirty="0" err="1">
                <a:solidFill>
                  <a:schemeClr val="bg1"/>
                </a:solidFill>
              </a:rPr>
              <a:t>Pada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sistem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komputer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banyak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objek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perlu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diproteksi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yaitu</a:t>
            </a:r>
            <a:r>
              <a:rPr lang="en-US" sz="2400" dirty="0">
                <a:solidFill>
                  <a:schemeClr val="bg1"/>
                </a:solidFill>
              </a:rPr>
              <a:t> :</a:t>
            </a:r>
          </a:p>
          <a:p>
            <a:pPr marL="693738" lvl="1" indent="-293688" algn="just">
              <a:buFont typeface="+mj-lt"/>
              <a:buAutoNum type="arabicPeriod"/>
            </a:pPr>
            <a:r>
              <a:rPr lang="en-US" sz="2200" dirty="0" err="1">
                <a:solidFill>
                  <a:schemeClr val="bg1"/>
                </a:solidFill>
              </a:rPr>
              <a:t>Objek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perangkat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keras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693738" indent="0" algn="just">
              <a:buNone/>
            </a:pPr>
            <a:r>
              <a:rPr lang="fi-FI" sz="2200" dirty="0">
                <a:solidFill>
                  <a:schemeClr val="bg1"/>
                </a:solidFill>
              </a:rPr>
              <a:t>Objek yang perlu diproteksi, antara lain : </a:t>
            </a:r>
            <a:r>
              <a:rPr lang="en-US" sz="2200" dirty="0" err="1">
                <a:solidFill>
                  <a:schemeClr val="bg1"/>
                </a:solidFill>
              </a:rPr>
              <a:t>Pemroses</a:t>
            </a:r>
            <a:r>
              <a:rPr lang="en-US" sz="2200" dirty="0">
                <a:solidFill>
                  <a:schemeClr val="bg1"/>
                </a:solidFill>
              </a:rPr>
              <a:t> (Processor), Segment </a:t>
            </a:r>
            <a:r>
              <a:rPr lang="en-US" sz="2200" dirty="0" err="1">
                <a:solidFill>
                  <a:schemeClr val="bg1"/>
                </a:solidFill>
              </a:rPr>
              <a:t>memori</a:t>
            </a:r>
            <a:r>
              <a:rPr lang="en-US" sz="2200" dirty="0">
                <a:solidFill>
                  <a:schemeClr val="bg1"/>
                </a:solidFill>
              </a:rPr>
              <a:t>, Terminal, Disk drive, Printer,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sebagainya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693738" lvl="1" indent="-293688" algn="just">
              <a:buFont typeface="+mj-lt"/>
              <a:buAutoNum type="arabicPeriod" startAt="2"/>
            </a:pPr>
            <a:r>
              <a:rPr lang="en-US" sz="2200" dirty="0" err="1">
                <a:solidFill>
                  <a:schemeClr val="bg1"/>
                </a:solidFill>
              </a:rPr>
              <a:t>Objek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perangkat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lunak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693738" indent="0" algn="just">
              <a:buNone/>
            </a:pPr>
            <a:r>
              <a:rPr lang="fi-FI" sz="2200" dirty="0">
                <a:solidFill>
                  <a:schemeClr val="bg1"/>
                </a:solidFill>
              </a:rPr>
              <a:t>Objek yang perlu diproteksi, antara lain : </a:t>
            </a:r>
            <a:r>
              <a:rPr lang="en-US" sz="2200" dirty="0">
                <a:solidFill>
                  <a:schemeClr val="bg1"/>
                </a:solidFill>
              </a:rPr>
              <a:t>Proses, File, Basis data,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sebagainya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693738" indent="0" algn="just"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39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algn="just"/>
            <a:r>
              <a:rPr lang="en-US" sz="3600" dirty="0">
                <a:solidFill>
                  <a:schemeClr val="bg1"/>
                </a:solidFill>
              </a:rPr>
              <a:t>Program-program </a:t>
            </a:r>
            <a:r>
              <a:rPr lang="en-US" sz="3600" dirty="0" err="1">
                <a:solidFill>
                  <a:schemeClr val="bg1"/>
                </a:solidFill>
              </a:rPr>
              <a:t>Jahat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algn="just"/>
            <a:r>
              <a:rPr lang="en-US" sz="2300" dirty="0" err="1">
                <a:solidFill>
                  <a:schemeClr val="bg1"/>
                </a:solidFill>
              </a:rPr>
              <a:t>Ancaman-ancaman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canggih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terhadap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sistem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komputer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adalah</a:t>
            </a:r>
            <a:r>
              <a:rPr lang="en-US" sz="2300" dirty="0">
                <a:solidFill>
                  <a:schemeClr val="bg1"/>
                </a:solidFill>
              </a:rPr>
              <a:t> program yang </a:t>
            </a:r>
            <a:r>
              <a:rPr lang="fi-FI" sz="2300" dirty="0">
                <a:solidFill>
                  <a:schemeClr val="bg1"/>
                </a:solidFill>
              </a:rPr>
              <a:t>mengeksploitasi kelemahan sistem operasi. Kita berurusan dengan program </a:t>
            </a:r>
            <a:r>
              <a:rPr lang="en-US" sz="2300" dirty="0" err="1">
                <a:solidFill>
                  <a:schemeClr val="bg1"/>
                </a:solidFill>
              </a:rPr>
              <a:t>aplikasi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begitu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juga</a:t>
            </a:r>
            <a:r>
              <a:rPr lang="en-US" sz="2300" dirty="0">
                <a:solidFill>
                  <a:schemeClr val="bg1"/>
                </a:solidFill>
              </a:rPr>
              <a:t> program </a:t>
            </a:r>
            <a:r>
              <a:rPr lang="en-US" sz="2300" dirty="0" err="1">
                <a:solidFill>
                  <a:schemeClr val="bg1"/>
                </a:solidFill>
              </a:rPr>
              <a:t>utilitas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seperti</a:t>
            </a:r>
            <a:r>
              <a:rPr lang="en-US" sz="2300" dirty="0">
                <a:solidFill>
                  <a:schemeClr val="bg1"/>
                </a:solidFill>
              </a:rPr>
              <a:t> editor </a:t>
            </a:r>
            <a:r>
              <a:rPr lang="en-US" sz="2300" dirty="0" err="1">
                <a:solidFill>
                  <a:schemeClr val="bg1"/>
                </a:solidFill>
              </a:rPr>
              <a:t>dan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kompilator</a:t>
            </a:r>
            <a:r>
              <a:rPr lang="en-US" sz="23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300" dirty="0">
                <a:solidFill>
                  <a:schemeClr val="bg1"/>
                </a:solidFill>
              </a:rPr>
              <a:t>Bowles </a:t>
            </a:r>
            <a:r>
              <a:rPr lang="en-US" sz="2300" dirty="0" err="1">
                <a:solidFill>
                  <a:schemeClr val="bg1"/>
                </a:solidFill>
              </a:rPr>
              <a:t>memberikan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taksonomi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ancaman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perangkat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lunak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atau</a:t>
            </a:r>
            <a:r>
              <a:rPr lang="en-US" sz="2300" dirty="0">
                <a:solidFill>
                  <a:schemeClr val="bg1"/>
                </a:solidFill>
              </a:rPr>
              <a:t> </a:t>
            </a:r>
            <a:r>
              <a:rPr lang="en-US" sz="2300" dirty="0" err="1">
                <a:solidFill>
                  <a:schemeClr val="bg1"/>
                </a:solidFill>
              </a:rPr>
              <a:t>klasifikasi</a:t>
            </a:r>
            <a:r>
              <a:rPr lang="en-US" sz="2300" dirty="0">
                <a:solidFill>
                  <a:schemeClr val="bg1"/>
                </a:solidFill>
              </a:rPr>
              <a:t> program </a:t>
            </a:r>
            <a:r>
              <a:rPr lang="en-US" sz="2300" dirty="0" err="1">
                <a:solidFill>
                  <a:schemeClr val="bg1"/>
                </a:solidFill>
              </a:rPr>
              <a:t>jahat</a:t>
            </a:r>
            <a:r>
              <a:rPr lang="en-US" sz="2300" dirty="0">
                <a:solidFill>
                  <a:schemeClr val="bg1"/>
                </a:solidFill>
              </a:rPr>
              <a:t> (malicious program) :</a:t>
            </a:r>
          </a:p>
          <a:p>
            <a:pPr algn="just"/>
            <a:endParaRPr lang="en-US" sz="22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429000"/>
            <a:ext cx="666235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348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597352"/>
          </a:xfrm>
        </p:spPr>
        <p:txBody>
          <a:bodyPr/>
          <a:lstStyle/>
          <a:p>
            <a:pPr marL="457200" indent="-457200" algn="just">
              <a:buFont typeface="+mj-lt"/>
              <a:buAutoNum type="arabicPeriod"/>
            </a:pPr>
            <a:r>
              <a:rPr lang="en-US" sz="2000" dirty="0">
                <a:solidFill>
                  <a:schemeClr val="bg1"/>
                </a:solidFill>
              </a:rPr>
              <a:t>Program-program yang </a:t>
            </a:r>
            <a:r>
              <a:rPr lang="en-US" sz="2000" dirty="0" err="1">
                <a:solidFill>
                  <a:schemeClr val="bg1"/>
                </a:solidFill>
              </a:rPr>
              <a:t>memerlukan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inang</a:t>
            </a:r>
            <a:r>
              <a:rPr lang="en-US" sz="2000" dirty="0">
                <a:solidFill>
                  <a:schemeClr val="bg1"/>
                </a:solidFill>
              </a:rPr>
              <a:t> (host program).</a:t>
            </a:r>
          </a:p>
          <a:p>
            <a:pPr marL="457200" indent="0" algn="just">
              <a:buNone/>
            </a:pPr>
            <a:r>
              <a:rPr lang="en-US" sz="2000" dirty="0" err="1">
                <a:solidFill>
                  <a:schemeClr val="bg1"/>
                </a:solidFill>
              </a:rPr>
              <a:t>Fragmen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tidak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mandiri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secara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independen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suatu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pt-BR" sz="2000" dirty="0">
                <a:solidFill>
                  <a:schemeClr val="bg1"/>
                </a:solidFill>
              </a:rPr>
              <a:t>aplikasi, program utilitas atau program sistem.</a:t>
            </a:r>
          </a:p>
          <a:p>
            <a:pPr marL="457200" indent="-457200" algn="just">
              <a:buFont typeface="+mj-lt"/>
              <a:buAutoNum type="arabicPeriod" startAt="2"/>
            </a:pPr>
            <a:r>
              <a:rPr lang="nn-NO" sz="2000" dirty="0">
                <a:solidFill>
                  <a:schemeClr val="bg1"/>
                </a:solidFill>
              </a:rPr>
              <a:t>Program-program yang tidak memerlukan program inang.</a:t>
            </a:r>
          </a:p>
          <a:p>
            <a:pPr marL="457200" indent="0" algn="just">
              <a:buNone/>
            </a:pPr>
            <a:r>
              <a:rPr lang="en-US" sz="2000" dirty="0">
                <a:solidFill>
                  <a:schemeClr val="bg1"/>
                </a:solidFill>
              </a:rPr>
              <a:t>Program </a:t>
            </a:r>
            <a:r>
              <a:rPr lang="en-US" sz="2000" dirty="0" err="1">
                <a:solidFill>
                  <a:schemeClr val="bg1"/>
                </a:solidFill>
              </a:rPr>
              <a:t>sendiri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dijadwalkan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dijalankan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oleh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operasi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457200" indent="0" algn="just">
              <a:spcBef>
                <a:spcPts val="600"/>
              </a:spcBef>
              <a:buNone/>
            </a:pPr>
            <a:endParaRPr lang="en-US" sz="2200" dirty="0">
              <a:solidFill>
                <a:schemeClr val="bg1"/>
              </a:solidFill>
            </a:endParaRP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Pembagian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atau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taksonomi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menghasilkan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tipe-tipe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jahat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sebagai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berikut</a:t>
            </a:r>
            <a:r>
              <a:rPr lang="en-US" sz="2000" dirty="0">
                <a:solidFill>
                  <a:schemeClr val="bg1"/>
                </a:solidFill>
              </a:rPr>
              <a:t> :</a:t>
            </a:r>
          </a:p>
          <a:p>
            <a:pPr marL="693738" lvl="1" indent="-293688" algn="just">
              <a:buFont typeface="+mj-lt"/>
              <a:buAutoNum type="arabicPeriod"/>
            </a:pPr>
            <a:r>
              <a:rPr lang="en-US" sz="2000" b="1" i="1" dirty="0">
                <a:solidFill>
                  <a:schemeClr val="bg1"/>
                </a:solidFill>
              </a:rPr>
              <a:t>Bacteria.</a:t>
            </a:r>
          </a:p>
          <a:p>
            <a:pPr marL="693738" indent="0" algn="just">
              <a:buNone/>
            </a:pPr>
            <a:r>
              <a:rPr lang="en-US" sz="2000" dirty="0">
                <a:solidFill>
                  <a:schemeClr val="bg1"/>
                </a:solidFill>
              </a:rPr>
              <a:t>Bacteria </a:t>
            </a:r>
            <a:r>
              <a:rPr lang="en-US" sz="2000" dirty="0" err="1">
                <a:solidFill>
                  <a:schemeClr val="bg1"/>
                </a:solidFill>
              </a:rPr>
              <a:t>adalah</a:t>
            </a:r>
            <a:r>
              <a:rPr lang="en-US" sz="2000" dirty="0">
                <a:solidFill>
                  <a:schemeClr val="bg1"/>
                </a:solidFill>
              </a:rPr>
              <a:t> program yang </a:t>
            </a:r>
            <a:r>
              <a:rPr lang="en-US" sz="2000" dirty="0" err="1">
                <a:solidFill>
                  <a:schemeClr val="bg1"/>
                </a:solidFill>
              </a:rPr>
              <a:t>mengkonsumsi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sumber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dengan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mereplikasi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dirinya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sendiri</a:t>
            </a:r>
            <a:r>
              <a:rPr lang="en-US" sz="2000" dirty="0">
                <a:solidFill>
                  <a:schemeClr val="bg1"/>
                </a:solidFill>
              </a:rPr>
              <a:t>. Bacteria </a:t>
            </a:r>
            <a:r>
              <a:rPr lang="en-US" sz="2000" dirty="0" err="1">
                <a:solidFill>
                  <a:schemeClr val="bg1"/>
                </a:solidFill>
              </a:rPr>
              <a:t>tidak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secara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eksplisit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merusak</a:t>
            </a:r>
            <a:r>
              <a:rPr lang="en-US" sz="2000" dirty="0">
                <a:solidFill>
                  <a:schemeClr val="bg1"/>
                </a:solidFill>
              </a:rPr>
              <a:t> file. </a:t>
            </a:r>
            <a:r>
              <a:rPr lang="en-US" sz="2000" dirty="0" err="1">
                <a:solidFill>
                  <a:schemeClr val="bg1"/>
                </a:solidFill>
              </a:rPr>
              <a:t>Tujuan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ini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hanya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satu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yaitu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mereplikasi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dirinya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738188" indent="0" algn="just">
              <a:buNone/>
            </a:pPr>
            <a:r>
              <a:rPr lang="en-US" sz="2000" dirty="0">
                <a:solidFill>
                  <a:schemeClr val="bg1"/>
                </a:solidFill>
              </a:rPr>
              <a:t>Program bacteria yang </a:t>
            </a:r>
            <a:r>
              <a:rPr lang="en-US" sz="2000" dirty="0" err="1">
                <a:solidFill>
                  <a:schemeClr val="bg1"/>
                </a:solidFill>
              </a:rPr>
              <a:t>sederhana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bisa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hanya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mengeksekusi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dua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kopian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dirinya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secara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simultan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pada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 multiprogramming </a:t>
            </a:r>
            <a:r>
              <a:rPr lang="en-US" sz="2000" dirty="0" err="1">
                <a:solidFill>
                  <a:schemeClr val="bg1"/>
                </a:solidFill>
              </a:rPr>
              <a:t>atau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menciptakan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dua</a:t>
            </a:r>
            <a:r>
              <a:rPr lang="en-US" sz="2000" dirty="0">
                <a:solidFill>
                  <a:schemeClr val="bg1"/>
                </a:solidFill>
              </a:rPr>
              <a:t> file </a:t>
            </a:r>
            <a:r>
              <a:rPr lang="en-US" sz="2000" dirty="0" err="1">
                <a:solidFill>
                  <a:schemeClr val="bg1"/>
                </a:solidFill>
              </a:rPr>
              <a:t>baru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masing-masing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adalah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kopian</a:t>
            </a:r>
            <a:r>
              <a:rPr lang="en-US" sz="2000" dirty="0">
                <a:solidFill>
                  <a:schemeClr val="bg1"/>
                </a:solidFill>
              </a:rPr>
              <a:t> file program bacteria. </a:t>
            </a:r>
            <a:r>
              <a:rPr lang="en-US" sz="2000" dirty="0" err="1">
                <a:solidFill>
                  <a:schemeClr val="bg1"/>
                </a:solidFill>
              </a:rPr>
              <a:t>Kedua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kopian</a:t>
            </a:r>
            <a:r>
              <a:rPr lang="en-US" sz="2000" dirty="0">
                <a:solidFill>
                  <a:schemeClr val="bg1"/>
                </a:solidFill>
              </a:rPr>
              <a:t> in </a:t>
            </a:r>
            <a:r>
              <a:rPr lang="en-US" sz="2000" dirty="0" err="1">
                <a:solidFill>
                  <a:schemeClr val="bg1"/>
                </a:solidFill>
              </a:rPr>
              <a:t>kemudian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mengkopi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dua</a:t>
            </a:r>
            <a:r>
              <a:rPr lang="en-US" sz="2000" dirty="0">
                <a:solidFill>
                  <a:schemeClr val="bg1"/>
                </a:solidFill>
              </a:rPr>
              <a:t> kali,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seterusnya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494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352928" cy="5112568"/>
          </a:xfrm>
        </p:spPr>
        <p:txBody>
          <a:bodyPr/>
          <a:lstStyle/>
          <a:p>
            <a:pPr marL="339725" indent="-339725" algn="just">
              <a:buFont typeface="+mj-lt"/>
              <a:buAutoNum type="arabicPeriod" startAt="2"/>
            </a:pPr>
            <a:r>
              <a:rPr lang="en-US" sz="2400" b="1" i="1" dirty="0">
                <a:solidFill>
                  <a:schemeClr val="bg1"/>
                </a:solidFill>
              </a:rPr>
              <a:t>Logic bomb.</a:t>
            </a:r>
          </a:p>
          <a:p>
            <a:pPr marL="339725" indent="0" algn="just">
              <a:buNone/>
            </a:pPr>
            <a:r>
              <a:rPr lang="en-US" sz="2200" dirty="0">
                <a:solidFill>
                  <a:schemeClr val="bg1"/>
                </a:solidFill>
              </a:rPr>
              <a:t>Logic bomb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logik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ditempelkan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program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agar </a:t>
            </a:r>
            <a:r>
              <a:rPr lang="en-US" sz="2200" dirty="0" err="1">
                <a:solidFill>
                  <a:schemeClr val="bg1"/>
                </a:solidFill>
              </a:rPr>
              <a:t>memeriksa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suatu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kumpulan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kondisi</a:t>
            </a:r>
            <a:r>
              <a:rPr lang="en-US" sz="2200" dirty="0">
                <a:solidFill>
                  <a:schemeClr val="bg1"/>
                </a:solidFill>
              </a:rPr>
              <a:t> di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Ketika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kondisi-kondisi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dimaksud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ditemui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logik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mengeksekusi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suatu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fungsi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menghasilkan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aksi-aksi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diotorisasi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marL="339725" indent="0" algn="just">
              <a:buNone/>
            </a:pPr>
            <a:r>
              <a:rPr lang="en-US" sz="2200" dirty="0">
                <a:solidFill>
                  <a:schemeClr val="bg1"/>
                </a:solidFill>
              </a:rPr>
              <a:t>Logic bomb </a:t>
            </a:r>
            <a:r>
              <a:rPr lang="en-US" sz="2200" dirty="0" err="1">
                <a:solidFill>
                  <a:schemeClr val="bg1"/>
                </a:solidFill>
              </a:rPr>
              <a:t>menempel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suatu</a:t>
            </a:r>
            <a:r>
              <a:rPr lang="en-US" sz="2200" dirty="0">
                <a:solidFill>
                  <a:schemeClr val="bg1"/>
                </a:solidFill>
              </a:rPr>
              <a:t> program </a:t>
            </a:r>
            <a:r>
              <a:rPr lang="en-US" sz="2200" dirty="0" err="1">
                <a:solidFill>
                  <a:schemeClr val="bg1"/>
                </a:solidFill>
              </a:rPr>
              <a:t>resmi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diset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meledak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ketika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kondisi-kondisi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tertentu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dipenuhi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Contoh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kondisi-kondisi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untuk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memicu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pt-BR" sz="2200" dirty="0">
                <a:solidFill>
                  <a:schemeClr val="bg1"/>
                </a:solidFill>
              </a:rPr>
              <a:t>logic bomb adalah ada atau tudak adanya file-file tertentu, hari tertentu baru </a:t>
            </a:r>
            <a:r>
              <a:rPr lang="en-US" sz="2200" dirty="0" err="1">
                <a:solidFill>
                  <a:schemeClr val="bg1"/>
                </a:solidFill>
              </a:rPr>
              <a:t>minggu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tanggal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menjalankan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aplikasi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tertentu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Begitu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terpicu</a:t>
            </a:r>
            <a:r>
              <a:rPr lang="en-US" sz="2200" dirty="0">
                <a:solidFill>
                  <a:schemeClr val="bg1"/>
                </a:solidFill>
              </a:rPr>
              <a:t>, bomb </a:t>
            </a:r>
            <a:r>
              <a:rPr lang="en-US" sz="2200" dirty="0" err="1">
                <a:solidFill>
                  <a:schemeClr val="bg1"/>
                </a:solidFill>
              </a:rPr>
              <a:t>mengubah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menghapus</a:t>
            </a:r>
            <a:r>
              <a:rPr lang="en-US" sz="2200" dirty="0">
                <a:solidFill>
                  <a:schemeClr val="bg1"/>
                </a:solidFill>
              </a:rPr>
              <a:t> data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seluruh</a:t>
            </a:r>
            <a:r>
              <a:rPr lang="en-US" sz="2200" dirty="0">
                <a:solidFill>
                  <a:schemeClr val="bg1"/>
                </a:solidFill>
              </a:rPr>
              <a:t> file, </a:t>
            </a:r>
            <a:r>
              <a:rPr lang="fi-FI" sz="2200" dirty="0">
                <a:solidFill>
                  <a:schemeClr val="bg1"/>
                </a:solidFill>
              </a:rPr>
              <a:t>menyebabkan mesin terhenti, atau mengerjakan perusakan lain.</a:t>
            </a:r>
          </a:p>
        </p:txBody>
      </p:sp>
    </p:spTree>
    <p:extLst>
      <p:ext uri="{BB962C8B-B14F-4D97-AF65-F5344CB8AC3E}">
        <p14:creationId xmlns:p14="http://schemas.microsoft.com/office/powerpoint/2010/main" val="23870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/>
          <a:lstStyle/>
          <a:p>
            <a:pPr marL="339725" indent="-339725" algn="just">
              <a:buFont typeface="+mj-lt"/>
              <a:buAutoNum type="arabicPeriod" startAt="3"/>
            </a:pPr>
            <a:r>
              <a:rPr lang="en-US" sz="2200" b="1" i="1" dirty="0">
                <a:solidFill>
                  <a:schemeClr val="bg1"/>
                </a:solidFill>
              </a:rPr>
              <a:t>Trapdoor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000" dirty="0">
                <a:solidFill>
                  <a:schemeClr val="bg1"/>
                </a:solidFill>
              </a:rPr>
              <a:t>Trapdoor </a:t>
            </a:r>
            <a:r>
              <a:rPr lang="en-US" sz="2000" dirty="0" err="1">
                <a:solidFill>
                  <a:schemeClr val="bg1"/>
                </a:solidFill>
              </a:rPr>
              <a:t>adalah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titik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masuk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rahasia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tidak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terdokumentasi</a:t>
            </a:r>
            <a:r>
              <a:rPr lang="en-US" sz="2000" dirty="0">
                <a:solidFill>
                  <a:schemeClr val="bg1"/>
                </a:solidFill>
              </a:rPr>
              <a:t> di </a:t>
            </a:r>
            <a:r>
              <a:rPr lang="en-US" sz="2000" dirty="0" err="1">
                <a:solidFill>
                  <a:schemeClr val="bg1"/>
                </a:solidFill>
              </a:rPr>
              <a:t>satu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memberikan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akses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tanpa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metode-metode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otentifikasi</a:t>
            </a:r>
            <a:r>
              <a:rPr lang="en-US" sz="2000" dirty="0">
                <a:solidFill>
                  <a:schemeClr val="bg1"/>
                </a:solidFill>
              </a:rPr>
              <a:t> normal. Trapdoor </a:t>
            </a:r>
            <a:r>
              <a:rPr lang="en-US" sz="2000" dirty="0" err="1">
                <a:solidFill>
                  <a:schemeClr val="bg1"/>
                </a:solidFill>
              </a:rPr>
              <a:t>telah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dipakai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secara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benar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selama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bertahun-tahun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oleh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pemrogram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mencari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kesalahan</a:t>
            </a:r>
            <a:r>
              <a:rPr lang="en-US" sz="2000" dirty="0">
                <a:solidFill>
                  <a:schemeClr val="bg1"/>
                </a:solidFill>
              </a:rPr>
              <a:t> program.</a:t>
            </a:r>
          </a:p>
          <a:p>
            <a:pPr algn="just"/>
            <a:r>
              <a:rPr lang="en-US" sz="2000" dirty="0">
                <a:solidFill>
                  <a:schemeClr val="bg1"/>
                </a:solidFill>
              </a:rPr>
              <a:t>Trapdoor </a:t>
            </a:r>
            <a:r>
              <a:rPr lang="en-US" sz="2000" dirty="0" err="1">
                <a:solidFill>
                  <a:schemeClr val="bg1"/>
                </a:solidFill>
              </a:rPr>
              <a:t>menjadi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ancaman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ketika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digunakan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pemrogram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jahat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memperoleh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pengkasesan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diotorisasi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  <a:r>
              <a:rPr lang="en-US" sz="2000" dirty="0" err="1">
                <a:solidFill>
                  <a:schemeClr val="bg1"/>
                </a:solidFill>
              </a:rPr>
              <a:t>Pada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kasus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nyata</a:t>
            </a:r>
            <a:r>
              <a:rPr lang="en-US" sz="2000" dirty="0">
                <a:solidFill>
                  <a:schemeClr val="bg1"/>
                </a:solidFill>
              </a:rPr>
              <a:t>, auditor (</a:t>
            </a:r>
            <a:r>
              <a:rPr lang="en-US" sz="2000" dirty="0" err="1">
                <a:solidFill>
                  <a:schemeClr val="bg1"/>
                </a:solidFill>
              </a:rPr>
              <a:t>pemeriksa</a:t>
            </a:r>
            <a:r>
              <a:rPr lang="en-US" sz="2000" dirty="0">
                <a:solidFill>
                  <a:schemeClr val="bg1"/>
                </a:solidFill>
              </a:rPr>
              <a:t>) </a:t>
            </a:r>
            <a:r>
              <a:rPr lang="en-US" sz="2000" dirty="0" err="1">
                <a:solidFill>
                  <a:schemeClr val="bg1"/>
                </a:solidFill>
              </a:rPr>
              <a:t>perangkat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lunak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menemukan</a:t>
            </a:r>
            <a:r>
              <a:rPr lang="en-US" sz="2000" dirty="0">
                <a:solidFill>
                  <a:schemeClr val="bg1"/>
                </a:solidFill>
              </a:rPr>
              <a:t> trapdoor </a:t>
            </a:r>
            <a:r>
              <a:rPr lang="en-US" sz="2000" dirty="0" err="1">
                <a:solidFill>
                  <a:schemeClr val="bg1"/>
                </a:solidFill>
              </a:rPr>
              <a:t>pada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produk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perangkat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lunak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dimana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nama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pencipta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perangkat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lunak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berlaku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sebagai</a:t>
            </a:r>
            <a:r>
              <a:rPr lang="en-US" sz="2000" dirty="0">
                <a:solidFill>
                  <a:schemeClr val="bg1"/>
                </a:solidFill>
              </a:rPr>
              <a:t> password yang </a:t>
            </a:r>
            <a:r>
              <a:rPr lang="en-US" sz="2000" dirty="0" err="1">
                <a:solidFill>
                  <a:schemeClr val="bg1"/>
                </a:solidFill>
              </a:rPr>
              <a:t>memintas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proteksi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perangkat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lunak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dibuatnya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marL="339725" indent="-339725" algn="just">
              <a:buFont typeface="+mj-lt"/>
              <a:buAutoNum type="arabicPeriod" startAt="4"/>
            </a:pPr>
            <a:r>
              <a:rPr lang="en-US" sz="2000" b="1" i="1" dirty="0">
                <a:solidFill>
                  <a:schemeClr val="bg1"/>
                </a:solidFill>
              </a:rPr>
              <a:t>Trojan Horse</a:t>
            </a:r>
          </a:p>
          <a:p>
            <a:pPr algn="just"/>
            <a:r>
              <a:rPr lang="en-US" sz="2000" dirty="0">
                <a:solidFill>
                  <a:schemeClr val="bg1"/>
                </a:solidFill>
              </a:rPr>
              <a:t>Trojan horse </a:t>
            </a:r>
            <a:r>
              <a:rPr lang="en-US" sz="2000" dirty="0" err="1">
                <a:solidFill>
                  <a:schemeClr val="bg1"/>
                </a:solidFill>
              </a:rPr>
              <a:t>adalah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rutin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terdokumentasi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rahasia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ditempelkan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dalam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satu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berguna</a:t>
            </a:r>
            <a:r>
              <a:rPr lang="en-US" sz="2000" dirty="0">
                <a:solidFill>
                  <a:schemeClr val="bg1"/>
                </a:solidFill>
              </a:rPr>
              <a:t>. Program yang </a:t>
            </a:r>
            <a:r>
              <a:rPr lang="en-US" sz="2000" dirty="0" err="1">
                <a:solidFill>
                  <a:schemeClr val="bg1"/>
                </a:solidFill>
              </a:rPr>
              <a:t>berguna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mengandung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kode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tersembunyi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ketika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dijalankan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melakukan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suatu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fungsi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diinginkan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  <a:r>
              <a:rPr lang="en-US" sz="2000" dirty="0" err="1">
                <a:solidFill>
                  <a:schemeClr val="bg1"/>
                </a:solidFill>
              </a:rPr>
              <a:t>Eksekusi</a:t>
            </a:r>
            <a:r>
              <a:rPr lang="en-US" sz="2000" dirty="0">
                <a:solidFill>
                  <a:schemeClr val="bg1"/>
                </a:solidFill>
              </a:rPr>
              <a:t> program </a:t>
            </a:r>
            <a:r>
              <a:rPr lang="en-US" sz="2000" dirty="0" err="1">
                <a:solidFill>
                  <a:schemeClr val="bg1"/>
                </a:solidFill>
              </a:rPr>
              <a:t>menyebabkan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eksekusi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rutin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rahasia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ini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000" dirty="0">
                <a:solidFill>
                  <a:schemeClr val="bg1"/>
                </a:solidFill>
              </a:rPr>
              <a:t>Program-program </a:t>
            </a:r>
            <a:r>
              <a:rPr lang="en-US" sz="2000" dirty="0" err="1">
                <a:solidFill>
                  <a:schemeClr val="bg1"/>
                </a:solidFill>
              </a:rPr>
              <a:t>trojan</a:t>
            </a:r>
            <a:r>
              <a:rPr lang="en-US" sz="2000" dirty="0">
                <a:solidFill>
                  <a:schemeClr val="bg1"/>
                </a:solidFill>
              </a:rPr>
              <a:t> horse </a:t>
            </a:r>
            <a:r>
              <a:rPr lang="en-US" sz="2000" dirty="0" err="1">
                <a:solidFill>
                  <a:schemeClr val="bg1"/>
                </a:solidFill>
              </a:rPr>
              <a:t>digunakan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melakukan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fungsi-fungsi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secara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tidak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sv-SE" sz="2000" dirty="0">
                <a:solidFill>
                  <a:schemeClr val="bg1"/>
                </a:solidFill>
              </a:rPr>
              <a:t>langsung dimana pemakai tak diotorisasi tidak dapat melakukannya secara </a:t>
            </a:r>
            <a:r>
              <a:rPr lang="en-US" sz="2000" dirty="0" err="1">
                <a:solidFill>
                  <a:schemeClr val="bg1"/>
                </a:solidFill>
              </a:rPr>
              <a:t>langsung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18883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80720"/>
          </a:xfrm>
        </p:spPr>
        <p:txBody>
          <a:bodyPr/>
          <a:lstStyle/>
          <a:p>
            <a:pPr algn="just"/>
            <a:r>
              <a:rPr lang="en-US" sz="2100" i="1" dirty="0" err="1">
                <a:solidFill>
                  <a:schemeClr val="bg1"/>
                </a:solidFill>
              </a:rPr>
              <a:t>Contoh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untuk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dapat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mengakses</a:t>
            </a:r>
            <a:r>
              <a:rPr lang="en-US" sz="2100" dirty="0">
                <a:solidFill>
                  <a:schemeClr val="bg1"/>
                </a:solidFill>
              </a:rPr>
              <a:t> file-file </a:t>
            </a:r>
            <a:r>
              <a:rPr lang="en-US" sz="2100" dirty="0" err="1">
                <a:solidFill>
                  <a:schemeClr val="bg1"/>
                </a:solidFill>
              </a:rPr>
              <a:t>pemakai</a:t>
            </a:r>
            <a:r>
              <a:rPr lang="en-US" sz="2100" dirty="0">
                <a:solidFill>
                  <a:schemeClr val="bg1"/>
                </a:solidFill>
              </a:rPr>
              <a:t> lain </a:t>
            </a:r>
            <a:r>
              <a:rPr lang="en-US" sz="2100" dirty="0" err="1">
                <a:solidFill>
                  <a:schemeClr val="bg1"/>
                </a:solidFill>
              </a:rPr>
              <a:t>pada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sistem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dipakai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bersama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pemakai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dapat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menciptakan</a:t>
            </a:r>
            <a:r>
              <a:rPr lang="en-US" sz="2100" dirty="0">
                <a:solidFill>
                  <a:schemeClr val="bg1"/>
                </a:solidFill>
              </a:rPr>
              <a:t> program </a:t>
            </a:r>
            <a:r>
              <a:rPr lang="en-US" sz="2100" dirty="0" err="1">
                <a:solidFill>
                  <a:schemeClr val="bg1"/>
                </a:solidFill>
              </a:rPr>
              <a:t>trojan</a:t>
            </a:r>
            <a:r>
              <a:rPr lang="en-US" sz="2100" dirty="0">
                <a:solidFill>
                  <a:schemeClr val="bg1"/>
                </a:solidFill>
              </a:rPr>
              <a:t> horse.</a:t>
            </a:r>
          </a:p>
          <a:p>
            <a:pPr algn="just"/>
            <a:r>
              <a:rPr lang="en-US" sz="2100" dirty="0">
                <a:solidFill>
                  <a:schemeClr val="bg1"/>
                </a:solidFill>
              </a:rPr>
              <a:t>Trojan horse </a:t>
            </a:r>
            <a:r>
              <a:rPr lang="en-US" sz="2100" dirty="0" err="1">
                <a:solidFill>
                  <a:schemeClr val="bg1"/>
                </a:solidFill>
              </a:rPr>
              <a:t>ini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ketika</a:t>
            </a:r>
            <a:r>
              <a:rPr lang="en-US" sz="2100" dirty="0">
                <a:solidFill>
                  <a:schemeClr val="bg1"/>
                </a:solidFill>
              </a:rPr>
              <a:t> program </a:t>
            </a:r>
            <a:r>
              <a:rPr lang="en-US" sz="2100" dirty="0" err="1">
                <a:solidFill>
                  <a:schemeClr val="bg1"/>
                </a:solidFill>
              </a:rPr>
              <a:t>dieksekusi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mengubah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ijin-ijin</a:t>
            </a:r>
            <a:r>
              <a:rPr lang="en-US" sz="2100" dirty="0">
                <a:solidFill>
                  <a:schemeClr val="bg1"/>
                </a:solidFill>
              </a:rPr>
              <a:t> file </a:t>
            </a:r>
            <a:r>
              <a:rPr lang="en-US" sz="2100" dirty="0" err="1">
                <a:solidFill>
                  <a:schemeClr val="bg1"/>
                </a:solidFill>
              </a:rPr>
              <a:t>sehingga</a:t>
            </a:r>
            <a:r>
              <a:rPr lang="en-US" sz="2100" dirty="0">
                <a:solidFill>
                  <a:schemeClr val="bg1"/>
                </a:solidFill>
              </a:rPr>
              <a:t> file-file </a:t>
            </a:r>
            <a:r>
              <a:rPr lang="en-US" sz="2100" dirty="0" err="1">
                <a:solidFill>
                  <a:schemeClr val="bg1"/>
                </a:solidFill>
              </a:rPr>
              <a:t>dapat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dibaca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oleh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sembarang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pemakai</a:t>
            </a:r>
            <a:r>
              <a:rPr lang="en-US" sz="21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100" dirty="0" err="1">
                <a:solidFill>
                  <a:schemeClr val="bg1"/>
                </a:solidFill>
              </a:rPr>
              <a:t>Pencipta</a:t>
            </a:r>
            <a:r>
              <a:rPr lang="en-US" sz="2100" dirty="0">
                <a:solidFill>
                  <a:schemeClr val="bg1"/>
                </a:solidFill>
              </a:rPr>
              <a:t> program </a:t>
            </a:r>
            <a:r>
              <a:rPr lang="sv-SE" sz="2100" dirty="0">
                <a:solidFill>
                  <a:schemeClr val="bg1"/>
                </a:solidFill>
              </a:rPr>
              <a:t>dapat menyebarkan ke pemakai-pemakai dengan menempatkan program di </a:t>
            </a:r>
            <a:r>
              <a:rPr lang="en-US" sz="2100" dirty="0" err="1">
                <a:solidFill>
                  <a:schemeClr val="bg1"/>
                </a:solidFill>
              </a:rPr>
              <a:t>direktori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bersama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menamai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programnya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sedemikian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rupa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sehingga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disangka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sebagai</a:t>
            </a:r>
            <a:r>
              <a:rPr lang="en-US" sz="2100" dirty="0">
                <a:solidFill>
                  <a:schemeClr val="bg1"/>
                </a:solidFill>
              </a:rPr>
              <a:t> program </a:t>
            </a:r>
            <a:r>
              <a:rPr lang="en-US" sz="2100" dirty="0" err="1">
                <a:solidFill>
                  <a:schemeClr val="bg1"/>
                </a:solidFill>
              </a:rPr>
              <a:t>utilitas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berguna</a:t>
            </a:r>
            <a:r>
              <a:rPr lang="en-US" sz="21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100" dirty="0">
                <a:solidFill>
                  <a:schemeClr val="bg1"/>
                </a:solidFill>
              </a:rPr>
              <a:t>Program </a:t>
            </a:r>
            <a:r>
              <a:rPr lang="en-US" sz="2100" dirty="0" err="1">
                <a:solidFill>
                  <a:schemeClr val="bg1"/>
                </a:solidFill>
              </a:rPr>
              <a:t>trojan</a:t>
            </a:r>
            <a:r>
              <a:rPr lang="en-US" sz="2100" dirty="0">
                <a:solidFill>
                  <a:schemeClr val="bg1"/>
                </a:solidFill>
              </a:rPr>
              <a:t> horse yang  </a:t>
            </a:r>
            <a:r>
              <a:rPr lang="en-US" sz="2100" dirty="0" err="1">
                <a:solidFill>
                  <a:schemeClr val="bg1"/>
                </a:solidFill>
              </a:rPr>
              <a:t>sulit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dideteksi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adalah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kompilator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dimodifikasi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sehingga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menyisipkan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kode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tambahan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ke</a:t>
            </a:r>
            <a:r>
              <a:rPr lang="en-US" sz="2100" dirty="0">
                <a:solidFill>
                  <a:schemeClr val="bg1"/>
                </a:solidFill>
              </a:rPr>
              <a:t> program-program </a:t>
            </a:r>
            <a:r>
              <a:rPr lang="en-US" sz="2100" dirty="0" err="1">
                <a:solidFill>
                  <a:schemeClr val="bg1"/>
                </a:solidFill>
              </a:rPr>
              <a:t>tertentu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begitu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dikompilasi</a:t>
            </a:r>
            <a:r>
              <a:rPr lang="en-US" sz="2100" dirty="0">
                <a:solidFill>
                  <a:schemeClr val="bg1"/>
                </a:solidFill>
              </a:rPr>
              <a:t>, </a:t>
            </a:r>
            <a:r>
              <a:rPr lang="en-US" sz="2100" dirty="0" err="1">
                <a:solidFill>
                  <a:schemeClr val="bg1"/>
                </a:solidFill>
              </a:rPr>
              <a:t>seperti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pt-BR" sz="2100" dirty="0">
                <a:solidFill>
                  <a:schemeClr val="bg1"/>
                </a:solidFill>
              </a:rPr>
              <a:t>program login. </a:t>
            </a:r>
          </a:p>
          <a:p>
            <a:pPr algn="just"/>
            <a:r>
              <a:rPr lang="en-US" sz="2100" dirty="0" err="1">
                <a:solidFill>
                  <a:schemeClr val="bg1"/>
                </a:solidFill>
              </a:rPr>
              <a:t>Motivasi</a:t>
            </a:r>
            <a:r>
              <a:rPr lang="en-US" sz="2100" dirty="0">
                <a:solidFill>
                  <a:schemeClr val="bg1"/>
                </a:solidFill>
              </a:rPr>
              <a:t> lain </a:t>
            </a:r>
            <a:r>
              <a:rPr lang="en-US" sz="2100" dirty="0" err="1">
                <a:solidFill>
                  <a:schemeClr val="bg1"/>
                </a:solidFill>
              </a:rPr>
              <a:t>dari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trojan</a:t>
            </a:r>
            <a:r>
              <a:rPr lang="en-US" sz="2100" dirty="0">
                <a:solidFill>
                  <a:schemeClr val="bg1"/>
                </a:solidFill>
              </a:rPr>
              <a:t> horse </a:t>
            </a:r>
            <a:r>
              <a:rPr lang="en-US" sz="2100" dirty="0" err="1">
                <a:solidFill>
                  <a:schemeClr val="bg1"/>
                </a:solidFill>
              </a:rPr>
              <a:t>adalah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penghancuran</a:t>
            </a:r>
            <a:r>
              <a:rPr lang="en-US" sz="2100" dirty="0">
                <a:solidFill>
                  <a:schemeClr val="bg1"/>
                </a:solidFill>
              </a:rPr>
              <a:t> data.</a:t>
            </a:r>
          </a:p>
          <a:p>
            <a:pPr algn="just"/>
            <a:r>
              <a:rPr lang="en-US" sz="2100" dirty="0">
                <a:solidFill>
                  <a:schemeClr val="bg1"/>
                </a:solidFill>
              </a:rPr>
              <a:t>Program </a:t>
            </a:r>
            <a:r>
              <a:rPr lang="en-US" sz="2100" dirty="0" err="1">
                <a:solidFill>
                  <a:schemeClr val="bg1"/>
                </a:solidFill>
              </a:rPr>
              <a:t>muncul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sebagai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melakukan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fungsi-fungsi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berguna</a:t>
            </a:r>
            <a:r>
              <a:rPr lang="en-US" sz="2100" dirty="0">
                <a:solidFill>
                  <a:schemeClr val="bg1"/>
                </a:solidFill>
              </a:rPr>
              <a:t> (</a:t>
            </a:r>
            <a:r>
              <a:rPr lang="en-US" sz="2100" dirty="0" err="1">
                <a:solidFill>
                  <a:schemeClr val="bg1"/>
                </a:solidFill>
              </a:rPr>
              <a:t>seperti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pt-BR" sz="2100" dirty="0">
                <a:solidFill>
                  <a:schemeClr val="bg1"/>
                </a:solidFill>
              </a:rPr>
              <a:t>kalkulator), tapi juga secara diam-diam menghapus file-file pemakai.</a:t>
            </a:r>
          </a:p>
          <a:p>
            <a:pPr algn="just"/>
            <a:r>
              <a:rPr lang="en-US" sz="2100" dirty="0">
                <a:solidFill>
                  <a:schemeClr val="bg1"/>
                </a:solidFill>
              </a:rPr>
              <a:t>Trojan horse </a:t>
            </a:r>
            <a:r>
              <a:rPr lang="en-US" sz="2100" dirty="0" err="1">
                <a:solidFill>
                  <a:schemeClr val="bg1"/>
                </a:solidFill>
              </a:rPr>
              <a:t>biasa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ditempelkan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pada</a:t>
            </a:r>
            <a:r>
              <a:rPr lang="en-US" sz="2100" dirty="0">
                <a:solidFill>
                  <a:schemeClr val="bg1"/>
                </a:solidFill>
              </a:rPr>
              <a:t> program-program </a:t>
            </a:r>
            <a:r>
              <a:rPr lang="en-US" sz="2100" dirty="0" err="1">
                <a:solidFill>
                  <a:schemeClr val="bg1"/>
                </a:solidFill>
              </a:rPr>
              <a:t>atau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rutin-rutin</a:t>
            </a:r>
            <a:r>
              <a:rPr lang="en-US" sz="2100" dirty="0">
                <a:solidFill>
                  <a:schemeClr val="bg1"/>
                </a:solidFill>
              </a:rPr>
              <a:t> yang </a:t>
            </a:r>
            <a:r>
              <a:rPr lang="en-US" sz="2100" dirty="0" err="1">
                <a:solidFill>
                  <a:schemeClr val="bg1"/>
                </a:solidFill>
              </a:rPr>
              <a:t>diambil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dari</a:t>
            </a:r>
            <a:r>
              <a:rPr lang="en-US" sz="2100" dirty="0">
                <a:solidFill>
                  <a:schemeClr val="bg1"/>
                </a:solidFill>
              </a:rPr>
              <a:t> BBS, internet, </a:t>
            </a:r>
            <a:r>
              <a:rPr lang="en-US" sz="2100" dirty="0" err="1">
                <a:solidFill>
                  <a:schemeClr val="bg1"/>
                </a:solidFill>
              </a:rPr>
              <a:t>dan</a:t>
            </a:r>
            <a:r>
              <a:rPr lang="en-US" sz="2100" dirty="0">
                <a:solidFill>
                  <a:schemeClr val="bg1"/>
                </a:solidFill>
              </a:rPr>
              <a:t> </a:t>
            </a:r>
            <a:r>
              <a:rPr lang="en-US" sz="2100" dirty="0" err="1">
                <a:solidFill>
                  <a:schemeClr val="bg1"/>
                </a:solidFill>
              </a:rPr>
              <a:t>sebagainya</a:t>
            </a:r>
            <a:r>
              <a:rPr lang="en-US" sz="2100" dirty="0">
                <a:solidFill>
                  <a:schemeClr val="bg1"/>
                </a:solidFill>
              </a:rPr>
              <a:t>.</a:t>
            </a:r>
            <a:endParaRPr lang="en-US" sz="2100" b="1" i="1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en-US" sz="2100" dirty="0">
                <a:solidFill>
                  <a:schemeClr val="bg1"/>
                </a:solidFill>
              </a:rPr>
              <a:t> </a:t>
            </a:r>
          </a:p>
          <a:p>
            <a:pPr algn="just"/>
            <a:endParaRPr 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69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5793507"/>
          </a:xfrm>
        </p:spPr>
        <p:txBody>
          <a:bodyPr/>
          <a:lstStyle/>
          <a:p>
            <a:pPr marL="457200" indent="-457200" algn="just">
              <a:buFont typeface="+mj-lt"/>
              <a:buAutoNum type="arabicPeriod" startAt="4"/>
            </a:pPr>
            <a:r>
              <a:rPr lang="en-US" sz="2200" b="1" i="1" dirty="0">
                <a:solidFill>
                  <a:schemeClr val="bg1"/>
                </a:solidFill>
              </a:rPr>
              <a:t>Virus</a:t>
            </a:r>
          </a:p>
          <a:p>
            <a:pPr algn="just"/>
            <a:r>
              <a:rPr lang="en-US" sz="2200" dirty="0">
                <a:solidFill>
                  <a:schemeClr val="bg1"/>
                </a:solidFill>
              </a:rPr>
              <a:t>Virus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kode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ditempelkan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dalam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program yang </a:t>
            </a:r>
            <a:r>
              <a:rPr lang="en-US" sz="2200" dirty="0" err="1">
                <a:solidFill>
                  <a:schemeClr val="bg1"/>
                </a:solidFill>
              </a:rPr>
              <a:t>menyebabkan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pengkopian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dirinya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disisipkan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program lain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lebih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200" dirty="0">
                <a:solidFill>
                  <a:schemeClr val="bg1"/>
                </a:solidFill>
              </a:rPr>
              <a:t>Program </a:t>
            </a:r>
            <a:r>
              <a:rPr lang="en-US" sz="2200" dirty="0" err="1">
                <a:solidFill>
                  <a:schemeClr val="bg1"/>
                </a:solidFill>
              </a:rPr>
              <a:t>menginfeksi</a:t>
            </a:r>
            <a:r>
              <a:rPr lang="en-US" sz="2200" dirty="0">
                <a:solidFill>
                  <a:schemeClr val="bg1"/>
                </a:solidFill>
              </a:rPr>
              <a:t> program-program lain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memodifikasi</a:t>
            </a:r>
            <a:r>
              <a:rPr lang="en-US" sz="2200" dirty="0">
                <a:solidFill>
                  <a:schemeClr val="bg1"/>
                </a:solidFill>
              </a:rPr>
              <a:t> program-program </a:t>
            </a:r>
            <a:r>
              <a:rPr lang="en-US" sz="2200" dirty="0" err="1">
                <a:solidFill>
                  <a:schemeClr val="bg1"/>
                </a:solidFill>
              </a:rPr>
              <a:t>itu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  <a:r>
              <a:rPr lang="en-US" sz="2200" dirty="0" err="1">
                <a:solidFill>
                  <a:schemeClr val="bg1"/>
                </a:solidFill>
              </a:rPr>
              <a:t>Modifikasi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itu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termasuk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memasukkan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kopian</a:t>
            </a:r>
            <a:r>
              <a:rPr lang="en-US" sz="2200" dirty="0">
                <a:solidFill>
                  <a:schemeClr val="bg1"/>
                </a:solidFill>
              </a:rPr>
              <a:t> program virus </a:t>
            </a:r>
            <a:r>
              <a:rPr lang="sv-SE" sz="2200" dirty="0">
                <a:solidFill>
                  <a:schemeClr val="bg1"/>
                </a:solidFill>
              </a:rPr>
              <a:t>yang kemudian dapat menginfeksi program-program lain. Selain hanya </a:t>
            </a:r>
            <a:r>
              <a:rPr lang="en-US" sz="2200" dirty="0" err="1">
                <a:solidFill>
                  <a:schemeClr val="bg1"/>
                </a:solidFill>
              </a:rPr>
              <a:t>progasi</a:t>
            </a:r>
            <a:r>
              <a:rPr lang="en-US" sz="2200" dirty="0">
                <a:solidFill>
                  <a:schemeClr val="bg1"/>
                </a:solidFill>
              </a:rPr>
              <a:t>, virus </a:t>
            </a:r>
            <a:r>
              <a:rPr lang="en-US" sz="2200" dirty="0" err="1">
                <a:solidFill>
                  <a:schemeClr val="bg1"/>
                </a:solidFill>
              </a:rPr>
              <a:t>biasanya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melakuka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fungsi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tak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diinginkan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Seperti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biologis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pada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kode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intruksi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membuat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kopian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sempurna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dirinya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Ketika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terinfeksi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berhubungan</a:t>
            </a:r>
            <a:r>
              <a:rPr lang="en-US" sz="2200" dirty="0">
                <a:solidFill>
                  <a:schemeClr val="bg1"/>
                </a:solidFill>
              </a:rPr>
              <a:t> (</a:t>
            </a:r>
            <a:r>
              <a:rPr lang="en-US" sz="2200" dirty="0" err="1">
                <a:solidFill>
                  <a:schemeClr val="bg1"/>
                </a:solidFill>
              </a:rPr>
              <a:t>kontak</a:t>
            </a:r>
            <a:r>
              <a:rPr lang="en-US" sz="2200" dirty="0">
                <a:solidFill>
                  <a:schemeClr val="bg1"/>
                </a:solidFill>
              </a:rPr>
              <a:t>)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perangkat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lunak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belum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terinfeksi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kopian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memasuki</a:t>
            </a:r>
            <a:r>
              <a:rPr lang="en-US" sz="2200" dirty="0">
                <a:solidFill>
                  <a:schemeClr val="bg1"/>
                </a:solidFill>
              </a:rPr>
              <a:t> program </a:t>
            </a:r>
            <a:r>
              <a:rPr lang="en-US" sz="2200" dirty="0" err="1">
                <a:solidFill>
                  <a:schemeClr val="bg1"/>
                </a:solidFill>
              </a:rPr>
              <a:t>baru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Infeksi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menyebar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melalui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pemakai-pemakai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menukarkan</a:t>
            </a:r>
            <a:r>
              <a:rPr lang="en-US" sz="2200" dirty="0">
                <a:solidFill>
                  <a:schemeClr val="bg1"/>
                </a:solidFill>
              </a:rPr>
              <a:t> disk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mengirim</a:t>
            </a:r>
            <a:r>
              <a:rPr lang="en-US" sz="2200" dirty="0">
                <a:solidFill>
                  <a:schemeClr val="bg1"/>
                </a:solidFill>
              </a:rPr>
              <a:t> program </a:t>
            </a:r>
            <a:r>
              <a:rPr lang="en-US" sz="2200" dirty="0" err="1">
                <a:solidFill>
                  <a:schemeClr val="bg1"/>
                </a:solidFill>
              </a:rPr>
              <a:t>melalui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jaringan</a:t>
            </a:r>
            <a:r>
              <a:rPr lang="en-US" sz="220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43712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txBody>
          <a:bodyPr/>
          <a:lstStyle/>
          <a:p>
            <a:pPr marL="457200" indent="-457200" algn="just">
              <a:buFont typeface="+mj-lt"/>
              <a:buAutoNum type="arabicPeriod" startAt="5"/>
            </a:pPr>
            <a:r>
              <a:rPr lang="en-US" sz="2400" b="1" i="1" dirty="0">
                <a:solidFill>
                  <a:schemeClr val="bg1"/>
                </a:solidFill>
              </a:rPr>
              <a:t>Worm</a:t>
            </a: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Adalah</a:t>
            </a:r>
            <a:r>
              <a:rPr lang="en-US" sz="2000" dirty="0">
                <a:solidFill>
                  <a:schemeClr val="bg1"/>
                </a:solidFill>
              </a:rPr>
              <a:t> program yang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mereplikasi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dirinya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mengirim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kopian-kopian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komputer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komputer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lewat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hubungan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jaringan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  <a:r>
              <a:rPr lang="en-US" sz="2000" dirty="0" err="1">
                <a:solidFill>
                  <a:schemeClr val="bg1"/>
                </a:solidFill>
              </a:rPr>
              <a:t>Begitu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tiba</a:t>
            </a:r>
            <a:r>
              <a:rPr lang="en-US" sz="2000" dirty="0">
                <a:solidFill>
                  <a:schemeClr val="bg1"/>
                </a:solidFill>
              </a:rPr>
              <a:t>, worm </a:t>
            </a:r>
            <a:r>
              <a:rPr lang="en-US" sz="2000" dirty="0" err="1">
                <a:solidFill>
                  <a:schemeClr val="bg1"/>
                </a:solidFill>
              </a:rPr>
              <a:t>diaktifkan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mereplikasi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progasai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kembali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  <a:r>
              <a:rPr lang="en-US" sz="2000" dirty="0" err="1">
                <a:solidFill>
                  <a:schemeClr val="bg1"/>
                </a:solidFill>
              </a:rPr>
              <a:t>Selain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hanya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propagasi</a:t>
            </a:r>
            <a:r>
              <a:rPr lang="en-US" sz="2000" dirty="0">
                <a:solidFill>
                  <a:schemeClr val="bg1"/>
                </a:solidFill>
              </a:rPr>
              <a:t>, worm </a:t>
            </a:r>
            <a:r>
              <a:rPr lang="en-US" sz="2000" dirty="0" err="1">
                <a:solidFill>
                  <a:schemeClr val="bg1"/>
                </a:solidFill>
              </a:rPr>
              <a:t>biasanya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melakukan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fungsi</a:t>
            </a:r>
            <a:r>
              <a:rPr lang="en-US" sz="2000" dirty="0">
                <a:solidFill>
                  <a:schemeClr val="bg1"/>
                </a:solidFill>
              </a:rPr>
              <a:t> yang </a:t>
            </a:r>
            <a:r>
              <a:rPr lang="en-US" sz="2000" dirty="0" err="1">
                <a:solidFill>
                  <a:schemeClr val="bg1"/>
                </a:solidFill>
              </a:rPr>
              <a:t>tak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diinginkan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000" dirty="0">
                <a:solidFill>
                  <a:schemeClr val="bg1"/>
                </a:solidFill>
              </a:rPr>
              <a:t>Network worm </a:t>
            </a:r>
            <a:r>
              <a:rPr lang="en-US" sz="2000" dirty="0" err="1">
                <a:solidFill>
                  <a:schemeClr val="bg1"/>
                </a:solidFill>
              </a:rPr>
              <a:t>menggunakan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hubungan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jaringan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menyebar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dari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ke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 lain. </a:t>
            </a:r>
            <a:r>
              <a:rPr lang="en-US" sz="2000" dirty="0" err="1">
                <a:solidFill>
                  <a:schemeClr val="bg1"/>
                </a:solidFill>
              </a:rPr>
              <a:t>Sekali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aktif</a:t>
            </a:r>
            <a:r>
              <a:rPr lang="en-US" sz="2000" dirty="0">
                <a:solidFill>
                  <a:schemeClr val="bg1"/>
                </a:solidFill>
              </a:rPr>
              <a:t> di </a:t>
            </a:r>
            <a:r>
              <a:rPr lang="en-US" sz="2000" dirty="0" err="1">
                <a:solidFill>
                  <a:schemeClr val="bg1"/>
                </a:solidFill>
              </a:rPr>
              <a:t>suatu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sistem</a:t>
            </a:r>
            <a:r>
              <a:rPr lang="en-US" sz="2000" dirty="0">
                <a:solidFill>
                  <a:schemeClr val="bg1"/>
                </a:solidFill>
              </a:rPr>
              <a:t>, network worm </a:t>
            </a:r>
            <a:r>
              <a:rPr lang="en-US" sz="2000" dirty="0" err="1">
                <a:solidFill>
                  <a:schemeClr val="bg1"/>
                </a:solidFill>
              </a:rPr>
              <a:t>dapat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berlaku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seperti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sv-SE" sz="2000" dirty="0">
                <a:solidFill>
                  <a:schemeClr val="bg1"/>
                </a:solidFill>
              </a:rPr>
              <a:t>virus atau bacteria, atau menempelkan program trojan horse atau melakukan </a:t>
            </a:r>
            <a:r>
              <a:rPr lang="en-US" sz="2000" dirty="0" err="1">
                <a:solidFill>
                  <a:schemeClr val="bg1"/>
                </a:solidFill>
              </a:rPr>
              <a:t>sejumlah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aksi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menjengkelkan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atau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menghancurkan</a:t>
            </a:r>
            <a:r>
              <a:rPr lang="en-US" sz="2000" dirty="0">
                <a:solidFill>
                  <a:schemeClr val="bg1"/>
                </a:solidFill>
              </a:rPr>
              <a:t>. </a:t>
            </a:r>
          </a:p>
          <a:p>
            <a:pPr algn="just"/>
            <a:r>
              <a:rPr lang="en-US" sz="2000" dirty="0" err="1">
                <a:solidFill>
                  <a:schemeClr val="bg1"/>
                </a:solidFill>
              </a:rPr>
              <a:t>Untuk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mereplikasi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dirinya</a:t>
            </a:r>
            <a:r>
              <a:rPr lang="en-US" sz="2000" dirty="0">
                <a:solidFill>
                  <a:schemeClr val="bg1"/>
                </a:solidFill>
              </a:rPr>
              <a:t>, network worm </a:t>
            </a:r>
            <a:r>
              <a:rPr lang="en-US" sz="2000" dirty="0" err="1">
                <a:solidFill>
                  <a:schemeClr val="bg1"/>
                </a:solidFill>
              </a:rPr>
              <a:t>menggunakan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suatu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layanan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jaringan</a:t>
            </a:r>
            <a:r>
              <a:rPr lang="en-US" sz="2000" dirty="0">
                <a:solidFill>
                  <a:schemeClr val="bg1"/>
                </a:solidFill>
              </a:rPr>
              <a:t>, </a:t>
            </a:r>
            <a:r>
              <a:rPr lang="en-US" sz="2000" dirty="0" err="1">
                <a:solidFill>
                  <a:schemeClr val="bg1"/>
                </a:solidFill>
              </a:rPr>
              <a:t>seperti</a:t>
            </a:r>
            <a:r>
              <a:rPr lang="en-US" sz="2000" dirty="0">
                <a:solidFill>
                  <a:schemeClr val="bg1"/>
                </a:solidFill>
              </a:rPr>
              <a:t> :</a:t>
            </a:r>
          </a:p>
          <a:p>
            <a:pPr lvl="1" algn="just"/>
            <a:r>
              <a:rPr lang="en-US" sz="1700" dirty="0" err="1">
                <a:solidFill>
                  <a:schemeClr val="bg1"/>
                </a:solidFill>
              </a:rPr>
              <a:t>Fasilitas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surat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elektronik</a:t>
            </a:r>
            <a:r>
              <a:rPr lang="en-US" sz="1700" dirty="0">
                <a:solidFill>
                  <a:schemeClr val="bg1"/>
                </a:solidFill>
              </a:rPr>
              <a:t> (electronic mail facility), </a:t>
            </a:r>
            <a:r>
              <a:rPr lang="en-US" sz="1700" dirty="0" err="1">
                <a:solidFill>
                  <a:schemeClr val="bg1"/>
                </a:solidFill>
              </a:rPr>
              <a:t>yaitu</a:t>
            </a:r>
            <a:r>
              <a:rPr lang="en-US" sz="1700" dirty="0">
                <a:solidFill>
                  <a:schemeClr val="bg1"/>
                </a:solidFill>
              </a:rPr>
              <a:t> worm </a:t>
            </a:r>
            <a:r>
              <a:rPr lang="en-US" sz="1700" dirty="0" err="1">
                <a:solidFill>
                  <a:schemeClr val="bg1"/>
                </a:solidFill>
              </a:rPr>
              <a:t>mengirimkan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kopian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dirinya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ke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sistem-sistem</a:t>
            </a:r>
            <a:r>
              <a:rPr lang="en-US" sz="1700" dirty="0">
                <a:solidFill>
                  <a:schemeClr val="bg1"/>
                </a:solidFill>
              </a:rPr>
              <a:t> lain.</a:t>
            </a:r>
          </a:p>
          <a:p>
            <a:pPr lvl="1" algn="just"/>
            <a:r>
              <a:rPr lang="en-US" sz="1700" dirty="0" err="1">
                <a:solidFill>
                  <a:schemeClr val="bg1"/>
                </a:solidFill>
              </a:rPr>
              <a:t>Kemampuan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eksekusi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jarak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jauh</a:t>
            </a:r>
            <a:r>
              <a:rPr lang="en-US" sz="1700" dirty="0">
                <a:solidFill>
                  <a:schemeClr val="bg1"/>
                </a:solidFill>
              </a:rPr>
              <a:t> (remote execution capability), </a:t>
            </a:r>
            <a:r>
              <a:rPr lang="en-US" sz="1700" dirty="0" err="1">
                <a:solidFill>
                  <a:schemeClr val="bg1"/>
                </a:solidFill>
              </a:rPr>
              <a:t>yaitu</a:t>
            </a:r>
            <a:r>
              <a:rPr lang="en-US" sz="1700" dirty="0">
                <a:solidFill>
                  <a:schemeClr val="bg1"/>
                </a:solidFill>
              </a:rPr>
              <a:t> worm </a:t>
            </a:r>
            <a:r>
              <a:rPr lang="en-US" sz="1700" dirty="0" err="1">
                <a:solidFill>
                  <a:schemeClr val="bg1"/>
                </a:solidFill>
              </a:rPr>
              <a:t>mengeksekusi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kopian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dirinya</a:t>
            </a:r>
            <a:r>
              <a:rPr lang="en-US" sz="1700" dirty="0">
                <a:solidFill>
                  <a:schemeClr val="bg1"/>
                </a:solidFill>
              </a:rPr>
              <a:t> di </a:t>
            </a:r>
            <a:r>
              <a:rPr lang="en-US" sz="1700" dirty="0" err="1">
                <a:solidFill>
                  <a:schemeClr val="bg1"/>
                </a:solidFill>
              </a:rPr>
              <a:t>sistem</a:t>
            </a:r>
            <a:r>
              <a:rPr lang="en-US" sz="1700" dirty="0">
                <a:solidFill>
                  <a:schemeClr val="bg1"/>
                </a:solidFill>
              </a:rPr>
              <a:t> lain.</a:t>
            </a:r>
          </a:p>
          <a:p>
            <a:pPr lvl="1" algn="just"/>
            <a:r>
              <a:rPr lang="en-US" sz="1700" dirty="0" err="1">
                <a:solidFill>
                  <a:schemeClr val="bg1"/>
                </a:solidFill>
              </a:rPr>
              <a:t>Kemampuan</a:t>
            </a:r>
            <a:r>
              <a:rPr lang="en-US" sz="1700" dirty="0">
                <a:solidFill>
                  <a:schemeClr val="bg1"/>
                </a:solidFill>
              </a:rPr>
              <a:t> login </a:t>
            </a:r>
            <a:r>
              <a:rPr lang="en-US" sz="1700" dirty="0" err="1">
                <a:solidFill>
                  <a:schemeClr val="bg1"/>
                </a:solidFill>
              </a:rPr>
              <a:t>jarak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jauh</a:t>
            </a:r>
            <a:r>
              <a:rPr lang="en-US" sz="1700" dirty="0">
                <a:solidFill>
                  <a:schemeClr val="bg1"/>
                </a:solidFill>
              </a:rPr>
              <a:t> (remote login capability), </a:t>
            </a:r>
            <a:r>
              <a:rPr lang="en-US" sz="1700" dirty="0" err="1">
                <a:solidFill>
                  <a:schemeClr val="bg1"/>
                </a:solidFill>
              </a:rPr>
              <a:t>yaitu</a:t>
            </a:r>
            <a:r>
              <a:rPr lang="en-US" sz="1700" dirty="0">
                <a:solidFill>
                  <a:schemeClr val="bg1"/>
                </a:solidFill>
              </a:rPr>
              <a:t> worm log </a:t>
            </a:r>
            <a:r>
              <a:rPr lang="en-US" sz="1700" dirty="0" err="1">
                <a:solidFill>
                  <a:schemeClr val="bg1"/>
                </a:solidFill>
              </a:rPr>
              <a:t>pada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sistem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jauh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sebagai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pemakai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dan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kemudian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menggunakan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perintah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untuk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mengkopi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dirinya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dari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satu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sistem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ke</a:t>
            </a:r>
            <a:r>
              <a:rPr lang="en-US" sz="1700" dirty="0">
                <a:solidFill>
                  <a:schemeClr val="bg1"/>
                </a:solidFill>
              </a:rPr>
              <a:t> </a:t>
            </a:r>
            <a:r>
              <a:rPr lang="en-US" sz="1700" dirty="0" err="1">
                <a:solidFill>
                  <a:schemeClr val="bg1"/>
                </a:solidFill>
              </a:rPr>
              <a:t>sistem</a:t>
            </a:r>
            <a:r>
              <a:rPr lang="en-US" sz="1700" dirty="0">
                <a:solidFill>
                  <a:schemeClr val="bg1"/>
                </a:solidFill>
              </a:rPr>
              <a:t> lain.</a:t>
            </a:r>
          </a:p>
        </p:txBody>
      </p:sp>
    </p:spTree>
    <p:extLst>
      <p:ext uri="{BB962C8B-B14F-4D97-AF65-F5344CB8AC3E}">
        <p14:creationId xmlns:p14="http://schemas.microsoft.com/office/powerpoint/2010/main" val="247960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494928"/>
          </a:xfrm>
        </p:spPr>
        <p:txBody>
          <a:bodyPr/>
          <a:lstStyle/>
          <a:p>
            <a:pPr algn="just"/>
            <a:r>
              <a:rPr lang="en-US" sz="3600" b="1" dirty="0">
                <a:solidFill>
                  <a:schemeClr val="bg1"/>
                </a:solidFill>
              </a:rPr>
              <a:t>Virus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9"/>
            <a:ext cx="8640960" cy="2880319"/>
          </a:xfrm>
        </p:spPr>
        <p:txBody>
          <a:bodyPr/>
          <a:lstStyle/>
          <a:p>
            <a:pPr algn="just"/>
            <a:r>
              <a:rPr lang="en-US" sz="2200" dirty="0">
                <a:solidFill>
                  <a:schemeClr val="bg1"/>
                </a:solidFill>
              </a:rPr>
              <a:t>Virus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sama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program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lain.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Perbedaannya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program lain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dapat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menyangkut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dirinya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</a:t>
            </a:r>
            <a:r>
              <a:rPr lang="en-US" sz="2200" dirty="0">
                <a:solidFill>
                  <a:schemeClr val="bg1"/>
                </a:solidFill>
              </a:rPr>
              <a:t> program lain </a:t>
            </a:r>
            <a:r>
              <a:rPr lang="en-US" sz="2200" dirty="0" err="1">
                <a:solidFill>
                  <a:schemeClr val="bg1"/>
                </a:solidFill>
              </a:rPr>
              <a:t>dan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mengeksekusi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kodenya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secara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rahasia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setiap</a:t>
            </a:r>
            <a:r>
              <a:rPr lang="en-US" sz="2200" dirty="0">
                <a:solidFill>
                  <a:schemeClr val="bg1"/>
                </a:solidFill>
              </a:rPr>
              <a:t> kali program </a:t>
            </a:r>
            <a:r>
              <a:rPr lang="en-US" sz="2200" dirty="0" err="1">
                <a:solidFill>
                  <a:schemeClr val="bg1"/>
                </a:solidFill>
              </a:rPr>
              <a:t>inang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berjalan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Masalah</a:t>
            </a:r>
            <a:r>
              <a:rPr lang="en-US" sz="2200" dirty="0">
                <a:solidFill>
                  <a:schemeClr val="bg1"/>
                </a:solidFill>
              </a:rPr>
              <a:t> yang </a:t>
            </a:r>
            <a:r>
              <a:rPr lang="en-US" sz="2200" dirty="0" err="1">
                <a:solidFill>
                  <a:schemeClr val="bg1"/>
                </a:solidFill>
              </a:rPr>
              <a:t>ditimbulkan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irus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adalah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sering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merusak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komputer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seperti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menghapus</a:t>
            </a:r>
            <a:r>
              <a:rPr lang="en-US" sz="2200" dirty="0">
                <a:solidFill>
                  <a:schemeClr val="bg1"/>
                </a:solidFill>
              </a:rPr>
              <a:t> file, </a:t>
            </a:r>
            <a:r>
              <a:rPr lang="en-US" sz="2200" dirty="0" err="1">
                <a:solidFill>
                  <a:schemeClr val="bg1"/>
                </a:solidFill>
              </a:rPr>
              <a:t>partisi</a:t>
            </a:r>
            <a:r>
              <a:rPr lang="en-US" sz="2200" dirty="0">
                <a:solidFill>
                  <a:schemeClr val="bg1"/>
                </a:solidFill>
              </a:rPr>
              <a:t> disk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mengacaukan</a:t>
            </a:r>
            <a:r>
              <a:rPr lang="en-US" sz="2200" dirty="0">
                <a:solidFill>
                  <a:schemeClr val="bg1"/>
                </a:solidFill>
              </a:rPr>
              <a:t> program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51520" y="3645025"/>
            <a:ext cx="8640960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buNone/>
            </a:pPr>
            <a:r>
              <a:rPr lang="en-US" sz="2400" b="1" i="1" dirty="0" err="1">
                <a:solidFill>
                  <a:schemeClr val="bg1"/>
                </a:solidFill>
              </a:rPr>
              <a:t>Infeksi</a:t>
            </a:r>
            <a:r>
              <a:rPr lang="en-US" sz="2400" b="1" i="1" dirty="0">
                <a:solidFill>
                  <a:schemeClr val="bg1"/>
                </a:solidFill>
              </a:rPr>
              <a:t> Virus :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Sekali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telah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memasuki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sistem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dengan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menginfeksikan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satu</a:t>
            </a:r>
            <a:r>
              <a:rPr lang="en-US" sz="2200" dirty="0">
                <a:solidFill>
                  <a:schemeClr val="bg1"/>
                </a:solidFill>
              </a:rPr>
              <a:t> program, virus </a:t>
            </a:r>
            <a:r>
              <a:rPr lang="en-US" sz="2200" dirty="0" err="1">
                <a:solidFill>
                  <a:schemeClr val="bg1"/>
                </a:solidFill>
              </a:rPr>
              <a:t>berada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dalam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posisi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menginfeksikan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beberapa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atau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semua</a:t>
            </a:r>
            <a:r>
              <a:rPr lang="en-US" sz="2200" dirty="0">
                <a:solidFill>
                  <a:schemeClr val="bg1"/>
                </a:solidFill>
              </a:rPr>
              <a:t> file exe </a:t>
            </a:r>
            <a:r>
              <a:rPr lang="en-US" sz="2200" dirty="0" err="1">
                <a:solidFill>
                  <a:schemeClr val="bg1"/>
                </a:solidFill>
              </a:rPr>
              <a:t>serta</a:t>
            </a:r>
            <a:r>
              <a:rPr lang="en-US" sz="2200" dirty="0">
                <a:solidFill>
                  <a:schemeClr val="bg1"/>
                </a:solidFill>
              </a:rPr>
              <a:t> file </a:t>
            </a:r>
            <a:r>
              <a:rPr lang="en-US" sz="2200" dirty="0" err="1">
                <a:solidFill>
                  <a:schemeClr val="bg1"/>
                </a:solidFill>
              </a:rPr>
              <a:t>biner</a:t>
            </a:r>
            <a:r>
              <a:rPr lang="en-US" sz="2200" dirty="0">
                <a:solidFill>
                  <a:schemeClr val="bg1"/>
                </a:solidFill>
              </a:rPr>
              <a:t> yang lain </a:t>
            </a:r>
            <a:r>
              <a:rPr lang="en-US" sz="2200" dirty="0" err="1">
                <a:solidFill>
                  <a:schemeClr val="bg1"/>
                </a:solidFill>
              </a:rPr>
              <a:t>saat</a:t>
            </a:r>
            <a:r>
              <a:rPr lang="en-US" sz="2200" dirty="0">
                <a:solidFill>
                  <a:schemeClr val="bg1"/>
                </a:solidFill>
              </a:rPr>
              <a:t> program yang </a:t>
            </a:r>
            <a:r>
              <a:rPr lang="en-US" sz="2200" dirty="0" err="1">
                <a:solidFill>
                  <a:schemeClr val="bg1"/>
                </a:solidFill>
              </a:rPr>
              <a:t>terinfeksi</a:t>
            </a:r>
            <a:r>
              <a:rPr lang="en-US" sz="2200" dirty="0">
                <a:solidFill>
                  <a:schemeClr val="bg1"/>
                </a:solidFill>
              </a:rPr>
              <a:t>  </a:t>
            </a:r>
            <a:r>
              <a:rPr lang="en-US" sz="2200" dirty="0" err="1">
                <a:solidFill>
                  <a:schemeClr val="bg1"/>
                </a:solidFill>
              </a:rPr>
              <a:t>dieksekusi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n-US" sz="2200" dirty="0" err="1">
                <a:solidFill>
                  <a:schemeClr val="bg1"/>
                </a:solidFill>
              </a:rPr>
              <a:t>Sebagian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besar</a:t>
            </a:r>
            <a:r>
              <a:rPr lang="en-US" sz="2200" dirty="0">
                <a:solidFill>
                  <a:schemeClr val="bg1"/>
                </a:solidFill>
              </a:rPr>
              <a:t> virus </a:t>
            </a:r>
            <a:r>
              <a:rPr lang="en-US" sz="2200" dirty="0" err="1">
                <a:solidFill>
                  <a:schemeClr val="bg1"/>
                </a:solidFill>
              </a:rPr>
              <a:t>mengawali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infeksinya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pengopian</a:t>
            </a:r>
            <a:r>
              <a:rPr lang="en-US" sz="2200" dirty="0">
                <a:solidFill>
                  <a:schemeClr val="bg1"/>
                </a:solidFill>
              </a:rPr>
              <a:t> disk yang </a:t>
            </a:r>
            <a:r>
              <a:rPr lang="en-US" sz="2200" dirty="0" err="1">
                <a:solidFill>
                  <a:schemeClr val="bg1"/>
                </a:solidFill>
              </a:rPr>
              <a:t>telah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terinfeksi</a:t>
            </a:r>
            <a:r>
              <a:rPr lang="en-US" sz="2200" dirty="0">
                <a:solidFill>
                  <a:schemeClr val="bg1"/>
                </a:solidFill>
              </a:rPr>
              <a:t>  virus. </a:t>
            </a:r>
            <a:r>
              <a:rPr lang="en-US" sz="2200" dirty="0" err="1">
                <a:solidFill>
                  <a:schemeClr val="bg1"/>
                </a:solidFill>
              </a:rPr>
              <a:t>Hanya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sejumlah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kecil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infeksi</a:t>
            </a:r>
            <a:r>
              <a:rPr lang="en-US" sz="2200" dirty="0">
                <a:solidFill>
                  <a:schemeClr val="bg1"/>
                </a:solidFill>
              </a:rPr>
              <a:t> virus yang </a:t>
            </a:r>
            <a:r>
              <a:rPr lang="en-US" sz="2200" dirty="0" err="1">
                <a:solidFill>
                  <a:schemeClr val="bg1"/>
                </a:solidFill>
              </a:rPr>
              <a:t>dimulai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dari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hubungan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jaringan</a:t>
            </a:r>
            <a:r>
              <a:rPr lang="en-US" sz="22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405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txBody>
          <a:bodyPr/>
          <a:lstStyle/>
          <a:p>
            <a:pPr algn="just"/>
            <a:r>
              <a:rPr lang="en-US" sz="2200" b="1" i="1" dirty="0" err="1">
                <a:solidFill>
                  <a:schemeClr val="bg1"/>
                </a:solidFill>
              </a:rPr>
              <a:t>Siklus</a:t>
            </a:r>
            <a:r>
              <a:rPr lang="en-US" sz="2200" b="1" i="1" dirty="0">
                <a:solidFill>
                  <a:schemeClr val="bg1"/>
                </a:solidFill>
              </a:rPr>
              <a:t> </a:t>
            </a:r>
            <a:r>
              <a:rPr lang="en-US" sz="2200" b="1" i="1" dirty="0" err="1">
                <a:solidFill>
                  <a:schemeClr val="bg1"/>
                </a:solidFill>
              </a:rPr>
              <a:t>Hidup</a:t>
            </a:r>
            <a:r>
              <a:rPr lang="en-US" sz="2200" b="1" i="1" dirty="0">
                <a:solidFill>
                  <a:schemeClr val="bg1"/>
                </a:solidFill>
              </a:rPr>
              <a:t> Virus</a:t>
            </a:r>
          </a:p>
          <a:p>
            <a:pPr marL="339725" indent="0" algn="just">
              <a:buNone/>
            </a:pPr>
            <a:r>
              <a:rPr lang="en-US" sz="2200" dirty="0">
                <a:solidFill>
                  <a:schemeClr val="bg1"/>
                </a:solidFill>
              </a:rPr>
              <a:t>Virus </a:t>
            </a:r>
            <a:r>
              <a:rPr lang="en-US" sz="2200" dirty="0" err="1">
                <a:solidFill>
                  <a:schemeClr val="bg1"/>
                </a:solidFill>
              </a:rPr>
              <a:t>mengalami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sklus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hidup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empat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fase</a:t>
            </a:r>
            <a:r>
              <a:rPr lang="en-US" sz="2200" dirty="0">
                <a:solidFill>
                  <a:schemeClr val="bg1"/>
                </a:solidFill>
              </a:rPr>
              <a:t>, </a:t>
            </a:r>
            <a:r>
              <a:rPr lang="en-US" sz="2200" dirty="0" err="1">
                <a:solidFill>
                  <a:schemeClr val="bg1"/>
                </a:solidFill>
              </a:rPr>
              <a:t>yaitu</a:t>
            </a:r>
            <a:r>
              <a:rPr lang="en-US" sz="2200" dirty="0">
                <a:solidFill>
                  <a:schemeClr val="bg1"/>
                </a:solidFill>
              </a:rPr>
              <a:t> :</a:t>
            </a:r>
          </a:p>
          <a:p>
            <a:pPr marL="339725" indent="-339725" algn="just">
              <a:buFont typeface="+mj-lt"/>
              <a:buAutoNum type="arabicPeriod"/>
            </a:pPr>
            <a:r>
              <a:rPr lang="en-US" sz="2200" dirty="0" err="1">
                <a:solidFill>
                  <a:schemeClr val="bg1"/>
                </a:solidFill>
              </a:rPr>
              <a:t>Fase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Tidur</a:t>
            </a:r>
            <a:r>
              <a:rPr lang="en-US" sz="2200" dirty="0">
                <a:solidFill>
                  <a:schemeClr val="bg1"/>
                </a:solidFill>
              </a:rPr>
              <a:t> (dormant phase)</a:t>
            </a:r>
          </a:p>
          <a:p>
            <a:pPr marL="339725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Virus </a:t>
            </a:r>
            <a:r>
              <a:rPr lang="en-US" sz="1800" dirty="0" err="1">
                <a:solidFill>
                  <a:schemeClr val="bg1"/>
                </a:solidFill>
              </a:rPr>
              <a:t>dalam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keadaan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menganggur</a:t>
            </a:r>
            <a:r>
              <a:rPr lang="en-US" sz="1800" dirty="0">
                <a:solidFill>
                  <a:schemeClr val="bg1"/>
                </a:solidFill>
              </a:rPr>
              <a:t>, virus </a:t>
            </a:r>
            <a:r>
              <a:rPr lang="en-US" sz="1800" dirty="0" err="1">
                <a:solidFill>
                  <a:schemeClr val="bg1"/>
                </a:solidFill>
              </a:rPr>
              <a:t>tiba-tiba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aktif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oleh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suatu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kejadian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seperti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tiba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tanggal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waktu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tertentu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kehadiran</a:t>
            </a:r>
            <a:r>
              <a:rPr lang="en-US" sz="1800" dirty="0">
                <a:solidFill>
                  <a:schemeClr val="bg1"/>
                </a:solidFill>
              </a:rPr>
              <a:t> program </a:t>
            </a:r>
            <a:r>
              <a:rPr lang="en-US" sz="1800" dirty="0" err="1">
                <a:solidFill>
                  <a:schemeClr val="bg1"/>
                </a:solidFill>
              </a:rPr>
              <a:t>atau</a:t>
            </a:r>
            <a:r>
              <a:rPr lang="en-US" sz="1800" dirty="0">
                <a:solidFill>
                  <a:schemeClr val="bg1"/>
                </a:solidFill>
              </a:rPr>
              <a:t> file </a:t>
            </a:r>
            <a:r>
              <a:rPr lang="en-US" sz="1800" dirty="0" err="1">
                <a:solidFill>
                  <a:schemeClr val="bg1"/>
                </a:solidFill>
              </a:rPr>
              <a:t>tertentu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atau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kapasitas</a:t>
            </a:r>
            <a:r>
              <a:rPr lang="en-US" sz="1800" dirty="0">
                <a:solidFill>
                  <a:schemeClr val="bg1"/>
                </a:solidFill>
              </a:rPr>
              <a:t> disk yang </a:t>
            </a:r>
            <a:r>
              <a:rPr lang="en-US" sz="1800" dirty="0" err="1">
                <a:solidFill>
                  <a:schemeClr val="bg1"/>
                </a:solidFill>
              </a:rPr>
              <a:t>melewati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batas</a:t>
            </a:r>
            <a:r>
              <a:rPr lang="en-US" sz="1800" dirty="0">
                <a:solidFill>
                  <a:schemeClr val="bg1"/>
                </a:solidFill>
              </a:rPr>
              <a:t>. </a:t>
            </a:r>
            <a:r>
              <a:rPr lang="en-US" sz="1800" dirty="0" err="1">
                <a:solidFill>
                  <a:schemeClr val="bg1"/>
                </a:solidFill>
              </a:rPr>
              <a:t>Tidak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semua</a:t>
            </a:r>
            <a:r>
              <a:rPr lang="en-US" sz="1800" dirty="0">
                <a:solidFill>
                  <a:schemeClr val="bg1"/>
                </a:solidFill>
              </a:rPr>
              <a:t> virus </a:t>
            </a:r>
            <a:r>
              <a:rPr lang="en-US" sz="1800" dirty="0" err="1">
                <a:solidFill>
                  <a:schemeClr val="bg1"/>
                </a:solidFill>
              </a:rPr>
              <a:t>mempunyai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tahap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ini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</a:p>
          <a:p>
            <a:pPr marL="339725" indent="-339725" algn="just">
              <a:buFont typeface="+mj-lt"/>
              <a:buAutoNum type="arabicPeriod" startAt="2"/>
            </a:pPr>
            <a:r>
              <a:rPr lang="en-US" sz="2200" dirty="0" err="1">
                <a:solidFill>
                  <a:schemeClr val="bg1"/>
                </a:solidFill>
              </a:rPr>
              <a:t>Fase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Propagasi</a:t>
            </a:r>
            <a:r>
              <a:rPr lang="en-US" sz="2200" dirty="0">
                <a:solidFill>
                  <a:schemeClr val="bg1"/>
                </a:solidFill>
              </a:rPr>
              <a:t> (propagation phase)</a:t>
            </a:r>
          </a:p>
          <a:p>
            <a:pPr marL="339725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Virus </a:t>
            </a:r>
            <a:r>
              <a:rPr lang="en-US" sz="1800" dirty="0" err="1">
                <a:solidFill>
                  <a:schemeClr val="bg1"/>
                </a:solidFill>
              </a:rPr>
              <a:t>menempatkan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kopian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dirinya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</a:t>
            </a:r>
            <a:r>
              <a:rPr lang="en-US" sz="1800" dirty="0">
                <a:solidFill>
                  <a:schemeClr val="bg1"/>
                </a:solidFill>
              </a:rPr>
              <a:t> program lain </a:t>
            </a:r>
            <a:r>
              <a:rPr lang="en-US" sz="1800" dirty="0" err="1">
                <a:solidFill>
                  <a:schemeClr val="bg1"/>
                </a:solidFill>
              </a:rPr>
              <a:t>atau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daerah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sistem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tertentu</a:t>
            </a:r>
            <a:r>
              <a:rPr lang="en-US" sz="1800" dirty="0">
                <a:solidFill>
                  <a:schemeClr val="bg1"/>
                </a:solidFill>
              </a:rPr>
              <a:t> di disk. Program yang </a:t>
            </a:r>
            <a:r>
              <a:rPr lang="en-US" sz="1800" dirty="0" err="1">
                <a:solidFill>
                  <a:schemeClr val="bg1"/>
                </a:solidFill>
              </a:rPr>
              <a:t>terinfeksi</a:t>
            </a:r>
            <a:r>
              <a:rPr lang="en-US" sz="1800" dirty="0">
                <a:solidFill>
                  <a:schemeClr val="bg1"/>
                </a:solidFill>
              </a:rPr>
              <a:t> virus </a:t>
            </a:r>
            <a:r>
              <a:rPr lang="en-US" sz="1800" dirty="0" err="1">
                <a:solidFill>
                  <a:schemeClr val="bg1"/>
                </a:solidFill>
              </a:rPr>
              <a:t>akan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mempunyai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kloning</a:t>
            </a:r>
            <a:r>
              <a:rPr lang="en-US" sz="1800" dirty="0">
                <a:solidFill>
                  <a:schemeClr val="bg1"/>
                </a:solidFill>
              </a:rPr>
              <a:t> virus. </a:t>
            </a:r>
            <a:r>
              <a:rPr lang="en-US" sz="1800" dirty="0" err="1">
                <a:solidFill>
                  <a:schemeClr val="bg1"/>
                </a:solidFill>
              </a:rPr>
              <a:t>Kloning</a:t>
            </a:r>
            <a:r>
              <a:rPr lang="en-US" sz="1800" dirty="0">
                <a:solidFill>
                  <a:schemeClr val="bg1"/>
                </a:solidFill>
              </a:rPr>
              <a:t> virus </a:t>
            </a:r>
            <a:r>
              <a:rPr lang="en-US" sz="1800" dirty="0" err="1">
                <a:solidFill>
                  <a:schemeClr val="bg1"/>
                </a:solidFill>
              </a:rPr>
              <a:t>itu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dapat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kembali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memasuki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fase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propagasi</a:t>
            </a:r>
            <a:r>
              <a:rPr lang="en-US" sz="1800" dirty="0">
                <a:solidFill>
                  <a:schemeClr val="bg1"/>
                </a:solidFill>
              </a:rPr>
              <a:t>. </a:t>
            </a:r>
          </a:p>
          <a:p>
            <a:pPr marL="339725" indent="-339725" algn="just">
              <a:buFont typeface="+mj-lt"/>
              <a:buAutoNum type="arabicPeriod" startAt="3"/>
            </a:pPr>
            <a:r>
              <a:rPr lang="en-US" sz="2200" dirty="0" err="1">
                <a:solidFill>
                  <a:schemeClr val="bg1"/>
                </a:solidFill>
              </a:rPr>
              <a:t>Fase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Pemicuan</a:t>
            </a:r>
            <a:r>
              <a:rPr lang="en-US" sz="2200" dirty="0">
                <a:solidFill>
                  <a:schemeClr val="bg1"/>
                </a:solidFill>
              </a:rPr>
              <a:t> (triggering phase)</a:t>
            </a:r>
          </a:p>
          <a:p>
            <a:pPr marL="339725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Virus </a:t>
            </a:r>
            <a:r>
              <a:rPr lang="en-US" sz="1800" dirty="0" err="1">
                <a:solidFill>
                  <a:schemeClr val="bg1"/>
                </a:solidFill>
              </a:rPr>
              <a:t>diaktifkan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untuk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melakukan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fungsi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tertentu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seperti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pada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fase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tidur</a:t>
            </a:r>
            <a:r>
              <a:rPr lang="en-US" sz="1800" dirty="0">
                <a:solidFill>
                  <a:schemeClr val="bg1"/>
                </a:solidFill>
              </a:rPr>
              <a:t>. </a:t>
            </a:r>
            <a:r>
              <a:rPr lang="en-US" sz="1800" dirty="0" err="1">
                <a:solidFill>
                  <a:schemeClr val="bg1"/>
                </a:solidFill>
              </a:rPr>
              <a:t>Fase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ini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dapat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disebabkan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beragam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kejadian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sistem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termasuk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penghitungan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jumlah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kopian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dirinya</a:t>
            </a:r>
            <a:r>
              <a:rPr lang="en-US" sz="1800" dirty="0">
                <a:solidFill>
                  <a:schemeClr val="bg1"/>
                </a:solidFill>
              </a:rPr>
              <a:t>.</a:t>
            </a:r>
          </a:p>
          <a:p>
            <a:pPr marL="339725" indent="-339725" algn="just">
              <a:buFont typeface="+mj-lt"/>
              <a:buAutoNum type="arabicPeriod" startAt="4"/>
            </a:pPr>
            <a:r>
              <a:rPr lang="en-US" sz="2200" dirty="0" err="1">
                <a:solidFill>
                  <a:schemeClr val="bg1"/>
                </a:solidFill>
              </a:rPr>
              <a:t>Fase</a:t>
            </a:r>
            <a:r>
              <a:rPr lang="en-US" sz="2200" dirty="0">
                <a:solidFill>
                  <a:schemeClr val="bg1"/>
                </a:solidFill>
              </a:rPr>
              <a:t> </a:t>
            </a:r>
            <a:r>
              <a:rPr lang="en-US" sz="2200" dirty="0" err="1">
                <a:solidFill>
                  <a:schemeClr val="bg1"/>
                </a:solidFill>
              </a:rPr>
              <a:t>eksekusi</a:t>
            </a:r>
            <a:r>
              <a:rPr lang="en-US" sz="2200" dirty="0">
                <a:solidFill>
                  <a:schemeClr val="bg1"/>
                </a:solidFill>
              </a:rPr>
              <a:t> (execution phase)</a:t>
            </a:r>
          </a:p>
          <a:p>
            <a:pPr marL="339725" indent="0" algn="just">
              <a:buNone/>
            </a:pPr>
            <a:r>
              <a:rPr lang="en-US" sz="1800" dirty="0">
                <a:solidFill>
                  <a:schemeClr val="bg1"/>
                </a:solidFill>
              </a:rPr>
              <a:t>Virus </a:t>
            </a:r>
            <a:r>
              <a:rPr lang="en-US" sz="1800" dirty="0" err="1">
                <a:solidFill>
                  <a:schemeClr val="bg1"/>
                </a:solidFill>
              </a:rPr>
              <a:t>menjalankan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fungsinya</a:t>
            </a:r>
            <a:r>
              <a:rPr lang="en-US" sz="1800" dirty="0">
                <a:solidFill>
                  <a:schemeClr val="bg1"/>
                </a:solidFill>
              </a:rPr>
              <a:t>, </a:t>
            </a:r>
            <a:r>
              <a:rPr lang="en-US" sz="1800" dirty="0" err="1">
                <a:solidFill>
                  <a:schemeClr val="bg1"/>
                </a:solidFill>
              </a:rPr>
              <a:t>Fungsinya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sepele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seperti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sekedar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menampilkan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pesan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dilayar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atau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  <a:r>
              <a:rPr lang="en-US" sz="1800" dirty="0" err="1">
                <a:solidFill>
                  <a:schemeClr val="bg1"/>
                </a:solidFill>
              </a:rPr>
              <a:t>merusak</a:t>
            </a:r>
            <a:r>
              <a:rPr lang="en-US" sz="1800" dirty="0">
                <a:solidFill>
                  <a:schemeClr val="bg1"/>
                </a:solidFill>
              </a:rPr>
              <a:t> program </a:t>
            </a:r>
            <a:r>
              <a:rPr lang="en-US" sz="1800" dirty="0" err="1">
                <a:solidFill>
                  <a:schemeClr val="bg1"/>
                </a:solidFill>
              </a:rPr>
              <a:t>dan</a:t>
            </a:r>
            <a:r>
              <a:rPr lang="en-US" sz="1800" dirty="0">
                <a:solidFill>
                  <a:schemeClr val="bg1"/>
                </a:solidFill>
              </a:rPr>
              <a:t> file-file data.</a:t>
            </a:r>
          </a:p>
        </p:txBody>
      </p:sp>
    </p:spTree>
    <p:extLst>
      <p:ext uri="{BB962C8B-B14F-4D97-AF65-F5344CB8AC3E}">
        <p14:creationId xmlns:p14="http://schemas.microsoft.com/office/powerpoint/2010/main" val="89096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2413</Words>
  <Application>Microsoft Office PowerPoint</Application>
  <PresentationFormat>On-screen Show (4:3)</PresentationFormat>
  <Paragraphs>177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Courier New</vt:lpstr>
      <vt:lpstr>Wingdings</vt:lpstr>
      <vt:lpstr>Diseño predeterminado</vt:lpstr>
      <vt:lpstr>PowerPoint Presentation</vt:lpstr>
      <vt:lpstr>PowerPoint Presentation</vt:lpstr>
      <vt:lpstr>Security / Keamanan</vt:lpstr>
      <vt:lpstr>Security &amp; Proteksi</vt:lpstr>
      <vt:lpstr>Masalah-masalah Kemanan</vt:lpstr>
      <vt:lpstr>PowerPoint Presentation</vt:lpstr>
      <vt:lpstr>ANCAMAN-ANCAMAN KEAMANAN</vt:lpstr>
      <vt:lpstr>PowerPoint Presentation</vt:lpstr>
      <vt:lpstr>PowerPoint Presentation</vt:lpstr>
      <vt:lpstr>OTENTIFIKASI PEMAKAI</vt:lpstr>
      <vt:lpstr>Password</vt:lpstr>
      <vt:lpstr>PowerPoint Presentation</vt:lpstr>
      <vt:lpstr>PowerPoint Presentation</vt:lpstr>
      <vt:lpstr>Pembatasan</vt:lpstr>
      <vt:lpstr>Mekanisme Proteksi Sistem Komputer</vt:lpstr>
      <vt:lpstr>Program-program Jahat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Virus</vt:lpstr>
      <vt:lpstr>PowerPoint Presentation</vt:lpstr>
    </vt:vector>
  </TitlesOfParts>
  <Company>Siracusa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Mariajose</dc:creator>
  <cp:lastModifiedBy>Row_Bee</cp:lastModifiedBy>
  <cp:revision>55</cp:revision>
  <dcterms:created xsi:type="dcterms:W3CDTF">2009-03-01T01:28:01Z</dcterms:created>
  <dcterms:modified xsi:type="dcterms:W3CDTF">2018-09-05T03:03:40Z</dcterms:modified>
</cp:coreProperties>
</file>