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71" r:id="rId9"/>
    <p:sldId id="272" r:id="rId10"/>
    <p:sldId id="263" r:id="rId11"/>
    <p:sldId id="273" r:id="rId12"/>
    <p:sldId id="265" r:id="rId13"/>
    <p:sldId id="274" r:id="rId14"/>
    <p:sldId id="267" r:id="rId15"/>
    <p:sldId id="268" r:id="rId16"/>
    <p:sldId id="275" r:id="rId17"/>
    <p:sldId id="276" r:id="rId18"/>
    <p:sldId id="277" r:id="rId19"/>
    <p:sldId id="278" r:id="rId20"/>
    <p:sldId id="281" r:id="rId21"/>
    <p:sldId id="279" r:id="rId22"/>
    <p:sldId id="280" r:id="rId23"/>
    <p:sldId id="284" r:id="rId24"/>
    <p:sldId id="283" r:id="rId25"/>
    <p:sldId id="286" r:id="rId26"/>
    <p:sldId id="285" r:id="rId27"/>
    <p:sldId id="293" r:id="rId28"/>
    <p:sldId id="294" r:id="rId29"/>
    <p:sldId id="295" r:id="rId30"/>
    <p:sldId id="287" r:id="rId31"/>
    <p:sldId id="289" r:id="rId32"/>
    <p:sldId id="288" r:id="rId33"/>
    <p:sldId id="290" r:id="rId34"/>
    <p:sldId id="296" r:id="rId35"/>
    <p:sldId id="298" r:id="rId36"/>
    <p:sldId id="299" r:id="rId37"/>
    <p:sldId id="300" r:id="rId38"/>
    <p:sldId id="301" r:id="rId39"/>
    <p:sldId id="291" r:id="rId40"/>
    <p:sldId id="302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1DBAD12-D038-4485-961F-FF9562FA4ADF}" type="datetimeFigureOut">
              <a:rPr lang="en-US" smtClean="0"/>
              <a:t>11/15/2020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98C180A-2955-4B9D-9D00-68CAD1D5B29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Fibria</a:t>
            </a:r>
            <a:r>
              <a:rPr lang="en-US" dirty="0" smtClean="0"/>
              <a:t> </a:t>
            </a:r>
            <a:r>
              <a:rPr lang="en-US" dirty="0" err="1" smtClean="0"/>
              <a:t>Kaswinarni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SUSUNAN SARAF PUSAT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71487"/>
            <a:ext cx="440055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68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saraf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3505200"/>
            <a:ext cx="18288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SISTEM SARAF</a:t>
            </a:r>
            <a:endParaRPr lang="en-US" sz="1600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286000" y="3695700"/>
            <a:ext cx="228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514600" y="2057400"/>
            <a:ext cx="0" cy="1638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514600" y="3695700"/>
            <a:ext cx="0" cy="1409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14600" y="2057400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006435" y="1691983"/>
            <a:ext cx="2133600" cy="8018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Pusat</a:t>
            </a:r>
            <a:r>
              <a:rPr lang="en-US" sz="1200" b="1" dirty="0" smtClean="0"/>
              <a:t> (SSP) :</a:t>
            </a:r>
          </a:p>
          <a:p>
            <a:pPr marL="342900" indent="-342900">
              <a:buAutoNum type="arabicPeriod"/>
            </a:pPr>
            <a:r>
              <a:rPr lang="en-US" sz="1200" b="1" dirty="0" err="1" smtClean="0"/>
              <a:t>Otak</a:t>
            </a:r>
            <a:endParaRPr lang="en-US" sz="1200" b="1" dirty="0" smtClean="0"/>
          </a:p>
          <a:p>
            <a:pPr marL="342900" indent="-342900">
              <a:buAutoNum type="arabicPeriod"/>
            </a:pPr>
            <a:r>
              <a:rPr lang="en-US" sz="1200" b="1" dirty="0" err="1" smtClean="0"/>
              <a:t>Medula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Spinalis</a:t>
            </a:r>
            <a:endParaRPr lang="en-US" sz="1200" b="1" dirty="0" smtClean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514600" y="5105400"/>
            <a:ext cx="304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923307" y="4253345"/>
            <a:ext cx="2791693" cy="8191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 smtClean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Tepi</a:t>
            </a:r>
            <a:r>
              <a:rPr lang="en-US" sz="1200" b="1" dirty="0" smtClean="0"/>
              <a:t> (SST) :</a:t>
            </a:r>
          </a:p>
          <a:p>
            <a:pPr marL="228600" indent="-228600">
              <a:buAutoNum type="arabicPeriod"/>
            </a:pPr>
            <a:r>
              <a:rPr lang="en-US" sz="1200" b="1" dirty="0" err="1" smtClean="0"/>
              <a:t>Serat-serat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membawa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informasi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antara</a:t>
            </a:r>
            <a:r>
              <a:rPr lang="en-US" sz="1200" b="1" dirty="0" smtClean="0"/>
              <a:t> SSP </a:t>
            </a:r>
            <a:r>
              <a:rPr lang="en-US" sz="1200" b="1" dirty="0" err="1" smtClean="0"/>
              <a:t>dan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bagian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tubuh</a:t>
            </a:r>
            <a:r>
              <a:rPr lang="en-US" sz="1200" b="1" dirty="0" smtClean="0"/>
              <a:t> lain (</a:t>
            </a:r>
            <a:r>
              <a:rPr lang="en-US" sz="1200" b="1" dirty="0" err="1" smtClean="0"/>
              <a:t>perifer</a:t>
            </a:r>
            <a:r>
              <a:rPr lang="en-US" sz="1200" b="1" dirty="0" smtClean="0"/>
              <a:t>)</a:t>
            </a:r>
          </a:p>
          <a:p>
            <a:endParaRPr lang="en-US" sz="1200" dirty="0"/>
          </a:p>
        </p:txBody>
      </p:sp>
      <p:sp>
        <p:nvSpPr>
          <p:cNvPr id="23" name="Rectangle 22"/>
          <p:cNvSpPr/>
          <p:nvPr/>
        </p:nvSpPr>
        <p:spPr>
          <a:xfrm>
            <a:off x="2923307" y="5084618"/>
            <a:ext cx="1610593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smtClean="0"/>
              <a:t>2. </a:t>
            </a:r>
            <a:r>
              <a:rPr lang="en-US" sz="1200" b="1" dirty="0" err="1" smtClean="0"/>
              <a:t>Divisi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Aferen</a:t>
            </a:r>
            <a:endParaRPr lang="en-US" sz="1200" b="1" dirty="0" smtClean="0"/>
          </a:p>
          <a:p>
            <a:endParaRPr lang="en-US" sz="1200" dirty="0"/>
          </a:p>
        </p:txBody>
      </p:sp>
      <p:sp>
        <p:nvSpPr>
          <p:cNvPr id="24" name="Rectangle 23"/>
          <p:cNvSpPr/>
          <p:nvPr/>
        </p:nvSpPr>
        <p:spPr>
          <a:xfrm>
            <a:off x="2937164" y="5465618"/>
            <a:ext cx="1610593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smtClean="0"/>
              <a:t>3.  </a:t>
            </a:r>
            <a:r>
              <a:rPr lang="en-US" sz="1200" b="1" dirty="0" err="1" smtClean="0"/>
              <a:t>Divisi</a:t>
            </a:r>
            <a:r>
              <a:rPr lang="en-US" sz="1200" b="1" dirty="0" smtClean="0"/>
              <a:t> </a:t>
            </a:r>
            <a:r>
              <a:rPr lang="en-US" sz="1200" b="1" dirty="0" err="1"/>
              <a:t>E</a:t>
            </a:r>
            <a:r>
              <a:rPr lang="en-US" sz="1200" b="1" dirty="0" err="1" smtClean="0"/>
              <a:t>feren</a:t>
            </a:r>
            <a:endParaRPr lang="en-US" sz="1200" b="1" dirty="0" smtClean="0"/>
          </a:p>
          <a:p>
            <a:endParaRPr lang="en-US" sz="1200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4547757" y="5656118"/>
            <a:ext cx="14720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6019800" y="4800600"/>
            <a:ext cx="0" cy="8555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019800" y="5656118"/>
            <a:ext cx="0" cy="5922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019800" y="4800600"/>
            <a:ext cx="228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019800" y="6248400"/>
            <a:ext cx="228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248400" y="4578931"/>
            <a:ext cx="10668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 smtClean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Somatik</a:t>
            </a:r>
            <a:endParaRPr lang="en-US" sz="1200" b="1" dirty="0" smtClean="0"/>
          </a:p>
          <a:p>
            <a:endParaRPr lang="en-US" sz="1200" dirty="0"/>
          </a:p>
        </p:txBody>
      </p:sp>
      <p:sp>
        <p:nvSpPr>
          <p:cNvPr id="37" name="Rectangle 36"/>
          <p:cNvSpPr/>
          <p:nvPr/>
        </p:nvSpPr>
        <p:spPr>
          <a:xfrm>
            <a:off x="6283036" y="5953987"/>
            <a:ext cx="1219200" cy="4468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 smtClean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</a:p>
          <a:p>
            <a:r>
              <a:rPr lang="en-US" sz="1200" b="1" dirty="0" err="1" smtClean="0"/>
              <a:t>Otonom</a:t>
            </a:r>
            <a:endParaRPr lang="en-US" b="1" dirty="0"/>
          </a:p>
          <a:p>
            <a:pPr algn="ctr"/>
            <a:endParaRPr lang="en-US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7502236" y="6177393"/>
            <a:ext cx="270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7772400" y="5465618"/>
            <a:ext cx="0" cy="7117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758545" y="6206835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7772400" y="5465618"/>
            <a:ext cx="228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7772400" y="6587835"/>
            <a:ext cx="228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8049490" y="5273396"/>
            <a:ext cx="10668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 smtClean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Simpatis</a:t>
            </a:r>
            <a:endParaRPr lang="en-US" sz="1200" b="1" dirty="0" smtClean="0"/>
          </a:p>
          <a:p>
            <a:endParaRPr lang="en-US" sz="1200" dirty="0"/>
          </a:p>
        </p:txBody>
      </p:sp>
      <p:sp>
        <p:nvSpPr>
          <p:cNvPr id="49" name="Rectangle 48"/>
          <p:cNvSpPr/>
          <p:nvPr/>
        </p:nvSpPr>
        <p:spPr>
          <a:xfrm>
            <a:off x="8001000" y="6298632"/>
            <a:ext cx="1143000" cy="457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200" dirty="0" smtClean="0"/>
          </a:p>
          <a:p>
            <a:r>
              <a:rPr lang="en-US" sz="1200" b="1" dirty="0" err="1" smtClean="0"/>
              <a:t>Sistem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Saraf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Parasimpatis</a:t>
            </a:r>
            <a:endParaRPr lang="en-US" sz="1200" b="1" dirty="0" smtClean="0"/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3651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fungsional</a:t>
            </a:r>
            <a:r>
              <a:rPr lang="en-US" dirty="0" smtClean="0"/>
              <a:t> </a:t>
            </a:r>
            <a:r>
              <a:rPr lang="en-US" dirty="0"/>
              <a:t>n</a:t>
            </a:r>
            <a:r>
              <a:rPr lang="en-US" dirty="0" smtClean="0"/>
              <a:t>euron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3505200"/>
            <a:ext cx="18288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NEURON</a:t>
            </a:r>
            <a:endParaRPr lang="en-US" sz="1600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286000" y="3695700"/>
            <a:ext cx="228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514600" y="2667000"/>
            <a:ext cx="0" cy="1028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514600" y="26670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916380" y="2476500"/>
            <a:ext cx="18288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Neuron </a:t>
            </a:r>
            <a:r>
              <a:rPr lang="en-US" sz="1600" b="1" dirty="0" err="1" smtClean="0"/>
              <a:t>Aferen</a:t>
            </a:r>
            <a:endParaRPr lang="en-US" sz="1600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514600" y="3702627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895600" y="3512127"/>
            <a:ext cx="18288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Neuron </a:t>
            </a:r>
            <a:r>
              <a:rPr lang="en-US" sz="1600" b="1" dirty="0" err="1" smtClean="0"/>
              <a:t>Eferen</a:t>
            </a:r>
            <a:endParaRPr lang="en-US" sz="1600" b="1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2514600" y="3702627"/>
            <a:ext cx="0" cy="1028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518064" y="4731327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2919844" y="4524807"/>
            <a:ext cx="1825335" cy="4130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US" sz="1600" b="1" dirty="0" err="1" smtClean="0"/>
              <a:t>Antarneuron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15780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32509"/>
            <a:ext cx="8143875" cy="5922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9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saraf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(SSP)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Sekitar</a:t>
            </a:r>
            <a:r>
              <a:rPr lang="en-US" dirty="0" smtClean="0"/>
              <a:t> 90%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SSP </a:t>
            </a:r>
            <a:r>
              <a:rPr lang="en-US" dirty="0" err="1" smtClean="0"/>
              <a:t>bukan</a:t>
            </a:r>
            <a:r>
              <a:rPr lang="en-US" dirty="0" smtClean="0"/>
              <a:t> neuron, </a:t>
            </a:r>
            <a:r>
              <a:rPr lang="en-US" dirty="0" err="1" smtClean="0"/>
              <a:t>melainkan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glia (neuroglia)</a:t>
            </a:r>
          </a:p>
          <a:p>
            <a:r>
              <a:rPr lang="en-US" dirty="0" err="1" smtClean="0"/>
              <a:t>Sel</a:t>
            </a:r>
            <a:r>
              <a:rPr lang="en-US" dirty="0" smtClean="0"/>
              <a:t> glia </a:t>
            </a:r>
            <a:r>
              <a:rPr lang="en-US" dirty="0" err="1" smtClean="0"/>
              <a:t>menempati</a:t>
            </a:r>
            <a:r>
              <a:rPr lang="en-US" dirty="0" smtClean="0"/>
              <a:t> </a:t>
            </a:r>
            <a:r>
              <a:rPr lang="en-US" dirty="0" err="1" smtClean="0"/>
              <a:t>separuh</a:t>
            </a:r>
            <a:r>
              <a:rPr lang="en-US" dirty="0" smtClean="0"/>
              <a:t> volume </a:t>
            </a:r>
            <a:r>
              <a:rPr lang="en-US" dirty="0" err="1" smtClean="0"/>
              <a:t>otak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sebanyak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neuron</a:t>
            </a:r>
          </a:p>
          <a:p>
            <a:r>
              <a:rPr lang="en-US" dirty="0" smtClean="0"/>
              <a:t>Neuroglia </a:t>
            </a:r>
            <a:r>
              <a:rPr lang="en-US" dirty="0" err="1" smtClean="0"/>
              <a:t>menunjang</a:t>
            </a:r>
            <a:r>
              <a:rPr lang="en-US" dirty="0" smtClean="0"/>
              <a:t> </a:t>
            </a:r>
            <a:r>
              <a:rPr lang="en-US" dirty="0" err="1" smtClean="0"/>
              <a:t>antarneuron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, </a:t>
            </a:r>
            <a:r>
              <a:rPr lang="en-US" dirty="0" err="1" smtClean="0"/>
              <a:t>metabolis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fungsional</a:t>
            </a:r>
            <a:endParaRPr lang="en-US" dirty="0" smtClean="0"/>
          </a:p>
          <a:p>
            <a:r>
              <a:rPr lang="en-US" dirty="0" err="1" smtClean="0"/>
              <a:t>Cth</a:t>
            </a:r>
            <a:r>
              <a:rPr lang="en-US" dirty="0" smtClean="0"/>
              <a:t> neuroglia : </a:t>
            </a:r>
            <a:r>
              <a:rPr lang="en-US" dirty="0" err="1" smtClean="0"/>
              <a:t>astrosit</a:t>
            </a:r>
            <a:r>
              <a:rPr lang="en-US" dirty="0" smtClean="0"/>
              <a:t>, </a:t>
            </a:r>
            <a:r>
              <a:rPr lang="en-US" dirty="0" err="1" smtClean="0"/>
              <a:t>oligodendrosit</a:t>
            </a:r>
            <a:r>
              <a:rPr lang="en-US" dirty="0" smtClean="0"/>
              <a:t>, </a:t>
            </a:r>
            <a:r>
              <a:rPr lang="en-US" dirty="0" err="1" smtClean="0"/>
              <a:t>mikroglia</a:t>
            </a:r>
            <a:r>
              <a:rPr lang="en-US" dirty="0" smtClean="0"/>
              <a:t>,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ependim</a:t>
            </a:r>
            <a:r>
              <a:rPr lang="en-US" dirty="0" smtClean="0"/>
              <a:t> </a:t>
            </a:r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795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Susunan</a:t>
            </a:r>
            <a:r>
              <a:rPr lang="en-US" dirty="0"/>
              <a:t> </a:t>
            </a:r>
            <a:r>
              <a:rPr lang="en-US" dirty="0" err="1"/>
              <a:t>saraf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(SSP)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14400" y="3048000"/>
            <a:ext cx="914400" cy="60960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114300" indent="0" algn="ctr">
              <a:buNone/>
            </a:pPr>
            <a:r>
              <a:rPr lang="en-US" sz="1600" b="1" dirty="0" smtClean="0"/>
              <a:t>SSP</a:t>
            </a:r>
            <a:endParaRPr lang="en-US" sz="16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828800" y="3352800"/>
            <a:ext cx="30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2119745" y="2261755"/>
            <a:ext cx="0" cy="1104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119745" y="3366655"/>
            <a:ext cx="0" cy="952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133600" y="2268682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3"/>
          <p:cNvSpPr txBox="1">
            <a:spLocks/>
          </p:cNvSpPr>
          <p:nvPr/>
        </p:nvSpPr>
        <p:spPr>
          <a:xfrm>
            <a:off x="2549236" y="1995055"/>
            <a:ext cx="9144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600" b="1" smtClean="0"/>
              <a:t>OTAK</a:t>
            </a:r>
            <a:endParaRPr lang="en-US" sz="1600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116275" y="4319155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/>
          <p:cNvSpPr txBox="1">
            <a:spLocks/>
          </p:cNvSpPr>
          <p:nvPr/>
        </p:nvSpPr>
        <p:spPr>
          <a:xfrm>
            <a:off x="2542308" y="4052455"/>
            <a:ext cx="2382982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600" b="1" dirty="0" smtClean="0"/>
              <a:t>MEDULA SPINALIS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41216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OTAK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3200400"/>
            <a:ext cx="9144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114300" indent="0" algn="ctr">
              <a:buNone/>
            </a:pPr>
            <a:r>
              <a:rPr lang="en-US" sz="1600" b="1" dirty="0" smtClean="0"/>
              <a:t>OTAK</a:t>
            </a:r>
            <a:endParaRPr lang="en-US" sz="1600" b="1" dirty="0"/>
          </a:p>
        </p:txBody>
      </p:sp>
      <p:cxnSp>
        <p:nvCxnSpPr>
          <p:cNvPr id="6" name="Straight Connector 5"/>
          <p:cNvCxnSpPr>
            <a:stCxn id="4" idx="3"/>
          </p:cNvCxnSpPr>
          <p:nvPr/>
        </p:nvCxnSpPr>
        <p:spPr>
          <a:xfrm>
            <a:off x="1524000" y="3467100"/>
            <a:ext cx="304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828800" y="2362200"/>
            <a:ext cx="0" cy="1104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828800" y="23622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3"/>
          <p:cNvSpPr txBox="1">
            <a:spLocks/>
          </p:cNvSpPr>
          <p:nvPr/>
        </p:nvSpPr>
        <p:spPr>
          <a:xfrm>
            <a:off x="2265218" y="2095500"/>
            <a:ext cx="1011382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Batang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Otak</a:t>
            </a:r>
            <a:endParaRPr lang="en-US" sz="1200" b="1" dirty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828800" y="34671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3"/>
          <p:cNvSpPr txBox="1">
            <a:spLocks/>
          </p:cNvSpPr>
          <p:nvPr/>
        </p:nvSpPr>
        <p:spPr>
          <a:xfrm>
            <a:off x="2216726" y="3200400"/>
            <a:ext cx="1212273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Serebelum</a:t>
            </a:r>
            <a:endParaRPr lang="en-US" sz="1200" b="1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1828800" y="3467100"/>
            <a:ext cx="0" cy="952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828800" y="4419600"/>
            <a:ext cx="43641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3"/>
          <p:cNvSpPr txBox="1">
            <a:spLocks/>
          </p:cNvSpPr>
          <p:nvPr/>
        </p:nvSpPr>
        <p:spPr>
          <a:xfrm>
            <a:off x="2265218" y="4152900"/>
            <a:ext cx="1288473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Otak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Depan</a:t>
            </a:r>
            <a:r>
              <a:rPr lang="en-US" sz="1200" b="1" dirty="0" smtClean="0"/>
              <a:t> (Forebrain)</a:t>
            </a:r>
            <a:endParaRPr lang="en-US" sz="1200" b="1" dirty="0"/>
          </a:p>
        </p:txBody>
      </p:sp>
      <p:cxnSp>
        <p:nvCxnSpPr>
          <p:cNvPr id="35" name="Straight Connector 34"/>
          <p:cNvCxnSpPr>
            <a:stCxn id="13" idx="3"/>
          </p:cNvCxnSpPr>
          <p:nvPr/>
        </p:nvCxnSpPr>
        <p:spPr>
          <a:xfrm>
            <a:off x="3276600" y="2362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3733800" y="1974275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3733800" y="1974275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3"/>
          <p:cNvSpPr txBox="1">
            <a:spLocks/>
          </p:cNvSpPr>
          <p:nvPr/>
        </p:nvSpPr>
        <p:spPr>
          <a:xfrm>
            <a:off x="4191000" y="1790705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Otak</a:t>
            </a:r>
            <a:r>
              <a:rPr lang="en-US" sz="1200" b="1" dirty="0" smtClean="0"/>
              <a:t> Tengah</a:t>
            </a:r>
            <a:endParaRPr lang="en-US" sz="1200" b="1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3733800" y="2362200"/>
            <a:ext cx="0" cy="266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733800" y="26289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3"/>
          <p:cNvSpPr txBox="1">
            <a:spLocks/>
          </p:cNvSpPr>
          <p:nvPr/>
        </p:nvSpPr>
        <p:spPr>
          <a:xfrm>
            <a:off x="4114800" y="2495550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smtClean="0"/>
              <a:t>Pons</a:t>
            </a:r>
            <a:endParaRPr lang="en-US" sz="1200" b="1" dirty="0"/>
          </a:p>
        </p:txBody>
      </p:sp>
      <p:cxnSp>
        <p:nvCxnSpPr>
          <p:cNvPr id="47" name="Straight Connector 46"/>
          <p:cNvCxnSpPr/>
          <p:nvPr/>
        </p:nvCxnSpPr>
        <p:spPr>
          <a:xfrm>
            <a:off x="3733800" y="2628900"/>
            <a:ext cx="0" cy="571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3733800" y="3200400"/>
            <a:ext cx="381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ontent Placeholder 3"/>
          <p:cNvSpPr txBox="1">
            <a:spLocks/>
          </p:cNvSpPr>
          <p:nvPr/>
        </p:nvSpPr>
        <p:spPr>
          <a:xfrm>
            <a:off x="4135582" y="3035875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Medula</a:t>
            </a:r>
            <a:endParaRPr lang="en-US" sz="1200" b="1" dirty="0"/>
          </a:p>
        </p:txBody>
      </p:sp>
      <p:cxnSp>
        <p:nvCxnSpPr>
          <p:cNvPr id="51" name="Straight Connector 50"/>
          <p:cNvCxnSpPr>
            <a:stCxn id="33" idx="3"/>
          </p:cNvCxnSpPr>
          <p:nvPr/>
        </p:nvCxnSpPr>
        <p:spPr>
          <a:xfrm>
            <a:off x="3553691" y="4419600"/>
            <a:ext cx="4087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76250" y="3943350"/>
            <a:ext cx="0" cy="476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3976250" y="3943350"/>
            <a:ext cx="67195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Content Placeholder 3"/>
          <p:cNvSpPr txBox="1">
            <a:spLocks/>
          </p:cNvSpPr>
          <p:nvPr/>
        </p:nvSpPr>
        <p:spPr>
          <a:xfrm>
            <a:off x="4675909" y="3733800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Diensefalon</a:t>
            </a:r>
            <a:endParaRPr lang="en-US" sz="1200" b="1" dirty="0"/>
          </a:p>
        </p:txBody>
      </p:sp>
      <p:cxnSp>
        <p:nvCxnSpPr>
          <p:cNvPr id="58" name="Straight Arrow Connector 57"/>
          <p:cNvCxnSpPr/>
          <p:nvPr/>
        </p:nvCxnSpPr>
        <p:spPr>
          <a:xfrm flipV="1">
            <a:off x="6196445" y="3602181"/>
            <a:ext cx="381000" cy="346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Content Placeholder 3"/>
          <p:cNvSpPr txBox="1">
            <a:spLocks/>
          </p:cNvSpPr>
          <p:nvPr/>
        </p:nvSpPr>
        <p:spPr>
          <a:xfrm>
            <a:off x="6612081" y="3375310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Hipotalamus</a:t>
            </a:r>
            <a:endParaRPr lang="en-US" sz="1200" b="1" dirty="0"/>
          </a:p>
        </p:txBody>
      </p:sp>
      <p:cxnSp>
        <p:nvCxnSpPr>
          <p:cNvPr id="61" name="Straight Arrow Connector 60"/>
          <p:cNvCxnSpPr>
            <a:stCxn id="56" idx="3"/>
          </p:cNvCxnSpPr>
          <p:nvPr/>
        </p:nvCxnSpPr>
        <p:spPr>
          <a:xfrm>
            <a:off x="6199909" y="3927763"/>
            <a:ext cx="412172" cy="2537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Content Placeholder 3"/>
          <p:cNvSpPr txBox="1">
            <a:spLocks/>
          </p:cNvSpPr>
          <p:nvPr/>
        </p:nvSpPr>
        <p:spPr>
          <a:xfrm>
            <a:off x="6625936" y="3943350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Talamus</a:t>
            </a:r>
            <a:endParaRPr lang="en-US" sz="1200" b="1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3962400" y="4419600"/>
            <a:ext cx="1385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3976250" y="5029200"/>
            <a:ext cx="67195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ontent Placeholder 3"/>
          <p:cNvSpPr txBox="1">
            <a:spLocks/>
          </p:cNvSpPr>
          <p:nvPr/>
        </p:nvSpPr>
        <p:spPr>
          <a:xfrm>
            <a:off x="4648200" y="4835237"/>
            <a:ext cx="10668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Serebrum</a:t>
            </a:r>
            <a:endParaRPr lang="en-US" sz="1200" b="1" dirty="0"/>
          </a:p>
        </p:txBody>
      </p:sp>
      <p:cxnSp>
        <p:nvCxnSpPr>
          <p:cNvPr id="68" name="Straight Arrow Connector 67"/>
          <p:cNvCxnSpPr/>
          <p:nvPr/>
        </p:nvCxnSpPr>
        <p:spPr>
          <a:xfrm flipV="1">
            <a:off x="5701145" y="4731326"/>
            <a:ext cx="381000" cy="346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Content Placeholder 3"/>
          <p:cNvSpPr txBox="1">
            <a:spLocks/>
          </p:cNvSpPr>
          <p:nvPr/>
        </p:nvSpPr>
        <p:spPr>
          <a:xfrm>
            <a:off x="6109855" y="4530437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Nukleus</a:t>
            </a:r>
            <a:r>
              <a:rPr lang="en-US" sz="1200" b="1" dirty="0" smtClean="0"/>
              <a:t> Basal</a:t>
            </a:r>
            <a:endParaRPr lang="en-US" sz="1200" b="1" dirty="0"/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5744442" y="5096306"/>
            <a:ext cx="412172" cy="2537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ontent Placeholder 3"/>
          <p:cNvSpPr txBox="1">
            <a:spLocks/>
          </p:cNvSpPr>
          <p:nvPr/>
        </p:nvSpPr>
        <p:spPr>
          <a:xfrm>
            <a:off x="6199909" y="5104965"/>
            <a:ext cx="1524000" cy="387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itchFamily="34" charset="0"/>
              <a:buNone/>
            </a:pPr>
            <a:r>
              <a:rPr lang="en-US" sz="1200" b="1" dirty="0" err="1" smtClean="0"/>
              <a:t>Korteks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Serebri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501791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852488"/>
            <a:ext cx="7507287" cy="5340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721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9600"/>
            <a:ext cx="8652781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18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SEREBRUM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err="1" smtClean="0"/>
              <a:t>Serebrum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</a:t>
            </a:r>
            <a:r>
              <a:rPr lang="en-US" sz="2000" dirty="0" err="1" smtClean="0"/>
              <a:t>terbesar</a:t>
            </a:r>
            <a:r>
              <a:rPr lang="en-US" sz="2000" dirty="0" smtClean="0"/>
              <a:t> </a:t>
            </a:r>
            <a:r>
              <a:rPr lang="en-US" sz="2000" dirty="0" err="1" smtClean="0"/>
              <a:t>otak</a:t>
            </a:r>
            <a:r>
              <a:rPr lang="en-US" sz="2000" dirty="0" smtClean="0"/>
              <a:t> </a:t>
            </a:r>
            <a:r>
              <a:rPr lang="en-US" sz="2000" dirty="0" err="1" smtClean="0"/>
              <a:t>manusia</a:t>
            </a:r>
            <a:endParaRPr lang="en-US" sz="2000" dirty="0" smtClean="0"/>
          </a:p>
          <a:p>
            <a:pPr marL="342900" lvl="1">
              <a:buClr>
                <a:schemeClr val="accent1"/>
              </a:buClr>
            </a:pPr>
            <a:r>
              <a:rPr lang="en-US" dirty="0" err="1"/>
              <a:t>Fungsi</a:t>
            </a:r>
            <a:r>
              <a:rPr lang="en-US" dirty="0"/>
              <a:t> : </a:t>
            </a:r>
            <a:r>
              <a:rPr lang="en-US" dirty="0" err="1"/>
              <a:t>mengendalikan</a:t>
            </a:r>
            <a:r>
              <a:rPr lang="en-US" dirty="0"/>
              <a:t> mental, </a:t>
            </a:r>
            <a:r>
              <a:rPr lang="en-US" dirty="0" err="1"/>
              <a:t>tingkah</a:t>
            </a:r>
            <a:r>
              <a:rPr lang="en-US" dirty="0"/>
              <a:t> </a:t>
            </a:r>
            <a:r>
              <a:rPr lang="en-US" dirty="0" err="1"/>
              <a:t>laku</a:t>
            </a:r>
            <a:r>
              <a:rPr lang="en-US" dirty="0"/>
              <a:t>, </a:t>
            </a:r>
            <a:r>
              <a:rPr lang="en-US" dirty="0" err="1"/>
              <a:t>pikiran</a:t>
            </a:r>
            <a:r>
              <a:rPr lang="en-US" dirty="0"/>
              <a:t>, </a:t>
            </a:r>
            <a:r>
              <a:rPr lang="en-US" dirty="0" err="1"/>
              <a:t>kesadaran</a:t>
            </a:r>
            <a:r>
              <a:rPr lang="en-US" dirty="0"/>
              <a:t>, </a:t>
            </a:r>
            <a:r>
              <a:rPr lang="en-US" dirty="0" err="1"/>
              <a:t>kemauan</a:t>
            </a:r>
            <a:r>
              <a:rPr lang="en-US" dirty="0"/>
              <a:t>, </a:t>
            </a:r>
            <a:r>
              <a:rPr lang="en-US" dirty="0" err="1"/>
              <a:t>kecerdasan</a:t>
            </a:r>
            <a:r>
              <a:rPr lang="en-US" dirty="0"/>
              <a:t>,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berbicara</a:t>
            </a:r>
            <a:r>
              <a:rPr lang="en-US" dirty="0"/>
              <a:t>, </a:t>
            </a:r>
            <a:r>
              <a:rPr lang="en-US" dirty="0" err="1"/>
              <a:t>bahasa</a:t>
            </a:r>
            <a:endParaRPr lang="en-US" dirty="0"/>
          </a:p>
          <a:p>
            <a:r>
              <a:rPr lang="en-US" sz="2000" dirty="0" err="1" smtClean="0"/>
              <a:t>Serebrum</a:t>
            </a:r>
            <a:r>
              <a:rPr lang="en-US" sz="2000" dirty="0" smtClean="0"/>
              <a:t> </a:t>
            </a:r>
            <a:r>
              <a:rPr lang="en-US" sz="2000" dirty="0" err="1" smtClean="0"/>
              <a:t>dibagi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dua</a:t>
            </a:r>
            <a:r>
              <a:rPr lang="en-US" sz="2000" dirty="0" smtClean="0"/>
              <a:t> :</a:t>
            </a:r>
          </a:p>
          <a:p>
            <a:pPr marL="571500" indent="-457200">
              <a:buAutoNum type="arabicPeriod"/>
            </a:pPr>
            <a:r>
              <a:rPr lang="en-US" sz="2000" dirty="0" err="1" smtClean="0"/>
              <a:t>Hemisfer</a:t>
            </a:r>
            <a:r>
              <a:rPr lang="en-US" sz="2000" dirty="0" smtClean="0"/>
              <a:t> </a:t>
            </a:r>
            <a:r>
              <a:rPr lang="en-US" sz="2000" dirty="0" err="1" smtClean="0"/>
              <a:t>Kiri</a:t>
            </a:r>
            <a:endParaRPr lang="en-US" sz="2000" dirty="0" smtClean="0"/>
          </a:p>
          <a:p>
            <a:pPr marL="571500" indent="-457200">
              <a:buAutoNum type="arabicPeriod"/>
            </a:pPr>
            <a:r>
              <a:rPr lang="en-US" sz="2000" dirty="0" err="1" smtClean="0"/>
              <a:t>Hemisfer</a:t>
            </a:r>
            <a:r>
              <a:rPr lang="en-US" sz="2000" dirty="0" smtClean="0"/>
              <a:t> </a:t>
            </a:r>
            <a:r>
              <a:rPr lang="en-US" sz="2000" dirty="0" err="1" smtClean="0"/>
              <a:t>Kanan</a:t>
            </a:r>
            <a:endParaRPr lang="en-US" sz="2000" dirty="0"/>
          </a:p>
          <a:p>
            <a:r>
              <a:rPr lang="en-US" sz="2000" dirty="0" err="1" smtClean="0"/>
              <a:t>Keduanya</a:t>
            </a:r>
            <a:r>
              <a:rPr lang="en-US" sz="2000" dirty="0" smtClean="0"/>
              <a:t> </a:t>
            </a:r>
            <a:r>
              <a:rPr lang="en-US" sz="2000" dirty="0" err="1" smtClean="0"/>
              <a:t>terhubung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b="1" dirty="0" err="1" smtClean="0"/>
              <a:t>Korpus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Kalosum</a:t>
            </a:r>
            <a:r>
              <a:rPr lang="en-US" sz="2000" b="1" dirty="0" smtClean="0"/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suatu</a:t>
            </a:r>
            <a:r>
              <a:rPr lang="en-US" sz="2000" dirty="0" smtClean="0"/>
              <a:t> pita </a:t>
            </a:r>
            <a:r>
              <a:rPr lang="en-US" sz="2000" dirty="0" err="1" smtClean="0"/>
              <a:t>tebal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diperkirakan</a:t>
            </a:r>
            <a:r>
              <a:rPr lang="en-US" sz="2000" dirty="0" smtClean="0"/>
              <a:t> </a:t>
            </a:r>
            <a:r>
              <a:rPr lang="en-US" sz="2000" dirty="0" err="1" smtClean="0"/>
              <a:t>tdr</a:t>
            </a:r>
            <a:r>
              <a:rPr lang="en-US" sz="2000" dirty="0" smtClean="0"/>
              <a:t> </a:t>
            </a:r>
            <a:r>
              <a:rPr lang="en-US" sz="2000" dirty="0" err="1" smtClean="0"/>
              <a:t>dr</a:t>
            </a:r>
            <a:r>
              <a:rPr lang="en-US" sz="2000" dirty="0" smtClean="0"/>
              <a:t> 300 </a:t>
            </a:r>
            <a:r>
              <a:rPr lang="en-US" sz="2000" dirty="0" err="1" smtClean="0"/>
              <a:t>juta</a:t>
            </a:r>
            <a:r>
              <a:rPr lang="en-US" sz="2000" dirty="0" smtClean="0"/>
              <a:t> </a:t>
            </a:r>
            <a:r>
              <a:rPr lang="en-US" sz="2000" dirty="0" err="1" smtClean="0"/>
              <a:t>akson</a:t>
            </a:r>
            <a:r>
              <a:rPr lang="en-US" sz="2000" dirty="0" smtClean="0"/>
              <a:t> neuron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berjalan</a:t>
            </a:r>
            <a:r>
              <a:rPr lang="en-US" sz="2000" dirty="0" smtClean="0"/>
              <a:t> </a:t>
            </a:r>
            <a:r>
              <a:rPr lang="en-US" sz="2000" dirty="0" err="1" smtClean="0"/>
              <a:t>diantara</a:t>
            </a:r>
            <a:r>
              <a:rPr lang="en-US" sz="2000" dirty="0" smtClean="0"/>
              <a:t> </a:t>
            </a:r>
            <a:r>
              <a:rPr lang="en-US" sz="2000" dirty="0" err="1" smtClean="0"/>
              <a:t>kedua</a:t>
            </a:r>
            <a:r>
              <a:rPr lang="en-US" sz="2000" dirty="0" smtClean="0"/>
              <a:t> </a:t>
            </a:r>
            <a:r>
              <a:rPr lang="en-US" sz="2000" dirty="0" err="1" smtClean="0"/>
              <a:t>hemisfer</a:t>
            </a:r>
            <a:endParaRPr lang="en-US" sz="2000" dirty="0" smtClean="0"/>
          </a:p>
          <a:p>
            <a:pPr marL="342900" lvl="1">
              <a:buClr>
                <a:schemeClr val="accent1"/>
              </a:buClr>
            </a:pP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mengendalikan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,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sebaliknya</a:t>
            </a:r>
            <a:endParaRPr lang="en-US" dirty="0"/>
          </a:p>
          <a:p>
            <a:pPr marL="114300" indent="0">
              <a:buNone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4251506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SEREBRUM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hemisfer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 </a:t>
            </a:r>
            <a:r>
              <a:rPr lang="en-US" dirty="0" err="1"/>
              <a:t>lapisan</a:t>
            </a:r>
            <a:r>
              <a:rPr lang="en-US" dirty="0"/>
              <a:t> tipis </a:t>
            </a:r>
            <a:r>
              <a:rPr lang="en-US" b="1" dirty="0" err="1"/>
              <a:t>substansia</a:t>
            </a:r>
            <a:r>
              <a:rPr lang="en-US" b="1" dirty="0"/>
              <a:t> </a:t>
            </a:r>
            <a:r>
              <a:rPr lang="en-US" b="1" dirty="0" err="1"/>
              <a:t>grisea</a:t>
            </a:r>
            <a:r>
              <a:rPr lang="en-US" b="1" dirty="0"/>
              <a:t> </a:t>
            </a:r>
            <a:r>
              <a:rPr lang="en-US" dirty="0" err="1"/>
              <a:t>disebelah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b="1" dirty="0" err="1"/>
              <a:t>korteks</a:t>
            </a:r>
            <a:r>
              <a:rPr lang="en-US" b="1" dirty="0"/>
              <a:t> </a:t>
            </a:r>
            <a:r>
              <a:rPr lang="en-US" b="1" dirty="0" err="1"/>
              <a:t>serebri</a:t>
            </a:r>
            <a:r>
              <a:rPr lang="en-US" b="1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menutupi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tebal</a:t>
            </a:r>
            <a:r>
              <a:rPr lang="en-US" dirty="0"/>
              <a:t> </a:t>
            </a:r>
            <a:r>
              <a:rPr lang="en-US" dirty="0" err="1"/>
              <a:t>substansia</a:t>
            </a:r>
            <a:r>
              <a:rPr lang="en-US" dirty="0"/>
              <a:t> </a:t>
            </a:r>
            <a:r>
              <a:rPr lang="en-US" dirty="0" smtClean="0"/>
              <a:t>alba</a:t>
            </a:r>
            <a:endParaRPr lang="en-US" b="1" dirty="0"/>
          </a:p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/>
              <a:t>Korteks</a:t>
            </a:r>
            <a:r>
              <a:rPr lang="en-US" dirty="0" smtClean="0"/>
              <a:t> </a:t>
            </a:r>
            <a:r>
              <a:rPr lang="en-US" dirty="0" err="1"/>
              <a:t>serebri</a:t>
            </a:r>
            <a:r>
              <a:rPr lang="en-US" dirty="0"/>
              <a:t> bergulung2/</a:t>
            </a:r>
            <a:r>
              <a:rPr lang="en-US" dirty="0" err="1"/>
              <a:t>berlipat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teratur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sym typeface="Wingdings" pitchFamily="2" charset="2"/>
              </a:rPr>
              <a:t>luas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permukaan</a:t>
            </a:r>
            <a:r>
              <a:rPr lang="en-US" dirty="0">
                <a:sym typeface="Wingdings" pitchFamily="2" charset="2"/>
              </a:rPr>
              <a:t> &gt;&gt;</a:t>
            </a:r>
          </a:p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>
                <a:sym typeface="Wingdings" pitchFamily="2" charset="2"/>
              </a:rPr>
              <a:t>Lekukan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diantaranya</a:t>
            </a:r>
            <a:r>
              <a:rPr lang="en-US" dirty="0">
                <a:sym typeface="Wingdings" pitchFamily="2" charset="2"/>
              </a:rPr>
              <a:t> : </a:t>
            </a:r>
            <a:r>
              <a:rPr lang="en-US" b="1" dirty="0" err="1">
                <a:sym typeface="Wingdings" pitchFamily="2" charset="2"/>
              </a:rPr>
              <a:t>sulkus</a:t>
            </a:r>
            <a:endParaRPr lang="en-US" b="1" dirty="0">
              <a:sym typeface="Wingdings" pitchFamily="2" charset="2"/>
            </a:endParaRPr>
          </a:p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>
                <a:sym typeface="Wingdings" pitchFamily="2" charset="2"/>
              </a:rPr>
              <a:t>Sulkus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terdalam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membentuk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b="1" dirty="0" err="1">
                <a:sym typeface="Wingdings" pitchFamily="2" charset="2"/>
              </a:rPr>
              <a:t>fisura</a:t>
            </a:r>
            <a:r>
              <a:rPr lang="en-US" b="1" dirty="0">
                <a:sym typeface="Wingdings" pitchFamily="2" charset="2"/>
              </a:rPr>
              <a:t> </a:t>
            </a:r>
            <a:r>
              <a:rPr lang="en-US" b="1" dirty="0" err="1">
                <a:sym typeface="Wingdings" pitchFamily="2" charset="2"/>
              </a:rPr>
              <a:t>longitudinalis</a:t>
            </a:r>
            <a:r>
              <a:rPr lang="en-US" b="1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b="1" dirty="0">
                <a:sym typeface="Wingdings" pitchFamily="2" charset="2"/>
              </a:rPr>
              <a:t> </a:t>
            </a:r>
            <a:r>
              <a:rPr lang="en-US" b="1" dirty="0" err="1">
                <a:sym typeface="Wingdings" pitchFamily="2" charset="2"/>
              </a:rPr>
              <a:t>lateralis</a:t>
            </a:r>
            <a:endParaRPr lang="en-US" b="1" dirty="0">
              <a:sym typeface="Wingdings" pitchFamily="2" charset="2"/>
            </a:endParaRPr>
          </a:p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>
                <a:sym typeface="Wingdings" pitchFamily="2" charset="2"/>
              </a:rPr>
              <a:t>Fisura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sulkus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membagi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otak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menjadi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beberapa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b="1" dirty="0" err="1">
                <a:sym typeface="Wingdings" pitchFamily="2" charset="2"/>
              </a:rPr>
              <a:t>lobus</a:t>
            </a:r>
            <a:r>
              <a:rPr lang="en-US" dirty="0">
                <a:sym typeface="Wingdings" pitchFamily="2" charset="2"/>
              </a:rPr>
              <a:t>, </a:t>
            </a:r>
            <a:r>
              <a:rPr lang="en-US" dirty="0" err="1">
                <a:sym typeface="Wingdings" pitchFamily="2" charset="2"/>
              </a:rPr>
              <a:t>yg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letaknya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sesuai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dengan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tulang</a:t>
            </a:r>
            <a:r>
              <a:rPr lang="en-US" dirty="0">
                <a:sym typeface="Wingdings" pitchFamily="2" charset="2"/>
              </a:rPr>
              <a:t> yang </a:t>
            </a:r>
            <a:r>
              <a:rPr lang="en-US" dirty="0" err="1">
                <a:sym typeface="Wingdings" pitchFamily="2" charset="2"/>
              </a:rPr>
              <a:t>berada</a:t>
            </a:r>
            <a:r>
              <a:rPr lang="en-US" dirty="0">
                <a:sym typeface="Wingdings" pitchFamily="2" charset="2"/>
              </a:rPr>
              <a:t> di </a:t>
            </a:r>
            <a:r>
              <a:rPr lang="en-US" dirty="0" err="1">
                <a:sym typeface="Wingdings" pitchFamily="2" charset="2"/>
              </a:rPr>
              <a:t>atasnya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751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547254"/>
            <a:ext cx="8165611" cy="577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812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SEREBRUM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-457200">
              <a:lnSpc>
                <a:spcPct val="90000"/>
              </a:lnSpc>
              <a:buSzPct val="96000"/>
              <a:buFont typeface="Wingdings" pitchFamily="2" charset="2"/>
              <a:buChar char="v"/>
            </a:pP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 smtClean="0"/>
              <a:t>bagian-bagian</a:t>
            </a:r>
            <a:r>
              <a:rPr lang="en-US" dirty="0" smtClean="0"/>
              <a:t> </a:t>
            </a:r>
            <a:r>
              <a:rPr lang="en-US" dirty="0"/>
              <a:t>: </a:t>
            </a:r>
            <a:r>
              <a:rPr lang="en-US" b="1" dirty="0"/>
              <a:t>LOBUS</a:t>
            </a:r>
            <a:endParaRPr lang="en-US" dirty="0"/>
          </a:p>
          <a:p>
            <a:pPr marL="457200" lvl="1" indent="-457200">
              <a:lnSpc>
                <a:spcPct val="90000"/>
              </a:lnSpc>
              <a:buFont typeface="Arial" charset="0"/>
              <a:buNone/>
            </a:pPr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b="1" dirty="0" err="1" smtClean="0"/>
              <a:t>Lobus</a:t>
            </a:r>
            <a:r>
              <a:rPr lang="en-US" b="1" dirty="0" smtClean="0"/>
              <a:t> </a:t>
            </a:r>
            <a:r>
              <a:rPr lang="en-US" b="1" dirty="0" err="1" smtClean="0"/>
              <a:t>Oksipitalis</a:t>
            </a:r>
            <a:r>
              <a:rPr lang="en-US" b="1" dirty="0" smtClean="0"/>
              <a:t> </a:t>
            </a:r>
          </a:p>
          <a:p>
            <a:pPr marL="45720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/>
              <a:t>Terletak</a:t>
            </a:r>
            <a:r>
              <a:rPr lang="en-US" dirty="0" smtClean="0"/>
              <a:t> di posterior (di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)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penglihatan</a:t>
            </a:r>
            <a:endParaRPr lang="en-US" dirty="0" smtClean="0">
              <a:sym typeface="Wingdings" pitchFamily="2" charset="2"/>
            </a:endParaRPr>
          </a:p>
          <a:p>
            <a:pPr marL="0" lvl="1" indent="0">
              <a:lnSpc>
                <a:spcPct val="90000"/>
              </a:lnSpc>
              <a:buNone/>
            </a:pPr>
            <a:r>
              <a:rPr lang="en-US" dirty="0" smtClean="0">
                <a:sym typeface="Wingdings" pitchFamily="2" charset="2"/>
              </a:rPr>
              <a:t>2. </a:t>
            </a:r>
            <a:r>
              <a:rPr lang="en-US" b="1" dirty="0" err="1" smtClean="0">
                <a:sym typeface="Wingdings" pitchFamily="2" charset="2"/>
              </a:rPr>
              <a:t>Lobus</a:t>
            </a:r>
            <a:r>
              <a:rPr lang="en-US" b="1" dirty="0" smtClean="0">
                <a:sym typeface="Wingdings" pitchFamily="2" charset="2"/>
              </a:rPr>
              <a:t> Temporalis</a:t>
            </a:r>
          </a:p>
          <a:p>
            <a:pPr marL="342900" lvl="1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>
                <a:sym typeface="Wingdings" pitchFamily="2" charset="2"/>
              </a:rPr>
              <a:t>Terletak</a:t>
            </a:r>
            <a:r>
              <a:rPr lang="en-US" dirty="0" smtClean="0">
                <a:sym typeface="Wingdings" pitchFamily="2" charset="2"/>
              </a:rPr>
              <a:t> di lateral (di </a:t>
            </a:r>
            <a:r>
              <a:rPr lang="en-US" dirty="0" err="1" smtClean="0">
                <a:sym typeface="Wingdings" pitchFamily="2" charset="2"/>
              </a:rPr>
              <a:t>kepala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samping</a:t>
            </a:r>
            <a:r>
              <a:rPr lang="en-US" dirty="0" smtClean="0">
                <a:sym typeface="Wingdings" pitchFamily="2" charset="2"/>
              </a:rPr>
              <a:t>)  </a:t>
            </a:r>
            <a:r>
              <a:rPr lang="en-US" dirty="0" err="1" smtClean="0">
                <a:sym typeface="Wingdings" pitchFamily="2" charset="2"/>
              </a:rPr>
              <a:t>pendengaran</a:t>
            </a:r>
            <a:endParaRPr lang="en-US" dirty="0" smtClean="0">
              <a:sym typeface="Wingdings" pitchFamily="2" charset="2"/>
            </a:endParaRPr>
          </a:p>
          <a:p>
            <a:pPr marL="0" lvl="1" indent="0">
              <a:lnSpc>
                <a:spcPct val="90000"/>
              </a:lnSpc>
              <a:buNone/>
            </a:pPr>
            <a:r>
              <a:rPr lang="en-US" dirty="0" smtClean="0">
                <a:sym typeface="Wingdings" pitchFamily="2" charset="2"/>
              </a:rPr>
              <a:t>3. </a:t>
            </a:r>
            <a:r>
              <a:rPr lang="en-US" b="1" dirty="0" err="1" smtClean="0">
                <a:sym typeface="Wingdings" pitchFamily="2" charset="2"/>
              </a:rPr>
              <a:t>Lobus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Parietalis</a:t>
            </a:r>
            <a:endParaRPr lang="en-US" b="1" dirty="0" smtClean="0">
              <a:sym typeface="Wingdings" pitchFamily="2" charset="2"/>
            </a:endParaRPr>
          </a:p>
          <a:p>
            <a:pPr marL="342900" lvl="1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>
                <a:sym typeface="Wingdings" pitchFamily="2" charset="2"/>
              </a:rPr>
              <a:t>Terletak</a:t>
            </a:r>
            <a:r>
              <a:rPr lang="en-US" dirty="0" smtClean="0">
                <a:sym typeface="Wingdings" pitchFamily="2" charset="2"/>
              </a:rPr>
              <a:t> di </a:t>
            </a:r>
            <a:r>
              <a:rPr lang="en-US" dirty="0" err="1" smtClean="0">
                <a:sym typeface="Wingdings" pitchFamily="2" charset="2"/>
              </a:rPr>
              <a:t>kepala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bagian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atas</a:t>
            </a:r>
            <a:r>
              <a:rPr lang="en-US" dirty="0" smtClean="0">
                <a:sym typeface="Wingdings" pitchFamily="2" charset="2"/>
              </a:rPr>
              <a:t>, di </a:t>
            </a:r>
            <a:r>
              <a:rPr lang="en-US" dirty="0" err="1" smtClean="0">
                <a:sym typeface="Wingdings" pitchFamily="2" charset="2"/>
              </a:rPr>
              <a:t>belakang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sulkus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sentralis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menerima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memproses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sensoris</a:t>
            </a:r>
            <a:endParaRPr lang="en-US" dirty="0" smtClean="0">
              <a:sym typeface="Wingdings" pitchFamily="2" charset="2"/>
            </a:endParaRPr>
          </a:p>
          <a:p>
            <a:pPr marL="0" lvl="1" indent="0">
              <a:lnSpc>
                <a:spcPct val="90000"/>
              </a:lnSpc>
              <a:buNone/>
            </a:pPr>
            <a:r>
              <a:rPr lang="en-US" dirty="0" smtClean="0">
                <a:sym typeface="Wingdings" pitchFamily="2" charset="2"/>
              </a:rPr>
              <a:t>4. </a:t>
            </a:r>
            <a:r>
              <a:rPr lang="en-US" b="1" dirty="0" err="1" smtClean="0">
                <a:sym typeface="Wingdings" pitchFamily="2" charset="2"/>
              </a:rPr>
              <a:t>Lobus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Frontalis</a:t>
            </a:r>
            <a:r>
              <a:rPr lang="en-US" b="1" dirty="0" smtClean="0">
                <a:sym typeface="Wingdings" pitchFamily="2" charset="2"/>
              </a:rPr>
              <a:t> </a:t>
            </a:r>
          </a:p>
          <a:p>
            <a:pPr marL="342900" lvl="1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/>
              <a:t>Terletak</a:t>
            </a:r>
            <a:r>
              <a:rPr lang="en-US" dirty="0" smtClean="0"/>
              <a:t> di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, </a:t>
            </a:r>
            <a:r>
              <a:rPr lang="en-US" dirty="0" err="1" smtClean="0"/>
              <a:t>didepan</a:t>
            </a:r>
            <a:r>
              <a:rPr lang="en-US" dirty="0" smtClean="0"/>
              <a:t> </a:t>
            </a:r>
            <a:r>
              <a:rPr lang="en-US" dirty="0" err="1" smtClean="0"/>
              <a:t>sulkus</a:t>
            </a:r>
            <a:r>
              <a:rPr lang="en-US" dirty="0" smtClean="0"/>
              <a:t> </a:t>
            </a:r>
            <a:r>
              <a:rPr lang="en-US" dirty="0" err="1" smtClean="0"/>
              <a:t>sentralis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aktivitas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motorik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elaborasi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pikiran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kemampuan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berbicara</a:t>
            </a:r>
            <a:r>
              <a:rPr lang="en-US" dirty="0" smtClean="0"/>
              <a:t>	</a:t>
            </a:r>
          </a:p>
          <a:p>
            <a:pPr marL="285750" lvl="1" indent="-285750">
              <a:lnSpc>
                <a:spcPct val="90000"/>
              </a:lnSpc>
              <a:buFont typeface="Wingdings" pitchFamily="2" charset="2"/>
              <a:buChar char="v"/>
            </a:pPr>
            <a:r>
              <a:rPr lang="en-US" sz="1600" dirty="0" err="1" smtClean="0"/>
              <a:t>Antara</a:t>
            </a:r>
            <a:r>
              <a:rPr lang="en-US" sz="1600" dirty="0" smtClean="0"/>
              <a:t> </a:t>
            </a:r>
            <a:r>
              <a:rPr lang="en-US" sz="1600" dirty="0" err="1" smtClean="0"/>
              <a:t>lobus</a:t>
            </a:r>
            <a:r>
              <a:rPr lang="en-US" sz="1600" dirty="0" smtClean="0"/>
              <a:t> </a:t>
            </a:r>
            <a:r>
              <a:rPr lang="en-US" sz="1600" dirty="0" err="1" smtClean="0"/>
              <a:t>parietalis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frontalis</a:t>
            </a:r>
            <a:r>
              <a:rPr lang="en-US" sz="1600" dirty="0" smtClean="0"/>
              <a:t> </a:t>
            </a:r>
            <a:r>
              <a:rPr lang="en-US" sz="1600" dirty="0" err="1" smtClean="0"/>
              <a:t>dipisahkan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b="1" dirty="0" err="1" smtClean="0"/>
              <a:t>sulkus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sentralis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16060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228600"/>
            <a:ext cx="5752407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916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36" y="609600"/>
            <a:ext cx="847396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68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734628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Peran</a:t>
            </a:r>
            <a:r>
              <a:rPr lang="en-US" sz="2800" dirty="0" smtClean="0"/>
              <a:t> </a:t>
            </a:r>
            <a:r>
              <a:rPr lang="en-US" sz="2800" dirty="0" err="1" smtClean="0"/>
              <a:t>daerah</a:t>
            </a:r>
            <a:r>
              <a:rPr lang="en-US" sz="2800" dirty="0" smtClean="0"/>
              <a:t> </a:t>
            </a:r>
            <a:r>
              <a:rPr lang="en-US" sz="2800" dirty="0" err="1" smtClean="0"/>
              <a:t>broca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wernicke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479" y="914400"/>
            <a:ext cx="4819650" cy="776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758" y="1691121"/>
            <a:ext cx="4849091" cy="5166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31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0"/>
            <a:ext cx="3857625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085975"/>
            <a:ext cx="3857625" cy="4728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5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Spesialisasi</a:t>
            </a:r>
            <a:r>
              <a:rPr lang="en-US" dirty="0" smtClean="0"/>
              <a:t> </a:t>
            </a:r>
            <a:r>
              <a:rPr lang="en-US" dirty="0" err="1" smtClean="0"/>
              <a:t>Hemisfer</a:t>
            </a:r>
            <a:r>
              <a:rPr lang="en-US" dirty="0" smtClean="0"/>
              <a:t> </a:t>
            </a:r>
            <a:r>
              <a:rPr lang="en-US" dirty="0" err="1" smtClean="0"/>
              <a:t>Serebri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Hemisfer</a:t>
            </a:r>
            <a:r>
              <a:rPr lang="en-US" b="1" dirty="0" smtClean="0"/>
              <a:t> </a:t>
            </a:r>
            <a:r>
              <a:rPr lang="en-US" b="1" dirty="0" err="1" smtClean="0"/>
              <a:t>serebri</a:t>
            </a:r>
            <a:r>
              <a:rPr lang="en-US" b="1" dirty="0" smtClean="0"/>
              <a:t> </a:t>
            </a:r>
            <a:r>
              <a:rPr lang="en-US" b="1" dirty="0" err="1" smtClean="0"/>
              <a:t>kiri</a:t>
            </a:r>
            <a:r>
              <a:rPr lang="en-US" b="1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menonjol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tugas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logis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analitik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verbal </a:t>
            </a:r>
            <a:r>
              <a:rPr lang="en-US" dirty="0" err="1" smtClean="0">
                <a:sym typeface="Wingdings" pitchFamily="2" charset="2"/>
              </a:rPr>
              <a:t>misalnya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matematika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filosofi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cenderung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pemikir</a:t>
            </a:r>
            <a:endParaRPr lang="en-US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v"/>
            </a:pPr>
            <a:endParaRPr lang="en-US" dirty="0">
              <a:sym typeface="Wingdings" pitchFamily="2" charset="2"/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err="1" smtClean="0">
                <a:sym typeface="Wingdings" pitchFamily="2" charset="2"/>
              </a:rPr>
              <a:t>Hemisfer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serebri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b="1" dirty="0" err="1" smtClean="0">
                <a:sym typeface="Wingdings" pitchFamily="2" charset="2"/>
              </a:rPr>
              <a:t>kanan</a:t>
            </a:r>
            <a:r>
              <a:rPr lang="en-US" b="1" dirty="0" smtClean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menonjol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keterampilan</a:t>
            </a:r>
            <a:r>
              <a:rPr lang="en-US" dirty="0" smtClean="0">
                <a:sym typeface="Wingdings" pitchFamily="2" charset="2"/>
              </a:rPr>
              <a:t> non </a:t>
            </a:r>
            <a:r>
              <a:rPr lang="en-US" dirty="0" err="1" smtClean="0">
                <a:sym typeface="Wingdings" pitchFamily="2" charset="2"/>
              </a:rPr>
              <a:t>bahasa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khususnya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persepsi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spasial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artistik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serta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talenta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musik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cenderung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pencipta</a:t>
            </a:r>
            <a:r>
              <a:rPr lang="en-US" dirty="0" smtClean="0">
                <a:sym typeface="Wingdings" pitchFamily="2" charset="2"/>
              </a:rPr>
              <a:t>/</a:t>
            </a:r>
            <a:r>
              <a:rPr lang="en-US" dirty="0" err="1" smtClean="0">
                <a:sym typeface="Wingdings" pitchFamily="2" charset="2"/>
              </a:rPr>
              <a:t>konseptor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85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Nukleus</a:t>
            </a:r>
            <a:r>
              <a:rPr lang="en-US" dirty="0" smtClean="0"/>
              <a:t> basal, </a:t>
            </a:r>
            <a:r>
              <a:rPr lang="en-US" dirty="0" err="1" smtClean="0"/>
              <a:t>talamus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hipotalamus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000" b="1" dirty="0" err="1" smtClean="0"/>
              <a:t>Nukleus</a:t>
            </a:r>
            <a:r>
              <a:rPr lang="en-US" sz="2000" b="1" dirty="0" smtClean="0"/>
              <a:t> Basal </a:t>
            </a:r>
            <a:r>
              <a:rPr lang="en-US" sz="2000" dirty="0" err="1" smtClean="0"/>
              <a:t>memiliki</a:t>
            </a:r>
            <a:r>
              <a:rPr lang="en-US" sz="2000" dirty="0" smtClean="0"/>
              <a:t> </a:t>
            </a:r>
            <a:r>
              <a:rPr lang="en-US" sz="2000" dirty="0" err="1" smtClean="0"/>
              <a:t>peran</a:t>
            </a:r>
            <a:r>
              <a:rPr lang="en-US" sz="2000" dirty="0" smtClean="0"/>
              <a:t> </a:t>
            </a:r>
            <a:r>
              <a:rPr lang="en-US" sz="2000" dirty="0" err="1" smtClean="0"/>
              <a:t>kompleks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gerakan</a:t>
            </a:r>
            <a:endParaRPr lang="en-US" sz="2000" dirty="0" smtClean="0"/>
          </a:p>
          <a:p>
            <a:pPr marL="114300" indent="0">
              <a:buNone/>
            </a:pPr>
            <a:endParaRPr lang="en-US" dirty="0"/>
          </a:p>
          <a:p>
            <a:pPr marL="342900" lvl="1">
              <a:buClr>
                <a:schemeClr val="accent1"/>
              </a:buClr>
              <a:buFont typeface="Wingdings" pitchFamily="2" charset="2"/>
              <a:buChar char="v"/>
            </a:pPr>
            <a:r>
              <a:rPr lang="en-US" b="1" dirty="0" err="1" smtClean="0"/>
              <a:t>Talamus</a:t>
            </a:r>
            <a:r>
              <a:rPr lang="en-US" b="1" dirty="0" smtClean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“</a:t>
            </a:r>
            <a:r>
              <a:rPr lang="en-US" dirty="0" err="1" smtClean="0"/>
              <a:t>stasiun</a:t>
            </a:r>
            <a:r>
              <a:rPr lang="en-US" dirty="0" smtClean="0"/>
              <a:t> </a:t>
            </a:r>
            <a:r>
              <a:rPr lang="en-US" dirty="0" err="1" smtClean="0"/>
              <a:t>pemancar</a:t>
            </a:r>
            <a:r>
              <a:rPr lang="en-US" dirty="0" smtClean="0"/>
              <a:t>”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impuls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reseptor</a:t>
            </a:r>
            <a:r>
              <a:rPr lang="en-US" dirty="0"/>
              <a:t> </a:t>
            </a:r>
            <a:r>
              <a:rPr lang="en-US" dirty="0" err="1"/>
              <a:t>sensorik</a:t>
            </a:r>
            <a:r>
              <a:rPr lang="en-US" dirty="0"/>
              <a:t> </a:t>
            </a:r>
            <a:r>
              <a:rPr lang="en-US" dirty="0" err="1"/>
              <a:t>menyampaikan</a:t>
            </a:r>
            <a:r>
              <a:rPr lang="en-US" dirty="0"/>
              <a:t> </a:t>
            </a:r>
            <a:r>
              <a:rPr lang="en-US" dirty="0" err="1"/>
              <a:t>informasinya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tepat</a:t>
            </a:r>
            <a:r>
              <a:rPr lang="en-US" dirty="0"/>
              <a:t> di </a:t>
            </a:r>
            <a:r>
              <a:rPr lang="en-US" dirty="0" err="1" smtClean="0"/>
              <a:t>serebrum</a:t>
            </a:r>
            <a:endParaRPr lang="en-US" dirty="0" smtClean="0"/>
          </a:p>
          <a:p>
            <a:pPr marL="342900" lvl="1">
              <a:buClr>
                <a:schemeClr val="accent1"/>
              </a:buClr>
              <a:buFont typeface="Wingdings" pitchFamily="2" charset="2"/>
              <a:buChar char="v"/>
            </a:pPr>
            <a:endParaRPr lang="en-US" dirty="0"/>
          </a:p>
          <a:p>
            <a:pPr marL="342900" lvl="1">
              <a:buClr>
                <a:schemeClr val="accent1"/>
              </a:buClr>
              <a:buFont typeface="Wingdings" pitchFamily="2" charset="2"/>
              <a:buChar char="v"/>
            </a:pPr>
            <a:r>
              <a:rPr lang="en-US" b="1" dirty="0" err="1" smtClean="0"/>
              <a:t>Hipotalamus</a:t>
            </a:r>
            <a:r>
              <a:rPr lang="en-US" b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nukleus-nukleus</a:t>
            </a:r>
            <a:r>
              <a:rPr lang="en-US" dirty="0" smtClean="0"/>
              <a:t> </a:t>
            </a:r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serat-serat</a:t>
            </a:r>
            <a:r>
              <a:rPr lang="en-US" dirty="0" smtClean="0"/>
              <a:t> </a:t>
            </a:r>
            <a:r>
              <a:rPr lang="en-US" dirty="0" err="1" smtClean="0"/>
              <a:t>terkait</a:t>
            </a:r>
            <a:r>
              <a:rPr lang="en-US" dirty="0" smtClean="0"/>
              <a:t> yang </a:t>
            </a:r>
            <a:r>
              <a:rPr lang="en-US" dirty="0" err="1" smtClean="0"/>
              <a:t>terletak</a:t>
            </a:r>
            <a:r>
              <a:rPr lang="en-US" dirty="0" smtClean="0"/>
              <a:t> di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talamus</a:t>
            </a:r>
            <a:r>
              <a:rPr lang="en-US" dirty="0" smtClean="0"/>
              <a:t>.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integrasi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homeostatik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penghubung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saraf</a:t>
            </a:r>
            <a:r>
              <a:rPr lang="en-US" dirty="0" smtClean="0"/>
              <a:t> </a:t>
            </a:r>
            <a:r>
              <a:rPr lang="en-US" dirty="0" err="1" smtClean="0"/>
              <a:t>otonom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endokrin</a:t>
            </a:r>
            <a:endParaRPr lang="en-US" b="1" dirty="0"/>
          </a:p>
          <a:p>
            <a:pPr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37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90600"/>
            <a:ext cx="7280514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43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hipotalamus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suhu</a:t>
            </a:r>
            <a:r>
              <a:rPr lang="en-US" sz="2000" dirty="0" smtClean="0"/>
              <a:t> </a:t>
            </a:r>
            <a:r>
              <a:rPr lang="en-US" sz="2000" dirty="0" err="1" smtClean="0"/>
              <a:t>tubuh</a:t>
            </a:r>
            <a:endParaRPr lang="en-US" sz="2000" dirty="0" smtClean="0"/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Mengontrol</a:t>
            </a:r>
            <a:r>
              <a:rPr lang="en-US" sz="2000" dirty="0" smtClean="0"/>
              <a:t> rasa </a:t>
            </a:r>
            <a:r>
              <a:rPr lang="en-US" sz="2000" dirty="0" err="1" smtClean="0"/>
              <a:t>haus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pengeluaran</a:t>
            </a:r>
            <a:r>
              <a:rPr lang="en-US" sz="2000" dirty="0" smtClean="0"/>
              <a:t> urine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asupan</a:t>
            </a:r>
            <a:r>
              <a:rPr lang="en-US" sz="2000" dirty="0" smtClean="0"/>
              <a:t> </a:t>
            </a:r>
            <a:r>
              <a:rPr lang="en-US" sz="2000" dirty="0" err="1" smtClean="0"/>
              <a:t>makanan</a:t>
            </a:r>
            <a:endParaRPr lang="en-US" sz="2000" dirty="0" smtClean="0"/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sekresi</a:t>
            </a:r>
            <a:r>
              <a:rPr lang="en-US" sz="2000" dirty="0" smtClean="0"/>
              <a:t> </a:t>
            </a:r>
            <a:r>
              <a:rPr lang="en-US" sz="2000" dirty="0" err="1" smtClean="0"/>
              <a:t>hormon</a:t>
            </a:r>
            <a:r>
              <a:rPr lang="en-US" sz="2000" dirty="0" smtClean="0"/>
              <a:t> </a:t>
            </a:r>
            <a:r>
              <a:rPr lang="en-US" sz="2000" dirty="0" err="1" smtClean="0"/>
              <a:t>hipofisis</a:t>
            </a:r>
            <a:r>
              <a:rPr lang="en-US" sz="2000" dirty="0" smtClean="0"/>
              <a:t> anterior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Menghasilkan</a:t>
            </a:r>
            <a:r>
              <a:rPr lang="en-US" sz="2000" dirty="0" smtClean="0"/>
              <a:t> </a:t>
            </a:r>
            <a:r>
              <a:rPr lang="en-US" sz="2000" dirty="0" err="1" smtClean="0"/>
              <a:t>hormon-hormon</a:t>
            </a:r>
            <a:r>
              <a:rPr lang="en-US" sz="2000" dirty="0" smtClean="0"/>
              <a:t> </a:t>
            </a:r>
            <a:r>
              <a:rPr lang="en-US" sz="2000" dirty="0" err="1" smtClean="0"/>
              <a:t>hipofisis</a:t>
            </a:r>
            <a:r>
              <a:rPr lang="en-US" sz="2000" dirty="0" smtClean="0"/>
              <a:t> posterior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kontraksi</a:t>
            </a:r>
            <a:r>
              <a:rPr lang="en-US" sz="2000" dirty="0" smtClean="0"/>
              <a:t> uterus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ejeksi</a:t>
            </a:r>
            <a:r>
              <a:rPr lang="en-US" sz="2000" dirty="0" smtClean="0"/>
              <a:t> air </a:t>
            </a:r>
            <a:r>
              <a:rPr lang="en-US" sz="2000" dirty="0" err="1" smtClean="0"/>
              <a:t>susu</a:t>
            </a:r>
            <a:endParaRPr lang="en-US" sz="2000" dirty="0" smtClean="0"/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Pusat</a:t>
            </a:r>
            <a:r>
              <a:rPr lang="en-US" sz="2000" dirty="0" smtClean="0"/>
              <a:t> </a:t>
            </a:r>
            <a:r>
              <a:rPr lang="en-US" sz="2000" dirty="0" err="1" smtClean="0"/>
              <a:t>koordinasi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</a:t>
            </a:r>
            <a:r>
              <a:rPr lang="en-US" sz="2000" dirty="0" smtClean="0"/>
              <a:t> </a:t>
            </a:r>
            <a:r>
              <a:rPr lang="en-US" sz="2000" dirty="0" err="1" smtClean="0"/>
              <a:t>saraf</a:t>
            </a:r>
            <a:r>
              <a:rPr lang="en-US" sz="2000" dirty="0" smtClean="0"/>
              <a:t> </a:t>
            </a:r>
            <a:r>
              <a:rPr lang="en-US" sz="2000" dirty="0" err="1" smtClean="0"/>
              <a:t>otonom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,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mempengaruhi</a:t>
            </a:r>
            <a:r>
              <a:rPr lang="en-US" sz="2000" dirty="0" smtClean="0"/>
              <a:t>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otot</a:t>
            </a:r>
            <a:r>
              <a:rPr lang="en-US" sz="2000" dirty="0" smtClean="0"/>
              <a:t> </a:t>
            </a:r>
            <a:r>
              <a:rPr lang="en-US" sz="2000" dirty="0" err="1" smtClean="0"/>
              <a:t>polos</a:t>
            </a:r>
            <a:r>
              <a:rPr lang="en-US" sz="2000" dirty="0" smtClean="0"/>
              <a:t>, </a:t>
            </a:r>
            <a:r>
              <a:rPr lang="en-US" sz="2000" dirty="0" err="1" smtClean="0"/>
              <a:t>otot</a:t>
            </a:r>
            <a:r>
              <a:rPr lang="en-US" sz="2000" dirty="0" smtClean="0"/>
              <a:t> </a:t>
            </a:r>
            <a:r>
              <a:rPr lang="en-US" sz="2000" dirty="0" err="1" smtClean="0"/>
              <a:t>jantung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kelenjar</a:t>
            </a:r>
            <a:r>
              <a:rPr lang="en-US" sz="2000" dirty="0" smtClean="0"/>
              <a:t> </a:t>
            </a:r>
            <a:r>
              <a:rPr lang="en-US" sz="2000" dirty="0" err="1" smtClean="0"/>
              <a:t>eksokrin</a:t>
            </a:r>
            <a:endParaRPr lang="en-US" sz="2000" dirty="0"/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Berperan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pola</a:t>
            </a:r>
            <a:r>
              <a:rPr lang="en-US" sz="2000" dirty="0" smtClean="0"/>
              <a:t> </a:t>
            </a:r>
            <a:r>
              <a:rPr lang="en-US" sz="2000" dirty="0" err="1" smtClean="0"/>
              <a:t>emosi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</a:t>
            </a:r>
            <a:r>
              <a:rPr lang="en-US" dirty="0" err="1" smtClean="0"/>
              <a:t>erilaku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sz="2000" dirty="0" err="1" smtClean="0"/>
              <a:t>Ikut</a:t>
            </a:r>
            <a:r>
              <a:rPr lang="en-US" sz="2000" dirty="0" smtClean="0"/>
              <a:t> </a:t>
            </a:r>
            <a:r>
              <a:rPr lang="en-US" sz="2000" dirty="0" err="1" smtClean="0"/>
              <a:t>serta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siklus</a:t>
            </a:r>
            <a:r>
              <a:rPr lang="en-US" sz="2000" dirty="0" smtClean="0"/>
              <a:t> </a:t>
            </a:r>
            <a:r>
              <a:rPr lang="en-US" sz="2000" dirty="0" err="1" smtClean="0"/>
              <a:t>tidur-terjaga</a:t>
            </a:r>
            <a:endParaRPr lang="en-US" sz="2000" dirty="0" smtClean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15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limbik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36" y="1579419"/>
            <a:ext cx="4248789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76800" y="1600201"/>
            <a:ext cx="3733800" cy="51816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dirty="0" err="1" smtClean="0"/>
              <a:t>Sistem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limbik</a:t>
            </a:r>
            <a:r>
              <a:rPr lang="en-US" sz="1400" b="1" dirty="0" smtClean="0"/>
              <a:t> </a:t>
            </a:r>
            <a:r>
              <a:rPr lang="en-US" sz="1400" dirty="0" err="1" smtClean="0"/>
              <a:t>berperan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 </a:t>
            </a:r>
            <a:r>
              <a:rPr lang="en-US" sz="1400" dirty="0" err="1" smtClean="0"/>
              <a:t>penting</a:t>
            </a:r>
            <a:r>
              <a:rPr lang="en-US" sz="1400" dirty="0" smtClean="0"/>
              <a:t>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emosi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suasana</a:t>
            </a:r>
            <a:r>
              <a:rPr lang="en-US" sz="1400" dirty="0" smtClean="0"/>
              <a:t> </a:t>
            </a:r>
            <a:r>
              <a:rPr lang="en-US" sz="1400" dirty="0" err="1" smtClean="0"/>
              <a:t>hati</a:t>
            </a:r>
            <a:r>
              <a:rPr lang="en-US" sz="1400" dirty="0" smtClean="0"/>
              <a:t> (</a:t>
            </a:r>
            <a:r>
              <a:rPr lang="en-US" sz="1400" dirty="0" err="1" smtClean="0"/>
              <a:t>marah</a:t>
            </a:r>
            <a:r>
              <a:rPr lang="en-US" sz="1400" dirty="0" smtClean="0"/>
              <a:t>, </a:t>
            </a:r>
            <a:r>
              <a:rPr lang="en-US" sz="1400" dirty="0" err="1" smtClean="0"/>
              <a:t>takut</a:t>
            </a:r>
            <a:r>
              <a:rPr lang="en-US" sz="1400" dirty="0" smtClean="0"/>
              <a:t>, </a:t>
            </a:r>
            <a:r>
              <a:rPr lang="en-US" sz="1400" dirty="0" err="1" smtClean="0"/>
              <a:t>gembira</a:t>
            </a:r>
            <a:r>
              <a:rPr lang="en-US" sz="1400" dirty="0" smtClean="0"/>
              <a:t>)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respon-respon</a:t>
            </a:r>
            <a:r>
              <a:rPr lang="en-US" sz="1400" dirty="0" smtClean="0"/>
              <a:t> </a:t>
            </a:r>
            <a:r>
              <a:rPr lang="en-US" sz="1400" dirty="0" err="1" smtClean="0"/>
              <a:t>fisiknya</a:t>
            </a:r>
            <a:r>
              <a:rPr lang="en-US" sz="1400" dirty="0" smtClean="0"/>
              <a:t>. </a:t>
            </a:r>
          </a:p>
          <a:p>
            <a:endParaRPr lang="en-US" sz="1400" dirty="0"/>
          </a:p>
          <a:p>
            <a:r>
              <a:rPr lang="en-US" sz="1400" dirty="0" err="1" smtClean="0"/>
              <a:t>Respon</a:t>
            </a:r>
            <a:r>
              <a:rPr lang="en-US" sz="1400" dirty="0" smtClean="0"/>
              <a:t> </a:t>
            </a:r>
            <a:r>
              <a:rPr lang="en-US" sz="1400" dirty="0" err="1" smtClean="0"/>
              <a:t>fisik</a:t>
            </a:r>
            <a:r>
              <a:rPr lang="en-US" sz="1400" dirty="0" smtClean="0"/>
              <a:t> </a:t>
            </a:r>
            <a:r>
              <a:rPr lang="en-US" sz="1400" dirty="0" err="1" smtClean="0"/>
              <a:t>cthnya</a:t>
            </a:r>
            <a:r>
              <a:rPr lang="en-US" sz="1400" dirty="0" smtClean="0"/>
              <a:t> </a:t>
            </a:r>
            <a:r>
              <a:rPr lang="en-US" sz="1400" dirty="0" err="1" smtClean="0"/>
              <a:t>bersiap</a:t>
            </a:r>
            <a:r>
              <a:rPr lang="en-US" sz="1400" dirty="0" smtClean="0"/>
              <a:t> </a:t>
            </a:r>
            <a:r>
              <a:rPr lang="en-US" sz="1400" dirty="0" err="1" smtClean="0"/>
              <a:t>menyerang</a:t>
            </a:r>
            <a:r>
              <a:rPr lang="en-US" sz="1400" dirty="0" smtClean="0"/>
              <a:t> </a:t>
            </a:r>
            <a:r>
              <a:rPr lang="en-US" sz="1400" dirty="0" err="1" smtClean="0"/>
              <a:t>atau</a:t>
            </a:r>
            <a:r>
              <a:rPr lang="en-US" sz="1400" dirty="0" smtClean="0"/>
              <a:t> </a:t>
            </a:r>
            <a:r>
              <a:rPr lang="en-US" sz="1400" dirty="0" err="1" smtClean="0"/>
              <a:t>bertahan</a:t>
            </a:r>
            <a:r>
              <a:rPr lang="en-US" sz="1400" dirty="0" smtClean="0"/>
              <a:t> </a:t>
            </a:r>
            <a:r>
              <a:rPr lang="en-US" sz="1400" dirty="0" err="1" smtClean="0"/>
              <a:t>ketika</a:t>
            </a:r>
            <a:r>
              <a:rPr lang="en-US" sz="1400" dirty="0" smtClean="0"/>
              <a:t> </a:t>
            </a:r>
            <a:r>
              <a:rPr lang="en-US" sz="1400" dirty="0" err="1" smtClean="0"/>
              <a:t>terancam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musuh</a:t>
            </a:r>
            <a:r>
              <a:rPr lang="en-US" sz="1400" dirty="0" smtClean="0"/>
              <a:t>. </a:t>
            </a:r>
            <a:endParaRPr lang="en-US" sz="1400" dirty="0"/>
          </a:p>
          <a:p>
            <a:endParaRPr lang="en-US" sz="1400" dirty="0" smtClean="0"/>
          </a:p>
          <a:p>
            <a:r>
              <a:rPr lang="en-US" sz="1400" dirty="0" err="1" smtClean="0"/>
              <a:t>Ekspresi</a:t>
            </a:r>
            <a:r>
              <a:rPr lang="en-US" sz="1400" dirty="0" smtClean="0"/>
              <a:t> </a:t>
            </a:r>
            <a:r>
              <a:rPr lang="en-US" sz="1400" dirty="0" err="1" smtClean="0"/>
              <a:t>emosi</a:t>
            </a:r>
            <a:r>
              <a:rPr lang="en-US" sz="1400" dirty="0" smtClean="0"/>
              <a:t> </a:t>
            </a:r>
            <a:r>
              <a:rPr lang="en-US" sz="1400" dirty="0" err="1" smtClean="0"/>
              <a:t>cthnya</a:t>
            </a:r>
            <a:r>
              <a:rPr lang="en-US" sz="1400" dirty="0" smtClean="0"/>
              <a:t> </a:t>
            </a:r>
            <a:r>
              <a:rPr lang="en-US" sz="1400" dirty="0" err="1" smtClean="0"/>
              <a:t>tertawa</a:t>
            </a:r>
            <a:r>
              <a:rPr lang="en-US" sz="1400" dirty="0" smtClean="0"/>
              <a:t>, </a:t>
            </a:r>
            <a:r>
              <a:rPr lang="en-US" sz="1400" dirty="0" err="1" smtClean="0"/>
              <a:t>menangis</a:t>
            </a:r>
            <a:r>
              <a:rPr lang="en-US" sz="1400" dirty="0" smtClean="0"/>
              <a:t>, </a:t>
            </a:r>
            <a:r>
              <a:rPr lang="en-US" sz="1400" dirty="0" err="1" smtClean="0"/>
              <a:t>tersipu</a:t>
            </a:r>
            <a:r>
              <a:rPr lang="en-US" sz="1400" dirty="0" smtClean="0"/>
              <a:t>.</a:t>
            </a:r>
          </a:p>
          <a:p>
            <a:endParaRPr lang="en-US" sz="1400" dirty="0"/>
          </a:p>
          <a:p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limbik</a:t>
            </a:r>
            <a:r>
              <a:rPr lang="en-US" sz="1400" dirty="0" smtClean="0"/>
              <a:t> </a:t>
            </a:r>
            <a:r>
              <a:rPr lang="en-US" sz="1400" dirty="0" err="1" smtClean="0"/>
              <a:t>juga</a:t>
            </a:r>
            <a:r>
              <a:rPr lang="en-US" sz="1400" dirty="0" smtClean="0"/>
              <a:t> </a:t>
            </a:r>
            <a:r>
              <a:rPr lang="en-US" sz="1400" dirty="0" err="1" smtClean="0"/>
              <a:t>mengontrol</a:t>
            </a:r>
            <a:r>
              <a:rPr lang="en-US" sz="1400" dirty="0" smtClean="0"/>
              <a:t> </a:t>
            </a:r>
            <a:r>
              <a:rPr lang="en-US" sz="1400" dirty="0" err="1" smtClean="0"/>
              <a:t>perilaku</a:t>
            </a:r>
            <a:r>
              <a:rPr lang="en-US" sz="1400" dirty="0" smtClean="0"/>
              <a:t> </a:t>
            </a:r>
            <a:r>
              <a:rPr lang="en-US" sz="1400" dirty="0" err="1" smtClean="0"/>
              <a:t>dasar</a:t>
            </a:r>
            <a:r>
              <a:rPr lang="en-US" sz="1400" dirty="0" smtClean="0"/>
              <a:t> </a:t>
            </a:r>
            <a:r>
              <a:rPr lang="en-US" sz="1400" dirty="0" err="1" smtClean="0"/>
              <a:t>spt</a:t>
            </a:r>
            <a:r>
              <a:rPr lang="en-US" sz="1400" dirty="0" smtClean="0"/>
              <a:t> </a:t>
            </a:r>
            <a:r>
              <a:rPr lang="en-US" sz="1400" dirty="0" err="1" smtClean="0"/>
              <a:t>pola-pola</a:t>
            </a:r>
            <a:r>
              <a:rPr lang="en-US" sz="1400" dirty="0" smtClean="0"/>
              <a:t> </a:t>
            </a:r>
            <a:r>
              <a:rPr lang="en-US" sz="1400" dirty="0" err="1" smtClean="0"/>
              <a:t>mempertahankan</a:t>
            </a:r>
            <a:r>
              <a:rPr lang="en-US" sz="1400" dirty="0" smtClean="0"/>
              <a:t> </a:t>
            </a:r>
            <a:r>
              <a:rPr lang="en-US" sz="1400" dirty="0" err="1" smtClean="0"/>
              <a:t>hidup</a:t>
            </a:r>
            <a:r>
              <a:rPr lang="en-US" sz="1400" dirty="0" smtClean="0"/>
              <a:t> (</a:t>
            </a:r>
            <a:r>
              <a:rPr lang="en-US" sz="1400" dirty="0" err="1" smtClean="0"/>
              <a:t>menyerang</a:t>
            </a:r>
            <a:r>
              <a:rPr lang="en-US" sz="1400" dirty="0" smtClean="0"/>
              <a:t>, </a:t>
            </a:r>
            <a:r>
              <a:rPr lang="en-US" sz="1400" dirty="0" err="1" smtClean="0"/>
              <a:t>mencari</a:t>
            </a:r>
            <a:r>
              <a:rPr lang="en-US" sz="1400" dirty="0" smtClean="0"/>
              <a:t> </a:t>
            </a:r>
            <a:r>
              <a:rPr lang="en-US" sz="1400" dirty="0" err="1" smtClean="0"/>
              <a:t>makan</a:t>
            </a:r>
            <a:r>
              <a:rPr lang="en-US" sz="1400" dirty="0" smtClean="0"/>
              <a:t>, </a:t>
            </a:r>
            <a:r>
              <a:rPr lang="en-US" sz="1400" dirty="0" err="1" smtClean="0"/>
              <a:t>sosioseksual</a:t>
            </a:r>
            <a:r>
              <a:rPr lang="en-US" sz="1400" dirty="0" smtClean="0"/>
              <a:t>)</a:t>
            </a:r>
          </a:p>
          <a:p>
            <a:endParaRPr lang="en-US" sz="1400" dirty="0"/>
          </a:p>
          <a:p>
            <a:r>
              <a:rPr lang="en-US" sz="1400" b="1" dirty="0" err="1" smtClean="0"/>
              <a:t>Amigdala</a:t>
            </a:r>
            <a:r>
              <a:rPr lang="en-US" sz="1400" dirty="0" smtClean="0"/>
              <a:t> </a:t>
            </a:r>
            <a:r>
              <a:rPr lang="en-US" sz="1400" dirty="0" smtClean="0">
                <a:sym typeface="Wingdings" pitchFamily="2" charset="2"/>
              </a:rPr>
              <a:t> </a:t>
            </a:r>
            <a:r>
              <a:rPr lang="en-US" sz="1400" dirty="0" err="1" smtClean="0">
                <a:sym typeface="Wingdings" pitchFamily="2" charset="2"/>
              </a:rPr>
              <a:t>merupakan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bagian</a:t>
            </a:r>
            <a:r>
              <a:rPr lang="en-US" sz="1400" dirty="0" smtClean="0">
                <a:sym typeface="Wingdings" pitchFamily="2" charset="2"/>
              </a:rPr>
              <a:t> di anterior di </a:t>
            </a:r>
            <a:r>
              <a:rPr lang="en-US" sz="1400" dirty="0" err="1" smtClean="0">
                <a:sym typeface="Wingdings" pitchFamily="2" charset="2"/>
              </a:rPr>
              <a:t>sisi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bawah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lobus</a:t>
            </a:r>
            <a:r>
              <a:rPr lang="en-US" sz="1400" dirty="0" smtClean="0">
                <a:sym typeface="Wingdings" pitchFamily="2" charset="2"/>
              </a:rPr>
              <a:t> temporalis </a:t>
            </a:r>
            <a:r>
              <a:rPr lang="en-US" sz="1400" dirty="0" err="1" smtClean="0">
                <a:sym typeface="Wingdings" pitchFamily="2" charset="2"/>
              </a:rPr>
              <a:t>adl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bagian</a:t>
            </a:r>
            <a:r>
              <a:rPr lang="en-US" sz="1400" dirty="0" smtClean="0">
                <a:sym typeface="Wingdings" pitchFamily="2" charset="2"/>
              </a:rPr>
              <a:t> yang </a:t>
            </a:r>
            <a:r>
              <a:rPr lang="en-US" sz="1400" dirty="0" err="1" smtClean="0">
                <a:sym typeface="Wingdings" pitchFamily="2" charset="2"/>
              </a:rPr>
              <a:t>sangat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penting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utk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memproses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masukan</a:t>
            </a:r>
            <a:r>
              <a:rPr lang="en-US" sz="1400" dirty="0" smtClean="0">
                <a:sym typeface="Wingdings" pitchFamily="2" charset="2"/>
              </a:rPr>
              <a:t> yang </a:t>
            </a:r>
            <a:r>
              <a:rPr lang="en-US" sz="1400" dirty="0" err="1" smtClean="0">
                <a:sym typeface="Wingdings" pitchFamily="2" charset="2"/>
              </a:rPr>
              <a:t>menghasilkan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sensasi</a:t>
            </a:r>
            <a:r>
              <a:rPr lang="en-US" sz="1400" dirty="0" smtClean="0">
                <a:sym typeface="Wingdings" pitchFamily="2" charset="2"/>
              </a:rPr>
              <a:t> </a:t>
            </a:r>
            <a:r>
              <a:rPr lang="en-US" sz="1400" dirty="0" err="1" smtClean="0">
                <a:sym typeface="Wingdings" pitchFamily="2" charset="2"/>
              </a:rPr>
              <a:t>takut</a:t>
            </a:r>
            <a:r>
              <a:rPr lang="en-US" sz="1400" dirty="0" smtClean="0">
                <a:sym typeface="Wingdings" pitchFamily="2" charset="2"/>
              </a:rPr>
              <a:t>.</a:t>
            </a:r>
            <a:endParaRPr lang="en-US" sz="1400" dirty="0" smtClean="0"/>
          </a:p>
          <a:p>
            <a:endParaRPr lang="en-US" sz="1400" dirty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213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serebelum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4373563"/>
          </a:xfrm>
        </p:spPr>
        <p:txBody>
          <a:bodyPr>
            <a:normAutofit/>
          </a:bodyPr>
          <a:lstStyle/>
          <a:p>
            <a:r>
              <a:rPr lang="en-US" sz="2000" b="1" dirty="0" err="1" smtClean="0"/>
              <a:t>Serebelum</a:t>
            </a:r>
            <a:r>
              <a:rPr lang="en-US" sz="2000" dirty="0" smtClean="0"/>
              <a:t>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otak</a:t>
            </a:r>
            <a:r>
              <a:rPr lang="en-US" sz="2000" dirty="0" smtClean="0"/>
              <a:t> yang </a:t>
            </a:r>
            <a:r>
              <a:rPr lang="en-US" sz="2000" dirty="0" err="1" smtClean="0"/>
              <a:t>seukuran</a:t>
            </a:r>
            <a:r>
              <a:rPr lang="en-US" sz="2000" dirty="0" smtClean="0"/>
              <a:t> bola </a:t>
            </a:r>
            <a:r>
              <a:rPr lang="en-US" sz="2000" dirty="0" err="1" smtClean="0"/>
              <a:t>kasti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berlipat</a:t>
            </a:r>
            <a:r>
              <a:rPr lang="en-US" sz="2000" dirty="0" smtClean="0"/>
              <a:t>, </a:t>
            </a:r>
            <a:r>
              <a:rPr lang="en-US" sz="2000" dirty="0" err="1" smtClean="0"/>
              <a:t>terletak</a:t>
            </a:r>
            <a:r>
              <a:rPr lang="en-US" sz="2000" dirty="0" smtClean="0"/>
              <a:t> </a:t>
            </a:r>
            <a:r>
              <a:rPr lang="en-US" sz="2000" dirty="0" err="1" smtClean="0"/>
              <a:t>dibawah</a:t>
            </a:r>
            <a:r>
              <a:rPr lang="en-US" sz="2000" dirty="0" smtClean="0"/>
              <a:t> </a:t>
            </a:r>
            <a:r>
              <a:rPr lang="en-US" sz="2000" dirty="0" err="1" smtClean="0"/>
              <a:t>lobus</a:t>
            </a:r>
            <a:r>
              <a:rPr lang="en-US" sz="2000" dirty="0" smtClean="0"/>
              <a:t> </a:t>
            </a:r>
            <a:r>
              <a:rPr lang="en-US" sz="2000" dirty="0" err="1" smtClean="0"/>
              <a:t>oksipitalis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melekat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  <a:r>
              <a:rPr lang="en-US" sz="2000" dirty="0" err="1" smtClean="0"/>
              <a:t>batang</a:t>
            </a:r>
            <a:r>
              <a:rPr lang="en-US" sz="2000" dirty="0" smtClean="0"/>
              <a:t> </a:t>
            </a:r>
            <a:r>
              <a:rPr lang="en-US" sz="2000" dirty="0" err="1" smtClean="0"/>
              <a:t>otak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 smtClean="0"/>
              <a:t>Serebelum</a:t>
            </a:r>
            <a:r>
              <a:rPr lang="en-US" sz="2000" dirty="0" smtClean="0"/>
              <a:t> </a:t>
            </a:r>
            <a:r>
              <a:rPr lang="en-US" sz="2000" dirty="0" err="1" smtClean="0"/>
              <a:t>berperan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keseimbangan</a:t>
            </a:r>
            <a:r>
              <a:rPr lang="en-US" sz="2000" dirty="0" smtClean="0"/>
              <a:t> </a:t>
            </a:r>
            <a:r>
              <a:rPr lang="en-US" sz="2000" dirty="0" err="1" smtClean="0"/>
              <a:t>serta</a:t>
            </a:r>
            <a:r>
              <a:rPr lang="en-US" sz="2000" dirty="0" smtClean="0"/>
              <a:t> </a:t>
            </a:r>
            <a:r>
              <a:rPr lang="en-US" sz="2000" dirty="0" err="1" smtClean="0"/>
              <a:t>perencanaan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eksekusi</a:t>
            </a:r>
            <a:r>
              <a:rPr lang="en-US" sz="2000" dirty="0" smtClean="0"/>
              <a:t> </a:t>
            </a:r>
            <a:r>
              <a:rPr lang="en-US" sz="2000" dirty="0" err="1" smtClean="0"/>
              <a:t>gerakan</a:t>
            </a:r>
            <a:r>
              <a:rPr lang="en-US" sz="2000" dirty="0" smtClean="0"/>
              <a:t> </a:t>
            </a:r>
            <a:r>
              <a:rPr lang="en-US" sz="2000" dirty="0" err="1" smtClean="0"/>
              <a:t>volunter</a:t>
            </a:r>
            <a:r>
              <a:rPr lang="en-US" sz="2000" dirty="0" smtClean="0"/>
              <a:t>.</a:t>
            </a:r>
          </a:p>
          <a:p>
            <a:r>
              <a:rPr lang="en-US" sz="2000" dirty="0" err="1" smtClean="0"/>
              <a:t>Bagian-bagian</a:t>
            </a:r>
            <a:r>
              <a:rPr lang="en-US" sz="2000" dirty="0" smtClean="0"/>
              <a:t> </a:t>
            </a:r>
            <a:r>
              <a:rPr lang="en-US" sz="2000" dirty="0" err="1" smtClean="0"/>
              <a:t>serebelum</a:t>
            </a:r>
            <a:r>
              <a:rPr lang="en-US" sz="2000" dirty="0" smtClean="0"/>
              <a:t> :</a:t>
            </a:r>
          </a:p>
          <a:p>
            <a:pPr marL="571500" indent="-457200">
              <a:buAutoNum type="arabicPeriod"/>
            </a:pPr>
            <a:r>
              <a:rPr lang="en-US" sz="2000" b="1" dirty="0" err="1" smtClean="0"/>
              <a:t>Vestibuloserebelum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penting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utk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mempertahankan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keseimbangan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kontrol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gerakan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mata</a:t>
            </a:r>
            <a:endParaRPr lang="en-US" sz="2000" dirty="0" smtClean="0">
              <a:sym typeface="Wingdings" pitchFamily="2" charset="2"/>
            </a:endParaRPr>
          </a:p>
          <a:p>
            <a:pPr marL="571500" indent="-457200">
              <a:buAutoNum type="arabicPeriod"/>
            </a:pPr>
            <a:r>
              <a:rPr lang="en-US" sz="2000" b="1" dirty="0" err="1" smtClean="0">
                <a:sym typeface="Wingdings" pitchFamily="2" charset="2"/>
              </a:rPr>
              <a:t>Spinoserebelum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meningkatkan</a:t>
            </a:r>
            <a:r>
              <a:rPr lang="en-US" sz="2000" dirty="0" smtClean="0">
                <a:sym typeface="Wingdings" pitchFamily="2" charset="2"/>
              </a:rPr>
              <a:t> tonus </a:t>
            </a:r>
            <a:r>
              <a:rPr lang="en-US" sz="2000" dirty="0" err="1" smtClean="0">
                <a:sym typeface="Wingdings" pitchFamily="2" charset="2"/>
              </a:rPr>
              <a:t>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mengkoordinasikan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gerakan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volunter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terampil</a:t>
            </a:r>
            <a:r>
              <a:rPr lang="en-US" sz="2000" dirty="0" smtClean="0">
                <a:sym typeface="Wingdings" pitchFamily="2" charset="2"/>
              </a:rPr>
              <a:t>. </a:t>
            </a:r>
          </a:p>
          <a:p>
            <a:pPr marL="571500" indent="-457200">
              <a:buAutoNum type="arabicPeriod"/>
            </a:pPr>
            <a:r>
              <a:rPr lang="en-US" sz="2000" b="1" dirty="0" err="1" smtClean="0">
                <a:sym typeface="Wingdings" pitchFamily="2" charset="2"/>
              </a:rPr>
              <a:t>Serebroserebelum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berperan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menyimpan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ingatan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perencanaan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inisisasi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aktivitas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volunter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126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27" y="457200"/>
            <a:ext cx="7391400" cy="5997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19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Batang</a:t>
            </a:r>
            <a:r>
              <a:rPr lang="en-US" dirty="0" smtClean="0"/>
              <a:t> </a:t>
            </a:r>
            <a:r>
              <a:rPr lang="en-US" dirty="0" err="1" smtClean="0"/>
              <a:t>otak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1600" dirty="0" err="1" smtClean="0"/>
              <a:t>Batang</a:t>
            </a:r>
            <a:r>
              <a:rPr lang="en-US" sz="1600" dirty="0" smtClean="0"/>
              <a:t> </a:t>
            </a:r>
            <a:r>
              <a:rPr lang="en-US" sz="1600" dirty="0" err="1" smtClean="0"/>
              <a:t>otak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</a:t>
            </a:r>
            <a:r>
              <a:rPr lang="en-US" sz="1600" dirty="0" err="1" smtClean="0"/>
              <a:t>penghubung</a:t>
            </a:r>
            <a:r>
              <a:rPr lang="en-US" sz="1600" dirty="0" smtClean="0"/>
              <a:t> </a:t>
            </a:r>
            <a:r>
              <a:rPr lang="en-US" sz="1600" dirty="0" err="1" smtClean="0"/>
              <a:t>penting</a:t>
            </a:r>
            <a:r>
              <a:rPr lang="en-US" sz="1600" dirty="0" smtClean="0"/>
              <a:t> </a:t>
            </a:r>
            <a:r>
              <a:rPr lang="en-US" sz="1600" dirty="0" err="1" smtClean="0"/>
              <a:t>antara</a:t>
            </a:r>
            <a:r>
              <a:rPr lang="en-US" sz="1600" dirty="0" smtClean="0"/>
              <a:t> </a:t>
            </a:r>
            <a:r>
              <a:rPr lang="en-US" sz="1600" dirty="0" err="1" smtClean="0"/>
              <a:t>bagian</a:t>
            </a:r>
            <a:r>
              <a:rPr lang="en-US" sz="1600" dirty="0" smtClean="0"/>
              <a:t> </a:t>
            </a:r>
            <a:r>
              <a:rPr lang="en-US" sz="1600" dirty="0" err="1" smtClean="0"/>
              <a:t>otak</a:t>
            </a:r>
            <a:r>
              <a:rPr lang="en-US" sz="1600" dirty="0" smtClean="0"/>
              <a:t> lain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medula</a:t>
            </a:r>
            <a:r>
              <a:rPr lang="en-US" sz="1600" dirty="0" smtClean="0"/>
              <a:t> </a:t>
            </a:r>
            <a:r>
              <a:rPr lang="en-US" sz="1600" dirty="0" err="1" smtClean="0"/>
              <a:t>spinalis</a:t>
            </a:r>
            <a:r>
              <a:rPr lang="en-US" sz="1600" dirty="0" smtClean="0"/>
              <a:t>.</a:t>
            </a:r>
          </a:p>
          <a:p>
            <a:r>
              <a:rPr lang="en-US" sz="1600" dirty="0" err="1" smtClean="0"/>
              <a:t>Fungsi</a:t>
            </a:r>
            <a:r>
              <a:rPr lang="en-US" sz="1600" dirty="0" smtClean="0"/>
              <a:t> </a:t>
            </a:r>
            <a:r>
              <a:rPr lang="en-US" sz="1600" dirty="0" err="1" smtClean="0"/>
              <a:t>batang</a:t>
            </a:r>
            <a:r>
              <a:rPr lang="en-US" sz="1600" dirty="0" smtClean="0"/>
              <a:t> </a:t>
            </a:r>
            <a:r>
              <a:rPr lang="en-US" sz="1600" dirty="0" err="1" smtClean="0"/>
              <a:t>otak</a:t>
            </a:r>
            <a:r>
              <a:rPr lang="en-US" sz="1600" dirty="0" smtClean="0"/>
              <a:t> :</a:t>
            </a:r>
          </a:p>
          <a:p>
            <a:pPr marL="571500" indent="-457200">
              <a:buAutoNum type="arabicPeriod"/>
            </a:pPr>
            <a:r>
              <a:rPr lang="en-US" sz="1600" dirty="0" err="1" smtClean="0"/>
              <a:t>Sebagian</a:t>
            </a:r>
            <a:r>
              <a:rPr lang="en-US" sz="1600" dirty="0" smtClean="0"/>
              <a:t> </a:t>
            </a:r>
            <a:r>
              <a:rPr lang="en-US" sz="1600" dirty="0" err="1" smtClean="0"/>
              <a:t>besar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12 </a:t>
            </a:r>
            <a:r>
              <a:rPr lang="en-US" sz="1600" dirty="0" err="1" smtClean="0"/>
              <a:t>pasang</a:t>
            </a:r>
            <a:r>
              <a:rPr lang="en-US" sz="1600" dirty="0" smtClean="0"/>
              <a:t> </a:t>
            </a:r>
            <a:r>
              <a:rPr lang="en-US" sz="1600" b="1" dirty="0" err="1" smtClean="0"/>
              <a:t>saraf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kranialis</a:t>
            </a:r>
            <a:r>
              <a:rPr lang="en-US" sz="1600" dirty="0" smtClean="0"/>
              <a:t> </a:t>
            </a:r>
            <a:r>
              <a:rPr lang="en-US" sz="1600" dirty="0" err="1" smtClean="0"/>
              <a:t>berasal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batang</a:t>
            </a:r>
            <a:r>
              <a:rPr lang="en-US" sz="1600" dirty="0" smtClean="0"/>
              <a:t> </a:t>
            </a:r>
            <a:r>
              <a:rPr lang="en-US" sz="1600" dirty="0" err="1" smtClean="0"/>
              <a:t>otak</a:t>
            </a:r>
            <a:r>
              <a:rPr lang="en-US" sz="1600" dirty="0" smtClean="0"/>
              <a:t>. </a:t>
            </a:r>
            <a:r>
              <a:rPr lang="en-US" sz="1600" dirty="0" err="1" smtClean="0"/>
              <a:t>Saraf-saraf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mensarafi</a:t>
            </a:r>
            <a:r>
              <a:rPr lang="en-US" sz="1600" dirty="0" smtClean="0"/>
              <a:t> di </a:t>
            </a:r>
            <a:r>
              <a:rPr lang="en-US" sz="1600" dirty="0" err="1" smtClean="0"/>
              <a:t>bagian</a:t>
            </a:r>
            <a:r>
              <a:rPr lang="en-US" sz="1600" dirty="0" smtClean="0"/>
              <a:t> </a:t>
            </a:r>
            <a:r>
              <a:rPr lang="en-US" sz="1600" dirty="0" err="1" smtClean="0"/>
              <a:t>kepala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leher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serat</a:t>
            </a:r>
            <a:r>
              <a:rPr lang="en-US" sz="1600" dirty="0" smtClean="0"/>
              <a:t> </a:t>
            </a:r>
            <a:r>
              <a:rPr lang="en-US" sz="1600" dirty="0" err="1" smtClean="0"/>
              <a:t>sensorik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motorik</a:t>
            </a:r>
            <a:r>
              <a:rPr lang="en-US" sz="1600" dirty="0" smtClean="0"/>
              <a:t>. </a:t>
            </a:r>
            <a:r>
              <a:rPr lang="en-US" sz="1600" dirty="0" err="1" smtClean="0"/>
              <a:t>Saraf-saraf</a:t>
            </a:r>
            <a:r>
              <a:rPr lang="en-US" sz="1600" dirty="0" smtClean="0"/>
              <a:t> </a:t>
            </a:r>
            <a:r>
              <a:rPr lang="en-US" sz="1600" dirty="0" err="1" smtClean="0"/>
              <a:t>kranialis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penting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penglihatan</a:t>
            </a:r>
            <a:r>
              <a:rPr lang="en-US" sz="1600" dirty="0" smtClean="0"/>
              <a:t>, </a:t>
            </a:r>
            <a:r>
              <a:rPr lang="en-US" sz="1600" dirty="0" err="1" smtClean="0"/>
              <a:t>pendengaran</a:t>
            </a:r>
            <a:r>
              <a:rPr lang="en-US" sz="1600" dirty="0" smtClean="0"/>
              <a:t>, </a:t>
            </a:r>
            <a:r>
              <a:rPr lang="en-US" sz="1600" dirty="0" err="1" smtClean="0"/>
              <a:t>pengecapan</a:t>
            </a:r>
            <a:r>
              <a:rPr lang="en-US" sz="1600" dirty="0" smtClean="0"/>
              <a:t>, </a:t>
            </a:r>
            <a:r>
              <a:rPr lang="en-US" sz="1600" dirty="0" err="1" smtClean="0"/>
              <a:t>sensasi</a:t>
            </a:r>
            <a:r>
              <a:rPr lang="en-US" sz="1600" dirty="0" smtClean="0"/>
              <a:t> </a:t>
            </a:r>
            <a:r>
              <a:rPr lang="en-US" sz="1600" dirty="0" err="1" smtClean="0"/>
              <a:t>wajah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kulit</a:t>
            </a:r>
            <a:r>
              <a:rPr lang="en-US" sz="1600" dirty="0" smtClean="0"/>
              <a:t> </a:t>
            </a:r>
            <a:r>
              <a:rPr lang="en-US" sz="1600" dirty="0" err="1" smtClean="0"/>
              <a:t>kepala</a:t>
            </a:r>
            <a:r>
              <a:rPr lang="en-US" sz="1600" dirty="0" smtClean="0"/>
              <a:t>, </a:t>
            </a:r>
            <a:r>
              <a:rPr lang="en-US" sz="1600" dirty="0" err="1" smtClean="0"/>
              <a:t>penghidu</a:t>
            </a:r>
            <a:r>
              <a:rPr lang="en-US" sz="1600" dirty="0" smtClean="0"/>
              <a:t>, </a:t>
            </a:r>
            <a:r>
              <a:rPr lang="en-US" sz="1600" dirty="0" err="1" smtClean="0"/>
              <a:t>gerakan</a:t>
            </a:r>
            <a:r>
              <a:rPr lang="en-US" sz="1600" dirty="0" smtClean="0"/>
              <a:t> </a:t>
            </a:r>
            <a:r>
              <a:rPr lang="en-US" sz="1600" dirty="0" err="1" smtClean="0"/>
              <a:t>mata</a:t>
            </a:r>
            <a:r>
              <a:rPr lang="en-US" sz="1600" dirty="0" smtClean="0"/>
              <a:t>, </a:t>
            </a:r>
            <a:r>
              <a:rPr lang="en-US" sz="1600" dirty="0" err="1" smtClean="0"/>
              <a:t>mengunyah</a:t>
            </a:r>
            <a:r>
              <a:rPr lang="en-US" sz="1600" dirty="0" smtClean="0"/>
              <a:t>, </a:t>
            </a:r>
            <a:r>
              <a:rPr lang="en-US" sz="1600" dirty="0" err="1" smtClean="0"/>
              <a:t>menelan</a:t>
            </a:r>
            <a:r>
              <a:rPr lang="en-US" sz="1600" dirty="0" smtClean="0"/>
              <a:t>, </a:t>
            </a:r>
            <a:r>
              <a:rPr lang="en-US" sz="1600" dirty="0" err="1" smtClean="0"/>
              <a:t>ekspresi</a:t>
            </a:r>
            <a:r>
              <a:rPr lang="en-US" sz="1600" dirty="0" smtClean="0"/>
              <a:t> </a:t>
            </a:r>
            <a:r>
              <a:rPr lang="en-US" sz="1600" dirty="0" err="1" smtClean="0"/>
              <a:t>wajah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salivasi</a:t>
            </a:r>
            <a:r>
              <a:rPr lang="en-US" sz="1600" dirty="0" smtClean="0"/>
              <a:t>. </a:t>
            </a:r>
            <a:r>
              <a:rPr lang="en-US" sz="1600" dirty="0" err="1" smtClean="0"/>
              <a:t>Pengecualian</a:t>
            </a:r>
            <a:r>
              <a:rPr lang="en-US" sz="1600" dirty="0" smtClean="0"/>
              <a:t> </a:t>
            </a:r>
            <a:r>
              <a:rPr lang="en-US" sz="1600" dirty="0" err="1" smtClean="0"/>
              <a:t>utama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</a:t>
            </a:r>
            <a:r>
              <a:rPr lang="en-US" sz="1600" dirty="0" err="1" smtClean="0"/>
              <a:t>saraf</a:t>
            </a:r>
            <a:r>
              <a:rPr lang="en-US" sz="1600" dirty="0" smtClean="0"/>
              <a:t> </a:t>
            </a:r>
            <a:r>
              <a:rPr lang="en-US" sz="1600" dirty="0" err="1" smtClean="0"/>
              <a:t>kranialis</a:t>
            </a:r>
            <a:r>
              <a:rPr lang="en-US" sz="1600" dirty="0" smtClean="0"/>
              <a:t> X, </a:t>
            </a:r>
            <a:r>
              <a:rPr lang="en-US" sz="1600" b="1" dirty="0" err="1" smtClean="0"/>
              <a:t>saraf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vagus</a:t>
            </a:r>
            <a:r>
              <a:rPr lang="en-US" sz="1600" b="1" dirty="0" smtClean="0"/>
              <a:t> </a:t>
            </a:r>
            <a:r>
              <a:rPr lang="en-US" sz="1600" dirty="0" err="1" smtClean="0"/>
              <a:t>dimana</a:t>
            </a:r>
            <a:r>
              <a:rPr lang="en-US" sz="1600" dirty="0" smtClean="0"/>
              <a:t> </a:t>
            </a:r>
            <a:r>
              <a:rPr lang="en-US" sz="1600" dirty="0" err="1" smtClean="0"/>
              <a:t>saraf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bukan</a:t>
            </a:r>
            <a:r>
              <a:rPr lang="en-US" sz="1600" dirty="0" smtClean="0"/>
              <a:t> </a:t>
            </a:r>
            <a:r>
              <a:rPr lang="en-US" sz="1600" dirty="0" err="1" smtClean="0"/>
              <a:t>mensarafi</a:t>
            </a:r>
            <a:r>
              <a:rPr lang="en-US" sz="1600" dirty="0" smtClean="0"/>
              <a:t> di </a:t>
            </a:r>
            <a:r>
              <a:rPr lang="en-US" sz="1600" dirty="0" err="1" smtClean="0"/>
              <a:t>bagian</a:t>
            </a:r>
            <a:r>
              <a:rPr lang="en-US" sz="1600" dirty="0" smtClean="0"/>
              <a:t> </a:t>
            </a:r>
            <a:r>
              <a:rPr lang="en-US" sz="1600" dirty="0" err="1" smtClean="0"/>
              <a:t>kepala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leher</a:t>
            </a:r>
            <a:r>
              <a:rPr lang="en-US" sz="1600" dirty="0" smtClean="0"/>
              <a:t> </a:t>
            </a:r>
            <a:r>
              <a:rPr lang="en-US" sz="1600" dirty="0" err="1" smtClean="0"/>
              <a:t>melainkan</a:t>
            </a:r>
            <a:r>
              <a:rPr lang="en-US" sz="1600" dirty="0" smtClean="0"/>
              <a:t> </a:t>
            </a:r>
            <a:r>
              <a:rPr lang="en-US" sz="1600" dirty="0" err="1" smtClean="0"/>
              <a:t>mensarafi</a:t>
            </a:r>
            <a:r>
              <a:rPr lang="en-US" sz="1600" dirty="0" smtClean="0"/>
              <a:t> organ di </a:t>
            </a:r>
            <a:r>
              <a:rPr lang="en-US" sz="1600" dirty="0" err="1" smtClean="0"/>
              <a:t>rongga</a:t>
            </a:r>
            <a:r>
              <a:rPr lang="en-US" sz="1600" dirty="0" smtClean="0"/>
              <a:t> thorax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leher</a:t>
            </a:r>
            <a:r>
              <a:rPr lang="en-US" sz="1600" dirty="0" smtClean="0"/>
              <a:t>.</a:t>
            </a:r>
          </a:p>
          <a:p>
            <a:pPr marL="571500" indent="-457200">
              <a:buAutoNum type="arabicPeriod"/>
            </a:pPr>
            <a:endParaRPr lang="en-US" sz="1600" dirty="0"/>
          </a:p>
          <a:p>
            <a:pPr marL="571500" indent="-457200">
              <a:buFont typeface="Arial" pitchFamily="34" charset="0"/>
              <a:buAutoNum type="arabicPeriod"/>
            </a:pPr>
            <a:r>
              <a:rPr lang="en-US" sz="1600" dirty="0"/>
              <a:t>Di </a:t>
            </a:r>
            <a:r>
              <a:rPr lang="en-US" sz="1600" dirty="0" err="1"/>
              <a:t>batang</a:t>
            </a:r>
            <a:r>
              <a:rPr lang="en-US" sz="1600" dirty="0"/>
              <a:t> </a:t>
            </a:r>
            <a:r>
              <a:rPr lang="en-US" sz="1600" dirty="0" err="1"/>
              <a:t>otak</a:t>
            </a:r>
            <a:r>
              <a:rPr lang="en-US" sz="1600" dirty="0"/>
              <a:t> </a:t>
            </a:r>
            <a:r>
              <a:rPr lang="en-US" sz="1600" dirty="0" err="1"/>
              <a:t>terkumpul</a:t>
            </a:r>
            <a:r>
              <a:rPr lang="en-US" sz="1600" dirty="0"/>
              <a:t> </a:t>
            </a:r>
            <a:r>
              <a:rPr lang="en-US" sz="1600" dirty="0" err="1"/>
              <a:t>kelompok-kelompok</a:t>
            </a:r>
            <a:r>
              <a:rPr lang="en-US" sz="1600" dirty="0"/>
              <a:t> </a:t>
            </a:r>
            <a:r>
              <a:rPr lang="en-US" sz="1600" dirty="0" smtClean="0"/>
              <a:t> neuron </a:t>
            </a:r>
            <a:r>
              <a:rPr lang="en-US" sz="1600" dirty="0"/>
              <a:t>yang </a:t>
            </a:r>
            <a:r>
              <a:rPr lang="en-US" sz="1600" dirty="0" err="1"/>
              <a:t>mengontrol</a:t>
            </a:r>
            <a:r>
              <a:rPr lang="en-US" sz="1600" dirty="0"/>
              <a:t> </a:t>
            </a:r>
            <a:r>
              <a:rPr lang="en-US" sz="1600" dirty="0" err="1"/>
              <a:t>fungsi</a:t>
            </a:r>
            <a:r>
              <a:rPr lang="en-US" sz="1600" dirty="0"/>
              <a:t> </a:t>
            </a:r>
            <a:r>
              <a:rPr lang="en-US" sz="1600" dirty="0" err="1"/>
              <a:t>jantung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smtClean="0"/>
              <a:t> </a:t>
            </a:r>
            <a:r>
              <a:rPr lang="en-US" sz="1600" dirty="0" err="1" smtClean="0"/>
              <a:t>pembuluh</a:t>
            </a:r>
            <a:r>
              <a:rPr lang="en-US" sz="1600" dirty="0" smtClean="0"/>
              <a:t> </a:t>
            </a:r>
            <a:r>
              <a:rPr lang="en-US" sz="1600" dirty="0" err="1"/>
              <a:t>darah</a:t>
            </a:r>
            <a:r>
              <a:rPr lang="en-US" sz="1600" dirty="0"/>
              <a:t>, </a:t>
            </a:r>
            <a:r>
              <a:rPr lang="en-US" sz="1600" dirty="0" err="1"/>
              <a:t>pernapasan</a:t>
            </a:r>
            <a:r>
              <a:rPr lang="en-US" sz="1600" dirty="0"/>
              <a:t>, </a:t>
            </a:r>
            <a:r>
              <a:rPr lang="en-US" sz="1600" dirty="0" err="1" smtClean="0"/>
              <a:t>pencernaan</a:t>
            </a:r>
            <a:endParaRPr lang="en-US" sz="1600" dirty="0" smtClean="0"/>
          </a:p>
          <a:p>
            <a:pPr marL="571500" indent="-457200">
              <a:buFont typeface="Arial" pitchFamily="34" charset="0"/>
              <a:buAutoNum type="arabicPeriod"/>
            </a:pPr>
            <a:endParaRPr lang="en-US" sz="1600" dirty="0"/>
          </a:p>
          <a:p>
            <a:pPr marL="571500" indent="-457200">
              <a:buFont typeface="Arial" pitchFamily="34" charset="0"/>
              <a:buAutoNum type="arabicPeriod"/>
            </a:pPr>
            <a:r>
              <a:rPr lang="en-US" sz="1600" dirty="0" err="1"/>
              <a:t>Batang</a:t>
            </a:r>
            <a:r>
              <a:rPr lang="en-US" sz="1600" dirty="0"/>
              <a:t> </a:t>
            </a:r>
            <a:r>
              <a:rPr lang="en-US" sz="1600" dirty="0" err="1"/>
              <a:t>otak</a:t>
            </a:r>
            <a:r>
              <a:rPr lang="en-US" sz="1600" dirty="0"/>
              <a:t> </a:t>
            </a:r>
            <a:r>
              <a:rPr lang="en-US" sz="1600" dirty="0" err="1"/>
              <a:t>berperan</a:t>
            </a:r>
            <a:r>
              <a:rPr lang="en-US" sz="1600" dirty="0"/>
              <a:t> </a:t>
            </a:r>
            <a:r>
              <a:rPr lang="en-US" sz="1600" dirty="0" err="1"/>
              <a:t>mengatur</a:t>
            </a:r>
            <a:r>
              <a:rPr lang="en-US" sz="1600" dirty="0"/>
              <a:t> </a:t>
            </a:r>
            <a:r>
              <a:rPr lang="en-US" sz="1600" dirty="0" err="1"/>
              <a:t>reflek</a:t>
            </a:r>
            <a:r>
              <a:rPr lang="en-US" sz="1600" dirty="0"/>
              <a:t> </a:t>
            </a:r>
            <a:r>
              <a:rPr lang="en-US" sz="1600" dirty="0" err="1"/>
              <a:t>otot</a:t>
            </a:r>
            <a:r>
              <a:rPr lang="en-US" sz="1600" dirty="0"/>
              <a:t> yang 	</a:t>
            </a:r>
            <a:r>
              <a:rPr lang="en-US" sz="1600" dirty="0" err="1"/>
              <a:t>terlibat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keseimbangan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 smtClean="0"/>
              <a:t>postur</a:t>
            </a:r>
            <a:endParaRPr lang="en-US" sz="1600" dirty="0" smtClean="0"/>
          </a:p>
          <a:p>
            <a:pPr marL="571500" indent="-457200">
              <a:buFont typeface="Arial" pitchFamily="34" charset="0"/>
              <a:buAutoNum type="arabicPeriod"/>
            </a:pPr>
            <a:endParaRPr lang="en-US" sz="1600" dirty="0"/>
          </a:p>
          <a:p>
            <a:pPr marL="571500" indent="-457200">
              <a:buFont typeface="Arial" pitchFamily="34" charset="0"/>
              <a:buAutoNum type="arabicPeriod"/>
            </a:pP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pusat</a:t>
            </a:r>
            <a:r>
              <a:rPr lang="en-US" sz="1600" dirty="0"/>
              <a:t> </a:t>
            </a:r>
            <a:r>
              <a:rPr lang="en-US" sz="1600" dirty="0" err="1"/>
              <a:t>pengatur</a:t>
            </a:r>
            <a:r>
              <a:rPr lang="en-US" sz="1600" dirty="0"/>
              <a:t> </a:t>
            </a:r>
            <a:r>
              <a:rPr lang="en-US" sz="1600" dirty="0" err="1"/>
              <a:t>tidur</a:t>
            </a:r>
            <a:endParaRPr lang="en-US" sz="1600" dirty="0"/>
          </a:p>
          <a:p>
            <a:pPr marL="571500" indent="-457200">
              <a:buFont typeface="Arial" pitchFamily="34" charset="0"/>
              <a:buAutoNum type="arabicPeriod"/>
            </a:pPr>
            <a:endParaRPr lang="en-US" sz="1600" dirty="0" smtClean="0"/>
          </a:p>
          <a:p>
            <a:pPr marL="571500" indent="-457200">
              <a:buFont typeface="Arial" pitchFamily="34" charset="0"/>
              <a:buAutoNum type="arabicPeriod"/>
            </a:pPr>
            <a:endParaRPr lang="en-US" sz="1600" dirty="0"/>
          </a:p>
          <a:p>
            <a:pPr marL="571500" indent="-457200">
              <a:buFont typeface="Arial" pitchFamily="34" charset="0"/>
              <a:buAutoNum type="arabicPeriod"/>
            </a:pPr>
            <a:endParaRPr lang="en-US" sz="1600" dirty="0"/>
          </a:p>
          <a:p>
            <a:pPr marL="571500" indent="-457200">
              <a:buAutoNum type="arabicPeriod"/>
            </a:pPr>
            <a:endParaRPr lang="en-US" sz="1600" dirty="0" smtClean="0"/>
          </a:p>
          <a:p>
            <a:pPr marL="571500" indent="-457200">
              <a:buAutoNum type="arabicPeriod"/>
            </a:pPr>
            <a:endParaRPr lang="en-US" sz="1600" b="1" dirty="0"/>
          </a:p>
          <a:p>
            <a:pPr marL="571500" indent="-457200">
              <a:buAutoNum type="arabicPeriod"/>
            </a:pPr>
            <a:endParaRPr lang="en-US" sz="1600" b="1" dirty="0" smtClean="0"/>
          </a:p>
          <a:p>
            <a:pPr marL="114300" indent="0">
              <a:buNone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072820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3" descr="cranial nerv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425" y="1241425"/>
            <a:ext cx="8196263" cy="5224463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7921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 err="1" smtClean="0"/>
              <a:t>Distribusi</a:t>
            </a:r>
            <a:r>
              <a:rPr lang="en-US" dirty="0" smtClean="0"/>
              <a:t> </a:t>
            </a:r>
            <a:r>
              <a:rPr lang="en-US" dirty="0" err="1" smtClean="0"/>
              <a:t>saraf-saraf</a:t>
            </a:r>
            <a:r>
              <a:rPr lang="en-US" dirty="0" smtClean="0"/>
              <a:t> </a:t>
            </a:r>
            <a:r>
              <a:rPr lang="en-US" dirty="0" err="1" smtClean="0"/>
              <a:t>kranial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82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Saraf</a:t>
            </a:r>
            <a:r>
              <a:rPr lang="en-US" dirty="0" smtClean="0"/>
              <a:t> </a:t>
            </a:r>
            <a:r>
              <a:rPr lang="en-US" dirty="0" err="1" smtClean="0"/>
              <a:t>kranial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I: </a:t>
            </a:r>
            <a:r>
              <a:rPr lang="en-US" dirty="0" err="1">
                <a:latin typeface="Trebuchet MS" pitchFamily="34" charset="0"/>
              </a:rPr>
              <a:t>olfaktorius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II:  </a:t>
            </a:r>
            <a:r>
              <a:rPr lang="en-US" dirty="0" err="1">
                <a:latin typeface="Trebuchet MS" pitchFamily="34" charset="0"/>
              </a:rPr>
              <a:t>optikus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III: </a:t>
            </a:r>
            <a:r>
              <a:rPr lang="en-US" dirty="0" err="1">
                <a:latin typeface="Trebuchet MS" pitchFamily="34" charset="0"/>
              </a:rPr>
              <a:t>okulomotorius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IV : </a:t>
            </a:r>
            <a:r>
              <a:rPr lang="en-US" dirty="0" err="1">
                <a:latin typeface="Trebuchet MS" pitchFamily="34" charset="0"/>
              </a:rPr>
              <a:t>trokhlearis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V: </a:t>
            </a:r>
            <a:r>
              <a:rPr lang="en-US" dirty="0" err="1">
                <a:latin typeface="Trebuchet MS" pitchFamily="34" charset="0"/>
              </a:rPr>
              <a:t>trigeminalis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VI: </a:t>
            </a:r>
            <a:r>
              <a:rPr lang="en-US" dirty="0" err="1">
                <a:latin typeface="Trebuchet MS" pitchFamily="34" charset="0"/>
              </a:rPr>
              <a:t>abdusens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VII: </a:t>
            </a:r>
            <a:r>
              <a:rPr lang="en-US" dirty="0" err="1">
                <a:latin typeface="Trebuchet MS" pitchFamily="34" charset="0"/>
              </a:rPr>
              <a:t>fasialis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VIII: </a:t>
            </a:r>
            <a:r>
              <a:rPr lang="en-US" dirty="0" err="1">
                <a:latin typeface="Trebuchet MS" pitchFamily="34" charset="0"/>
              </a:rPr>
              <a:t>vestibulokohlear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IX: </a:t>
            </a:r>
            <a:r>
              <a:rPr lang="en-US" dirty="0" err="1">
                <a:latin typeface="Trebuchet MS" pitchFamily="34" charset="0"/>
              </a:rPr>
              <a:t>glosofaringeal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X : </a:t>
            </a:r>
            <a:r>
              <a:rPr lang="en-US" dirty="0" err="1">
                <a:latin typeface="Trebuchet MS" pitchFamily="34" charset="0"/>
              </a:rPr>
              <a:t>vagus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XI : </a:t>
            </a:r>
            <a:r>
              <a:rPr lang="en-US" dirty="0" err="1">
                <a:latin typeface="Trebuchet MS" pitchFamily="34" charset="0"/>
              </a:rPr>
              <a:t>asesorius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XII: </a:t>
            </a:r>
            <a:r>
              <a:rPr lang="en-US" dirty="0" err="1">
                <a:latin typeface="Trebuchet MS" pitchFamily="34" charset="0"/>
              </a:rPr>
              <a:t>hipoglosus</a:t>
            </a:r>
            <a:endParaRPr lang="en-US" dirty="0">
              <a:latin typeface="Trebuchet MS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0639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Saraf</a:t>
            </a:r>
            <a:r>
              <a:rPr lang="en-US" dirty="0" smtClean="0"/>
              <a:t> </a:t>
            </a:r>
            <a:r>
              <a:rPr lang="en-US" dirty="0" err="1" smtClean="0"/>
              <a:t>kranial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olfaktorius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sensorik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menerima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menghantar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impuls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pada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sensasi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penciuman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optikus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transmisi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impuls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dari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dan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ke</a:t>
            </a:r>
            <a:r>
              <a:rPr lang="en-US" dirty="0">
                <a:latin typeface="Trebuchet MS" pitchFamily="34" charset="0"/>
              </a:rPr>
              <a:t> retina </a:t>
            </a:r>
            <a:r>
              <a:rPr lang="en-US" dirty="0" err="1">
                <a:latin typeface="Trebuchet MS" pitchFamily="34" charset="0"/>
              </a:rPr>
              <a:t>mata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III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okulomotorius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), IV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trokhlearis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), VI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abdusens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motorik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mensuplai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otot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ekstrinsik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mata</a:t>
            </a:r>
            <a:r>
              <a:rPr lang="en-US" dirty="0">
                <a:latin typeface="Trebuchet MS" pitchFamily="34" charset="0"/>
              </a:rPr>
              <a:t>.</a:t>
            </a:r>
          </a:p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III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okulomotorius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mensuplai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otonom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otot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siliaris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intrinsik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otot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sfingter</a:t>
            </a:r>
            <a:r>
              <a:rPr lang="en-US" dirty="0">
                <a:latin typeface="Trebuchet MS" pitchFamily="34" charset="0"/>
              </a:rPr>
              <a:t> iris</a:t>
            </a:r>
          </a:p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V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trigeminalis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</a:t>
            </a:r>
            <a:r>
              <a:rPr lang="en-US" dirty="0">
                <a:latin typeface="Trebuchet MS" pitchFamily="34" charset="0"/>
              </a:rPr>
              <a:t> = </a:t>
            </a: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kranial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terbesar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campuran</a:t>
            </a:r>
            <a:endParaRPr lang="en-US" dirty="0">
              <a:latin typeface="Trebuchet MS" pitchFamily="34" charset="0"/>
            </a:endParaRPr>
          </a:p>
          <a:p>
            <a:pPr>
              <a:lnSpc>
                <a:spcPct val="80000"/>
              </a:lnSpc>
              <a:spcBef>
                <a:spcPct val="45000"/>
              </a:spcBef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VII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fasialis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motorik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sensorik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mempersarafi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otot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wajah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kelenjar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ludah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lakrimal</a:t>
            </a:r>
            <a:endParaRPr lang="en-US" dirty="0">
              <a:latin typeface="Trebuchet MS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3324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Saraf</a:t>
            </a:r>
            <a:r>
              <a:rPr lang="en-US" dirty="0" smtClean="0"/>
              <a:t> </a:t>
            </a:r>
            <a:r>
              <a:rPr lang="en-US" dirty="0" err="1" smtClean="0"/>
              <a:t>kranial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VIII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vestibulokohlear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sensorik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terdistribusi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telinga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dalam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dan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mempersarafi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pendengaran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keseimbangan</a:t>
            </a:r>
            <a:endParaRPr lang="en-US" dirty="0">
              <a:latin typeface="Trebuchet MS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IX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glosofaringeal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campuran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mempersarafi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lidah</a:t>
            </a:r>
            <a:r>
              <a:rPr lang="en-US" dirty="0">
                <a:latin typeface="Trebuchet MS" pitchFamily="34" charset="0"/>
              </a:rPr>
              <a:t> &amp; </a:t>
            </a:r>
            <a:r>
              <a:rPr lang="en-US" dirty="0" err="1">
                <a:latin typeface="Trebuchet MS" pitchFamily="34" charset="0"/>
              </a:rPr>
              <a:t>farings</a:t>
            </a:r>
            <a:endParaRPr lang="en-US" dirty="0">
              <a:latin typeface="Trebuchet MS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X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vagus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campuran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terdistribusi</a:t>
            </a:r>
            <a:r>
              <a:rPr lang="en-US" dirty="0">
                <a:latin typeface="Trebuchet MS" pitchFamily="34" charset="0"/>
              </a:rPr>
              <a:t> paling </a:t>
            </a:r>
            <a:r>
              <a:rPr lang="en-US" dirty="0" err="1">
                <a:latin typeface="Trebuchet MS" pitchFamily="34" charset="0"/>
              </a:rPr>
              <a:t>luas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mensuplai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farings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larings</a:t>
            </a:r>
            <a:r>
              <a:rPr lang="en-US" dirty="0">
                <a:latin typeface="Trebuchet MS" pitchFamily="34" charset="0"/>
              </a:rPr>
              <a:t>, organ </a:t>
            </a:r>
            <a:r>
              <a:rPr lang="en-US" dirty="0" err="1">
                <a:latin typeface="Trebuchet MS" pitchFamily="34" charset="0"/>
              </a:rPr>
              <a:t>dalaman</a:t>
            </a:r>
            <a:r>
              <a:rPr lang="en-US" dirty="0">
                <a:latin typeface="Trebuchet MS" pitchFamily="34" charset="0"/>
              </a:rPr>
              <a:t> di </a:t>
            </a:r>
            <a:r>
              <a:rPr lang="en-US" dirty="0" err="1">
                <a:latin typeface="Trebuchet MS" pitchFamily="34" charset="0"/>
              </a:rPr>
              <a:t>rongga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leher</a:t>
            </a:r>
            <a:r>
              <a:rPr lang="en-US" dirty="0">
                <a:latin typeface="Trebuchet MS" pitchFamily="34" charset="0"/>
              </a:rPr>
              <a:t>, dada &amp; abdomen</a:t>
            </a:r>
          </a:p>
          <a:p>
            <a:pPr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XI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asesorius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bergabung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dan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terdistribusi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dengan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serabut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vagus</a:t>
            </a:r>
            <a:endParaRPr lang="en-US" dirty="0">
              <a:latin typeface="Trebuchet MS" pitchFamily="34" charset="0"/>
            </a:endParaRPr>
          </a:p>
          <a:p>
            <a:pPr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XII (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hipoglosus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) </a:t>
            </a:r>
            <a:r>
              <a:rPr lang="en-US" dirty="0">
                <a:latin typeface="Trebuchet MS" pitchFamily="34" charset="0"/>
              </a:rPr>
              <a:t>= </a:t>
            </a:r>
            <a:r>
              <a:rPr lang="en-US" dirty="0" err="1">
                <a:latin typeface="Trebuchet MS" pitchFamily="34" charset="0"/>
              </a:rPr>
              <a:t>saraf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motorik</a:t>
            </a:r>
            <a:r>
              <a:rPr lang="en-US" dirty="0">
                <a:latin typeface="Trebuchet MS" pitchFamily="34" charset="0"/>
              </a:rPr>
              <a:t>, </a:t>
            </a:r>
            <a:r>
              <a:rPr lang="en-US" dirty="0" err="1">
                <a:latin typeface="Trebuchet MS" pitchFamily="34" charset="0"/>
              </a:rPr>
              <a:t>mensuplai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otot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intrinsil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dan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ekstrinsik</a:t>
            </a:r>
            <a:r>
              <a:rPr lang="en-US" dirty="0">
                <a:latin typeface="Trebuchet MS" pitchFamily="34" charset="0"/>
              </a:rPr>
              <a:t> </a:t>
            </a:r>
            <a:r>
              <a:rPr lang="en-US" dirty="0" err="1">
                <a:latin typeface="Trebuchet MS" pitchFamily="34" charset="0"/>
              </a:rPr>
              <a:t>lidah</a:t>
            </a:r>
            <a:r>
              <a:rPr lang="en-US" dirty="0">
                <a:latin typeface="Trebuchet MS" pitchFamily="34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4392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Medula</a:t>
            </a:r>
            <a:r>
              <a:rPr lang="en-US" dirty="0" smtClean="0"/>
              <a:t> </a:t>
            </a:r>
            <a:r>
              <a:rPr lang="en-US" dirty="0" err="1" smtClean="0"/>
              <a:t>spinalis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97182"/>
            <a:ext cx="5880773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20209" y="1697182"/>
            <a:ext cx="2785245" cy="4114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Wingdings" pitchFamily="2" charset="2"/>
              <a:buChar char="v"/>
            </a:pPr>
            <a:r>
              <a:rPr lang="en-US" sz="1200" dirty="0" err="1" smtClean="0"/>
              <a:t>Medula</a:t>
            </a:r>
            <a:r>
              <a:rPr lang="en-US" sz="1200" dirty="0" smtClean="0"/>
              <a:t> </a:t>
            </a:r>
            <a:r>
              <a:rPr lang="en-US" sz="1200" dirty="0" err="1" smtClean="0"/>
              <a:t>spinalis</a:t>
            </a:r>
            <a:r>
              <a:rPr lang="en-US" sz="1200" dirty="0" smtClean="0"/>
              <a:t> </a:t>
            </a:r>
            <a:r>
              <a:rPr lang="en-US" sz="1200" dirty="0" err="1" smtClean="0"/>
              <a:t>merupakan</a:t>
            </a:r>
            <a:r>
              <a:rPr lang="en-US" sz="1200" dirty="0" smtClean="0"/>
              <a:t> </a:t>
            </a:r>
            <a:r>
              <a:rPr lang="en-US" sz="1200" dirty="0" err="1" smtClean="0"/>
              <a:t>suatu</a:t>
            </a:r>
            <a:r>
              <a:rPr lang="en-US" sz="1200" dirty="0" smtClean="0"/>
              <a:t> </a:t>
            </a:r>
            <a:r>
              <a:rPr lang="en-US" sz="1200" dirty="0" err="1" smtClean="0"/>
              <a:t>silinder</a:t>
            </a:r>
            <a:r>
              <a:rPr lang="en-US" sz="1200" dirty="0" smtClean="0"/>
              <a:t> </a:t>
            </a:r>
            <a:r>
              <a:rPr lang="en-US" sz="1200" dirty="0" err="1" smtClean="0"/>
              <a:t>panjang</a:t>
            </a:r>
            <a:r>
              <a:rPr lang="en-US" sz="1200" dirty="0" smtClean="0"/>
              <a:t> </a:t>
            </a:r>
            <a:r>
              <a:rPr lang="en-US" sz="1200" dirty="0" err="1" smtClean="0"/>
              <a:t>langsing</a:t>
            </a:r>
            <a:r>
              <a:rPr lang="en-US" sz="1200" dirty="0" smtClean="0"/>
              <a:t> </a:t>
            </a:r>
            <a:r>
              <a:rPr lang="en-US" sz="1200" dirty="0" err="1" smtClean="0"/>
              <a:t>jaringan</a:t>
            </a:r>
            <a:r>
              <a:rPr lang="en-US" sz="1200" dirty="0" smtClean="0"/>
              <a:t> </a:t>
            </a:r>
            <a:r>
              <a:rPr lang="en-US" sz="1200" dirty="0" err="1" smtClean="0"/>
              <a:t>saraf</a:t>
            </a:r>
            <a:r>
              <a:rPr lang="en-US" sz="1200" dirty="0" smtClean="0"/>
              <a:t> yang </a:t>
            </a:r>
            <a:r>
              <a:rPr lang="en-US" sz="1200" dirty="0" err="1" smtClean="0"/>
              <a:t>berjalan</a:t>
            </a:r>
            <a:r>
              <a:rPr lang="en-US" sz="1200" dirty="0" smtClean="0"/>
              <a:t> </a:t>
            </a:r>
            <a:r>
              <a:rPr lang="en-US" sz="1200" dirty="0" err="1" smtClean="0"/>
              <a:t>dari</a:t>
            </a:r>
            <a:r>
              <a:rPr lang="en-US" sz="1200" dirty="0" smtClean="0"/>
              <a:t> </a:t>
            </a:r>
            <a:r>
              <a:rPr lang="en-US" sz="1200" dirty="0" err="1" smtClean="0"/>
              <a:t>batang</a:t>
            </a:r>
            <a:r>
              <a:rPr lang="en-US" sz="1200" dirty="0" smtClean="0"/>
              <a:t> </a:t>
            </a:r>
            <a:r>
              <a:rPr lang="en-US" sz="1200" dirty="0" err="1" smtClean="0"/>
              <a:t>otak</a:t>
            </a:r>
            <a:r>
              <a:rPr lang="en-US" sz="1200" dirty="0" smtClean="0"/>
              <a:t>.</a:t>
            </a:r>
          </a:p>
          <a:p>
            <a:pPr marL="171450" indent="-171450">
              <a:buFont typeface="Wingdings" pitchFamily="2" charset="2"/>
              <a:buChar char="v"/>
            </a:pP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r>
              <a:rPr lang="en-US" sz="1200" dirty="0" err="1" smtClean="0"/>
              <a:t>Struktur</a:t>
            </a:r>
            <a:r>
              <a:rPr lang="en-US" sz="1200" dirty="0" smtClean="0"/>
              <a:t> </a:t>
            </a:r>
            <a:r>
              <a:rPr lang="en-US" sz="1200" dirty="0" err="1" smtClean="0"/>
              <a:t>ini</a:t>
            </a:r>
            <a:r>
              <a:rPr lang="en-US" sz="1200" dirty="0" smtClean="0"/>
              <a:t> </a:t>
            </a:r>
            <a:r>
              <a:rPr lang="en-US" sz="1200" dirty="0" err="1" smtClean="0"/>
              <a:t>memiliki</a:t>
            </a:r>
            <a:r>
              <a:rPr lang="en-US" sz="1200" dirty="0" smtClean="0"/>
              <a:t> </a:t>
            </a:r>
            <a:r>
              <a:rPr lang="en-US" sz="1200" dirty="0" err="1" smtClean="0"/>
              <a:t>panjang</a:t>
            </a:r>
            <a:r>
              <a:rPr lang="en-US" sz="1200" dirty="0" smtClean="0"/>
              <a:t> 45 cm (18 </a:t>
            </a:r>
            <a:r>
              <a:rPr lang="en-US" sz="1200" dirty="0" err="1" smtClean="0"/>
              <a:t>inchi</a:t>
            </a:r>
            <a:r>
              <a:rPr lang="en-US" sz="1200" dirty="0" smtClean="0"/>
              <a:t>)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garis</a:t>
            </a:r>
            <a:r>
              <a:rPr lang="en-US" sz="1200" dirty="0" smtClean="0"/>
              <a:t> </a:t>
            </a:r>
            <a:r>
              <a:rPr lang="en-US" sz="1200" dirty="0" err="1" smtClean="0"/>
              <a:t>tengah</a:t>
            </a:r>
            <a:r>
              <a:rPr lang="en-US" sz="1200" dirty="0" smtClean="0"/>
              <a:t> 2 cm (</a:t>
            </a:r>
            <a:r>
              <a:rPr lang="en-US" sz="1200" dirty="0" err="1" smtClean="0"/>
              <a:t>seukuran</a:t>
            </a:r>
            <a:r>
              <a:rPr lang="en-US" sz="1200" dirty="0" smtClean="0"/>
              <a:t> </a:t>
            </a:r>
            <a:r>
              <a:rPr lang="en-US" sz="1200" dirty="0" err="1" smtClean="0"/>
              <a:t>jempol</a:t>
            </a:r>
            <a:r>
              <a:rPr lang="en-US" sz="1200" dirty="0" smtClean="0"/>
              <a:t> </a:t>
            </a:r>
            <a:r>
              <a:rPr lang="en-US" sz="1200" dirty="0" err="1" smtClean="0"/>
              <a:t>tangan</a:t>
            </a:r>
            <a:r>
              <a:rPr lang="en-US" sz="1200" dirty="0" smtClean="0"/>
              <a:t> </a:t>
            </a:r>
            <a:r>
              <a:rPr lang="en-US" sz="1200" dirty="0" err="1" smtClean="0"/>
              <a:t>anda</a:t>
            </a:r>
            <a:r>
              <a:rPr lang="en-US" sz="1200" dirty="0" smtClean="0"/>
              <a:t>).</a:t>
            </a:r>
          </a:p>
          <a:p>
            <a:pPr marL="171450" indent="-171450">
              <a:buFont typeface="Wingdings" pitchFamily="2" charset="2"/>
              <a:buChar char="v"/>
            </a:pP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r>
              <a:rPr lang="en-US" sz="1200" dirty="0" err="1"/>
              <a:t>Mengandung</a:t>
            </a:r>
            <a:r>
              <a:rPr lang="en-US" sz="1200" dirty="0"/>
              <a:t> 31 </a:t>
            </a:r>
            <a:r>
              <a:rPr lang="en-US" sz="1200" dirty="0" err="1"/>
              <a:t>psg</a:t>
            </a:r>
            <a:r>
              <a:rPr lang="en-US" sz="1200" dirty="0"/>
              <a:t> </a:t>
            </a:r>
            <a:r>
              <a:rPr lang="en-US" sz="1200" dirty="0" err="1"/>
              <a:t>saraf</a:t>
            </a:r>
            <a:r>
              <a:rPr lang="en-US" sz="1200" dirty="0"/>
              <a:t> </a:t>
            </a:r>
            <a:r>
              <a:rPr lang="en-US" sz="1200" dirty="0" smtClean="0"/>
              <a:t>spinal</a:t>
            </a:r>
          </a:p>
          <a:p>
            <a:r>
              <a:rPr lang="en-US" sz="1200" dirty="0" smtClean="0"/>
              <a:t> </a:t>
            </a: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r>
              <a:rPr lang="en-US" sz="1200" dirty="0" err="1"/>
              <a:t>Berperan</a:t>
            </a:r>
            <a:r>
              <a:rPr lang="en-US" sz="1200" dirty="0"/>
              <a:t> </a:t>
            </a:r>
            <a:r>
              <a:rPr lang="en-US" sz="1200" dirty="0" err="1"/>
              <a:t>langsung</a:t>
            </a:r>
            <a:r>
              <a:rPr lang="en-US" sz="1200" dirty="0"/>
              <a:t> </a:t>
            </a:r>
            <a:r>
              <a:rPr lang="en-US" sz="1200" dirty="0" err="1"/>
              <a:t>dalam</a:t>
            </a:r>
            <a:r>
              <a:rPr lang="en-US" sz="1200" dirty="0"/>
              <a:t> proses/ </a:t>
            </a:r>
            <a:r>
              <a:rPr lang="en-US" sz="1200" dirty="0" err="1" smtClean="0"/>
              <a:t>gerak</a:t>
            </a:r>
            <a:r>
              <a:rPr lang="en-US" sz="1200" dirty="0" smtClean="0"/>
              <a:t> </a:t>
            </a:r>
            <a:r>
              <a:rPr lang="en-US" sz="1200" dirty="0" err="1"/>
              <a:t>refleks</a:t>
            </a:r>
            <a:r>
              <a:rPr lang="en-US" sz="1200" dirty="0"/>
              <a:t>  </a:t>
            </a:r>
            <a:endParaRPr lang="en-US" sz="1200" dirty="0" smtClean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 smtClean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 smtClean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/>
          </a:p>
          <a:p>
            <a:pPr marL="171450" indent="-171450">
              <a:buFont typeface="Wingdings" pitchFamily="2" charset="2"/>
              <a:buChar char="v"/>
            </a:pPr>
            <a:endParaRPr lang="en-US" sz="1200" dirty="0" smtClean="0"/>
          </a:p>
          <a:p>
            <a:pPr algn="ctr"/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71684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Medula</a:t>
            </a:r>
            <a:r>
              <a:rPr lang="en-US" dirty="0" smtClean="0"/>
              <a:t> </a:t>
            </a:r>
            <a:r>
              <a:rPr lang="en-US" dirty="0" err="1" smtClean="0"/>
              <a:t>spinalis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potongan</a:t>
            </a:r>
            <a:r>
              <a:rPr lang="en-US" dirty="0" smtClean="0"/>
              <a:t> </a:t>
            </a:r>
            <a:r>
              <a:rPr lang="en-US" dirty="0" err="1" smtClean="0"/>
              <a:t>melintang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84206"/>
            <a:ext cx="6324600" cy="4313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08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0109"/>
            <a:ext cx="6629400" cy="6544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180109"/>
            <a:ext cx="25908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/>
              <a:t>Tiap</a:t>
            </a:r>
            <a:r>
              <a:rPr lang="en-US" sz="1600" dirty="0"/>
              <a:t>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</a:t>
            </a:r>
            <a:r>
              <a:rPr lang="en-US" sz="1600" dirty="0" err="1"/>
              <a:t>terletak</a:t>
            </a:r>
            <a:r>
              <a:rPr lang="en-US" sz="1600" dirty="0"/>
              <a:t> 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segmen</a:t>
            </a:r>
            <a:r>
              <a:rPr lang="en-US" sz="1600" dirty="0"/>
              <a:t> </a:t>
            </a:r>
            <a:r>
              <a:rPr lang="en-US" sz="1600" dirty="0" err="1"/>
              <a:t>tertentu</a:t>
            </a:r>
            <a:r>
              <a:rPr lang="en-US" sz="1600" dirty="0"/>
              <a:t>  (</a:t>
            </a:r>
            <a:r>
              <a:rPr lang="en-US" sz="1600" dirty="0" err="1"/>
              <a:t>serviks</a:t>
            </a:r>
            <a:r>
              <a:rPr lang="en-US" sz="1600" dirty="0"/>
              <a:t>, </a:t>
            </a:r>
            <a:r>
              <a:rPr lang="en-US" sz="1600" dirty="0" err="1"/>
              <a:t>toraks</a:t>
            </a:r>
            <a:r>
              <a:rPr lang="en-US" sz="1600" dirty="0"/>
              <a:t>, lumbar, </a:t>
            </a:r>
            <a:r>
              <a:rPr lang="en-US" sz="1600" dirty="0" err="1"/>
              <a:t>dll</a:t>
            </a:r>
            <a:r>
              <a:rPr lang="en-US" sz="1600" dirty="0" smtClean="0"/>
              <a:t>.)</a:t>
            </a:r>
          </a:p>
          <a:p>
            <a:endParaRPr lang="en-US" sz="1600" dirty="0"/>
          </a:p>
          <a:p>
            <a:r>
              <a:rPr lang="en-US" sz="1600" dirty="0" err="1"/>
              <a:t>Tiap</a:t>
            </a:r>
            <a:r>
              <a:rPr lang="en-US" sz="1600" dirty="0"/>
              <a:t>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</a:t>
            </a:r>
            <a:r>
              <a:rPr lang="en-US" sz="1600" dirty="0" err="1"/>
              <a:t>diberi</a:t>
            </a:r>
            <a:r>
              <a:rPr lang="en-US" sz="1600" dirty="0"/>
              <a:t> </a:t>
            </a:r>
            <a:r>
              <a:rPr lang="en-US" sz="1600" dirty="0" err="1"/>
              <a:t>nomor</a:t>
            </a:r>
            <a:r>
              <a:rPr lang="en-US" sz="1600" dirty="0"/>
              <a:t>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tulang</a:t>
            </a:r>
            <a:r>
              <a:rPr lang="en-US" sz="1600" dirty="0"/>
              <a:t> </a:t>
            </a:r>
            <a:r>
              <a:rPr lang="en-US" sz="1600" dirty="0" err="1"/>
              <a:t>belakang</a:t>
            </a:r>
            <a:r>
              <a:rPr lang="en-US" sz="1600" dirty="0"/>
              <a:t> di </a:t>
            </a:r>
            <a:r>
              <a:rPr lang="en-US" sz="1600" dirty="0" err="1"/>
              <a:t>atasnya</a:t>
            </a:r>
            <a:r>
              <a:rPr lang="en-US" sz="1600" dirty="0"/>
              <a:t> </a:t>
            </a:r>
            <a:r>
              <a:rPr lang="en-US" sz="1600" dirty="0" smtClean="0"/>
              <a:t>:</a:t>
            </a:r>
          </a:p>
          <a:p>
            <a:endParaRPr lang="en-US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8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spinal </a:t>
            </a:r>
            <a:r>
              <a:rPr lang="en-US" sz="1600" dirty="0" err="1"/>
              <a:t>serviks</a:t>
            </a:r>
            <a:r>
              <a:rPr lang="en-US" sz="1600" dirty="0"/>
              <a:t>; </a:t>
            </a:r>
            <a:r>
              <a:rPr lang="en-US" sz="1600" dirty="0" smtClean="0"/>
              <a:t>C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-C</a:t>
            </a:r>
            <a:r>
              <a:rPr lang="en-US" sz="1600" baseline="-25000" dirty="0" smtClean="0"/>
              <a:t>8</a:t>
            </a:r>
            <a:endParaRPr lang="en-US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12 </a:t>
            </a:r>
            <a:r>
              <a:rPr lang="en-US" sz="1600" dirty="0" err="1" smtClean="0"/>
              <a:t>pasang</a:t>
            </a:r>
            <a:r>
              <a:rPr lang="en-US" sz="1600" dirty="0" smtClean="0"/>
              <a:t> </a:t>
            </a:r>
            <a:r>
              <a:rPr lang="en-US" sz="1600" dirty="0" err="1" smtClean="0"/>
              <a:t>saraf</a:t>
            </a:r>
            <a:r>
              <a:rPr lang="en-US" sz="1600" dirty="0" smtClean="0"/>
              <a:t> spinal </a:t>
            </a:r>
            <a:r>
              <a:rPr lang="en-US" sz="1600" dirty="0" err="1" smtClean="0"/>
              <a:t>toraks</a:t>
            </a:r>
            <a:r>
              <a:rPr lang="en-US" sz="1600" dirty="0" smtClean="0"/>
              <a:t>; T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-T</a:t>
            </a:r>
            <a:r>
              <a:rPr lang="en-US" sz="1600" baseline="-25000" dirty="0" smtClean="0"/>
              <a:t>12</a:t>
            </a:r>
            <a:endParaRPr lang="en-US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5 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spinal lumbar; </a:t>
            </a:r>
            <a:r>
              <a:rPr lang="en-US" sz="1600" dirty="0" smtClean="0"/>
              <a:t>L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-L</a:t>
            </a:r>
            <a:r>
              <a:rPr lang="en-US" sz="1600" baseline="-25000" dirty="0" smtClean="0"/>
              <a:t>5</a:t>
            </a:r>
            <a:endParaRPr lang="en-US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5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spinal </a:t>
            </a:r>
            <a:r>
              <a:rPr lang="en-US" sz="1600" dirty="0" err="1"/>
              <a:t>sakral</a:t>
            </a:r>
            <a:r>
              <a:rPr lang="en-US" sz="1600" dirty="0"/>
              <a:t>; </a:t>
            </a:r>
            <a:r>
              <a:rPr lang="en-US" sz="1600" dirty="0" smtClean="0"/>
              <a:t>S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-S</a:t>
            </a:r>
            <a:r>
              <a:rPr lang="en-US" sz="1600" baseline="-25000" dirty="0" smtClean="0"/>
              <a:t>5</a:t>
            </a:r>
            <a:endParaRPr lang="en-US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1 </a:t>
            </a:r>
            <a:r>
              <a:rPr lang="en-US" sz="1600" dirty="0" err="1"/>
              <a:t>pasang</a:t>
            </a:r>
            <a:r>
              <a:rPr lang="en-US" sz="1600" dirty="0"/>
              <a:t> </a:t>
            </a:r>
            <a:r>
              <a:rPr lang="en-US" sz="1600" dirty="0" err="1"/>
              <a:t>saraf</a:t>
            </a:r>
            <a:r>
              <a:rPr lang="en-US" sz="1600" dirty="0"/>
              <a:t> spinal </a:t>
            </a:r>
            <a:r>
              <a:rPr lang="en-US" sz="1600" dirty="0" err="1"/>
              <a:t>koksigeal</a:t>
            </a:r>
            <a:r>
              <a:rPr lang="en-US" sz="1600" dirty="0"/>
              <a:t>; C</a:t>
            </a:r>
            <a:r>
              <a:rPr lang="en-US" sz="1600" baseline="-25000" dirty="0"/>
              <a:t>0</a:t>
            </a:r>
          </a:p>
        </p:txBody>
      </p:sp>
      <p:sp>
        <p:nvSpPr>
          <p:cNvPr id="3" name="Rectangle 2"/>
          <p:cNvSpPr/>
          <p:nvPr/>
        </p:nvSpPr>
        <p:spPr>
          <a:xfrm>
            <a:off x="6324599" y="540327"/>
            <a:ext cx="2597727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SARAF SPINAL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2649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atin typeface="Trebuchet MS" pitchFamily="34" charset="0"/>
              </a:rPr>
              <a:t>Substansi</a:t>
            </a:r>
            <a:r>
              <a:rPr lang="en-US" sz="3600" dirty="0">
                <a:latin typeface="Trebuchet MS" pitchFamily="34" charset="0"/>
              </a:rPr>
              <a:t> </a:t>
            </a:r>
            <a:r>
              <a:rPr lang="en-US" sz="3600" dirty="0" err="1" smtClean="0">
                <a:latin typeface="Trebuchet MS" pitchFamily="34" charset="0"/>
              </a:rPr>
              <a:t>abu-abu</a:t>
            </a:r>
            <a:r>
              <a:rPr lang="en-US" sz="3600" dirty="0" smtClean="0">
                <a:latin typeface="Trebuchet MS" pitchFamily="34" charset="0"/>
              </a:rPr>
              <a:t>/gray </a:t>
            </a:r>
            <a:r>
              <a:rPr lang="en-US" sz="3600" dirty="0">
                <a:latin typeface="Trebuchet MS" pitchFamily="34" charset="0"/>
              </a:rPr>
              <a:t>matter</a:t>
            </a:r>
            <a:endParaRPr lang="en-US" dirty="0"/>
          </a:p>
        </p:txBody>
      </p:sp>
      <p:pic>
        <p:nvPicPr>
          <p:cNvPr id="5" name="Content Placeholder 3" descr="spinalcord5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905000"/>
            <a:ext cx="5124450" cy="2971800"/>
          </a:xfrm>
        </p:spPr>
      </p:pic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5410200" y="1676400"/>
            <a:ext cx="3429000" cy="4572000"/>
          </a:xfrm>
          <a:prstGeom prst="rect">
            <a:avLst/>
          </a:prstGeom>
        </p:spPr>
        <p:txBody>
          <a:bodyPr/>
          <a:lstStyle/>
          <a:p>
            <a:pPr marL="174625" indent="-174625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Gray Matter </a:t>
            </a: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Bentuk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huruf</a:t>
            </a:r>
            <a:r>
              <a:rPr lang="en-US" dirty="0">
                <a:latin typeface="+mn-lt"/>
              </a:rPr>
              <a:t> “H” </a:t>
            </a:r>
            <a:r>
              <a:rPr lang="en-US" dirty="0" err="1">
                <a:latin typeface="+mn-lt"/>
              </a:rPr>
              <a:t>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lapisan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dalam</a:t>
            </a:r>
            <a:endParaRPr lang="en-US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Kanal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tengah</a:t>
            </a:r>
            <a:r>
              <a:rPr lang="en-US" dirty="0">
                <a:latin typeface="+mn-lt"/>
              </a:rPr>
              <a:t> = </a:t>
            </a: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i="1" dirty="0">
                <a:latin typeface="+mn-lt"/>
              </a:rPr>
              <a:t>gray </a:t>
            </a:r>
            <a:r>
              <a:rPr lang="en-US" i="1" dirty="0" err="1">
                <a:latin typeface="+mn-lt"/>
              </a:rPr>
              <a:t>commissure</a:t>
            </a:r>
            <a:endParaRPr lang="en-US" i="1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Tanduk</a:t>
            </a:r>
            <a:r>
              <a:rPr lang="en-US" dirty="0">
                <a:latin typeface="+mn-lt"/>
              </a:rPr>
              <a:t> posterior/dorsal</a:t>
            </a: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Tanduk</a:t>
            </a:r>
            <a:r>
              <a:rPr lang="en-US" dirty="0">
                <a:latin typeface="+mn-lt"/>
              </a:rPr>
              <a:t> anterior/ventral</a:t>
            </a:r>
          </a:p>
          <a:p>
            <a:pPr marL="174625" indent="-174625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 err="1">
                <a:latin typeface="+mn-lt"/>
              </a:rPr>
              <a:t>Terdiri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atas</a:t>
            </a:r>
            <a:endParaRPr lang="en-US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Badan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sel</a:t>
            </a:r>
            <a:endParaRPr lang="en-US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Akson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bermyelin</a:t>
            </a:r>
            <a:endParaRPr lang="en-US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Dendrit</a:t>
            </a:r>
            <a:endParaRPr lang="en-US" dirty="0">
              <a:latin typeface="+mn-lt"/>
            </a:endParaRPr>
          </a:p>
          <a:p>
            <a:pPr marL="522288" lvl="1" indent="-347663" eaLnBrk="0" hangingPunct="0">
              <a:spcBef>
                <a:spcPct val="20000"/>
              </a:spcBef>
              <a:buFont typeface="Arial" charset="0"/>
              <a:buChar char="–"/>
              <a:defRPr/>
            </a:pPr>
            <a:r>
              <a:rPr lang="en-US" dirty="0" err="1">
                <a:latin typeface="+mn-lt"/>
              </a:rPr>
              <a:t>Saraf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glia</a:t>
            </a:r>
            <a:endParaRPr lang="en-US" dirty="0">
              <a:latin typeface="+mn-lt"/>
            </a:endParaRPr>
          </a:p>
          <a:p>
            <a:pPr marL="742950" lvl="1" indent="-285750" eaLnBrk="0" hangingPunct="0">
              <a:spcBef>
                <a:spcPct val="20000"/>
              </a:spcBef>
              <a:buFont typeface="Arial" charset="0"/>
              <a:buChar char="–"/>
              <a:defRPr/>
            </a:pP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093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2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>
                <a:latin typeface="Trebuchet MS" pitchFamily="34" charset="0"/>
              </a:rPr>
              <a:t>Substansi</a:t>
            </a:r>
            <a:r>
              <a:rPr lang="en-US" sz="3200" dirty="0">
                <a:latin typeface="Trebuchet MS" pitchFamily="34" charset="0"/>
              </a:rPr>
              <a:t> </a:t>
            </a:r>
            <a:r>
              <a:rPr lang="en-US" sz="3200" dirty="0" err="1">
                <a:latin typeface="Trebuchet MS" pitchFamily="34" charset="0"/>
              </a:rPr>
              <a:t>abu-abu</a:t>
            </a:r>
            <a:r>
              <a:rPr lang="en-US" sz="3200" dirty="0">
                <a:latin typeface="Trebuchet MS" pitchFamily="34" charset="0"/>
              </a:rPr>
              <a:t>/gray matter</a:t>
            </a:r>
            <a:endParaRPr lang="en-US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52600"/>
            <a:ext cx="8229600" cy="4373563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Tanduk</a:t>
            </a:r>
            <a:r>
              <a:rPr lang="en-US" sz="2280" dirty="0" smtClean="0">
                <a:solidFill>
                  <a:schemeClr val="tx1"/>
                </a:solidFill>
              </a:rPr>
              <a:t> posterior </a:t>
            </a:r>
            <a:r>
              <a:rPr lang="en-US" sz="2280" dirty="0">
                <a:solidFill>
                  <a:schemeClr val="tx1"/>
                </a:solidFill>
              </a:rPr>
              <a:t>= </a:t>
            </a:r>
            <a:r>
              <a:rPr lang="en-US" sz="2280" dirty="0" err="1" smtClean="0">
                <a:solidFill>
                  <a:schemeClr val="tx1"/>
                </a:solidFill>
              </a:rPr>
              <a:t>mengandung</a:t>
            </a:r>
            <a:r>
              <a:rPr lang="en-US" sz="2280" dirty="0" smtClean="0">
                <a:solidFill>
                  <a:schemeClr val="tx1"/>
                </a:solidFill>
              </a:rPr>
              <a:t>  interneuron, </a:t>
            </a:r>
            <a:r>
              <a:rPr lang="en-US" sz="2280" dirty="0" err="1" smtClean="0">
                <a:solidFill>
                  <a:schemeClr val="tx1"/>
                </a:solidFill>
              </a:rPr>
              <a:t>menghantarkan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informasi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dari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badan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sel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di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luar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sumsum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tulang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ke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sumsum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tulang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endParaRPr lang="en-US" sz="2280" dirty="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Akar</a:t>
            </a:r>
            <a:r>
              <a:rPr lang="en-US" sz="2280" dirty="0" smtClean="0">
                <a:solidFill>
                  <a:schemeClr val="tx1"/>
                </a:solidFill>
              </a:rPr>
              <a:t> dorsal </a:t>
            </a:r>
            <a:r>
              <a:rPr lang="en-US" sz="2280" dirty="0" err="1" smtClean="0">
                <a:solidFill>
                  <a:schemeClr val="tx1"/>
                </a:solidFill>
              </a:rPr>
              <a:t>mengandung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serabut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sensorik</a:t>
            </a:r>
            <a:r>
              <a:rPr lang="en-US" sz="2280" dirty="0" smtClean="0">
                <a:solidFill>
                  <a:schemeClr val="tx1"/>
                </a:solidFill>
              </a:rPr>
              <a:t>  </a:t>
            </a:r>
            <a:endParaRPr lang="en-US" sz="2280" dirty="0">
              <a:solidFill>
                <a:schemeClr val="tx1"/>
              </a:solidFill>
            </a:endParaRPr>
          </a:p>
          <a:p>
            <a:pPr lvl="2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Sensorik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somatik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endParaRPr lang="en-US" sz="2280" dirty="0">
              <a:solidFill>
                <a:schemeClr val="tx1"/>
              </a:solidFill>
            </a:endParaRPr>
          </a:p>
          <a:p>
            <a:pPr lvl="2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Sensorik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viseral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endParaRPr lang="en-US" sz="2280" dirty="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280" dirty="0" smtClean="0">
                <a:solidFill>
                  <a:schemeClr val="tx1"/>
                </a:solidFill>
              </a:rPr>
              <a:t>Ganglia </a:t>
            </a:r>
            <a:r>
              <a:rPr lang="en-US" sz="2280" dirty="0" err="1" smtClean="0">
                <a:solidFill>
                  <a:schemeClr val="tx1"/>
                </a:solidFill>
              </a:rPr>
              <a:t>akar</a:t>
            </a:r>
            <a:r>
              <a:rPr lang="en-US" sz="2280" dirty="0" smtClean="0">
                <a:solidFill>
                  <a:schemeClr val="tx1"/>
                </a:solidFill>
              </a:rPr>
              <a:t> dorsal  - </a:t>
            </a:r>
            <a:r>
              <a:rPr lang="en-US" sz="2280" dirty="0" err="1" smtClean="0">
                <a:solidFill>
                  <a:schemeClr val="tx1"/>
                </a:solidFill>
              </a:rPr>
              <a:t>mengembang</a:t>
            </a:r>
            <a:r>
              <a:rPr lang="en-US" sz="2280" dirty="0" smtClean="0">
                <a:solidFill>
                  <a:schemeClr val="tx1"/>
                </a:solidFill>
              </a:rPr>
              <a:t> di </a:t>
            </a:r>
            <a:r>
              <a:rPr lang="en-US" sz="2280" dirty="0" err="1" smtClean="0">
                <a:solidFill>
                  <a:schemeClr val="tx1"/>
                </a:solidFill>
              </a:rPr>
              <a:t>akar</a:t>
            </a:r>
            <a:r>
              <a:rPr lang="en-US" sz="2280" dirty="0" smtClean="0">
                <a:solidFill>
                  <a:schemeClr val="tx1"/>
                </a:solidFill>
              </a:rPr>
              <a:t> dorsal, </a:t>
            </a:r>
            <a:r>
              <a:rPr lang="en-US" sz="2280" dirty="0" err="1" smtClean="0">
                <a:solidFill>
                  <a:schemeClr val="tx1"/>
                </a:solidFill>
              </a:rPr>
              <a:t>tempat</a:t>
            </a:r>
            <a:r>
              <a:rPr lang="en-US" sz="2280" dirty="0" smtClean="0">
                <a:solidFill>
                  <a:schemeClr val="tx1"/>
                </a:solidFill>
              </a:rPr>
              <a:t>  interneuron </a:t>
            </a:r>
            <a:r>
              <a:rPr lang="en-US" sz="2280" dirty="0" err="1" smtClean="0">
                <a:solidFill>
                  <a:schemeClr val="tx1"/>
                </a:solidFill>
              </a:rPr>
              <a:t>melewatinya</a:t>
            </a:r>
            <a:r>
              <a:rPr lang="en-US" sz="2280" dirty="0" smtClean="0">
                <a:solidFill>
                  <a:schemeClr val="tx1"/>
                </a:solidFill>
              </a:rPr>
              <a:t>  </a:t>
            </a:r>
            <a:endParaRPr lang="en-US" sz="2280" dirty="0" smtClean="0">
              <a:solidFill>
                <a:schemeClr val="tx1"/>
              </a:solidFill>
            </a:endParaRPr>
          </a:p>
          <a:p>
            <a:pPr marL="411480" lvl="1" indent="0">
              <a:buNone/>
              <a:defRPr/>
            </a:pPr>
            <a:endParaRPr lang="en-US" sz="228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Tanduk</a:t>
            </a:r>
            <a:r>
              <a:rPr lang="en-US" sz="2280" dirty="0" smtClean="0">
                <a:solidFill>
                  <a:schemeClr val="tx1"/>
                </a:solidFill>
              </a:rPr>
              <a:t> anterior =  </a:t>
            </a:r>
            <a:r>
              <a:rPr lang="en-US" sz="2280" dirty="0" err="1" smtClean="0">
                <a:solidFill>
                  <a:schemeClr val="tx1"/>
                </a:solidFill>
              </a:rPr>
              <a:t>mengandung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badan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sel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saraf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motorik</a:t>
            </a:r>
            <a:r>
              <a:rPr lang="en-US" sz="2280" dirty="0" smtClean="0">
                <a:solidFill>
                  <a:schemeClr val="tx1"/>
                </a:solidFill>
              </a:rPr>
              <a:t> yang </a:t>
            </a:r>
            <a:r>
              <a:rPr lang="en-US" sz="2280" dirty="0" err="1" smtClean="0">
                <a:solidFill>
                  <a:schemeClr val="tx1"/>
                </a:solidFill>
              </a:rPr>
              <a:t>mengirimkan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impuls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dari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akson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sumsum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tulang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ke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otot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dan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kelenjar</a:t>
            </a:r>
            <a:endParaRPr lang="en-US" sz="2280" dirty="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Akar</a:t>
            </a:r>
            <a:r>
              <a:rPr lang="en-US" sz="2280" dirty="0" smtClean="0">
                <a:solidFill>
                  <a:schemeClr val="tx1"/>
                </a:solidFill>
              </a:rPr>
              <a:t> ventral </a:t>
            </a:r>
            <a:r>
              <a:rPr lang="en-US" sz="2280" dirty="0" err="1" smtClean="0">
                <a:solidFill>
                  <a:schemeClr val="tx1"/>
                </a:solidFill>
              </a:rPr>
              <a:t>mengandung</a:t>
            </a:r>
            <a:endParaRPr lang="en-US" sz="2280" dirty="0">
              <a:solidFill>
                <a:schemeClr val="tx1"/>
              </a:solidFill>
            </a:endParaRPr>
          </a:p>
          <a:p>
            <a:pPr lvl="2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Motorik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viseral</a:t>
            </a:r>
            <a:endParaRPr lang="en-US" sz="2280" dirty="0">
              <a:solidFill>
                <a:schemeClr val="tx1"/>
              </a:solidFill>
            </a:endParaRPr>
          </a:p>
          <a:p>
            <a:pPr lvl="2">
              <a:defRPr/>
            </a:pPr>
            <a:r>
              <a:rPr lang="en-US" sz="2280" dirty="0" err="1" smtClean="0">
                <a:solidFill>
                  <a:schemeClr val="tx1"/>
                </a:solidFill>
              </a:rPr>
              <a:t>Motorik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r>
              <a:rPr lang="en-US" sz="2280" dirty="0" err="1" smtClean="0">
                <a:solidFill>
                  <a:schemeClr val="tx1"/>
                </a:solidFill>
              </a:rPr>
              <a:t>somatik</a:t>
            </a:r>
            <a:r>
              <a:rPr lang="en-US" sz="2280" dirty="0" smtClean="0">
                <a:solidFill>
                  <a:schemeClr val="tx1"/>
                </a:solidFill>
              </a:rPr>
              <a:t> </a:t>
            </a:r>
            <a:endParaRPr lang="en-GB" sz="228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89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Substansi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/white matter</a:t>
            </a:r>
          </a:p>
        </p:txBody>
      </p:sp>
      <p:pic>
        <p:nvPicPr>
          <p:cNvPr id="4" name="Content Placeholder 3" descr="spinalcord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752600"/>
            <a:ext cx="5334000" cy="3962400"/>
          </a:xfrm>
          <a:prstGeom prst="rect">
            <a:avLst/>
          </a:prstGeom>
        </p:spPr>
      </p:pic>
      <p:sp>
        <p:nvSpPr>
          <p:cNvPr id="5" name="Rectangle 4"/>
          <p:cNvSpPr>
            <a:spLocks noGrp="1" noChangeArrowheads="1"/>
          </p:cNvSpPr>
          <p:nvPr>
            <p:ph idx="1"/>
          </p:nvPr>
        </p:nvSpPr>
        <p:spPr>
          <a:xfrm>
            <a:off x="5486400" y="1757073"/>
            <a:ext cx="3505200" cy="4373563"/>
          </a:xfrm>
        </p:spPr>
        <p:txBody>
          <a:bodyPr>
            <a:normAutofit/>
          </a:bodyPr>
          <a:lstStyle/>
          <a:p>
            <a:pPr marL="392113" lvl="1" indent="-282575"/>
            <a:r>
              <a:rPr lang="en-US" sz="1800" dirty="0" err="1" smtClean="0"/>
              <a:t>Mengelilingi</a:t>
            </a:r>
            <a:r>
              <a:rPr lang="en-US" sz="1800" dirty="0" smtClean="0"/>
              <a:t> </a:t>
            </a:r>
            <a:r>
              <a:rPr lang="en-US" sz="1800" dirty="0" err="1" smtClean="0"/>
              <a:t>substansi</a:t>
            </a:r>
            <a:r>
              <a:rPr lang="en-US" sz="1800" dirty="0" smtClean="0"/>
              <a:t>  </a:t>
            </a:r>
            <a:r>
              <a:rPr lang="en-US" sz="1800" dirty="0" err="1" smtClean="0"/>
              <a:t>kelabu</a:t>
            </a:r>
            <a:r>
              <a:rPr lang="en-US" sz="1800" dirty="0" smtClean="0"/>
              <a:t>/gray matter</a:t>
            </a:r>
          </a:p>
          <a:p>
            <a:pPr marL="392113" lvl="1" indent="-282575"/>
            <a:r>
              <a:rPr lang="en-US" sz="1800" dirty="0" err="1" smtClean="0"/>
              <a:t>Membentuk</a:t>
            </a:r>
            <a:r>
              <a:rPr lang="en-US" sz="1800" dirty="0" smtClean="0"/>
              <a:t> </a:t>
            </a:r>
            <a:r>
              <a:rPr lang="en-US" sz="1800" dirty="0" err="1" smtClean="0"/>
              <a:t>kolom</a:t>
            </a:r>
            <a:r>
              <a:rPr lang="en-US" sz="1800" dirty="0" smtClean="0"/>
              <a:t> </a:t>
            </a:r>
            <a:r>
              <a:rPr lang="en-US" sz="1800" dirty="0" err="1" smtClean="0"/>
              <a:t>putih</a:t>
            </a:r>
            <a:endParaRPr lang="en-US" sz="1800" dirty="0" smtClean="0"/>
          </a:p>
          <a:p>
            <a:pPr marL="849313" lvl="4" indent="-282575"/>
            <a:r>
              <a:rPr lang="en-US" sz="1800" dirty="0" smtClean="0"/>
              <a:t> </a:t>
            </a:r>
            <a:r>
              <a:rPr lang="en-US" sz="1800" dirty="0" err="1" smtClean="0"/>
              <a:t>Funiculus</a:t>
            </a:r>
            <a:r>
              <a:rPr lang="en-US" sz="1800" dirty="0" smtClean="0"/>
              <a:t> posterior</a:t>
            </a:r>
          </a:p>
          <a:p>
            <a:pPr marL="849313" lvl="4" indent="-282575"/>
            <a:r>
              <a:rPr lang="en-US" sz="1800" dirty="0" smtClean="0"/>
              <a:t> </a:t>
            </a:r>
            <a:r>
              <a:rPr lang="en-US" sz="1800" dirty="0" err="1" smtClean="0"/>
              <a:t>Funiculus</a:t>
            </a:r>
            <a:r>
              <a:rPr lang="en-US" sz="1800" dirty="0" smtClean="0"/>
              <a:t> anterior</a:t>
            </a:r>
          </a:p>
          <a:p>
            <a:pPr marL="849313" lvl="4" indent="-282575"/>
            <a:r>
              <a:rPr lang="en-US" sz="1800" dirty="0" err="1" smtClean="0"/>
              <a:t>Funiculus</a:t>
            </a:r>
            <a:r>
              <a:rPr lang="en-US" sz="1800" dirty="0" smtClean="0"/>
              <a:t> lateral</a:t>
            </a:r>
          </a:p>
          <a:p>
            <a:pPr marL="392113" lvl="1" indent="-282575"/>
            <a:r>
              <a:rPr lang="en-US" sz="1800" dirty="0" err="1" smtClean="0"/>
              <a:t>Terdiri</a:t>
            </a:r>
            <a:r>
              <a:rPr lang="en-US" sz="1800" dirty="0" smtClean="0"/>
              <a:t> </a:t>
            </a:r>
            <a:r>
              <a:rPr lang="en-US" sz="1800" dirty="0" err="1" smtClean="0"/>
              <a:t>atas</a:t>
            </a:r>
            <a:endParaRPr lang="en-US" sz="1800" dirty="0" smtClean="0"/>
          </a:p>
          <a:p>
            <a:pPr marL="849313" lvl="4" indent="-282575"/>
            <a:r>
              <a:rPr lang="en-US" sz="1800" dirty="0" err="1" smtClean="0"/>
              <a:t>Akson</a:t>
            </a:r>
            <a:r>
              <a:rPr lang="en-US" sz="1800" dirty="0" smtClean="0"/>
              <a:t> </a:t>
            </a:r>
            <a:r>
              <a:rPr lang="en-US" sz="1800" dirty="0" err="1" smtClean="0"/>
              <a:t>bermyelin</a:t>
            </a:r>
            <a:endParaRPr lang="en-US" sz="1800" dirty="0" smtClean="0"/>
          </a:p>
          <a:p>
            <a:pPr marL="849313" lvl="4" indent="-282575"/>
            <a:r>
              <a:rPr lang="en-US" sz="1800" dirty="0" err="1" smtClean="0"/>
              <a:t>Akson</a:t>
            </a:r>
            <a:r>
              <a:rPr lang="en-US" sz="1800" dirty="0" smtClean="0"/>
              <a:t> </a:t>
            </a:r>
            <a:r>
              <a:rPr lang="en-US" sz="1800" dirty="0" err="1" smtClean="0"/>
              <a:t>tanpa</a:t>
            </a:r>
            <a:r>
              <a:rPr lang="en-US" sz="1800" dirty="0" smtClean="0"/>
              <a:t> myelin</a:t>
            </a:r>
            <a:r>
              <a:rPr lang="en-US" sz="2000" dirty="0" smtClean="0"/>
              <a:t> </a:t>
            </a: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15808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Substansi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/white matter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1800" dirty="0" err="1"/>
              <a:t>Fungsi</a:t>
            </a:r>
            <a:r>
              <a:rPr lang="en-US" sz="1800" dirty="0"/>
              <a:t> : </a:t>
            </a:r>
            <a:r>
              <a:rPr lang="en-US" sz="1800" dirty="0" err="1"/>
              <a:t>memungkinkan</a:t>
            </a:r>
            <a:r>
              <a:rPr lang="en-US" sz="1800" dirty="0"/>
              <a:t> </a:t>
            </a:r>
            <a:r>
              <a:rPr lang="en-US" sz="1800" dirty="0" err="1"/>
              <a:t>komunikasi</a:t>
            </a:r>
            <a:r>
              <a:rPr lang="en-US" sz="1800" dirty="0"/>
              <a:t> </a:t>
            </a:r>
            <a:r>
              <a:rPr lang="en-US" sz="1800" dirty="0" err="1"/>
              <a:t>diantara</a:t>
            </a:r>
            <a:r>
              <a:rPr lang="en-US" sz="1800" dirty="0"/>
              <a:t> </a:t>
            </a:r>
            <a:r>
              <a:rPr lang="en-US" sz="1800" dirty="0" err="1"/>
              <a:t>sumsum</a:t>
            </a:r>
            <a:r>
              <a:rPr lang="en-US" sz="1800" dirty="0"/>
              <a:t> </a:t>
            </a:r>
            <a:r>
              <a:rPr lang="en-US" sz="1800" dirty="0" err="1"/>
              <a:t>tulang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</a:t>
            </a:r>
            <a:r>
              <a:rPr lang="en-US" sz="1800" dirty="0" err="1"/>
              <a:t>otak</a:t>
            </a:r>
            <a:r>
              <a:rPr lang="en-US" sz="1800" dirty="0"/>
              <a:t> + </a:t>
            </a:r>
            <a:r>
              <a:rPr lang="en-US" sz="1800" dirty="0" err="1"/>
              <a:t>sumsum</a:t>
            </a:r>
            <a:r>
              <a:rPr lang="en-US" sz="1800" dirty="0"/>
              <a:t> </a:t>
            </a:r>
            <a:r>
              <a:rPr lang="en-US" sz="1800" dirty="0" err="1"/>
              <a:t>tulang</a:t>
            </a:r>
            <a:r>
              <a:rPr lang="en-US" sz="1800" dirty="0"/>
              <a:t> </a:t>
            </a:r>
            <a:endParaRPr lang="en-US" sz="1800" dirty="0" smtClean="0"/>
          </a:p>
          <a:p>
            <a:pPr marL="114300" indent="0">
              <a:lnSpc>
                <a:spcPct val="90000"/>
              </a:lnSpc>
              <a:buNone/>
              <a:defRPr/>
            </a:pPr>
            <a:endParaRPr lang="en-US" sz="1800" dirty="0"/>
          </a:p>
          <a:p>
            <a:pPr>
              <a:lnSpc>
                <a:spcPct val="90000"/>
              </a:lnSpc>
              <a:defRPr/>
            </a:pPr>
            <a:r>
              <a:rPr lang="en-US" sz="1800" dirty="0"/>
              <a:t>2 </a:t>
            </a:r>
            <a:r>
              <a:rPr lang="en-US" sz="1800" dirty="0" err="1"/>
              <a:t>tipe</a:t>
            </a:r>
            <a:r>
              <a:rPr lang="en-US" sz="1800" dirty="0"/>
              <a:t> </a:t>
            </a:r>
            <a:r>
              <a:rPr lang="en-US" sz="1800" dirty="0" err="1"/>
              <a:t>utama</a:t>
            </a:r>
            <a:r>
              <a:rPr lang="en-US" sz="1800" dirty="0"/>
              <a:t> </a:t>
            </a:r>
            <a:r>
              <a:rPr lang="en-US" sz="1800" dirty="0" err="1"/>
              <a:t>serabut</a:t>
            </a:r>
            <a:r>
              <a:rPr lang="en-US" sz="1800" dirty="0"/>
              <a:t> </a:t>
            </a:r>
            <a:r>
              <a:rPr lang="en-US" sz="1800" dirty="0" err="1"/>
              <a:t>saraf</a:t>
            </a:r>
            <a:r>
              <a:rPr lang="en-US" sz="1800" dirty="0"/>
              <a:t> : </a:t>
            </a:r>
          </a:p>
          <a:p>
            <a:pPr lvl="1">
              <a:lnSpc>
                <a:spcPct val="90000"/>
              </a:lnSpc>
              <a:defRPr/>
            </a:pP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Serabut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saraf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menaik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/ascending :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membawa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informasi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sensorik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dari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tubuh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ke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4">
                    <a:lumMod val="75000"/>
                  </a:schemeClr>
                </a:solidFill>
              </a:rPr>
              <a:t>otak</a:t>
            </a:r>
            <a:r>
              <a:rPr lang="en-US" sz="1800" dirty="0">
                <a:solidFill>
                  <a:schemeClr val="accent4">
                    <a:lumMod val="75000"/>
                  </a:schemeClr>
                </a:solidFill>
              </a:rPr>
              <a:t>  </a:t>
            </a:r>
          </a:p>
          <a:p>
            <a:pPr lvl="2">
              <a:lnSpc>
                <a:spcPct val="90000"/>
              </a:lnSpc>
              <a:defRPr/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c/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sentuhan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tekanan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, rasa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sakit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dan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</a:rPr>
              <a:t>suhu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lvl="1">
              <a:lnSpc>
                <a:spcPct val="90000"/>
              </a:lnSpc>
              <a:defRPr/>
            </a:pP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Serabut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saraf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menurun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/descending: 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membawa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informasi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motorik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dari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otak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ke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sumsum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2">
                    <a:lumMod val="75000"/>
                  </a:schemeClr>
                </a:solidFill>
              </a:rPr>
              <a:t>tulang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 lvl="2">
              <a:lnSpc>
                <a:spcPct val="90000"/>
              </a:lnSpc>
              <a:defRPr/>
            </a:pP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c/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mengendalikan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ketelitian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gerakan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terlatih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 =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menulis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menjaga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keseimbangan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melakukan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gerakan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67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Refleks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Refleks</a:t>
            </a:r>
            <a:r>
              <a:rPr lang="en-US" sz="1800" dirty="0" smtClean="0"/>
              <a:t> </a:t>
            </a:r>
            <a:r>
              <a:rPr lang="en-US" sz="1800" dirty="0" err="1" smtClean="0"/>
              <a:t>adalah</a:t>
            </a:r>
            <a:r>
              <a:rPr lang="en-US" sz="1800" dirty="0" smtClean="0"/>
              <a:t> </a:t>
            </a:r>
            <a:r>
              <a:rPr lang="en-US" sz="1800" dirty="0" err="1" smtClean="0"/>
              <a:t>setiap</a:t>
            </a:r>
            <a:r>
              <a:rPr lang="en-US" sz="1800" dirty="0" smtClean="0"/>
              <a:t> </a:t>
            </a:r>
            <a:r>
              <a:rPr lang="en-US" sz="1800" dirty="0" err="1" smtClean="0"/>
              <a:t>respon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terjadi</a:t>
            </a:r>
            <a:r>
              <a:rPr lang="en-US" sz="1800" dirty="0" smtClean="0"/>
              <a:t> </a:t>
            </a:r>
            <a:r>
              <a:rPr lang="en-US" sz="1800" dirty="0" err="1" smtClean="0"/>
              <a:t>secara</a:t>
            </a:r>
            <a:r>
              <a:rPr lang="en-US" sz="1800" dirty="0" smtClean="0"/>
              <a:t> </a:t>
            </a:r>
            <a:r>
              <a:rPr lang="en-US" sz="1800" dirty="0" err="1" smtClean="0"/>
              <a:t>otomatis</a:t>
            </a:r>
            <a:r>
              <a:rPr lang="en-US" sz="1800" dirty="0" smtClean="0"/>
              <a:t> </a:t>
            </a:r>
            <a:r>
              <a:rPr lang="en-US" sz="1800" dirty="0" err="1" smtClean="0"/>
              <a:t>tanpa</a:t>
            </a:r>
            <a:r>
              <a:rPr lang="en-US" sz="1800" dirty="0" smtClean="0"/>
              <a:t> </a:t>
            </a:r>
            <a:r>
              <a:rPr lang="en-US" sz="1800" dirty="0" err="1" smtClean="0"/>
              <a:t>upaya</a:t>
            </a:r>
            <a:r>
              <a:rPr lang="en-US" sz="1800" dirty="0" smtClean="0"/>
              <a:t> </a:t>
            </a:r>
            <a:r>
              <a:rPr lang="en-US" sz="1800" dirty="0" err="1" smtClean="0"/>
              <a:t>sadar</a:t>
            </a:r>
            <a:r>
              <a:rPr lang="en-US" sz="1800" dirty="0" smtClean="0"/>
              <a:t> </a:t>
            </a:r>
          </a:p>
          <a:p>
            <a:endParaRPr lang="en-US" sz="1800" dirty="0"/>
          </a:p>
          <a:p>
            <a:r>
              <a:rPr lang="en-US" sz="1800" dirty="0" err="1" smtClean="0"/>
              <a:t>Terdapat</a:t>
            </a:r>
            <a:r>
              <a:rPr lang="en-US" sz="1800" dirty="0" smtClean="0"/>
              <a:t> 2 </a:t>
            </a:r>
            <a:r>
              <a:rPr lang="en-US" sz="1800" dirty="0" err="1" smtClean="0"/>
              <a:t>jenis</a:t>
            </a:r>
            <a:r>
              <a:rPr lang="en-US" sz="1800" dirty="0" smtClean="0"/>
              <a:t> </a:t>
            </a:r>
            <a:r>
              <a:rPr lang="en-US" sz="1800" dirty="0" err="1" smtClean="0"/>
              <a:t>refleks</a:t>
            </a:r>
            <a:r>
              <a:rPr lang="en-US" sz="1800" dirty="0" smtClean="0"/>
              <a:t> :</a:t>
            </a:r>
          </a:p>
          <a:p>
            <a:pPr marL="457200" indent="-342900">
              <a:buAutoNum type="arabicPeriod"/>
            </a:pPr>
            <a:r>
              <a:rPr lang="en-US" sz="1800" b="1" dirty="0" err="1" smtClean="0"/>
              <a:t>Refleks</a:t>
            </a:r>
            <a:r>
              <a:rPr lang="en-US" sz="1800" b="1" dirty="0" smtClean="0"/>
              <a:t> </a:t>
            </a:r>
            <a:r>
              <a:rPr lang="en-US" sz="1800" b="1" dirty="0" err="1"/>
              <a:t>s</a:t>
            </a:r>
            <a:r>
              <a:rPr lang="en-US" sz="1800" b="1" dirty="0" err="1" smtClean="0"/>
              <a:t>ederhana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atau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dasar</a:t>
            </a:r>
            <a:r>
              <a:rPr lang="en-US" sz="1800" b="1" dirty="0" smtClean="0"/>
              <a:t>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responnya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tanpa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dipelajari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cth</a:t>
            </a:r>
            <a:r>
              <a:rPr lang="en-US" sz="1800" dirty="0" smtClean="0">
                <a:sym typeface="Wingdings" pitchFamily="2" charset="2"/>
              </a:rPr>
              <a:t> : </a:t>
            </a:r>
            <a:r>
              <a:rPr lang="en-US" sz="1800" dirty="0" err="1" smtClean="0">
                <a:sym typeface="Wingdings" pitchFamily="2" charset="2"/>
              </a:rPr>
              <a:t>menarik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tangan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dari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benda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panas</a:t>
            </a:r>
            <a:endParaRPr lang="en-US" sz="1800" dirty="0" smtClean="0">
              <a:sym typeface="Wingdings" pitchFamily="2" charset="2"/>
            </a:endParaRPr>
          </a:p>
          <a:p>
            <a:pPr marL="457200" indent="-342900">
              <a:buAutoNum type="arabicPeriod"/>
            </a:pPr>
            <a:r>
              <a:rPr lang="en-US" sz="1800" b="1" dirty="0" err="1" smtClean="0">
                <a:sym typeface="Wingdings" pitchFamily="2" charset="2"/>
              </a:rPr>
              <a:t>Refleks</a:t>
            </a:r>
            <a:r>
              <a:rPr lang="en-US" sz="1800" b="1" dirty="0" smtClean="0">
                <a:sym typeface="Wingdings" pitchFamily="2" charset="2"/>
              </a:rPr>
              <a:t> </a:t>
            </a:r>
            <a:r>
              <a:rPr lang="en-US" sz="1800" b="1" dirty="0" err="1" smtClean="0">
                <a:sym typeface="Wingdings" pitchFamily="2" charset="2"/>
              </a:rPr>
              <a:t>didapat</a:t>
            </a:r>
            <a:r>
              <a:rPr lang="en-US" sz="1800" b="1" dirty="0" smtClean="0">
                <a:sym typeface="Wingdings" pitchFamily="2" charset="2"/>
              </a:rPr>
              <a:t> </a:t>
            </a:r>
            <a:r>
              <a:rPr lang="en-US" sz="1800" b="1" dirty="0" err="1" smtClean="0">
                <a:sym typeface="Wingdings" pitchFamily="2" charset="2"/>
              </a:rPr>
              <a:t>atau</a:t>
            </a:r>
            <a:r>
              <a:rPr lang="en-US" sz="1800" b="1" dirty="0" smtClean="0">
                <a:sym typeface="Wingdings" pitchFamily="2" charset="2"/>
              </a:rPr>
              <a:t> </a:t>
            </a:r>
            <a:r>
              <a:rPr lang="en-US" sz="1800" b="1" dirty="0" err="1" smtClean="0">
                <a:sym typeface="Wingdings" pitchFamily="2" charset="2"/>
              </a:rPr>
              <a:t>terkondisi</a:t>
            </a:r>
            <a:r>
              <a:rPr lang="en-US" sz="1800" b="1" dirty="0" smtClean="0">
                <a:sym typeface="Wingdings" pitchFamily="2" charset="2"/>
              </a:rPr>
              <a:t> </a:t>
            </a: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terjadi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karena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latihan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belajar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cth</a:t>
            </a:r>
            <a:r>
              <a:rPr lang="en-US" sz="1800" dirty="0" smtClean="0">
                <a:sym typeface="Wingdings" pitchFamily="2" charset="2"/>
              </a:rPr>
              <a:t> : </a:t>
            </a:r>
            <a:r>
              <a:rPr lang="en-US" sz="1800" dirty="0" err="1" smtClean="0">
                <a:sym typeface="Wingdings" pitchFamily="2" charset="2"/>
              </a:rPr>
              <a:t>seorang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pemain</a:t>
            </a:r>
            <a:r>
              <a:rPr lang="en-US" sz="1800" dirty="0" smtClean="0">
                <a:sym typeface="Wingdings" pitchFamily="2" charset="2"/>
              </a:rPr>
              <a:t> piano </a:t>
            </a:r>
            <a:r>
              <a:rPr lang="en-US" sz="1800" dirty="0" err="1" smtClean="0">
                <a:sym typeface="Wingdings" pitchFamily="2" charset="2"/>
              </a:rPr>
              <a:t>menekan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tuts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tertentu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setelah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melihat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sebuah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lambang</a:t>
            </a:r>
            <a:r>
              <a:rPr lang="en-US" sz="1800" dirty="0" smtClean="0">
                <a:sym typeface="Wingdings" pitchFamily="2" charset="2"/>
              </a:rPr>
              <a:t> nada di </a:t>
            </a:r>
            <a:r>
              <a:rPr lang="en-US" sz="1800" dirty="0" err="1" smtClean="0">
                <a:sym typeface="Wingdings" pitchFamily="2" charset="2"/>
              </a:rPr>
              <a:t>bukunya</a:t>
            </a:r>
            <a:r>
              <a:rPr lang="en-US" sz="1800" dirty="0" smtClean="0">
                <a:sym typeface="Wingdings" pitchFamily="2" charset="2"/>
              </a:rPr>
              <a:t>. </a:t>
            </a:r>
            <a:r>
              <a:rPr lang="en-US" sz="1800" dirty="0" err="1" smtClean="0">
                <a:sym typeface="Wingdings" pitchFamily="2" charset="2"/>
              </a:rPr>
              <a:t>Musisi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tsb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membaca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musik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memainkannya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secara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otomatis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namun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dalam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kondisi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setelah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latihan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cukup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intens</a:t>
            </a:r>
            <a:endParaRPr lang="en-US" sz="1800" dirty="0">
              <a:sym typeface="Wingdings" pitchFamily="2" charset="2"/>
            </a:endParaRPr>
          </a:p>
          <a:p>
            <a:pPr marL="457200" indent="-342900">
              <a:buAutoNum type="arabicPeriod"/>
            </a:pPr>
            <a:endParaRPr lang="en-US" sz="1800" dirty="0" smtClean="0">
              <a:sym typeface="Wingdings" pitchFamily="2" charset="2"/>
            </a:endParaRPr>
          </a:p>
          <a:p>
            <a:pPr marL="457200" indent="-342900">
              <a:buAutoNum type="arabicPeriod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7191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refleks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Jakur-jalur</a:t>
            </a:r>
            <a:r>
              <a:rPr lang="en-US" sz="1800" dirty="0" smtClean="0"/>
              <a:t> </a:t>
            </a:r>
            <a:r>
              <a:rPr lang="en-US" sz="1800" dirty="0" err="1" smtClean="0"/>
              <a:t>saraf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terlibat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melaksanakan</a:t>
            </a:r>
            <a:r>
              <a:rPr lang="en-US" sz="1800" dirty="0" smtClean="0"/>
              <a:t> </a:t>
            </a:r>
            <a:r>
              <a:rPr lang="en-US" sz="1800" dirty="0" err="1" smtClean="0"/>
              <a:t>aktivitas</a:t>
            </a:r>
            <a:r>
              <a:rPr lang="en-US" sz="1800" dirty="0" smtClean="0"/>
              <a:t> </a:t>
            </a:r>
            <a:r>
              <a:rPr lang="en-US" sz="1800" dirty="0" err="1" smtClean="0"/>
              <a:t>refleks</a:t>
            </a:r>
            <a:r>
              <a:rPr lang="en-US" sz="1800" dirty="0" smtClean="0"/>
              <a:t> </a:t>
            </a:r>
            <a:r>
              <a:rPr lang="en-US" sz="1800" dirty="0" err="1" smtClean="0"/>
              <a:t>dikenal</a:t>
            </a:r>
            <a:r>
              <a:rPr lang="en-US" sz="1800" dirty="0" smtClean="0"/>
              <a:t> </a:t>
            </a:r>
            <a:r>
              <a:rPr lang="en-US" sz="1800" dirty="0" err="1" smtClean="0"/>
              <a:t>sebagai</a:t>
            </a:r>
            <a:r>
              <a:rPr lang="en-US" sz="1800" dirty="0" smtClean="0"/>
              <a:t> </a:t>
            </a:r>
            <a:r>
              <a:rPr lang="en-US" sz="1800" b="1" dirty="0" err="1" smtClean="0"/>
              <a:t>Lengkung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Refleks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Arkus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Refleks</a:t>
            </a:r>
            <a:r>
              <a:rPr lang="en-US" sz="1800" b="1" dirty="0" smtClean="0"/>
              <a:t>)</a:t>
            </a:r>
            <a:r>
              <a:rPr lang="en-US" sz="1800" dirty="0" smtClean="0"/>
              <a:t>, yang </a:t>
            </a:r>
            <a:r>
              <a:rPr lang="en-US" sz="1800" dirty="0" err="1" smtClean="0"/>
              <a:t>mencakup</a:t>
            </a:r>
            <a:r>
              <a:rPr lang="en-US" sz="1800" dirty="0" smtClean="0"/>
              <a:t> 5 </a:t>
            </a:r>
            <a:r>
              <a:rPr lang="en-US" sz="1800" dirty="0" err="1" smtClean="0"/>
              <a:t>komponen</a:t>
            </a:r>
            <a:r>
              <a:rPr lang="en-US" sz="1800" dirty="0" smtClean="0"/>
              <a:t> </a:t>
            </a:r>
            <a:r>
              <a:rPr lang="en-US" sz="1800" dirty="0" err="1" smtClean="0"/>
              <a:t>dasar</a:t>
            </a:r>
            <a:r>
              <a:rPr lang="en-US" sz="1800" dirty="0" smtClean="0"/>
              <a:t>, </a:t>
            </a:r>
            <a:r>
              <a:rPr lang="en-US" sz="1800" dirty="0" err="1" smtClean="0"/>
              <a:t>yaitu</a:t>
            </a:r>
            <a:r>
              <a:rPr lang="en-US" sz="1800" dirty="0" smtClean="0"/>
              <a:t> :</a:t>
            </a:r>
          </a:p>
          <a:p>
            <a:endParaRPr lang="en-US" sz="1800" dirty="0"/>
          </a:p>
          <a:p>
            <a:pPr marL="457200" indent="-342900">
              <a:buAutoNum type="arabicPeriod"/>
            </a:pPr>
            <a:r>
              <a:rPr lang="en-US" sz="1800" dirty="0" err="1" smtClean="0"/>
              <a:t>Reseptor</a:t>
            </a:r>
            <a:endParaRPr lang="en-US" sz="1800" dirty="0" smtClean="0"/>
          </a:p>
          <a:p>
            <a:pPr marL="457200" indent="-342900">
              <a:buAutoNum type="arabicPeriod"/>
            </a:pPr>
            <a:r>
              <a:rPr lang="en-US" sz="1800" dirty="0" err="1" smtClean="0"/>
              <a:t>Jalur</a:t>
            </a:r>
            <a:r>
              <a:rPr lang="en-US" sz="1800" dirty="0" smtClean="0"/>
              <a:t> </a:t>
            </a:r>
            <a:r>
              <a:rPr lang="en-US" sz="1800" dirty="0" err="1" smtClean="0"/>
              <a:t>Aferen</a:t>
            </a:r>
            <a:endParaRPr lang="en-US" sz="1800" dirty="0" smtClean="0"/>
          </a:p>
          <a:p>
            <a:pPr marL="457200" indent="-342900">
              <a:buAutoNum type="arabicPeriod"/>
            </a:pPr>
            <a:r>
              <a:rPr lang="en-US" sz="1800" dirty="0" err="1" smtClean="0"/>
              <a:t>Pusat</a:t>
            </a:r>
            <a:r>
              <a:rPr lang="en-US" sz="1800" dirty="0" smtClean="0"/>
              <a:t> </a:t>
            </a:r>
            <a:r>
              <a:rPr lang="en-US" sz="1800" dirty="0" err="1" smtClean="0"/>
              <a:t>Integrasi</a:t>
            </a:r>
            <a:endParaRPr lang="en-US" sz="1800" dirty="0" smtClean="0"/>
          </a:p>
          <a:p>
            <a:pPr marL="457200" indent="-342900">
              <a:buAutoNum type="arabicPeriod"/>
            </a:pPr>
            <a:r>
              <a:rPr lang="en-US" sz="1800" dirty="0" err="1" smtClean="0"/>
              <a:t>Jalur</a:t>
            </a:r>
            <a:r>
              <a:rPr lang="en-US" sz="1800" dirty="0" smtClean="0"/>
              <a:t> </a:t>
            </a:r>
            <a:r>
              <a:rPr lang="en-US" sz="1800" dirty="0" err="1" smtClean="0"/>
              <a:t>Eferen</a:t>
            </a:r>
            <a:endParaRPr lang="en-US" sz="1800" dirty="0" smtClean="0"/>
          </a:p>
          <a:p>
            <a:pPr marL="457200" indent="-342900">
              <a:buAutoNum type="arabicPeriod"/>
            </a:pPr>
            <a:r>
              <a:rPr lang="en-US" sz="1800" dirty="0" err="1" smtClean="0"/>
              <a:t>Efektor</a:t>
            </a:r>
            <a:endParaRPr lang="en-US" sz="1800" dirty="0" smtClean="0"/>
          </a:p>
          <a:p>
            <a:pPr marL="457200" indent="-342900">
              <a:buAutoNum type="arabicPeriod"/>
            </a:pPr>
            <a:endParaRPr lang="en-US" sz="1800" dirty="0" smtClean="0"/>
          </a:p>
          <a:p>
            <a:pPr marL="11430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TUGAS : </a:t>
            </a:r>
            <a:r>
              <a:rPr lang="en-US" sz="2000" b="1" dirty="0" err="1" smtClean="0">
                <a:solidFill>
                  <a:schemeClr val="tx1"/>
                </a:solidFill>
              </a:rPr>
              <a:t>Mencari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fungsi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masing-masing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komponen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tersebut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diatas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dalam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gerak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refleks</a:t>
            </a:r>
            <a:r>
              <a:rPr lang="en-US" sz="2000" b="1" dirty="0" smtClean="0">
                <a:solidFill>
                  <a:schemeClr val="tx1"/>
                </a:solidFill>
              </a:rPr>
              <a:t> !!</a:t>
            </a:r>
          </a:p>
          <a:p>
            <a:pPr marL="114300" indent="0">
              <a:buNone/>
            </a:pPr>
            <a:endParaRPr lang="en-US" sz="1800" dirty="0"/>
          </a:p>
          <a:p>
            <a:pPr marL="114300" indent="0">
              <a:buNone/>
            </a:pP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0911175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Refleks</a:t>
            </a:r>
            <a:r>
              <a:rPr lang="en-US" dirty="0" smtClean="0"/>
              <a:t> </a:t>
            </a:r>
            <a:r>
              <a:rPr lang="en-US" dirty="0" err="1" smtClean="0"/>
              <a:t>lucut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b="1" dirty="0" err="1" smtClean="0"/>
              <a:t>Refleks</a:t>
            </a:r>
            <a:r>
              <a:rPr lang="en-US" b="1" dirty="0" smtClean="0"/>
              <a:t> </a:t>
            </a:r>
            <a:r>
              <a:rPr lang="en-US" b="1" dirty="0" err="1" smtClean="0"/>
              <a:t>lucut</a:t>
            </a:r>
            <a:r>
              <a:rPr lang="en-US" b="1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refleks</a:t>
            </a:r>
            <a:r>
              <a:rPr lang="en-US" dirty="0" smtClean="0"/>
              <a:t> spinal </a:t>
            </a:r>
            <a:r>
              <a:rPr lang="en-US" dirty="0" err="1" smtClean="0"/>
              <a:t>dasar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endParaRPr lang="en-US" dirty="0"/>
          </a:p>
          <a:p>
            <a:pPr>
              <a:buFont typeface="Wingdings" pitchFamily="2" charset="2"/>
              <a:buChar char="v"/>
            </a:pPr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menyentuh</a:t>
            </a:r>
            <a:r>
              <a:rPr lang="en-US" dirty="0" smtClean="0"/>
              <a:t> </a:t>
            </a:r>
            <a:r>
              <a:rPr lang="en-US" dirty="0" err="1" smtClean="0"/>
              <a:t>kompor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(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</a:t>
            </a:r>
            <a:r>
              <a:rPr lang="en-US" dirty="0" err="1" smtClean="0"/>
              <a:t>nyeri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)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refleks</a:t>
            </a:r>
            <a:r>
              <a:rPr lang="en-US" dirty="0" smtClean="0"/>
              <a:t> </a:t>
            </a:r>
            <a:r>
              <a:rPr lang="en-US" dirty="0" err="1" smtClean="0"/>
              <a:t>lucut</a:t>
            </a:r>
            <a:r>
              <a:rPr lang="en-US" dirty="0" smtClean="0"/>
              <a:t> </a:t>
            </a:r>
            <a:r>
              <a:rPr lang="en-US" dirty="0" err="1" smtClean="0"/>
              <a:t>terpicu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menjauhi</a:t>
            </a:r>
            <a:r>
              <a:rPr lang="en-US" dirty="0" smtClean="0"/>
              <a:t> </a:t>
            </a:r>
            <a:r>
              <a:rPr lang="en-US" dirty="0" err="1" smtClean="0"/>
              <a:t>kompor</a:t>
            </a:r>
            <a:r>
              <a:rPr lang="en-US" dirty="0" smtClean="0"/>
              <a:t> (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rangsangan</a:t>
            </a:r>
            <a:r>
              <a:rPr lang="en-US" dirty="0" smtClean="0"/>
              <a:t> </a:t>
            </a:r>
            <a:r>
              <a:rPr lang="en-US" dirty="0" err="1" smtClean="0"/>
              <a:t>nyeri</a:t>
            </a:r>
            <a:r>
              <a:rPr lang="en-US" dirty="0" smtClean="0"/>
              <a:t>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68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1600200"/>
            <a:ext cx="8640223" cy="4225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38200" y="457200"/>
            <a:ext cx="70104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TUGAS</a:t>
            </a:r>
            <a:r>
              <a:rPr lang="en-US" dirty="0" smtClean="0"/>
              <a:t> : </a:t>
            </a:r>
            <a:r>
              <a:rPr lang="en-US" b="1" dirty="0" err="1" smtClean="0"/>
              <a:t>Menjelaskan</a:t>
            </a:r>
            <a:r>
              <a:rPr lang="en-US" b="1" dirty="0" smtClean="0"/>
              <a:t> proses </a:t>
            </a:r>
            <a:r>
              <a:rPr lang="en-US" b="1" dirty="0" err="1" smtClean="0"/>
              <a:t>refleks</a:t>
            </a:r>
            <a:r>
              <a:rPr lang="en-US" b="1" dirty="0" smtClean="0"/>
              <a:t> </a:t>
            </a:r>
            <a:r>
              <a:rPr lang="en-US" b="1" dirty="0" err="1" smtClean="0"/>
              <a:t>lucut</a:t>
            </a:r>
            <a:r>
              <a:rPr lang="en-US" b="1" dirty="0" smtClean="0"/>
              <a:t> </a:t>
            </a:r>
            <a:r>
              <a:rPr lang="en-US" b="1" dirty="0" err="1" smtClean="0"/>
              <a:t>sepert</a:t>
            </a:r>
            <a:r>
              <a:rPr lang="en-US" b="1" dirty="0" smtClean="0"/>
              <a:t> yang </a:t>
            </a:r>
            <a:r>
              <a:rPr lang="en-US" b="1" dirty="0" err="1" smtClean="0"/>
              <a:t>terjadi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gambar</a:t>
            </a:r>
            <a:r>
              <a:rPr lang="en-US" b="1" dirty="0" smtClean="0"/>
              <a:t> </a:t>
            </a:r>
            <a:r>
              <a:rPr lang="en-US" b="1" dirty="0" err="1" smtClean="0"/>
              <a:t>dibawah</a:t>
            </a:r>
            <a:r>
              <a:rPr lang="en-US" b="1" dirty="0" smtClean="0"/>
              <a:t> </a:t>
            </a:r>
            <a:r>
              <a:rPr lang="en-US" b="1" dirty="0" err="1" smtClean="0"/>
              <a:t>ini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251056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467</TotalTime>
  <Words>1558</Words>
  <Application>Microsoft Office PowerPoint</Application>
  <PresentationFormat>On-screen Show (4:3)</PresentationFormat>
  <Paragraphs>242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Apothecary</vt:lpstr>
      <vt:lpstr>SUSUNAN SARAF PUSAT</vt:lpstr>
      <vt:lpstr>Organisasi sistem saraf</vt:lpstr>
      <vt:lpstr>Tiga kelas fungsional neuron</vt:lpstr>
      <vt:lpstr>PowerPoint Presentation</vt:lpstr>
      <vt:lpstr>Susunan saraf pusat (SSP)</vt:lpstr>
      <vt:lpstr>Susunan saraf pusat (SSP)</vt:lpstr>
      <vt:lpstr>OTAK</vt:lpstr>
      <vt:lpstr>PowerPoint Presentation</vt:lpstr>
      <vt:lpstr>PowerPoint Presentation</vt:lpstr>
      <vt:lpstr>SEREBRUM</vt:lpstr>
      <vt:lpstr>SEREBRUM</vt:lpstr>
      <vt:lpstr>PowerPoint Presentation</vt:lpstr>
      <vt:lpstr>SEREBRUM</vt:lpstr>
      <vt:lpstr>PowerPoint Presentation</vt:lpstr>
      <vt:lpstr>PowerPoint Presentation</vt:lpstr>
      <vt:lpstr>Peran daerah broca dan wernicke</vt:lpstr>
      <vt:lpstr>PowerPoint Presentation</vt:lpstr>
      <vt:lpstr>Spesialisasi Hemisfer Serebri</vt:lpstr>
      <vt:lpstr>Nukleus basal, talamus dan hipotalamus</vt:lpstr>
      <vt:lpstr>PowerPoint Presentation</vt:lpstr>
      <vt:lpstr>Fungsi hipotalamus</vt:lpstr>
      <vt:lpstr>Sistem limbik </vt:lpstr>
      <vt:lpstr>serebelum</vt:lpstr>
      <vt:lpstr>PowerPoint Presentation</vt:lpstr>
      <vt:lpstr>Batang otak</vt:lpstr>
      <vt:lpstr>PowerPoint Presentation</vt:lpstr>
      <vt:lpstr>Saraf kranial</vt:lpstr>
      <vt:lpstr>Saraf kranial</vt:lpstr>
      <vt:lpstr>Saraf kranial</vt:lpstr>
      <vt:lpstr>Medula spinalis</vt:lpstr>
      <vt:lpstr>Medula spinalis  (potongan melintang)</vt:lpstr>
      <vt:lpstr>PowerPoint Presentation</vt:lpstr>
      <vt:lpstr>Substansi abu-abu/gray matter</vt:lpstr>
      <vt:lpstr>Substansi abu-abu/gray matter</vt:lpstr>
      <vt:lpstr>Substansi putih/white matter</vt:lpstr>
      <vt:lpstr>Substansi putih/white matter</vt:lpstr>
      <vt:lpstr>Refleks</vt:lpstr>
      <vt:lpstr>Lengkung refleks</vt:lpstr>
      <vt:lpstr>Refleks lucut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SUSUNAN SARAF PUSAT</dc:title>
  <dc:creator>User</dc:creator>
  <cp:lastModifiedBy>User</cp:lastModifiedBy>
  <cp:revision>151</cp:revision>
  <dcterms:created xsi:type="dcterms:W3CDTF">2020-11-14T11:59:28Z</dcterms:created>
  <dcterms:modified xsi:type="dcterms:W3CDTF">2020-11-15T12:26:38Z</dcterms:modified>
</cp:coreProperties>
</file>