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Lst>
  <p:sldIdLst>
    <p:sldId id="276" r:id="rId2"/>
    <p:sldId id="257" r:id="rId3"/>
    <p:sldId id="261" r:id="rId4"/>
    <p:sldId id="259" r:id="rId5"/>
    <p:sldId id="327" r:id="rId6"/>
    <p:sldId id="326" r:id="rId7"/>
    <p:sldId id="329" r:id="rId8"/>
    <p:sldId id="328" r:id="rId9"/>
    <p:sldId id="260" r:id="rId10"/>
    <p:sldId id="330" r:id="rId11"/>
    <p:sldId id="331" r:id="rId12"/>
    <p:sldId id="335" r:id="rId13"/>
    <p:sldId id="332" r:id="rId14"/>
    <p:sldId id="333" r:id="rId15"/>
    <p:sldId id="262" r:id="rId16"/>
    <p:sldId id="339" r:id="rId17"/>
    <p:sldId id="340" r:id="rId18"/>
    <p:sldId id="341" r:id="rId19"/>
    <p:sldId id="342" r:id="rId20"/>
    <p:sldId id="343" r:id="rId21"/>
    <p:sldId id="263" r:id="rId22"/>
    <p:sldId id="336" r:id="rId23"/>
    <p:sldId id="337" r:id="rId24"/>
    <p:sldId id="338" r:id="rId25"/>
    <p:sldId id="264" r:id="rId26"/>
    <p:sldId id="344" r:id="rId27"/>
    <p:sldId id="349" r:id="rId28"/>
    <p:sldId id="350" r:id="rId29"/>
    <p:sldId id="347" r:id="rId30"/>
    <p:sldId id="348" r:id="rId31"/>
    <p:sldId id="345" r:id="rId32"/>
    <p:sldId id="351" r:id="rId33"/>
    <p:sldId id="352" r:id="rId34"/>
    <p:sldId id="353" r:id="rId35"/>
    <p:sldId id="354" r:id="rId36"/>
    <p:sldId id="275" r:id="rId3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SimSun"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90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65" d="100"/>
          <a:sy n="65" d="100"/>
        </p:scale>
        <p:origin x="1452" y="48"/>
      </p:cViewPr>
      <p:guideLst>
        <p:guide orient="horz" pos="2160"/>
        <p:guide pos="290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2430E361-1197-4D8E-B49D-9E984B7D3B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ctrTitle"/>
          </p:nvPr>
        </p:nvSpPr>
        <p:spPr>
          <a:xfrm>
            <a:off x="1547813" y="1701800"/>
            <a:ext cx="6908800" cy="1082675"/>
          </a:xfrm>
        </p:spPr>
        <p:txBody>
          <a:bodyPr/>
          <a:lstStyle>
            <a:lvl1pPr algn="r">
              <a:defRPr/>
            </a:lvl1pPr>
          </a:lstStyle>
          <a:p>
            <a:pPr lvl="0"/>
            <a:r>
              <a:rPr lang="en-US" noProof="0"/>
              <a:t>Click to edit Master title style</a:t>
            </a:r>
          </a:p>
        </p:txBody>
      </p:sp>
      <p:sp>
        <p:nvSpPr>
          <p:cNvPr id="2052" name="Rectangle 4"/>
          <p:cNvSpPr>
            <a:spLocks noGrp="1" noChangeArrowheads="1"/>
          </p:cNvSpPr>
          <p:nvPr>
            <p:ph type="subTitle" idx="1"/>
          </p:nvPr>
        </p:nvSpPr>
        <p:spPr>
          <a:xfrm>
            <a:off x="1547813" y="2927350"/>
            <a:ext cx="6913562" cy="1752600"/>
          </a:xfrm>
        </p:spPr>
        <p:txBody>
          <a:bodyPr/>
          <a:lstStyle>
            <a:lvl1pPr marL="0" indent="0" algn="r">
              <a:buFontTx/>
              <a:buNone/>
              <a:defRPr/>
            </a:lvl1pPr>
          </a:lstStyle>
          <a:p>
            <a:pPr lvl="0"/>
            <a:r>
              <a:rPr lang="en-US" noProof="0"/>
              <a:t>Click to edit Master subtitle style</a:t>
            </a:r>
          </a:p>
        </p:txBody>
      </p:sp>
      <p:sp>
        <p:nvSpPr>
          <p:cNvPr id="5" name="Rectangle 5">
            <a:extLst>
              <a:ext uri="{FF2B5EF4-FFF2-40B4-BE49-F238E27FC236}">
                <a16:creationId xmlns:a16="http://schemas.microsoft.com/office/drawing/2014/main" id="{A4125BF3-F238-4F2F-84A9-4C03BA3AE17F}"/>
              </a:ext>
            </a:extLst>
          </p:cNvPr>
          <p:cNvSpPr>
            <a:spLocks noGrp="1" noChangeArrowheads="1"/>
          </p:cNvSpPr>
          <p:nvPr>
            <p:ph type="dt" sz="half" idx="10"/>
          </p:nvPr>
        </p:nvSpPr>
        <p:spPr/>
        <p:txBody>
          <a:bodyPr/>
          <a:lstStyle>
            <a:lvl1pPr>
              <a:defRPr>
                <a:ea typeface="+mn-ea"/>
              </a:defRPr>
            </a:lvl1pPr>
          </a:lstStyle>
          <a:p>
            <a:pPr>
              <a:defRPr/>
            </a:pPr>
            <a:endParaRPr lang="zh-CN" altLang="en-US"/>
          </a:p>
        </p:txBody>
      </p:sp>
      <p:sp>
        <p:nvSpPr>
          <p:cNvPr id="6" name="Rectangle 6">
            <a:extLst>
              <a:ext uri="{FF2B5EF4-FFF2-40B4-BE49-F238E27FC236}">
                <a16:creationId xmlns:a16="http://schemas.microsoft.com/office/drawing/2014/main" id="{FEBA00D9-5B52-4469-8BB4-3191DB05053B}"/>
              </a:ext>
            </a:extLst>
          </p:cNvPr>
          <p:cNvSpPr>
            <a:spLocks noGrp="1" noChangeArrowheads="1"/>
          </p:cNvSpPr>
          <p:nvPr>
            <p:ph type="ftr" sz="quarter" idx="11"/>
          </p:nvPr>
        </p:nvSpPr>
        <p:spPr/>
        <p:txBody>
          <a:bodyPr/>
          <a:lstStyle>
            <a:lvl1pPr>
              <a:defRPr>
                <a:ea typeface="+mn-ea"/>
              </a:defRPr>
            </a:lvl1pPr>
          </a:lstStyle>
          <a:p>
            <a:pPr>
              <a:defRPr/>
            </a:pPr>
            <a:endParaRPr lang="zh-CN" altLang="en-US"/>
          </a:p>
        </p:txBody>
      </p:sp>
      <p:sp>
        <p:nvSpPr>
          <p:cNvPr id="7" name="Rectangle 7">
            <a:extLst>
              <a:ext uri="{FF2B5EF4-FFF2-40B4-BE49-F238E27FC236}">
                <a16:creationId xmlns:a16="http://schemas.microsoft.com/office/drawing/2014/main" id="{B7A60160-B0E9-4EA4-9781-86BD23F8578D}"/>
              </a:ext>
            </a:extLst>
          </p:cNvPr>
          <p:cNvSpPr>
            <a:spLocks noGrp="1" noChangeArrowheads="1"/>
          </p:cNvSpPr>
          <p:nvPr>
            <p:ph type="sldNum" sz="quarter" idx="12"/>
          </p:nvPr>
        </p:nvSpPr>
        <p:spPr/>
        <p:txBody>
          <a:bodyPr/>
          <a:lstStyle>
            <a:lvl1pPr>
              <a:defRPr/>
            </a:lvl1pPr>
          </a:lstStyle>
          <a:p>
            <a:fld id="{A7904773-45D8-410A-9A8E-5F5FA79EEC6F}" type="slidenum">
              <a:rPr lang="en-US" altLang="id-ID"/>
              <a:pPr/>
              <a:t>‹#›</a:t>
            </a:fld>
            <a:endParaRPr lang="en-US" altLang="id-ID"/>
          </a:p>
        </p:txBody>
      </p:sp>
    </p:spTree>
    <p:extLst>
      <p:ext uri="{BB962C8B-B14F-4D97-AF65-F5344CB8AC3E}">
        <p14:creationId xmlns:p14="http://schemas.microsoft.com/office/powerpoint/2010/main" val="4059693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5">
            <a:extLst>
              <a:ext uri="{FF2B5EF4-FFF2-40B4-BE49-F238E27FC236}">
                <a16:creationId xmlns:a16="http://schemas.microsoft.com/office/drawing/2014/main" id="{C0C815AF-5EDC-420D-8ED9-FBD0A547CAC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3FEF47D0-341D-44CA-A5D5-E2BA9E536A1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7">
            <a:extLst>
              <a:ext uri="{FF2B5EF4-FFF2-40B4-BE49-F238E27FC236}">
                <a16:creationId xmlns:a16="http://schemas.microsoft.com/office/drawing/2014/main" id="{69920DD5-FBE0-45DC-BEA2-F025D582941F}"/>
              </a:ext>
            </a:extLst>
          </p:cNvPr>
          <p:cNvSpPr>
            <a:spLocks noGrp="1" noChangeArrowheads="1"/>
          </p:cNvSpPr>
          <p:nvPr>
            <p:ph type="sldNum" sz="quarter" idx="12"/>
          </p:nvPr>
        </p:nvSpPr>
        <p:spPr>
          <a:ln/>
        </p:spPr>
        <p:txBody>
          <a:bodyPr/>
          <a:lstStyle>
            <a:lvl1pPr>
              <a:defRPr/>
            </a:lvl1pPr>
          </a:lstStyle>
          <a:p>
            <a:fld id="{289B31E5-3267-47A9-8826-7F123E258E56}" type="slidenum">
              <a:rPr lang="en-US" altLang="id-ID"/>
              <a:pPr/>
              <a:t>‹#›</a:t>
            </a:fld>
            <a:endParaRPr lang="en-US" altLang="id-ID"/>
          </a:p>
        </p:txBody>
      </p:sp>
    </p:spTree>
    <p:extLst>
      <p:ext uri="{BB962C8B-B14F-4D97-AF65-F5344CB8AC3E}">
        <p14:creationId xmlns:p14="http://schemas.microsoft.com/office/powerpoint/2010/main" val="3440056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id-ID"/>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5">
            <a:extLst>
              <a:ext uri="{FF2B5EF4-FFF2-40B4-BE49-F238E27FC236}">
                <a16:creationId xmlns:a16="http://schemas.microsoft.com/office/drawing/2014/main" id="{0FA285FD-BDA0-473D-BC69-63B6BD17744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63E3F2BB-58AF-4D20-895F-034699FDDB9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7">
            <a:extLst>
              <a:ext uri="{FF2B5EF4-FFF2-40B4-BE49-F238E27FC236}">
                <a16:creationId xmlns:a16="http://schemas.microsoft.com/office/drawing/2014/main" id="{BD6B0FF2-D12C-4713-9F3F-81DF89332E22}"/>
              </a:ext>
            </a:extLst>
          </p:cNvPr>
          <p:cNvSpPr>
            <a:spLocks noGrp="1" noChangeArrowheads="1"/>
          </p:cNvSpPr>
          <p:nvPr>
            <p:ph type="sldNum" sz="quarter" idx="12"/>
          </p:nvPr>
        </p:nvSpPr>
        <p:spPr>
          <a:ln/>
        </p:spPr>
        <p:txBody>
          <a:bodyPr/>
          <a:lstStyle>
            <a:lvl1pPr>
              <a:defRPr/>
            </a:lvl1pPr>
          </a:lstStyle>
          <a:p>
            <a:fld id="{044FE9CB-CD25-40FB-A004-5AF680E43DE9}" type="slidenum">
              <a:rPr lang="en-US" altLang="id-ID"/>
              <a:pPr/>
              <a:t>‹#›</a:t>
            </a:fld>
            <a:endParaRPr lang="en-US" altLang="id-ID"/>
          </a:p>
        </p:txBody>
      </p:sp>
    </p:spTree>
    <p:extLst>
      <p:ext uri="{BB962C8B-B14F-4D97-AF65-F5344CB8AC3E}">
        <p14:creationId xmlns:p14="http://schemas.microsoft.com/office/powerpoint/2010/main" val="1012985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sz="half" idx="1"/>
          </p:nvPr>
        </p:nvSpPr>
        <p:spPr>
          <a:xfrm>
            <a:off x="457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half" idx="2"/>
          </p:nvPr>
        </p:nvSpPr>
        <p:spPr>
          <a:xfrm>
            <a:off x="4648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Rectangle 5">
            <a:extLst>
              <a:ext uri="{FF2B5EF4-FFF2-40B4-BE49-F238E27FC236}">
                <a16:creationId xmlns:a16="http://schemas.microsoft.com/office/drawing/2014/main" id="{9029E81E-C18E-4323-8CAD-1A056BE1C8F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F12F3D7-4108-4ED7-B3AB-3770A990E45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7">
            <a:extLst>
              <a:ext uri="{FF2B5EF4-FFF2-40B4-BE49-F238E27FC236}">
                <a16:creationId xmlns:a16="http://schemas.microsoft.com/office/drawing/2014/main" id="{F5E5316F-074B-47D0-9B0C-C8963B5E5F3C}"/>
              </a:ext>
            </a:extLst>
          </p:cNvPr>
          <p:cNvSpPr>
            <a:spLocks noGrp="1" noChangeArrowheads="1"/>
          </p:cNvSpPr>
          <p:nvPr>
            <p:ph type="sldNum" sz="quarter" idx="12"/>
          </p:nvPr>
        </p:nvSpPr>
        <p:spPr>
          <a:ln/>
        </p:spPr>
        <p:txBody>
          <a:bodyPr/>
          <a:lstStyle>
            <a:lvl1pPr>
              <a:defRPr/>
            </a:lvl1pPr>
          </a:lstStyle>
          <a:p>
            <a:fld id="{ABADB21D-5CFA-4639-8042-20E50A835A87}" type="slidenum">
              <a:rPr lang="en-US" altLang="id-ID"/>
              <a:pPr/>
              <a:t>‹#›</a:t>
            </a:fld>
            <a:endParaRPr lang="en-US" altLang="id-ID"/>
          </a:p>
        </p:txBody>
      </p:sp>
    </p:spTree>
    <p:extLst>
      <p:ext uri="{BB962C8B-B14F-4D97-AF65-F5344CB8AC3E}">
        <p14:creationId xmlns:p14="http://schemas.microsoft.com/office/powerpoint/2010/main" val="308204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id-ID"/>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Rectangle 5">
            <a:extLst>
              <a:ext uri="{FF2B5EF4-FFF2-40B4-BE49-F238E27FC236}">
                <a16:creationId xmlns:a16="http://schemas.microsoft.com/office/drawing/2014/main" id="{9EF21D80-A2A4-4CC8-A1CA-CE44475C2487}"/>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6">
            <a:extLst>
              <a:ext uri="{FF2B5EF4-FFF2-40B4-BE49-F238E27FC236}">
                <a16:creationId xmlns:a16="http://schemas.microsoft.com/office/drawing/2014/main" id="{8D748570-6F3A-4E88-B520-B1DD6ED002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7">
            <a:extLst>
              <a:ext uri="{FF2B5EF4-FFF2-40B4-BE49-F238E27FC236}">
                <a16:creationId xmlns:a16="http://schemas.microsoft.com/office/drawing/2014/main" id="{89286010-4F31-42BE-9093-25DADA8F982F}"/>
              </a:ext>
            </a:extLst>
          </p:cNvPr>
          <p:cNvSpPr>
            <a:spLocks noGrp="1" noChangeArrowheads="1"/>
          </p:cNvSpPr>
          <p:nvPr>
            <p:ph type="sldNum" sz="quarter" idx="12"/>
          </p:nvPr>
        </p:nvSpPr>
        <p:spPr>
          <a:ln/>
        </p:spPr>
        <p:txBody>
          <a:bodyPr/>
          <a:lstStyle>
            <a:lvl1pPr>
              <a:defRPr/>
            </a:lvl1pPr>
          </a:lstStyle>
          <a:p>
            <a:fld id="{D3DDC99F-6302-4248-BBEA-D051C27F36B5}" type="slidenum">
              <a:rPr lang="en-US" altLang="id-ID"/>
              <a:pPr/>
              <a:t>‹#›</a:t>
            </a:fld>
            <a:endParaRPr lang="en-US" altLang="id-ID"/>
          </a:p>
        </p:txBody>
      </p:sp>
    </p:spTree>
    <p:extLst>
      <p:ext uri="{BB962C8B-B14F-4D97-AF65-F5344CB8AC3E}">
        <p14:creationId xmlns:p14="http://schemas.microsoft.com/office/powerpoint/2010/main" val="361694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Rectangle 5">
            <a:extLst>
              <a:ext uri="{FF2B5EF4-FFF2-40B4-BE49-F238E27FC236}">
                <a16:creationId xmlns:a16="http://schemas.microsoft.com/office/drawing/2014/main" id="{AC46DBE3-51CF-4CCE-BAD1-3991ADBB1F5D}"/>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FBCDA0A-DEEF-481D-8FAD-F139EF5B7CB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7">
            <a:extLst>
              <a:ext uri="{FF2B5EF4-FFF2-40B4-BE49-F238E27FC236}">
                <a16:creationId xmlns:a16="http://schemas.microsoft.com/office/drawing/2014/main" id="{2F674324-27CA-4B3E-B3C2-BFCAA3493001}"/>
              </a:ext>
            </a:extLst>
          </p:cNvPr>
          <p:cNvSpPr>
            <a:spLocks noGrp="1" noChangeArrowheads="1"/>
          </p:cNvSpPr>
          <p:nvPr>
            <p:ph type="sldNum" sz="quarter" idx="12"/>
          </p:nvPr>
        </p:nvSpPr>
        <p:spPr>
          <a:ln/>
        </p:spPr>
        <p:txBody>
          <a:bodyPr/>
          <a:lstStyle>
            <a:lvl1pPr>
              <a:defRPr/>
            </a:lvl1pPr>
          </a:lstStyle>
          <a:p>
            <a:fld id="{1F902EBD-B051-4661-8E37-13AA0D7173CF}" type="slidenum">
              <a:rPr lang="en-US" altLang="id-ID"/>
              <a:pPr/>
              <a:t>‹#›</a:t>
            </a:fld>
            <a:endParaRPr lang="en-US" altLang="id-ID"/>
          </a:p>
        </p:txBody>
      </p:sp>
    </p:spTree>
    <p:extLst>
      <p:ext uri="{BB962C8B-B14F-4D97-AF65-F5344CB8AC3E}">
        <p14:creationId xmlns:p14="http://schemas.microsoft.com/office/powerpoint/2010/main" val="2836968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5E7BB27B-B7A7-481F-91D2-CE691C597158}"/>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6">
            <a:extLst>
              <a:ext uri="{FF2B5EF4-FFF2-40B4-BE49-F238E27FC236}">
                <a16:creationId xmlns:a16="http://schemas.microsoft.com/office/drawing/2014/main" id="{DA699F8D-C659-432D-B21E-C25B6A1B3B7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7">
            <a:extLst>
              <a:ext uri="{FF2B5EF4-FFF2-40B4-BE49-F238E27FC236}">
                <a16:creationId xmlns:a16="http://schemas.microsoft.com/office/drawing/2014/main" id="{E499053A-0FAC-4F9F-8BBF-66EBD75DCC5A}"/>
              </a:ext>
            </a:extLst>
          </p:cNvPr>
          <p:cNvSpPr>
            <a:spLocks noGrp="1" noChangeArrowheads="1"/>
          </p:cNvSpPr>
          <p:nvPr>
            <p:ph type="sldNum" sz="quarter" idx="12"/>
          </p:nvPr>
        </p:nvSpPr>
        <p:spPr>
          <a:ln/>
        </p:spPr>
        <p:txBody>
          <a:bodyPr/>
          <a:lstStyle>
            <a:lvl1pPr>
              <a:defRPr/>
            </a:lvl1pPr>
          </a:lstStyle>
          <a:p>
            <a:fld id="{BB72DEB6-91AA-4701-8EA4-FBFFBEF3D063}" type="slidenum">
              <a:rPr lang="en-US" altLang="id-ID"/>
              <a:pPr/>
              <a:t>‹#›</a:t>
            </a:fld>
            <a:endParaRPr lang="en-US" altLang="id-ID"/>
          </a:p>
        </p:txBody>
      </p:sp>
    </p:spTree>
    <p:extLst>
      <p:ext uri="{BB962C8B-B14F-4D97-AF65-F5344CB8AC3E}">
        <p14:creationId xmlns:p14="http://schemas.microsoft.com/office/powerpoint/2010/main" val="2265864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id-ID"/>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a:ext uri="{FF2B5EF4-FFF2-40B4-BE49-F238E27FC236}">
                <a16:creationId xmlns:a16="http://schemas.microsoft.com/office/drawing/2014/main" id="{557A5D16-244D-4AB8-AFB3-BF3FA26D3316}"/>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492A501-3ED3-405B-A33B-F741E3BA8F4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7">
            <a:extLst>
              <a:ext uri="{FF2B5EF4-FFF2-40B4-BE49-F238E27FC236}">
                <a16:creationId xmlns:a16="http://schemas.microsoft.com/office/drawing/2014/main" id="{2651C001-E03D-4CE1-B974-7DFA5A7B4C4C}"/>
              </a:ext>
            </a:extLst>
          </p:cNvPr>
          <p:cNvSpPr>
            <a:spLocks noGrp="1" noChangeArrowheads="1"/>
          </p:cNvSpPr>
          <p:nvPr>
            <p:ph type="sldNum" sz="quarter" idx="12"/>
          </p:nvPr>
        </p:nvSpPr>
        <p:spPr>
          <a:ln/>
        </p:spPr>
        <p:txBody>
          <a:bodyPr/>
          <a:lstStyle>
            <a:lvl1pPr>
              <a:defRPr/>
            </a:lvl1pPr>
          </a:lstStyle>
          <a:p>
            <a:fld id="{78056050-86A2-4133-972B-607869130C6F}" type="slidenum">
              <a:rPr lang="en-US" altLang="id-ID"/>
              <a:pPr/>
              <a:t>‹#›</a:t>
            </a:fld>
            <a:endParaRPr lang="en-US" altLang="id-ID"/>
          </a:p>
        </p:txBody>
      </p:sp>
    </p:spTree>
    <p:extLst>
      <p:ext uri="{BB962C8B-B14F-4D97-AF65-F5344CB8AC3E}">
        <p14:creationId xmlns:p14="http://schemas.microsoft.com/office/powerpoint/2010/main" val="1464039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id-ID"/>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a:ext uri="{FF2B5EF4-FFF2-40B4-BE49-F238E27FC236}">
                <a16:creationId xmlns:a16="http://schemas.microsoft.com/office/drawing/2014/main" id="{C0309896-255D-474E-B95E-3DA246F7AE7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A013A9B-195A-469F-A373-8D57CC7CE19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7">
            <a:extLst>
              <a:ext uri="{FF2B5EF4-FFF2-40B4-BE49-F238E27FC236}">
                <a16:creationId xmlns:a16="http://schemas.microsoft.com/office/drawing/2014/main" id="{95A0E1A7-C3C7-4B19-BEFA-9023137BB518}"/>
              </a:ext>
            </a:extLst>
          </p:cNvPr>
          <p:cNvSpPr>
            <a:spLocks noGrp="1" noChangeArrowheads="1"/>
          </p:cNvSpPr>
          <p:nvPr>
            <p:ph type="sldNum" sz="quarter" idx="12"/>
          </p:nvPr>
        </p:nvSpPr>
        <p:spPr>
          <a:ln/>
        </p:spPr>
        <p:txBody>
          <a:bodyPr/>
          <a:lstStyle>
            <a:lvl1pPr>
              <a:defRPr/>
            </a:lvl1pPr>
          </a:lstStyle>
          <a:p>
            <a:fld id="{09D8A02C-74D3-4DB8-9961-E79C3C1F1853}" type="slidenum">
              <a:rPr lang="en-US" altLang="id-ID"/>
              <a:pPr/>
              <a:t>‹#›</a:t>
            </a:fld>
            <a:endParaRPr lang="en-US" altLang="id-ID"/>
          </a:p>
        </p:txBody>
      </p:sp>
    </p:spTree>
    <p:extLst>
      <p:ext uri="{BB962C8B-B14F-4D97-AF65-F5344CB8AC3E}">
        <p14:creationId xmlns:p14="http://schemas.microsoft.com/office/powerpoint/2010/main" val="1872899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5">
            <a:extLst>
              <a:ext uri="{FF2B5EF4-FFF2-40B4-BE49-F238E27FC236}">
                <a16:creationId xmlns:a16="http://schemas.microsoft.com/office/drawing/2014/main" id="{8EEF1E28-DD08-43B8-B202-D6099401374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9F9C50D2-6F3F-427E-AB0A-74607BA4C6F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7">
            <a:extLst>
              <a:ext uri="{FF2B5EF4-FFF2-40B4-BE49-F238E27FC236}">
                <a16:creationId xmlns:a16="http://schemas.microsoft.com/office/drawing/2014/main" id="{3350566A-6600-4D0E-A6A3-D9CD23BA24EC}"/>
              </a:ext>
            </a:extLst>
          </p:cNvPr>
          <p:cNvSpPr>
            <a:spLocks noGrp="1" noChangeArrowheads="1"/>
          </p:cNvSpPr>
          <p:nvPr>
            <p:ph type="sldNum" sz="quarter" idx="12"/>
          </p:nvPr>
        </p:nvSpPr>
        <p:spPr>
          <a:ln/>
        </p:spPr>
        <p:txBody>
          <a:bodyPr/>
          <a:lstStyle>
            <a:lvl1pPr>
              <a:defRPr/>
            </a:lvl1pPr>
          </a:lstStyle>
          <a:p>
            <a:fld id="{58C5C183-0778-42D5-80D1-84DE7083E62F}" type="slidenum">
              <a:rPr lang="en-US" altLang="id-ID"/>
              <a:pPr/>
              <a:t>‹#›</a:t>
            </a:fld>
            <a:endParaRPr lang="en-US" altLang="id-ID"/>
          </a:p>
        </p:txBody>
      </p:sp>
    </p:spTree>
    <p:extLst>
      <p:ext uri="{BB962C8B-B14F-4D97-AF65-F5344CB8AC3E}">
        <p14:creationId xmlns:p14="http://schemas.microsoft.com/office/powerpoint/2010/main" val="1469990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a:t>Click to edit Master title style</a:t>
            </a:r>
            <a:endParaRPr lang="id-ID"/>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5">
            <a:extLst>
              <a:ext uri="{FF2B5EF4-FFF2-40B4-BE49-F238E27FC236}">
                <a16:creationId xmlns:a16="http://schemas.microsoft.com/office/drawing/2014/main" id="{9519FFE2-A5BC-4677-A574-E4F8227B970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40C90422-7090-486B-924E-E8D6C28CF15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7">
            <a:extLst>
              <a:ext uri="{FF2B5EF4-FFF2-40B4-BE49-F238E27FC236}">
                <a16:creationId xmlns:a16="http://schemas.microsoft.com/office/drawing/2014/main" id="{6413D9EB-E6F6-4F0F-9ABF-42CD88C64FF7}"/>
              </a:ext>
            </a:extLst>
          </p:cNvPr>
          <p:cNvSpPr>
            <a:spLocks noGrp="1" noChangeArrowheads="1"/>
          </p:cNvSpPr>
          <p:nvPr>
            <p:ph type="sldNum" sz="quarter" idx="12"/>
          </p:nvPr>
        </p:nvSpPr>
        <p:spPr>
          <a:ln/>
        </p:spPr>
        <p:txBody>
          <a:bodyPr/>
          <a:lstStyle>
            <a:lvl1pPr>
              <a:defRPr/>
            </a:lvl1pPr>
          </a:lstStyle>
          <a:p>
            <a:fld id="{B7123D8F-CE38-4DBE-8B15-47031DC2E1F0}" type="slidenum">
              <a:rPr lang="en-US" altLang="id-ID"/>
              <a:pPr/>
              <a:t>‹#›</a:t>
            </a:fld>
            <a:endParaRPr lang="en-US" altLang="id-ID"/>
          </a:p>
        </p:txBody>
      </p:sp>
    </p:spTree>
    <p:extLst>
      <p:ext uri="{BB962C8B-B14F-4D97-AF65-F5344CB8AC3E}">
        <p14:creationId xmlns:p14="http://schemas.microsoft.com/office/powerpoint/2010/main" val="2214111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1026" name="Picture 3">
            <a:extLst>
              <a:ext uri="{FF2B5EF4-FFF2-40B4-BE49-F238E27FC236}">
                <a16:creationId xmlns:a16="http://schemas.microsoft.com/office/drawing/2014/main" id="{E340F38D-42F1-4C13-82D0-36743CD01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63" y="0"/>
            <a:ext cx="91487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a:extLst>
              <a:ext uri="{FF2B5EF4-FFF2-40B4-BE49-F238E27FC236}">
                <a16:creationId xmlns:a16="http://schemas.microsoft.com/office/drawing/2014/main" id="{3377548F-8994-442D-80AB-2D6583922F43}"/>
              </a:ext>
            </a:extLst>
          </p:cNvPr>
          <p:cNvSpPr>
            <a:spLocks noGrp="1" noChangeArrowheads="1"/>
          </p:cNvSpPr>
          <p:nvPr>
            <p:ph type="title"/>
          </p:nvPr>
        </p:nvSpPr>
        <p:spPr bwMode="auto">
          <a:xfrm>
            <a:off x="457200" y="190500"/>
            <a:ext cx="822960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id-ID"/>
              <a:t>Click to edit Master title style</a:t>
            </a:r>
          </a:p>
        </p:txBody>
      </p:sp>
      <p:sp>
        <p:nvSpPr>
          <p:cNvPr id="1028" name="Rectangle 4">
            <a:extLst>
              <a:ext uri="{FF2B5EF4-FFF2-40B4-BE49-F238E27FC236}">
                <a16:creationId xmlns:a16="http://schemas.microsoft.com/office/drawing/2014/main" id="{CF9D58C2-F2E2-4249-B892-04A0AA648649}"/>
              </a:ext>
            </a:extLst>
          </p:cNvPr>
          <p:cNvSpPr>
            <a:spLocks noGrp="1" noChangeArrowheads="1"/>
          </p:cNvSpPr>
          <p:nvPr>
            <p:ph type="body" idx="1"/>
          </p:nvPr>
        </p:nvSpPr>
        <p:spPr bwMode="auto">
          <a:xfrm>
            <a:off x="457200" y="1174750"/>
            <a:ext cx="82296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id-ID"/>
              <a:t>Click to edit Master text styles</a:t>
            </a:r>
          </a:p>
          <a:p>
            <a:pPr lvl="1"/>
            <a:r>
              <a:rPr lang="en-US" altLang="id-ID"/>
              <a:t>Second level</a:t>
            </a:r>
          </a:p>
          <a:p>
            <a:pPr lvl="2"/>
            <a:r>
              <a:rPr lang="en-US" altLang="id-ID"/>
              <a:t>Third level</a:t>
            </a:r>
          </a:p>
          <a:p>
            <a:pPr lvl="3"/>
            <a:r>
              <a:rPr lang="en-US" altLang="id-ID"/>
              <a:t>Fourth level</a:t>
            </a:r>
          </a:p>
          <a:p>
            <a:pPr lvl="4"/>
            <a:r>
              <a:rPr lang="en-US" altLang="id-ID"/>
              <a:t>Fifth level</a:t>
            </a:r>
          </a:p>
        </p:txBody>
      </p:sp>
      <p:sp>
        <p:nvSpPr>
          <p:cNvPr id="1029" name="Rectangle 5">
            <a:extLst>
              <a:ext uri="{FF2B5EF4-FFF2-40B4-BE49-F238E27FC236}">
                <a16:creationId xmlns:a16="http://schemas.microsoft.com/office/drawing/2014/main" id="{88EAC0BC-1074-4757-8DFB-5C97B459CFCF}"/>
              </a:ext>
            </a:extLst>
          </p:cNvPr>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a:latin typeface="Arial" panose="020B0604020202020204" pitchFamily="34" charset="0"/>
                <a:ea typeface="+mn-ea"/>
                <a:cs typeface="Arial" panose="020B0604020202020204" pitchFamily="34" charset="0"/>
              </a:defRPr>
            </a:lvl1pPr>
          </a:lstStyle>
          <a:p>
            <a:pPr>
              <a:defRPr/>
            </a:pPr>
            <a:endParaRPr lang="en-US"/>
          </a:p>
        </p:txBody>
      </p:sp>
      <p:sp>
        <p:nvSpPr>
          <p:cNvPr id="1030" name="Rectangle 6">
            <a:extLst>
              <a:ext uri="{FF2B5EF4-FFF2-40B4-BE49-F238E27FC236}">
                <a16:creationId xmlns:a16="http://schemas.microsoft.com/office/drawing/2014/main" id="{B58F3F51-F16F-412A-8443-664FC5140180}"/>
              </a:ext>
            </a:extLst>
          </p:cNvPr>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a:latin typeface="Arial" panose="020B0604020202020204" pitchFamily="34" charset="0"/>
                <a:ea typeface="+mn-ea"/>
                <a:cs typeface="Arial" panose="020B0604020202020204" pitchFamily="34" charset="0"/>
              </a:defRPr>
            </a:lvl1pPr>
          </a:lstStyle>
          <a:p>
            <a:pPr>
              <a:defRPr/>
            </a:pPr>
            <a:endParaRPr lang="en-US"/>
          </a:p>
        </p:txBody>
      </p:sp>
      <p:sp>
        <p:nvSpPr>
          <p:cNvPr id="1031" name="Rectangle 7">
            <a:extLst>
              <a:ext uri="{FF2B5EF4-FFF2-40B4-BE49-F238E27FC236}">
                <a16:creationId xmlns:a16="http://schemas.microsoft.com/office/drawing/2014/main" id="{D255CA34-6A0B-42A8-94A5-B26AB0708E60}"/>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a:lvl1pPr>
          </a:lstStyle>
          <a:p>
            <a:fld id="{B10D20D2-3775-4923-8EAB-C0C1085DABF3}" type="slidenum">
              <a:rPr lang="en-US" altLang="id-ID"/>
              <a:pPr/>
              <a:t>‹#›</a:t>
            </a:fld>
            <a:endParaRPr lang="en-US" altLang="id-ID"/>
          </a:p>
        </p:txBody>
      </p:sp>
    </p:spTree>
  </p:cSld>
  <p:clrMap bg1="lt1" tx1="dk1" bg2="lt2" tx2="dk2" accent1="accent1" accent2="accent2" accent3="accent3" accent4="accent4" accent5="accent5" accent6="accent6" hlink="hlink" folHlink="folHlink"/>
  <p:sldLayoutIdLst>
    <p:sldLayoutId id="2147483708"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3600" kern="1200">
          <a:solidFill>
            <a:schemeClr val="tx1"/>
          </a:solidFill>
          <a:latin typeface="+mj-lt"/>
          <a:ea typeface="+mj-ea"/>
          <a:cs typeface="+mj-cs"/>
        </a:defRPr>
      </a:lvl1pPr>
      <a:lvl2pPr algn="l" rtl="0" eaLnBrk="0" fontAlgn="base" hangingPunct="0">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eaLnBrk="0" fontAlgn="base" hangingPunct="0">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eaLnBrk="0" fontAlgn="base" hangingPunct="0">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eaLnBrk="0" fontAlgn="base" hangingPunct="0">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59C31FDA-528F-424E-83F0-E1D88288EB8F}"/>
              </a:ext>
            </a:extLst>
          </p:cNvPr>
          <p:cNvSpPr>
            <a:spLocks noGrp="1" noRot="1" noChangeArrowheads="1"/>
          </p:cNvSpPr>
          <p:nvPr>
            <p:ph type="title"/>
          </p:nvPr>
        </p:nvSpPr>
        <p:spPr>
          <a:xfrm>
            <a:off x="457200" y="190500"/>
            <a:ext cx="8229600" cy="984250"/>
          </a:xfrm>
          <a:ln w="50800">
            <a:solidFill>
              <a:schemeClr val="hlink"/>
            </a:solidFill>
          </a:ln>
        </p:spPr>
        <p:txBody>
          <a:bodyPr/>
          <a:lstStyle/>
          <a:p>
            <a:pPr algn="ctr" eaLnBrk="1" hangingPunct="1">
              <a:defRPr/>
            </a:pPr>
            <a:r>
              <a:rPr lang="id-ID" sz="3200" b="1" dirty="0">
                <a:solidFill>
                  <a:srgbClr val="CC0000"/>
                </a:solidFill>
              </a:rPr>
              <a:t>ARSITEKTUR </a:t>
            </a:r>
            <a:r>
              <a:rPr lang="en-US" sz="3200" b="1" dirty="0">
                <a:solidFill>
                  <a:srgbClr val="CC0000"/>
                </a:solidFill>
              </a:rPr>
              <a:t> &amp; SEJARAH SISTEM OPERASI</a:t>
            </a:r>
          </a:p>
        </p:txBody>
      </p:sp>
      <p:pic>
        <p:nvPicPr>
          <p:cNvPr id="5124" name="Picture 5" descr="http://2.bp.blogspot.com/_vWVgLVGaHaI/TKbUCcj4MBI/AAAAAAAAABw/MlefvFBacvg/s200/sistem+operasi.jpg">
            <a:extLst>
              <a:ext uri="{FF2B5EF4-FFF2-40B4-BE49-F238E27FC236}">
                <a16:creationId xmlns:a16="http://schemas.microsoft.com/office/drawing/2014/main" id="{99D2E709-3274-46AC-A880-E6A690E41C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752600"/>
            <a:ext cx="3962400"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7" descr="http://3.bp.blogspot.com/_NXE4tiqgw5M/TSr2nKoa1FI/AAAAAAAAADU/zrvvj0DRnfY/s1600/Mobile-OS-Logos.jpg">
            <a:extLst>
              <a:ext uri="{FF2B5EF4-FFF2-40B4-BE49-F238E27FC236}">
                <a16:creationId xmlns:a16="http://schemas.microsoft.com/office/drawing/2014/main" id="{53F6ECC7-D8F8-4024-8DDF-2130E40F18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752600"/>
            <a:ext cx="3962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AutoShape 4">
            <a:extLst>
              <a:ext uri="{FF2B5EF4-FFF2-40B4-BE49-F238E27FC236}">
                <a16:creationId xmlns:a16="http://schemas.microsoft.com/office/drawing/2014/main" id="{78090423-7EBA-47DA-9E49-8A3FE2894BA5}"/>
              </a:ext>
            </a:extLst>
          </p:cNvPr>
          <p:cNvSpPr>
            <a:spLocks noChangeArrowheads="1"/>
          </p:cNvSpPr>
          <p:nvPr/>
        </p:nvSpPr>
        <p:spPr bwMode="auto">
          <a:xfrm>
            <a:off x="377825" y="1147763"/>
            <a:ext cx="8388350" cy="452755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eaLnBrk="1" hangingPunct="1">
              <a:buFont typeface="Arial" panose="020B0604020202020204" pitchFamily="34" charset="0"/>
              <a:buNone/>
              <a:defRPr/>
            </a:pPr>
            <a:r>
              <a:rPr lang="id-ID" altLang="en-US" sz="2800" dirty="0"/>
              <a:t>Arsitektur </a:t>
            </a:r>
            <a:r>
              <a:rPr lang="en-US" sz="2800" dirty="0" err="1"/>
              <a:t>sistem</a:t>
            </a:r>
            <a:r>
              <a:rPr lang="en-US" sz="2800" dirty="0"/>
              <a:t> </a:t>
            </a:r>
            <a:r>
              <a:rPr lang="en-US" sz="2800" dirty="0" err="1"/>
              <a:t>operasi</a:t>
            </a:r>
            <a:r>
              <a:rPr lang="id-ID" altLang="en-US" sz="2800" dirty="0"/>
              <a:t> adalah struktur-struktur</a:t>
            </a:r>
          </a:p>
          <a:p>
            <a:pPr algn="ctr" eaLnBrk="1" hangingPunct="1">
              <a:buFont typeface="Arial" panose="020B0604020202020204" pitchFamily="34" charset="0"/>
              <a:buNone/>
              <a:defRPr/>
            </a:pPr>
            <a:r>
              <a:rPr lang="id-ID" altLang="en-US" sz="2800" dirty="0"/>
              <a:t>yang menjadi landasan untuk menentukan</a:t>
            </a:r>
          </a:p>
          <a:p>
            <a:pPr algn="ctr" eaLnBrk="1" hangingPunct="1">
              <a:buFont typeface="Arial" panose="020B0604020202020204" pitchFamily="34" charset="0"/>
              <a:buNone/>
              <a:defRPr/>
            </a:pPr>
            <a:r>
              <a:rPr lang="id-ID" altLang="en-US" sz="2800" dirty="0"/>
              <a:t> keberadaan komponen-komponen perangkat lunak,</a:t>
            </a:r>
          </a:p>
          <a:p>
            <a:pPr algn="ctr" eaLnBrk="1" hangingPunct="1">
              <a:buFont typeface="Arial" panose="020B0604020202020204" pitchFamily="34" charset="0"/>
              <a:buNone/>
              <a:defRPr/>
            </a:pPr>
            <a:r>
              <a:rPr lang="id-ID" altLang="en-US" sz="2800" dirty="0"/>
              <a:t>cara </a:t>
            </a:r>
            <a:r>
              <a:rPr lang="en-US" altLang="en-US" sz="2800" dirty="0" err="1"/>
              <a:t>untuk</a:t>
            </a:r>
            <a:r>
              <a:rPr lang="en-US" altLang="en-US" sz="2800" dirty="0"/>
              <a:t> </a:t>
            </a:r>
            <a:r>
              <a:rPr lang="en-US" altLang="en-US" sz="2800" dirty="0" err="1"/>
              <a:t>mengelola</a:t>
            </a:r>
            <a:r>
              <a:rPr lang="en-US" altLang="en-US" sz="2800" dirty="0"/>
              <a:t> </a:t>
            </a:r>
            <a:r>
              <a:rPr lang="en-US" altLang="en-US" sz="2800" dirty="0" err="1"/>
              <a:t>komponen-komponen</a:t>
            </a:r>
            <a:endParaRPr lang="en-US" altLang="en-US" sz="2800" dirty="0"/>
          </a:p>
          <a:p>
            <a:pPr algn="ctr" eaLnBrk="1" hangingPunct="1">
              <a:buFont typeface="Arial" panose="020B0604020202020204" pitchFamily="34" charset="0"/>
              <a:buNone/>
              <a:defRPr/>
            </a:pPr>
            <a:r>
              <a:rPr lang="en-US" altLang="en-US" sz="2800" dirty="0" err="1"/>
              <a:t>tersebut</a:t>
            </a:r>
            <a:r>
              <a:rPr lang="en-US" altLang="en-US" sz="2800" dirty="0"/>
              <a:t> </a:t>
            </a:r>
            <a:r>
              <a:rPr lang="en-US" altLang="en-US" sz="2800" dirty="0" err="1"/>
              <a:t>untuk</a:t>
            </a:r>
            <a:r>
              <a:rPr lang="en-US" altLang="en-US" sz="2800" dirty="0"/>
              <a:t> </a:t>
            </a:r>
            <a:r>
              <a:rPr lang="en-US" altLang="en-US" sz="2800" dirty="0" err="1"/>
              <a:t>saling</a:t>
            </a:r>
            <a:r>
              <a:rPr lang="en-US" altLang="en-US" sz="2800" dirty="0"/>
              <a:t> </a:t>
            </a:r>
            <a:r>
              <a:rPr lang="en-US" altLang="en-US" sz="2800" dirty="0" err="1"/>
              <a:t>berinteraksi</a:t>
            </a:r>
            <a:r>
              <a:rPr lang="en-US" altLang="en-US" sz="2800" dirty="0"/>
              <a:t>.</a:t>
            </a:r>
            <a:endParaRPr lang="id-ID" altLang="en-US" sz="2800"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a:extLst>
              <a:ext uri="{FF2B5EF4-FFF2-40B4-BE49-F238E27FC236}">
                <a16:creationId xmlns:a16="http://schemas.microsoft.com/office/drawing/2014/main" id="{4F98CB48-9C34-4073-A1DE-9146B8DB37FE}"/>
              </a:ext>
            </a:extLst>
          </p:cNvPr>
          <p:cNvSpPr>
            <a:spLocks noChangeArrowheads="1"/>
          </p:cNvSpPr>
          <p:nvPr/>
        </p:nvSpPr>
        <p:spPr bwMode="auto">
          <a:xfrm>
            <a:off x="363537" y="190500"/>
            <a:ext cx="6624638" cy="1077913"/>
          </a:xfrm>
          <a:prstGeom prst="flowChartAlternateProcess">
            <a:avLst/>
          </a:prstGeom>
          <a:no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eaLnBrk="1" hangingPunct="1">
              <a:buFont typeface="Arial" panose="020B0604020202020204" pitchFamily="34" charset="0"/>
              <a:buNone/>
            </a:pPr>
            <a:r>
              <a:rPr lang="en-US" altLang="id-ID" sz="4000" b="1" dirty="0"/>
              <a:t>JENIS-JENIS ARSITEKTUR</a:t>
            </a:r>
          </a:p>
          <a:p>
            <a:pPr algn="ctr" eaLnBrk="1" hangingPunct="1">
              <a:buFont typeface="Arial" panose="020B0604020202020204" pitchFamily="34" charset="0"/>
              <a:buNone/>
            </a:pPr>
            <a:r>
              <a:rPr lang="en-US" altLang="id-ID" sz="4000" b="1" dirty="0"/>
              <a:t>SISTEM OPERASI</a:t>
            </a:r>
          </a:p>
        </p:txBody>
      </p:sp>
      <p:sp>
        <p:nvSpPr>
          <p:cNvPr id="6" name="Content Placeholder 5">
            <a:hlinkClick r:id="rId2" action="ppaction://hlinksldjump"/>
            <a:extLst>
              <a:ext uri="{FF2B5EF4-FFF2-40B4-BE49-F238E27FC236}">
                <a16:creationId xmlns:a16="http://schemas.microsoft.com/office/drawing/2014/main" id="{DFA47954-0658-46B1-8E98-F1D205BD5AD5}"/>
              </a:ext>
            </a:extLst>
          </p:cNvPr>
          <p:cNvSpPr>
            <a:spLocks noGrp="1" noChangeArrowheads="1"/>
          </p:cNvSpPr>
          <p:nvPr>
            <p:ph idx="1"/>
          </p:nvPr>
        </p:nvSpPr>
        <p:spPr>
          <a:xfrm>
            <a:off x="450850" y="1695450"/>
            <a:ext cx="4330700" cy="754063"/>
          </a:xfrm>
          <a:solidFill>
            <a:srgbClr val="CC0099"/>
          </a:solidFill>
          <a:ln>
            <a:solidFill>
              <a:schemeClr val="tx1"/>
            </a:solidFill>
            <a:miter lim="800000"/>
            <a:headEnd/>
            <a:tailEnd/>
          </a:ln>
        </p:spPr>
        <p:txBody>
          <a:bodyPr wrap="none" anchor="ctr"/>
          <a:lstStyle/>
          <a:p>
            <a:pPr marL="0" indent="0" algn="ctr" eaLnBrk="1" hangingPunct="1">
              <a:buFontTx/>
              <a:buNone/>
            </a:pPr>
            <a:r>
              <a:rPr lang="en-US" altLang="id-ID" b="1"/>
              <a:t>SISTEM MONOLITIK</a:t>
            </a:r>
            <a:endParaRPr lang="en-US" altLang="id-ID" b="1">
              <a:hlinkClick r:id="rId2" action="ppaction://hlinksldjump"/>
            </a:endParaRPr>
          </a:p>
        </p:txBody>
      </p:sp>
      <p:sp>
        <p:nvSpPr>
          <p:cNvPr id="7" name="Content Placeholder 5">
            <a:hlinkClick r:id="rId2" action="ppaction://hlinksldjump"/>
            <a:extLst>
              <a:ext uri="{FF2B5EF4-FFF2-40B4-BE49-F238E27FC236}">
                <a16:creationId xmlns:a16="http://schemas.microsoft.com/office/drawing/2014/main" id="{8470FF6E-D9C7-4915-BDCB-DB1D94C73E31}"/>
              </a:ext>
            </a:extLst>
          </p:cNvPr>
          <p:cNvSpPr txBox="1">
            <a:spLocks noChangeArrowheads="1"/>
          </p:cNvSpPr>
          <p:nvPr/>
        </p:nvSpPr>
        <p:spPr bwMode="auto">
          <a:xfrm>
            <a:off x="4430713" y="2695575"/>
            <a:ext cx="4330700" cy="755650"/>
          </a:xfrm>
          <a:prstGeom prst="rect">
            <a:avLst/>
          </a:prstGeom>
          <a:solidFill>
            <a:srgbClr val="CC00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eaLnBrk="1" hangingPunct="1">
              <a:spcBef>
                <a:spcPct val="20000"/>
              </a:spcBef>
            </a:pPr>
            <a:r>
              <a:rPr lang="en-US" altLang="id-ID" sz="3200" b="1"/>
              <a:t>SISTEM </a:t>
            </a:r>
            <a:r>
              <a:rPr lang="id-ID" altLang="id-ID" sz="3200" b="1"/>
              <a:t>BERLAPIS</a:t>
            </a:r>
            <a:endParaRPr lang="en-US" altLang="id-ID" sz="3200" b="1"/>
          </a:p>
        </p:txBody>
      </p:sp>
      <p:sp>
        <p:nvSpPr>
          <p:cNvPr id="8" name="Content Placeholder 5">
            <a:hlinkClick r:id="rId2" action="ppaction://hlinksldjump"/>
            <a:extLst>
              <a:ext uri="{FF2B5EF4-FFF2-40B4-BE49-F238E27FC236}">
                <a16:creationId xmlns:a16="http://schemas.microsoft.com/office/drawing/2014/main" id="{A4672BDD-CB2C-48DD-BDE5-D3FB5B565218}"/>
              </a:ext>
            </a:extLst>
          </p:cNvPr>
          <p:cNvSpPr txBox="1">
            <a:spLocks noChangeArrowheads="1"/>
          </p:cNvSpPr>
          <p:nvPr/>
        </p:nvSpPr>
        <p:spPr bwMode="auto">
          <a:xfrm>
            <a:off x="450850" y="3644900"/>
            <a:ext cx="4984750" cy="754063"/>
          </a:xfrm>
          <a:prstGeom prst="rect">
            <a:avLst/>
          </a:prstGeom>
          <a:solidFill>
            <a:srgbClr val="CC00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eaLnBrk="1" hangingPunct="1">
              <a:spcBef>
                <a:spcPct val="20000"/>
              </a:spcBef>
            </a:pPr>
            <a:r>
              <a:rPr lang="en-US" altLang="id-ID" sz="3200" b="1"/>
              <a:t>SISTEM </a:t>
            </a:r>
            <a:r>
              <a:rPr lang="id-ID" altLang="id-ID" sz="3200" b="1" i="1"/>
              <a:t>CLIENT SERVER</a:t>
            </a:r>
            <a:endParaRPr lang="en-US" altLang="id-ID" sz="3200" b="1" i="1"/>
          </a:p>
        </p:txBody>
      </p:sp>
      <p:sp>
        <p:nvSpPr>
          <p:cNvPr id="9" name="Content Placeholder 5">
            <a:hlinkClick r:id="rId2" action="ppaction://hlinksldjump"/>
            <a:extLst>
              <a:ext uri="{FF2B5EF4-FFF2-40B4-BE49-F238E27FC236}">
                <a16:creationId xmlns:a16="http://schemas.microsoft.com/office/drawing/2014/main" id="{570260A0-BE6F-46C5-83BC-19EF5DFD0CA7}"/>
              </a:ext>
            </a:extLst>
          </p:cNvPr>
          <p:cNvSpPr txBox="1">
            <a:spLocks noChangeArrowheads="1"/>
          </p:cNvSpPr>
          <p:nvPr/>
        </p:nvSpPr>
        <p:spPr bwMode="auto">
          <a:xfrm>
            <a:off x="3857625" y="4697413"/>
            <a:ext cx="4906963" cy="755650"/>
          </a:xfrm>
          <a:prstGeom prst="rect">
            <a:avLst/>
          </a:prstGeom>
          <a:solidFill>
            <a:srgbClr val="CC00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eaLnBrk="1" hangingPunct="1">
              <a:spcBef>
                <a:spcPct val="20000"/>
              </a:spcBef>
            </a:pPr>
            <a:r>
              <a:rPr lang="en-US" altLang="id-ID" sz="3200" b="1"/>
              <a:t>SISTEM</a:t>
            </a:r>
            <a:r>
              <a:rPr lang="id-ID" altLang="id-ID" sz="3200" b="1"/>
              <a:t> </a:t>
            </a:r>
            <a:r>
              <a:rPr lang="en-US" altLang="id-ID" sz="3200" b="1"/>
              <a:t>MESIN VIRTUAL</a:t>
            </a:r>
          </a:p>
        </p:txBody>
      </p:sp>
      <p:sp>
        <p:nvSpPr>
          <p:cNvPr id="10" name="Content Placeholder 5">
            <a:hlinkClick r:id="rId2" action="ppaction://hlinksldjump"/>
            <a:extLst>
              <a:ext uri="{FF2B5EF4-FFF2-40B4-BE49-F238E27FC236}">
                <a16:creationId xmlns:a16="http://schemas.microsoft.com/office/drawing/2014/main" id="{5458892C-A6D6-4FC8-9A0A-70F87C02F922}"/>
              </a:ext>
            </a:extLst>
          </p:cNvPr>
          <p:cNvSpPr txBox="1">
            <a:spLocks noChangeArrowheads="1"/>
          </p:cNvSpPr>
          <p:nvPr/>
        </p:nvSpPr>
        <p:spPr bwMode="auto">
          <a:xfrm>
            <a:off x="476250" y="5772150"/>
            <a:ext cx="6399213" cy="755650"/>
          </a:xfrm>
          <a:prstGeom prst="rect">
            <a:avLst/>
          </a:prstGeom>
          <a:solidFill>
            <a:srgbClr val="CC00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pPr algn="ctr" eaLnBrk="1" hangingPunct="1">
              <a:spcBef>
                <a:spcPct val="20000"/>
              </a:spcBef>
            </a:pPr>
            <a:r>
              <a:rPr lang="en-US" altLang="id-ID" sz="3200" b="1"/>
              <a:t>SISTEM </a:t>
            </a:r>
            <a:r>
              <a:rPr lang="id-ID" altLang="id-ID" sz="3200" b="1"/>
              <a:t>BERORIENTASI OBJEK</a:t>
            </a:r>
            <a:endParaRPr lang="en-US" altLang="id-ID" sz="3200" b="1"/>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
                                        <p:tgtEl>
                                          <p:spTgt spid="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5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ldLvl="0" animBg="1" autoUpdateAnimBg="0"/>
      <p:bldP spid="7" grpId="0" bldLvl="0" animBg="1" autoUpdateAnimBg="0"/>
      <p:bldP spid="8" grpId="0" bldLvl="0" animBg="1" autoUpdateAnimBg="0"/>
      <p:bldP spid="9" grpId="0" bldLvl="0" animBg="1" autoUpdateAnimBg="0"/>
      <p:bldP spid="10" grpId="0" bldLvl="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6DF3B71F-48AD-42AB-B6E8-A23381A62C32}"/>
              </a:ext>
            </a:extLst>
          </p:cNvPr>
          <p:cNvSpPr>
            <a:spLocks noGrp="1" noChangeArrowheads="1"/>
          </p:cNvSpPr>
          <p:nvPr>
            <p:ph type="title"/>
          </p:nvPr>
        </p:nvSpPr>
        <p:spPr>
          <a:xfrm>
            <a:off x="457200" y="190500"/>
            <a:ext cx="8229600" cy="790575"/>
          </a:xfrm>
        </p:spPr>
        <p:txBody>
          <a:bodyPr/>
          <a:lstStyle/>
          <a:p>
            <a:pPr algn="ctr" eaLnBrk="1" hangingPunct="1"/>
            <a:r>
              <a:rPr lang="en-US" altLang="id-ID" sz="4000" b="1" dirty="0"/>
              <a:t>SISTEM MONOLITIK</a:t>
            </a:r>
            <a:endParaRPr lang="id-ID" altLang="en-US" sz="4000" b="1" dirty="0"/>
          </a:p>
        </p:txBody>
      </p:sp>
      <p:sp>
        <p:nvSpPr>
          <p:cNvPr id="6147" name="Rectangle 3">
            <a:extLst>
              <a:ext uri="{FF2B5EF4-FFF2-40B4-BE49-F238E27FC236}">
                <a16:creationId xmlns:a16="http://schemas.microsoft.com/office/drawing/2014/main" id="{EDB2807C-E2D6-4B94-AB5F-BA049B29169F}"/>
              </a:ext>
            </a:extLst>
          </p:cNvPr>
          <p:cNvSpPr>
            <a:spLocks noGrp="1" noChangeArrowheads="1"/>
          </p:cNvSpPr>
          <p:nvPr>
            <p:ph idx="1"/>
          </p:nvPr>
        </p:nvSpPr>
        <p:spPr>
          <a:xfrm>
            <a:off x="457200" y="1988840"/>
            <a:ext cx="8229600" cy="4138910"/>
          </a:xfrm>
        </p:spPr>
        <p:txBody>
          <a:bodyPr/>
          <a:lstStyle/>
          <a:p>
            <a:pPr marL="0" indent="0" eaLnBrk="1" hangingPunct="1">
              <a:buFontTx/>
              <a:buNone/>
            </a:pPr>
            <a:r>
              <a:rPr lang="en-US" altLang="id-ID" dirty="0" err="1"/>
              <a:t>Sistem</a:t>
            </a:r>
            <a:r>
              <a:rPr lang="en-US" altLang="id-ID" dirty="0"/>
              <a:t> </a:t>
            </a:r>
            <a:r>
              <a:rPr lang="en-US" altLang="id-ID" dirty="0" err="1"/>
              <a:t>monolitik</a:t>
            </a:r>
            <a:r>
              <a:rPr lang="en-US" altLang="id-ID" dirty="0"/>
              <a:t> </a:t>
            </a:r>
            <a:r>
              <a:rPr lang="id-ID" altLang="id-ID" dirty="0"/>
              <a:t>m</a:t>
            </a:r>
            <a:r>
              <a:rPr lang="en-US" altLang="id-ID" dirty="0" err="1"/>
              <a:t>erupakan</a:t>
            </a:r>
            <a:r>
              <a:rPr lang="en-US" altLang="id-ID" dirty="0"/>
              <a:t> </a:t>
            </a:r>
            <a:r>
              <a:rPr lang="en-US" altLang="id-ID" dirty="0" err="1"/>
              <a:t>struktur</a:t>
            </a:r>
            <a:r>
              <a:rPr lang="en-US" altLang="id-ID" dirty="0"/>
              <a:t> </a:t>
            </a:r>
            <a:r>
              <a:rPr lang="en-US" altLang="id-ID" dirty="0" err="1"/>
              <a:t>sistem</a:t>
            </a:r>
            <a:r>
              <a:rPr lang="en-US" altLang="id-ID" dirty="0"/>
              <a:t> </a:t>
            </a:r>
            <a:r>
              <a:rPr lang="en-US" altLang="id-ID" dirty="0" err="1"/>
              <a:t>operasi</a:t>
            </a:r>
            <a:r>
              <a:rPr lang="en-US" altLang="id-ID" dirty="0"/>
              <a:t>  </a:t>
            </a:r>
            <a:r>
              <a:rPr lang="en-US" altLang="id-ID" dirty="0" err="1"/>
              <a:t>sederhana</a:t>
            </a:r>
            <a:r>
              <a:rPr lang="en-US" altLang="id-ID" dirty="0"/>
              <a:t> yang </a:t>
            </a:r>
            <a:r>
              <a:rPr lang="en-US" altLang="id-ID" dirty="0" err="1"/>
              <a:t>dilengkapi</a:t>
            </a:r>
            <a:r>
              <a:rPr lang="en-US" altLang="id-ID" dirty="0"/>
              <a:t> </a:t>
            </a:r>
            <a:r>
              <a:rPr lang="en-US" altLang="id-ID" dirty="0" err="1"/>
              <a:t>dengan</a:t>
            </a:r>
            <a:r>
              <a:rPr lang="en-US" altLang="id-ID" dirty="0"/>
              <a:t> </a:t>
            </a:r>
            <a:r>
              <a:rPr lang="en-US" altLang="id-ID" dirty="0" err="1"/>
              <a:t>operasi</a:t>
            </a:r>
            <a:r>
              <a:rPr lang="en-US" altLang="id-ID" dirty="0"/>
              <a:t> “dual” </a:t>
            </a:r>
            <a:r>
              <a:rPr lang="en-US" altLang="id-ID" dirty="0" err="1"/>
              <a:t>pelayanan</a:t>
            </a:r>
            <a:r>
              <a:rPr lang="en-US" altLang="id-ID" dirty="0"/>
              <a:t> </a:t>
            </a:r>
            <a:r>
              <a:rPr lang="id-ID" altLang="id-ID" dirty="0"/>
              <a:t>(</a:t>
            </a:r>
            <a:r>
              <a:rPr lang="en-US" altLang="id-ID" dirty="0" err="1"/>
              <a:t>sistem</a:t>
            </a:r>
            <a:r>
              <a:rPr lang="en-US" altLang="id-ID" dirty="0"/>
              <a:t> call</a:t>
            </a:r>
            <a:r>
              <a:rPr lang="id-ID" altLang="id-ID" dirty="0"/>
              <a:t>)</a:t>
            </a:r>
            <a:r>
              <a:rPr lang="en-US" altLang="id-ID" dirty="0"/>
              <a:t> yang </a:t>
            </a:r>
            <a:r>
              <a:rPr lang="en-US" altLang="id-ID" dirty="0" err="1"/>
              <a:t>diberikan</a:t>
            </a:r>
            <a:r>
              <a:rPr lang="en-US" altLang="id-ID" dirty="0"/>
              <a:t> oleh </a:t>
            </a:r>
            <a:r>
              <a:rPr lang="en-US" altLang="id-ID" dirty="0" err="1"/>
              <a:t>sistem</a:t>
            </a:r>
            <a:r>
              <a:rPr lang="en-US" altLang="id-ID" dirty="0"/>
              <a:t> </a:t>
            </a:r>
            <a:r>
              <a:rPr lang="en-US" altLang="id-ID" dirty="0" err="1"/>
              <a:t>operasi</a:t>
            </a:r>
            <a:r>
              <a:rPr lang="id-ID" altLang="id-ID" dirty="0"/>
              <a:t>.</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1000"/>
                                        <p:tgtEl>
                                          <p:spTgt spid="6147">
                                            <p:txEl>
                                              <p:pRg st="0" end="0"/>
                                            </p:txEl>
                                          </p:spTgt>
                                        </p:tgtEl>
                                      </p:cBhvr>
                                    </p:animEffect>
                                    <p:anim calcmode="lin" valueType="num">
                                      <p:cBhvr>
                                        <p:cTn id="8" dur="1000" fill="hold"/>
                                        <p:tgtEl>
                                          <p:spTgt spid="614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14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9D83E9E-30B2-4D75-9149-1347243D78C4}"/>
              </a:ext>
            </a:extLst>
          </p:cNvPr>
          <p:cNvPicPr>
            <a:picLocks noGrp="1" noChangeAspect="1"/>
          </p:cNvPicPr>
          <p:nvPr>
            <p:ph idx="1"/>
          </p:nvPr>
        </p:nvPicPr>
        <p:blipFill>
          <a:blip r:embed="rId2"/>
          <a:stretch>
            <a:fillRect/>
          </a:stretch>
        </p:blipFill>
        <p:spPr>
          <a:xfrm>
            <a:off x="340025" y="1556792"/>
            <a:ext cx="8215995" cy="5184576"/>
          </a:xfrm>
          <a:prstGeom prst="rect">
            <a:avLst/>
          </a:prstGeom>
        </p:spPr>
      </p:pic>
      <p:sp>
        <p:nvSpPr>
          <p:cNvPr id="5" name="Rectangle 2">
            <a:extLst>
              <a:ext uri="{FF2B5EF4-FFF2-40B4-BE49-F238E27FC236}">
                <a16:creationId xmlns:a16="http://schemas.microsoft.com/office/drawing/2014/main" id="{31059585-6525-415E-9941-92F34DB84B8A}"/>
              </a:ext>
            </a:extLst>
          </p:cNvPr>
          <p:cNvSpPr>
            <a:spLocks noGrp="1" noChangeArrowheads="1"/>
          </p:cNvSpPr>
          <p:nvPr>
            <p:ph type="title"/>
          </p:nvPr>
        </p:nvSpPr>
        <p:spPr>
          <a:xfrm>
            <a:off x="457200" y="190500"/>
            <a:ext cx="8229600" cy="790575"/>
          </a:xfrm>
        </p:spPr>
        <p:txBody>
          <a:bodyPr/>
          <a:lstStyle/>
          <a:p>
            <a:pPr algn="ctr" eaLnBrk="1" hangingPunct="1"/>
            <a:r>
              <a:rPr lang="en-US" altLang="id-ID" sz="4000" b="1" dirty="0"/>
              <a:t>SISTEM MONOLITIK</a:t>
            </a:r>
            <a:endParaRPr lang="id-ID" altLang="en-US" sz="4000" b="1" dirty="0"/>
          </a:p>
        </p:txBody>
      </p:sp>
    </p:spTree>
    <p:extLst>
      <p:ext uri="{BB962C8B-B14F-4D97-AF65-F5344CB8AC3E}">
        <p14:creationId xmlns:p14="http://schemas.microsoft.com/office/powerpoint/2010/main" val="248364002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46449-637A-446E-9C20-D0E4C415B85F}"/>
              </a:ext>
            </a:extLst>
          </p:cNvPr>
          <p:cNvSpPr>
            <a:spLocks noGrp="1"/>
          </p:cNvSpPr>
          <p:nvPr>
            <p:ph type="title"/>
          </p:nvPr>
        </p:nvSpPr>
        <p:spPr>
          <a:xfrm>
            <a:off x="457200" y="481806"/>
            <a:ext cx="7139136" cy="1579042"/>
          </a:xfrm>
        </p:spPr>
        <p:txBody>
          <a:bodyPr/>
          <a:lstStyle/>
          <a:p>
            <a:pPr algn="ctr"/>
            <a:r>
              <a:rPr lang="id-ID" sz="2800" b="1" dirty="0"/>
              <a:t>Mekanisme dan prinsip kerja model struktur monolitik sistem operasi ini adalah sebagai berikut:</a:t>
            </a:r>
          </a:p>
        </p:txBody>
      </p:sp>
      <p:sp>
        <p:nvSpPr>
          <p:cNvPr id="3" name="Content Placeholder 2">
            <a:extLst>
              <a:ext uri="{FF2B5EF4-FFF2-40B4-BE49-F238E27FC236}">
                <a16:creationId xmlns:a16="http://schemas.microsoft.com/office/drawing/2014/main" id="{55913C7C-B60F-41C0-A015-1900A79CA6D4}"/>
              </a:ext>
            </a:extLst>
          </p:cNvPr>
          <p:cNvSpPr>
            <a:spLocks noGrp="1"/>
          </p:cNvSpPr>
          <p:nvPr>
            <p:ph idx="1"/>
          </p:nvPr>
        </p:nvSpPr>
        <p:spPr>
          <a:xfrm>
            <a:off x="457200" y="2420888"/>
            <a:ext cx="8229600" cy="4437112"/>
          </a:xfrm>
        </p:spPr>
        <p:txBody>
          <a:bodyPr/>
          <a:lstStyle/>
          <a:p>
            <a:pPr algn="just"/>
            <a:r>
              <a:rPr lang="id-ID" sz="2400" dirty="0"/>
              <a:t>User program melakukan “trap” pada karnel</a:t>
            </a:r>
          </a:p>
          <a:p>
            <a:pPr algn="just"/>
            <a:r>
              <a:rPr lang="id-ID" sz="2400" dirty="0"/>
              <a:t>Intruksi berpindah dari user mode ke monitor mode dan mentransfer control ke sistem operasi.</a:t>
            </a:r>
          </a:p>
          <a:p>
            <a:pPr algn="just"/>
            <a:r>
              <a:rPr lang="id-ID" sz="2400" dirty="0"/>
              <a:t>Sistem operasi mengecek parameter-parameter dari pemanggilan tersebut, untuk menentukan sistem call mana yang memanggil.</a:t>
            </a:r>
          </a:p>
          <a:p>
            <a:pPr algn="just"/>
            <a:r>
              <a:rPr lang="id-ID" sz="2400" dirty="0"/>
              <a:t>Sistem operasi menunjuk ke suatu table yang berisi slot ke-k yang menunjuk sistem call K (Kontrol).</a:t>
            </a:r>
          </a:p>
          <a:p>
            <a:pPr algn="just"/>
            <a:r>
              <a:rPr lang="id-ID" sz="2400" dirty="0"/>
              <a:t>Kontrol akan dikembalikan kepada user program, jika sistem call telah selesai mengerjakan tugasnya</a:t>
            </a:r>
          </a:p>
        </p:txBody>
      </p:sp>
    </p:spTree>
    <p:extLst>
      <p:ext uri="{BB962C8B-B14F-4D97-AF65-F5344CB8AC3E}">
        <p14:creationId xmlns:p14="http://schemas.microsoft.com/office/powerpoint/2010/main" val="92314906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5D808-3571-492A-B92B-2B1D99F45885}"/>
              </a:ext>
            </a:extLst>
          </p:cNvPr>
          <p:cNvSpPr>
            <a:spLocks noGrp="1"/>
          </p:cNvSpPr>
          <p:nvPr>
            <p:ph type="title"/>
          </p:nvPr>
        </p:nvSpPr>
        <p:spPr>
          <a:xfrm>
            <a:off x="457200" y="540664"/>
            <a:ext cx="8229600" cy="582613"/>
          </a:xfrm>
        </p:spPr>
        <p:txBody>
          <a:bodyPr/>
          <a:lstStyle/>
          <a:p>
            <a:r>
              <a:rPr lang="id-ID" b="1" dirty="0"/>
              <a:t>Model Struktur Monolitik</a:t>
            </a:r>
          </a:p>
        </p:txBody>
      </p:sp>
      <p:pic>
        <p:nvPicPr>
          <p:cNvPr id="4" name="Content Placeholder 3">
            <a:extLst>
              <a:ext uri="{FF2B5EF4-FFF2-40B4-BE49-F238E27FC236}">
                <a16:creationId xmlns:a16="http://schemas.microsoft.com/office/drawing/2014/main" id="{5E5BC1C8-0B7E-4003-80DD-DA92283EC4AE}"/>
              </a:ext>
            </a:extLst>
          </p:cNvPr>
          <p:cNvPicPr>
            <a:picLocks noGrp="1" noChangeAspect="1"/>
          </p:cNvPicPr>
          <p:nvPr>
            <p:ph idx="1"/>
          </p:nvPr>
        </p:nvPicPr>
        <p:blipFill rotWithShape="1">
          <a:blip r:embed="rId2"/>
          <a:srcRect l="29875" t="35859" r="28126" b="28346"/>
          <a:stretch/>
        </p:blipFill>
        <p:spPr>
          <a:xfrm>
            <a:off x="251520" y="2327935"/>
            <a:ext cx="4529152" cy="3989401"/>
          </a:xfrm>
          <a:prstGeom prst="rect">
            <a:avLst/>
          </a:prstGeom>
        </p:spPr>
      </p:pic>
      <p:sp>
        <p:nvSpPr>
          <p:cNvPr id="5" name="TextBox 4">
            <a:extLst>
              <a:ext uri="{FF2B5EF4-FFF2-40B4-BE49-F238E27FC236}">
                <a16:creationId xmlns:a16="http://schemas.microsoft.com/office/drawing/2014/main" id="{4DDD6A78-5332-4E5B-84FA-B7501AD3287D}"/>
              </a:ext>
            </a:extLst>
          </p:cNvPr>
          <p:cNvSpPr txBox="1"/>
          <p:nvPr/>
        </p:nvSpPr>
        <p:spPr>
          <a:xfrm>
            <a:off x="4788024" y="2348880"/>
            <a:ext cx="4104456" cy="3785652"/>
          </a:xfrm>
          <a:prstGeom prst="rect">
            <a:avLst/>
          </a:prstGeom>
          <a:noFill/>
        </p:spPr>
        <p:txBody>
          <a:bodyPr wrap="square" rtlCol="0">
            <a:spAutoFit/>
          </a:bodyPr>
          <a:lstStyle/>
          <a:p>
            <a:pPr algn="just"/>
            <a:r>
              <a:rPr lang="id-ID" sz="2400" dirty="0"/>
              <a:t>Pada model ini, tiap-tiap sistem call memiliki satu service procedure. Ulitity procedure mengerjakan segala sesuatu yang dibutuhkan oleh beberapa service procedure, seperti mengambil data dari user program, seperti terlihat pada gambar di samping.</a:t>
            </a:r>
          </a:p>
        </p:txBody>
      </p:sp>
    </p:spTree>
    <p:extLst>
      <p:ext uri="{BB962C8B-B14F-4D97-AF65-F5344CB8AC3E}">
        <p14:creationId xmlns:p14="http://schemas.microsoft.com/office/powerpoint/2010/main" val="262359079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0FE6A-47D3-47E3-817C-2D5571F4A3CF}"/>
              </a:ext>
            </a:extLst>
          </p:cNvPr>
          <p:cNvSpPr>
            <a:spLocks noGrp="1"/>
          </p:cNvSpPr>
          <p:nvPr>
            <p:ph type="title"/>
          </p:nvPr>
        </p:nvSpPr>
        <p:spPr>
          <a:xfrm>
            <a:off x="457200" y="481806"/>
            <a:ext cx="8229600" cy="582613"/>
          </a:xfrm>
        </p:spPr>
        <p:txBody>
          <a:bodyPr/>
          <a:lstStyle/>
          <a:p>
            <a:r>
              <a:rPr lang="id-ID" sz="2800" b="1" dirty="0"/>
              <a:t>Keunggulan dan kelemahan dari system Monolitik ini adalah sebagai berikut :</a:t>
            </a:r>
          </a:p>
        </p:txBody>
      </p:sp>
      <p:sp>
        <p:nvSpPr>
          <p:cNvPr id="3" name="Content Placeholder 2">
            <a:extLst>
              <a:ext uri="{FF2B5EF4-FFF2-40B4-BE49-F238E27FC236}">
                <a16:creationId xmlns:a16="http://schemas.microsoft.com/office/drawing/2014/main" id="{A813C65F-D3BC-455D-8C18-975AB153F9AB}"/>
              </a:ext>
            </a:extLst>
          </p:cNvPr>
          <p:cNvSpPr>
            <a:spLocks noGrp="1"/>
          </p:cNvSpPr>
          <p:nvPr>
            <p:ph idx="1"/>
          </p:nvPr>
        </p:nvSpPr>
        <p:spPr>
          <a:xfrm>
            <a:off x="457200" y="1628800"/>
            <a:ext cx="8229600" cy="5038700"/>
          </a:xfrm>
        </p:spPr>
        <p:txBody>
          <a:bodyPr/>
          <a:lstStyle/>
          <a:p>
            <a:pPr algn="just"/>
            <a:r>
              <a:rPr lang="id-ID" sz="2400" dirty="0"/>
              <a:t>Layanan terhadap job-job yang ada bisa dilakukan dengan cepat karena berada pada satu ruang alamat memory.</a:t>
            </a:r>
          </a:p>
          <a:p>
            <a:pPr algn="just"/>
            <a:r>
              <a:rPr lang="id-ID" sz="2400" dirty="0"/>
              <a:t>Sementara itu kelemahan dari system Monolitik adalah:</a:t>
            </a:r>
          </a:p>
          <a:p>
            <a:pPr marL="457200" indent="-457200" algn="just">
              <a:buFont typeface="+mj-lt"/>
              <a:buAutoNum type="arabicPeriod"/>
            </a:pPr>
            <a:r>
              <a:rPr lang="id-ID" sz="2000" dirty="0"/>
              <a:t>Pengujian dan penghilangan kesalahan sulit dilakukan karena tidak dapat dipisahkan dan dilokasikan, namum secara prakteknya pemrograman yang berdisiplin bagus dapat mempermudah pengembangannya</a:t>
            </a:r>
          </a:p>
          <a:p>
            <a:pPr marL="457200" indent="-457200" algn="just">
              <a:buFont typeface="+mj-lt"/>
              <a:buAutoNum type="arabicPeriod"/>
            </a:pPr>
            <a:r>
              <a:rPr lang="id-ID" sz="2000" dirty="0"/>
              <a:t>Sulit dalam menyediakan fasilitas pengamanan.</a:t>
            </a:r>
          </a:p>
          <a:p>
            <a:pPr marL="457200" indent="-457200" algn="just">
              <a:buFont typeface="+mj-lt"/>
              <a:buAutoNum type="arabicPeriod"/>
            </a:pPr>
            <a:r>
              <a:rPr lang="id-ID" sz="2000" dirty="0"/>
              <a:t>Kurang efisien dalam penggunaan memori dimana setiap computer harus menjalankan kernel yang besar sementara tidak memerlukan seluruh layanan yang disediakan kernel.</a:t>
            </a:r>
          </a:p>
          <a:p>
            <a:pPr marL="457200" indent="-457200" algn="just">
              <a:buFont typeface="+mj-lt"/>
              <a:buAutoNum type="arabicPeriod"/>
            </a:pPr>
            <a:r>
              <a:rPr lang="id-ID" sz="2000" dirty="0"/>
              <a:t>Kesalahan pemrograman di satu bagian kernel menyebakan matinya seluruh sistem</a:t>
            </a:r>
          </a:p>
        </p:txBody>
      </p:sp>
    </p:spTree>
    <p:extLst>
      <p:ext uri="{BB962C8B-B14F-4D97-AF65-F5344CB8AC3E}">
        <p14:creationId xmlns:p14="http://schemas.microsoft.com/office/powerpoint/2010/main" val="38623067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B6E3E6A2-5C74-4606-B612-6850F7D748E6}"/>
              </a:ext>
            </a:extLst>
          </p:cNvPr>
          <p:cNvSpPr>
            <a:spLocks noGrp="1"/>
          </p:cNvSpPr>
          <p:nvPr>
            <p:ph type="title"/>
          </p:nvPr>
        </p:nvSpPr>
        <p:spPr>
          <a:xfrm>
            <a:off x="457200" y="438943"/>
            <a:ext cx="8229600" cy="582613"/>
          </a:xfrm>
        </p:spPr>
        <p:txBody>
          <a:bodyPr/>
          <a:lstStyle/>
          <a:p>
            <a:pPr algn="ctr" eaLnBrk="1" hangingPunct="1"/>
            <a:r>
              <a:rPr lang="en-US" altLang="id-ID" sz="4000" b="1" dirty="0"/>
              <a:t>SISTEM </a:t>
            </a:r>
            <a:r>
              <a:rPr lang="id-ID" altLang="id-ID" sz="4000" b="1" dirty="0"/>
              <a:t>BERLAPIS</a:t>
            </a:r>
          </a:p>
        </p:txBody>
      </p:sp>
      <p:sp>
        <p:nvSpPr>
          <p:cNvPr id="7171" name="Content Placeholder 2">
            <a:extLst>
              <a:ext uri="{FF2B5EF4-FFF2-40B4-BE49-F238E27FC236}">
                <a16:creationId xmlns:a16="http://schemas.microsoft.com/office/drawing/2014/main" id="{C7D8AC12-F98C-4B29-8266-2968CA6D6D97}"/>
              </a:ext>
            </a:extLst>
          </p:cNvPr>
          <p:cNvSpPr>
            <a:spLocks noGrp="1"/>
          </p:cNvSpPr>
          <p:nvPr>
            <p:ph idx="1"/>
          </p:nvPr>
        </p:nvSpPr>
        <p:spPr>
          <a:xfrm>
            <a:off x="457200" y="1916832"/>
            <a:ext cx="8229600" cy="4210918"/>
          </a:xfrm>
        </p:spPr>
        <p:txBody>
          <a:bodyPr/>
          <a:lstStyle/>
          <a:p>
            <a:pPr marL="0" indent="0" algn="just" eaLnBrk="1" hangingPunct="1">
              <a:buFontTx/>
              <a:buNone/>
            </a:pPr>
            <a:r>
              <a:rPr lang="en-US" altLang="id-ID" dirty="0" err="1"/>
              <a:t>Modularisasi</a:t>
            </a:r>
            <a:r>
              <a:rPr lang="en-US" altLang="id-ID" dirty="0"/>
              <a:t> </a:t>
            </a:r>
            <a:r>
              <a:rPr lang="en-US" altLang="id-ID" dirty="0" err="1"/>
              <a:t>sistem</a:t>
            </a:r>
            <a:r>
              <a:rPr lang="en-US" altLang="id-ID" dirty="0"/>
              <a:t> </a:t>
            </a:r>
            <a:r>
              <a:rPr lang="en-US" altLang="id-ID" dirty="0" err="1"/>
              <a:t>dilakukan</a:t>
            </a:r>
            <a:r>
              <a:rPr lang="en-US" altLang="id-ID" dirty="0"/>
              <a:t> </a:t>
            </a:r>
            <a:r>
              <a:rPr lang="en-US" altLang="id-ID" dirty="0" err="1"/>
              <a:t>dengan</a:t>
            </a:r>
            <a:r>
              <a:rPr lang="en-US" altLang="id-ID" dirty="0"/>
              <a:t> </a:t>
            </a:r>
            <a:r>
              <a:rPr lang="en-US" altLang="id-ID" dirty="0" err="1"/>
              <a:t>cara</a:t>
            </a:r>
            <a:r>
              <a:rPr lang="en-US" altLang="id-ID" dirty="0"/>
              <a:t> </a:t>
            </a:r>
            <a:r>
              <a:rPr lang="en-US" altLang="id-ID" dirty="0" err="1"/>
              <a:t>memecah</a:t>
            </a:r>
            <a:r>
              <a:rPr lang="en-US" altLang="id-ID" dirty="0"/>
              <a:t> </a:t>
            </a:r>
            <a:r>
              <a:rPr lang="en-US" altLang="id-ID" dirty="0" err="1"/>
              <a:t>sistem</a:t>
            </a:r>
            <a:r>
              <a:rPr lang="en-US" altLang="id-ID" dirty="0"/>
              <a:t> </a:t>
            </a:r>
            <a:r>
              <a:rPr lang="en-US" altLang="id-ID" dirty="0" err="1"/>
              <a:t>operasi</a:t>
            </a:r>
            <a:r>
              <a:rPr lang="en-US" altLang="id-ID" dirty="0"/>
              <a:t> </a:t>
            </a:r>
            <a:r>
              <a:rPr lang="en-US" altLang="id-ID" dirty="0" err="1"/>
              <a:t>menj</a:t>
            </a:r>
            <a:r>
              <a:rPr lang="id-ID" altLang="id-ID" dirty="0"/>
              <a:t>a</a:t>
            </a:r>
            <a:r>
              <a:rPr lang="en-US" altLang="id-ID" dirty="0"/>
              <a:t>di </a:t>
            </a:r>
            <a:r>
              <a:rPr lang="en-US" altLang="id-ID" dirty="0" err="1"/>
              <a:t>beberapa</a:t>
            </a:r>
            <a:r>
              <a:rPr lang="en-US" altLang="id-ID" dirty="0"/>
              <a:t> lapis (</a:t>
            </a:r>
            <a:r>
              <a:rPr lang="en-US" altLang="id-ID" dirty="0" err="1"/>
              <a:t>tingkat</a:t>
            </a:r>
            <a:r>
              <a:rPr lang="en-US" altLang="id-ID" dirty="0"/>
              <a:t>). </a:t>
            </a:r>
            <a:r>
              <a:rPr lang="en-US" altLang="id-ID" dirty="0" err="1"/>
              <a:t>Lapisan</a:t>
            </a:r>
            <a:r>
              <a:rPr lang="en-US" altLang="id-ID" dirty="0"/>
              <a:t> </a:t>
            </a:r>
            <a:r>
              <a:rPr lang="en-US" altLang="id-ID" dirty="0" err="1"/>
              <a:t>terendah</a:t>
            </a:r>
            <a:r>
              <a:rPr lang="en-US" altLang="id-ID" dirty="0"/>
              <a:t> (layer 0) </a:t>
            </a:r>
            <a:r>
              <a:rPr lang="en-US" altLang="id-ID" dirty="0" err="1"/>
              <a:t>adalah</a:t>
            </a:r>
            <a:r>
              <a:rPr lang="en-US" altLang="id-ID" dirty="0"/>
              <a:t> </a:t>
            </a:r>
            <a:r>
              <a:rPr lang="en-US" altLang="id-ID" dirty="0" err="1"/>
              <a:t>perangkat</a:t>
            </a:r>
            <a:r>
              <a:rPr lang="en-US" altLang="id-ID" dirty="0"/>
              <a:t> </a:t>
            </a:r>
            <a:r>
              <a:rPr lang="en-US" altLang="id-ID" dirty="0" err="1"/>
              <a:t>keras</a:t>
            </a:r>
            <a:r>
              <a:rPr lang="en-US" altLang="id-ID" dirty="0"/>
              <a:t> dan </a:t>
            </a:r>
            <a:r>
              <a:rPr lang="en-US" altLang="id-ID" dirty="0" err="1"/>
              <a:t>lapisan</a:t>
            </a:r>
            <a:r>
              <a:rPr lang="en-US" altLang="id-ID" dirty="0"/>
              <a:t> </a:t>
            </a:r>
            <a:r>
              <a:rPr lang="en-US" altLang="id-ID" dirty="0" err="1"/>
              <a:t>teratas</a:t>
            </a:r>
            <a:r>
              <a:rPr lang="en-US" altLang="id-ID" dirty="0"/>
              <a:t> (layer N) </a:t>
            </a:r>
            <a:r>
              <a:rPr lang="en-US" altLang="id-ID" dirty="0" err="1"/>
              <a:t>adalah</a:t>
            </a:r>
            <a:r>
              <a:rPr lang="en-US" altLang="id-ID" dirty="0"/>
              <a:t> </a:t>
            </a:r>
            <a:r>
              <a:rPr lang="en-US" altLang="id-ID" i="1" dirty="0"/>
              <a:t>user interface.</a:t>
            </a:r>
            <a:endParaRPr lang="id-ID" alt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barn(inVertical)">
                                      <p:cBhvr>
                                        <p:cTn id="7" dur="5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A7F13-0ED7-4B26-87F9-94BA8BC2977B}"/>
              </a:ext>
            </a:extLst>
          </p:cNvPr>
          <p:cNvSpPr>
            <a:spLocks noGrp="1"/>
          </p:cNvSpPr>
          <p:nvPr>
            <p:ph type="title"/>
          </p:nvPr>
        </p:nvSpPr>
        <p:spPr/>
        <p:txBody>
          <a:bodyPr/>
          <a:lstStyle/>
          <a:p>
            <a:r>
              <a:rPr lang="id-ID" b="1" dirty="0"/>
              <a:t>Struktur Sistem Operasi Berlapis</a:t>
            </a:r>
          </a:p>
        </p:txBody>
      </p:sp>
      <p:pic>
        <p:nvPicPr>
          <p:cNvPr id="4" name="Content Placeholder 3">
            <a:extLst>
              <a:ext uri="{FF2B5EF4-FFF2-40B4-BE49-F238E27FC236}">
                <a16:creationId xmlns:a16="http://schemas.microsoft.com/office/drawing/2014/main" id="{ACF228E1-7709-46B4-9CEA-EB5136DA4D2B}"/>
              </a:ext>
            </a:extLst>
          </p:cNvPr>
          <p:cNvPicPr>
            <a:picLocks noGrp="1" noChangeAspect="1"/>
          </p:cNvPicPr>
          <p:nvPr>
            <p:ph idx="1"/>
          </p:nvPr>
        </p:nvPicPr>
        <p:blipFill>
          <a:blip r:embed="rId2"/>
          <a:stretch>
            <a:fillRect/>
          </a:stretch>
        </p:blipFill>
        <p:spPr>
          <a:xfrm>
            <a:off x="299153" y="1779365"/>
            <a:ext cx="8545694" cy="4752528"/>
          </a:xfrm>
          <a:prstGeom prst="rect">
            <a:avLst/>
          </a:prstGeom>
        </p:spPr>
      </p:pic>
    </p:spTree>
    <p:extLst>
      <p:ext uri="{BB962C8B-B14F-4D97-AF65-F5344CB8AC3E}">
        <p14:creationId xmlns:p14="http://schemas.microsoft.com/office/powerpoint/2010/main" val="371677786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11021-3963-4EC7-95F0-82160B54145D}"/>
              </a:ext>
            </a:extLst>
          </p:cNvPr>
          <p:cNvSpPr>
            <a:spLocks noGrp="1"/>
          </p:cNvSpPr>
          <p:nvPr>
            <p:ph type="title"/>
          </p:nvPr>
        </p:nvSpPr>
        <p:spPr/>
        <p:txBody>
          <a:bodyPr/>
          <a:lstStyle/>
          <a:p>
            <a:endParaRPr lang="id-ID"/>
          </a:p>
        </p:txBody>
      </p:sp>
      <p:pic>
        <p:nvPicPr>
          <p:cNvPr id="4" name="Content Placeholder 3">
            <a:extLst>
              <a:ext uri="{FF2B5EF4-FFF2-40B4-BE49-F238E27FC236}">
                <a16:creationId xmlns:a16="http://schemas.microsoft.com/office/drawing/2014/main" id="{843329FC-C20A-4BE5-899D-93A5C9834FBD}"/>
              </a:ext>
            </a:extLst>
          </p:cNvPr>
          <p:cNvPicPr>
            <a:picLocks noGrp="1" noChangeAspect="1"/>
          </p:cNvPicPr>
          <p:nvPr>
            <p:ph idx="1"/>
          </p:nvPr>
        </p:nvPicPr>
        <p:blipFill>
          <a:blip r:embed="rId2"/>
          <a:stretch>
            <a:fillRect/>
          </a:stretch>
        </p:blipFill>
        <p:spPr>
          <a:xfrm>
            <a:off x="654473" y="2204864"/>
            <a:ext cx="7835053" cy="3744416"/>
          </a:xfrm>
          <a:prstGeom prst="rect">
            <a:avLst/>
          </a:prstGeom>
        </p:spPr>
      </p:pic>
    </p:spTree>
    <p:extLst>
      <p:ext uri="{BB962C8B-B14F-4D97-AF65-F5344CB8AC3E}">
        <p14:creationId xmlns:p14="http://schemas.microsoft.com/office/powerpoint/2010/main" val="281325050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A10E1-26FD-4F44-AEDD-4E6EBFF31421}"/>
              </a:ext>
            </a:extLst>
          </p:cNvPr>
          <p:cNvSpPr>
            <a:spLocks noGrp="1"/>
          </p:cNvSpPr>
          <p:nvPr>
            <p:ph type="title"/>
          </p:nvPr>
        </p:nvSpPr>
        <p:spPr/>
        <p:txBody>
          <a:bodyPr/>
          <a:lstStyle/>
          <a:p>
            <a:r>
              <a:rPr lang="id-ID" b="1" dirty="0">
                <a:solidFill>
                  <a:srgbClr val="000000"/>
                </a:solidFill>
                <a:latin typeface="TimesNewRomanPSMT"/>
              </a:rPr>
              <a:t>Struktur Sistem Operasi OS/2 </a:t>
            </a:r>
            <a:endParaRPr lang="id-ID" b="1" dirty="0"/>
          </a:p>
        </p:txBody>
      </p:sp>
      <p:pic>
        <p:nvPicPr>
          <p:cNvPr id="4" name="Content Placeholder 3">
            <a:extLst>
              <a:ext uri="{FF2B5EF4-FFF2-40B4-BE49-F238E27FC236}">
                <a16:creationId xmlns:a16="http://schemas.microsoft.com/office/drawing/2014/main" id="{ABD5B31C-E6D3-49CE-B4D5-47355EB56707}"/>
              </a:ext>
            </a:extLst>
          </p:cNvPr>
          <p:cNvPicPr>
            <a:picLocks noGrp="1" noChangeAspect="1"/>
          </p:cNvPicPr>
          <p:nvPr>
            <p:ph idx="1"/>
          </p:nvPr>
        </p:nvPicPr>
        <p:blipFill rotWithShape="1">
          <a:blip r:embed="rId2"/>
          <a:srcRect l="36875" t="37415" r="35125" b="15896"/>
          <a:stretch/>
        </p:blipFill>
        <p:spPr>
          <a:xfrm>
            <a:off x="463258" y="998509"/>
            <a:ext cx="6052957" cy="5674651"/>
          </a:xfrm>
          <a:prstGeom prst="rect">
            <a:avLst/>
          </a:prstGeom>
        </p:spPr>
      </p:pic>
    </p:spTree>
    <p:extLst>
      <p:ext uri="{BB962C8B-B14F-4D97-AF65-F5344CB8AC3E}">
        <p14:creationId xmlns:p14="http://schemas.microsoft.com/office/powerpoint/2010/main" val="128390410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9E46D-FD4C-492B-9A2A-08E15D28679F}"/>
              </a:ext>
            </a:extLst>
          </p:cNvPr>
          <p:cNvSpPr>
            <a:spLocks noGrp="1"/>
          </p:cNvSpPr>
          <p:nvPr>
            <p:ph type="title"/>
          </p:nvPr>
        </p:nvSpPr>
        <p:spPr>
          <a:xfrm>
            <a:off x="457200" y="481806"/>
            <a:ext cx="8229600" cy="582613"/>
          </a:xfrm>
        </p:spPr>
        <p:txBody>
          <a:bodyPr/>
          <a:lstStyle/>
          <a:p>
            <a:r>
              <a:rPr lang="id-ID" b="1" dirty="0"/>
              <a:t>Keuntungan Sistem Berlapis adalah:</a:t>
            </a:r>
          </a:p>
        </p:txBody>
      </p:sp>
      <p:sp>
        <p:nvSpPr>
          <p:cNvPr id="3" name="Content Placeholder 2">
            <a:extLst>
              <a:ext uri="{FF2B5EF4-FFF2-40B4-BE49-F238E27FC236}">
                <a16:creationId xmlns:a16="http://schemas.microsoft.com/office/drawing/2014/main" id="{09CED188-0C53-41F8-8F07-6729164374BF}"/>
              </a:ext>
            </a:extLst>
          </p:cNvPr>
          <p:cNvSpPr>
            <a:spLocks noGrp="1"/>
          </p:cNvSpPr>
          <p:nvPr>
            <p:ph idx="1"/>
          </p:nvPr>
        </p:nvSpPr>
        <p:spPr>
          <a:xfrm>
            <a:off x="457200" y="1700808"/>
            <a:ext cx="8229600" cy="4426942"/>
          </a:xfrm>
        </p:spPr>
        <p:txBody>
          <a:bodyPr/>
          <a:lstStyle/>
          <a:p>
            <a:pPr algn="just">
              <a:buFont typeface="Arial" panose="020B0604020202020204" pitchFamily="34" charset="0"/>
              <a:buChar char="•"/>
            </a:pPr>
            <a:r>
              <a:rPr lang="id-ID" sz="2800" dirty="0"/>
              <a:t>Memiliki semua keunggulan rancangan modular.</a:t>
            </a:r>
          </a:p>
          <a:p>
            <a:pPr algn="just">
              <a:buFont typeface="Arial" panose="020B0604020202020204" pitchFamily="34" charset="0"/>
              <a:buChar char="•"/>
            </a:pPr>
            <a:r>
              <a:rPr lang="id-ID" sz="2800" dirty="0"/>
              <a:t>Sistem terbagi dalam beberapa modul, setiap modul dan lapisan bisa dirancang, di uji, secara independen sehingga jika terjadi suatu kesalahan mudah untuk menanganinya.</a:t>
            </a:r>
          </a:p>
        </p:txBody>
      </p:sp>
    </p:spTree>
    <p:extLst>
      <p:ext uri="{BB962C8B-B14F-4D97-AF65-F5344CB8AC3E}">
        <p14:creationId xmlns:p14="http://schemas.microsoft.com/office/powerpoint/2010/main" val="247582807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948E5-05EC-47C8-908D-840F9E4A3B42}"/>
              </a:ext>
            </a:extLst>
          </p:cNvPr>
          <p:cNvSpPr>
            <a:spLocks noGrp="1"/>
          </p:cNvSpPr>
          <p:nvPr>
            <p:ph type="title"/>
          </p:nvPr>
        </p:nvSpPr>
        <p:spPr>
          <a:xfrm>
            <a:off x="465870" y="481806"/>
            <a:ext cx="8229600" cy="582613"/>
          </a:xfrm>
        </p:spPr>
        <p:txBody>
          <a:bodyPr/>
          <a:lstStyle/>
          <a:p>
            <a:r>
              <a:rPr lang="id-ID" b="1" dirty="0"/>
              <a:t>Kelemahan Sistem Berlapis adalah:</a:t>
            </a:r>
          </a:p>
        </p:txBody>
      </p:sp>
      <p:sp>
        <p:nvSpPr>
          <p:cNvPr id="3" name="Content Placeholder 2">
            <a:extLst>
              <a:ext uri="{FF2B5EF4-FFF2-40B4-BE49-F238E27FC236}">
                <a16:creationId xmlns:a16="http://schemas.microsoft.com/office/drawing/2014/main" id="{2F74DEE8-0015-4933-90CC-400550FD95CC}"/>
              </a:ext>
            </a:extLst>
          </p:cNvPr>
          <p:cNvSpPr>
            <a:spLocks noGrp="1"/>
          </p:cNvSpPr>
          <p:nvPr>
            <p:ph idx="1"/>
          </p:nvPr>
        </p:nvSpPr>
        <p:spPr>
          <a:xfrm>
            <a:off x="457200" y="1700808"/>
            <a:ext cx="8229600" cy="4426942"/>
          </a:xfrm>
        </p:spPr>
        <p:txBody>
          <a:bodyPr/>
          <a:lstStyle/>
          <a:p>
            <a:pPr algn="just">
              <a:buFont typeface="Arial" panose="020B0604020202020204" pitchFamily="34" charset="0"/>
              <a:buChar char="•"/>
            </a:pPr>
            <a:r>
              <a:rPr lang="id-ID" dirty="0"/>
              <a:t>Semua fungsi-fungsi dari sistem operasi harus terdapat di masing-masing lapisan, jika terjadi suatu kesalahan bisa jadi semua lapisan harus diprogram ulang.</a:t>
            </a:r>
          </a:p>
          <a:p>
            <a:pPr marL="0" indent="0">
              <a:buNone/>
            </a:pPr>
            <a:endParaRPr lang="id-ID" dirty="0"/>
          </a:p>
        </p:txBody>
      </p:sp>
    </p:spTree>
    <p:extLst>
      <p:ext uri="{BB962C8B-B14F-4D97-AF65-F5344CB8AC3E}">
        <p14:creationId xmlns:p14="http://schemas.microsoft.com/office/powerpoint/2010/main" val="364206304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05FE880-A79C-4DC3-9AB7-1DF23228F1D9}"/>
              </a:ext>
            </a:extLst>
          </p:cNvPr>
          <p:cNvSpPr>
            <a:spLocks noGrp="1"/>
          </p:cNvSpPr>
          <p:nvPr>
            <p:ph type="title"/>
          </p:nvPr>
        </p:nvSpPr>
        <p:spPr>
          <a:xfrm>
            <a:off x="179512" y="692696"/>
            <a:ext cx="7221488" cy="582613"/>
          </a:xfrm>
        </p:spPr>
        <p:txBody>
          <a:bodyPr/>
          <a:lstStyle/>
          <a:p>
            <a:pPr algn="ctr" eaLnBrk="1" hangingPunct="1"/>
            <a:r>
              <a:rPr lang="id-ID" altLang="id-ID" sz="4000" b="1" dirty="0"/>
              <a:t>SISTEM </a:t>
            </a:r>
            <a:r>
              <a:rPr lang="id-ID" altLang="id-ID" sz="4000" b="1" i="1" dirty="0"/>
              <a:t>CLIENT SERVER</a:t>
            </a:r>
            <a:endParaRPr lang="id-ID" altLang="id-ID" sz="4000" b="1" dirty="0"/>
          </a:p>
        </p:txBody>
      </p:sp>
      <p:sp>
        <p:nvSpPr>
          <p:cNvPr id="3" name="Content Placeholder 2">
            <a:extLst>
              <a:ext uri="{FF2B5EF4-FFF2-40B4-BE49-F238E27FC236}">
                <a16:creationId xmlns:a16="http://schemas.microsoft.com/office/drawing/2014/main" id="{00E40A54-5069-4DE3-ADD2-A7A9EFC35C26}"/>
              </a:ext>
            </a:extLst>
          </p:cNvPr>
          <p:cNvSpPr>
            <a:spLocks noGrp="1"/>
          </p:cNvSpPr>
          <p:nvPr>
            <p:ph idx="1"/>
          </p:nvPr>
        </p:nvSpPr>
        <p:spPr>
          <a:xfrm>
            <a:off x="457200" y="2153757"/>
            <a:ext cx="8229600" cy="4210918"/>
          </a:xfrm>
        </p:spPr>
        <p:txBody>
          <a:bodyPr/>
          <a:lstStyle/>
          <a:p>
            <a:pPr marL="0" indent="0" algn="just" eaLnBrk="1" hangingPunct="1">
              <a:buFontTx/>
              <a:buNone/>
              <a:defRPr/>
            </a:pPr>
            <a:r>
              <a:rPr lang="id-ID" sz="2800" i="1" dirty="0"/>
              <a:t>Server </a:t>
            </a:r>
            <a:r>
              <a:rPr lang="id-ID" sz="2800" dirty="0"/>
              <a:t>dan </a:t>
            </a:r>
            <a:r>
              <a:rPr lang="id-ID" sz="2800" i="1" dirty="0"/>
              <a:t>client</a:t>
            </a:r>
            <a:r>
              <a:rPr lang="id-ID" sz="2800" dirty="0"/>
              <a:t> berinteraksi</a:t>
            </a:r>
            <a:r>
              <a:rPr lang="en-US" sz="2800" dirty="0"/>
              <a:t> </a:t>
            </a:r>
            <a:r>
              <a:rPr lang="en-US" sz="2800" dirty="0" err="1"/>
              <a:t>dan</a:t>
            </a:r>
            <a:r>
              <a:rPr lang="en-US" sz="2800" dirty="0"/>
              <a:t> </a:t>
            </a:r>
            <a:r>
              <a:rPr lang="id-ID" sz="2800" dirty="0"/>
              <a:t>saling melayani</a:t>
            </a:r>
            <a:r>
              <a:rPr lang="en-US" sz="2800" dirty="0"/>
              <a:t>.</a:t>
            </a:r>
            <a:endParaRPr lang="id-ID" sz="2800" dirty="0"/>
          </a:p>
          <a:p>
            <a:pPr marL="714375" algn="just" eaLnBrk="1" hangingPunct="1">
              <a:defRPr/>
            </a:pPr>
            <a:r>
              <a:rPr lang="id-ID" sz="2800" i="1" dirty="0"/>
              <a:t>Server</a:t>
            </a:r>
            <a:r>
              <a:rPr lang="id-ID" sz="2800" dirty="0"/>
              <a:t> adalah proses yang menyediakan layanan</a:t>
            </a:r>
          </a:p>
          <a:p>
            <a:pPr marL="714375" algn="just" eaLnBrk="1" hangingPunct="1">
              <a:defRPr/>
            </a:pPr>
            <a:r>
              <a:rPr lang="id-ID" sz="2800" i="1" dirty="0"/>
              <a:t>Client </a:t>
            </a:r>
            <a:r>
              <a:rPr lang="id-ID" sz="2800" dirty="0"/>
              <a:t>adalah proses yang memerlukan / meminta layanan</a:t>
            </a:r>
          </a:p>
          <a:p>
            <a:pPr algn="just" eaLnBrk="1" hangingPunct="1">
              <a:defRPr/>
            </a:pPr>
            <a:endParaRPr lang="id-ID" sz="2800"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262DC-12A6-4BF9-8C70-FCE693A10EC1}"/>
              </a:ext>
            </a:extLst>
          </p:cNvPr>
          <p:cNvSpPr>
            <a:spLocks noGrp="1"/>
          </p:cNvSpPr>
          <p:nvPr>
            <p:ph type="title"/>
          </p:nvPr>
        </p:nvSpPr>
        <p:spPr>
          <a:xfrm>
            <a:off x="457200" y="620688"/>
            <a:ext cx="8229600" cy="582613"/>
          </a:xfrm>
        </p:spPr>
        <p:txBody>
          <a:bodyPr/>
          <a:lstStyle/>
          <a:p>
            <a:r>
              <a:rPr lang="id-ID" altLang="id-ID" b="1" dirty="0"/>
              <a:t>SISTEM </a:t>
            </a:r>
            <a:r>
              <a:rPr lang="id-ID" altLang="id-ID" b="1" i="1" dirty="0"/>
              <a:t>CLIENT SERVER</a:t>
            </a:r>
            <a:endParaRPr lang="id-ID" dirty="0"/>
          </a:p>
        </p:txBody>
      </p:sp>
      <p:pic>
        <p:nvPicPr>
          <p:cNvPr id="7" name="Content Placeholder 6">
            <a:extLst>
              <a:ext uri="{FF2B5EF4-FFF2-40B4-BE49-F238E27FC236}">
                <a16:creationId xmlns:a16="http://schemas.microsoft.com/office/drawing/2014/main" id="{3592E560-31D6-4442-BC73-25C0FC6436A5}"/>
              </a:ext>
            </a:extLst>
          </p:cNvPr>
          <p:cNvPicPr>
            <a:picLocks noGrp="1" noChangeAspect="1"/>
          </p:cNvPicPr>
          <p:nvPr>
            <p:ph idx="1"/>
          </p:nvPr>
        </p:nvPicPr>
        <p:blipFill>
          <a:blip r:embed="rId2"/>
          <a:stretch>
            <a:fillRect/>
          </a:stretch>
        </p:blipFill>
        <p:spPr>
          <a:xfrm>
            <a:off x="391213" y="1909458"/>
            <a:ext cx="8430931" cy="4687894"/>
          </a:xfrm>
          <a:prstGeom prst="rect">
            <a:avLst/>
          </a:prstGeom>
        </p:spPr>
      </p:pic>
    </p:spTree>
    <p:extLst>
      <p:ext uri="{BB962C8B-B14F-4D97-AF65-F5344CB8AC3E}">
        <p14:creationId xmlns:p14="http://schemas.microsoft.com/office/powerpoint/2010/main" val="66230730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682E7-928E-41FE-9F2E-72258409F824}"/>
              </a:ext>
            </a:extLst>
          </p:cNvPr>
          <p:cNvSpPr>
            <a:spLocks noGrp="1"/>
          </p:cNvSpPr>
          <p:nvPr>
            <p:ph type="title"/>
          </p:nvPr>
        </p:nvSpPr>
        <p:spPr>
          <a:xfrm>
            <a:off x="457200" y="481806"/>
            <a:ext cx="8229600" cy="582613"/>
          </a:xfrm>
        </p:spPr>
        <p:txBody>
          <a:bodyPr/>
          <a:lstStyle/>
          <a:p>
            <a:r>
              <a:rPr lang="id-ID" altLang="id-ID" b="1" dirty="0"/>
              <a:t>SISTEM </a:t>
            </a:r>
            <a:r>
              <a:rPr lang="id-ID" altLang="id-ID" b="1" i="1" dirty="0"/>
              <a:t>CLIENT SERVER</a:t>
            </a:r>
            <a:endParaRPr lang="id-ID" dirty="0"/>
          </a:p>
        </p:txBody>
      </p:sp>
      <p:sp>
        <p:nvSpPr>
          <p:cNvPr id="3" name="Content Placeholder 2">
            <a:extLst>
              <a:ext uri="{FF2B5EF4-FFF2-40B4-BE49-F238E27FC236}">
                <a16:creationId xmlns:a16="http://schemas.microsoft.com/office/drawing/2014/main" id="{96AFBCD1-8090-4E2F-B893-88752715ECC1}"/>
              </a:ext>
            </a:extLst>
          </p:cNvPr>
          <p:cNvSpPr>
            <a:spLocks noGrp="1"/>
          </p:cNvSpPr>
          <p:nvPr>
            <p:ph idx="1"/>
          </p:nvPr>
        </p:nvSpPr>
        <p:spPr>
          <a:xfrm>
            <a:off x="251520" y="1714500"/>
            <a:ext cx="8229600" cy="4953000"/>
          </a:xfrm>
        </p:spPr>
        <p:txBody>
          <a:bodyPr/>
          <a:lstStyle/>
          <a:p>
            <a:pPr algn="just"/>
            <a:r>
              <a:rPr lang="id-ID" sz="2800" dirty="0"/>
              <a:t>Sistem client server ini merupakan sistem dimana yang satu mengirimkan request dan yang satunya menunggu request. </a:t>
            </a:r>
          </a:p>
          <a:p>
            <a:pPr algn="just"/>
            <a:r>
              <a:rPr lang="id-ID" sz="2800" dirty="0"/>
              <a:t>Maksudnya adalah sebuah server dalam sebuah proses akan menunggu request dari client untuk mendapatkan salah satu layanannya misalnya layanan memori dari server, layanan penciptaan proses dll. Sedangkan client akan mengeluarkan request untuk mendapatkan layanan dengan cara mengirimkan pesan.</a:t>
            </a:r>
          </a:p>
        </p:txBody>
      </p:sp>
    </p:spTree>
    <p:extLst>
      <p:ext uri="{BB962C8B-B14F-4D97-AF65-F5344CB8AC3E}">
        <p14:creationId xmlns:p14="http://schemas.microsoft.com/office/powerpoint/2010/main" val="387615829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6CB61-1881-42CF-8D1D-23D1CE9D0936}"/>
              </a:ext>
            </a:extLst>
          </p:cNvPr>
          <p:cNvSpPr>
            <a:spLocks noGrp="1"/>
          </p:cNvSpPr>
          <p:nvPr>
            <p:ph type="title"/>
          </p:nvPr>
        </p:nvSpPr>
        <p:spPr>
          <a:xfrm>
            <a:off x="227215" y="476672"/>
            <a:ext cx="8689570" cy="936104"/>
          </a:xfrm>
        </p:spPr>
        <p:txBody>
          <a:bodyPr/>
          <a:lstStyle/>
          <a:p>
            <a:pPr algn="just"/>
            <a:r>
              <a:rPr lang="id-ID" sz="3200" dirty="0">
                <a:solidFill>
                  <a:srgbClr val="000000"/>
                </a:solidFill>
                <a:latin typeface="TimesNewRomanPS-BoldMT"/>
              </a:rPr>
              <a:t>Model Client-Server Pada Sistem Terdistribusi</a:t>
            </a:r>
            <a:r>
              <a:rPr lang="id-ID" sz="3200" dirty="0"/>
              <a:t> </a:t>
            </a:r>
          </a:p>
        </p:txBody>
      </p:sp>
      <p:pic>
        <p:nvPicPr>
          <p:cNvPr id="6" name="Content Placeholder 5">
            <a:extLst>
              <a:ext uri="{FF2B5EF4-FFF2-40B4-BE49-F238E27FC236}">
                <a16:creationId xmlns:a16="http://schemas.microsoft.com/office/drawing/2014/main" id="{E657B1E7-5BF3-4F26-AC65-0BF79545B6F1}"/>
              </a:ext>
            </a:extLst>
          </p:cNvPr>
          <p:cNvPicPr>
            <a:picLocks noGrp="1" noChangeAspect="1"/>
          </p:cNvPicPr>
          <p:nvPr>
            <p:ph idx="1"/>
          </p:nvPr>
        </p:nvPicPr>
        <p:blipFill rotWithShape="1">
          <a:blip r:embed="rId2"/>
          <a:srcRect l="30750" t="34302" r="28125" b="25234"/>
          <a:stretch/>
        </p:blipFill>
        <p:spPr>
          <a:xfrm>
            <a:off x="202910" y="2038746"/>
            <a:ext cx="8330765" cy="4608511"/>
          </a:xfrm>
          <a:prstGeom prst="rect">
            <a:avLst/>
          </a:prstGeom>
        </p:spPr>
      </p:pic>
    </p:spTree>
    <p:extLst>
      <p:ext uri="{BB962C8B-B14F-4D97-AF65-F5344CB8AC3E}">
        <p14:creationId xmlns:p14="http://schemas.microsoft.com/office/powerpoint/2010/main" val="66884950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C8AE1-5D5A-4089-9FDD-88A2A4ED62C7}"/>
              </a:ext>
            </a:extLst>
          </p:cNvPr>
          <p:cNvSpPr>
            <a:spLocks noGrp="1"/>
          </p:cNvSpPr>
          <p:nvPr>
            <p:ph type="title"/>
          </p:nvPr>
        </p:nvSpPr>
        <p:spPr>
          <a:xfrm>
            <a:off x="434639" y="248158"/>
            <a:ext cx="8229600" cy="1150268"/>
          </a:xfrm>
        </p:spPr>
        <p:txBody>
          <a:bodyPr/>
          <a:lstStyle/>
          <a:p>
            <a:r>
              <a:rPr lang="id-ID" sz="3200" dirty="0"/>
              <a:t>Keuntungan dari model client server ini antara lain adalah sebagai berikut:</a:t>
            </a:r>
          </a:p>
        </p:txBody>
      </p:sp>
      <p:sp>
        <p:nvSpPr>
          <p:cNvPr id="3" name="Content Placeholder 2">
            <a:extLst>
              <a:ext uri="{FF2B5EF4-FFF2-40B4-BE49-F238E27FC236}">
                <a16:creationId xmlns:a16="http://schemas.microsoft.com/office/drawing/2014/main" id="{8856817F-465A-4FFE-B1FA-9AB788632935}"/>
              </a:ext>
            </a:extLst>
          </p:cNvPr>
          <p:cNvSpPr>
            <a:spLocks noGrp="1"/>
          </p:cNvSpPr>
          <p:nvPr>
            <p:ph idx="1"/>
          </p:nvPr>
        </p:nvSpPr>
        <p:spPr>
          <a:xfrm>
            <a:off x="434639" y="1674048"/>
            <a:ext cx="8229600" cy="4953000"/>
          </a:xfrm>
        </p:spPr>
        <p:txBody>
          <a:bodyPr/>
          <a:lstStyle/>
          <a:p>
            <a:pPr algn="just"/>
            <a:r>
              <a:rPr lang="id-ID" sz="2800" dirty="0"/>
              <a:t>Dapat diadaptasikan pada sistem terdistribusi.</a:t>
            </a:r>
          </a:p>
          <a:p>
            <a:pPr algn="just"/>
            <a:r>
              <a:rPr lang="id-ID" sz="2800" dirty="0"/>
              <a:t>Jika suatu client berkomunikasi dengan server dengan cara mengirimkan pesan, maka server tidak perlu tahu apakah pesan itu dikirim oleh dan dari mesin itu sendiri {local} atau dikirim oleh mesin yang lain melalui jaringan.</a:t>
            </a:r>
          </a:p>
          <a:p>
            <a:pPr algn="just"/>
            <a:r>
              <a:rPr lang="id-ID" sz="2800" dirty="0"/>
              <a:t>Pengembangan dapat dilakukan secara modular</a:t>
            </a:r>
          </a:p>
          <a:p>
            <a:pPr algn="just"/>
            <a:r>
              <a:rPr lang="id-ID" sz="2800" dirty="0"/>
              <a:t>Kesalahan pada suatu subsistem tidak menganggu subsistem lain sehingga tidak mengakibatkan system mati secara keseluruhan</a:t>
            </a:r>
          </a:p>
        </p:txBody>
      </p:sp>
    </p:spTree>
    <p:extLst>
      <p:ext uri="{BB962C8B-B14F-4D97-AF65-F5344CB8AC3E}">
        <p14:creationId xmlns:p14="http://schemas.microsoft.com/office/powerpoint/2010/main" val="28650527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58490-E308-4E77-B881-71E37EA882FB}"/>
              </a:ext>
            </a:extLst>
          </p:cNvPr>
          <p:cNvSpPr>
            <a:spLocks noGrp="1"/>
          </p:cNvSpPr>
          <p:nvPr>
            <p:ph type="title"/>
          </p:nvPr>
        </p:nvSpPr>
        <p:spPr>
          <a:xfrm>
            <a:off x="251520" y="548680"/>
            <a:ext cx="7211144" cy="862236"/>
          </a:xfrm>
        </p:spPr>
        <p:txBody>
          <a:bodyPr/>
          <a:lstStyle/>
          <a:p>
            <a:r>
              <a:rPr lang="id-ID" dirty="0"/>
              <a:t>Kelemahan dari system client-server adalah : </a:t>
            </a:r>
          </a:p>
        </p:txBody>
      </p:sp>
      <p:sp>
        <p:nvSpPr>
          <p:cNvPr id="3" name="Content Placeholder 2">
            <a:extLst>
              <a:ext uri="{FF2B5EF4-FFF2-40B4-BE49-F238E27FC236}">
                <a16:creationId xmlns:a16="http://schemas.microsoft.com/office/drawing/2014/main" id="{9C847540-894B-45BF-B6D1-A9EB2C0A7ECE}"/>
              </a:ext>
            </a:extLst>
          </p:cNvPr>
          <p:cNvSpPr>
            <a:spLocks noGrp="1"/>
          </p:cNvSpPr>
          <p:nvPr>
            <p:ph idx="1"/>
          </p:nvPr>
        </p:nvSpPr>
        <p:spPr>
          <a:xfrm>
            <a:off x="457200" y="2132856"/>
            <a:ext cx="8229600" cy="2842766"/>
          </a:xfrm>
        </p:spPr>
        <p:txBody>
          <a:bodyPr/>
          <a:lstStyle/>
          <a:p>
            <a:pPr algn="just"/>
            <a:r>
              <a:rPr lang="id-ID" dirty="0"/>
              <a:t>Pertukaran pesan dapat menjadi bottleneck dan Layanan dilakukan secara “lambat” karena harus melalui pertukaran pesan antar client-server.</a:t>
            </a:r>
          </a:p>
        </p:txBody>
      </p:sp>
    </p:spTree>
    <p:extLst>
      <p:ext uri="{BB962C8B-B14F-4D97-AF65-F5344CB8AC3E}">
        <p14:creationId xmlns:p14="http://schemas.microsoft.com/office/powerpoint/2010/main" val="24736188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8EBF8F04-4904-4AC6-83A9-2266883268B0}"/>
              </a:ext>
            </a:extLst>
          </p:cNvPr>
          <p:cNvSpPr>
            <a:spLocks noGrp="1"/>
          </p:cNvSpPr>
          <p:nvPr>
            <p:ph type="title"/>
          </p:nvPr>
        </p:nvSpPr>
        <p:spPr>
          <a:xfrm>
            <a:off x="179512" y="398615"/>
            <a:ext cx="7330008" cy="582613"/>
          </a:xfrm>
        </p:spPr>
        <p:txBody>
          <a:bodyPr/>
          <a:lstStyle/>
          <a:p>
            <a:pPr algn="ctr" eaLnBrk="1" hangingPunct="1"/>
            <a:r>
              <a:rPr lang="id-ID" altLang="id-ID" sz="4000" b="1" dirty="0"/>
              <a:t>SISTEM MESIN VIRTUAL</a:t>
            </a:r>
          </a:p>
        </p:txBody>
      </p:sp>
      <p:sp>
        <p:nvSpPr>
          <p:cNvPr id="9219" name="Content Placeholder 2">
            <a:extLst>
              <a:ext uri="{FF2B5EF4-FFF2-40B4-BE49-F238E27FC236}">
                <a16:creationId xmlns:a16="http://schemas.microsoft.com/office/drawing/2014/main" id="{6E4F945A-C9BD-4F90-87A5-DD48B62C3CA1}"/>
              </a:ext>
            </a:extLst>
          </p:cNvPr>
          <p:cNvSpPr>
            <a:spLocks noGrp="1"/>
          </p:cNvSpPr>
          <p:nvPr>
            <p:ph idx="1"/>
          </p:nvPr>
        </p:nvSpPr>
        <p:spPr>
          <a:xfrm>
            <a:off x="457200" y="1844824"/>
            <a:ext cx="8229600" cy="4282926"/>
          </a:xfrm>
        </p:spPr>
        <p:txBody>
          <a:bodyPr/>
          <a:lstStyle/>
          <a:p>
            <a:pPr marL="0" indent="0" algn="just" eaLnBrk="1" hangingPunct="1">
              <a:buFontTx/>
              <a:buNone/>
            </a:pPr>
            <a:r>
              <a:rPr lang="en-US" altLang="id-ID" dirty="0" err="1"/>
              <a:t>Mesin</a:t>
            </a:r>
            <a:r>
              <a:rPr lang="en-US" altLang="id-ID" dirty="0"/>
              <a:t> virtual </a:t>
            </a:r>
            <a:r>
              <a:rPr lang="en-US" altLang="id-ID" dirty="0" err="1"/>
              <a:t>menyediakan</a:t>
            </a:r>
            <a:r>
              <a:rPr lang="en-US" altLang="id-ID" dirty="0"/>
              <a:t> </a:t>
            </a:r>
            <a:r>
              <a:rPr lang="en-US" altLang="id-ID" dirty="0" err="1"/>
              <a:t>antar</a:t>
            </a:r>
            <a:r>
              <a:rPr lang="en-US" altLang="id-ID" dirty="0"/>
              <a:t> </a:t>
            </a:r>
            <a:r>
              <a:rPr lang="en-US" altLang="id-ID" dirty="0" err="1"/>
              <a:t>muka</a:t>
            </a:r>
            <a:r>
              <a:rPr lang="en-US" altLang="id-ID" dirty="0"/>
              <a:t> yang </a:t>
            </a:r>
            <a:r>
              <a:rPr lang="en-US" altLang="id-ID" dirty="0" err="1"/>
              <a:t>identik</a:t>
            </a:r>
            <a:r>
              <a:rPr lang="en-US" altLang="id-ID" dirty="0"/>
              <a:t> </a:t>
            </a:r>
            <a:r>
              <a:rPr lang="en-US" altLang="id-ID" dirty="0" err="1"/>
              <a:t>untuk</a:t>
            </a:r>
            <a:r>
              <a:rPr lang="en-US" altLang="id-ID" dirty="0"/>
              <a:t> </a:t>
            </a:r>
            <a:r>
              <a:rPr lang="en-US" altLang="id-ID" dirty="0" err="1"/>
              <a:t>perangkat</a:t>
            </a:r>
            <a:r>
              <a:rPr lang="en-US" altLang="id-ID" dirty="0"/>
              <a:t> </a:t>
            </a:r>
            <a:r>
              <a:rPr lang="en-US" altLang="id-ID" dirty="0" err="1"/>
              <a:t>keras</a:t>
            </a:r>
            <a:r>
              <a:rPr lang="en-US" altLang="id-ID" dirty="0"/>
              <a:t> yang </a:t>
            </a:r>
            <a:r>
              <a:rPr lang="en-US" altLang="id-ID" dirty="0" err="1"/>
              <a:t>ada</a:t>
            </a:r>
            <a:r>
              <a:rPr lang="en-US" altLang="id-ID" dirty="0"/>
              <a:t>. </a:t>
            </a:r>
            <a:r>
              <a:rPr lang="en-US" altLang="id-ID" dirty="0" err="1"/>
              <a:t>Sistem</a:t>
            </a:r>
            <a:r>
              <a:rPr lang="en-US" altLang="id-ID" dirty="0"/>
              <a:t> </a:t>
            </a:r>
            <a:r>
              <a:rPr lang="en-US" altLang="id-ID" dirty="0" err="1"/>
              <a:t>operasi</a:t>
            </a:r>
            <a:r>
              <a:rPr lang="en-US" altLang="id-ID" dirty="0"/>
              <a:t> </a:t>
            </a:r>
            <a:r>
              <a:rPr lang="en-US" altLang="id-ID" dirty="0" err="1"/>
              <a:t>ini</a:t>
            </a:r>
            <a:r>
              <a:rPr lang="en-US" altLang="id-ID" dirty="0"/>
              <a:t> </a:t>
            </a:r>
            <a:r>
              <a:rPr lang="en-US" altLang="id-ID" dirty="0" err="1"/>
              <a:t>membuat</a:t>
            </a:r>
            <a:r>
              <a:rPr lang="en-US" altLang="id-ID" dirty="0"/>
              <a:t> </a:t>
            </a:r>
            <a:r>
              <a:rPr lang="en-US" altLang="id-ID" dirty="0" err="1"/>
              <a:t>ilusi</a:t>
            </a:r>
            <a:r>
              <a:rPr lang="en-US" altLang="id-ID" dirty="0"/>
              <a:t> </a:t>
            </a:r>
            <a:r>
              <a:rPr lang="en-US" altLang="id-ID" dirty="0" err="1"/>
              <a:t>atau</a:t>
            </a:r>
            <a:r>
              <a:rPr lang="en-US" altLang="id-ID" dirty="0"/>
              <a:t> virtual </a:t>
            </a:r>
            <a:r>
              <a:rPr lang="en-US" altLang="id-ID" dirty="0" err="1"/>
              <a:t>untuk</a:t>
            </a:r>
            <a:r>
              <a:rPr lang="en-US" altLang="id-ID" dirty="0"/>
              <a:t> </a:t>
            </a:r>
            <a:r>
              <a:rPr lang="en-US" altLang="id-ID" dirty="0" err="1"/>
              <a:t>beberapa</a:t>
            </a:r>
            <a:r>
              <a:rPr lang="en-US" altLang="id-ID" dirty="0"/>
              <a:t> proses, </a:t>
            </a:r>
            <a:r>
              <a:rPr lang="en-US" altLang="id-ID" dirty="0" err="1"/>
              <a:t>masing-masing</a:t>
            </a:r>
            <a:r>
              <a:rPr lang="en-US" altLang="id-ID" dirty="0"/>
              <a:t> virtual proses </a:t>
            </a:r>
            <a:r>
              <a:rPr lang="en-US" altLang="id-ID" dirty="0" err="1"/>
              <a:t>mengeksekusi</a:t>
            </a:r>
            <a:r>
              <a:rPr lang="en-US" altLang="id-ID" dirty="0"/>
              <a:t> </a:t>
            </a:r>
            <a:r>
              <a:rPr lang="en-US" altLang="id-ID" dirty="0" err="1"/>
              <a:t>prosessornya</a:t>
            </a:r>
            <a:r>
              <a:rPr lang="en-US" altLang="id-ID" dirty="0"/>
              <a:t> dan </a:t>
            </a:r>
            <a:r>
              <a:rPr lang="en-US" altLang="id-ID" dirty="0" err="1"/>
              <a:t>memorinya</a:t>
            </a:r>
            <a:r>
              <a:rPr lang="en-US" altLang="id-ID" dirty="0"/>
              <a:t> (virtual) </a:t>
            </a:r>
            <a:r>
              <a:rPr lang="en-US" altLang="id-ID" dirty="0" err="1"/>
              <a:t>masing</a:t>
            </a:r>
            <a:r>
              <a:rPr lang="en-US" altLang="id-ID" dirty="0"/>
              <a:t> </a:t>
            </a:r>
            <a:r>
              <a:rPr lang="en-US" altLang="id-ID" dirty="0" err="1"/>
              <a:t>masing</a:t>
            </a:r>
            <a:r>
              <a:rPr lang="en-US" altLang="id-ID" dirty="0"/>
              <a:t>.</a:t>
            </a:r>
            <a:endParaRPr lang="id-ID" alt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67B5D-AA74-4CB2-87E4-E17B1D5B34AF}"/>
              </a:ext>
            </a:extLst>
          </p:cNvPr>
          <p:cNvSpPr>
            <a:spLocks noGrp="1"/>
          </p:cNvSpPr>
          <p:nvPr>
            <p:ph type="title"/>
          </p:nvPr>
        </p:nvSpPr>
        <p:spPr>
          <a:xfrm>
            <a:off x="323528" y="332656"/>
            <a:ext cx="8229600" cy="1029267"/>
          </a:xfrm>
        </p:spPr>
        <p:txBody>
          <a:bodyPr/>
          <a:lstStyle/>
          <a:p>
            <a:r>
              <a:rPr lang="id-ID" sz="2800" b="1" dirty="0">
                <a:solidFill>
                  <a:srgbClr val="000000"/>
                </a:solidFill>
                <a:latin typeface="TimesNewRomanPS-BoldMT"/>
              </a:rPr>
              <a:t>Konsep Mesin Virtual </a:t>
            </a:r>
            <a:br>
              <a:rPr lang="id-ID" sz="2800" b="1" dirty="0">
                <a:solidFill>
                  <a:srgbClr val="000000"/>
                </a:solidFill>
                <a:latin typeface="TimesNewRomanPS-BoldMT"/>
              </a:rPr>
            </a:br>
            <a:r>
              <a:rPr lang="id-ID" sz="2800" b="1" dirty="0">
                <a:solidFill>
                  <a:srgbClr val="000000"/>
                </a:solidFill>
                <a:latin typeface="TimesNewRomanPS-BoldMT"/>
              </a:rPr>
              <a:t>a) Tanpa Mesin Virtual &amp; b) DenganMesin Virtual</a:t>
            </a:r>
            <a:r>
              <a:rPr lang="id-ID" sz="2800" dirty="0"/>
              <a:t> </a:t>
            </a:r>
          </a:p>
        </p:txBody>
      </p:sp>
      <p:pic>
        <p:nvPicPr>
          <p:cNvPr id="7" name="Content Placeholder 6">
            <a:extLst>
              <a:ext uri="{FF2B5EF4-FFF2-40B4-BE49-F238E27FC236}">
                <a16:creationId xmlns:a16="http://schemas.microsoft.com/office/drawing/2014/main" id="{78E7D428-4B7B-4983-AECE-86289326EC32}"/>
              </a:ext>
            </a:extLst>
          </p:cNvPr>
          <p:cNvPicPr>
            <a:picLocks noGrp="1" noChangeAspect="1"/>
          </p:cNvPicPr>
          <p:nvPr>
            <p:ph idx="1"/>
          </p:nvPr>
        </p:nvPicPr>
        <p:blipFill>
          <a:blip r:embed="rId2"/>
          <a:stretch>
            <a:fillRect/>
          </a:stretch>
        </p:blipFill>
        <p:spPr>
          <a:xfrm>
            <a:off x="229777" y="1772816"/>
            <a:ext cx="8825733" cy="4752527"/>
          </a:xfrm>
          <a:prstGeom prst="rect">
            <a:avLst/>
          </a:prstGeom>
        </p:spPr>
      </p:pic>
    </p:spTree>
    <p:extLst>
      <p:ext uri="{BB962C8B-B14F-4D97-AF65-F5344CB8AC3E}">
        <p14:creationId xmlns:p14="http://schemas.microsoft.com/office/powerpoint/2010/main" val="423656023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F6AC3-489A-4814-98B2-05E576E483B3}"/>
              </a:ext>
            </a:extLst>
          </p:cNvPr>
          <p:cNvSpPr>
            <a:spLocks noGrp="1"/>
          </p:cNvSpPr>
          <p:nvPr>
            <p:ph type="title"/>
          </p:nvPr>
        </p:nvSpPr>
        <p:spPr>
          <a:xfrm>
            <a:off x="442432" y="481806"/>
            <a:ext cx="8229600" cy="582613"/>
          </a:xfrm>
        </p:spPr>
        <p:txBody>
          <a:bodyPr/>
          <a:lstStyle/>
          <a:p>
            <a:r>
              <a:rPr lang="id-ID" altLang="id-ID" b="1" dirty="0"/>
              <a:t>SISTEM MESIN VIRTUAL</a:t>
            </a:r>
            <a:endParaRPr lang="id-ID" dirty="0"/>
          </a:p>
        </p:txBody>
      </p:sp>
      <p:sp>
        <p:nvSpPr>
          <p:cNvPr id="3" name="Content Placeholder 2">
            <a:extLst>
              <a:ext uri="{FF2B5EF4-FFF2-40B4-BE49-F238E27FC236}">
                <a16:creationId xmlns:a16="http://schemas.microsoft.com/office/drawing/2014/main" id="{09867EDD-88F1-4CF7-B4C3-9C916B225065}"/>
              </a:ext>
            </a:extLst>
          </p:cNvPr>
          <p:cNvSpPr>
            <a:spLocks noGrp="1"/>
          </p:cNvSpPr>
          <p:nvPr>
            <p:ph idx="1"/>
          </p:nvPr>
        </p:nvSpPr>
        <p:spPr>
          <a:xfrm>
            <a:off x="251520" y="1694224"/>
            <a:ext cx="8229600" cy="4953000"/>
          </a:xfrm>
        </p:spPr>
        <p:txBody>
          <a:bodyPr/>
          <a:lstStyle/>
          <a:p>
            <a:pPr algn="just"/>
            <a:r>
              <a:rPr lang="id-ID" sz="2400" dirty="0"/>
              <a:t>Meskipun konsep ini cukup baik, namun sulit untuk diimplementasikan, ingat bahwa system menggunakan metode </a:t>
            </a:r>
            <a:r>
              <a:rPr lang="id-ID" sz="2400" i="1" dirty="0"/>
              <a:t>dual-mode</a:t>
            </a:r>
            <a:r>
              <a:rPr lang="id-ID" sz="2400" dirty="0"/>
              <a:t>. </a:t>
            </a:r>
          </a:p>
          <a:p>
            <a:pPr algn="just"/>
            <a:r>
              <a:rPr lang="id-ID" sz="2400" dirty="0"/>
              <a:t>Mesin virtual hanya dapat berjalan pada </a:t>
            </a:r>
            <a:r>
              <a:rPr lang="id-ID" sz="2400" i="1" dirty="0"/>
              <a:t>monitor-mode </a:t>
            </a:r>
            <a:r>
              <a:rPr lang="id-ID" sz="2400" dirty="0"/>
              <a:t>jika berupa sistem operasi, sedangkan mesin virtual itu sendiri berjalan dalam bentuk </a:t>
            </a:r>
            <a:r>
              <a:rPr lang="id-ID" sz="2400" i="1" dirty="0"/>
              <a:t>user-mode</a:t>
            </a:r>
            <a:r>
              <a:rPr lang="id-ID" sz="2400" dirty="0"/>
              <a:t>. </a:t>
            </a:r>
          </a:p>
          <a:p>
            <a:pPr algn="just"/>
            <a:r>
              <a:rPr lang="id-ID" sz="2400" dirty="0"/>
              <a:t>Konsekuensinya, baik virtual </a:t>
            </a:r>
            <a:r>
              <a:rPr lang="id-ID" sz="2400" i="1" dirty="0"/>
              <a:t>monitor-mode </a:t>
            </a:r>
            <a:r>
              <a:rPr lang="id-ID" sz="2400" dirty="0"/>
              <a:t>maupun virtual </a:t>
            </a:r>
            <a:r>
              <a:rPr lang="id-ID" sz="2400" i="1" dirty="0"/>
              <a:t>user-mode </a:t>
            </a:r>
            <a:r>
              <a:rPr lang="id-ID" sz="2400" dirty="0"/>
              <a:t>harus dijalankan melalaui </a:t>
            </a:r>
            <a:r>
              <a:rPr lang="id-ID" sz="2400" i="1" dirty="0"/>
              <a:t>physical user mode</a:t>
            </a:r>
            <a:r>
              <a:rPr lang="id-ID" sz="2400" dirty="0"/>
              <a:t>. </a:t>
            </a:r>
          </a:p>
          <a:p>
            <a:pPr algn="just"/>
            <a:r>
              <a:rPr lang="id-ID" sz="2400" dirty="0"/>
              <a:t>Hal ini menyebabkan adanya transfer dari </a:t>
            </a:r>
            <a:r>
              <a:rPr lang="id-ID" sz="2400" i="1" dirty="0"/>
              <a:t>user-mode </a:t>
            </a:r>
            <a:r>
              <a:rPr lang="id-ID" sz="2400" dirty="0"/>
              <a:t>ke </a:t>
            </a:r>
            <a:r>
              <a:rPr lang="id-ID" sz="2400" i="1" dirty="0"/>
              <a:t>monitor-mode </a:t>
            </a:r>
            <a:r>
              <a:rPr lang="id-ID" sz="2400" dirty="0"/>
              <a:t>pada mesin nyata, yang juga akan menyebabkan adanya transfer dari virtual </a:t>
            </a:r>
            <a:r>
              <a:rPr lang="id-ID" sz="2400" i="1" dirty="0"/>
              <a:t>user-mode </a:t>
            </a:r>
            <a:r>
              <a:rPr lang="id-ID" sz="2400" dirty="0"/>
              <a:t>ke virtual </a:t>
            </a:r>
            <a:r>
              <a:rPr lang="id-ID" sz="2400" i="1" dirty="0"/>
              <a:t>monitor-mode </a:t>
            </a:r>
            <a:r>
              <a:rPr lang="id-ID" sz="2400" dirty="0"/>
              <a:t>pada mesin virtual. </a:t>
            </a:r>
          </a:p>
        </p:txBody>
      </p:sp>
    </p:spTree>
    <p:extLst>
      <p:ext uri="{BB962C8B-B14F-4D97-AF65-F5344CB8AC3E}">
        <p14:creationId xmlns:p14="http://schemas.microsoft.com/office/powerpoint/2010/main" val="91406247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1F1E3-2867-4C9E-A5A5-B065BB5B2856}"/>
              </a:ext>
            </a:extLst>
          </p:cNvPr>
          <p:cNvSpPr>
            <a:spLocks noGrp="1"/>
          </p:cNvSpPr>
          <p:nvPr>
            <p:ph type="title"/>
          </p:nvPr>
        </p:nvSpPr>
        <p:spPr>
          <a:xfrm>
            <a:off x="323528" y="244457"/>
            <a:ext cx="8229600" cy="1006252"/>
          </a:xfrm>
        </p:spPr>
        <p:txBody>
          <a:bodyPr/>
          <a:lstStyle/>
          <a:p>
            <a:r>
              <a:rPr lang="id-ID" b="1" dirty="0"/>
              <a:t>Keuntungan dan kerugian konsep mesin virtual adalah sebagai berikut:</a:t>
            </a:r>
          </a:p>
        </p:txBody>
      </p:sp>
      <p:sp>
        <p:nvSpPr>
          <p:cNvPr id="3" name="Content Placeholder 2">
            <a:extLst>
              <a:ext uri="{FF2B5EF4-FFF2-40B4-BE49-F238E27FC236}">
                <a16:creationId xmlns:a16="http://schemas.microsoft.com/office/drawing/2014/main" id="{8F172ED3-ADCE-42C6-BC38-D99DB4E9A793}"/>
              </a:ext>
            </a:extLst>
          </p:cNvPr>
          <p:cNvSpPr>
            <a:spLocks noGrp="1"/>
          </p:cNvSpPr>
          <p:nvPr>
            <p:ph idx="1"/>
          </p:nvPr>
        </p:nvSpPr>
        <p:spPr>
          <a:xfrm>
            <a:off x="437250" y="1677424"/>
            <a:ext cx="8229600" cy="4953000"/>
          </a:xfrm>
        </p:spPr>
        <p:txBody>
          <a:bodyPr/>
          <a:lstStyle/>
          <a:p>
            <a:pPr algn="just">
              <a:buFont typeface="Arial" panose="020B0604020202020204" pitchFamily="34" charset="0"/>
              <a:buChar char="•"/>
            </a:pPr>
            <a:r>
              <a:rPr lang="id-ID" sz="2400" dirty="0"/>
              <a:t>Mesin virtual menyediakan proteksi yang lengkap untuk sumber daya system sehingga masing-masing mesin virtual dipisahkan mesin virtual yang lain. Isolasi ini tidak memperbolehkan pembagian sumber daya secara langsung.</a:t>
            </a:r>
          </a:p>
          <a:p>
            <a:pPr algn="just">
              <a:buFont typeface="Arial" panose="020B0604020202020204" pitchFamily="34" charset="0"/>
              <a:buChar char="•"/>
            </a:pPr>
            <a:r>
              <a:rPr lang="id-ID" sz="2400" dirty="0"/>
              <a:t>Sistem mesin virtual adalah mesin yang cocok untuk riset dan pengembangan system operasi. Pengembangan system dikerjakan pada mesin virtual, termasuk di dalamnya mesin fisik dan tidak mengganggu operasi system yang normal.</a:t>
            </a:r>
          </a:p>
          <a:p>
            <a:pPr algn="just">
              <a:buFont typeface="Arial" panose="020B0604020202020204" pitchFamily="34" charset="0"/>
              <a:buChar char="•"/>
            </a:pPr>
            <a:r>
              <a:rPr lang="id-ID" sz="2400" dirty="0"/>
              <a:t>Konsep mesin virtual sangat sulit untuk mengimplementasikan kebutuhan dan duplikasi yang tepat pada mesin yang sebenarnya.</a:t>
            </a:r>
          </a:p>
        </p:txBody>
      </p:sp>
    </p:spTree>
    <p:extLst>
      <p:ext uri="{BB962C8B-B14F-4D97-AF65-F5344CB8AC3E}">
        <p14:creationId xmlns:p14="http://schemas.microsoft.com/office/powerpoint/2010/main" val="382411906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E86F9EF-3AE4-47BE-9683-2919B644A926}"/>
              </a:ext>
            </a:extLst>
          </p:cNvPr>
          <p:cNvSpPr>
            <a:spLocks noGrp="1"/>
          </p:cNvSpPr>
          <p:nvPr>
            <p:ph type="title"/>
          </p:nvPr>
        </p:nvSpPr>
        <p:spPr>
          <a:xfrm>
            <a:off x="107504" y="481806"/>
            <a:ext cx="7366480" cy="582613"/>
          </a:xfrm>
        </p:spPr>
        <p:txBody>
          <a:bodyPr/>
          <a:lstStyle/>
          <a:p>
            <a:pPr algn="ctr" eaLnBrk="1" hangingPunct="1"/>
            <a:r>
              <a:rPr lang="id-ID" altLang="id-ID" b="1" dirty="0"/>
              <a:t>SISTEM BERORIENTASI OBJEK </a:t>
            </a:r>
          </a:p>
        </p:txBody>
      </p:sp>
      <p:sp>
        <p:nvSpPr>
          <p:cNvPr id="10243" name="Content Placeholder 2">
            <a:extLst>
              <a:ext uri="{FF2B5EF4-FFF2-40B4-BE49-F238E27FC236}">
                <a16:creationId xmlns:a16="http://schemas.microsoft.com/office/drawing/2014/main" id="{7EB12C0E-B450-4734-AB0C-7C489D252D96}"/>
              </a:ext>
            </a:extLst>
          </p:cNvPr>
          <p:cNvSpPr>
            <a:spLocks noGrp="1"/>
          </p:cNvSpPr>
          <p:nvPr>
            <p:ph idx="1"/>
          </p:nvPr>
        </p:nvSpPr>
        <p:spPr>
          <a:xfrm>
            <a:off x="251520" y="1797869"/>
            <a:ext cx="8229600" cy="4953000"/>
          </a:xfrm>
        </p:spPr>
        <p:txBody>
          <a:bodyPr/>
          <a:lstStyle/>
          <a:p>
            <a:pPr marL="0" indent="0" algn="just" eaLnBrk="1" hangingPunct="1">
              <a:buFontTx/>
              <a:buNone/>
            </a:pPr>
            <a:r>
              <a:rPr lang="en-US" altLang="id-ID" dirty="0" err="1"/>
              <a:t>Layanan</a:t>
            </a:r>
            <a:r>
              <a:rPr lang="en-US" altLang="id-ID" dirty="0"/>
              <a:t> </a:t>
            </a:r>
            <a:r>
              <a:rPr lang="en-US" altLang="id-ID" dirty="0" err="1"/>
              <a:t>diimplementasikan</a:t>
            </a:r>
            <a:r>
              <a:rPr lang="en-US" altLang="id-ID" dirty="0"/>
              <a:t> </a:t>
            </a:r>
            <a:r>
              <a:rPr lang="en-US" altLang="id-ID" dirty="0" err="1"/>
              <a:t>sebagai</a:t>
            </a:r>
            <a:r>
              <a:rPr lang="en-US" altLang="id-ID" dirty="0"/>
              <a:t> </a:t>
            </a:r>
            <a:r>
              <a:rPr lang="en-US" altLang="id-ID" dirty="0" err="1"/>
              <a:t>kumpulan</a:t>
            </a:r>
            <a:r>
              <a:rPr lang="en-US" altLang="id-ID" dirty="0"/>
              <a:t> </a:t>
            </a:r>
            <a:r>
              <a:rPr lang="en-US" altLang="id-ID" dirty="0" err="1"/>
              <a:t>objek</a:t>
            </a:r>
            <a:r>
              <a:rPr lang="en-US" altLang="id-ID" dirty="0"/>
              <a:t>, </a:t>
            </a:r>
            <a:r>
              <a:rPr lang="en-US" altLang="id-ID" dirty="0" err="1"/>
              <a:t>masing-masing</a:t>
            </a:r>
            <a:r>
              <a:rPr lang="en-US" altLang="id-ID" dirty="0"/>
              <a:t> </a:t>
            </a:r>
            <a:r>
              <a:rPr lang="en-US" altLang="id-ID" dirty="0" err="1"/>
              <a:t>objek</a:t>
            </a:r>
            <a:r>
              <a:rPr lang="en-US" altLang="id-ID" dirty="0"/>
              <a:t> </a:t>
            </a:r>
            <a:r>
              <a:rPr lang="en-US" altLang="id-ID" dirty="0" err="1"/>
              <a:t>diberi</a:t>
            </a:r>
            <a:r>
              <a:rPr lang="en-US" altLang="id-ID" dirty="0"/>
              <a:t> </a:t>
            </a:r>
            <a:r>
              <a:rPr lang="en-US" altLang="id-ID" dirty="0" err="1"/>
              <a:t>tipe</a:t>
            </a:r>
            <a:r>
              <a:rPr lang="en-US" altLang="id-ID" dirty="0"/>
              <a:t> yang </a:t>
            </a:r>
            <a:r>
              <a:rPr lang="en-US" altLang="id-ID" dirty="0" err="1"/>
              <a:t>menandai</a:t>
            </a:r>
            <a:r>
              <a:rPr lang="en-US" altLang="id-ID" dirty="0"/>
              <a:t> </a:t>
            </a:r>
            <a:r>
              <a:rPr lang="en-US" altLang="id-ID" dirty="0" err="1"/>
              <a:t>propert</a:t>
            </a:r>
            <a:r>
              <a:rPr lang="id-ID" altLang="id-ID" dirty="0"/>
              <a:t>i</a:t>
            </a:r>
            <a:r>
              <a:rPr lang="en-US" altLang="id-ID" dirty="0"/>
              <a:t> </a:t>
            </a:r>
            <a:r>
              <a:rPr lang="en-US" altLang="id-ID" dirty="0" err="1"/>
              <a:t>objek</a:t>
            </a:r>
            <a:r>
              <a:rPr lang="en-US" altLang="id-ID" dirty="0"/>
              <a:t> </a:t>
            </a:r>
            <a:r>
              <a:rPr lang="en-US" altLang="id-ID" dirty="0" err="1"/>
              <a:t>seperti</a:t>
            </a:r>
            <a:r>
              <a:rPr lang="en-US" altLang="id-ID" dirty="0"/>
              <a:t> proses, </a:t>
            </a:r>
            <a:r>
              <a:rPr lang="en-US" altLang="id-ID" dirty="0" err="1"/>
              <a:t>dir</a:t>
            </a:r>
            <a:r>
              <a:rPr lang="id-ID" altLang="id-ID" dirty="0"/>
              <a:t>e</a:t>
            </a:r>
            <a:r>
              <a:rPr lang="en-US" altLang="id-ID" dirty="0" err="1"/>
              <a:t>ktori</a:t>
            </a:r>
            <a:r>
              <a:rPr lang="en-US" altLang="id-ID" dirty="0"/>
              <a:t>, </a:t>
            </a:r>
            <a:r>
              <a:rPr lang="en-US" altLang="id-ID" dirty="0" err="1"/>
              <a:t>berkas</a:t>
            </a:r>
            <a:r>
              <a:rPr lang="en-US" altLang="id-ID" dirty="0"/>
              <a:t>, dan </a:t>
            </a:r>
            <a:r>
              <a:rPr lang="en-US" altLang="id-ID" dirty="0" err="1"/>
              <a:t>sebagainya</a:t>
            </a:r>
            <a:r>
              <a:rPr lang="en-US" altLang="id-ID" dirty="0"/>
              <a:t>. </a:t>
            </a:r>
            <a:r>
              <a:rPr lang="en-US" altLang="id-ID" dirty="0" err="1"/>
              <a:t>Dengan</a:t>
            </a:r>
            <a:r>
              <a:rPr lang="en-US" altLang="id-ID" dirty="0"/>
              <a:t> </a:t>
            </a:r>
            <a:r>
              <a:rPr lang="en-US" altLang="id-ID" dirty="0" err="1"/>
              <a:t>memanggil</a:t>
            </a:r>
            <a:r>
              <a:rPr lang="en-US" altLang="id-ID" dirty="0"/>
              <a:t> </a:t>
            </a:r>
            <a:r>
              <a:rPr lang="en-US" altLang="id-ID" dirty="0" err="1"/>
              <a:t>operasi</a:t>
            </a:r>
            <a:r>
              <a:rPr lang="en-US" altLang="id-ID" dirty="0"/>
              <a:t> yang </a:t>
            </a:r>
            <a:r>
              <a:rPr lang="en-US" altLang="id-ID" dirty="0" err="1"/>
              <a:t>didefinisikan</a:t>
            </a:r>
            <a:r>
              <a:rPr lang="en-US" altLang="id-ID" dirty="0"/>
              <a:t> di </a:t>
            </a:r>
            <a:r>
              <a:rPr lang="en-US" altLang="id-ID" dirty="0" err="1"/>
              <a:t>objek</a:t>
            </a:r>
            <a:r>
              <a:rPr lang="en-US" altLang="id-ID" dirty="0"/>
              <a:t>, data yang </a:t>
            </a:r>
            <a:r>
              <a:rPr lang="en-US" altLang="id-ID" dirty="0" err="1"/>
              <a:t>berada</a:t>
            </a:r>
            <a:r>
              <a:rPr lang="en-US" altLang="id-ID" dirty="0"/>
              <a:t> </a:t>
            </a:r>
            <a:r>
              <a:rPr lang="en-US" altLang="id-ID" dirty="0" err="1"/>
              <a:t>dalam</a:t>
            </a:r>
            <a:r>
              <a:rPr lang="en-US" altLang="id-ID" dirty="0"/>
              <a:t> </a:t>
            </a:r>
            <a:r>
              <a:rPr lang="en-US" altLang="id-ID" dirty="0" err="1"/>
              <a:t>objek</a:t>
            </a:r>
            <a:r>
              <a:rPr lang="en-US" altLang="id-ID" dirty="0"/>
              <a:t> </a:t>
            </a:r>
            <a:r>
              <a:rPr lang="en-US" altLang="id-ID" dirty="0" err="1"/>
              <a:t>tersebut</a:t>
            </a:r>
            <a:r>
              <a:rPr lang="en-US" altLang="id-ID" dirty="0"/>
              <a:t> </a:t>
            </a:r>
            <a:r>
              <a:rPr lang="en-US" altLang="id-ID" dirty="0" err="1"/>
              <a:t>dapat</a:t>
            </a:r>
            <a:r>
              <a:rPr lang="en-US" altLang="id-ID" dirty="0"/>
              <a:t> </a:t>
            </a:r>
            <a:r>
              <a:rPr lang="en-US" altLang="id-ID" dirty="0" err="1"/>
              <a:t>diakses</a:t>
            </a:r>
            <a:r>
              <a:rPr lang="en-US" altLang="id-ID" dirty="0"/>
              <a:t> dan </a:t>
            </a:r>
            <a:r>
              <a:rPr lang="en-US" altLang="id-ID" dirty="0" err="1"/>
              <a:t>dimodifikasi</a:t>
            </a:r>
            <a:endParaRPr lang="id-ID" alt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randombar(horizontal)">
                                      <p:cBhvr>
                                        <p:cTn id="7" dur="500"/>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01061-A8C7-49DB-9509-D5E8AD399EAE}"/>
              </a:ext>
            </a:extLst>
          </p:cNvPr>
          <p:cNvSpPr>
            <a:spLocks noGrp="1"/>
          </p:cNvSpPr>
          <p:nvPr>
            <p:ph type="title"/>
          </p:nvPr>
        </p:nvSpPr>
        <p:spPr>
          <a:xfrm>
            <a:off x="457200" y="190500"/>
            <a:ext cx="8229600" cy="1150268"/>
          </a:xfrm>
        </p:spPr>
        <p:txBody>
          <a:bodyPr/>
          <a:lstStyle/>
          <a:p>
            <a:r>
              <a:rPr lang="id-ID" dirty="0">
                <a:solidFill>
                  <a:srgbClr val="000000"/>
                </a:solidFill>
                <a:latin typeface="TimesNewRomanPSMT"/>
              </a:rPr>
              <a:t>Contoh dari system operasi berorentasi objek adalah:</a:t>
            </a:r>
            <a:r>
              <a:rPr lang="id-ID" dirty="0"/>
              <a:t> </a:t>
            </a:r>
          </a:p>
        </p:txBody>
      </p:sp>
      <p:sp>
        <p:nvSpPr>
          <p:cNvPr id="3" name="Content Placeholder 2">
            <a:extLst>
              <a:ext uri="{FF2B5EF4-FFF2-40B4-BE49-F238E27FC236}">
                <a16:creationId xmlns:a16="http://schemas.microsoft.com/office/drawing/2014/main" id="{9DD8ABE9-D3AA-46E9-9097-9B4227CE3D55}"/>
              </a:ext>
            </a:extLst>
          </p:cNvPr>
          <p:cNvSpPr>
            <a:spLocks noGrp="1"/>
          </p:cNvSpPr>
          <p:nvPr>
            <p:ph idx="1"/>
          </p:nvPr>
        </p:nvSpPr>
        <p:spPr>
          <a:xfrm>
            <a:off x="457200" y="1772816"/>
            <a:ext cx="8229600" cy="4894684"/>
          </a:xfrm>
        </p:spPr>
        <p:txBody>
          <a:bodyPr/>
          <a:lstStyle/>
          <a:p>
            <a:r>
              <a:rPr lang="id-ID" dirty="0">
                <a:solidFill>
                  <a:srgbClr val="000000"/>
                </a:solidFill>
                <a:latin typeface="TimesNewRomanPSMT"/>
              </a:rPr>
              <a:t>Eden</a:t>
            </a:r>
          </a:p>
          <a:p>
            <a:r>
              <a:rPr lang="id-ID" dirty="0">
                <a:solidFill>
                  <a:srgbClr val="000000"/>
                </a:solidFill>
                <a:latin typeface="TimesNewRomanPSMT"/>
              </a:rPr>
              <a:t>Choices</a:t>
            </a:r>
          </a:p>
          <a:p>
            <a:r>
              <a:rPr lang="id-ID" dirty="0">
                <a:solidFill>
                  <a:srgbClr val="000000"/>
                </a:solidFill>
                <a:latin typeface="TimesNewRomanPSMT"/>
              </a:rPr>
              <a:t>X-kernel</a:t>
            </a:r>
          </a:p>
          <a:p>
            <a:r>
              <a:rPr lang="id-ID" dirty="0">
                <a:solidFill>
                  <a:srgbClr val="000000"/>
                </a:solidFill>
                <a:latin typeface="TimesNewRomanPSMT"/>
              </a:rPr>
              <a:t>Medusa</a:t>
            </a:r>
          </a:p>
          <a:p>
            <a:r>
              <a:rPr lang="id-ID" dirty="0">
                <a:solidFill>
                  <a:srgbClr val="000000"/>
                </a:solidFill>
                <a:latin typeface="TimesNewRomanPSMT"/>
              </a:rPr>
              <a:t>Clunds</a:t>
            </a:r>
          </a:p>
          <a:p>
            <a:r>
              <a:rPr lang="id-ID" dirty="0">
                <a:solidFill>
                  <a:srgbClr val="000000"/>
                </a:solidFill>
                <a:latin typeface="TimesNewRomanPSMT"/>
              </a:rPr>
              <a:t>Amoeba</a:t>
            </a:r>
          </a:p>
          <a:p>
            <a:r>
              <a:rPr lang="id-ID" dirty="0">
                <a:solidFill>
                  <a:srgbClr val="000000"/>
                </a:solidFill>
                <a:latin typeface="TimesNewRomanPSMT"/>
              </a:rPr>
              <a:t>Muse</a:t>
            </a:r>
          </a:p>
          <a:p>
            <a:r>
              <a:rPr lang="id-ID" dirty="0">
                <a:solidFill>
                  <a:srgbClr val="000000"/>
                </a:solidFill>
                <a:latin typeface="TimesNewRomanPSMT"/>
              </a:rPr>
              <a:t>Dan lain sebagainya</a:t>
            </a:r>
            <a:r>
              <a:rPr lang="id-ID" dirty="0"/>
              <a:t> </a:t>
            </a:r>
            <a:br>
              <a:rPr lang="id-ID" dirty="0"/>
            </a:br>
            <a:endParaRPr lang="id-ID" dirty="0"/>
          </a:p>
        </p:txBody>
      </p:sp>
    </p:spTree>
    <p:extLst>
      <p:ext uri="{BB962C8B-B14F-4D97-AF65-F5344CB8AC3E}">
        <p14:creationId xmlns:p14="http://schemas.microsoft.com/office/powerpoint/2010/main" val="198571733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04BFB5C6-05E1-41E8-A66E-F989E607388B}"/>
              </a:ext>
            </a:extLst>
          </p:cNvPr>
          <p:cNvPicPr>
            <a:picLocks noGrp="1" noChangeAspect="1"/>
          </p:cNvPicPr>
          <p:nvPr>
            <p:ph idx="1"/>
          </p:nvPr>
        </p:nvPicPr>
        <p:blipFill>
          <a:blip r:embed="rId2"/>
          <a:stretch>
            <a:fillRect/>
          </a:stretch>
        </p:blipFill>
        <p:spPr>
          <a:xfrm>
            <a:off x="467545" y="1759221"/>
            <a:ext cx="8208912" cy="4797223"/>
          </a:xfrm>
          <a:prstGeom prst="rect">
            <a:avLst/>
          </a:prstGeom>
        </p:spPr>
      </p:pic>
    </p:spTree>
    <p:extLst>
      <p:ext uri="{BB962C8B-B14F-4D97-AF65-F5344CB8AC3E}">
        <p14:creationId xmlns:p14="http://schemas.microsoft.com/office/powerpoint/2010/main" val="405785993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B6300-57DB-49AC-BC8B-66F961FCBDF2}"/>
              </a:ext>
            </a:extLst>
          </p:cNvPr>
          <p:cNvSpPr>
            <a:spLocks noGrp="1"/>
          </p:cNvSpPr>
          <p:nvPr>
            <p:ph type="title"/>
          </p:nvPr>
        </p:nvSpPr>
        <p:spPr>
          <a:xfrm>
            <a:off x="205740" y="185365"/>
            <a:ext cx="8229600" cy="582613"/>
          </a:xfrm>
        </p:spPr>
        <p:txBody>
          <a:bodyPr/>
          <a:lstStyle/>
          <a:p>
            <a:r>
              <a:rPr lang="id-ID" sz="5400" b="1" dirty="0"/>
              <a:t>KERNEL</a:t>
            </a:r>
            <a:endParaRPr lang="id-ID" b="1" dirty="0"/>
          </a:p>
        </p:txBody>
      </p:sp>
      <p:pic>
        <p:nvPicPr>
          <p:cNvPr id="4" name="Content Placeholder 3">
            <a:extLst>
              <a:ext uri="{FF2B5EF4-FFF2-40B4-BE49-F238E27FC236}">
                <a16:creationId xmlns:a16="http://schemas.microsoft.com/office/drawing/2014/main" id="{B305DEA1-2FBC-455D-B443-40414C96E739}"/>
              </a:ext>
            </a:extLst>
          </p:cNvPr>
          <p:cNvPicPr>
            <a:picLocks noGrp="1" noChangeAspect="1"/>
          </p:cNvPicPr>
          <p:nvPr>
            <p:ph idx="1"/>
          </p:nvPr>
        </p:nvPicPr>
        <p:blipFill>
          <a:blip r:embed="rId2"/>
          <a:stretch>
            <a:fillRect/>
          </a:stretch>
        </p:blipFill>
        <p:spPr>
          <a:xfrm>
            <a:off x="2313553" y="1153124"/>
            <a:ext cx="4516894" cy="5542202"/>
          </a:xfrm>
          <a:prstGeom prst="rect">
            <a:avLst/>
          </a:prstGeom>
        </p:spPr>
      </p:pic>
    </p:spTree>
    <p:extLst>
      <p:ext uri="{BB962C8B-B14F-4D97-AF65-F5344CB8AC3E}">
        <p14:creationId xmlns:p14="http://schemas.microsoft.com/office/powerpoint/2010/main" val="70070041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8BD1D-6CB7-4E77-B5A5-E046C4BD09BE}"/>
              </a:ext>
            </a:extLst>
          </p:cNvPr>
          <p:cNvSpPr>
            <a:spLocks noGrp="1"/>
          </p:cNvSpPr>
          <p:nvPr>
            <p:ph type="title"/>
          </p:nvPr>
        </p:nvSpPr>
        <p:spPr>
          <a:xfrm>
            <a:off x="457200" y="215194"/>
            <a:ext cx="8229600" cy="1294284"/>
          </a:xfrm>
        </p:spPr>
        <p:txBody>
          <a:bodyPr/>
          <a:lstStyle/>
          <a:p>
            <a:r>
              <a:rPr lang="id-ID" b="1" dirty="0"/>
              <a:t>Pengertian kernel pada sistem operasi</a:t>
            </a:r>
            <a:endParaRPr lang="id-ID" dirty="0"/>
          </a:p>
        </p:txBody>
      </p:sp>
      <p:sp>
        <p:nvSpPr>
          <p:cNvPr id="3" name="Content Placeholder 2">
            <a:extLst>
              <a:ext uri="{FF2B5EF4-FFF2-40B4-BE49-F238E27FC236}">
                <a16:creationId xmlns:a16="http://schemas.microsoft.com/office/drawing/2014/main" id="{7A5CAC9F-0BF9-4D45-AC58-0DD33C774F8C}"/>
              </a:ext>
            </a:extLst>
          </p:cNvPr>
          <p:cNvSpPr>
            <a:spLocks noGrp="1"/>
          </p:cNvSpPr>
          <p:nvPr>
            <p:ph idx="1"/>
          </p:nvPr>
        </p:nvSpPr>
        <p:spPr>
          <a:xfrm>
            <a:off x="457200" y="1988840"/>
            <a:ext cx="8229600" cy="4138910"/>
          </a:xfrm>
        </p:spPr>
        <p:txBody>
          <a:bodyPr/>
          <a:lstStyle/>
          <a:p>
            <a:pPr algn="just"/>
            <a:r>
              <a:rPr lang="id-ID" dirty="0"/>
              <a:t>Kernel adalah suatu perangkat lunak yang menjadi bagian utama dari sebuah sistem operasi komputer, tugasnya yaitu melayani bermacam-macam program aplikasi untuk mengakses perangkat keras (hardware) komputer secara aman.</a:t>
            </a:r>
          </a:p>
        </p:txBody>
      </p:sp>
    </p:spTree>
    <p:extLst>
      <p:ext uri="{BB962C8B-B14F-4D97-AF65-F5344CB8AC3E}">
        <p14:creationId xmlns:p14="http://schemas.microsoft.com/office/powerpoint/2010/main" val="287512691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986B4-321F-4E90-A1C2-7D8B5E78B6E6}"/>
              </a:ext>
            </a:extLst>
          </p:cNvPr>
          <p:cNvSpPr>
            <a:spLocks noGrp="1"/>
          </p:cNvSpPr>
          <p:nvPr>
            <p:ph type="title"/>
          </p:nvPr>
        </p:nvSpPr>
        <p:spPr>
          <a:xfrm>
            <a:off x="457200" y="481806"/>
            <a:ext cx="8229600" cy="582613"/>
          </a:xfrm>
        </p:spPr>
        <p:txBody>
          <a:bodyPr/>
          <a:lstStyle/>
          <a:p>
            <a:r>
              <a:rPr lang="id-ID" b="1" dirty="0"/>
              <a:t>Fungsi dari kernel : </a:t>
            </a:r>
          </a:p>
        </p:txBody>
      </p:sp>
      <p:sp>
        <p:nvSpPr>
          <p:cNvPr id="3" name="Content Placeholder 2">
            <a:extLst>
              <a:ext uri="{FF2B5EF4-FFF2-40B4-BE49-F238E27FC236}">
                <a16:creationId xmlns:a16="http://schemas.microsoft.com/office/drawing/2014/main" id="{FDB91623-551B-42FF-AB3E-D45866373C85}"/>
              </a:ext>
            </a:extLst>
          </p:cNvPr>
          <p:cNvSpPr>
            <a:spLocks noGrp="1"/>
          </p:cNvSpPr>
          <p:nvPr>
            <p:ph idx="1"/>
          </p:nvPr>
        </p:nvSpPr>
        <p:spPr>
          <a:xfrm>
            <a:off x="457200" y="1753624"/>
            <a:ext cx="8229600" cy="4953000"/>
          </a:xfrm>
        </p:spPr>
        <p:txBody>
          <a:bodyPr/>
          <a:lstStyle/>
          <a:p>
            <a:pPr algn="just">
              <a:buFont typeface="Arial" panose="020B0604020202020204" pitchFamily="34" charset="0"/>
              <a:buChar char="•"/>
            </a:pPr>
            <a:r>
              <a:rPr lang="id-ID" sz="2400" dirty="0"/>
              <a:t>Berfungsi melayani bermacam-macam program aplikasi untuk mengakses perangkat keras (hardware) komputer secara aman.</a:t>
            </a:r>
          </a:p>
          <a:p>
            <a:pPr algn="just">
              <a:buFont typeface="Arial" panose="020B0604020202020204" pitchFamily="34" charset="0"/>
              <a:buChar char="•"/>
            </a:pPr>
            <a:r>
              <a:rPr lang="id-ID" sz="2400" dirty="0"/>
              <a:t>Karena akses terhadap perangkat keras (hardware) terbatas, sedangkan terdapat lebih dari satu program yang harus dilayani dalam waktu yang bersamaan, maka kernel juga mempunyai tugas untuk mengatur kapan serta berapa lama suatu program dapat menggunakan satu bagian perangkat keras tersebut. Hal ini dinamakan dengan </a:t>
            </a:r>
            <a:r>
              <a:rPr lang="id-ID" sz="2400" b="1" dirty="0">
                <a:solidFill>
                  <a:srgbClr val="FF0000"/>
                </a:solidFill>
              </a:rPr>
              <a:t>multiplexing</a:t>
            </a:r>
            <a:r>
              <a:rPr lang="id-ID" sz="2400" dirty="0"/>
              <a:t>.</a:t>
            </a:r>
          </a:p>
          <a:p>
            <a:pPr algn="just">
              <a:buFont typeface="Arial" panose="020B0604020202020204" pitchFamily="34" charset="0"/>
              <a:buChar char="•"/>
            </a:pPr>
            <a:r>
              <a:rPr lang="id-ID" sz="2400" dirty="0"/>
              <a:t>Membantu mengeksekusi aplikasi dan mendukungnya dengan fitur abstraksi perangkat keras (hardware).</a:t>
            </a:r>
          </a:p>
          <a:p>
            <a:pPr marL="0" indent="0">
              <a:buNone/>
            </a:pPr>
            <a:endParaRPr lang="id-ID" sz="2400" dirty="0"/>
          </a:p>
        </p:txBody>
      </p:sp>
    </p:spTree>
    <p:extLst>
      <p:ext uri="{BB962C8B-B14F-4D97-AF65-F5344CB8AC3E}">
        <p14:creationId xmlns:p14="http://schemas.microsoft.com/office/powerpoint/2010/main" val="397761464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6BEFB-A88C-437A-8371-BAE9627FC979}"/>
              </a:ext>
            </a:extLst>
          </p:cNvPr>
          <p:cNvSpPr>
            <a:spLocks noGrp="1"/>
          </p:cNvSpPr>
          <p:nvPr>
            <p:ph type="title"/>
          </p:nvPr>
        </p:nvSpPr>
        <p:spPr/>
        <p:txBody>
          <a:bodyPr/>
          <a:lstStyle/>
          <a:p>
            <a:r>
              <a:rPr lang="id-ID" b="1" dirty="0"/>
              <a:t>Jenis-jenis-kernel</a:t>
            </a:r>
            <a:endParaRPr lang="id-ID" dirty="0"/>
          </a:p>
        </p:txBody>
      </p:sp>
      <p:pic>
        <p:nvPicPr>
          <p:cNvPr id="4" name="Content Placeholder 3">
            <a:extLst>
              <a:ext uri="{FF2B5EF4-FFF2-40B4-BE49-F238E27FC236}">
                <a16:creationId xmlns:a16="http://schemas.microsoft.com/office/drawing/2014/main" id="{AA54C2FA-7A2D-4CEB-A22B-E46B2EB3CC73}"/>
              </a:ext>
            </a:extLst>
          </p:cNvPr>
          <p:cNvPicPr>
            <a:picLocks noGrp="1" noChangeAspect="1"/>
          </p:cNvPicPr>
          <p:nvPr>
            <p:ph idx="1"/>
          </p:nvPr>
        </p:nvPicPr>
        <p:blipFill>
          <a:blip r:embed="rId2"/>
          <a:stretch>
            <a:fillRect/>
          </a:stretch>
        </p:blipFill>
        <p:spPr>
          <a:xfrm>
            <a:off x="457200" y="1267436"/>
            <a:ext cx="7050685" cy="5408315"/>
          </a:xfrm>
          <a:prstGeom prst="rect">
            <a:avLst/>
          </a:prstGeom>
        </p:spPr>
      </p:pic>
    </p:spTree>
    <p:extLst>
      <p:ext uri="{BB962C8B-B14F-4D97-AF65-F5344CB8AC3E}">
        <p14:creationId xmlns:p14="http://schemas.microsoft.com/office/powerpoint/2010/main" val="112577894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2A2BB-BA74-4342-9FA3-9F9722110D64}"/>
              </a:ext>
            </a:extLst>
          </p:cNvPr>
          <p:cNvSpPr>
            <a:spLocks noGrp="1"/>
          </p:cNvSpPr>
          <p:nvPr>
            <p:ph type="title"/>
          </p:nvPr>
        </p:nvSpPr>
        <p:spPr>
          <a:xfrm>
            <a:off x="457200" y="481806"/>
            <a:ext cx="8229600" cy="582613"/>
          </a:xfrm>
        </p:spPr>
        <p:txBody>
          <a:bodyPr/>
          <a:lstStyle/>
          <a:p>
            <a:r>
              <a:rPr lang="id-ID" b="1" dirty="0"/>
              <a:t>Monolithic</a:t>
            </a:r>
          </a:p>
        </p:txBody>
      </p:sp>
      <p:sp>
        <p:nvSpPr>
          <p:cNvPr id="3" name="Content Placeholder 2">
            <a:extLst>
              <a:ext uri="{FF2B5EF4-FFF2-40B4-BE49-F238E27FC236}">
                <a16:creationId xmlns:a16="http://schemas.microsoft.com/office/drawing/2014/main" id="{6FAAAFF6-4193-49D7-8F8D-6F55813425B8}"/>
              </a:ext>
            </a:extLst>
          </p:cNvPr>
          <p:cNvSpPr>
            <a:spLocks noGrp="1"/>
          </p:cNvSpPr>
          <p:nvPr>
            <p:ph idx="1"/>
          </p:nvPr>
        </p:nvSpPr>
        <p:spPr>
          <a:xfrm>
            <a:off x="457200" y="1844824"/>
            <a:ext cx="8229600" cy="5013176"/>
          </a:xfrm>
        </p:spPr>
        <p:txBody>
          <a:bodyPr/>
          <a:lstStyle/>
          <a:p>
            <a:pPr algn="just"/>
            <a:r>
              <a:rPr lang="id-ID" sz="2400" dirty="0"/>
              <a:t>Kernel monolithic memiliki seluruh servis dasar dari sistem operasi didalamnya. </a:t>
            </a:r>
          </a:p>
          <a:p>
            <a:pPr algn="just"/>
            <a:r>
              <a:rPr lang="id-ID" sz="2400" dirty="0"/>
              <a:t>Kelebihan dari disain monolithic adalah efisiensi, sehingga performa sistem juga meningkat. Hal ini dikarenakan keseluruhan proses yang memerlukan fungsi kernel terjadi didalam kernel itu sendiri. </a:t>
            </a:r>
          </a:p>
          <a:p>
            <a:pPr algn="just"/>
            <a:r>
              <a:rPr lang="id-ID" sz="2400" dirty="0"/>
              <a:t>Monolithic juga memiliki kelemahan, salah satunya dalam hal stabilitas, dimana kemungkinan sistem crash lebih besar. </a:t>
            </a:r>
          </a:p>
          <a:p>
            <a:pPr algn="just"/>
            <a:r>
              <a:rPr lang="id-ID" sz="2400" dirty="0"/>
              <a:t>Contoh kernel berdesain monolithic yang paling dikenal terdapat dalam sistem operasi linux dan microsoft windows 9x.</a:t>
            </a:r>
          </a:p>
        </p:txBody>
      </p:sp>
    </p:spTree>
    <p:extLst>
      <p:ext uri="{BB962C8B-B14F-4D97-AF65-F5344CB8AC3E}">
        <p14:creationId xmlns:p14="http://schemas.microsoft.com/office/powerpoint/2010/main" val="77204711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60F1F-25F3-49CE-A788-74645D428E71}"/>
              </a:ext>
            </a:extLst>
          </p:cNvPr>
          <p:cNvSpPr>
            <a:spLocks noGrp="1"/>
          </p:cNvSpPr>
          <p:nvPr>
            <p:ph type="title"/>
          </p:nvPr>
        </p:nvSpPr>
        <p:spPr/>
        <p:txBody>
          <a:bodyPr/>
          <a:lstStyle/>
          <a:p>
            <a:r>
              <a:rPr lang="id-ID" b="1" dirty="0"/>
              <a:t>Microkernel</a:t>
            </a:r>
          </a:p>
        </p:txBody>
      </p:sp>
      <p:sp>
        <p:nvSpPr>
          <p:cNvPr id="3" name="Content Placeholder 2">
            <a:extLst>
              <a:ext uri="{FF2B5EF4-FFF2-40B4-BE49-F238E27FC236}">
                <a16:creationId xmlns:a16="http://schemas.microsoft.com/office/drawing/2014/main" id="{77774871-248C-4C73-BDE5-34A7F58DD89E}"/>
              </a:ext>
            </a:extLst>
          </p:cNvPr>
          <p:cNvSpPr>
            <a:spLocks noGrp="1"/>
          </p:cNvSpPr>
          <p:nvPr>
            <p:ph idx="1"/>
          </p:nvPr>
        </p:nvSpPr>
        <p:spPr>
          <a:xfrm>
            <a:off x="457200" y="1412776"/>
            <a:ext cx="8229600" cy="5445224"/>
          </a:xfrm>
        </p:spPr>
        <p:txBody>
          <a:bodyPr/>
          <a:lstStyle/>
          <a:p>
            <a:pPr algn="just"/>
            <a:r>
              <a:rPr lang="id-ID" sz="2800" dirty="0"/>
              <a:t>Desain microkernel hanya mengimplemetasikan servis dasar minimal yang diperlukan, yaitu manajemen pengalamatan memori, manajemen proses/thread &amp; inter-process communication. </a:t>
            </a:r>
          </a:p>
          <a:p>
            <a:pPr algn="just"/>
            <a:r>
              <a:rPr lang="id-ID" sz="2800" dirty="0"/>
              <a:t>Kelebihan microkernel adalah stabilitas sistem lebih terjaga.</a:t>
            </a:r>
          </a:p>
          <a:p>
            <a:pPr algn="just"/>
            <a:r>
              <a:rPr lang="id-ID" sz="2800" dirty="0"/>
              <a:t>Kekurangannya adalah komunikasi antara proses menjadi lebih rumit sehingga sistem menjadi tidak efisien. </a:t>
            </a:r>
          </a:p>
          <a:p>
            <a:pPr algn="just"/>
            <a:r>
              <a:rPr lang="id-ID" sz="2800" dirty="0"/>
              <a:t>Contoh kernel berdesain microkernel terdapat dalam sistem operasi mac os x, minix, qnx ,dan lain-lain.</a:t>
            </a:r>
          </a:p>
        </p:txBody>
      </p:sp>
    </p:spTree>
    <p:extLst>
      <p:ext uri="{BB962C8B-B14F-4D97-AF65-F5344CB8AC3E}">
        <p14:creationId xmlns:p14="http://schemas.microsoft.com/office/powerpoint/2010/main" val="313992459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4618D-2BA9-4060-ABF6-B20B1926A881}"/>
              </a:ext>
            </a:extLst>
          </p:cNvPr>
          <p:cNvSpPr>
            <a:spLocks noGrp="1"/>
          </p:cNvSpPr>
          <p:nvPr>
            <p:ph type="title"/>
          </p:nvPr>
        </p:nvSpPr>
        <p:spPr>
          <a:xfrm>
            <a:off x="457200" y="481806"/>
            <a:ext cx="8229600" cy="582613"/>
          </a:xfrm>
        </p:spPr>
        <p:txBody>
          <a:bodyPr/>
          <a:lstStyle/>
          <a:p>
            <a:r>
              <a:rPr lang="id-ID" b="1" dirty="0"/>
              <a:t>Hybrid kernel</a:t>
            </a:r>
          </a:p>
        </p:txBody>
      </p:sp>
      <p:sp>
        <p:nvSpPr>
          <p:cNvPr id="3" name="Content Placeholder 2">
            <a:extLst>
              <a:ext uri="{FF2B5EF4-FFF2-40B4-BE49-F238E27FC236}">
                <a16:creationId xmlns:a16="http://schemas.microsoft.com/office/drawing/2014/main" id="{C8347EDD-C576-463E-B030-1CFD567FA4D8}"/>
              </a:ext>
            </a:extLst>
          </p:cNvPr>
          <p:cNvSpPr>
            <a:spLocks noGrp="1"/>
          </p:cNvSpPr>
          <p:nvPr>
            <p:ph idx="1"/>
          </p:nvPr>
        </p:nvSpPr>
        <p:spPr>
          <a:xfrm>
            <a:off x="457200" y="1700808"/>
            <a:ext cx="8229600" cy="4426942"/>
          </a:xfrm>
        </p:spPr>
        <p:txBody>
          <a:bodyPr/>
          <a:lstStyle/>
          <a:p>
            <a:pPr algn="just"/>
            <a:r>
              <a:rPr lang="id-ID" sz="2800" dirty="0"/>
              <a:t>Desain hybrid kernel menyerupai microkernel tetapi dengan tambahan kode yang menyebabkan hybrid kernel dapat berjalan lebih cepat dari microkernel. Hal tersebut yang juga merupakan kelebihan dari hybrid kernel. </a:t>
            </a:r>
          </a:p>
          <a:p>
            <a:pPr algn="just"/>
            <a:r>
              <a:rPr lang="id-ID" sz="2800" dirty="0"/>
              <a:t>Contoh kernel berdesain hybrid kernel terdapat dalam sistem operasi microsoft windows nt, windows 2000, dan windows xp.</a:t>
            </a:r>
          </a:p>
        </p:txBody>
      </p:sp>
    </p:spTree>
    <p:extLst>
      <p:ext uri="{BB962C8B-B14F-4D97-AF65-F5344CB8AC3E}">
        <p14:creationId xmlns:p14="http://schemas.microsoft.com/office/powerpoint/2010/main" val="152004232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EA86-1419-4BEB-AB08-B15C9E36516E}"/>
              </a:ext>
            </a:extLst>
          </p:cNvPr>
          <p:cNvSpPr>
            <a:spLocks noGrp="1"/>
          </p:cNvSpPr>
          <p:nvPr>
            <p:ph type="title"/>
          </p:nvPr>
        </p:nvSpPr>
        <p:spPr/>
        <p:txBody>
          <a:bodyPr/>
          <a:lstStyle/>
          <a:p>
            <a:r>
              <a:rPr lang="id-ID" b="1" dirty="0"/>
              <a:t>Exokernel</a:t>
            </a:r>
          </a:p>
        </p:txBody>
      </p:sp>
      <p:sp>
        <p:nvSpPr>
          <p:cNvPr id="3" name="Content Placeholder 2">
            <a:extLst>
              <a:ext uri="{FF2B5EF4-FFF2-40B4-BE49-F238E27FC236}">
                <a16:creationId xmlns:a16="http://schemas.microsoft.com/office/drawing/2014/main" id="{484CC57B-2A93-4918-8EC4-574D366D293A}"/>
              </a:ext>
            </a:extLst>
          </p:cNvPr>
          <p:cNvSpPr>
            <a:spLocks noGrp="1"/>
          </p:cNvSpPr>
          <p:nvPr>
            <p:ph idx="1"/>
          </p:nvPr>
        </p:nvSpPr>
        <p:spPr>
          <a:xfrm>
            <a:off x="457200" y="1412776"/>
            <a:ext cx="8229600" cy="5445224"/>
          </a:xfrm>
        </p:spPr>
        <p:txBody>
          <a:bodyPr/>
          <a:lstStyle/>
          <a:p>
            <a:pPr algn="just"/>
            <a:r>
              <a:rPr lang="id-ID" sz="2400" dirty="0"/>
              <a:t>Desain exokernel masih merupakan desain eksperimental dan dalam tahap penelitian sehingga belum dipakai secara luas. </a:t>
            </a:r>
          </a:p>
          <a:p>
            <a:pPr algn="just"/>
            <a:r>
              <a:rPr lang="id-ID" sz="2400" dirty="0"/>
              <a:t>Perbedaan konsep desain exokernel dengan desain kernel lainnya adalah exokernel memiliki fungsi perlindungan dan pembagian resource untuk hardware. </a:t>
            </a:r>
          </a:p>
          <a:p>
            <a:pPr algn="just"/>
            <a:r>
              <a:rPr lang="id-ID" sz="2400" dirty="0"/>
              <a:t>Kelebihan exokernel adalah bisa dimasukkan library sistem operasi lebih dari satu sehingga bisa menjalankan program-program untuk sistem operasi yang berbeda secara bersamaan. </a:t>
            </a:r>
          </a:p>
          <a:p>
            <a:pPr algn="just"/>
            <a:r>
              <a:rPr lang="id-ID" sz="2400" dirty="0"/>
              <a:t>Contoh exokernel terdapat pada nemesis, masih sistem operasi konsep, ditulis oleh university of cambridge, university of glasgow, citrix systems, dan the swedish institute of computer science.</a:t>
            </a:r>
          </a:p>
        </p:txBody>
      </p:sp>
    </p:spTree>
    <p:extLst>
      <p:ext uri="{BB962C8B-B14F-4D97-AF65-F5344CB8AC3E}">
        <p14:creationId xmlns:p14="http://schemas.microsoft.com/office/powerpoint/2010/main" val="383691789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DF7AB2-24E9-4C1D-A17C-8854D5B6501C}"/>
              </a:ext>
            </a:extLst>
          </p:cNvPr>
          <p:cNvSpPr/>
          <p:nvPr/>
        </p:nvSpPr>
        <p:spPr bwMode="auto">
          <a:xfrm>
            <a:off x="1547664" y="2564904"/>
            <a:ext cx="5976664" cy="1008112"/>
          </a:xfrm>
          <a:prstGeom prst="rect">
            <a:avLst/>
          </a:prstGeom>
          <a:ln w="9525" cap="flat" cmpd="sng" algn="ctr">
            <a:solidFill>
              <a:schemeClr val="tx1"/>
            </a:solidFill>
            <a:prstDash val="solid"/>
            <a:round/>
            <a:headEnd type="none" w="med" len="med"/>
            <a:tailEnd type="none" w="med" len="med"/>
          </a:ln>
          <a:effectLst/>
        </p:spPr>
        <p:style>
          <a:lnRef idx="0">
            <a:scrgbClr r="0" g="0" b="0"/>
          </a:lnRef>
          <a:fillRef idx="1002">
            <a:schemeClr val="lt2"/>
          </a:fillRef>
          <a:effectRef idx="0">
            <a:scrgbClr r="0" g="0" b="0"/>
          </a:effectRef>
          <a:fontRef idx="major"/>
        </p:style>
        <p:txBody>
          <a:bodyPr/>
          <a:lstStyle/>
          <a:p>
            <a:pPr algn="ctr" eaLnBrk="1" hangingPunct="1">
              <a:buFont typeface="Arial" panose="020B0604020202020204" pitchFamily="34" charset="0"/>
              <a:buNone/>
              <a:defRPr/>
            </a:pP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cs typeface="Arial" panose="020B0604020202020204" pitchFamily="34" charset="0"/>
              </a:rPr>
              <a:t>ADA PERTANYAAN?</a:t>
            </a:r>
            <a:endParaRPr lang="id-ID"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Gear Drives">
  <a:themeElements>
    <a:clrScheme name="Gear Drives 13">
      <a:dk1>
        <a:srgbClr val="000000"/>
      </a:dk1>
      <a:lt1>
        <a:srgbClr val="FFFFFF"/>
      </a:lt1>
      <a:dk2>
        <a:srgbClr val="000000"/>
      </a:dk2>
      <a:lt2>
        <a:srgbClr val="969696"/>
      </a:lt2>
      <a:accent1>
        <a:srgbClr val="5F5F5F"/>
      </a:accent1>
      <a:accent2>
        <a:srgbClr val="969696"/>
      </a:accent2>
      <a:accent3>
        <a:srgbClr val="FFFFFF"/>
      </a:accent3>
      <a:accent4>
        <a:srgbClr val="000000"/>
      </a:accent4>
      <a:accent5>
        <a:srgbClr val="B6B6B6"/>
      </a:accent5>
      <a:accent6>
        <a:srgbClr val="878787"/>
      </a:accent6>
      <a:hlink>
        <a:srgbClr val="CC3300"/>
      </a:hlink>
      <a:folHlink>
        <a:srgbClr val="996600"/>
      </a:folHlink>
    </a:clrScheme>
    <a:fontScheme name="Gear Dri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Gear Dri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ear Dri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ear Dri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ear Dri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ear Dri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ear Dri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ear Dri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ear Dri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ear Dri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ear Dri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ear Dri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ear Dri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ear Drives 13">
        <a:dk1>
          <a:srgbClr val="000000"/>
        </a:dk1>
        <a:lt1>
          <a:srgbClr val="FFFFFF"/>
        </a:lt1>
        <a:dk2>
          <a:srgbClr val="000000"/>
        </a:dk2>
        <a:lt2>
          <a:srgbClr val="969696"/>
        </a:lt2>
        <a:accent1>
          <a:srgbClr val="5F5F5F"/>
        </a:accent1>
        <a:accent2>
          <a:srgbClr val="969696"/>
        </a:accent2>
        <a:accent3>
          <a:srgbClr val="FFFFFF"/>
        </a:accent3>
        <a:accent4>
          <a:srgbClr val="000000"/>
        </a:accent4>
        <a:accent5>
          <a:srgbClr val="B6B6B6"/>
        </a:accent5>
        <a:accent6>
          <a:srgbClr val="87878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294</TotalTime>
  <Pages>0</Pages>
  <Words>1263</Words>
  <Characters>0</Characters>
  <Application>Microsoft Office PowerPoint</Application>
  <DocSecurity>0</DocSecurity>
  <PresentationFormat>On-screen Show (4:3)</PresentationFormat>
  <Lines>0</Lines>
  <Paragraphs>106</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SimSun</vt:lpstr>
      <vt:lpstr>Arial</vt:lpstr>
      <vt:lpstr>TimesNewRomanPS-BoldMT</vt:lpstr>
      <vt:lpstr>TimesNewRomanPSMT</vt:lpstr>
      <vt:lpstr>Gear Drives</vt:lpstr>
      <vt:lpstr>ARSITEKTUR  &amp; SEJARAH SISTEM OPERASI</vt:lpstr>
      <vt:lpstr>PowerPoint Presentation</vt:lpstr>
      <vt:lpstr>PowerPoint Presentation</vt:lpstr>
      <vt:lpstr>SISTEM MONOLITIK</vt:lpstr>
      <vt:lpstr>SISTEM MONOLITIK</vt:lpstr>
      <vt:lpstr>Mekanisme dan prinsip kerja model struktur monolitik sistem operasi ini adalah sebagai berikut:</vt:lpstr>
      <vt:lpstr>Model Struktur Monolitik</vt:lpstr>
      <vt:lpstr>Keunggulan dan kelemahan dari system Monolitik ini adalah sebagai berikut :</vt:lpstr>
      <vt:lpstr>SISTEM BERLAPIS</vt:lpstr>
      <vt:lpstr>Struktur Sistem Operasi Berlapis</vt:lpstr>
      <vt:lpstr>PowerPoint Presentation</vt:lpstr>
      <vt:lpstr>Struktur Sistem Operasi OS/2 </vt:lpstr>
      <vt:lpstr>Keuntungan Sistem Berlapis adalah:</vt:lpstr>
      <vt:lpstr>Kelemahan Sistem Berlapis adalah:</vt:lpstr>
      <vt:lpstr>SISTEM CLIENT SERVER</vt:lpstr>
      <vt:lpstr>SISTEM CLIENT SERVER</vt:lpstr>
      <vt:lpstr>SISTEM CLIENT SERVER</vt:lpstr>
      <vt:lpstr>Model Client-Server Pada Sistem Terdistribusi </vt:lpstr>
      <vt:lpstr>Keuntungan dari model client server ini antara lain adalah sebagai berikut:</vt:lpstr>
      <vt:lpstr>Kelemahan dari system client-server adalah : </vt:lpstr>
      <vt:lpstr>SISTEM MESIN VIRTUAL</vt:lpstr>
      <vt:lpstr>Konsep Mesin Virtual  a) Tanpa Mesin Virtual &amp; b) DenganMesin Virtual </vt:lpstr>
      <vt:lpstr>SISTEM MESIN VIRTUAL</vt:lpstr>
      <vt:lpstr>Keuntungan dan kerugian konsep mesin virtual adalah sebagai berikut:</vt:lpstr>
      <vt:lpstr>SISTEM BERORIENTASI OBJEK </vt:lpstr>
      <vt:lpstr>Contoh dari system operasi berorentasi objek adalah: </vt:lpstr>
      <vt:lpstr>PowerPoint Presentation</vt:lpstr>
      <vt:lpstr>KERNEL</vt:lpstr>
      <vt:lpstr>Pengertian kernel pada sistem operasi</vt:lpstr>
      <vt:lpstr>Fungsi dari kernel : </vt:lpstr>
      <vt:lpstr>Jenis-jenis-kernel</vt:lpstr>
      <vt:lpstr>Monolithic</vt:lpstr>
      <vt:lpstr>Microkernel</vt:lpstr>
      <vt:lpstr>Hybrid kernel</vt:lpstr>
      <vt:lpstr>Exokernel</vt:lpstr>
      <vt:lpstr>PowerPoint Presentation</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Arsitektur Sistem Operasi???</dc:title>
  <dc:subject/>
  <dc:creator>Hengky</dc:creator>
  <cp:keywords/>
  <dc:description/>
  <cp:lastModifiedBy>Row_Bee</cp:lastModifiedBy>
  <cp:revision>35</cp:revision>
  <dcterms:created xsi:type="dcterms:W3CDTF">2015-01-12T01:38:00Z</dcterms:created>
  <dcterms:modified xsi:type="dcterms:W3CDTF">2018-09-16T15:58:33Z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1033-9.1.0.4246</vt:lpwstr>
  </property>
</Properties>
</file>