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74" r:id="rId4"/>
    <p:sldId id="275" r:id="rId5"/>
    <p:sldId id="278" r:id="rId6"/>
    <p:sldId id="279" r:id="rId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14/03/2019</a:t>
            </a:fld>
            <a:endParaRPr lang="id-ID"/>
          </a:p>
        </p:txBody>
      </p:sp>
      <p:sp>
        <p:nvSpPr>
          <p:cNvPr id="5" name="Footer Placeholder 4"/>
          <p:cNvSpPr>
            <a:spLocks noGrp="1"/>
          </p:cNvSpPr>
          <p:nvPr>
            <p:ph type="ftr" sz="quarter" idx="11"/>
          </p:nvPr>
        </p:nvSpPr>
        <p:spPr/>
        <p:txBody>
          <a:bodyPr/>
          <a:lstStyle/>
          <a:p>
            <a:endParaRPr lang="id-ID"/>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B050234-0CCB-458C-ABF0-627739E5A7AE}" type="datetimeFigureOut">
              <a:rPr lang="id-ID" smtClean="0"/>
              <a:t>14/03/2019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B050234-0CCB-458C-ABF0-627739E5A7AE}" type="datetimeFigureOut">
              <a:rPr lang="id-ID" smtClean="0"/>
              <a:t>14/03/2019</a:t>
            </a:fld>
            <a:endParaRPr lang="id-ID"/>
          </a:p>
        </p:txBody>
      </p:sp>
      <p:sp>
        <p:nvSpPr>
          <p:cNvPr id="8" name="Slide Number Placeholder 7"/>
          <p:cNvSpPr>
            <a:spLocks noGrp="1"/>
          </p:cNvSpPr>
          <p:nvPr>
            <p:ph type="sldNum" sz="quarter" idx="11"/>
          </p:nvPr>
        </p:nvSpPr>
        <p:spPr/>
        <p:txBody>
          <a:bodyPr/>
          <a:lstStyle/>
          <a:p>
            <a:fld id="{54BC1B2B-B536-4CB4-B667-EA5641267ED1}" type="slidenum">
              <a:rPr lang="id-ID" smtClean="0"/>
              <a:t>‹#›</a:t>
            </a:fld>
            <a:endParaRPr lang="id-ID"/>
          </a:p>
        </p:txBody>
      </p:sp>
      <p:sp>
        <p:nvSpPr>
          <p:cNvPr id="9" name="Footer Placeholder 8"/>
          <p:cNvSpPr>
            <a:spLocks noGrp="1"/>
          </p:cNvSpPr>
          <p:nvPr>
            <p:ph type="ftr" sz="quarter" idx="12"/>
          </p:nvPr>
        </p:nvSpPr>
        <p:spPr/>
        <p:txBody>
          <a:bodyPr/>
          <a:lstStyle/>
          <a:p>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B050234-0CCB-458C-ABF0-627739E5A7AE}" type="datetimeFigureOut">
              <a:rPr lang="id-ID" smtClean="0"/>
              <a:t>14/03/2019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B050234-0CCB-458C-ABF0-627739E5A7AE}" type="datetimeFigureOut">
              <a:rPr lang="id-ID" smtClean="0"/>
              <a:t>14/03/2019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050234-0CCB-458C-ABF0-627739E5A7AE}" type="datetimeFigureOut">
              <a:rPr lang="id-ID" smtClean="0"/>
              <a:t>14/03/2019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14/03/2019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14/03/2019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14/03/2019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54BC1B2B-B536-4CB4-B667-EA5641267ED1}" type="slidenum">
              <a:rPr lang="id-ID" smtClean="0"/>
              <a:t>‹#›</a:t>
            </a:fld>
            <a:endParaRPr lang="id-ID"/>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050234-0CCB-458C-ABF0-627739E5A7AE}" type="datetimeFigureOut">
              <a:rPr lang="id-ID" smtClean="0"/>
              <a:t>14/03/2019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7B050234-0CCB-458C-ABF0-627739E5A7AE}" type="datetimeFigureOut">
              <a:rPr lang="id-ID" smtClean="0"/>
              <a:t>14/03/2019</a:t>
            </a:fld>
            <a:endParaRPr lang="id-ID"/>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54BC1B2B-B536-4CB4-B667-EA5641267ED1}" type="slidenum">
              <a:rPr lang="id-ID" smtClean="0"/>
              <a:t>‹#›</a:t>
            </a:fld>
            <a:endParaRPr lang="id-ID"/>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8219256" cy="4571999"/>
          </a:xfrm>
        </p:spPr>
        <p:txBody>
          <a:bodyPr>
            <a:normAutofit/>
          </a:bodyPr>
          <a:lstStyle/>
          <a:p>
            <a:pPr algn="ctr"/>
            <a:r>
              <a:rPr lang="id-ID" sz="5400" dirty="0" smtClean="0"/>
              <a:t>SATUAN OPERASI</a:t>
            </a:r>
            <a:br>
              <a:rPr lang="id-ID" sz="5400" dirty="0" smtClean="0"/>
            </a:br>
            <a:r>
              <a:rPr lang="id-ID" sz="1800" dirty="0" smtClean="0"/>
              <a:t>(MINGGU KE-1)</a:t>
            </a:r>
            <a:endParaRPr lang="id-ID" sz="1800" dirty="0"/>
          </a:p>
        </p:txBody>
      </p:sp>
      <p:sp>
        <p:nvSpPr>
          <p:cNvPr id="3" name="Subtitle 2"/>
          <p:cNvSpPr>
            <a:spLocks noGrp="1"/>
          </p:cNvSpPr>
          <p:nvPr>
            <p:ph type="subTitle" idx="1"/>
          </p:nvPr>
        </p:nvSpPr>
        <p:spPr>
          <a:xfrm>
            <a:off x="457200" y="3699804"/>
            <a:ext cx="8305800" cy="2681524"/>
          </a:xfrm>
        </p:spPr>
        <p:txBody>
          <a:bodyPr>
            <a:normAutofit fontScale="85000" lnSpcReduction="20000"/>
          </a:bodyPr>
          <a:lstStyle/>
          <a:p>
            <a:pPr algn="ctr"/>
            <a:r>
              <a:rPr lang="id-ID" dirty="0" smtClean="0">
                <a:solidFill>
                  <a:schemeClr val="tx1"/>
                </a:solidFill>
              </a:rPr>
              <a:t>M. Khoiron Ferdiansyah, STP., M.Sc</a:t>
            </a:r>
          </a:p>
          <a:p>
            <a:pPr algn="ctr"/>
            <a:r>
              <a:rPr lang="id-ID" dirty="0" smtClean="0">
                <a:solidFill>
                  <a:schemeClr val="tx1"/>
                </a:solidFill>
              </a:rPr>
              <a:t>IFFAH MUFLIHATI. STP., M.Sc</a:t>
            </a:r>
          </a:p>
          <a:p>
            <a:endParaRPr lang="id-ID" dirty="0" smtClean="0"/>
          </a:p>
          <a:p>
            <a:endParaRPr lang="id-ID" dirty="0"/>
          </a:p>
          <a:p>
            <a:endParaRPr lang="id-ID" dirty="0" smtClean="0"/>
          </a:p>
          <a:p>
            <a:pPr algn="ctr"/>
            <a:endParaRPr lang="id-ID" dirty="0"/>
          </a:p>
          <a:p>
            <a:pPr algn="ctr"/>
            <a:r>
              <a:rPr lang="id-ID" dirty="0" smtClean="0"/>
              <a:t>PRODI TEKNOLOGI PANGAN</a:t>
            </a:r>
          </a:p>
          <a:p>
            <a:pPr algn="ctr"/>
            <a:r>
              <a:rPr lang="id-ID" dirty="0" smtClean="0"/>
              <a:t>UNIIVERSITAS PGRI SEMARANG</a:t>
            </a:r>
            <a:endParaRPr lang="id-ID" dirty="0"/>
          </a:p>
        </p:txBody>
      </p:sp>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7315200" cy="794057"/>
          </a:xfrm>
        </p:spPr>
        <p:txBody>
          <a:bodyPr/>
          <a:lstStyle/>
          <a:p>
            <a:r>
              <a:rPr lang="id-ID" dirty="0" smtClean="0"/>
              <a:t>KONTRAK PERKULIAHAN</a:t>
            </a:r>
            <a:endParaRPr lang="id-ID" dirty="0"/>
          </a:p>
        </p:txBody>
      </p:sp>
      <p:sp>
        <p:nvSpPr>
          <p:cNvPr id="3" name="Content Placeholder 2"/>
          <p:cNvSpPr>
            <a:spLocks noGrp="1"/>
          </p:cNvSpPr>
          <p:nvPr>
            <p:ph idx="1"/>
          </p:nvPr>
        </p:nvSpPr>
        <p:spPr>
          <a:xfrm>
            <a:off x="539552" y="1196752"/>
            <a:ext cx="8064896" cy="5400600"/>
          </a:xfrm>
        </p:spPr>
        <p:txBody>
          <a:bodyPr>
            <a:normAutofit fontScale="92500" lnSpcReduction="20000"/>
          </a:bodyPr>
          <a:lstStyle/>
          <a:p>
            <a:pPr>
              <a:lnSpc>
                <a:spcPct val="150000"/>
              </a:lnSpc>
              <a:spcBef>
                <a:spcPts val="0"/>
              </a:spcBef>
              <a:spcAft>
                <a:spcPts val="0"/>
              </a:spcAft>
            </a:pPr>
            <a:r>
              <a:rPr lang="id-ID" dirty="0" smtClean="0">
                <a:solidFill>
                  <a:srgbClr val="FF0000"/>
                </a:solidFill>
                <a:latin typeface="Bell MT" pitchFamily="18" charset="0"/>
                <a:ea typeface="Batang" pitchFamily="18" charset="-127"/>
              </a:rPr>
              <a:t>Program Studi </a:t>
            </a:r>
            <a:r>
              <a:rPr lang="id-ID" dirty="0" smtClean="0">
                <a:latin typeface="Bell MT" pitchFamily="18" charset="0"/>
                <a:ea typeface="Batang" pitchFamily="18" charset="-127"/>
              </a:rPr>
              <a:t>: Teknologi Pangan</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Mata Kuliah </a:t>
            </a:r>
            <a:r>
              <a:rPr lang="id-ID" sz="2000" dirty="0" smtClean="0">
                <a:latin typeface="Bell MT" pitchFamily="18" charset="0"/>
                <a:ea typeface="Batang" pitchFamily="18" charset="-127"/>
              </a:rPr>
              <a:t>: </a:t>
            </a:r>
            <a:r>
              <a:rPr lang="id-ID" dirty="0" smtClean="0">
                <a:latin typeface="Bell MT" pitchFamily="18" charset="0"/>
                <a:ea typeface="Batang" pitchFamily="18" charset="-127"/>
              </a:rPr>
              <a:t>Satuan Operasi</a:t>
            </a:r>
            <a:endParaRPr lang="id-ID" sz="2000" dirty="0" smtClean="0">
              <a:latin typeface="Bell MT" pitchFamily="18" charset="0"/>
              <a:ea typeface="Batang" pitchFamily="18" charset="-127"/>
            </a:endParaRP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Kode Mata Kuliah </a:t>
            </a:r>
            <a:r>
              <a:rPr lang="id-ID" dirty="0" smtClean="0">
                <a:latin typeface="Bell MT" pitchFamily="18" charset="0"/>
                <a:ea typeface="Batang" pitchFamily="18" charset="-127"/>
              </a:rPr>
              <a:t>: </a:t>
            </a:r>
            <a:r>
              <a:rPr lang="id-ID" dirty="0">
                <a:latin typeface="Bell MT" pitchFamily="18" charset="0"/>
                <a:ea typeface="Batang" pitchFamily="18" charset="-127"/>
              </a:rPr>
              <a:t>6915332318</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Dosen Pengampu </a:t>
            </a:r>
            <a:r>
              <a:rPr lang="id-ID" sz="2000" dirty="0" smtClean="0">
                <a:latin typeface="Bell MT" pitchFamily="18" charset="0"/>
                <a:ea typeface="Batang" pitchFamily="18" charset="-127"/>
              </a:rPr>
              <a:t>: M. Khoiron Ferdiansyah, STP., M.Sc.</a:t>
            </a:r>
          </a:p>
          <a:p>
            <a:pPr>
              <a:lnSpc>
                <a:spcPct val="150000"/>
              </a:lnSpc>
              <a:spcBef>
                <a:spcPts val="0"/>
              </a:spcBef>
              <a:spcAft>
                <a:spcPts val="0"/>
              </a:spcAft>
            </a:pPr>
            <a:r>
              <a:rPr lang="id-ID" dirty="0">
                <a:latin typeface="Bell MT" pitchFamily="18" charset="0"/>
                <a:ea typeface="Batang" pitchFamily="18" charset="-127"/>
              </a:rPr>
              <a:t>	</a:t>
            </a:r>
            <a:r>
              <a:rPr lang="id-ID" dirty="0" smtClean="0">
                <a:latin typeface="Bell MT" pitchFamily="18" charset="0"/>
                <a:ea typeface="Batang" pitchFamily="18" charset="-127"/>
              </a:rPr>
              <a:t>	     Iffah Muflihati, STP., M.Sc.</a:t>
            </a:r>
            <a:endParaRPr lang="id-ID" sz="2000" dirty="0" smtClean="0">
              <a:latin typeface="Bell MT" pitchFamily="18" charset="0"/>
              <a:ea typeface="Batang" pitchFamily="18" charset="-127"/>
            </a:endParaRP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Jumlah SKS </a:t>
            </a:r>
            <a:r>
              <a:rPr lang="id-ID" dirty="0" smtClean="0">
                <a:latin typeface="Bell MT" pitchFamily="18" charset="0"/>
                <a:ea typeface="Batang" pitchFamily="18" charset="-127"/>
              </a:rPr>
              <a:t>: 2-1</a:t>
            </a:r>
          </a:p>
          <a:p>
            <a:pPr>
              <a:lnSpc>
                <a:spcPct val="150000"/>
              </a:lnSpc>
              <a:spcBef>
                <a:spcPts val="0"/>
              </a:spcBef>
              <a:spcAft>
                <a:spcPts val="0"/>
              </a:spcAft>
            </a:pPr>
            <a:r>
              <a:rPr lang="id-ID" sz="2000" dirty="0" smtClean="0">
                <a:solidFill>
                  <a:srgbClr val="FF0000"/>
                </a:solidFill>
                <a:latin typeface="Bell MT" pitchFamily="18" charset="0"/>
                <a:ea typeface="Batang" pitchFamily="18" charset="-127"/>
              </a:rPr>
              <a:t>Semester</a:t>
            </a:r>
            <a:r>
              <a:rPr lang="id-ID" sz="2000" dirty="0" smtClean="0">
                <a:latin typeface="Bell MT" pitchFamily="18" charset="0"/>
                <a:ea typeface="Batang" pitchFamily="18" charset="-127"/>
              </a:rPr>
              <a:t> : Genap</a:t>
            </a:r>
          </a:p>
          <a:p>
            <a:pPr>
              <a:lnSpc>
                <a:spcPct val="150000"/>
              </a:lnSpc>
              <a:spcBef>
                <a:spcPts val="0"/>
              </a:spcBef>
              <a:spcAft>
                <a:spcPts val="0"/>
              </a:spcAft>
            </a:pPr>
            <a:r>
              <a:rPr lang="id-ID" dirty="0" smtClean="0">
                <a:solidFill>
                  <a:srgbClr val="FF0000"/>
                </a:solidFill>
                <a:latin typeface="Bell MT" pitchFamily="18" charset="0"/>
                <a:ea typeface="Batang" pitchFamily="18" charset="-127"/>
              </a:rPr>
              <a:t>Deskripsi Mata Kuliah </a:t>
            </a:r>
            <a:r>
              <a:rPr lang="id-ID" dirty="0" smtClean="0">
                <a:latin typeface="Bell MT" pitchFamily="18" charset="0"/>
                <a:ea typeface="Batang" pitchFamily="18" charset="-127"/>
              </a:rPr>
              <a:t>:</a:t>
            </a:r>
          </a:p>
          <a:p>
            <a:pPr>
              <a:lnSpc>
                <a:spcPct val="150000"/>
              </a:lnSpc>
              <a:spcBef>
                <a:spcPts val="0"/>
              </a:spcBef>
              <a:spcAft>
                <a:spcPts val="0"/>
              </a:spcAft>
            </a:pPr>
            <a:r>
              <a:rPr lang="id-ID" dirty="0" smtClean="0">
                <a:latin typeface="Bell MT" pitchFamily="18" charset="0"/>
                <a:ea typeface="Batang" pitchFamily="18" charset="-127"/>
              </a:rPr>
              <a:t>MK ini mempelajari tentang berbagai operasi yang secara umum dilakukan pada proses pengolahan pangan, selain itu maka kuliah ini juga mempelajari cara perhitungan beberapa parameter pada tiap tahapan pengolahan pangan sehingga proses pengolahan pangan akan didapatkan yang sesuai dengan jenis bahan, alat, dan jumlah bahan yang masuk.</a:t>
            </a:r>
          </a:p>
          <a:p>
            <a:pPr>
              <a:spcBef>
                <a:spcPts val="0"/>
              </a:spcBef>
              <a:spcAft>
                <a:spcPts val="0"/>
              </a:spcAft>
            </a:pPr>
            <a:r>
              <a:rPr lang="id-ID" dirty="0" smtClean="0">
                <a:latin typeface="Bell MT" pitchFamily="18" charset="0"/>
              </a:rPr>
              <a:t> </a:t>
            </a:r>
            <a:endParaRPr lang="id-ID" dirty="0">
              <a:latin typeface="Bell MT" pitchFamily="18" charset="0"/>
            </a:endParaRPr>
          </a:p>
          <a:p>
            <a:pPr>
              <a:spcBef>
                <a:spcPts val="0"/>
              </a:spcBef>
              <a:spcAft>
                <a:spcPts val="0"/>
              </a:spcAft>
            </a:pPr>
            <a:endParaRPr lang="id-ID" sz="2000" dirty="0">
              <a:latin typeface="Bell MT" pitchFamily="18" charset="0"/>
              <a:ea typeface="Batang" pitchFamily="18" charset="-127"/>
            </a:endParaRPr>
          </a:p>
          <a:p>
            <a:endParaRPr lang="id-ID" dirty="0" smtClean="0"/>
          </a:p>
        </p:txBody>
      </p:sp>
    </p:spTree>
    <p:extLst>
      <p:ext uri="{BB962C8B-B14F-4D97-AF65-F5344CB8AC3E}">
        <p14:creationId xmlns:p14="http://schemas.microsoft.com/office/powerpoint/2010/main" val="16891046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04664"/>
            <a:ext cx="5791200" cy="900018"/>
          </a:xfrm>
        </p:spPr>
        <p:txBody>
          <a:bodyPr/>
          <a:lstStyle/>
          <a:p>
            <a:r>
              <a:rPr lang="id-ID" dirty="0" smtClean="0"/>
              <a:t>Jadwal pertemuan</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18047136"/>
              </p:ext>
            </p:extLst>
          </p:nvPr>
        </p:nvGraphicFramePr>
        <p:xfrm>
          <a:off x="683569" y="1700808"/>
          <a:ext cx="7560838" cy="3337560"/>
        </p:xfrm>
        <a:graphic>
          <a:graphicData uri="http://schemas.openxmlformats.org/drawingml/2006/table">
            <a:tbl>
              <a:tblPr firstRow="1" bandRow="1">
                <a:tableStyleId>{5C22544A-7EE6-4342-B048-85BDC9FD1C3A}</a:tableStyleId>
              </a:tblPr>
              <a:tblGrid>
                <a:gridCol w="1656183"/>
                <a:gridCol w="4032448"/>
                <a:gridCol w="1872207"/>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a:t>
                      </a:r>
                      <a:endParaRPr lang="id-ID" dirty="0"/>
                    </a:p>
                  </a:txBody>
                  <a:tcPr/>
                </a:tc>
                <a:tc>
                  <a:txBody>
                    <a:bodyPr/>
                    <a:lstStyle/>
                    <a:p>
                      <a:r>
                        <a:rPr lang="id-ID" dirty="0" smtClean="0">
                          <a:solidFill>
                            <a:schemeClr val="tx1"/>
                          </a:solidFill>
                        </a:rPr>
                        <a:t>Orientasi</a:t>
                      </a:r>
                      <a:r>
                        <a:rPr lang="id-ID" baseline="0" dirty="0" smtClean="0">
                          <a:solidFill>
                            <a:schemeClr val="tx1"/>
                          </a:solidFill>
                        </a:rPr>
                        <a:t> Perkuliahan</a:t>
                      </a:r>
                      <a:endParaRPr lang="id-ID" dirty="0">
                        <a:solidFill>
                          <a:schemeClr val="tx1"/>
                        </a:solidFill>
                      </a:endParaRP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2</a:t>
                      </a:r>
                      <a:endParaRPr lang="id-ID" dirty="0"/>
                    </a:p>
                  </a:txBody>
                  <a:tcPr/>
                </a:tc>
                <a:tc>
                  <a:txBody>
                    <a:bodyPr/>
                    <a:lstStyle/>
                    <a:p>
                      <a:r>
                        <a:rPr lang="id-ID" dirty="0" smtClean="0">
                          <a:solidFill>
                            <a:schemeClr val="tx1"/>
                          </a:solidFill>
                        </a:rPr>
                        <a:t>Pendahuluan, Kesetimbangan</a:t>
                      </a:r>
                      <a:r>
                        <a:rPr lang="id-ID" baseline="0" dirty="0" smtClean="0">
                          <a:solidFill>
                            <a:schemeClr val="tx1"/>
                          </a:solidFill>
                        </a:rPr>
                        <a:t> Massa</a:t>
                      </a:r>
                      <a:endParaRPr lang="id-ID" dirty="0">
                        <a:solidFill>
                          <a:schemeClr val="tx1"/>
                        </a:solidFill>
                      </a:endParaRP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3</a:t>
                      </a:r>
                      <a:endParaRPr lang="id-ID" dirty="0"/>
                    </a:p>
                  </a:txBody>
                  <a:tcPr/>
                </a:tc>
                <a:tc>
                  <a:txBody>
                    <a:bodyPr/>
                    <a:lstStyle/>
                    <a:p>
                      <a:r>
                        <a:rPr lang="id-ID" b="1" dirty="0" smtClean="0">
                          <a:solidFill>
                            <a:schemeClr val="tx1"/>
                          </a:solidFill>
                        </a:rPr>
                        <a:t>Mechanical</a:t>
                      </a:r>
                      <a:r>
                        <a:rPr lang="id-ID" b="1" baseline="0" dirty="0" smtClean="0">
                          <a:solidFill>
                            <a:schemeClr val="tx1"/>
                          </a:solidFill>
                        </a:rPr>
                        <a:t> Separation</a:t>
                      </a:r>
                      <a:endParaRPr lang="id-ID" b="1" dirty="0">
                        <a:solidFill>
                          <a:schemeClr val="tx1"/>
                        </a:solidFill>
                      </a:endParaRP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4</a:t>
                      </a:r>
                      <a:endParaRPr lang="id-ID" dirty="0"/>
                    </a:p>
                  </a:txBody>
                  <a:tcPr/>
                </a:tc>
                <a:tc>
                  <a:txBody>
                    <a:bodyPr/>
                    <a:lstStyle/>
                    <a:p>
                      <a:r>
                        <a:rPr lang="id-ID" b="1" dirty="0" smtClean="0">
                          <a:solidFill>
                            <a:schemeClr val="tx1"/>
                          </a:solidFill>
                        </a:rPr>
                        <a:t>Mechanical Separation</a:t>
                      </a: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5</a:t>
                      </a:r>
                      <a:endParaRPr lang="id-ID"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800" b="1" i="0" u="none" strike="noStrike" kern="1200" cap="none" spc="0" normalizeH="0" baseline="0" noProof="0" dirty="0" smtClean="0">
                          <a:ln>
                            <a:noFill/>
                          </a:ln>
                          <a:solidFill>
                            <a:schemeClr val="tx1"/>
                          </a:solidFill>
                          <a:effectLst/>
                          <a:uLnTx/>
                          <a:uFillTx/>
                          <a:latin typeface="+mn-lt"/>
                          <a:ea typeface="+mn-ea"/>
                          <a:cs typeface="+mn-cs"/>
                        </a:rPr>
                        <a:t>Mechanical Separation</a:t>
                      </a: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6</a:t>
                      </a:r>
                      <a:endParaRPr lang="id-ID" dirty="0"/>
                    </a:p>
                  </a:txBody>
                  <a:tcPr/>
                </a:tc>
                <a:tc>
                  <a:txBody>
                    <a:bodyPr/>
                    <a:lstStyle/>
                    <a:p>
                      <a:r>
                        <a:rPr lang="id-ID" dirty="0" smtClean="0">
                          <a:solidFill>
                            <a:schemeClr val="tx1"/>
                          </a:solidFill>
                        </a:rPr>
                        <a:t>Heat Transfer</a:t>
                      </a:r>
                      <a:endParaRPr lang="id-ID" dirty="0">
                        <a:solidFill>
                          <a:schemeClr val="tx1"/>
                        </a:solidFill>
                      </a:endParaRP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7</a:t>
                      </a:r>
                      <a:endParaRPr lang="id-ID"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800" b="0" i="0" u="none" strike="noStrike" kern="1200" cap="none" spc="0" normalizeH="0" baseline="0" noProof="0" dirty="0" smtClean="0">
                          <a:ln>
                            <a:noFill/>
                          </a:ln>
                          <a:solidFill>
                            <a:schemeClr val="tx1"/>
                          </a:solidFill>
                          <a:effectLst/>
                          <a:uLnTx/>
                          <a:uFillTx/>
                          <a:latin typeface="+mn-lt"/>
                          <a:ea typeface="+mn-ea"/>
                          <a:cs typeface="+mn-cs"/>
                        </a:rPr>
                        <a:t>Heat Transfer</a:t>
                      </a:r>
                      <a:endParaRPr kumimoji="0" lang="id-ID" sz="1800" b="0" i="0" u="none" strike="noStrike" kern="1200" cap="none" spc="0" normalizeH="0" baseline="0" noProof="0" dirty="0">
                        <a:ln>
                          <a:noFill/>
                        </a:ln>
                        <a:solidFill>
                          <a:schemeClr val="tx1"/>
                        </a:solidFill>
                        <a:effectLst/>
                        <a:uLnTx/>
                        <a:uFillTx/>
                        <a:latin typeface="+mn-lt"/>
                        <a:ea typeface="+mn-ea"/>
                        <a:cs typeface="+mn-cs"/>
                      </a:endParaRPr>
                    </a:p>
                  </a:txBody>
                  <a:tcPr/>
                </a:tc>
                <a:tc>
                  <a:txBody>
                    <a:bodyPr/>
                    <a:lstStyle/>
                    <a:p>
                      <a:pPr algn="ctr"/>
                      <a:r>
                        <a:rPr lang="id-ID" dirty="0" smtClean="0">
                          <a:solidFill>
                            <a:schemeClr val="tx1"/>
                          </a:solidFill>
                        </a:rPr>
                        <a:t>KF</a:t>
                      </a:r>
                      <a:endParaRPr lang="id-ID" dirty="0">
                        <a:solidFill>
                          <a:schemeClr val="tx1"/>
                        </a:solidFill>
                      </a:endParaRPr>
                    </a:p>
                  </a:txBody>
                  <a:tcPr/>
                </a:tc>
              </a:tr>
              <a:tr h="370840">
                <a:tc>
                  <a:txBody>
                    <a:bodyPr/>
                    <a:lstStyle/>
                    <a:p>
                      <a:pPr algn="ctr"/>
                      <a:r>
                        <a:rPr lang="id-ID" dirty="0" smtClean="0"/>
                        <a:t>8</a:t>
                      </a:r>
                      <a:endParaRPr lang="id-ID" dirty="0"/>
                    </a:p>
                  </a:txBody>
                  <a:tcPr/>
                </a:tc>
                <a:tc>
                  <a:txBody>
                    <a:bodyPr/>
                    <a:lstStyle/>
                    <a:p>
                      <a:r>
                        <a:rPr lang="id-ID" dirty="0" smtClean="0">
                          <a:solidFill>
                            <a:schemeClr val="tx1"/>
                          </a:solidFill>
                        </a:rPr>
                        <a:t>UTS</a:t>
                      </a:r>
                      <a:endParaRPr lang="id-ID" dirty="0">
                        <a:solidFill>
                          <a:schemeClr val="tx1"/>
                        </a:solidFill>
                      </a:endParaRPr>
                    </a:p>
                  </a:txBody>
                  <a:tcPr/>
                </a:tc>
                <a:tc>
                  <a:txBody>
                    <a:bodyPr/>
                    <a:lstStyle/>
                    <a:p>
                      <a:pPr algn="ctr"/>
                      <a:r>
                        <a:rPr lang="id-ID" dirty="0" smtClean="0">
                          <a:solidFill>
                            <a:schemeClr val="tx1"/>
                          </a:solidFill>
                        </a:rPr>
                        <a:t>KF</a:t>
                      </a:r>
                      <a:endParaRPr lang="id-ID" dirty="0">
                        <a:solidFill>
                          <a:schemeClr val="tx1"/>
                        </a:solidFill>
                      </a:endParaRPr>
                    </a:p>
                  </a:txBody>
                  <a:tcPr/>
                </a:tc>
              </a:tr>
            </a:tbl>
          </a:graphicData>
        </a:graphic>
      </p:graphicFrame>
    </p:spTree>
    <p:extLst>
      <p:ext uri="{BB962C8B-B14F-4D97-AF65-F5344CB8AC3E}">
        <p14:creationId xmlns:p14="http://schemas.microsoft.com/office/powerpoint/2010/main" val="10253696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11478651"/>
              </p:ext>
            </p:extLst>
          </p:nvPr>
        </p:nvGraphicFramePr>
        <p:xfrm>
          <a:off x="611560" y="1124744"/>
          <a:ext cx="7344816" cy="3337560"/>
        </p:xfrm>
        <a:graphic>
          <a:graphicData uri="http://schemas.openxmlformats.org/drawingml/2006/table">
            <a:tbl>
              <a:tblPr firstRow="1" bandRow="1">
                <a:tableStyleId>{5C22544A-7EE6-4342-B048-85BDC9FD1C3A}</a:tableStyleId>
              </a:tblPr>
              <a:tblGrid>
                <a:gridCol w="1728192"/>
                <a:gridCol w="3744416"/>
                <a:gridCol w="1872208"/>
              </a:tblGrid>
              <a:tr h="370840">
                <a:tc>
                  <a:txBody>
                    <a:bodyPr/>
                    <a:lstStyle/>
                    <a:p>
                      <a:pPr algn="ctr"/>
                      <a:r>
                        <a:rPr lang="id-ID" dirty="0" smtClean="0"/>
                        <a:t>PERTEMUAN</a:t>
                      </a:r>
                      <a:endParaRPr lang="id-ID" dirty="0"/>
                    </a:p>
                  </a:txBody>
                  <a:tcPr/>
                </a:tc>
                <a:tc>
                  <a:txBody>
                    <a:bodyPr/>
                    <a:lstStyle/>
                    <a:p>
                      <a:pPr algn="ctr"/>
                      <a:r>
                        <a:rPr lang="id-ID" dirty="0" smtClean="0"/>
                        <a:t>MATERI</a:t>
                      </a:r>
                      <a:endParaRPr lang="id-ID" dirty="0"/>
                    </a:p>
                  </a:txBody>
                  <a:tcPr/>
                </a:tc>
                <a:tc>
                  <a:txBody>
                    <a:bodyPr/>
                    <a:lstStyle/>
                    <a:p>
                      <a:pPr algn="ctr"/>
                      <a:endParaRPr lang="id-ID" dirty="0"/>
                    </a:p>
                  </a:txBody>
                  <a:tcPr/>
                </a:tc>
              </a:tr>
              <a:tr h="370840">
                <a:tc>
                  <a:txBody>
                    <a:bodyPr/>
                    <a:lstStyle/>
                    <a:p>
                      <a:pPr algn="ctr"/>
                      <a:r>
                        <a:rPr lang="id-ID" dirty="0" smtClean="0"/>
                        <a:t>9</a:t>
                      </a:r>
                      <a:endParaRPr lang="id-ID" dirty="0"/>
                    </a:p>
                  </a:txBody>
                  <a:tcPr/>
                </a:tc>
                <a:tc>
                  <a:txBody>
                    <a:bodyPr/>
                    <a:lstStyle/>
                    <a:p>
                      <a:r>
                        <a:rPr lang="id-ID" dirty="0" smtClean="0">
                          <a:solidFill>
                            <a:schemeClr val="tx1"/>
                          </a:solidFill>
                        </a:rPr>
                        <a:t>Evaporation</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r h="370840">
                <a:tc>
                  <a:txBody>
                    <a:bodyPr/>
                    <a:lstStyle/>
                    <a:p>
                      <a:pPr algn="ctr"/>
                      <a:r>
                        <a:rPr lang="id-ID" dirty="0" smtClean="0"/>
                        <a:t>10</a:t>
                      </a:r>
                      <a:endParaRPr lang="id-ID" dirty="0"/>
                    </a:p>
                  </a:txBody>
                  <a:tcPr/>
                </a:tc>
                <a:tc>
                  <a:txBody>
                    <a:bodyPr/>
                    <a:lstStyle/>
                    <a:p>
                      <a:r>
                        <a:rPr lang="id-ID" dirty="0" smtClean="0">
                          <a:solidFill>
                            <a:schemeClr val="tx1"/>
                          </a:solidFill>
                        </a:rPr>
                        <a:t>Evaporation</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r h="370840">
                <a:tc>
                  <a:txBody>
                    <a:bodyPr/>
                    <a:lstStyle/>
                    <a:p>
                      <a:pPr algn="ctr"/>
                      <a:r>
                        <a:rPr lang="id-ID" dirty="0" smtClean="0"/>
                        <a:t>11</a:t>
                      </a:r>
                      <a:endParaRPr lang="id-ID" dirty="0"/>
                    </a:p>
                  </a:txBody>
                  <a:tcPr/>
                </a:tc>
                <a:tc>
                  <a:txBody>
                    <a:bodyPr/>
                    <a:lstStyle/>
                    <a:p>
                      <a:r>
                        <a:rPr lang="id-ID" dirty="0" smtClean="0">
                          <a:solidFill>
                            <a:schemeClr val="tx1"/>
                          </a:solidFill>
                        </a:rPr>
                        <a:t>Dehydration</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r h="370840">
                <a:tc>
                  <a:txBody>
                    <a:bodyPr/>
                    <a:lstStyle/>
                    <a:p>
                      <a:pPr algn="ctr"/>
                      <a:r>
                        <a:rPr lang="id-ID" dirty="0" smtClean="0"/>
                        <a:t>12</a:t>
                      </a:r>
                      <a:endParaRPr lang="id-ID" dirty="0"/>
                    </a:p>
                  </a:txBody>
                  <a:tcPr/>
                </a:tc>
                <a:tc>
                  <a:txBody>
                    <a:bodyPr/>
                    <a:lstStyle/>
                    <a:p>
                      <a:r>
                        <a:rPr lang="id-ID" dirty="0" smtClean="0">
                          <a:solidFill>
                            <a:schemeClr val="tx1"/>
                          </a:solidFill>
                        </a:rPr>
                        <a:t>Psychometries</a:t>
                      </a:r>
                      <a:endParaRPr lang="id-ID" dirty="0">
                        <a:solidFill>
                          <a:schemeClr val="tx1"/>
                        </a:solidFill>
                      </a:endParaRPr>
                    </a:p>
                  </a:txBody>
                  <a:tcPr/>
                </a:tc>
                <a:tc>
                  <a:txBody>
                    <a:bodyPr/>
                    <a:lstStyle/>
                    <a:p>
                      <a:r>
                        <a:rPr lang="id-ID" dirty="0" smtClean="0">
                          <a:solidFill>
                            <a:schemeClr val="tx1"/>
                          </a:solidFill>
                        </a:rPr>
                        <a:t>IM </a:t>
                      </a:r>
                      <a:endParaRPr lang="id-ID" dirty="0">
                        <a:solidFill>
                          <a:schemeClr val="tx1"/>
                        </a:solidFill>
                      </a:endParaRPr>
                    </a:p>
                  </a:txBody>
                  <a:tcPr/>
                </a:tc>
              </a:tr>
              <a:tr h="370840">
                <a:tc>
                  <a:txBody>
                    <a:bodyPr/>
                    <a:lstStyle/>
                    <a:p>
                      <a:pPr algn="ctr"/>
                      <a:r>
                        <a:rPr lang="id-ID" dirty="0" smtClean="0"/>
                        <a:t>13</a:t>
                      </a:r>
                      <a:endParaRPr lang="id-ID" dirty="0"/>
                    </a:p>
                  </a:txBody>
                  <a:tcPr/>
                </a:tc>
                <a:tc>
                  <a:txBody>
                    <a:bodyPr/>
                    <a:lstStyle/>
                    <a:p>
                      <a:r>
                        <a:rPr lang="id-ID" dirty="0" smtClean="0">
                          <a:solidFill>
                            <a:schemeClr val="tx1"/>
                          </a:solidFill>
                        </a:rPr>
                        <a:t>Psychometries</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r h="370840">
                <a:tc>
                  <a:txBody>
                    <a:bodyPr/>
                    <a:lstStyle/>
                    <a:p>
                      <a:pPr algn="ctr"/>
                      <a:r>
                        <a:rPr lang="id-ID" dirty="0" smtClean="0"/>
                        <a:t>14</a:t>
                      </a:r>
                      <a:endParaRPr lang="id-ID" dirty="0"/>
                    </a:p>
                  </a:txBody>
                  <a:tcPr/>
                </a:tc>
                <a:tc>
                  <a:txBody>
                    <a:bodyPr/>
                    <a:lstStyle/>
                    <a:p>
                      <a:r>
                        <a:rPr lang="id-ID" dirty="0" smtClean="0">
                          <a:solidFill>
                            <a:schemeClr val="tx1"/>
                          </a:solidFill>
                        </a:rPr>
                        <a:t>Size Reduction</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r h="370840">
                <a:tc>
                  <a:txBody>
                    <a:bodyPr/>
                    <a:lstStyle/>
                    <a:p>
                      <a:pPr algn="ctr"/>
                      <a:r>
                        <a:rPr lang="id-ID" dirty="0" smtClean="0"/>
                        <a:t>15</a:t>
                      </a:r>
                      <a:endParaRPr lang="id-ID" dirty="0"/>
                    </a:p>
                  </a:txBody>
                  <a:tcPr/>
                </a:tc>
                <a:tc>
                  <a:txBody>
                    <a:bodyPr/>
                    <a:lstStyle/>
                    <a:p>
                      <a:r>
                        <a:rPr lang="id-ID" strike="noStrike" dirty="0" smtClean="0">
                          <a:solidFill>
                            <a:schemeClr val="tx1"/>
                          </a:solidFill>
                        </a:rPr>
                        <a:t>Tugas</a:t>
                      </a:r>
                      <a:r>
                        <a:rPr lang="id-ID" strike="noStrike" baseline="0" dirty="0" smtClean="0">
                          <a:solidFill>
                            <a:schemeClr val="tx1"/>
                          </a:solidFill>
                        </a:rPr>
                        <a:t> Mahasiswa</a:t>
                      </a:r>
                      <a:endParaRPr lang="id-ID" strike="noStrike" dirty="0">
                        <a:solidFill>
                          <a:schemeClr val="tx1"/>
                        </a:solidFill>
                      </a:endParaRPr>
                    </a:p>
                  </a:txBody>
                  <a:tcPr/>
                </a:tc>
                <a:tc>
                  <a:txBody>
                    <a:bodyPr/>
                    <a:lstStyle/>
                    <a:p>
                      <a:r>
                        <a:rPr lang="id-ID" strike="noStrike" dirty="0" smtClean="0">
                          <a:solidFill>
                            <a:schemeClr val="tx1"/>
                          </a:solidFill>
                        </a:rPr>
                        <a:t>IM</a:t>
                      </a:r>
                      <a:endParaRPr lang="id-ID" strike="noStrike" dirty="0">
                        <a:solidFill>
                          <a:schemeClr val="tx1"/>
                        </a:solidFill>
                      </a:endParaRPr>
                    </a:p>
                  </a:txBody>
                  <a:tcPr/>
                </a:tc>
              </a:tr>
              <a:tr h="370840">
                <a:tc>
                  <a:txBody>
                    <a:bodyPr/>
                    <a:lstStyle/>
                    <a:p>
                      <a:pPr algn="ctr"/>
                      <a:r>
                        <a:rPr lang="id-ID" dirty="0" smtClean="0"/>
                        <a:t>16</a:t>
                      </a:r>
                      <a:endParaRPr lang="id-ID" dirty="0"/>
                    </a:p>
                  </a:txBody>
                  <a:tcPr/>
                </a:tc>
                <a:tc>
                  <a:txBody>
                    <a:bodyPr/>
                    <a:lstStyle/>
                    <a:p>
                      <a:r>
                        <a:rPr lang="id-ID" dirty="0" smtClean="0">
                          <a:solidFill>
                            <a:schemeClr val="tx1"/>
                          </a:solidFill>
                        </a:rPr>
                        <a:t>UAS</a:t>
                      </a:r>
                      <a:endParaRPr lang="id-ID" dirty="0">
                        <a:solidFill>
                          <a:schemeClr val="tx1"/>
                        </a:solidFill>
                      </a:endParaRPr>
                    </a:p>
                  </a:txBody>
                  <a:tcPr/>
                </a:tc>
                <a:tc>
                  <a:txBody>
                    <a:bodyPr/>
                    <a:lstStyle/>
                    <a:p>
                      <a:r>
                        <a:rPr lang="id-ID" dirty="0" smtClean="0">
                          <a:solidFill>
                            <a:schemeClr val="tx1"/>
                          </a:solidFill>
                        </a:rPr>
                        <a:t>IM</a:t>
                      </a:r>
                      <a:endParaRPr lang="id-ID" dirty="0">
                        <a:solidFill>
                          <a:schemeClr val="tx1"/>
                        </a:solidFill>
                      </a:endParaRPr>
                    </a:p>
                  </a:txBody>
                  <a:tcPr/>
                </a:tc>
              </a:tr>
            </a:tbl>
          </a:graphicData>
        </a:graphic>
      </p:graphicFrame>
    </p:spTree>
    <p:extLst>
      <p:ext uri="{BB962C8B-B14F-4D97-AF65-F5344CB8AC3E}">
        <p14:creationId xmlns:p14="http://schemas.microsoft.com/office/powerpoint/2010/main" val="2322915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7715200" cy="1371600"/>
          </a:xfrm>
        </p:spPr>
        <p:txBody>
          <a:bodyPr>
            <a:normAutofit fontScale="90000"/>
          </a:bodyPr>
          <a:lstStyle/>
          <a:p>
            <a:r>
              <a:rPr lang="id-ID" dirty="0" smtClean="0"/>
              <a:t>PEMBOBOTAN PENILAIAN</a:t>
            </a:r>
            <a:br>
              <a:rPr lang="id-ID" dirty="0" smtClean="0"/>
            </a:br>
            <a:r>
              <a:rPr lang="id-ID" dirty="0" smtClean="0"/>
              <a:t>SATUAN OPERASI (TEORI 2 SKS)</a:t>
            </a:r>
            <a:endParaRPr lang="id-ID" dirty="0"/>
          </a:p>
        </p:txBody>
      </p:sp>
      <p:sp>
        <p:nvSpPr>
          <p:cNvPr id="3" name="Content Placeholder 2"/>
          <p:cNvSpPr>
            <a:spLocks noGrp="1"/>
          </p:cNvSpPr>
          <p:nvPr>
            <p:ph idx="1"/>
          </p:nvPr>
        </p:nvSpPr>
        <p:spPr/>
        <p:txBody>
          <a:bodyPr>
            <a:normAutofit/>
          </a:bodyPr>
          <a:lstStyle/>
          <a:p>
            <a:pPr marL="342900" indent="-342900">
              <a:lnSpc>
                <a:spcPct val="150000"/>
              </a:lnSpc>
              <a:spcBef>
                <a:spcPts val="0"/>
              </a:spcBef>
              <a:spcAft>
                <a:spcPts val="0"/>
              </a:spcAft>
              <a:buFontTx/>
              <a:buChar char="-"/>
            </a:pPr>
            <a:r>
              <a:rPr lang="id-ID" sz="3200" dirty="0" smtClean="0">
                <a:latin typeface="Bell MT" pitchFamily="18" charset="0"/>
              </a:rPr>
              <a:t>30% Tugas </a:t>
            </a:r>
          </a:p>
          <a:p>
            <a:pPr marL="342900" indent="-342900">
              <a:lnSpc>
                <a:spcPct val="150000"/>
              </a:lnSpc>
              <a:spcBef>
                <a:spcPts val="0"/>
              </a:spcBef>
              <a:spcAft>
                <a:spcPts val="0"/>
              </a:spcAft>
              <a:buFontTx/>
              <a:buChar char="-"/>
            </a:pPr>
            <a:r>
              <a:rPr lang="id-ID" sz="3200" dirty="0" smtClean="0">
                <a:latin typeface="Bell MT" pitchFamily="18" charset="0"/>
              </a:rPr>
              <a:t>10% Quis dan Keaktifan</a:t>
            </a:r>
          </a:p>
          <a:p>
            <a:pPr marL="342900" indent="-342900">
              <a:lnSpc>
                <a:spcPct val="150000"/>
              </a:lnSpc>
              <a:spcBef>
                <a:spcPts val="0"/>
              </a:spcBef>
              <a:spcAft>
                <a:spcPts val="0"/>
              </a:spcAft>
              <a:buFontTx/>
              <a:buChar char="-"/>
            </a:pPr>
            <a:r>
              <a:rPr lang="id-ID" sz="3200" dirty="0" smtClean="0">
                <a:latin typeface="Bell MT" pitchFamily="18" charset="0"/>
              </a:rPr>
              <a:t>30% UTS</a:t>
            </a:r>
          </a:p>
          <a:p>
            <a:pPr marL="342900" indent="-342900">
              <a:lnSpc>
                <a:spcPct val="150000"/>
              </a:lnSpc>
              <a:spcBef>
                <a:spcPts val="0"/>
              </a:spcBef>
              <a:spcAft>
                <a:spcPts val="0"/>
              </a:spcAft>
              <a:buFontTx/>
              <a:buChar char="-"/>
            </a:pPr>
            <a:r>
              <a:rPr lang="id-ID" sz="3200" dirty="0" smtClean="0">
                <a:latin typeface="Bell MT" pitchFamily="18" charset="0"/>
              </a:rPr>
              <a:t>30% UAS</a:t>
            </a:r>
            <a:endParaRPr lang="id-ID" sz="3200" dirty="0">
              <a:latin typeface="Bell MT" pitchFamily="18" charset="0"/>
            </a:endParaRPr>
          </a:p>
        </p:txBody>
      </p:sp>
    </p:spTree>
    <p:extLst>
      <p:ext uri="{BB962C8B-B14F-4D97-AF65-F5344CB8AC3E}">
        <p14:creationId xmlns:p14="http://schemas.microsoft.com/office/powerpoint/2010/main" val="608277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7283152" cy="900018"/>
          </a:xfrm>
        </p:spPr>
        <p:txBody>
          <a:bodyPr/>
          <a:lstStyle/>
          <a:p>
            <a:r>
              <a:rPr lang="id-ID" dirty="0" smtClean="0"/>
              <a:t>Tata tertib perkuliahan</a:t>
            </a:r>
            <a:endParaRPr lang="id-ID" dirty="0"/>
          </a:p>
        </p:txBody>
      </p:sp>
      <p:sp>
        <p:nvSpPr>
          <p:cNvPr id="3" name="Content Placeholder 2"/>
          <p:cNvSpPr>
            <a:spLocks noGrp="1"/>
          </p:cNvSpPr>
          <p:nvPr>
            <p:ph idx="1"/>
          </p:nvPr>
        </p:nvSpPr>
        <p:spPr>
          <a:xfrm>
            <a:off x="457200" y="1196752"/>
            <a:ext cx="7620000" cy="4929411"/>
          </a:xfrm>
        </p:spPr>
        <p:txBody>
          <a:bodyPr>
            <a:normAutofit/>
          </a:bodyPr>
          <a:lstStyle/>
          <a:p>
            <a:pPr marL="514350" indent="-514350">
              <a:spcBef>
                <a:spcPts val="0"/>
              </a:spcBef>
              <a:spcAft>
                <a:spcPts val="0"/>
              </a:spcAft>
              <a:buAutoNum type="arabicPeriod"/>
            </a:pPr>
            <a:r>
              <a:rPr lang="id-ID" sz="1800" dirty="0" smtClean="0">
                <a:latin typeface="Bell MT" pitchFamily="18" charset="0"/>
              </a:rPr>
              <a:t>Hadir tepat waktu, keterlambatan dikenakan sanksi sesuai kesepakatan</a:t>
            </a:r>
          </a:p>
          <a:p>
            <a:pPr marL="514350" indent="-514350">
              <a:spcBef>
                <a:spcPts val="0"/>
              </a:spcBef>
              <a:spcAft>
                <a:spcPts val="0"/>
              </a:spcAft>
              <a:buAutoNum type="arabicPeriod"/>
            </a:pPr>
            <a:r>
              <a:rPr lang="id-ID" sz="1800" dirty="0" smtClean="0">
                <a:latin typeface="Bell MT" pitchFamily="18" charset="0"/>
              </a:rPr>
              <a:t>Wajib hadir minimal 75% jumlah pertemuan</a:t>
            </a:r>
          </a:p>
          <a:p>
            <a:pPr marL="514350" indent="-514350">
              <a:spcBef>
                <a:spcPts val="0"/>
              </a:spcBef>
              <a:spcAft>
                <a:spcPts val="0"/>
              </a:spcAft>
              <a:buAutoNum type="arabicPeriod"/>
            </a:pPr>
            <a:r>
              <a:rPr lang="id-ID" sz="1800" dirty="0" smtClean="0">
                <a:latin typeface="Bell MT" pitchFamily="18" charset="0"/>
              </a:rPr>
              <a:t>Kehadiran kurang dari 75% sebagaimana ketentuan nomor 2, mahasiswa tidak berhak mengikuti ujian akhir semester</a:t>
            </a:r>
          </a:p>
          <a:p>
            <a:pPr marL="514350" indent="-514350">
              <a:spcBef>
                <a:spcPts val="0"/>
              </a:spcBef>
              <a:spcAft>
                <a:spcPts val="0"/>
              </a:spcAft>
              <a:buAutoNum type="arabicPeriod"/>
            </a:pPr>
            <a:r>
              <a:rPr lang="id-ID" sz="1800" dirty="0" smtClean="0">
                <a:latin typeface="Bell MT" pitchFamily="18" charset="0"/>
              </a:rPr>
              <a:t>Ijin, diperhitungkan sebagai tidak hadir kecuali tugas dari lembaga; sakit berat dapat dipertimbangkan</a:t>
            </a:r>
          </a:p>
          <a:p>
            <a:pPr marL="514350" indent="-514350">
              <a:spcBef>
                <a:spcPts val="0"/>
              </a:spcBef>
              <a:spcAft>
                <a:spcPts val="0"/>
              </a:spcAft>
              <a:buAutoNum type="arabicPeriod"/>
            </a:pPr>
            <a:r>
              <a:rPr lang="id-ID" sz="1800" dirty="0" smtClean="0">
                <a:latin typeface="Bell MT" pitchFamily="18" charset="0"/>
              </a:rPr>
              <a:t>Wajib mengisi daftar hadir</a:t>
            </a:r>
          </a:p>
          <a:p>
            <a:pPr marL="514350" indent="-514350">
              <a:spcBef>
                <a:spcPts val="0"/>
              </a:spcBef>
              <a:spcAft>
                <a:spcPts val="0"/>
              </a:spcAft>
              <a:buAutoNum type="arabicPeriod"/>
            </a:pPr>
            <a:r>
              <a:rPr lang="id-ID" sz="1800" dirty="0" smtClean="0">
                <a:latin typeface="Bell MT" pitchFamily="18" charset="0"/>
              </a:rPr>
              <a:t>Wajib memenuhi semua tugas dan kewajiban yang diagendakan dosen</a:t>
            </a:r>
          </a:p>
          <a:p>
            <a:pPr marL="514350" indent="-514350">
              <a:spcBef>
                <a:spcPts val="0"/>
              </a:spcBef>
              <a:spcAft>
                <a:spcPts val="0"/>
              </a:spcAft>
              <a:buAutoNum type="arabicPeriod"/>
            </a:pPr>
            <a:r>
              <a:rPr lang="id-ID" sz="1800" dirty="0" smtClean="0">
                <a:latin typeface="Bell MT" pitchFamily="18" charset="0"/>
              </a:rPr>
              <a:t>Dapat mengajukan keberatan atas penilaian dosen</a:t>
            </a:r>
          </a:p>
          <a:p>
            <a:pPr marL="514350" indent="-514350">
              <a:spcBef>
                <a:spcPts val="0"/>
              </a:spcBef>
              <a:spcAft>
                <a:spcPts val="0"/>
              </a:spcAft>
              <a:buAutoNum type="arabicPeriod"/>
            </a:pPr>
            <a:r>
              <a:rPr lang="id-ID" sz="1800" dirty="0" smtClean="0">
                <a:latin typeface="Bell MT" pitchFamily="18" charset="0"/>
              </a:rPr>
              <a:t>Dapat menghubungi dosen untuk urusan perkuliahan dalam batas-batas kewajaran dan kesopanan</a:t>
            </a:r>
          </a:p>
          <a:p>
            <a:pPr marL="514350" indent="-514350">
              <a:spcBef>
                <a:spcPts val="0"/>
              </a:spcBef>
              <a:spcAft>
                <a:spcPts val="0"/>
              </a:spcAft>
              <a:buAutoNum type="arabicPeriod"/>
            </a:pPr>
            <a:r>
              <a:rPr lang="id-ID" sz="1800" dirty="0" smtClean="0">
                <a:latin typeface="Bell MT" pitchFamily="18" charset="0"/>
              </a:rPr>
              <a:t>Siap menerima saksi akademik dan/atau administratif dari dosen atas sikap dan/atau tindakan nya yang indisipliner </a:t>
            </a:r>
          </a:p>
          <a:p>
            <a:pPr marL="514350" indent="-514350">
              <a:spcBef>
                <a:spcPts val="0"/>
              </a:spcBef>
              <a:spcAft>
                <a:spcPts val="0"/>
              </a:spcAft>
              <a:buAutoNum type="arabicPeriod"/>
            </a:pPr>
            <a:r>
              <a:rPr lang="id-ID" sz="1800" dirty="0" smtClean="0">
                <a:latin typeface="Bell MT" pitchFamily="18" charset="0"/>
              </a:rPr>
              <a:t>Wajib memakai sepatu, berpakaian seragam sesuai peraturan, rapi, dan sopan</a:t>
            </a:r>
            <a:endParaRPr lang="id-ID" sz="1800" dirty="0">
              <a:latin typeface="Bell MT" pitchFamily="18" charset="0"/>
            </a:endParaRPr>
          </a:p>
        </p:txBody>
      </p:sp>
    </p:spTree>
    <p:extLst>
      <p:ext uri="{BB962C8B-B14F-4D97-AF65-F5344CB8AC3E}">
        <p14:creationId xmlns:p14="http://schemas.microsoft.com/office/powerpoint/2010/main" val="14176065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624</TotalTime>
  <Words>242</Words>
  <Application>Microsoft Office PowerPoint</Application>
  <PresentationFormat>On-screen Show (4:3)</PresentationFormat>
  <Paragraphs>90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Essential</vt:lpstr>
      <vt:lpstr>SATUAN OPERASI (MINGGU KE-1)</vt:lpstr>
      <vt:lpstr>KONTRAK PERKULIAHAN</vt:lpstr>
      <vt:lpstr>Jadwal pertemuan</vt:lpstr>
      <vt:lpstr>PowerPoint Presentation</vt:lpstr>
      <vt:lpstr>PEMBOBOTAN PENILAIAN SATUAN OPERASI (TEORI 2 SKS)</vt:lpstr>
      <vt:lpstr>Tata tertib perkuliahan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29</cp:revision>
  <dcterms:created xsi:type="dcterms:W3CDTF">2014-09-04T03:04:36Z</dcterms:created>
  <dcterms:modified xsi:type="dcterms:W3CDTF">2019-03-14T03:51:31Z</dcterms:modified>
</cp:coreProperties>
</file>