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257" r:id="rId3"/>
    <p:sldId id="281" r:id="rId4"/>
    <p:sldId id="258" r:id="rId5"/>
    <p:sldId id="282" r:id="rId6"/>
    <p:sldId id="259" r:id="rId7"/>
    <p:sldId id="260" r:id="rId8"/>
    <p:sldId id="283" r:id="rId9"/>
    <p:sldId id="284" r:id="rId10"/>
    <p:sldId id="261" r:id="rId11"/>
    <p:sldId id="262" r:id="rId12"/>
    <p:sldId id="263" r:id="rId13"/>
    <p:sldId id="264" r:id="rId14"/>
    <p:sldId id="265" r:id="rId15"/>
    <p:sldId id="268" r:id="rId16"/>
    <p:sldId id="266" r:id="rId17"/>
    <p:sldId id="272" r:id="rId18"/>
    <p:sldId id="270" r:id="rId19"/>
    <p:sldId id="278" r:id="rId20"/>
    <p:sldId id="279" r:id="rId21"/>
    <p:sldId id="280" r:id="rId22"/>
    <p:sldId id="277" r:id="rId23"/>
    <p:sldId id="267" r:id="rId2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C66B4B-D6DC-4F69-87D2-0A64A5B06A4C}" type="datetimeFigureOut">
              <a:rPr lang="en-US" smtClean="0"/>
              <a:t>9/2/2019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C06119-8354-4D0A-8AA2-FD9B3E381F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98201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C06119-8354-4D0A-8AA2-FD9B3E381F62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55756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C519E-D643-40EA-B6C4-0CD510AB8F9B}" type="datetimeFigureOut">
              <a:rPr lang="en-US" smtClean="0"/>
              <a:t>9/2/2019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4612A-818F-4776-8F67-D962100697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98264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C519E-D643-40EA-B6C4-0CD510AB8F9B}" type="datetimeFigureOut">
              <a:rPr lang="en-US" smtClean="0"/>
              <a:t>9/2/2019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4612A-818F-4776-8F67-D962100697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95606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C519E-D643-40EA-B6C4-0CD510AB8F9B}" type="datetimeFigureOut">
              <a:rPr lang="en-US" smtClean="0"/>
              <a:t>9/2/2019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4612A-818F-4776-8F67-D962100697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17946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C519E-D643-40EA-B6C4-0CD510AB8F9B}" type="datetimeFigureOut">
              <a:rPr lang="en-US" smtClean="0"/>
              <a:t>9/2/2019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4612A-818F-4776-8F67-D962100697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20087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C519E-D643-40EA-B6C4-0CD510AB8F9B}" type="datetimeFigureOut">
              <a:rPr lang="en-US" smtClean="0"/>
              <a:t>9/2/2019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4612A-818F-4776-8F67-D962100697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5388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C519E-D643-40EA-B6C4-0CD510AB8F9B}" type="datetimeFigureOut">
              <a:rPr lang="en-US" smtClean="0"/>
              <a:t>9/2/2019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4612A-818F-4776-8F67-D962100697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3682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C519E-D643-40EA-B6C4-0CD510AB8F9B}" type="datetimeFigureOut">
              <a:rPr lang="en-US" smtClean="0"/>
              <a:t>9/2/2019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4612A-818F-4776-8F67-D962100697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38287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C519E-D643-40EA-B6C4-0CD510AB8F9B}" type="datetimeFigureOut">
              <a:rPr lang="en-US" smtClean="0"/>
              <a:t>9/2/2019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4612A-818F-4776-8F67-D962100697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68265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C519E-D643-40EA-B6C4-0CD510AB8F9B}" type="datetimeFigureOut">
              <a:rPr lang="en-US" smtClean="0"/>
              <a:t>9/2/2019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4612A-818F-4776-8F67-D962100697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57551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C519E-D643-40EA-B6C4-0CD510AB8F9B}" type="datetimeFigureOut">
              <a:rPr lang="en-US" smtClean="0"/>
              <a:t>9/2/2019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4612A-818F-4776-8F67-D962100697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66967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C519E-D643-40EA-B6C4-0CD510AB8F9B}" type="datetimeFigureOut">
              <a:rPr lang="en-US" smtClean="0"/>
              <a:t>9/2/2019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4612A-818F-4776-8F67-D962100697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68013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0C519E-D643-40EA-B6C4-0CD510AB8F9B}" type="datetimeFigureOut">
              <a:rPr lang="en-US" smtClean="0"/>
              <a:t>9/2/2019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E4612A-818F-4776-8F67-D962100697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15671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8200" y="381001"/>
            <a:ext cx="7772400" cy="1219200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Arial Black" pitchFamily="34" charset="0"/>
              </a:rPr>
              <a:t>ETIKA PROFESI KEPENDIDIKAN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8200" y="1752600"/>
            <a:ext cx="7848600" cy="4572000"/>
          </a:xfrm>
        </p:spPr>
        <p:txBody>
          <a:bodyPr>
            <a:normAutofit lnSpcReduction="10000"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b="1" dirty="0" smtClean="0">
                <a:solidFill>
                  <a:schemeClr val="tx1"/>
                </a:solidFill>
              </a:rPr>
              <a:t>NILAI SEBAGAI NORMA ETIKA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b="1" dirty="0" smtClean="0">
                <a:solidFill>
                  <a:schemeClr val="tx1"/>
                </a:solidFill>
              </a:rPr>
              <a:t>ETIKA SEBAGAI NORMA PERBUATAN MANUSIA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b="1" dirty="0" smtClean="0">
                <a:solidFill>
                  <a:schemeClr val="tx1"/>
                </a:solidFill>
              </a:rPr>
              <a:t>PERBUATAN MANUSIA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b="1" dirty="0" smtClean="0">
                <a:solidFill>
                  <a:schemeClr val="tx1"/>
                </a:solidFill>
              </a:rPr>
              <a:t>KEHENDAK MANUSIA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b="1" dirty="0" smtClean="0">
                <a:solidFill>
                  <a:schemeClr val="tx1"/>
                </a:solidFill>
              </a:rPr>
              <a:t>ETIKA PROFESI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b="1" dirty="0" smtClean="0">
                <a:solidFill>
                  <a:schemeClr val="tx1"/>
                </a:solidFill>
              </a:rPr>
              <a:t>PROFESIONALISME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b="1" dirty="0" smtClean="0">
                <a:solidFill>
                  <a:schemeClr val="tx1"/>
                </a:solidFill>
              </a:rPr>
              <a:t>GURU SEBAGAI PROFESI</a:t>
            </a:r>
            <a:endParaRPr lang="en-US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8484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NILAI SEBAGAI NORMA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PERBUATAN BAIK MANUSIA DIDASARKAN PADA KEWAJIBAN (</a:t>
            </a:r>
            <a:r>
              <a:rPr lang="en-US" dirty="0" err="1" smtClean="0"/>
              <a:t>Im</a:t>
            </a:r>
            <a:r>
              <a:rPr lang="en-US" dirty="0" smtClean="0"/>
              <a:t> Kant)</a:t>
            </a:r>
          </a:p>
          <a:p>
            <a:r>
              <a:rPr lang="en-US" dirty="0" smtClean="0"/>
              <a:t>PERBUATAN BAIK MANUSIA DIDASARKAN PADA NILAI (Max </a:t>
            </a:r>
            <a:r>
              <a:rPr lang="en-US" dirty="0" err="1" smtClean="0"/>
              <a:t>Scheler</a:t>
            </a:r>
            <a:r>
              <a:rPr lang="en-US" dirty="0" smtClean="0"/>
              <a:t>)</a:t>
            </a:r>
          </a:p>
          <a:p>
            <a:r>
              <a:rPr lang="en-US" dirty="0" smtClean="0"/>
              <a:t>NILAI MEMPUNYAI TINGKATAN</a:t>
            </a:r>
          </a:p>
          <a:p>
            <a:r>
              <a:rPr lang="en-US" dirty="0" smtClean="0"/>
              <a:t>NILAI BAIK DAN JAHAT DIUKUR DARI HUKUM MORAL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6463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LANJUTAN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NILAI BAIK  ADALAH NILAI YANG MELEKAT PADA TINDAKAN POSITIF,  YG BERLAWANAN DENGAN NILAI NEGATIF. YG MELEKAT PADA TINDAKAN MEWUJUDKAN  NILAI PADA TINGKATAN TERTINGGI,</a:t>
            </a:r>
          </a:p>
          <a:p>
            <a:r>
              <a:rPr lang="en-US" dirty="0" smtClean="0"/>
              <a:t>NILAI JAHAT ADALAH NILAI YG MELEKAT PADA TINDAKAN YG MEWUJUDKAN SUATU NILAI NEGATIF, DENGAN NILAI DALAM TINGKATAN LEBIH RENDAH ATAU TERENDAH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05225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44562"/>
          </a:xfrm>
          <a:solidFill>
            <a:srgbClr val="FFC000"/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ETIKA SEBAGAI NORMA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602163"/>
          </a:xfrm>
        </p:spPr>
        <p:txBody>
          <a:bodyPr>
            <a:normAutofit lnSpcReduction="10000"/>
          </a:bodyPr>
          <a:lstStyle/>
          <a:p>
            <a:r>
              <a:rPr lang="en-US" b="1" dirty="0" smtClean="0"/>
              <a:t>ETIKA : ETIKA UMUM &amp; ETIKA KHUSUS</a:t>
            </a:r>
          </a:p>
          <a:p>
            <a:r>
              <a:rPr lang="en-US" b="1" dirty="0" smtClean="0"/>
              <a:t>ETIKA KHUSUS: ETIKA INDIVIDUAL &amp; ETIKA SOSIAL</a:t>
            </a:r>
          </a:p>
          <a:p>
            <a:r>
              <a:rPr lang="en-US" b="1" dirty="0" smtClean="0"/>
              <a:t>OBYEK MATERIAL DARI ETIKA ADALAH PERBUATAN MANUSIA YANG DILAKUKAN SEBAGAI MANUSIA</a:t>
            </a:r>
          </a:p>
          <a:p>
            <a:r>
              <a:rPr lang="en-US" b="1" dirty="0" smtClean="0"/>
              <a:t>OBYEK FORMAL ETIKA HUBUNGANNYA DENGAN TUJUAN AKHIR DALAM MENUJU KE TUHAN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971339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LANJUTAN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ETIKA ATAU MORAL  ( </a:t>
            </a:r>
            <a:r>
              <a:rPr lang="en-US" dirty="0" err="1" smtClean="0"/>
              <a:t>akhlak</a:t>
            </a:r>
            <a:r>
              <a:rPr lang="en-US" dirty="0" smtClean="0"/>
              <a:t>, </a:t>
            </a:r>
            <a:r>
              <a:rPr lang="en-US" dirty="0" err="1" smtClean="0"/>
              <a:t>kesusilaan</a:t>
            </a:r>
            <a:r>
              <a:rPr lang="en-US" dirty="0" smtClean="0"/>
              <a:t>) MERUPAKAN NILAI (</a:t>
            </a:r>
            <a:r>
              <a:rPr lang="en-US" dirty="0" err="1" smtClean="0"/>
              <a:t>sesuatu</a:t>
            </a:r>
            <a:r>
              <a:rPr lang="en-US" dirty="0" smtClean="0"/>
              <a:t> yang </a:t>
            </a:r>
            <a:r>
              <a:rPr lang="en-US" dirty="0" err="1" smtClean="0"/>
              <a:t>baik</a:t>
            </a:r>
            <a:r>
              <a:rPr lang="en-US" dirty="0" smtClean="0"/>
              <a:t> </a:t>
            </a:r>
            <a:r>
              <a:rPr lang="en-US" dirty="0" err="1" smtClean="0"/>
              <a:t>berharga</a:t>
            </a:r>
            <a:r>
              <a:rPr lang="en-US" dirty="0" smtClean="0"/>
              <a:t>), MAKA MENGIKAT TINGKAH LAKU MANUSIA, HARUS DIIKUTI TIDAK DIINGKARI.</a:t>
            </a:r>
          </a:p>
          <a:p>
            <a:r>
              <a:rPr lang="en-US" dirty="0" smtClean="0"/>
              <a:t>ORANG M,ENGIKUTI NORMA DISEBUT ORANG BAIK (</a:t>
            </a:r>
            <a:r>
              <a:rPr lang="en-US" dirty="0" err="1" smtClean="0"/>
              <a:t>bermoral</a:t>
            </a:r>
            <a:r>
              <a:rPr lang="en-US" dirty="0" smtClean="0"/>
              <a:t>, </a:t>
            </a:r>
            <a:r>
              <a:rPr lang="en-US" dirty="0" err="1" smtClean="0"/>
              <a:t>berbudi</a:t>
            </a:r>
            <a:r>
              <a:rPr lang="en-US" dirty="0" smtClean="0"/>
              <a:t> </a:t>
            </a:r>
            <a:r>
              <a:rPr lang="en-US" dirty="0" err="1" smtClean="0"/>
              <a:t>luhur</a:t>
            </a:r>
            <a:r>
              <a:rPr lang="en-US" dirty="0" smtClean="0"/>
              <a:t>, </a:t>
            </a:r>
            <a:r>
              <a:rPr lang="en-US" dirty="0" err="1" smtClean="0"/>
              <a:t>berakhlak</a:t>
            </a:r>
            <a:r>
              <a:rPr lang="en-US" dirty="0" smtClean="0"/>
              <a:t> </a:t>
            </a:r>
            <a:r>
              <a:rPr lang="en-US" dirty="0" err="1" smtClean="0"/>
              <a:t>mulia</a:t>
            </a:r>
            <a:r>
              <a:rPr lang="en-US" dirty="0" smtClean="0"/>
              <a:t>, </a:t>
            </a:r>
            <a:r>
              <a:rPr lang="en-US" dirty="0" err="1" smtClean="0"/>
              <a:t>berkarakter</a:t>
            </a:r>
            <a:r>
              <a:rPr lang="en-US" dirty="0" smtClean="0"/>
              <a:t>) DAN YG MELANGGARNYA DISEBUT ORANG TIDAK BAIK (</a:t>
            </a:r>
            <a:r>
              <a:rPr lang="en-US" dirty="0" err="1" smtClean="0"/>
              <a:t>penjahat</a:t>
            </a:r>
            <a:r>
              <a:rPr lang="en-US" dirty="0" smtClean="0"/>
              <a:t>,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bermoral</a:t>
            </a:r>
            <a:r>
              <a:rPr lang="en-US" dirty="0" smtClean="0"/>
              <a:t>,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berbudi</a:t>
            </a:r>
            <a:r>
              <a:rPr lang="en-US" dirty="0" smtClean="0"/>
              <a:t>,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berakhlak</a:t>
            </a:r>
            <a:r>
              <a:rPr lang="en-US" dirty="0" smtClean="0"/>
              <a:t>).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32864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  <a:solidFill>
            <a:srgbClr val="FFC000"/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LANJUTAN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600200"/>
            <a:ext cx="8534400" cy="4525963"/>
          </a:xfrm>
        </p:spPr>
        <p:txBody>
          <a:bodyPr>
            <a:normAutofit fontScale="92500"/>
          </a:bodyPr>
          <a:lstStyle/>
          <a:p>
            <a:r>
              <a:rPr lang="en-US" b="1" dirty="0" smtClean="0"/>
              <a:t>NORMA ADALAH NILAI YANG BERLAKU DALAM KEHIDUPAN DI MASYARAKAT.</a:t>
            </a:r>
          </a:p>
          <a:p>
            <a:r>
              <a:rPr lang="en-US" b="1" dirty="0" smtClean="0"/>
              <a:t>ORANG YANG MENGIKUTI NORMA JADI ORANG BAIK (BERMORAL, BERBUDI LUHUR, BERAKHLAK BERKARAKTER), DAN ORANG YG MELANGGAR NORMA (TIDAK BERMORAL, JAHAT).</a:t>
            </a:r>
          </a:p>
          <a:p>
            <a:r>
              <a:rPr lang="en-US" b="1" dirty="0" smtClean="0"/>
              <a:t>PENDIDIK DALAM BERTUGAS YANG TERIKAT PADA NORMA MORAL (ETIKA), ITULAH DISEBUT </a:t>
            </a:r>
            <a:r>
              <a:rPr lang="en-US" b="1" dirty="0" smtClean="0">
                <a:solidFill>
                  <a:srgbClr val="C00000"/>
                </a:solidFill>
                <a:latin typeface="Arial Black" pitchFamily="34" charset="0"/>
              </a:rPr>
              <a:t>ETIKA PROFESI KEPENDIDIKAN</a:t>
            </a:r>
            <a:endParaRPr lang="en-US" b="1" dirty="0">
              <a:solidFill>
                <a:srgbClr val="C0000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6290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40000"/>
              <a:lumOff val="60000"/>
            </a:schemeClr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PERBUATAN MANUSIA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b="1" dirty="0" smtClean="0"/>
              <a:t>MANUSIA DIHARAPKAN BERMARTABAT, BERETIKA, BERMORAL, BERKESUSILAAN MENUJU AKHIR HIDUP, KEBENARAN SEJATI.</a:t>
            </a:r>
          </a:p>
          <a:p>
            <a:r>
              <a:rPr lang="en-US" b="1" dirty="0" smtClean="0"/>
              <a:t>TUJUAN AKHIR MANUSIA DICAPAI SETELAH MENINGGAL DUNIA.</a:t>
            </a:r>
          </a:p>
          <a:p>
            <a:r>
              <a:rPr lang="en-US" b="1" dirty="0" smtClean="0"/>
              <a:t>TUJUAN AKHIR SETIAP MANUSIA ADALAH KEBAHAGIAN YANG KEKAL/ABADI.</a:t>
            </a:r>
          </a:p>
          <a:p>
            <a:r>
              <a:rPr lang="en-US" b="1" dirty="0" smtClean="0"/>
              <a:t>MANUSIA HARUS BERBUAT SESUAI DENGAN HAKIKAT KODRAT MANUSIA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758345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40000"/>
              <a:lumOff val="60000"/>
            </a:schemeClr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LANJUTAN 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PERBUATAN MANUSIA DAPAT DIBEDAKAN MENJADI PERBUATAN MANUSIAWI DAN PERBUATAN INSANI.</a:t>
            </a:r>
          </a:p>
          <a:p>
            <a:r>
              <a:rPr lang="en-US" dirty="0" smtClean="0"/>
              <a:t>PERBUATAN YANG DILUAR KENDALI MANUSIA, DI LUAR KESADARAN MANUSIA DISEBUT PERBUATAN MANUSIA.( </a:t>
            </a:r>
            <a:r>
              <a:rPr lang="en-US" dirty="0" err="1" smtClean="0"/>
              <a:t>mimpi</a:t>
            </a:r>
            <a:r>
              <a:rPr lang="en-US" dirty="0" smtClean="0"/>
              <a:t>, </a:t>
            </a:r>
            <a:r>
              <a:rPr lang="en-US" dirty="0" err="1" smtClean="0"/>
              <a:t>bernafas</a:t>
            </a:r>
            <a:r>
              <a:rPr lang="en-US" dirty="0" smtClean="0"/>
              <a:t>). PERBUATAN INI TIDAK DAPAT DIKATAKAN BERMORAL ATAU TIDAK.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23828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40000"/>
              <a:lumOff val="60000"/>
            </a:schemeClr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LANJUTAN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PERBUATAN YANG SEPENUHNYA DIBAWAH KENDALI MANUSIA, KEHENDAK MANUSIA BERFUNGSI SEPENUHNYA, DILAKUKAN DGN KESADARAN DISEBUT “ </a:t>
            </a:r>
            <a:r>
              <a:rPr lang="en-US" dirty="0" err="1" smtClean="0"/>
              <a:t>kelakuan</a:t>
            </a:r>
            <a:r>
              <a:rPr lang="en-US" dirty="0" smtClean="0"/>
              <a:t>” </a:t>
            </a:r>
            <a:r>
              <a:rPr lang="en-US" dirty="0" err="1" smtClean="0"/>
              <a:t>atau</a:t>
            </a:r>
            <a:r>
              <a:rPr lang="en-US" dirty="0" smtClean="0"/>
              <a:t> “</a:t>
            </a:r>
            <a:r>
              <a:rPr lang="en-US" dirty="0" err="1" smtClean="0"/>
              <a:t>tingkah</a:t>
            </a:r>
            <a:r>
              <a:rPr lang="en-US" dirty="0" smtClean="0"/>
              <a:t> </a:t>
            </a:r>
            <a:r>
              <a:rPr lang="en-US" dirty="0" err="1" smtClean="0"/>
              <a:t>laku</a:t>
            </a:r>
            <a:r>
              <a:rPr lang="en-US" dirty="0" smtClean="0"/>
              <a:t>” </a:t>
            </a:r>
            <a:r>
              <a:rPr lang="en-US" dirty="0" err="1" smtClean="0"/>
              <a:t>atau</a:t>
            </a:r>
            <a:r>
              <a:rPr lang="en-US" dirty="0" smtClean="0"/>
              <a:t> “</a:t>
            </a:r>
            <a:r>
              <a:rPr lang="en-US" dirty="0" err="1" smtClean="0"/>
              <a:t>perbuatan</a:t>
            </a:r>
            <a:r>
              <a:rPr lang="en-US" dirty="0" smtClean="0"/>
              <a:t> </a:t>
            </a:r>
            <a:r>
              <a:rPr lang="en-US" dirty="0" err="1" smtClean="0"/>
              <a:t>manusia</a:t>
            </a:r>
            <a:r>
              <a:rPr lang="en-US" dirty="0" smtClean="0"/>
              <a:t>”, </a:t>
            </a:r>
            <a:r>
              <a:rPr lang="en-US" dirty="0" err="1" smtClean="0"/>
              <a:t>membaca</a:t>
            </a:r>
            <a:r>
              <a:rPr lang="en-US" dirty="0" smtClean="0"/>
              <a:t>, </a:t>
            </a:r>
            <a:r>
              <a:rPr lang="en-US" dirty="0" err="1" smtClean="0"/>
              <a:t>belajar</a:t>
            </a:r>
            <a:r>
              <a:rPr lang="en-US" dirty="0" smtClean="0"/>
              <a:t>, </a:t>
            </a:r>
            <a:r>
              <a:rPr lang="en-US" dirty="0" err="1" smtClean="0"/>
              <a:t>membantu</a:t>
            </a:r>
            <a:r>
              <a:rPr lang="en-US" dirty="0" smtClean="0"/>
              <a:t> </a:t>
            </a:r>
            <a:r>
              <a:rPr lang="en-US" dirty="0" err="1" smtClean="0"/>
              <a:t>teman</a:t>
            </a:r>
            <a:r>
              <a:rPr lang="en-US" dirty="0" smtClean="0"/>
              <a:t>, </a:t>
            </a:r>
            <a:r>
              <a:rPr lang="en-US" dirty="0" err="1" smtClean="0"/>
              <a:t>mencuri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membunuh</a:t>
            </a:r>
            <a:r>
              <a:rPr lang="en-US" dirty="0" smtClean="0"/>
              <a:t> orang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lainnya</a:t>
            </a:r>
            <a:r>
              <a:rPr lang="en-US" dirty="0" smtClean="0"/>
              <a:t>.</a:t>
            </a:r>
          </a:p>
          <a:p>
            <a:r>
              <a:rPr lang="en-US" dirty="0" smtClean="0"/>
              <a:t>PERBUATAN INSANI WAJIB MEMENUHI SYARAT: BUDI DAN KEHENDAK.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17273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KEHENDAK MERDEKA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INSANI DITENTUKAN KEHENDAK MERDEKA</a:t>
            </a:r>
          </a:p>
          <a:p>
            <a:r>
              <a:rPr lang="en-US" b="1" dirty="0" smtClean="0"/>
              <a:t>DALAM DIRI MANUSIA NIAT, KEHENDAK</a:t>
            </a:r>
          </a:p>
          <a:p>
            <a:r>
              <a:rPr lang="en-US" b="1" dirty="0" smtClean="0"/>
              <a:t>KEHENDAK ADA YANG AKTUAL, VIRTUAL, HABITUAL, DAN INTERPRETATIF.</a:t>
            </a:r>
          </a:p>
          <a:p>
            <a:r>
              <a:rPr lang="en-US" b="1" dirty="0" smtClean="0"/>
              <a:t>KEMERDEKAAN MERUPAKAN HAL AZASI MANUSIA.</a:t>
            </a:r>
          </a:p>
          <a:p>
            <a:r>
              <a:rPr lang="en-US" b="1" dirty="0" smtClean="0"/>
              <a:t>PERBUATAN MMENJADI TANGGUNG JAWAB PELAKUNYA.  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463741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LANJUTAN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46237"/>
            <a:ext cx="8458200" cy="4525963"/>
          </a:xfrm>
        </p:spPr>
        <p:txBody>
          <a:bodyPr/>
          <a:lstStyle/>
          <a:p>
            <a:r>
              <a:rPr lang="en-US" b="1" dirty="0" smtClean="0"/>
              <a:t>SECARA MORAL, KEBEBASAN/KEMERDEKAAN MANUSIA ADALAH SEMPURNA.</a:t>
            </a:r>
          </a:p>
          <a:p>
            <a:r>
              <a:rPr lang="en-US" b="1" dirty="0" smtClean="0"/>
              <a:t>PENYEBAB ORANG BERSALAH:</a:t>
            </a:r>
          </a:p>
          <a:p>
            <a:pPr marL="0" indent="0">
              <a:buNone/>
            </a:pPr>
            <a:r>
              <a:rPr lang="en-US" b="1" dirty="0"/>
              <a:t> </a:t>
            </a:r>
            <a:r>
              <a:rPr lang="en-US" b="1" dirty="0" smtClean="0"/>
              <a:t>   1. </a:t>
            </a:r>
            <a:r>
              <a:rPr lang="en-US" b="1" dirty="0" err="1" smtClean="0"/>
              <a:t>adanya</a:t>
            </a:r>
            <a:r>
              <a:rPr lang="en-US" b="1" dirty="0" smtClean="0"/>
              <a:t> </a:t>
            </a:r>
            <a:r>
              <a:rPr lang="en-US" b="1" dirty="0" err="1" smtClean="0"/>
              <a:t>kesengajaan</a:t>
            </a:r>
            <a:endParaRPr lang="en-US" b="1" dirty="0" smtClean="0"/>
          </a:p>
          <a:p>
            <a:pPr marL="0" indent="0">
              <a:buNone/>
            </a:pPr>
            <a:r>
              <a:rPr lang="en-US" b="1" dirty="0"/>
              <a:t> </a:t>
            </a:r>
            <a:r>
              <a:rPr lang="en-US" b="1" dirty="0" smtClean="0"/>
              <a:t>   2. </a:t>
            </a:r>
            <a:r>
              <a:rPr lang="en-US" b="1" dirty="0" err="1" smtClean="0"/>
              <a:t>tidak</a:t>
            </a:r>
            <a:r>
              <a:rPr lang="en-US" b="1" dirty="0" smtClean="0"/>
              <a:t> </a:t>
            </a:r>
            <a:r>
              <a:rPr lang="en-US" b="1" dirty="0" err="1" smtClean="0"/>
              <a:t>berbuat</a:t>
            </a:r>
            <a:r>
              <a:rPr lang="en-US" b="1" dirty="0" smtClean="0"/>
              <a:t> </a:t>
            </a:r>
            <a:r>
              <a:rPr lang="en-US" b="1" dirty="0" err="1" smtClean="0"/>
              <a:t>apa-apa</a:t>
            </a:r>
            <a:r>
              <a:rPr lang="en-US" b="1" dirty="0" smtClean="0"/>
              <a:t> </a:t>
            </a:r>
            <a:r>
              <a:rPr lang="en-US" b="1" dirty="0" err="1" smtClean="0"/>
              <a:t>untuk</a:t>
            </a:r>
            <a:r>
              <a:rPr lang="en-US" b="1" dirty="0" smtClean="0"/>
              <a:t> </a:t>
            </a:r>
            <a:r>
              <a:rPr lang="en-US" b="1" dirty="0" err="1" smtClean="0"/>
              <a:t>menghilangkan</a:t>
            </a:r>
            <a:endParaRPr lang="en-US" b="1" dirty="0" smtClean="0"/>
          </a:p>
          <a:p>
            <a:pPr marL="0" indent="0">
              <a:buNone/>
            </a:pPr>
            <a:r>
              <a:rPr lang="en-US" b="1" dirty="0" smtClean="0"/>
              <a:t>         </a:t>
            </a:r>
            <a:r>
              <a:rPr lang="en-US" b="1" dirty="0" err="1" smtClean="0"/>
              <a:t>ketidak</a:t>
            </a:r>
            <a:r>
              <a:rPr lang="en-US" b="1" dirty="0" smtClean="0"/>
              <a:t> </a:t>
            </a:r>
            <a:r>
              <a:rPr lang="en-US" b="1" dirty="0" err="1" smtClean="0"/>
              <a:t>tahuan</a:t>
            </a:r>
            <a:r>
              <a:rPr lang="en-US" b="1" dirty="0" smtClean="0"/>
              <a:t>.</a:t>
            </a:r>
          </a:p>
          <a:p>
            <a:pPr marL="0" indent="0">
              <a:buNone/>
            </a:pPr>
            <a:r>
              <a:rPr lang="en-US" b="1" dirty="0"/>
              <a:t> </a:t>
            </a:r>
            <a:r>
              <a:rPr lang="en-US" b="1" dirty="0" smtClean="0"/>
              <a:t>    3. </a:t>
            </a:r>
            <a:r>
              <a:rPr lang="en-US" b="1" dirty="0" err="1" smtClean="0"/>
              <a:t>tidak</a:t>
            </a:r>
            <a:r>
              <a:rPr lang="en-US" b="1" dirty="0" smtClean="0"/>
              <a:t> </a:t>
            </a:r>
            <a:r>
              <a:rPr lang="en-US" b="1" dirty="0" err="1" smtClean="0"/>
              <a:t>memperhatikan</a:t>
            </a:r>
            <a:r>
              <a:rPr lang="en-US" b="1" dirty="0" smtClean="0"/>
              <a:t>    </a:t>
            </a:r>
          </a:p>
        </p:txBody>
      </p:sp>
    </p:spTree>
    <p:extLst>
      <p:ext uri="{BB962C8B-B14F-4D97-AF65-F5344CB8AC3E}">
        <p14:creationId xmlns:p14="http://schemas.microsoft.com/office/powerpoint/2010/main" val="3652044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44562"/>
          </a:xfrm>
          <a:solidFill>
            <a:srgbClr val="FFC000"/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LANJUTAN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754563"/>
          </a:xfrm>
        </p:spPr>
        <p:txBody>
          <a:bodyPr/>
          <a:lstStyle/>
          <a:p>
            <a:r>
              <a:rPr lang="en-US" b="1" dirty="0" smtClean="0"/>
              <a:t>KETIDAK TAHUAN MENYEBABKAN:</a:t>
            </a:r>
          </a:p>
          <a:p>
            <a:pPr marL="0" indent="0">
              <a:buNone/>
            </a:pPr>
            <a:r>
              <a:rPr lang="en-US" b="1" dirty="0"/>
              <a:t> </a:t>
            </a:r>
            <a:r>
              <a:rPr lang="en-US" b="1" dirty="0" smtClean="0"/>
              <a:t>  1. MENGENAI HUKUM:  TIDAK TAHU ADA U.U, </a:t>
            </a:r>
          </a:p>
          <a:p>
            <a:pPr marL="0" indent="0">
              <a:buNone/>
            </a:pPr>
            <a:r>
              <a:rPr lang="en-US" b="1" dirty="0"/>
              <a:t> </a:t>
            </a:r>
            <a:r>
              <a:rPr lang="en-US" b="1" dirty="0" smtClean="0"/>
              <a:t>      </a:t>
            </a:r>
            <a:r>
              <a:rPr lang="en-US" b="1" dirty="0" smtClean="0"/>
              <a:t>TIDAK TAHU </a:t>
            </a:r>
            <a:r>
              <a:rPr lang="en-US" b="1" dirty="0" smtClean="0"/>
              <a:t>ADANYA </a:t>
            </a:r>
            <a:r>
              <a:rPr lang="en-US" b="1" dirty="0" smtClean="0"/>
              <a:t>LARANGAN, </a:t>
            </a:r>
          </a:p>
          <a:p>
            <a:pPr marL="0" indent="0">
              <a:buNone/>
            </a:pPr>
            <a:r>
              <a:rPr lang="en-US" b="1" dirty="0"/>
              <a:t> </a:t>
            </a:r>
            <a:r>
              <a:rPr lang="en-US" b="1" dirty="0" smtClean="0"/>
              <a:t>   2. MENGENAI </a:t>
            </a:r>
            <a:r>
              <a:rPr lang="en-US" b="1" dirty="0" smtClean="0"/>
              <a:t>FAKTA TERKAIT ATURAN</a:t>
            </a:r>
            <a:endParaRPr lang="en-US" b="1" dirty="0" smtClean="0"/>
          </a:p>
          <a:p>
            <a:pPr marL="0" indent="0">
              <a:buNone/>
            </a:pPr>
            <a:r>
              <a:rPr lang="en-US" b="1" dirty="0"/>
              <a:t> </a:t>
            </a:r>
            <a:r>
              <a:rPr lang="en-US" b="1" dirty="0" smtClean="0"/>
              <a:t>   3. MENGENAI DENDA ATAU HUKUMAN</a:t>
            </a:r>
          </a:p>
          <a:p>
            <a:pPr>
              <a:buFont typeface="Wingdings" pitchFamily="2" charset="2"/>
              <a:buChar char="§"/>
            </a:pPr>
            <a:r>
              <a:rPr lang="en-US" b="1" dirty="0" smtClean="0"/>
              <a:t>KEKERASAN ATAU PAKSAAN</a:t>
            </a:r>
          </a:p>
          <a:p>
            <a:pPr>
              <a:buFont typeface="Wingdings" pitchFamily="2" charset="2"/>
              <a:buChar char="§"/>
            </a:pPr>
            <a:r>
              <a:rPr lang="en-US" b="1" dirty="0" smtClean="0"/>
              <a:t>KETAKUTAN, KEGELISAHAN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125115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44562"/>
          </a:xfrm>
          <a:solidFill>
            <a:srgbClr val="FFFF00"/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ETIKA PROFESI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678363"/>
          </a:xfrm>
        </p:spPr>
        <p:txBody>
          <a:bodyPr/>
          <a:lstStyle/>
          <a:p>
            <a:r>
              <a:rPr lang="en-US" b="1" dirty="0" smtClean="0"/>
              <a:t>MANUSIA DAPAT MEMILIKI PROFESI, TETAPI TIDAK SEMUA ORANG BERPROFESI</a:t>
            </a:r>
          </a:p>
          <a:p>
            <a:r>
              <a:rPr lang="en-US" b="1" dirty="0" smtClean="0"/>
              <a:t>PENDIDIKAN ETIKA PROFESI SAMA DENGAN PEMBETUKAN KESADARAN MORAL, TERMASUK PENDIDIKAN NILAI</a:t>
            </a:r>
          </a:p>
          <a:p>
            <a:r>
              <a:rPr lang="en-US" b="1" dirty="0" smtClean="0"/>
              <a:t>PERKEMBANGAN MORAL Jean Piaget, Kohlberg, </a:t>
            </a:r>
            <a:r>
              <a:rPr lang="en-US" b="1" dirty="0" err="1" smtClean="0"/>
              <a:t>dan</a:t>
            </a:r>
            <a:r>
              <a:rPr lang="en-US" b="1" dirty="0" smtClean="0"/>
              <a:t> J R Rest.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62826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44562"/>
          </a:xfrm>
          <a:solidFill>
            <a:srgbClr val="FFFF00"/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LANJUTAN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447800"/>
            <a:ext cx="8534400" cy="4678363"/>
          </a:xfrm>
        </p:spPr>
        <p:txBody>
          <a:bodyPr>
            <a:normAutofit lnSpcReduction="10000"/>
          </a:bodyPr>
          <a:lstStyle/>
          <a:p>
            <a:r>
              <a:rPr lang="en-US" b="1" dirty="0" smtClean="0"/>
              <a:t>JEAN PIAGET: </a:t>
            </a:r>
            <a:r>
              <a:rPr lang="en-US" b="1" dirty="0" err="1" smtClean="0"/>
              <a:t>perkembangan</a:t>
            </a:r>
            <a:r>
              <a:rPr lang="en-US" b="1" dirty="0" smtClean="0"/>
              <a:t> </a:t>
            </a:r>
            <a:r>
              <a:rPr lang="en-US" b="1" dirty="0" err="1" smtClean="0"/>
              <a:t>intelektual</a:t>
            </a:r>
            <a:r>
              <a:rPr lang="en-US" b="1" dirty="0" smtClean="0"/>
              <a:t> </a:t>
            </a:r>
            <a:r>
              <a:rPr lang="en-US" b="1" dirty="0" err="1" smtClean="0"/>
              <a:t>manusia</a:t>
            </a:r>
            <a:r>
              <a:rPr lang="en-US" b="1" dirty="0" smtClean="0"/>
              <a:t> </a:t>
            </a:r>
            <a:r>
              <a:rPr lang="en-US" b="1" dirty="0" err="1" smtClean="0"/>
              <a:t>ada</a:t>
            </a:r>
            <a:r>
              <a:rPr lang="en-US" b="1" dirty="0" smtClean="0"/>
              <a:t> 4 </a:t>
            </a:r>
            <a:r>
              <a:rPr lang="en-US" b="1" dirty="0" err="1" smtClean="0"/>
              <a:t>tingkatan</a:t>
            </a:r>
            <a:r>
              <a:rPr lang="en-US" b="1" dirty="0" smtClean="0"/>
              <a:t>: sensorimotor, </a:t>
            </a:r>
            <a:r>
              <a:rPr lang="en-US" b="1" dirty="0" err="1" smtClean="0"/>
              <a:t>praoperasional</a:t>
            </a:r>
            <a:r>
              <a:rPr lang="en-US" b="1" dirty="0" smtClean="0"/>
              <a:t>, operational </a:t>
            </a:r>
            <a:r>
              <a:rPr lang="en-US" b="1" dirty="0" err="1" smtClean="0"/>
              <a:t>konkrit</a:t>
            </a:r>
            <a:r>
              <a:rPr lang="en-US" b="1" dirty="0" smtClean="0"/>
              <a:t>, </a:t>
            </a:r>
            <a:r>
              <a:rPr lang="en-US" b="1" dirty="0" smtClean="0"/>
              <a:t>operational </a:t>
            </a:r>
            <a:r>
              <a:rPr lang="en-US" b="1" dirty="0" smtClean="0"/>
              <a:t>formal.</a:t>
            </a:r>
          </a:p>
          <a:p>
            <a:r>
              <a:rPr lang="en-US" b="1" dirty="0" smtClean="0"/>
              <a:t>KOHLBERG: </a:t>
            </a:r>
            <a:r>
              <a:rPr lang="en-US" b="1" dirty="0" err="1" smtClean="0"/>
              <a:t>tingkat</a:t>
            </a:r>
            <a:r>
              <a:rPr lang="en-US" b="1" dirty="0" smtClean="0"/>
              <a:t> </a:t>
            </a:r>
            <a:r>
              <a:rPr lang="en-US" b="1" dirty="0" err="1" smtClean="0"/>
              <a:t>perkembangan</a:t>
            </a:r>
            <a:r>
              <a:rPr lang="en-US" b="1" dirty="0" smtClean="0"/>
              <a:t> moral 1: </a:t>
            </a:r>
            <a:r>
              <a:rPr lang="en-US" b="1" dirty="0" err="1" smtClean="0"/>
              <a:t>menghindari</a:t>
            </a:r>
            <a:r>
              <a:rPr lang="en-US" b="1" dirty="0" smtClean="0"/>
              <a:t> </a:t>
            </a:r>
            <a:r>
              <a:rPr lang="en-US" b="1" dirty="0" err="1" smtClean="0"/>
              <a:t>pelanggaran</a:t>
            </a:r>
            <a:r>
              <a:rPr lang="en-US" b="1" dirty="0" smtClean="0"/>
              <a:t>, moral 2: </a:t>
            </a:r>
            <a:r>
              <a:rPr lang="en-US" b="1" dirty="0" err="1" smtClean="0"/>
              <a:t>individualis</a:t>
            </a:r>
            <a:r>
              <a:rPr lang="en-US" b="1" dirty="0" smtClean="0"/>
              <a:t> me, moral 3: </a:t>
            </a:r>
            <a:r>
              <a:rPr lang="en-US" b="1" dirty="0" err="1" smtClean="0"/>
              <a:t>hubungan</a:t>
            </a:r>
            <a:r>
              <a:rPr lang="en-US" b="1" dirty="0" smtClean="0"/>
              <a:t> interpersonal, moral 4: </a:t>
            </a:r>
            <a:r>
              <a:rPr lang="en-US" b="1" dirty="0" err="1" smtClean="0"/>
              <a:t>sistem</a:t>
            </a:r>
            <a:r>
              <a:rPr lang="en-US" b="1" dirty="0" smtClean="0"/>
              <a:t> </a:t>
            </a:r>
            <a:r>
              <a:rPr lang="en-US" b="1" dirty="0" err="1" smtClean="0"/>
              <a:t>sosial</a:t>
            </a:r>
            <a:r>
              <a:rPr lang="en-US" b="1" dirty="0" smtClean="0"/>
              <a:t> </a:t>
            </a:r>
            <a:r>
              <a:rPr lang="en-US" b="1" dirty="0" err="1" smtClean="0"/>
              <a:t>dan</a:t>
            </a:r>
            <a:r>
              <a:rPr lang="en-US" b="1" dirty="0" smtClean="0"/>
              <a:t> </a:t>
            </a:r>
            <a:r>
              <a:rPr lang="en-US" b="1" dirty="0" err="1" smtClean="0"/>
              <a:t>suara</a:t>
            </a:r>
            <a:r>
              <a:rPr lang="en-US" b="1" dirty="0" smtClean="0"/>
              <a:t> </a:t>
            </a:r>
            <a:r>
              <a:rPr lang="en-US" b="1" dirty="0" err="1" smtClean="0"/>
              <a:t>hati</a:t>
            </a:r>
            <a:r>
              <a:rPr lang="en-US" b="1" dirty="0" smtClean="0"/>
              <a:t>, moral 5: </a:t>
            </a:r>
            <a:r>
              <a:rPr lang="en-US" b="1" dirty="0" err="1" smtClean="0"/>
              <a:t>kegunaan</a:t>
            </a:r>
            <a:r>
              <a:rPr lang="en-US" b="1" dirty="0" smtClean="0"/>
              <a:t> </a:t>
            </a:r>
            <a:r>
              <a:rPr lang="en-US" b="1" dirty="0" err="1" smtClean="0"/>
              <a:t>dan</a:t>
            </a:r>
            <a:r>
              <a:rPr lang="en-US" b="1" dirty="0" smtClean="0"/>
              <a:t> </a:t>
            </a:r>
            <a:r>
              <a:rPr lang="en-US" b="1" dirty="0" err="1" smtClean="0"/>
              <a:t>hak</a:t>
            </a:r>
            <a:r>
              <a:rPr lang="en-US" b="1" dirty="0" smtClean="0"/>
              <a:t> </a:t>
            </a:r>
            <a:r>
              <a:rPr lang="en-US" b="1" dirty="0" err="1" smtClean="0"/>
              <a:t>individu</a:t>
            </a:r>
            <a:r>
              <a:rPr lang="en-US" b="1" dirty="0" smtClean="0"/>
              <a:t>, moral 6 : </a:t>
            </a:r>
            <a:r>
              <a:rPr lang="en-US" b="1" dirty="0" err="1" smtClean="0"/>
              <a:t>prinsip</a:t>
            </a:r>
            <a:r>
              <a:rPr lang="en-US" b="1" dirty="0" smtClean="0"/>
              <a:t> </a:t>
            </a:r>
            <a:r>
              <a:rPr lang="en-US" b="1" dirty="0" err="1" smtClean="0"/>
              <a:t>etika</a:t>
            </a:r>
            <a:r>
              <a:rPr lang="en-US" b="1" dirty="0" smtClean="0"/>
              <a:t> universal.   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588748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  <a:solidFill>
            <a:srgbClr val="FFFF00"/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LANJUTAN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371600"/>
            <a:ext cx="8686800" cy="4754563"/>
          </a:xfrm>
        </p:spPr>
        <p:txBody>
          <a:bodyPr/>
          <a:lstStyle/>
          <a:p>
            <a:r>
              <a:rPr lang="en-US" b="1" dirty="0" smtClean="0"/>
              <a:t>REST: TERJADINYA PERILAKU MORAL:</a:t>
            </a:r>
          </a:p>
          <a:p>
            <a:pPr marL="0" indent="0">
              <a:buNone/>
            </a:pPr>
            <a:r>
              <a:rPr lang="en-US" b="1" dirty="0"/>
              <a:t> </a:t>
            </a:r>
            <a:r>
              <a:rPr lang="en-US" b="1" dirty="0" smtClean="0"/>
              <a:t>   1. SENSITIVITAS MORAL, DAPAT DIPENGARUHI</a:t>
            </a:r>
          </a:p>
          <a:p>
            <a:pPr marL="0" indent="0">
              <a:buNone/>
            </a:pPr>
            <a:r>
              <a:rPr lang="en-US" b="1" dirty="0"/>
              <a:t> </a:t>
            </a:r>
            <a:r>
              <a:rPr lang="en-US" b="1" dirty="0" smtClean="0"/>
              <a:t>        INTERVENSI PENDIDIKAN</a:t>
            </a:r>
          </a:p>
          <a:p>
            <a:pPr marL="0" indent="0">
              <a:buNone/>
            </a:pPr>
            <a:r>
              <a:rPr lang="en-US" b="1" dirty="0"/>
              <a:t> </a:t>
            </a:r>
            <a:r>
              <a:rPr lang="en-US" b="1" dirty="0" smtClean="0"/>
              <a:t>   2. PERTIMBANGAN MORAL, TINDAKAN MANA </a:t>
            </a:r>
          </a:p>
          <a:p>
            <a:pPr marL="0" indent="0">
              <a:buNone/>
            </a:pPr>
            <a:r>
              <a:rPr lang="en-US" b="1" dirty="0"/>
              <a:t> </a:t>
            </a:r>
            <a:r>
              <a:rPr lang="en-US" b="1" dirty="0" smtClean="0"/>
              <a:t>        YG BAIK DINILAI SECARA MORAL </a:t>
            </a:r>
          </a:p>
          <a:p>
            <a:pPr marL="0" indent="0">
              <a:buNone/>
            </a:pPr>
            <a:r>
              <a:rPr lang="en-US" b="1" dirty="0"/>
              <a:t> </a:t>
            </a:r>
            <a:r>
              <a:rPr lang="en-US" b="1" dirty="0" smtClean="0"/>
              <a:t>   3. MOTIVASI DAN KOMITMEN</a:t>
            </a:r>
          </a:p>
          <a:p>
            <a:pPr marL="0" indent="0">
              <a:buNone/>
            </a:pPr>
            <a:r>
              <a:rPr lang="en-US" b="1" dirty="0"/>
              <a:t> </a:t>
            </a:r>
            <a:r>
              <a:rPr lang="en-US" b="1" dirty="0" smtClean="0"/>
              <a:t>   4. KARAKTER MORAL DAN KECAKAPAN, MENEN </a:t>
            </a:r>
          </a:p>
          <a:p>
            <a:pPr marL="0" indent="0">
              <a:buNone/>
            </a:pPr>
            <a:r>
              <a:rPr lang="en-US" b="1" dirty="0"/>
              <a:t> </a:t>
            </a:r>
            <a:r>
              <a:rPr lang="en-US" b="1" dirty="0" smtClean="0"/>
              <a:t>       TUKAN KEBERANIAN, KEGIGIHAN. 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125114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PROFESIONALISME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00200"/>
            <a:ext cx="8610600" cy="4525963"/>
          </a:xfrm>
        </p:spPr>
        <p:txBody>
          <a:bodyPr>
            <a:normAutofit lnSpcReduction="10000"/>
          </a:bodyPr>
          <a:lstStyle/>
          <a:p>
            <a:r>
              <a:rPr lang="en-US" b="1" dirty="0" smtClean="0"/>
              <a:t>JABATAN PROFESI MEMPUNYAI NILAI LEBIH TETAPI JUGA TUNTUTAN LEBIH. </a:t>
            </a:r>
          </a:p>
          <a:p>
            <a:r>
              <a:rPr lang="en-US" b="1" dirty="0" smtClean="0"/>
              <a:t>PERLU ADANYA STANDAR, KODE ETIK, DAN UJI SERTIFIKASI.</a:t>
            </a:r>
          </a:p>
          <a:p>
            <a:r>
              <a:rPr lang="en-US" b="1" dirty="0" smtClean="0"/>
              <a:t>PROFESIONAL BUKAN PROSES INTELEKTUAL, NAMUN JUGA POSES SOSIAL DAN MORAL.</a:t>
            </a:r>
          </a:p>
          <a:p>
            <a:r>
              <a:rPr lang="en-US" b="1" dirty="0" smtClean="0"/>
              <a:t>PROFESI DITUNTUT: UTAMAKAN KLIEN, MENINGKATKAN KECAKAPAN, MENGATUR DIRI, MEMAJUKAN KESEJAHTERAN PROFESI, &amp; MASY </a:t>
            </a:r>
          </a:p>
          <a:p>
            <a:endParaRPr lang="en-US" b="1" dirty="0" smtClean="0"/>
          </a:p>
          <a:p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767161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LANJUTAN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PROFESI KRISIS KETIKA  KOMERSIALISASI MENGAMBIL ALIHPROFESI.</a:t>
            </a:r>
          </a:p>
          <a:p>
            <a:r>
              <a:rPr lang="en-US" dirty="0" smtClean="0"/>
              <a:t>PERAN PENDIDIK SEKOLAH PROFESI DIKALAH-KAN KETEPATAN POLITIS DAN KEPUASAN KONSUMEN.</a:t>
            </a:r>
          </a:p>
          <a:p>
            <a:r>
              <a:rPr lang="en-US" dirty="0" smtClean="0"/>
              <a:t>PENDIDIKAN ETIKA PROFESI  PERTAMA KALI DIARTIKULASIKAN OLEH BOK (1976) DISEBAR-KAN LEWAT KARYA  HASTINGS CENTER (1980). ETIKA PROFESI PERTAMA KALI KESEHATAN, KEMUDIAN HUKUM, BARU LAINNYA.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680541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Arial Black" pitchFamily="34" charset="0"/>
              </a:rPr>
              <a:t>UNSUR KOMPETENSI PROFESI GURU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KOMPETENSI PAEDAGOGIK</a:t>
            </a:r>
          </a:p>
          <a:p>
            <a:r>
              <a:rPr lang="en-US" b="1" dirty="0" smtClean="0"/>
              <a:t>KOMPETENSI KEPRIBADIAN</a:t>
            </a:r>
          </a:p>
          <a:p>
            <a:r>
              <a:rPr lang="en-US" b="1" dirty="0" smtClean="0"/>
              <a:t>KOMPETENSI SOSIAL DAN</a:t>
            </a:r>
          </a:p>
          <a:p>
            <a:r>
              <a:rPr lang="en-US" b="1" dirty="0" smtClean="0"/>
              <a:t> KOMPETENSI PROFESIONAL</a:t>
            </a:r>
          </a:p>
          <a:p>
            <a:pPr marL="0" indent="0">
              <a:buNone/>
            </a:pPr>
            <a:r>
              <a:rPr lang="en-US" b="1" dirty="0" smtClean="0"/>
              <a:t>GURU PROFESIONAL DITANDAI </a:t>
            </a:r>
            <a:r>
              <a:rPr lang="en-US" b="1" smtClean="0"/>
              <a:t>DENGAN SERTI-FIKASI GURU.</a:t>
            </a:r>
            <a:endParaRPr lang="en-US" b="1" dirty="0" smtClean="0"/>
          </a:p>
          <a:p>
            <a:pPr marL="0" indent="0">
              <a:buNone/>
            </a:pPr>
            <a:endParaRPr lang="en-US" b="1" dirty="0" smtClean="0"/>
          </a:p>
        </p:txBody>
      </p:sp>
    </p:spTree>
    <p:extLst>
      <p:ext uri="{BB962C8B-B14F-4D97-AF65-F5344CB8AC3E}">
        <p14:creationId xmlns:p14="http://schemas.microsoft.com/office/powerpoint/2010/main" val="3343229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/>
          <a:lstStyle/>
          <a:p>
            <a:r>
              <a:rPr lang="en-US" b="1" dirty="0" smtClean="0">
                <a:solidFill>
                  <a:srgbClr val="C00000"/>
                </a:solidFill>
                <a:latin typeface="Arial Black" pitchFamily="34" charset="0"/>
              </a:rPr>
              <a:t>KOMPETENSI PENDIDIK</a:t>
            </a:r>
            <a:endParaRPr lang="en-US" b="1" dirty="0">
              <a:solidFill>
                <a:srgbClr val="C00000"/>
              </a:solidFill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b="1" dirty="0" smtClean="0"/>
              <a:t>KOMPETENSI PAEDAGOGIK, </a:t>
            </a:r>
            <a:r>
              <a:rPr lang="en-US" b="1" dirty="0" err="1" smtClean="0"/>
              <a:t>kemampuan</a:t>
            </a:r>
            <a:r>
              <a:rPr lang="en-US" b="1" dirty="0" smtClean="0"/>
              <a:t> </a:t>
            </a:r>
            <a:r>
              <a:rPr lang="en-US" b="1" dirty="0" err="1" smtClean="0"/>
              <a:t>untuk</a:t>
            </a:r>
            <a:r>
              <a:rPr lang="en-US" b="1" dirty="0" smtClean="0"/>
              <a:t> </a:t>
            </a:r>
            <a:r>
              <a:rPr lang="en-US" b="1" dirty="0" err="1" smtClean="0"/>
              <a:t>mendidik</a:t>
            </a:r>
            <a:endParaRPr lang="en-US" b="1" dirty="0" smtClean="0"/>
          </a:p>
          <a:p>
            <a:r>
              <a:rPr lang="en-US" b="1" dirty="0" smtClean="0"/>
              <a:t>KOMPETENSI KEPRIBADIAN, </a:t>
            </a:r>
            <a:r>
              <a:rPr lang="en-US" b="1" dirty="0" err="1" smtClean="0"/>
              <a:t>kematangan</a:t>
            </a:r>
            <a:r>
              <a:rPr lang="en-US" b="1" dirty="0" smtClean="0"/>
              <a:t> </a:t>
            </a:r>
            <a:r>
              <a:rPr lang="en-US" b="1" dirty="0" err="1" smtClean="0"/>
              <a:t>diri</a:t>
            </a:r>
            <a:r>
              <a:rPr lang="en-US" b="1" dirty="0" smtClean="0"/>
              <a:t> </a:t>
            </a:r>
            <a:r>
              <a:rPr lang="en-US" b="1" dirty="0" err="1" smtClean="0"/>
              <a:t>sebagai</a:t>
            </a:r>
            <a:r>
              <a:rPr lang="en-US" b="1" dirty="0" smtClean="0"/>
              <a:t> </a:t>
            </a:r>
            <a:r>
              <a:rPr lang="en-US" b="1" dirty="0" err="1" smtClean="0"/>
              <a:t>pribadi</a:t>
            </a:r>
            <a:r>
              <a:rPr lang="en-US" b="1" dirty="0" smtClean="0"/>
              <a:t> yang </a:t>
            </a:r>
            <a:r>
              <a:rPr lang="en-US" b="1" dirty="0" err="1" smtClean="0"/>
              <a:t>stabil</a:t>
            </a:r>
            <a:endParaRPr lang="en-US" b="1" dirty="0" smtClean="0"/>
          </a:p>
          <a:p>
            <a:r>
              <a:rPr lang="en-US" b="1" dirty="0" smtClean="0"/>
              <a:t>KOMPETENSI SOSIAL; </a:t>
            </a:r>
            <a:r>
              <a:rPr lang="en-US" b="1" dirty="0" err="1" smtClean="0"/>
              <a:t>memiliki</a:t>
            </a:r>
            <a:r>
              <a:rPr lang="en-US" b="1" dirty="0" smtClean="0"/>
              <a:t> </a:t>
            </a:r>
            <a:r>
              <a:rPr lang="en-US" b="1" dirty="0" err="1" smtClean="0"/>
              <a:t>kematangan</a:t>
            </a:r>
            <a:r>
              <a:rPr lang="en-US" b="1" dirty="0" smtClean="0"/>
              <a:t> </a:t>
            </a:r>
            <a:r>
              <a:rPr lang="en-US" b="1" dirty="0" err="1" smtClean="0"/>
              <a:t>sosial</a:t>
            </a:r>
            <a:r>
              <a:rPr lang="en-US" b="1" dirty="0" smtClean="0"/>
              <a:t> </a:t>
            </a:r>
            <a:r>
              <a:rPr lang="en-US" b="1" dirty="0" err="1" smtClean="0"/>
              <a:t>di</a:t>
            </a:r>
            <a:r>
              <a:rPr lang="en-US" b="1" dirty="0" smtClean="0"/>
              <a:t> </a:t>
            </a:r>
            <a:r>
              <a:rPr lang="en-US" b="1" dirty="0" err="1" smtClean="0"/>
              <a:t>lingkungannya</a:t>
            </a:r>
            <a:r>
              <a:rPr lang="en-US" b="1" dirty="0" smtClean="0"/>
              <a:t>.</a:t>
            </a:r>
          </a:p>
          <a:p>
            <a:r>
              <a:rPr lang="en-US" b="1" dirty="0" smtClean="0"/>
              <a:t>KOMPETENSI PROFESIONAL; </a:t>
            </a:r>
            <a:r>
              <a:rPr lang="en-US" b="1" dirty="0" err="1" smtClean="0"/>
              <a:t>kemampuan</a:t>
            </a:r>
            <a:r>
              <a:rPr lang="en-US" b="1" dirty="0" smtClean="0"/>
              <a:t> </a:t>
            </a:r>
            <a:r>
              <a:rPr lang="en-US" b="1" dirty="0" err="1" smtClean="0"/>
              <a:t>untuk</a:t>
            </a:r>
            <a:r>
              <a:rPr lang="en-US" b="1" dirty="0" smtClean="0"/>
              <a:t> </a:t>
            </a:r>
            <a:r>
              <a:rPr lang="en-US" b="1" dirty="0" err="1" smtClean="0"/>
              <a:t>menguasai</a:t>
            </a:r>
            <a:r>
              <a:rPr lang="en-US" b="1" dirty="0" smtClean="0"/>
              <a:t> </a:t>
            </a:r>
            <a:r>
              <a:rPr lang="en-US" b="1" dirty="0" err="1" smtClean="0"/>
              <a:t>materi</a:t>
            </a:r>
            <a:r>
              <a:rPr lang="en-US" b="1" dirty="0" smtClean="0"/>
              <a:t> ajar, </a:t>
            </a:r>
            <a:r>
              <a:rPr lang="en-US" b="1" dirty="0" err="1" smtClean="0"/>
              <a:t>pengetahuan</a:t>
            </a:r>
            <a:r>
              <a:rPr lang="en-US" b="1" dirty="0" smtClean="0"/>
              <a:t> </a:t>
            </a:r>
            <a:r>
              <a:rPr lang="en-US" b="1" dirty="0" err="1" smtClean="0"/>
              <a:t>yg</a:t>
            </a:r>
            <a:r>
              <a:rPr lang="en-US" b="1" dirty="0" smtClean="0"/>
              <a:t> </a:t>
            </a:r>
            <a:r>
              <a:rPr lang="en-US" b="1" dirty="0" err="1" smtClean="0"/>
              <a:t>terkait</a:t>
            </a:r>
            <a:r>
              <a:rPr lang="en-US" b="1" dirty="0" smtClean="0"/>
              <a:t> </a:t>
            </a:r>
            <a:r>
              <a:rPr lang="en-US" b="1" dirty="0" err="1" smtClean="0"/>
              <a:t>dengan</a:t>
            </a:r>
            <a:r>
              <a:rPr lang="en-US" b="1" dirty="0" smtClean="0"/>
              <a:t> </a:t>
            </a:r>
            <a:r>
              <a:rPr lang="en-US" b="1" dirty="0" err="1" smtClean="0"/>
              <a:t>bidangnya</a:t>
            </a:r>
            <a:r>
              <a:rPr lang="en-US" dirty="0"/>
              <a:t> </a:t>
            </a:r>
            <a:r>
              <a:rPr lang="en-US" b="1" dirty="0" smtClean="0"/>
              <a:t>(</a:t>
            </a:r>
            <a:r>
              <a:rPr lang="en-US" b="1" dirty="0" err="1" smtClean="0"/>
              <a:t>konseling</a:t>
            </a:r>
            <a:r>
              <a:rPr lang="en-US" b="1" dirty="0" smtClean="0"/>
              <a:t>)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163915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28600"/>
            <a:ext cx="8229600" cy="1143000"/>
          </a:xfrm>
          <a:solidFill>
            <a:srgbClr val="00B0F0"/>
          </a:solidFill>
        </p:spPr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rgbClr val="C00000"/>
                </a:solidFill>
                <a:latin typeface="Arial Black" pitchFamily="34" charset="0"/>
              </a:rPr>
              <a:t>TANGGUNG JAWAB PENDIDIK</a:t>
            </a:r>
            <a:endParaRPr lang="en-US" b="1" dirty="0">
              <a:solidFill>
                <a:srgbClr val="C00000"/>
              </a:solidFill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600200"/>
            <a:ext cx="8534400" cy="4525963"/>
          </a:xfrm>
        </p:spPr>
        <p:txBody>
          <a:bodyPr>
            <a:normAutofit/>
          </a:bodyPr>
          <a:lstStyle/>
          <a:p>
            <a:r>
              <a:rPr lang="en-US" sz="2800" b="1" dirty="0" smtClean="0"/>
              <a:t>MENERIMA DAN MEMATUHI NORMA DAN NILAI</a:t>
            </a:r>
          </a:p>
          <a:p>
            <a:r>
              <a:rPr lang="en-US" sz="2800" b="1" dirty="0" smtClean="0"/>
              <a:t>BERSEDIA MEMIKUL TUGAS MENDIDIK</a:t>
            </a:r>
          </a:p>
          <a:p>
            <a:r>
              <a:rPr lang="en-US" sz="2800" b="1" dirty="0" smtClean="0"/>
              <a:t>SADAR AKAN NILAI-NILAI YG TERKAIT PERBUATANNYA</a:t>
            </a:r>
          </a:p>
          <a:p>
            <a:r>
              <a:rPr lang="en-US" sz="2800" b="1" dirty="0" smtClean="0"/>
              <a:t>MENGHARGAI ANAK DIDIK DAN ORANG LAIN TERKAIT DENGAN TUGASNYA.</a:t>
            </a:r>
          </a:p>
          <a:p>
            <a:r>
              <a:rPr lang="en-US" sz="2800" b="1" dirty="0" smtClean="0"/>
              <a:t>BIJAKSANA DAN HATI-HATI DALAM BERTINDAK</a:t>
            </a:r>
          </a:p>
          <a:p>
            <a:r>
              <a:rPr lang="en-US" sz="2800" b="1" dirty="0" smtClean="0"/>
              <a:t>TAQWA KEPADA TUHAN YANG MAHAESA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1094460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rgbClr val="C00000"/>
                </a:solidFill>
                <a:latin typeface="Arial Black" pitchFamily="34" charset="0"/>
              </a:rPr>
              <a:t>TANGGUNG JAWAB PENDIDIK</a:t>
            </a:r>
            <a:endParaRPr lang="en-US" b="1" dirty="0">
              <a:solidFill>
                <a:srgbClr val="C00000"/>
              </a:solidFill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600200"/>
            <a:ext cx="8534400" cy="4525963"/>
          </a:xfrm>
        </p:spPr>
        <p:txBody>
          <a:bodyPr>
            <a:normAutofit/>
          </a:bodyPr>
          <a:lstStyle/>
          <a:p>
            <a:r>
              <a:rPr lang="en-US" sz="2800" b="1" dirty="0" smtClean="0"/>
              <a:t>MENERIMA DAN MEMATUHI NORMA DAN NILAI</a:t>
            </a:r>
          </a:p>
          <a:p>
            <a:r>
              <a:rPr lang="en-US" sz="2800" b="1" dirty="0" smtClean="0"/>
              <a:t>BERSEDIA MEMIKUL TUGAS MENDIDIK</a:t>
            </a:r>
          </a:p>
          <a:p>
            <a:r>
              <a:rPr lang="en-US" sz="2800" b="1" dirty="0" smtClean="0"/>
              <a:t>SADAR AKAN NILAI-NILAI YG TERKAIT PERBUATANNYA</a:t>
            </a:r>
          </a:p>
          <a:p>
            <a:r>
              <a:rPr lang="en-US" sz="2800" b="1" dirty="0" smtClean="0"/>
              <a:t>MENGHARGAI ANAK DIDIK DAN ORANG LAIN TERKAIT DENGAN TUGASNYA.</a:t>
            </a:r>
          </a:p>
          <a:p>
            <a:r>
              <a:rPr lang="en-US" sz="2800" b="1" dirty="0" smtClean="0"/>
              <a:t>BIJAKSANA DAN HATI-HATI DALAM BERTINDAK</a:t>
            </a:r>
          </a:p>
          <a:p>
            <a:r>
              <a:rPr lang="en-US" sz="2800" b="1" dirty="0" smtClean="0"/>
              <a:t>TAQWA KEPADA TUHAN YANG MAHAESA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520422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Arial Black" pitchFamily="34" charset="0"/>
              </a:rPr>
              <a:t>JALUR PENDIDIKAN PROFESI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DALAM JABATAN : PENILAIAN PORTOFOLIO DAN PLPG, DAN JALUR PENDIKAN PROFESI GURU (PENDIDIKAN PROFESI GURU/PPG)</a:t>
            </a:r>
          </a:p>
          <a:p>
            <a:r>
              <a:rPr lang="en-US" dirty="0" smtClean="0"/>
              <a:t>PRA JABATAN : JALUR PENDIDIKAN : PENDIDIKAN PROFESI GURU (PPG)</a:t>
            </a:r>
          </a:p>
          <a:p>
            <a:r>
              <a:rPr lang="en-US" dirty="0" smtClean="0"/>
              <a:t>PENDIDIKAN PROFESI </a:t>
            </a:r>
            <a:r>
              <a:rPr lang="en-US" smtClean="0"/>
              <a:t>GURU (PPG) : REGULER DAN SUBSIDI.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5328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GURU SEBAGAI PROFESI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76400"/>
            <a:ext cx="8229600" cy="4525963"/>
          </a:xfrm>
        </p:spPr>
        <p:txBody>
          <a:bodyPr/>
          <a:lstStyle/>
          <a:p>
            <a:r>
              <a:rPr lang="en-US" b="1" dirty="0" smtClean="0"/>
              <a:t>MENGIKUTI PENDIDIKAN</a:t>
            </a:r>
          </a:p>
          <a:p>
            <a:r>
              <a:rPr lang="en-US" b="1" dirty="0" smtClean="0"/>
              <a:t>MENGIKUTI PENDIDIKAN PROFESI</a:t>
            </a:r>
          </a:p>
          <a:p>
            <a:r>
              <a:rPr lang="en-US" b="1" dirty="0" smtClean="0"/>
              <a:t>MENTAATI ETIKA PROFESI </a:t>
            </a:r>
          </a:p>
          <a:p>
            <a:pPr marL="0" indent="0" algn="ctr">
              <a:buNone/>
            </a:pPr>
            <a:r>
              <a:rPr lang="en-US" sz="3600" b="1" smtClean="0">
                <a:solidFill>
                  <a:srgbClr val="C00000"/>
                </a:solidFill>
              </a:rPr>
              <a:t>MENGAPA </a:t>
            </a:r>
            <a:r>
              <a:rPr lang="en-US" sz="3600" b="1" smtClean="0">
                <a:solidFill>
                  <a:srgbClr val="C00000"/>
                </a:solidFill>
              </a:rPr>
              <a:t>KONSELOR </a:t>
            </a:r>
            <a:r>
              <a:rPr lang="en-US" sz="3600" b="1" dirty="0" smtClean="0">
                <a:solidFill>
                  <a:srgbClr val="C00000"/>
                </a:solidFill>
              </a:rPr>
              <a:t>HARUS MENTAATI </a:t>
            </a:r>
            <a:r>
              <a:rPr lang="en-US" sz="3600" b="1" smtClean="0">
                <a:solidFill>
                  <a:srgbClr val="C00000"/>
                </a:solidFill>
              </a:rPr>
              <a:t>PROFESI </a:t>
            </a:r>
            <a:r>
              <a:rPr lang="en-US" sz="3600" b="1" smtClean="0">
                <a:solidFill>
                  <a:srgbClr val="C00000"/>
                </a:solidFill>
              </a:rPr>
              <a:t>KEPENDIDIKAN</a:t>
            </a:r>
            <a:endParaRPr lang="en-US" sz="36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8500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642</TotalTime>
  <Words>975</Words>
  <Application>Microsoft Office PowerPoint</Application>
  <PresentationFormat>On-screen Show (4:3)</PresentationFormat>
  <Paragraphs>120</Paragraphs>
  <Slides>23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8" baseType="lpstr">
      <vt:lpstr>Arial</vt:lpstr>
      <vt:lpstr>Arial Black</vt:lpstr>
      <vt:lpstr>Calibri</vt:lpstr>
      <vt:lpstr>Wingdings</vt:lpstr>
      <vt:lpstr>Office Theme</vt:lpstr>
      <vt:lpstr>ETIKA PROFESI KEPENDIDIKAN</vt:lpstr>
      <vt:lpstr>NILAI SEBAGAI NORMA</vt:lpstr>
      <vt:lpstr>LANJUTAN</vt:lpstr>
      <vt:lpstr>ETIKA SEBAGAI NORMA</vt:lpstr>
      <vt:lpstr>LANJUTAN</vt:lpstr>
      <vt:lpstr>LANJUTAN</vt:lpstr>
      <vt:lpstr>PERBUATAN MANUSIA</vt:lpstr>
      <vt:lpstr>LANJUTAN </vt:lpstr>
      <vt:lpstr>LANJUTAN</vt:lpstr>
      <vt:lpstr>KEHENDAK MERDEKA</vt:lpstr>
      <vt:lpstr>LANJUTAN</vt:lpstr>
      <vt:lpstr>LANJUTAN</vt:lpstr>
      <vt:lpstr>ETIKA PROFESI</vt:lpstr>
      <vt:lpstr>LANJUTAN</vt:lpstr>
      <vt:lpstr>LANJUTAN</vt:lpstr>
      <vt:lpstr>PROFESIONALISME</vt:lpstr>
      <vt:lpstr>LANJUTAN</vt:lpstr>
      <vt:lpstr>UNSUR KOMPETENSI PROFESI GURU</vt:lpstr>
      <vt:lpstr>KOMPETENSI PENDIDIK</vt:lpstr>
      <vt:lpstr>TANGGUNG JAWAB PENDIDIK</vt:lpstr>
      <vt:lpstr>TANGGUNG JAWAB PENDIDIK</vt:lpstr>
      <vt:lpstr>JALUR PENDIDIKAN PROFESI</vt:lpstr>
      <vt:lpstr>GURU SEBAGAI PROFESI</vt:lpstr>
    </vt:vector>
  </TitlesOfParts>
  <Company>home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ETIKA PROFESI KEPENDIDIKAN</dc:title>
  <dc:creator>ismail - [2010]</dc:creator>
  <cp:lastModifiedBy>Windows User</cp:lastModifiedBy>
  <cp:revision>46</cp:revision>
  <dcterms:created xsi:type="dcterms:W3CDTF">2015-10-07T11:31:30Z</dcterms:created>
  <dcterms:modified xsi:type="dcterms:W3CDTF">2019-09-02T11:49:12Z</dcterms:modified>
</cp:coreProperties>
</file>