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56" r:id="rId2"/>
    <p:sldId id="257" r:id="rId3"/>
    <p:sldId id="258" r:id="rId4"/>
    <p:sldId id="259" r:id="rId5"/>
    <p:sldId id="285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</p:sldIdLst>
  <p:sldSz cx="10058400" cy="7772400"/>
  <p:notesSz cx="10058400" cy="77724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49" d="100"/>
          <a:sy n="49" d="100"/>
        </p:scale>
        <p:origin x="1764" y="5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59275" cy="3889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97538" y="0"/>
            <a:ext cx="4359275" cy="3889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A7C39B-D3C5-4957-8F73-0DF1E38DC473}" type="datetimeFigureOut">
              <a:rPr lang="id-ID" smtClean="0"/>
              <a:t>03/05/2018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332163" y="971550"/>
            <a:ext cx="3394075" cy="26225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006475" y="3740150"/>
            <a:ext cx="8045450" cy="30607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7383463"/>
            <a:ext cx="4359275" cy="3889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97538" y="7383463"/>
            <a:ext cx="4359275" cy="3889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0B2303-937A-4375-BC9B-FAF8CA57174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281445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B2303-937A-4375-BC9B-FAF8CA571744}" type="slidenum">
              <a:rPr lang="id-ID" smtClean="0"/>
              <a:t>20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724154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754380" y="2409444"/>
            <a:ext cx="8549640" cy="16322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508760" y="4352544"/>
            <a:ext cx="7040880" cy="19431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5/3/2018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FFFF00"/>
                </a:solidFill>
                <a:latin typeface="Liberation Sans Narrow"/>
                <a:cs typeface="Liberation Sans Narrow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Liberation Sans Narrow"/>
                <a:cs typeface="Liberation Sans Narrow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5/3/2018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FFFF00"/>
                </a:solidFill>
                <a:latin typeface="Liberation Sans Narrow"/>
                <a:cs typeface="Liberation Sans Narrow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02920" y="1787652"/>
            <a:ext cx="4375404" cy="51297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180076" y="1787652"/>
            <a:ext cx="4375404" cy="51297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5/3/2018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FFFF00"/>
                </a:solidFill>
                <a:latin typeface="Liberation Sans Narrow"/>
                <a:cs typeface="Liberation Sans Narrow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5/3/2018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5/3/2018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457200" y="457200"/>
            <a:ext cx="9144000" cy="684885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88340" y="1115059"/>
            <a:ext cx="8681719" cy="5740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rgbClr val="FFFF00"/>
                </a:solidFill>
                <a:latin typeface="Liberation Sans Narrow"/>
                <a:cs typeface="Liberation Sans Narrow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88340" y="2134920"/>
            <a:ext cx="7071359" cy="29514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Liberation Sans Narrow"/>
                <a:cs typeface="Liberation Sans Narrow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419856" y="7228332"/>
            <a:ext cx="3218688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5/3/2018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242048" y="7228332"/>
            <a:ext cx="2313432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2410459"/>
            <a:ext cx="319024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WESEL</a:t>
            </a:r>
            <a:r>
              <a:rPr spc="-70" dirty="0"/>
              <a:t> </a:t>
            </a:r>
            <a:r>
              <a:rPr spc="-5" dirty="0"/>
              <a:t>(SWITCH)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247123" y="6735571"/>
            <a:ext cx="123825" cy="238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88340" y="1115059"/>
            <a:ext cx="243522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Fungsi</a:t>
            </a:r>
            <a:r>
              <a:rPr spc="-85" dirty="0"/>
              <a:t> </a:t>
            </a:r>
            <a:r>
              <a:rPr spc="-10" dirty="0"/>
              <a:t>Wesel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80085" y="2316480"/>
            <a:ext cx="5492115" cy="4053674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56870" marR="42545" indent="-344170">
              <a:lnSpc>
                <a:spcPct val="100000"/>
              </a:lnSpc>
              <a:spcBef>
                <a:spcPts val="90"/>
              </a:spcBef>
              <a:buClr>
                <a:srgbClr val="FFFF00"/>
              </a:buClr>
              <a:buChar char="•"/>
              <a:tabLst>
                <a:tab pos="356870" algn="l"/>
                <a:tab pos="357505" algn="l"/>
              </a:tabLst>
            </a:pP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Wesel merupakan pertemuan antara beberapa  jalur (sepur), </a:t>
            </a:r>
            <a:r>
              <a:rPr sz="32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dapat </a:t>
            </a: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berupa </a:t>
            </a:r>
            <a:r>
              <a:rPr sz="32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sepur </a:t>
            </a: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yang  bercabang atau persilangan antara 2</a:t>
            </a:r>
            <a:r>
              <a:rPr sz="3200" spc="4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32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sepur.</a:t>
            </a:r>
            <a:endParaRPr sz="3200" dirty="0">
              <a:latin typeface="Liberation Sans Narrow"/>
              <a:cs typeface="Liberation Sans Narrow"/>
            </a:endParaRPr>
          </a:p>
          <a:p>
            <a:pPr marL="356870" marR="5080" indent="-344170">
              <a:lnSpc>
                <a:spcPct val="100000"/>
              </a:lnSpc>
              <a:spcBef>
                <a:spcPts val="770"/>
              </a:spcBef>
              <a:buClr>
                <a:srgbClr val="FFFF00"/>
              </a:buClr>
              <a:buChar char="•"/>
              <a:tabLst>
                <a:tab pos="356870" algn="l"/>
                <a:tab pos="357505" algn="l"/>
              </a:tabLst>
            </a:pPr>
            <a:r>
              <a:rPr sz="32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Fungsi </a:t>
            </a: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wesel adalah untuk mengalihkan kereta  </a:t>
            </a:r>
            <a:r>
              <a:rPr sz="3200" spc="-5" dirty="0" err="1">
                <a:solidFill>
                  <a:srgbClr val="FFFFFF"/>
                </a:solidFill>
                <a:latin typeface="Liberation Sans Narrow"/>
                <a:cs typeface="Liberation Sans Narrow"/>
              </a:rPr>
              <a:t>dari</a:t>
            </a: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3200" spc="-5" dirty="0" err="1" smtClean="0">
                <a:solidFill>
                  <a:srgbClr val="FFFFFF"/>
                </a:solidFill>
                <a:latin typeface="Liberation Sans Narrow"/>
                <a:cs typeface="Liberation Sans Narrow"/>
              </a:rPr>
              <a:t>satu</a:t>
            </a:r>
            <a:r>
              <a:rPr sz="3200" spc="-5" dirty="0" smtClean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32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sepur </a:t>
            </a: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ke </a:t>
            </a:r>
            <a:r>
              <a:rPr sz="32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sepur</a:t>
            </a:r>
            <a:r>
              <a:rPr sz="3200" spc="-3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lainnya</a:t>
            </a:r>
            <a:endParaRPr sz="3200" dirty="0">
              <a:latin typeface="Liberation Sans Narrow"/>
              <a:cs typeface="Liberation Sans Narrow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167336" y="4343317"/>
            <a:ext cx="3429000" cy="25725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260340" y="6735571"/>
            <a:ext cx="4146550" cy="5378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R="40005" algn="r">
              <a:lnSpc>
                <a:spcPct val="100000"/>
              </a:lnSpc>
              <a:spcBef>
                <a:spcPts val="90"/>
              </a:spcBef>
            </a:pP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endParaRPr sz="1400">
              <a:latin typeface="Arial"/>
              <a:cs typeface="Arial"/>
            </a:endParaRPr>
          </a:p>
          <a:p>
            <a:pPr marR="5080" algn="r">
              <a:lnSpc>
                <a:spcPct val="100000"/>
              </a:lnSpc>
              <a:spcBef>
                <a:spcPts val="919"/>
              </a:spcBef>
            </a:pPr>
            <a:r>
              <a:rPr sz="1200" i="1" spc="-10" dirty="0">
                <a:solidFill>
                  <a:srgbClr val="FFFF00"/>
                </a:solidFill>
                <a:latin typeface="Times New Roman"/>
                <a:cs typeface="Times New Roman"/>
              </a:rPr>
              <a:t>Source: </a:t>
            </a:r>
            <a:r>
              <a:rPr sz="1200" i="1" dirty="0">
                <a:solidFill>
                  <a:srgbClr val="FFFF00"/>
                </a:solidFill>
                <a:latin typeface="Times New Roman"/>
                <a:cs typeface="Times New Roman"/>
              </a:rPr>
              <a:t>Sub </a:t>
            </a:r>
            <a:r>
              <a:rPr sz="1200" i="1" spc="-5" dirty="0">
                <a:solidFill>
                  <a:srgbClr val="FFFF00"/>
                </a:solidFill>
                <a:latin typeface="Times New Roman"/>
                <a:cs typeface="Times New Roman"/>
              </a:rPr>
              <a:t>Dipo </a:t>
            </a:r>
            <a:r>
              <a:rPr sz="1200" i="1" spc="-10" dirty="0">
                <a:solidFill>
                  <a:srgbClr val="FFFF00"/>
                </a:solidFill>
                <a:latin typeface="Times New Roman"/>
                <a:cs typeface="Times New Roman"/>
              </a:rPr>
              <a:t>Banyuwangi, </a:t>
            </a:r>
            <a:r>
              <a:rPr sz="1200" i="1" spc="-35" dirty="0">
                <a:solidFill>
                  <a:srgbClr val="FFFF00"/>
                </a:solidFill>
                <a:latin typeface="Times New Roman"/>
                <a:cs typeface="Times New Roman"/>
              </a:rPr>
              <a:t>Wordpress </a:t>
            </a:r>
            <a:r>
              <a:rPr sz="1200" i="1" spc="-5" dirty="0">
                <a:solidFill>
                  <a:srgbClr val="FFFF00"/>
                </a:solidFill>
                <a:latin typeface="Times New Roman"/>
                <a:cs typeface="Times New Roman"/>
              </a:rPr>
              <a:t>Ensiklopedia </a:t>
            </a:r>
            <a:r>
              <a:rPr sz="1200" i="1" spc="-15" dirty="0">
                <a:solidFill>
                  <a:srgbClr val="FFFF00"/>
                </a:solidFill>
                <a:latin typeface="Times New Roman"/>
                <a:cs typeface="Times New Roman"/>
              </a:rPr>
              <a:t>Kereta</a:t>
            </a:r>
            <a:r>
              <a:rPr sz="1200" i="1" spc="-10" dirty="0">
                <a:solidFill>
                  <a:srgbClr val="FFFF00"/>
                </a:solidFill>
                <a:latin typeface="Times New Roman"/>
                <a:cs typeface="Times New Roman"/>
              </a:rPr>
              <a:t> </a:t>
            </a:r>
            <a:r>
              <a:rPr sz="1200" i="1" dirty="0">
                <a:solidFill>
                  <a:srgbClr val="FFFF00"/>
                </a:solidFill>
                <a:latin typeface="Times New Roman"/>
                <a:cs typeface="Times New Roman"/>
              </a:rPr>
              <a:t>Api</a:t>
            </a:r>
            <a:endParaRPr sz="1200">
              <a:latin typeface="Times New Roman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88340" y="1115059"/>
            <a:ext cx="404177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Pemilihan</a:t>
            </a:r>
            <a:r>
              <a:rPr spc="-30" dirty="0"/>
              <a:t> </a:t>
            </a:r>
            <a:r>
              <a:rPr spc="-5" dirty="0"/>
              <a:t>Wesel…???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88340" y="2233675"/>
            <a:ext cx="6524625" cy="356235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56870" marR="5080" indent="-344170">
              <a:lnSpc>
                <a:spcPct val="100000"/>
              </a:lnSpc>
              <a:spcBef>
                <a:spcPts val="90"/>
              </a:spcBef>
              <a:buClr>
                <a:srgbClr val="FFFF00"/>
              </a:buClr>
              <a:buChar char="•"/>
              <a:tabLst>
                <a:tab pos="356870" algn="l"/>
                <a:tab pos="357505" algn="l"/>
              </a:tabLst>
            </a:pP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Pemilihan wesel pada suatu emplasemen  tergantung</a:t>
            </a:r>
            <a:r>
              <a:rPr sz="32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pada</a:t>
            </a:r>
            <a:endParaRPr sz="3200">
              <a:latin typeface="Liberation Sans Narrow"/>
              <a:cs typeface="Liberation Sans Narrow"/>
            </a:endParaRPr>
          </a:p>
          <a:p>
            <a:pPr marL="756285" lvl="1" indent="-286385">
              <a:lnSpc>
                <a:spcPct val="100000"/>
              </a:lnSpc>
              <a:spcBef>
                <a:spcPts val="690"/>
              </a:spcBef>
              <a:buChar char="–"/>
              <a:tabLst>
                <a:tab pos="756920" algn="l"/>
              </a:tabLst>
            </a:pP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Kecepatan</a:t>
            </a:r>
            <a:endParaRPr sz="2800">
              <a:latin typeface="Liberation Sans Narrow"/>
              <a:cs typeface="Liberation Sans Narrow"/>
            </a:endParaRPr>
          </a:p>
          <a:p>
            <a:pPr marL="756285" lvl="1" indent="-286385">
              <a:lnSpc>
                <a:spcPct val="100000"/>
              </a:lnSpc>
              <a:spcBef>
                <a:spcPts val="670"/>
              </a:spcBef>
              <a:buChar char="–"/>
              <a:tabLst>
                <a:tab pos="756920" algn="l"/>
              </a:tabLst>
            </a:pP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Layout</a:t>
            </a:r>
            <a:endParaRPr sz="2800">
              <a:latin typeface="Liberation Sans Narrow"/>
              <a:cs typeface="Liberation Sans Narrow"/>
            </a:endParaRPr>
          </a:p>
          <a:p>
            <a:pPr marL="756285" lvl="1" indent="-286385">
              <a:lnSpc>
                <a:spcPct val="100000"/>
              </a:lnSpc>
              <a:spcBef>
                <a:spcPts val="675"/>
              </a:spcBef>
              <a:buChar char="–"/>
              <a:tabLst>
                <a:tab pos="756920" algn="l"/>
              </a:tabLst>
            </a:pP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Panjang</a:t>
            </a:r>
            <a:r>
              <a:rPr sz="2800" spc="-1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peron</a:t>
            </a:r>
            <a:endParaRPr sz="2800">
              <a:latin typeface="Liberation Sans Narrow"/>
              <a:cs typeface="Liberation Sans Narrow"/>
            </a:endParaRPr>
          </a:p>
          <a:p>
            <a:pPr marL="756285" lvl="1" indent="-286385">
              <a:lnSpc>
                <a:spcPct val="100000"/>
              </a:lnSpc>
              <a:spcBef>
                <a:spcPts val="670"/>
              </a:spcBef>
              <a:buChar char="–"/>
              <a:tabLst>
                <a:tab pos="756920" algn="l"/>
              </a:tabLst>
            </a:pP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Tujuan</a:t>
            </a:r>
            <a:r>
              <a:rPr sz="2800" spc="-3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peron</a:t>
            </a:r>
            <a:endParaRPr sz="2800">
              <a:latin typeface="Liberation Sans Narrow"/>
              <a:cs typeface="Liberation Sans Narrow"/>
            </a:endParaRPr>
          </a:p>
          <a:p>
            <a:pPr marL="756285" lvl="1" indent="-286385">
              <a:lnSpc>
                <a:spcPct val="100000"/>
              </a:lnSpc>
              <a:spcBef>
                <a:spcPts val="670"/>
              </a:spcBef>
              <a:buChar char="–"/>
              <a:tabLst>
                <a:tab pos="756920" algn="l"/>
              </a:tabLst>
            </a:pP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dll</a:t>
            </a:r>
            <a:endParaRPr sz="2800">
              <a:latin typeface="Liberation Sans Narrow"/>
              <a:cs typeface="Liberation Sans Narrow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247123" y="6735571"/>
            <a:ext cx="123825" cy="238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3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88340" y="1115059"/>
            <a:ext cx="243713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St</a:t>
            </a:r>
            <a:r>
              <a:rPr spc="-10" dirty="0"/>
              <a:t>a</a:t>
            </a:r>
            <a:r>
              <a:rPr spc="-15" dirty="0"/>
              <a:t>s</a:t>
            </a:r>
            <a:r>
              <a:rPr spc="-10" dirty="0"/>
              <a:t>i</a:t>
            </a:r>
            <a:r>
              <a:rPr dirty="0"/>
              <a:t>u</a:t>
            </a:r>
            <a:r>
              <a:rPr spc="-15" dirty="0"/>
              <a:t>n</a:t>
            </a:r>
            <a:r>
              <a:rPr dirty="0"/>
              <a:t>…</a:t>
            </a:r>
            <a:r>
              <a:rPr spc="-5" dirty="0"/>
              <a:t>??</a:t>
            </a:r>
            <a:r>
              <a:rPr dirty="0"/>
              <a:t>?</a:t>
            </a:r>
          </a:p>
        </p:txBody>
      </p:sp>
      <p:sp>
        <p:nvSpPr>
          <p:cNvPr id="3" name="object 3"/>
          <p:cNvSpPr/>
          <p:nvPr/>
        </p:nvSpPr>
        <p:spPr>
          <a:xfrm>
            <a:off x="615694" y="3459479"/>
            <a:ext cx="3234055" cy="1618615"/>
          </a:xfrm>
          <a:custGeom>
            <a:avLst/>
            <a:gdLst/>
            <a:ahLst/>
            <a:cxnLst/>
            <a:rect l="l" t="t" r="r" b="b"/>
            <a:pathLst>
              <a:path w="3234054" h="1618614">
                <a:moveTo>
                  <a:pt x="3072385" y="0"/>
                </a:moveTo>
                <a:lnTo>
                  <a:pt x="161545" y="0"/>
                </a:lnTo>
                <a:lnTo>
                  <a:pt x="118887" y="5827"/>
                </a:lnTo>
                <a:lnTo>
                  <a:pt x="80377" y="22239"/>
                </a:lnTo>
                <a:lnTo>
                  <a:pt x="47625" y="47625"/>
                </a:lnTo>
                <a:lnTo>
                  <a:pt x="22239" y="80376"/>
                </a:lnTo>
                <a:lnTo>
                  <a:pt x="5827" y="118886"/>
                </a:lnTo>
                <a:lnTo>
                  <a:pt x="0" y="161544"/>
                </a:lnTo>
                <a:lnTo>
                  <a:pt x="0" y="1456944"/>
                </a:lnTo>
                <a:lnTo>
                  <a:pt x="5827" y="1499601"/>
                </a:lnTo>
                <a:lnTo>
                  <a:pt x="22239" y="1538111"/>
                </a:lnTo>
                <a:lnTo>
                  <a:pt x="47625" y="1570863"/>
                </a:lnTo>
                <a:lnTo>
                  <a:pt x="80377" y="1596248"/>
                </a:lnTo>
                <a:lnTo>
                  <a:pt x="118887" y="1612660"/>
                </a:lnTo>
                <a:lnTo>
                  <a:pt x="161545" y="1618488"/>
                </a:lnTo>
                <a:lnTo>
                  <a:pt x="3072385" y="1618488"/>
                </a:lnTo>
                <a:lnTo>
                  <a:pt x="3115043" y="1612660"/>
                </a:lnTo>
                <a:lnTo>
                  <a:pt x="3153552" y="1596248"/>
                </a:lnTo>
                <a:lnTo>
                  <a:pt x="3186304" y="1570863"/>
                </a:lnTo>
                <a:lnTo>
                  <a:pt x="3211690" y="1538111"/>
                </a:lnTo>
                <a:lnTo>
                  <a:pt x="3228101" y="1499601"/>
                </a:lnTo>
                <a:lnTo>
                  <a:pt x="3233929" y="1456944"/>
                </a:lnTo>
                <a:lnTo>
                  <a:pt x="3233929" y="161544"/>
                </a:lnTo>
                <a:lnTo>
                  <a:pt x="3228101" y="118886"/>
                </a:lnTo>
                <a:lnTo>
                  <a:pt x="3211690" y="80376"/>
                </a:lnTo>
                <a:lnTo>
                  <a:pt x="3186304" y="47625"/>
                </a:lnTo>
                <a:lnTo>
                  <a:pt x="3153552" y="22239"/>
                </a:lnTo>
                <a:lnTo>
                  <a:pt x="3115043" y="5827"/>
                </a:lnTo>
                <a:lnTo>
                  <a:pt x="3072385" y="0"/>
                </a:lnTo>
                <a:close/>
              </a:path>
            </a:pathLst>
          </a:custGeom>
          <a:solidFill>
            <a:srgbClr val="00B88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03504" y="3447288"/>
            <a:ext cx="3258820" cy="1643380"/>
          </a:xfrm>
          <a:custGeom>
            <a:avLst/>
            <a:gdLst/>
            <a:ahLst/>
            <a:cxnLst/>
            <a:rect l="l" t="t" r="r" b="b"/>
            <a:pathLst>
              <a:path w="3258820" h="1643379">
                <a:moveTo>
                  <a:pt x="3102863" y="0"/>
                </a:moveTo>
                <a:lnTo>
                  <a:pt x="155447" y="0"/>
                </a:lnTo>
                <a:lnTo>
                  <a:pt x="137159" y="3048"/>
                </a:lnTo>
                <a:lnTo>
                  <a:pt x="91439" y="21336"/>
                </a:lnTo>
                <a:lnTo>
                  <a:pt x="60959" y="39624"/>
                </a:lnTo>
                <a:lnTo>
                  <a:pt x="48767" y="51815"/>
                </a:lnTo>
                <a:lnTo>
                  <a:pt x="39623" y="64008"/>
                </a:lnTo>
                <a:lnTo>
                  <a:pt x="27431" y="76200"/>
                </a:lnTo>
                <a:lnTo>
                  <a:pt x="21335" y="91439"/>
                </a:lnTo>
                <a:lnTo>
                  <a:pt x="12190" y="106679"/>
                </a:lnTo>
                <a:lnTo>
                  <a:pt x="6095" y="121920"/>
                </a:lnTo>
                <a:lnTo>
                  <a:pt x="0" y="158496"/>
                </a:lnTo>
                <a:lnTo>
                  <a:pt x="0" y="1487424"/>
                </a:lnTo>
                <a:lnTo>
                  <a:pt x="12190" y="1536192"/>
                </a:lnTo>
                <a:lnTo>
                  <a:pt x="39623" y="1578864"/>
                </a:lnTo>
                <a:lnTo>
                  <a:pt x="76200" y="1612392"/>
                </a:lnTo>
                <a:lnTo>
                  <a:pt x="121919" y="1636776"/>
                </a:lnTo>
                <a:lnTo>
                  <a:pt x="140208" y="1639824"/>
                </a:lnTo>
                <a:lnTo>
                  <a:pt x="155447" y="1642872"/>
                </a:lnTo>
                <a:lnTo>
                  <a:pt x="3102863" y="1642872"/>
                </a:lnTo>
                <a:lnTo>
                  <a:pt x="3121151" y="1639824"/>
                </a:lnTo>
                <a:lnTo>
                  <a:pt x="3136392" y="1633728"/>
                </a:lnTo>
                <a:lnTo>
                  <a:pt x="3154680" y="1627632"/>
                </a:lnTo>
                <a:lnTo>
                  <a:pt x="3169920" y="1621536"/>
                </a:lnTo>
                <a:lnTo>
                  <a:pt x="3173984" y="1618488"/>
                </a:lnTo>
                <a:lnTo>
                  <a:pt x="173736" y="1618488"/>
                </a:lnTo>
                <a:lnTo>
                  <a:pt x="158495" y="1615439"/>
                </a:lnTo>
                <a:lnTo>
                  <a:pt x="143255" y="1615439"/>
                </a:lnTo>
                <a:lnTo>
                  <a:pt x="128015" y="1609344"/>
                </a:lnTo>
                <a:lnTo>
                  <a:pt x="115823" y="1606295"/>
                </a:lnTo>
                <a:lnTo>
                  <a:pt x="103631" y="1600200"/>
                </a:lnTo>
                <a:lnTo>
                  <a:pt x="88391" y="1591056"/>
                </a:lnTo>
                <a:lnTo>
                  <a:pt x="79247" y="1581912"/>
                </a:lnTo>
                <a:lnTo>
                  <a:pt x="67055" y="1572768"/>
                </a:lnTo>
                <a:lnTo>
                  <a:pt x="36575" y="1527048"/>
                </a:lnTo>
                <a:lnTo>
                  <a:pt x="27431" y="1496568"/>
                </a:lnTo>
                <a:lnTo>
                  <a:pt x="24383" y="1484376"/>
                </a:lnTo>
                <a:lnTo>
                  <a:pt x="24383" y="158496"/>
                </a:lnTo>
                <a:lnTo>
                  <a:pt x="30479" y="128015"/>
                </a:lnTo>
                <a:lnTo>
                  <a:pt x="42671" y="103632"/>
                </a:lnTo>
                <a:lnTo>
                  <a:pt x="51815" y="91439"/>
                </a:lnTo>
                <a:lnTo>
                  <a:pt x="57911" y="79248"/>
                </a:lnTo>
                <a:lnTo>
                  <a:pt x="70103" y="70103"/>
                </a:lnTo>
                <a:lnTo>
                  <a:pt x="79247" y="57912"/>
                </a:lnTo>
                <a:lnTo>
                  <a:pt x="91439" y="51815"/>
                </a:lnTo>
                <a:lnTo>
                  <a:pt x="103631" y="42672"/>
                </a:lnTo>
                <a:lnTo>
                  <a:pt x="115823" y="36575"/>
                </a:lnTo>
                <a:lnTo>
                  <a:pt x="131064" y="30479"/>
                </a:lnTo>
                <a:lnTo>
                  <a:pt x="143255" y="27432"/>
                </a:lnTo>
                <a:lnTo>
                  <a:pt x="158495" y="27432"/>
                </a:lnTo>
                <a:lnTo>
                  <a:pt x="173736" y="24384"/>
                </a:lnTo>
                <a:lnTo>
                  <a:pt x="3171952" y="24384"/>
                </a:lnTo>
                <a:lnTo>
                  <a:pt x="3151632" y="12191"/>
                </a:lnTo>
                <a:lnTo>
                  <a:pt x="3136392" y="6096"/>
                </a:lnTo>
                <a:lnTo>
                  <a:pt x="3118104" y="3048"/>
                </a:lnTo>
                <a:lnTo>
                  <a:pt x="3102863" y="0"/>
                </a:lnTo>
                <a:close/>
              </a:path>
              <a:path w="3258820" h="1643379">
                <a:moveTo>
                  <a:pt x="3171952" y="24384"/>
                </a:moveTo>
                <a:lnTo>
                  <a:pt x="3084575" y="24384"/>
                </a:lnTo>
                <a:lnTo>
                  <a:pt x="3099816" y="27432"/>
                </a:lnTo>
                <a:lnTo>
                  <a:pt x="3115056" y="27432"/>
                </a:lnTo>
                <a:lnTo>
                  <a:pt x="3130296" y="33527"/>
                </a:lnTo>
                <a:lnTo>
                  <a:pt x="3142487" y="36575"/>
                </a:lnTo>
                <a:lnTo>
                  <a:pt x="3157728" y="42672"/>
                </a:lnTo>
                <a:lnTo>
                  <a:pt x="3169920" y="51815"/>
                </a:lnTo>
                <a:lnTo>
                  <a:pt x="3179063" y="60960"/>
                </a:lnTo>
                <a:lnTo>
                  <a:pt x="3191256" y="70103"/>
                </a:lnTo>
                <a:lnTo>
                  <a:pt x="3221735" y="115824"/>
                </a:lnTo>
                <a:lnTo>
                  <a:pt x="3230880" y="146303"/>
                </a:lnTo>
                <a:lnTo>
                  <a:pt x="3233928" y="158496"/>
                </a:lnTo>
                <a:lnTo>
                  <a:pt x="3233928" y="1484376"/>
                </a:lnTo>
                <a:lnTo>
                  <a:pt x="3230880" y="1499616"/>
                </a:lnTo>
                <a:lnTo>
                  <a:pt x="3209544" y="1551432"/>
                </a:lnTo>
                <a:lnTo>
                  <a:pt x="3179063" y="1584960"/>
                </a:lnTo>
                <a:lnTo>
                  <a:pt x="3166872" y="1591056"/>
                </a:lnTo>
                <a:lnTo>
                  <a:pt x="3154680" y="1600200"/>
                </a:lnTo>
                <a:lnTo>
                  <a:pt x="3130296" y="1612392"/>
                </a:lnTo>
                <a:lnTo>
                  <a:pt x="3115056" y="1615439"/>
                </a:lnTo>
                <a:lnTo>
                  <a:pt x="3099816" y="1615439"/>
                </a:lnTo>
                <a:lnTo>
                  <a:pt x="3084575" y="1618488"/>
                </a:lnTo>
                <a:lnTo>
                  <a:pt x="3173984" y="1618488"/>
                </a:lnTo>
                <a:lnTo>
                  <a:pt x="3182111" y="1612392"/>
                </a:lnTo>
                <a:lnTo>
                  <a:pt x="3197351" y="1603248"/>
                </a:lnTo>
                <a:lnTo>
                  <a:pt x="3209544" y="1591056"/>
                </a:lnTo>
                <a:lnTo>
                  <a:pt x="3218687" y="1578864"/>
                </a:lnTo>
                <a:lnTo>
                  <a:pt x="3230880" y="1566672"/>
                </a:lnTo>
                <a:lnTo>
                  <a:pt x="3240023" y="1551432"/>
                </a:lnTo>
                <a:lnTo>
                  <a:pt x="3252216" y="1520952"/>
                </a:lnTo>
                <a:lnTo>
                  <a:pt x="3258312" y="1484376"/>
                </a:lnTo>
                <a:lnTo>
                  <a:pt x="3258312" y="155448"/>
                </a:lnTo>
                <a:lnTo>
                  <a:pt x="3246120" y="106679"/>
                </a:lnTo>
                <a:lnTo>
                  <a:pt x="3218687" y="64008"/>
                </a:lnTo>
                <a:lnTo>
                  <a:pt x="3182111" y="30479"/>
                </a:lnTo>
                <a:lnTo>
                  <a:pt x="3171952" y="2438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843528" y="3328415"/>
            <a:ext cx="1308100" cy="951230"/>
          </a:xfrm>
          <a:custGeom>
            <a:avLst/>
            <a:gdLst/>
            <a:ahLst/>
            <a:cxnLst/>
            <a:rect l="l" t="t" r="r" b="b"/>
            <a:pathLst>
              <a:path w="1308100" h="951229">
                <a:moveTo>
                  <a:pt x="1292352" y="0"/>
                </a:moveTo>
                <a:lnTo>
                  <a:pt x="0" y="929639"/>
                </a:lnTo>
                <a:lnTo>
                  <a:pt x="15239" y="950976"/>
                </a:lnTo>
                <a:lnTo>
                  <a:pt x="1307592" y="21336"/>
                </a:lnTo>
                <a:lnTo>
                  <a:pt x="1292352" y="0"/>
                </a:lnTo>
                <a:close/>
              </a:path>
            </a:pathLst>
          </a:custGeom>
          <a:solidFill>
            <a:srgbClr val="18CC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953000" y="2529839"/>
            <a:ext cx="3234055" cy="1618615"/>
          </a:xfrm>
          <a:custGeom>
            <a:avLst/>
            <a:gdLst/>
            <a:ahLst/>
            <a:cxnLst/>
            <a:rect l="l" t="t" r="r" b="b"/>
            <a:pathLst>
              <a:path w="3234054" h="1618614">
                <a:moveTo>
                  <a:pt x="3072383" y="0"/>
                </a:moveTo>
                <a:lnTo>
                  <a:pt x="161543" y="0"/>
                </a:lnTo>
                <a:lnTo>
                  <a:pt x="117827" y="5827"/>
                </a:lnTo>
                <a:lnTo>
                  <a:pt x="79022" y="22239"/>
                </a:lnTo>
                <a:lnTo>
                  <a:pt x="46481" y="47625"/>
                </a:lnTo>
                <a:lnTo>
                  <a:pt x="21561" y="80376"/>
                </a:lnTo>
                <a:lnTo>
                  <a:pt x="5616" y="118886"/>
                </a:lnTo>
                <a:lnTo>
                  <a:pt x="0" y="161544"/>
                </a:lnTo>
                <a:lnTo>
                  <a:pt x="0" y="1456944"/>
                </a:lnTo>
                <a:lnTo>
                  <a:pt x="5616" y="1499601"/>
                </a:lnTo>
                <a:lnTo>
                  <a:pt x="21561" y="1538111"/>
                </a:lnTo>
                <a:lnTo>
                  <a:pt x="46482" y="1570863"/>
                </a:lnTo>
                <a:lnTo>
                  <a:pt x="79022" y="1596248"/>
                </a:lnTo>
                <a:lnTo>
                  <a:pt x="117827" y="1612660"/>
                </a:lnTo>
                <a:lnTo>
                  <a:pt x="161543" y="1618488"/>
                </a:lnTo>
                <a:lnTo>
                  <a:pt x="3072383" y="1618488"/>
                </a:lnTo>
                <a:lnTo>
                  <a:pt x="3115041" y="1612660"/>
                </a:lnTo>
                <a:lnTo>
                  <a:pt x="3153551" y="1596248"/>
                </a:lnTo>
                <a:lnTo>
                  <a:pt x="3186303" y="1570863"/>
                </a:lnTo>
                <a:lnTo>
                  <a:pt x="3211688" y="1538111"/>
                </a:lnTo>
                <a:lnTo>
                  <a:pt x="3228100" y="1499601"/>
                </a:lnTo>
                <a:lnTo>
                  <a:pt x="3233928" y="1456944"/>
                </a:lnTo>
                <a:lnTo>
                  <a:pt x="3233928" y="161544"/>
                </a:lnTo>
                <a:lnTo>
                  <a:pt x="3228100" y="118886"/>
                </a:lnTo>
                <a:lnTo>
                  <a:pt x="3211688" y="80376"/>
                </a:lnTo>
                <a:lnTo>
                  <a:pt x="3186303" y="47625"/>
                </a:lnTo>
                <a:lnTo>
                  <a:pt x="3153551" y="22239"/>
                </a:lnTo>
                <a:lnTo>
                  <a:pt x="3115041" y="5827"/>
                </a:lnTo>
                <a:lnTo>
                  <a:pt x="3072383" y="0"/>
                </a:lnTo>
                <a:close/>
              </a:path>
            </a:pathLst>
          </a:custGeom>
          <a:solidFill>
            <a:srgbClr val="18CC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953000" y="2517648"/>
            <a:ext cx="3258820" cy="1643380"/>
          </a:xfrm>
          <a:custGeom>
            <a:avLst/>
            <a:gdLst/>
            <a:ahLst/>
            <a:cxnLst/>
            <a:rect l="l" t="t" r="r" b="b"/>
            <a:pathLst>
              <a:path w="3258820" h="1643379">
                <a:moveTo>
                  <a:pt x="3102864" y="0"/>
                </a:moveTo>
                <a:lnTo>
                  <a:pt x="155447" y="0"/>
                </a:lnTo>
                <a:lnTo>
                  <a:pt x="137159" y="3048"/>
                </a:lnTo>
                <a:lnTo>
                  <a:pt x="121919" y="9143"/>
                </a:lnTo>
                <a:lnTo>
                  <a:pt x="103631" y="12191"/>
                </a:lnTo>
                <a:lnTo>
                  <a:pt x="88391" y="21336"/>
                </a:lnTo>
                <a:lnTo>
                  <a:pt x="76200" y="30479"/>
                </a:lnTo>
                <a:lnTo>
                  <a:pt x="60959" y="39624"/>
                </a:lnTo>
                <a:lnTo>
                  <a:pt x="48767" y="51815"/>
                </a:lnTo>
                <a:lnTo>
                  <a:pt x="39623" y="64007"/>
                </a:lnTo>
                <a:lnTo>
                  <a:pt x="27431" y="76200"/>
                </a:lnTo>
                <a:lnTo>
                  <a:pt x="18287" y="91439"/>
                </a:lnTo>
                <a:lnTo>
                  <a:pt x="6095" y="121919"/>
                </a:lnTo>
                <a:lnTo>
                  <a:pt x="3047" y="140207"/>
                </a:lnTo>
                <a:lnTo>
                  <a:pt x="0" y="155448"/>
                </a:lnTo>
                <a:lnTo>
                  <a:pt x="0" y="1487424"/>
                </a:lnTo>
                <a:lnTo>
                  <a:pt x="3047" y="1502664"/>
                </a:lnTo>
                <a:lnTo>
                  <a:pt x="6095" y="1520952"/>
                </a:lnTo>
                <a:lnTo>
                  <a:pt x="30479" y="1566672"/>
                </a:lnTo>
                <a:lnTo>
                  <a:pt x="64007" y="1603248"/>
                </a:lnTo>
                <a:lnTo>
                  <a:pt x="121919" y="1633727"/>
                </a:lnTo>
                <a:lnTo>
                  <a:pt x="155447" y="1642872"/>
                </a:lnTo>
                <a:lnTo>
                  <a:pt x="3102864" y="1642872"/>
                </a:lnTo>
                <a:lnTo>
                  <a:pt x="3121151" y="1639824"/>
                </a:lnTo>
                <a:lnTo>
                  <a:pt x="3166871" y="1621536"/>
                </a:lnTo>
                <a:lnTo>
                  <a:pt x="3171951" y="1618488"/>
                </a:lnTo>
                <a:lnTo>
                  <a:pt x="173735" y="1618488"/>
                </a:lnTo>
                <a:lnTo>
                  <a:pt x="158495" y="1615439"/>
                </a:lnTo>
                <a:lnTo>
                  <a:pt x="143255" y="1615439"/>
                </a:lnTo>
                <a:lnTo>
                  <a:pt x="128015" y="1609343"/>
                </a:lnTo>
                <a:lnTo>
                  <a:pt x="115823" y="1606296"/>
                </a:lnTo>
                <a:lnTo>
                  <a:pt x="100583" y="1600200"/>
                </a:lnTo>
                <a:lnTo>
                  <a:pt x="88391" y="1591055"/>
                </a:lnTo>
                <a:lnTo>
                  <a:pt x="79247" y="1581912"/>
                </a:lnTo>
                <a:lnTo>
                  <a:pt x="67055" y="1572767"/>
                </a:lnTo>
                <a:lnTo>
                  <a:pt x="36575" y="1527048"/>
                </a:lnTo>
                <a:lnTo>
                  <a:pt x="24383" y="1481327"/>
                </a:lnTo>
                <a:lnTo>
                  <a:pt x="24383" y="158496"/>
                </a:lnTo>
                <a:lnTo>
                  <a:pt x="48767" y="91439"/>
                </a:lnTo>
                <a:lnTo>
                  <a:pt x="91439" y="48767"/>
                </a:lnTo>
                <a:lnTo>
                  <a:pt x="128015" y="30479"/>
                </a:lnTo>
                <a:lnTo>
                  <a:pt x="158495" y="24384"/>
                </a:lnTo>
                <a:lnTo>
                  <a:pt x="3171952" y="24384"/>
                </a:lnTo>
                <a:lnTo>
                  <a:pt x="3151632" y="12191"/>
                </a:lnTo>
                <a:lnTo>
                  <a:pt x="3136391" y="6096"/>
                </a:lnTo>
                <a:lnTo>
                  <a:pt x="3118103" y="3048"/>
                </a:lnTo>
                <a:lnTo>
                  <a:pt x="3102864" y="0"/>
                </a:lnTo>
                <a:close/>
              </a:path>
              <a:path w="3258820" h="1643379">
                <a:moveTo>
                  <a:pt x="3171952" y="24384"/>
                </a:moveTo>
                <a:lnTo>
                  <a:pt x="3099816" y="24384"/>
                </a:lnTo>
                <a:lnTo>
                  <a:pt x="3130295" y="30479"/>
                </a:lnTo>
                <a:lnTo>
                  <a:pt x="3154679" y="42672"/>
                </a:lnTo>
                <a:lnTo>
                  <a:pt x="3200399" y="79248"/>
                </a:lnTo>
                <a:lnTo>
                  <a:pt x="3221736" y="115824"/>
                </a:lnTo>
                <a:lnTo>
                  <a:pt x="3233927" y="158496"/>
                </a:lnTo>
                <a:lnTo>
                  <a:pt x="3233927" y="1484376"/>
                </a:lnTo>
                <a:lnTo>
                  <a:pt x="3221736" y="1527048"/>
                </a:lnTo>
                <a:lnTo>
                  <a:pt x="3206495" y="1551431"/>
                </a:lnTo>
                <a:lnTo>
                  <a:pt x="3200399" y="1563624"/>
                </a:lnTo>
                <a:lnTo>
                  <a:pt x="3188208" y="1572767"/>
                </a:lnTo>
                <a:lnTo>
                  <a:pt x="3179064" y="1584960"/>
                </a:lnTo>
                <a:lnTo>
                  <a:pt x="3166871" y="1591055"/>
                </a:lnTo>
                <a:lnTo>
                  <a:pt x="3154679" y="1600200"/>
                </a:lnTo>
                <a:lnTo>
                  <a:pt x="3142488" y="1606296"/>
                </a:lnTo>
                <a:lnTo>
                  <a:pt x="3127247" y="1609343"/>
                </a:lnTo>
                <a:lnTo>
                  <a:pt x="3115056" y="1615439"/>
                </a:lnTo>
                <a:lnTo>
                  <a:pt x="3099816" y="1615439"/>
                </a:lnTo>
                <a:lnTo>
                  <a:pt x="3084575" y="1618488"/>
                </a:lnTo>
                <a:lnTo>
                  <a:pt x="3171951" y="1618488"/>
                </a:lnTo>
                <a:lnTo>
                  <a:pt x="3197351" y="1603248"/>
                </a:lnTo>
                <a:lnTo>
                  <a:pt x="3209543" y="1591055"/>
                </a:lnTo>
                <a:lnTo>
                  <a:pt x="3218688" y="1578864"/>
                </a:lnTo>
                <a:lnTo>
                  <a:pt x="3230879" y="1566672"/>
                </a:lnTo>
                <a:lnTo>
                  <a:pt x="3236975" y="1551431"/>
                </a:lnTo>
                <a:lnTo>
                  <a:pt x="3246119" y="1536191"/>
                </a:lnTo>
                <a:lnTo>
                  <a:pt x="3252216" y="1520952"/>
                </a:lnTo>
                <a:lnTo>
                  <a:pt x="3258312" y="1484376"/>
                </a:lnTo>
                <a:lnTo>
                  <a:pt x="3258312" y="155448"/>
                </a:lnTo>
                <a:lnTo>
                  <a:pt x="3246119" y="106679"/>
                </a:lnTo>
                <a:lnTo>
                  <a:pt x="3218688" y="64007"/>
                </a:lnTo>
                <a:lnTo>
                  <a:pt x="3182112" y="30479"/>
                </a:lnTo>
                <a:lnTo>
                  <a:pt x="3171952" y="2438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843528" y="4258055"/>
            <a:ext cx="1308100" cy="951230"/>
          </a:xfrm>
          <a:custGeom>
            <a:avLst/>
            <a:gdLst/>
            <a:ahLst/>
            <a:cxnLst/>
            <a:rect l="l" t="t" r="r" b="b"/>
            <a:pathLst>
              <a:path w="1308100" h="951229">
                <a:moveTo>
                  <a:pt x="15239" y="0"/>
                </a:moveTo>
                <a:lnTo>
                  <a:pt x="0" y="21336"/>
                </a:lnTo>
                <a:lnTo>
                  <a:pt x="1292352" y="950976"/>
                </a:lnTo>
                <a:lnTo>
                  <a:pt x="1307592" y="929640"/>
                </a:lnTo>
                <a:lnTo>
                  <a:pt x="15239" y="0"/>
                </a:lnTo>
                <a:close/>
              </a:path>
            </a:pathLst>
          </a:custGeom>
          <a:solidFill>
            <a:srgbClr val="18CC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4953000" y="4389120"/>
            <a:ext cx="3234055" cy="1889126"/>
          </a:xfrm>
          <a:custGeom>
            <a:avLst/>
            <a:gdLst/>
            <a:ahLst/>
            <a:cxnLst/>
            <a:rect l="l" t="t" r="r" b="b"/>
            <a:pathLst>
              <a:path w="3234054" h="1618614">
                <a:moveTo>
                  <a:pt x="3072383" y="0"/>
                </a:moveTo>
                <a:lnTo>
                  <a:pt x="161543" y="0"/>
                </a:lnTo>
                <a:lnTo>
                  <a:pt x="117827" y="5827"/>
                </a:lnTo>
                <a:lnTo>
                  <a:pt x="79022" y="22239"/>
                </a:lnTo>
                <a:lnTo>
                  <a:pt x="46481" y="47625"/>
                </a:lnTo>
                <a:lnTo>
                  <a:pt x="21561" y="80376"/>
                </a:lnTo>
                <a:lnTo>
                  <a:pt x="5616" y="118886"/>
                </a:lnTo>
                <a:lnTo>
                  <a:pt x="0" y="161543"/>
                </a:lnTo>
                <a:lnTo>
                  <a:pt x="0" y="1456943"/>
                </a:lnTo>
                <a:lnTo>
                  <a:pt x="5616" y="1499601"/>
                </a:lnTo>
                <a:lnTo>
                  <a:pt x="21561" y="1538111"/>
                </a:lnTo>
                <a:lnTo>
                  <a:pt x="46482" y="1570862"/>
                </a:lnTo>
                <a:lnTo>
                  <a:pt x="79022" y="1596248"/>
                </a:lnTo>
                <a:lnTo>
                  <a:pt x="117827" y="1612660"/>
                </a:lnTo>
                <a:lnTo>
                  <a:pt x="161543" y="1618487"/>
                </a:lnTo>
                <a:lnTo>
                  <a:pt x="3072383" y="1618487"/>
                </a:lnTo>
                <a:lnTo>
                  <a:pt x="3115041" y="1612660"/>
                </a:lnTo>
                <a:lnTo>
                  <a:pt x="3153551" y="1596248"/>
                </a:lnTo>
                <a:lnTo>
                  <a:pt x="3186303" y="1570862"/>
                </a:lnTo>
                <a:lnTo>
                  <a:pt x="3211688" y="1538111"/>
                </a:lnTo>
                <a:lnTo>
                  <a:pt x="3228100" y="1499601"/>
                </a:lnTo>
                <a:lnTo>
                  <a:pt x="3233928" y="1456943"/>
                </a:lnTo>
                <a:lnTo>
                  <a:pt x="3233928" y="161543"/>
                </a:lnTo>
                <a:lnTo>
                  <a:pt x="3228100" y="118886"/>
                </a:lnTo>
                <a:lnTo>
                  <a:pt x="3211688" y="80376"/>
                </a:lnTo>
                <a:lnTo>
                  <a:pt x="3186303" y="47625"/>
                </a:lnTo>
                <a:lnTo>
                  <a:pt x="3153551" y="22239"/>
                </a:lnTo>
                <a:lnTo>
                  <a:pt x="3115041" y="5827"/>
                </a:lnTo>
                <a:lnTo>
                  <a:pt x="3072383" y="0"/>
                </a:lnTo>
                <a:close/>
              </a:path>
            </a:pathLst>
          </a:custGeom>
          <a:solidFill>
            <a:srgbClr val="18CC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953000" y="4376928"/>
            <a:ext cx="3258820" cy="1908048"/>
          </a:xfrm>
          <a:custGeom>
            <a:avLst/>
            <a:gdLst/>
            <a:ahLst/>
            <a:cxnLst/>
            <a:rect l="l" t="t" r="r" b="b"/>
            <a:pathLst>
              <a:path w="3258820" h="1643379">
                <a:moveTo>
                  <a:pt x="3102864" y="0"/>
                </a:moveTo>
                <a:lnTo>
                  <a:pt x="155447" y="0"/>
                </a:lnTo>
                <a:lnTo>
                  <a:pt x="137159" y="3048"/>
                </a:lnTo>
                <a:lnTo>
                  <a:pt x="121919" y="9144"/>
                </a:lnTo>
                <a:lnTo>
                  <a:pt x="103631" y="15239"/>
                </a:lnTo>
                <a:lnTo>
                  <a:pt x="88391" y="21336"/>
                </a:lnTo>
                <a:lnTo>
                  <a:pt x="76200" y="30480"/>
                </a:lnTo>
                <a:lnTo>
                  <a:pt x="60959" y="39624"/>
                </a:lnTo>
                <a:lnTo>
                  <a:pt x="48767" y="51816"/>
                </a:lnTo>
                <a:lnTo>
                  <a:pt x="39623" y="64008"/>
                </a:lnTo>
                <a:lnTo>
                  <a:pt x="27431" y="76200"/>
                </a:lnTo>
                <a:lnTo>
                  <a:pt x="18287" y="91439"/>
                </a:lnTo>
                <a:lnTo>
                  <a:pt x="6095" y="121920"/>
                </a:lnTo>
                <a:lnTo>
                  <a:pt x="0" y="158496"/>
                </a:lnTo>
                <a:lnTo>
                  <a:pt x="0" y="1487424"/>
                </a:lnTo>
                <a:lnTo>
                  <a:pt x="12191" y="1536192"/>
                </a:lnTo>
                <a:lnTo>
                  <a:pt x="39623" y="1578864"/>
                </a:lnTo>
                <a:lnTo>
                  <a:pt x="76200" y="1612392"/>
                </a:lnTo>
                <a:lnTo>
                  <a:pt x="121919" y="1636776"/>
                </a:lnTo>
                <a:lnTo>
                  <a:pt x="140207" y="1639824"/>
                </a:lnTo>
                <a:lnTo>
                  <a:pt x="155447" y="1642872"/>
                </a:lnTo>
                <a:lnTo>
                  <a:pt x="3102864" y="1642872"/>
                </a:lnTo>
                <a:lnTo>
                  <a:pt x="3121151" y="1639824"/>
                </a:lnTo>
                <a:lnTo>
                  <a:pt x="3166871" y="1621536"/>
                </a:lnTo>
                <a:lnTo>
                  <a:pt x="3171951" y="1618488"/>
                </a:lnTo>
                <a:lnTo>
                  <a:pt x="173735" y="1618488"/>
                </a:lnTo>
                <a:lnTo>
                  <a:pt x="158495" y="1615440"/>
                </a:lnTo>
                <a:lnTo>
                  <a:pt x="143255" y="1615440"/>
                </a:lnTo>
                <a:lnTo>
                  <a:pt x="128015" y="1609344"/>
                </a:lnTo>
                <a:lnTo>
                  <a:pt x="115823" y="1606296"/>
                </a:lnTo>
                <a:lnTo>
                  <a:pt x="100583" y="1600200"/>
                </a:lnTo>
                <a:lnTo>
                  <a:pt x="88391" y="1591056"/>
                </a:lnTo>
                <a:lnTo>
                  <a:pt x="79247" y="1581912"/>
                </a:lnTo>
                <a:lnTo>
                  <a:pt x="67055" y="1572768"/>
                </a:lnTo>
                <a:lnTo>
                  <a:pt x="36575" y="1527048"/>
                </a:lnTo>
                <a:lnTo>
                  <a:pt x="27431" y="1496568"/>
                </a:lnTo>
                <a:lnTo>
                  <a:pt x="24383" y="1484376"/>
                </a:lnTo>
                <a:lnTo>
                  <a:pt x="24383" y="158496"/>
                </a:lnTo>
                <a:lnTo>
                  <a:pt x="27431" y="143256"/>
                </a:lnTo>
                <a:lnTo>
                  <a:pt x="48767" y="91439"/>
                </a:lnTo>
                <a:lnTo>
                  <a:pt x="79247" y="57912"/>
                </a:lnTo>
                <a:lnTo>
                  <a:pt x="91439" y="51816"/>
                </a:lnTo>
                <a:lnTo>
                  <a:pt x="103631" y="42672"/>
                </a:lnTo>
                <a:lnTo>
                  <a:pt x="115823" y="36575"/>
                </a:lnTo>
                <a:lnTo>
                  <a:pt x="128015" y="33527"/>
                </a:lnTo>
                <a:lnTo>
                  <a:pt x="143255" y="27432"/>
                </a:lnTo>
                <a:lnTo>
                  <a:pt x="158495" y="27432"/>
                </a:lnTo>
                <a:lnTo>
                  <a:pt x="173735" y="24384"/>
                </a:lnTo>
                <a:lnTo>
                  <a:pt x="3171951" y="24384"/>
                </a:lnTo>
                <a:lnTo>
                  <a:pt x="3166871" y="21336"/>
                </a:lnTo>
                <a:lnTo>
                  <a:pt x="3136391" y="9144"/>
                </a:lnTo>
                <a:lnTo>
                  <a:pt x="3118103" y="3048"/>
                </a:lnTo>
                <a:lnTo>
                  <a:pt x="3102864" y="0"/>
                </a:lnTo>
                <a:close/>
              </a:path>
              <a:path w="3258820" h="1643379">
                <a:moveTo>
                  <a:pt x="3171951" y="24384"/>
                </a:moveTo>
                <a:lnTo>
                  <a:pt x="3084575" y="24384"/>
                </a:lnTo>
                <a:lnTo>
                  <a:pt x="3099816" y="27432"/>
                </a:lnTo>
                <a:lnTo>
                  <a:pt x="3115056" y="27432"/>
                </a:lnTo>
                <a:lnTo>
                  <a:pt x="3130295" y="33527"/>
                </a:lnTo>
                <a:lnTo>
                  <a:pt x="3191256" y="70104"/>
                </a:lnTo>
                <a:lnTo>
                  <a:pt x="3221736" y="115824"/>
                </a:lnTo>
                <a:lnTo>
                  <a:pt x="3233927" y="161544"/>
                </a:lnTo>
                <a:lnTo>
                  <a:pt x="3233927" y="1484376"/>
                </a:lnTo>
                <a:lnTo>
                  <a:pt x="3227832" y="1514856"/>
                </a:lnTo>
                <a:lnTo>
                  <a:pt x="3215640" y="1539240"/>
                </a:lnTo>
                <a:lnTo>
                  <a:pt x="3206495" y="1551432"/>
                </a:lnTo>
                <a:lnTo>
                  <a:pt x="3200399" y="1563624"/>
                </a:lnTo>
                <a:lnTo>
                  <a:pt x="3166871" y="1594104"/>
                </a:lnTo>
                <a:lnTo>
                  <a:pt x="3127247" y="1612392"/>
                </a:lnTo>
                <a:lnTo>
                  <a:pt x="3099816" y="1618488"/>
                </a:lnTo>
                <a:lnTo>
                  <a:pt x="3171951" y="1618488"/>
                </a:lnTo>
                <a:lnTo>
                  <a:pt x="3197351" y="1603248"/>
                </a:lnTo>
                <a:lnTo>
                  <a:pt x="3209543" y="1591056"/>
                </a:lnTo>
                <a:lnTo>
                  <a:pt x="3218688" y="1578864"/>
                </a:lnTo>
                <a:lnTo>
                  <a:pt x="3230879" y="1566672"/>
                </a:lnTo>
                <a:lnTo>
                  <a:pt x="3236975" y="1551432"/>
                </a:lnTo>
                <a:lnTo>
                  <a:pt x="3246119" y="1536192"/>
                </a:lnTo>
                <a:lnTo>
                  <a:pt x="3252216" y="1520952"/>
                </a:lnTo>
                <a:lnTo>
                  <a:pt x="3258312" y="1484376"/>
                </a:lnTo>
                <a:lnTo>
                  <a:pt x="3258312" y="155448"/>
                </a:lnTo>
                <a:lnTo>
                  <a:pt x="3255264" y="140208"/>
                </a:lnTo>
                <a:lnTo>
                  <a:pt x="3252216" y="121920"/>
                </a:lnTo>
                <a:lnTo>
                  <a:pt x="3227832" y="76200"/>
                </a:lnTo>
                <a:lnTo>
                  <a:pt x="3194303" y="39624"/>
                </a:lnTo>
                <a:lnTo>
                  <a:pt x="3182112" y="30480"/>
                </a:lnTo>
                <a:lnTo>
                  <a:pt x="3171951" y="2438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762000" y="2480945"/>
            <a:ext cx="7262495" cy="3005455"/>
          </a:xfrm>
          <a:prstGeom prst="rect">
            <a:avLst/>
          </a:prstGeom>
        </p:spPr>
        <p:txBody>
          <a:bodyPr vert="horz" wrap="square" lIns="0" tIns="74295" rIns="0" bIns="0" rtlCol="0">
            <a:spAutoFit/>
          </a:bodyPr>
          <a:lstStyle/>
          <a:p>
            <a:pPr marL="4236720" marR="302895">
              <a:lnSpc>
                <a:spcPts val="2780"/>
              </a:lnSpc>
              <a:spcBef>
                <a:spcPts val="585"/>
              </a:spcBef>
            </a:pPr>
            <a:r>
              <a:rPr sz="2700" spc="-3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Tempat</a:t>
            </a:r>
            <a:r>
              <a:rPr sz="2700" spc="-18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2700" spc="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persinggahan  KA</a:t>
            </a:r>
            <a:endParaRPr sz="2700" dirty="0">
              <a:latin typeface="Liberation Sans Narrow"/>
              <a:cs typeface="Liberation Sans Narrow"/>
            </a:endParaRPr>
          </a:p>
          <a:p>
            <a:pPr marL="12700">
              <a:lnSpc>
                <a:spcPts val="4430"/>
              </a:lnSpc>
              <a:spcBef>
                <a:spcPts val="1760"/>
              </a:spcBef>
            </a:pPr>
            <a:r>
              <a:rPr sz="40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Stasiun…???</a:t>
            </a:r>
            <a:endParaRPr sz="4000" dirty="0">
              <a:latin typeface="Liberation Sans Narrow"/>
              <a:cs typeface="Liberation Sans Narrow"/>
            </a:endParaRPr>
          </a:p>
          <a:p>
            <a:pPr marL="4236720" marR="5080">
              <a:lnSpc>
                <a:spcPts val="2780"/>
              </a:lnSpc>
              <a:spcBef>
                <a:spcPts val="105"/>
              </a:spcBef>
            </a:pPr>
            <a:r>
              <a:rPr sz="2700" spc="-3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Tempat </a:t>
            </a:r>
            <a:r>
              <a:rPr sz="2700" spc="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aktifitas  pendukung jasa  angkutan KA, </a:t>
            </a:r>
            <a:r>
              <a:rPr sz="2700" spc="1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sebelum  dan </a:t>
            </a:r>
            <a:r>
              <a:rPr sz="2700" spc="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sesudah</a:t>
            </a:r>
            <a:r>
              <a:rPr sz="2700" spc="-18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2700" spc="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perjalanan</a:t>
            </a:r>
            <a:endParaRPr sz="2700" dirty="0">
              <a:latin typeface="Liberation Sans Narrow"/>
              <a:cs typeface="Liberation Sans Narrow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9247123" y="6735571"/>
            <a:ext cx="123825" cy="238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4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199" y="469220"/>
            <a:ext cx="9160083" cy="6845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0093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88340" y="1115059"/>
            <a:ext cx="335026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Emplasemen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88340" y="2233675"/>
            <a:ext cx="8379460" cy="451104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56870" marR="7620" indent="-344170">
              <a:lnSpc>
                <a:spcPct val="100000"/>
              </a:lnSpc>
              <a:spcBef>
                <a:spcPts val="90"/>
              </a:spcBef>
              <a:buClr>
                <a:srgbClr val="FFFF00"/>
              </a:buClr>
              <a:buChar char="•"/>
              <a:tabLst>
                <a:tab pos="356870" algn="l"/>
                <a:tab pos="357505" algn="l"/>
              </a:tabLst>
            </a:pPr>
            <a:r>
              <a:rPr sz="3200" spc="-1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Yaitu </a:t>
            </a: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bagian dari stasiun yang diperuntukkan  </a:t>
            </a:r>
            <a:r>
              <a:rPr sz="32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bagi </a:t>
            </a: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penempatan </a:t>
            </a:r>
            <a:r>
              <a:rPr sz="32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bangunan </a:t>
            </a: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utilitas, berupa  sekelompok </a:t>
            </a:r>
            <a:r>
              <a:rPr sz="32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sepur </a:t>
            </a: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berikut wesel dan  perlengkapannya</a:t>
            </a:r>
            <a:endParaRPr sz="3200" dirty="0">
              <a:latin typeface="Liberation Sans Narrow"/>
              <a:cs typeface="Liberation Sans Narrow"/>
            </a:endParaRPr>
          </a:p>
          <a:p>
            <a:pPr marL="356870" marR="5080" indent="-344170">
              <a:lnSpc>
                <a:spcPct val="100000"/>
              </a:lnSpc>
              <a:spcBef>
                <a:spcPts val="770"/>
              </a:spcBef>
              <a:buClr>
                <a:srgbClr val="FFFF00"/>
              </a:buClr>
              <a:buChar char="•"/>
              <a:tabLst>
                <a:tab pos="356870" algn="l"/>
                <a:tab pos="357505" algn="l"/>
              </a:tabLst>
            </a:pP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Emplasemen berupa konfigurasi sepur-sepur  untuk suatu tujuan tertentu, yaitu menyusun  kereta atau gerbong menjadi rangkaian yang  </a:t>
            </a:r>
            <a:r>
              <a:rPr sz="32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dikehendaki </a:t>
            </a: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dan menyimpannya pada waktu  tidak</a:t>
            </a:r>
            <a:r>
              <a:rPr sz="3200" spc="-3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digunakan</a:t>
            </a:r>
            <a:endParaRPr sz="3200" dirty="0">
              <a:latin typeface="Liberation Sans Narrow"/>
              <a:cs typeface="Liberation Sans Narrow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247123" y="6735571"/>
            <a:ext cx="123825" cy="238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6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57200" y="2514600"/>
            <a:ext cx="7620000" cy="401116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88340" y="1115059"/>
            <a:ext cx="335026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Emplasemen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35940" y="5818123"/>
            <a:ext cx="7439025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6870" marR="5080" indent="-344170">
              <a:lnSpc>
                <a:spcPct val="100000"/>
              </a:lnSpc>
              <a:spcBef>
                <a:spcPts val="100"/>
              </a:spcBef>
              <a:buClr>
                <a:srgbClr val="FFFF00"/>
              </a:buClr>
              <a:buChar char="•"/>
              <a:tabLst>
                <a:tab pos="356870" algn="l"/>
                <a:tab pos="357505" algn="l"/>
              </a:tabLst>
            </a:pPr>
            <a:r>
              <a:rPr sz="2400" spc="-5" dirty="0">
                <a:solidFill>
                  <a:srgbClr val="FF0000"/>
                </a:solidFill>
                <a:latin typeface="Liberation Sans Narrow"/>
                <a:cs typeface="Liberation Sans Narrow"/>
              </a:rPr>
              <a:t>Wilayah </a:t>
            </a:r>
            <a:r>
              <a:rPr sz="2400" dirty="0">
                <a:solidFill>
                  <a:srgbClr val="FF0000"/>
                </a:solidFill>
                <a:latin typeface="Liberation Sans Narrow"/>
                <a:cs typeface="Liberation Sans Narrow"/>
              </a:rPr>
              <a:t>wesel adalah tempat </a:t>
            </a:r>
            <a:r>
              <a:rPr sz="2400" spc="-5" dirty="0">
                <a:solidFill>
                  <a:srgbClr val="FF0000"/>
                </a:solidFill>
                <a:latin typeface="Liberation Sans Narrow"/>
                <a:cs typeface="Liberation Sans Narrow"/>
              </a:rPr>
              <a:t>dimana </a:t>
            </a:r>
            <a:r>
              <a:rPr sz="2400" dirty="0">
                <a:solidFill>
                  <a:srgbClr val="FF0000"/>
                </a:solidFill>
                <a:latin typeface="Liberation Sans Narrow"/>
                <a:cs typeface="Liberation Sans Narrow"/>
              </a:rPr>
              <a:t>wesel berada untuk  </a:t>
            </a:r>
            <a:r>
              <a:rPr sz="2400" spc="-5" dirty="0">
                <a:solidFill>
                  <a:srgbClr val="FF0000"/>
                </a:solidFill>
                <a:latin typeface="Liberation Sans Narrow"/>
                <a:cs typeface="Liberation Sans Narrow"/>
              </a:rPr>
              <a:t>memecah </a:t>
            </a:r>
            <a:r>
              <a:rPr sz="2400" dirty="0">
                <a:solidFill>
                  <a:srgbClr val="FF0000"/>
                </a:solidFill>
                <a:latin typeface="Liberation Sans Narrow"/>
                <a:cs typeface="Liberation Sans Narrow"/>
              </a:rPr>
              <a:t>sepur menjadi beberapa sepur atau menggabungkan  beberapa sepur menjadi</a:t>
            </a:r>
            <a:r>
              <a:rPr sz="2400" spc="-60" dirty="0">
                <a:solidFill>
                  <a:srgbClr val="FF0000"/>
                </a:solidFill>
                <a:latin typeface="Liberation Sans Narrow"/>
                <a:cs typeface="Liberation Sans Narrow"/>
              </a:rPr>
              <a:t> </a:t>
            </a:r>
            <a:r>
              <a:rPr sz="2400" dirty="0">
                <a:solidFill>
                  <a:srgbClr val="FF0000"/>
                </a:solidFill>
                <a:latin typeface="Liberation Sans Narrow"/>
                <a:cs typeface="Liberation Sans Narrow"/>
              </a:rPr>
              <a:t>satu</a:t>
            </a:r>
            <a:endParaRPr sz="2400">
              <a:latin typeface="Liberation Sans Narrow"/>
              <a:cs typeface="Liberation Sans Narrow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4953000" y="3733800"/>
            <a:ext cx="1524000" cy="16002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940808" y="3721608"/>
            <a:ext cx="1551940" cy="1628139"/>
          </a:xfrm>
          <a:custGeom>
            <a:avLst/>
            <a:gdLst/>
            <a:ahLst/>
            <a:cxnLst/>
            <a:rect l="l" t="t" r="r" b="b"/>
            <a:pathLst>
              <a:path w="1551939" h="1628139">
                <a:moveTo>
                  <a:pt x="774191" y="0"/>
                </a:moveTo>
                <a:lnTo>
                  <a:pt x="658367" y="9143"/>
                </a:lnTo>
                <a:lnTo>
                  <a:pt x="618743" y="18287"/>
                </a:lnTo>
                <a:lnTo>
                  <a:pt x="545591" y="36575"/>
                </a:lnTo>
                <a:lnTo>
                  <a:pt x="509015" y="51815"/>
                </a:lnTo>
                <a:lnTo>
                  <a:pt x="472439" y="64007"/>
                </a:lnTo>
                <a:lnTo>
                  <a:pt x="405383" y="100583"/>
                </a:lnTo>
                <a:lnTo>
                  <a:pt x="341375" y="140207"/>
                </a:lnTo>
                <a:lnTo>
                  <a:pt x="283463" y="185927"/>
                </a:lnTo>
                <a:lnTo>
                  <a:pt x="252983" y="213359"/>
                </a:lnTo>
                <a:lnTo>
                  <a:pt x="228600" y="240791"/>
                </a:lnTo>
                <a:lnTo>
                  <a:pt x="201167" y="268224"/>
                </a:lnTo>
                <a:lnTo>
                  <a:pt x="176783" y="298703"/>
                </a:lnTo>
                <a:lnTo>
                  <a:pt x="134112" y="359663"/>
                </a:lnTo>
                <a:lnTo>
                  <a:pt x="112775" y="393191"/>
                </a:lnTo>
                <a:lnTo>
                  <a:pt x="94487" y="426719"/>
                </a:lnTo>
                <a:lnTo>
                  <a:pt x="76200" y="463295"/>
                </a:lnTo>
                <a:lnTo>
                  <a:pt x="48767" y="533400"/>
                </a:lnTo>
                <a:lnTo>
                  <a:pt x="24383" y="612647"/>
                </a:lnTo>
                <a:lnTo>
                  <a:pt x="9143" y="691895"/>
                </a:lnTo>
                <a:lnTo>
                  <a:pt x="3047" y="771143"/>
                </a:lnTo>
                <a:lnTo>
                  <a:pt x="0" y="813815"/>
                </a:lnTo>
                <a:lnTo>
                  <a:pt x="3047" y="856487"/>
                </a:lnTo>
                <a:lnTo>
                  <a:pt x="6095" y="896111"/>
                </a:lnTo>
                <a:lnTo>
                  <a:pt x="9143" y="938783"/>
                </a:lnTo>
                <a:lnTo>
                  <a:pt x="15239" y="978407"/>
                </a:lnTo>
                <a:lnTo>
                  <a:pt x="24383" y="1018031"/>
                </a:lnTo>
                <a:lnTo>
                  <a:pt x="36575" y="1054608"/>
                </a:lnTo>
                <a:lnTo>
                  <a:pt x="48767" y="1094231"/>
                </a:lnTo>
                <a:lnTo>
                  <a:pt x="60959" y="1130808"/>
                </a:lnTo>
                <a:lnTo>
                  <a:pt x="76200" y="1167383"/>
                </a:lnTo>
                <a:lnTo>
                  <a:pt x="112775" y="1234439"/>
                </a:lnTo>
                <a:lnTo>
                  <a:pt x="155447" y="1301495"/>
                </a:lnTo>
                <a:lnTo>
                  <a:pt x="201167" y="1359408"/>
                </a:lnTo>
                <a:lnTo>
                  <a:pt x="228600" y="1389887"/>
                </a:lnTo>
                <a:lnTo>
                  <a:pt x="256031" y="1414271"/>
                </a:lnTo>
                <a:lnTo>
                  <a:pt x="283463" y="1441703"/>
                </a:lnTo>
                <a:lnTo>
                  <a:pt x="341375" y="1487423"/>
                </a:lnTo>
                <a:lnTo>
                  <a:pt x="374903" y="1508759"/>
                </a:lnTo>
                <a:lnTo>
                  <a:pt x="438912" y="1545335"/>
                </a:lnTo>
                <a:lnTo>
                  <a:pt x="475488" y="1563623"/>
                </a:lnTo>
                <a:lnTo>
                  <a:pt x="509015" y="1575815"/>
                </a:lnTo>
                <a:lnTo>
                  <a:pt x="545591" y="1591055"/>
                </a:lnTo>
                <a:lnTo>
                  <a:pt x="618743" y="1609343"/>
                </a:lnTo>
                <a:lnTo>
                  <a:pt x="658367" y="1618487"/>
                </a:lnTo>
                <a:lnTo>
                  <a:pt x="734567" y="1624583"/>
                </a:lnTo>
                <a:lnTo>
                  <a:pt x="777239" y="1627631"/>
                </a:lnTo>
                <a:lnTo>
                  <a:pt x="893063" y="1618487"/>
                </a:lnTo>
                <a:lnTo>
                  <a:pt x="932688" y="1609343"/>
                </a:lnTo>
                <a:lnTo>
                  <a:pt x="969263" y="1600199"/>
                </a:lnTo>
                <a:lnTo>
                  <a:pt x="737615" y="1600199"/>
                </a:lnTo>
                <a:lnTo>
                  <a:pt x="697991" y="1597152"/>
                </a:lnTo>
                <a:lnTo>
                  <a:pt x="624839" y="1584959"/>
                </a:lnTo>
                <a:lnTo>
                  <a:pt x="551688" y="1566671"/>
                </a:lnTo>
                <a:lnTo>
                  <a:pt x="451103" y="1523999"/>
                </a:lnTo>
                <a:lnTo>
                  <a:pt x="417575" y="1505711"/>
                </a:lnTo>
                <a:lnTo>
                  <a:pt x="326136" y="1444752"/>
                </a:lnTo>
                <a:lnTo>
                  <a:pt x="271271" y="1395983"/>
                </a:lnTo>
                <a:lnTo>
                  <a:pt x="219455" y="1344167"/>
                </a:lnTo>
                <a:lnTo>
                  <a:pt x="198119" y="1313687"/>
                </a:lnTo>
                <a:lnTo>
                  <a:pt x="176783" y="1286255"/>
                </a:lnTo>
                <a:lnTo>
                  <a:pt x="155447" y="1252727"/>
                </a:lnTo>
                <a:lnTo>
                  <a:pt x="134112" y="1222247"/>
                </a:lnTo>
                <a:lnTo>
                  <a:pt x="115824" y="1188719"/>
                </a:lnTo>
                <a:lnTo>
                  <a:pt x="85343" y="1121664"/>
                </a:lnTo>
                <a:lnTo>
                  <a:pt x="48767" y="1011935"/>
                </a:lnTo>
                <a:lnTo>
                  <a:pt x="42671" y="972311"/>
                </a:lnTo>
                <a:lnTo>
                  <a:pt x="33527" y="932687"/>
                </a:lnTo>
                <a:lnTo>
                  <a:pt x="27431" y="853439"/>
                </a:lnTo>
                <a:lnTo>
                  <a:pt x="27431" y="774191"/>
                </a:lnTo>
                <a:lnTo>
                  <a:pt x="30479" y="731519"/>
                </a:lnTo>
                <a:lnTo>
                  <a:pt x="33527" y="694943"/>
                </a:lnTo>
                <a:lnTo>
                  <a:pt x="42671" y="655319"/>
                </a:lnTo>
                <a:lnTo>
                  <a:pt x="48767" y="615695"/>
                </a:lnTo>
                <a:lnTo>
                  <a:pt x="85343" y="505967"/>
                </a:lnTo>
                <a:lnTo>
                  <a:pt x="115824" y="438912"/>
                </a:lnTo>
                <a:lnTo>
                  <a:pt x="134112" y="405383"/>
                </a:lnTo>
                <a:lnTo>
                  <a:pt x="155447" y="371855"/>
                </a:lnTo>
                <a:lnTo>
                  <a:pt x="198119" y="313943"/>
                </a:lnTo>
                <a:lnTo>
                  <a:pt x="222503" y="283463"/>
                </a:lnTo>
                <a:lnTo>
                  <a:pt x="298703" y="204215"/>
                </a:lnTo>
                <a:lnTo>
                  <a:pt x="329183" y="182879"/>
                </a:lnTo>
                <a:lnTo>
                  <a:pt x="356615" y="161543"/>
                </a:lnTo>
                <a:lnTo>
                  <a:pt x="417575" y="121919"/>
                </a:lnTo>
                <a:lnTo>
                  <a:pt x="451103" y="103631"/>
                </a:lnTo>
                <a:lnTo>
                  <a:pt x="518159" y="73151"/>
                </a:lnTo>
                <a:lnTo>
                  <a:pt x="624839" y="42671"/>
                </a:lnTo>
                <a:lnTo>
                  <a:pt x="697991" y="30479"/>
                </a:lnTo>
                <a:lnTo>
                  <a:pt x="737615" y="27431"/>
                </a:lnTo>
                <a:lnTo>
                  <a:pt x="969263" y="27431"/>
                </a:lnTo>
                <a:lnTo>
                  <a:pt x="932688" y="18287"/>
                </a:lnTo>
                <a:lnTo>
                  <a:pt x="893063" y="9143"/>
                </a:lnTo>
                <a:lnTo>
                  <a:pt x="774191" y="0"/>
                </a:lnTo>
                <a:close/>
              </a:path>
              <a:path w="1551939" h="1628139">
                <a:moveTo>
                  <a:pt x="969263" y="27431"/>
                </a:moveTo>
                <a:lnTo>
                  <a:pt x="813815" y="27431"/>
                </a:lnTo>
                <a:lnTo>
                  <a:pt x="853439" y="30479"/>
                </a:lnTo>
                <a:lnTo>
                  <a:pt x="926591" y="42671"/>
                </a:lnTo>
                <a:lnTo>
                  <a:pt x="999743" y="60959"/>
                </a:lnTo>
                <a:lnTo>
                  <a:pt x="1100327" y="103631"/>
                </a:lnTo>
                <a:lnTo>
                  <a:pt x="1133855" y="121919"/>
                </a:lnTo>
                <a:lnTo>
                  <a:pt x="1225295" y="182879"/>
                </a:lnTo>
                <a:lnTo>
                  <a:pt x="1280159" y="231647"/>
                </a:lnTo>
                <a:lnTo>
                  <a:pt x="1328927" y="283463"/>
                </a:lnTo>
                <a:lnTo>
                  <a:pt x="1353312" y="313943"/>
                </a:lnTo>
                <a:lnTo>
                  <a:pt x="1377695" y="341375"/>
                </a:lnTo>
                <a:lnTo>
                  <a:pt x="1395983" y="374903"/>
                </a:lnTo>
                <a:lnTo>
                  <a:pt x="1417319" y="405383"/>
                </a:lnTo>
                <a:lnTo>
                  <a:pt x="1435607" y="438912"/>
                </a:lnTo>
                <a:lnTo>
                  <a:pt x="1466088" y="505967"/>
                </a:lnTo>
                <a:lnTo>
                  <a:pt x="1502664" y="615695"/>
                </a:lnTo>
                <a:lnTo>
                  <a:pt x="1520952" y="734567"/>
                </a:lnTo>
                <a:lnTo>
                  <a:pt x="1524000" y="774191"/>
                </a:lnTo>
                <a:lnTo>
                  <a:pt x="1524000" y="853439"/>
                </a:lnTo>
                <a:lnTo>
                  <a:pt x="1520952" y="893063"/>
                </a:lnTo>
                <a:lnTo>
                  <a:pt x="1502664" y="1011935"/>
                </a:lnTo>
                <a:lnTo>
                  <a:pt x="1466088" y="1121664"/>
                </a:lnTo>
                <a:lnTo>
                  <a:pt x="1435607" y="1188719"/>
                </a:lnTo>
                <a:lnTo>
                  <a:pt x="1417319" y="1222247"/>
                </a:lnTo>
                <a:lnTo>
                  <a:pt x="1395983" y="1255775"/>
                </a:lnTo>
                <a:lnTo>
                  <a:pt x="1353312" y="1313687"/>
                </a:lnTo>
                <a:lnTo>
                  <a:pt x="1328927" y="1344167"/>
                </a:lnTo>
                <a:lnTo>
                  <a:pt x="1280159" y="1395983"/>
                </a:lnTo>
                <a:lnTo>
                  <a:pt x="1222247" y="1444752"/>
                </a:lnTo>
                <a:lnTo>
                  <a:pt x="1164336" y="1487423"/>
                </a:lnTo>
                <a:lnTo>
                  <a:pt x="1100327" y="1523999"/>
                </a:lnTo>
                <a:lnTo>
                  <a:pt x="1033271" y="1554479"/>
                </a:lnTo>
                <a:lnTo>
                  <a:pt x="996695" y="1566671"/>
                </a:lnTo>
                <a:lnTo>
                  <a:pt x="926591" y="1584959"/>
                </a:lnTo>
                <a:lnTo>
                  <a:pt x="850391" y="1597152"/>
                </a:lnTo>
                <a:lnTo>
                  <a:pt x="813815" y="1600199"/>
                </a:lnTo>
                <a:lnTo>
                  <a:pt x="969263" y="1600199"/>
                </a:lnTo>
                <a:lnTo>
                  <a:pt x="1005839" y="1591055"/>
                </a:lnTo>
                <a:lnTo>
                  <a:pt x="1042415" y="1575815"/>
                </a:lnTo>
                <a:lnTo>
                  <a:pt x="1078991" y="1563623"/>
                </a:lnTo>
                <a:lnTo>
                  <a:pt x="1146047" y="1527047"/>
                </a:lnTo>
                <a:lnTo>
                  <a:pt x="1210055" y="1487423"/>
                </a:lnTo>
                <a:lnTo>
                  <a:pt x="1267967" y="1441703"/>
                </a:lnTo>
                <a:lnTo>
                  <a:pt x="1298447" y="1414271"/>
                </a:lnTo>
                <a:lnTo>
                  <a:pt x="1322831" y="1386839"/>
                </a:lnTo>
                <a:lnTo>
                  <a:pt x="1350264" y="1359408"/>
                </a:lnTo>
                <a:lnTo>
                  <a:pt x="1374647" y="1328927"/>
                </a:lnTo>
                <a:lnTo>
                  <a:pt x="1417319" y="1267967"/>
                </a:lnTo>
                <a:lnTo>
                  <a:pt x="1438655" y="1234439"/>
                </a:lnTo>
                <a:lnTo>
                  <a:pt x="1456943" y="1200911"/>
                </a:lnTo>
                <a:lnTo>
                  <a:pt x="1475231" y="1164335"/>
                </a:lnTo>
                <a:lnTo>
                  <a:pt x="1502664" y="1091183"/>
                </a:lnTo>
                <a:lnTo>
                  <a:pt x="1514855" y="1054608"/>
                </a:lnTo>
                <a:lnTo>
                  <a:pt x="1527047" y="1014983"/>
                </a:lnTo>
                <a:lnTo>
                  <a:pt x="1542288" y="935735"/>
                </a:lnTo>
                <a:lnTo>
                  <a:pt x="1548383" y="856487"/>
                </a:lnTo>
                <a:lnTo>
                  <a:pt x="1551431" y="813815"/>
                </a:lnTo>
                <a:lnTo>
                  <a:pt x="1548383" y="771143"/>
                </a:lnTo>
                <a:lnTo>
                  <a:pt x="1545336" y="731519"/>
                </a:lnTo>
                <a:lnTo>
                  <a:pt x="1542288" y="688847"/>
                </a:lnTo>
                <a:lnTo>
                  <a:pt x="1533143" y="649224"/>
                </a:lnTo>
                <a:lnTo>
                  <a:pt x="1527047" y="609600"/>
                </a:lnTo>
                <a:lnTo>
                  <a:pt x="1514855" y="573024"/>
                </a:lnTo>
                <a:lnTo>
                  <a:pt x="1502664" y="533400"/>
                </a:lnTo>
                <a:lnTo>
                  <a:pt x="1490471" y="496824"/>
                </a:lnTo>
                <a:lnTo>
                  <a:pt x="1475231" y="460247"/>
                </a:lnTo>
                <a:lnTo>
                  <a:pt x="1438655" y="393191"/>
                </a:lnTo>
                <a:lnTo>
                  <a:pt x="1395983" y="326136"/>
                </a:lnTo>
                <a:lnTo>
                  <a:pt x="1350264" y="268224"/>
                </a:lnTo>
                <a:lnTo>
                  <a:pt x="1322831" y="237743"/>
                </a:lnTo>
                <a:lnTo>
                  <a:pt x="1295400" y="213359"/>
                </a:lnTo>
                <a:lnTo>
                  <a:pt x="1267967" y="185927"/>
                </a:lnTo>
                <a:lnTo>
                  <a:pt x="1240536" y="161543"/>
                </a:lnTo>
                <a:lnTo>
                  <a:pt x="1210055" y="140207"/>
                </a:lnTo>
                <a:lnTo>
                  <a:pt x="1176527" y="118871"/>
                </a:lnTo>
                <a:lnTo>
                  <a:pt x="1146047" y="97536"/>
                </a:lnTo>
                <a:lnTo>
                  <a:pt x="1112519" y="82295"/>
                </a:lnTo>
                <a:lnTo>
                  <a:pt x="1075943" y="64007"/>
                </a:lnTo>
                <a:lnTo>
                  <a:pt x="1042415" y="48767"/>
                </a:lnTo>
                <a:lnTo>
                  <a:pt x="1005839" y="36575"/>
                </a:lnTo>
                <a:lnTo>
                  <a:pt x="969263" y="27431"/>
                </a:lnTo>
                <a:close/>
              </a:path>
            </a:pathLst>
          </a:custGeom>
          <a:solidFill>
            <a:srgbClr val="00946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5412740" y="3605276"/>
            <a:ext cx="133604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i="1" spc="-15" dirty="0">
                <a:latin typeface="Times New Roman"/>
                <a:cs typeface="Times New Roman"/>
              </a:rPr>
              <a:t>Wilayah</a:t>
            </a:r>
            <a:r>
              <a:rPr sz="1800" i="1" spc="-85" dirty="0">
                <a:latin typeface="Times New Roman"/>
                <a:cs typeface="Times New Roman"/>
              </a:rPr>
              <a:t> </a:t>
            </a:r>
            <a:r>
              <a:rPr sz="1800" i="1" spc="-10" dirty="0">
                <a:latin typeface="Times New Roman"/>
                <a:cs typeface="Times New Roman"/>
              </a:rPr>
              <a:t>wesel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1295400" y="3810000"/>
            <a:ext cx="1371600" cy="13716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283208" y="3797808"/>
            <a:ext cx="1399540" cy="1399540"/>
          </a:xfrm>
          <a:custGeom>
            <a:avLst/>
            <a:gdLst/>
            <a:ahLst/>
            <a:cxnLst/>
            <a:rect l="l" t="t" r="r" b="b"/>
            <a:pathLst>
              <a:path w="1399539" h="1399539">
                <a:moveTo>
                  <a:pt x="697991" y="0"/>
                </a:moveTo>
                <a:lnTo>
                  <a:pt x="591311" y="9143"/>
                </a:lnTo>
                <a:lnTo>
                  <a:pt x="490728" y="33527"/>
                </a:lnTo>
                <a:lnTo>
                  <a:pt x="426719" y="54863"/>
                </a:lnTo>
                <a:lnTo>
                  <a:pt x="365759" y="85343"/>
                </a:lnTo>
                <a:lnTo>
                  <a:pt x="338328" y="103631"/>
                </a:lnTo>
                <a:lnTo>
                  <a:pt x="307847" y="121919"/>
                </a:lnTo>
                <a:lnTo>
                  <a:pt x="280416" y="140207"/>
                </a:lnTo>
                <a:lnTo>
                  <a:pt x="256031" y="161543"/>
                </a:lnTo>
                <a:lnTo>
                  <a:pt x="228600" y="182879"/>
                </a:lnTo>
                <a:lnTo>
                  <a:pt x="182879" y="228600"/>
                </a:lnTo>
                <a:lnTo>
                  <a:pt x="161544" y="256031"/>
                </a:lnTo>
                <a:lnTo>
                  <a:pt x="140207" y="280415"/>
                </a:lnTo>
                <a:lnTo>
                  <a:pt x="100583" y="338327"/>
                </a:lnTo>
                <a:lnTo>
                  <a:pt x="54863" y="426719"/>
                </a:lnTo>
                <a:lnTo>
                  <a:pt x="33528" y="490727"/>
                </a:lnTo>
                <a:lnTo>
                  <a:pt x="21335" y="524255"/>
                </a:lnTo>
                <a:lnTo>
                  <a:pt x="15239" y="557783"/>
                </a:lnTo>
                <a:lnTo>
                  <a:pt x="9143" y="594359"/>
                </a:lnTo>
                <a:lnTo>
                  <a:pt x="6095" y="627888"/>
                </a:lnTo>
                <a:lnTo>
                  <a:pt x="0" y="701039"/>
                </a:lnTo>
                <a:lnTo>
                  <a:pt x="3047" y="734567"/>
                </a:lnTo>
                <a:lnTo>
                  <a:pt x="6095" y="771143"/>
                </a:lnTo>
                <a:lnTo>
                  <a:pt x="15239" y="841247"/>
                </a:lnTo>
                <a:lnTo>
                  <a:pt x="33528" y="908303"/>
                </a:lnTo>
                <a:lnTo>
                  <a:pt x="54863" y="972311"/>
                </a:lnTo>
                <a:lnTo>
                  <a:pt x="85343" y="1033271"/>
                </a:lnTo>
                <a:lnTo>
                  <a:pt x="103631" y="1060703"/>
                </a:lnTo>
                <a:lnTo>
                  <a:pt x="121919" y="1091183"/>
                </a:lnTo>
                <a:lnTo>
                  <a:pt x="140207" y="1118615"/>
                </a:lnTo>
                <a:lnTo>
                  <a:pt x="161544" y="1142999"/>
                </a:lnTo>
                <a:lnTo>
                  <a:pt x="182879" y="1170431"/>
                </a:lnTo>
                <a:lnTo>
                  <a:pt x="228600" y="1216152"/>
                </a:lnTo>
                <a:lnTo>
                  <a:pt x="256031" y="1237487"/>
                </a:lnTo>
                <a:lnTo>
                  <a:pt x="280416" y="1258823"/>
                </a:lnTo>
                <a:lnTo>
                  <a:pt x="338328" y="1298447"/>
                </a:lnTo>
                <a:lnTo>
                  <a:pt x="426719" y="1344167"/>
                </a:lnTo>
                <a:lnTo>
                  <a:pt x="490728" y="1365503"/>
                </a:lnTo>
                <a:lnTo>
                  <a:pt x="557784" y="1383791"/>
                </a:lnTo>
                <a:lnTo>
                  <a:pt x="701040" y="1399031"/>
                </a:lnTo>
                <a:lnTo>
                  <a:pt x="804672" y="1389887"/>
                </a:lnTo>
                <a:lnTo>
                  <a:pt x="841247" y="1383791"/>
                </a:lnTo>
                <a:lnTo>
                  <a:pt x="885952" y="1371599"/>
                </a:lnTo>
                <a:lnTo>
                  <a:pt x="664464" y="1371599"/>
                </a:lnTo>
                <a:lnTo>
                  <a:pt x="597408" y="1365503"/>
                </a:lnTo>
                <a:lnTo>
                  <a:pt x="563879" y="1359408"/>
                </a:lnTo>
                <a:lnTo>
                  <a:pt x="530352" y="1350264"/>
                </a:lnTo>
                <a:lnTo>
                  <a:pt x="499872" y="1341119"/>
                </a:lnTo>
                <a:lnTo>
                  <a:pt x="466343" y="1331975"/>
                </a:lnTo>
                <a:lnTo>
                  <a:pt x="435864" y="1319783"/>
                </a:lnTo>
                <a:lnTo>
                  <a:pt x="408431" y="1304543"/>
                </a:lnTo>
                <a:lnTo>
                  <a:pt x="377952" y="1292352"/>
                </a:lnTo>
                <a:lnTo>
                  <a:pt x="350519" y="1274064"/>
                </a:lnTo>
                <a:lnTo>
                  <a:pt x="323088" y="1258823"/>
                </a:lnTo>
                <a:lnTo>
                  <a:pt x="295655" y="1237487"/>
                </a:lnTo>
                <a:lnTo>
                  <a:pt x="222503" y="1176527"/>
                </a:lnTo>
                <a:lnTo>
                  <a:pt x="158495" y="1103375"/>
                </a:lnTo>
                <a:lnTo>
                  <a:pt x="124967" y="1048511"/>
                </a:lnTo>
                <a:lnTo>
                  <a:pt x="106679" y="1021079"/>
                </a:lnTo>
                <a:lnTo>
                  <a:pt x="67055" y="929639"/>
                </a:lnTo>
                <a:lnTo>
                  <a:pt x="48767" y="868679"/>
                </a:lnTo>
                <a:lnTo>
                  <a:pt x="33528" y="801623"/>
                </a:lnTo>
                <a:lnTo>
                  <a:pt x="27431" y="734567"/>
                </a:lnTo>
                <a:lnTo>
                  <a:pt x="27431" y="664463"/>
                </a:lnTo>
                <a:lnTo>
                  <a:pt x="33528" y="597407"/>
                </a:lnTo>
                <a:lnTo>
                  <a:pt x="39623" y="563879"/>
                </a:lnTo>
                <a:lnTo>
                  <a:pt x="48767" y="530351"/>
                </a:lnTo>
                <a:lnTo>
                  <a:pt x="57911" y="499871"/>
                </a:lnTo>
                <a:lnTo>
                  <a:pt x="67055" y="466343"/>
                </a:lnTo>
                <a:lnTo>
                  <a:pt x="79247" y="435863"/>
                </a:lnTo>
                <a:lnTo>
                  <a:pt x="91439" y="408431"/>
                </a:lnTo>
                <a:lnTo>
                  <a:pt x="106679" y="377951"/>
                </a:lnTo>
                <a:lnTo>
                  <a:pt x="124967" y="350519"/>
                </a:lnTo>
                <a:lnTo>
                  <a:pt x="140207" y="323088"/>
                </a:lnTo>
                <a:lnTo>
                  <a:pt x="161544" y="295655"/>
                </a:lnTo>
                <a:lnTo>
                  <a:pt x="179831" y="271271"/>
                </a:lnTo>
                <a:lnTo>
                  <a:pt x="222503" y="222503"/>
                </a:lnTo>
                <a:lnTo>
                  <a:pt x="295655" y="158495"/>
                </a:lnTo>
                <a:lnTo>
                  <a:pt x="323088" y="140207"/>
                </a:lnTo>
                <a:lnTo>
                  <a:pt x="350519" y="124967"/>
                </a:lnTo>
                <a:lnTo>
                  <a:pt x="377952" y="106679"/>
                </a:lnTo>
                <a:lnTo>
                  <a:pt x="469391" y="67055"/>
                </a:lnTo>
                <a:lnTo>
                  <a:pt x="530352" y="48767"/>
                </a:lnTo>
                <a:lnTo>
                  <a:pt x="597408" y="33527"/>
                </a:lnTo>
                <a:lnTo>
                  <a:pt x="664464" y="27431"/>
                </a:lnTo>
                <a:lnTo>
                  <a:pt x="891539" y="27431"/>
                </a:lnTo>
                <a:lnTo>
                  <a:pt x="874775" y="21336"/>
                </a:lnTo>
                <a:lnTo>
                  <a:pt x="841247" y="15239"/>
                </a:lnTo>
                <a:lnTo>
                  <a:pt x="804672" y="9143"/>
                </a:lnTo>
                <a:lnTo>
                  <a:pt x="697991" y="0"/>
                </a:lnTo>
                <a:close/>
              </a:path>
              <a:path w="1399539" h="1399539">
                <a:moveTo>
                  <a:pt x="891539" y="27431"/>
                </a:moveTo>
                <a:lnTo>
                  <a:pt x="734567" y="27431"/>
                </a:lnTo>
                <a:lnTo>
                  <a:pt x="801623" y="33527"/>
                </a:lnTo>
                <a:lnTo>
                  <a:pt x="835152" y="39624"/>
                </a:lnTo>
                <a:lnTo>
                  <a:pt x="868679" y="48767"/>
                </a:lnTo>
                <a:lnTo>
                  <a:pt x="899160" y="57912"/>
                </a:lnTo>
                <a:lnTo>
                  <a:pt x="932687" y="67055"/>
                </a:lnTo>
                <a:lnTo>
                  <a:pt x="963167" y="79247"/>
                </a:lnTo>
                <a:lnTo>
                  <a:pt x="990599" y="91439"/>
                </a:lnTo>
                <a:lnTo>
                  <a:pt x="1021079" y="106679"/>
                </a:lnTo>
                <a:lnTo>
                  <a:pt x="1048511" y="124967"/>
                </a:lnTo>
                <a:lnTo>
                  <a:pt x="1075943" y="140207"/>
                </a:lnTo>
                <a:lnTo>
                  <a:pt x="1103375" y="161543"/>
                </a:lnTo>
                <a:lnTo>
                  <a:pt x="1127760" y="179831"/>
                </a:lnTo>
                <a:lnTo>
                  <a:pt x="1176528" y="222503"/>
                </a:lnTo>
                <a:lnTo>
                  <a:pt x="1240536" y="295655"/>
                </a:lnTo>
                <a:lnTo>
                  <a:pt x="1258823" y="323088"/>
                </a:lnTo>
                <a:lnTo>
                  <a:pt x="1274064" y="350519"/>
                </a:lnTo>
                <a:lnTo>
                  <a:pt x="1292352" y="377951"/>
                </a:lnTo>
                <a:lnTo>
                  <a:pt x="1331975" y="469391"/>
                </a:lnTo>
                <a:lnTo>
                  <a:pt x="1350264" y="530351"/>
                </a:lnTo>
                <a:lnTo>
                  <a:pt x="1365504" y="597407"/>
                </a:lnTo>
                <a:lnTo>
                  <a:pt x="1371599" y="664463"/>
                </a:lnTo>
                <a:lnTo>
                  <a:pt x="1371599" y="734567"/>
                </a:lnTo>
                <a:lnTo>
                  <a:pt x="1365504" y="801623"/>
                </a:lnTo>
                <a:lnTo>
                  <a:pt x="1359408" y="835151"/>
                </a:lnTo>
                <a:lnTo>
                  <a:pt x="1350264" y="868679"/>
                </a:lnTo>
                <a:lnTo>
                  <a:pt x="1341119" y="899159"/>
                </a:lnTo>
                <a:lnTo>
                  <a:pt x="1331975" y="932687"/>
                </a:lnTo>
                <a:lnTo>
                  <a:pt x="1319784" y="963167"/>
                </a:lnTo>
                <a:lnTo>
                  <a:pt x="1304543" y="990599"/>
                </a:lnTo>
                <a:lnTo>
                  <a:pt x="1292352" y="1021079"/>
                </a:lnTo>
                <a:lnTo>
                  <a:pt x="1274064" y="1048511"/>
                </a:lnTo>
                <a:lnTo>
                  <a:pt x="1258823" y="1075943"/>
                </a:lnTo>
                <a:lnTo>
                  <a:pt x="1237487" y="1103375"/>
                </a:lnTo>
                <a:lnTo>
                  <a:pt x="1176528" y="1176527"/>
                </a:lnTo>
                <a:lnTo>
                  <a:pt x="1103375" y="1240535"/>
                </a:lnTo>
                <a:lnTo>
                  <a:pt x="1048511" y="1274064"/>
                </a:lnTo>
                <a:lnTo>
                  <a:pt x="1021079" y="1292352"/>
                </a:lnTo>
                <a:lnTo>
                  <a:pt x="929640" y="1331975"/>
                </a:lnTo>
                <a:lnTo>
                  <a:pt x="868679" y="1350264"/>
                </a:lnTo>
                <a:lnTo>
                  <a:pt x="801623" y="1365503"/>
                </a:lnTo>
                <a:lnTo>
                  <a:pt x="734567" y="1371599"/>
                </a:lnTo>
                <a:lnTo>
                  <a:pt x="885952" y="1371599"/>
                </a:lnTo>
                <a:lnTo>
                  <a:pt x="938784" y="1356359"/>
                </a:lnTo>
                <a:lnTo>
                  <a:pt x="1033272" y="1313687"/>
                </a:lnTo>
                <a:lnTo>
                  <a:pt x="1060704" y="1295399"/>
                </a:lnTo>
                <a:lnTo>
                  <a:pt x="1091184" y="1277111"/>
                </a:lnTo>
                <a:lnTo>
                  <a:pt x="1118616" y="1258823"/>
                </a:lnTo>
                <a:lnTo>
                  <a:pt x="1142999" y="1237487"/>
                </a:lnTo>
                <a:lnTo>
                  <a:pt x="1170431" y="1216152"/>
                </a:lnTo>
                <a:lnTo>
                  <a:pt x="1216152" y="1170431"/>
                </a:lnTo>
                <a:lnTo>
                  <a:pt x="1237487" y="1142999"/>
                </a:lnTo>
                <a:lnTo>
                  <a:pt x="1258823" y="1118615"/>
                </a:lnTo>
                <a:lnTo>
                  <a:pt x="1298448" y="1060703"/>
                </a:lnTo>
                <a:lnTo>
                  <a:pt x="1344167" y="972311"/>
                </a:lnTo>
                <a:lnTo>
                  <a:pt x="1365504" y="908303"/>
                </a:lnTo>
                <a:lnTo>
                  <a:pt x="1383792" y="841247"/>
                </a:lnTo>
                <a:lnTo>
                  <a:pt x="1392936" y="771143"/>
                </a:lnTo>
                <a:lnTo>
                  <a:pt x="1399031" y="697991"/>
                </a:lnTo>
                <a:lnTo>
                  <a:pt x="1395984" y="664463"/>
                </a:lnTo>
                <a:lnTo>
                  <a:pt x="1389887" y="591312"/>
                </a:lnTo>
                <a:lnTo>
                  <a:pt x="1365504" y="490727"/>
                </a:lnTo>
                <a:lnTo>
                  <a:pt x="1344167" y="426719"/>
                </a:lnTo>
                <a:lnTo>
                  <a:pt x="1313687" y="365759"/>
                </a:lnTo>
                <a:lnTo>
                  <a:pt x="1295399" y="338327"/>
                </a:lnTo>
                <a:lnTo>
                  <a:pt x="1277111" y="307847"/>
                </a:lnTo>
                <a:lnTo>
                  <a:pt x="1258823" y="280415"/>
                </a:lnTo>
                <a:lnTo>
                  <a:pt x="1237487" y="256031"/>
                </a:lnTo>
                <a:lnTo>
                  <a:pt x="1216152" y="228600"/>
                </a:lnTo>
                <a:lnTo>
                  <a:pt x="1170431" y="182879"/>
                </a:lnTo>
                <a:lnTo>
                  <a:pt x="1142999" y="161543"/>
                </a:lnTo>
                <a:lnTo>
                  <a:pt x="1118616" y="140207"/>
                </a:lnTo>
                <a:lnTo>
                  <a:pt x="1060704" y="100583"/>
                </a:lnTo>
                <a:lnTo>
                  <a:pt x="972311" y="54863"/>
                </a:lnTo>
                <a:lnTo>
                  <a:pt x="908304" y="33527"/>
                </a:lnTo>
                <a:lnTo>
                  <a:pt x="891539" y="27431"/>
                </a:lnTo>
                <a:close/>
              </a:path>
            </a:pathLst>
          </a:custGeom>
          <a:solidFill>
            <a:srgbClr val="00946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526539" y="3529076"/>
            <a:ext cx="133604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i="1" spc="-15" dirty="0">
                <a:latin typeface="Times New Roman"/>
                <a:cs typeface="Times New Roman"/>
              </a:rPr>
              <a:t>Wilayah</a:t>
            </a:r>
            <a:r>
              <a:rPr sz="1800" i="1" spc="-85" dirty="0">
                <a:latin typeface="Times New Roman"/>
                <a:cs typeface="Times New Roman"/>
              </a:rPr>
              <a:t> </a:t>
            </a:r>
            <a:r>
              <a:rPr sz="1800" i="1" spc="-10" dirty="0">
                <a:latin typeface="Times New Roman"/>
                <a:cs typeface="Times New Roman"/>
              </a:rPr>
              <a:t>wesel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6019800" y="457200"/>
            <a:ext cx="3581400" cy="268833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9247123" y="6735571"/>
            <a:ext cx="123825" cy="238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7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88340" y="1115059"/>
            <a:ext cx="216408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Jenis</a:t>
            </a:r>
            <a:r>
              <a:rPr spc="-80" dirty="0"/>
              <a:t> </a:t>
            </a:r>
            <a:r>
              <a:rPr spc="-10" dirty="0"/>
              <a:t>Wesel</a:t>
            </a:r>
          </a:p>
        </p:txBody>
      </p:sp>
      <p:pic>
        <p:nvPicPr>
          <p:cNvPr id="56" name="Picture 5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2327446"/>
            <a:ext cx="9128013" cy="50063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88340" y="1115059"/>
            <a:ext cx="245935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Wesel</a:t>
            </a:r>
            <a:r>
              <a:rPr spc="-65" dirty="0"/>
              <a:t> </a:t>
            </a:r>
            <a:r>
              <a:rPr spc="-5" dirty="0"/>
              <a:t>Inggris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88340" y="2233675"/>
            <a:ext cx="7602855" cy="148780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56870" marR="5080" indent="-344170">
              <a:lnSpc>
                <a:spcPct val="100000"/>
              </a:lnSpc>
              <a:spcBef>
                <a:spcPts val="90"/>
              </a:spcBef>
              <a:buClr>
                <a:srgbClr val="FFFF00"/>
              </a:buClr>
              <a:buChar char="•"/>
              <a:tabLst>
                <a:tab pos="356870" algn="l"/>
                <a:tab pos="357505" algn="l"/>
              </a:tabLst>
            </a:pP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Wesel Inggris adalah wesel yang dilengkapi  </a:t>
            </a:r>
            <a:r>
              <a:rPr sz="32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dengan </a:t>
            </a: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gerakan-gerakan lidah </a:t>
            </a:r>
            <a:r>
              <a:rPr sz="3200" spc="-1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serta </a:t>
            </a: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sepur-sepur  belok</a:t>
            </a:r>
            <a:endParaRPr sz="3200">
              <a:latin typeface="Liberation Sans Narrow"/>
              <a:cs typeface="Liberation Sans Narrow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297939" y="5400547"/>
            <a:ext cx="1554480" cy="1122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FFFF00"/>
                </a:solidFill>
                <a:latin typeface="Times New Roman"/>
                <a:cs typeface="Times New Roman"/>
              </a:rPr>
              <a:t>Persilangan  </a:t>
            </a:r>
            <a:r>
              <a:rPr sz="1800" spc="-10" dirty="0">
                <a:solidFill>
                  <a:srgbClr val="FFFF00"/>
                </a:solidFill>
                <a:latin typeface="Times New Roman"/>
                <a:cs typeface="Times New Roman"/>
              </a:rPr>
              <a:t>hanya </a:t>
            </a:r>
            <a:r>
              <a:rPr sz="1800" spc="-5" dirty="0">
                <a:solidFill>
                  <a:srgbClr val="FFFF00"/>
                </a:solidFill>
                <a:latin typeface="Times New Roman"/>
                <a:cs typeface="Times New Roman"/>
              </a:rPr>
              <a:t>A </a:t>
            </a:r>
            <a:r>
              <a:rPr sz="1800" spc="-10" dirty="0">
                <a:solidFill>
                  <a:srgbClr val="FFFF00"/>
                </a:solidFill>
                <a:latin typeface="Times New Roman"/>
                <a:cs typeface="Times New Roman"/>
              </a:rPr>
              <a:t>ke </a:t>
            </a:r>
            <a:r>
              <a:rPr sz="1800" dirty="0">
                <a:solidFill>
                  <a:srgbClr val="FFFF00"/>
                </a:solidFill>
                <a:latin typeface="Times New Roman"/>
                <a:cs typeface="Times New Roman"/>
              </a:rPr>
              <a:t>B  </a:t>
            </a:r>
            <a:r>
              <a:rPr sz="1800" spc="-5" dirty="0">
                <a:solidFill>
                  <a:srgbClr val="FFFF00"/>
                </a:solidFill>
                <a:latin typeface="Times New Roman"/>
                <a:cs typeface="Times New Roman"/>
              </a:rPr>
              <a:t>atau </a:t>
            </a:r>
            <a:r>
              <a:rPr sz="1800" dirty="0">
                <a:solidFill>
                  <a:srgbClr val="FFFF00"/>
                </a:solidFill>
                <a:latin typeface="Times New Roman"/>
                <a:cs typeface="Times New Roman"/>
              </a:rPr>
              <a:t>C </a:t>
            </a:r>
            <a:r>
              <a:rPr sz="1800" spc="-10" dirty="0">
                <a:solidFill>
                  <a:srgbClr val="FFFF00"/>
                </a:solidFill>
                <a:latin typeface="Times New Roman"/>
                <a:cs typeface="Times New Roman"/>
              </a:rPr>
              <a:t>ke </a:t>
            </a:r>
            <a:r>
              <a:rPr sz="1800" spc="-5" dirty="0">
                <a:solidFill>
                  <a:srgbClr val="FFFF00"/>
                </a:solidFill>
                <a:latin typeface="Times New Roman"/>
                <a:cs typeface="Times New Roman"/>
              </a:rPr>
              <a:t>D,</a:t>
            </a:r>
            <a:r>
              <a:rPr sz="1800" spc="-75" dirty="0">
                <a:solidFill>
                  <a:srgbClr val="FFFF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00"/>
                </a:solidFill>
                <a:latin typeface="Times New Roman"/>
                <a:cs typeface="Times New Roman"/>
              </a:rPr>
              <a:t>dan  </a:t>
            </a:r>
            <a:r>
              <a:rPr sz="1800" spc="-10" dirty="0">
                <a:solidFill>
                  <a:srgbClr val="FFFF00"/>
                </a:solidFill>
                <a:latin typeface="Times New Roman"/>
                <a:cs typeface="Times New Roman"/>
              </a:rPr>
              <a:t>sebaliknya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838200" y="4111752"/>
            <a:ext cx="2517775" cy="1228725"/>
          </a:xfrm>
          <a:custGeom>
            <a:avLst/>
            <a:gdLst/>
            <a:ahLst/>
            <a:cxnLst/>
            <a:rect l="l" t="t" r="r" b="b"/>
            <a:pathLst>
              <a:path w="2517775" h="1228725">
                <a:moveTo>
                  <a:pt x="3047" y="0"/>
                </a:moveTo>
                <a:lnTo>
                  <a:pt x="0" y="9144"/>
                </a:lnTo>
                <a:lnTo>
                  <a:pt x="2514600" y="1228344"/>
                </a:lnTo>
                <a:lnTo>
                  <a:pt x="2517648" y="1219200"/>
                </a:lnTo>
                <a:lnTo>
                  <a:pt x="3047" y="0"/>
                </a:lnTo>
                <a:close/>
              </a:path>
            </a:pathLst>
          </a:custGeom>
          <a:solidFill>
            <a:srgbClr val="00CC9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38200" y="4111752"/>
            <a:ext cx="2517775" cy="1152525"/>
          </a:xfrm>
          <a:custGeom>
            <a:avLst/>
            <a:gdLst/>
            <a:ahLst/>
            <a:cxnLst/>
            <a:rect l="l" t="t" r="r" b="b"/>
            <a:pathLst>
              <a:path w="2517775" h="1152525">
                <a:moveTo>
                  <a:pt x="2514600" y="0"/>
                </a:moveTo>
                <a:lnTo>
                  <a:pt x="0" y="1143000"/>
                </a:lnTo>
                <a:lnTo>
                  <a:pt x="3047" y="1152144"/>
                </a:lnTo>
                <a:lnTo>
                  <a:pt x="2517648" y="9144"/>
                </a:lnTo>
                <a:lnTo>
                  <a:pt x="2514600" y="0"/>
                </a:lnTo>
                <a:close/>
              </a:path>
            </a:pathLst>
          </a:custGeom>
          <a:solidFill>
            <a:srgbClr val="00CC9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3202939" y="5205476"/>
            <a:ext cx="22923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00"/>
                </a:solidFill>
                <a:latin typeface="Times New Roman"/>
                <a:cs typeface="Times New Roman"/>
              </a:rPr>
              <a:t>B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35940" y="5129276"/>
            <a:ext cx="22923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00"/>
                </a:solidFill>
                <a:latin typeface="Times New Roman"/>
                <a:cs typeface="Times New Roman"/>
              </a:rPr>
              <a:t>C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5181600" y="4111752"/>
            <a:ext cx="2517775" cy="1228725"/>
          </a:xfrm>
          <a:custGeom>
            <a:avLst/>
            <a:gdLst/>
            <a:ahLst/>
            <a:cxnLst/>
            <a:rect l="l" t="t" r="r" b="b"/>
            <a:pathLst>
              <a:path w="2517775" h="1228725">
                <a:moveTo>
                  <a:pt x="3048" y="0"/>
                </a:moveTo>
                <a:lnTo>
                  <a:pt x="0" y="9144"/>
                </a:lnTo>
                <a:lnTo>
                  <a:pt x="2514600" y="1228344"/>
                </a:lnTo>
                <a:lnTo>
                  <a:pt x="2517648" y="1219200"/>
                </a:lnTo>
                <a:lnTo>
                  <a:pt x="3048" y="0"/>
                </a:lnTo>
                <a:close/>
              </a:path>
            </a:pathLst>
          </a:custGeom>
          <a:solidFill>
            <a:srgbClr val="00CC9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181600" y="4111752"/>
            <a:ext cx="2517775" cy="1152525"/>
          </a:xfrm>
          <a:custGeom>
            <a:avLst/>
            <a:gdLst/>
            <a:ahLst/>
            <a:cxnLst/>
            <a:rect l="l" t="t" r="r" b="b"/>
            <a:pathLst>
              <a:path w="2517775" h="1152525">
                <a:moveTo>
                  <a:pt x="2514600" y="0"/>
                </a:moveTo>
                <a:lnTo>
                  <a:pt x="0" y="1143000"/>
                </a:lnTo>
                <a:lnTo>
                  <a:pt x="3048" y="1152144"/>
                </a:lnTo>
                <a:lnTo>
                  <a:pt x="2517648" y="9144"/>
                </a:lnTo>
                <a:lnTo>
                  <a:pt x="2514600" y="0"/>
                </a:lnTo>
                <a:close/>
              </a:path>
            </a:pathLst>
          </a:custGeom>
          <a:solidFill>
            <a:srgbClr val="00CC9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535940" y="3910076"/>
            <a:ext cx="45891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355465" algn="l"/>
              </a:tabLst>
            </a:pPr>
            <a:r>
              <a:rPr sz="2400" spc="-5" dirty="0">
                <a:solidFill>
                  <a:srgbClr val="FFFF00"/>
                </a:solidFill>
                <a:latin typeface="Times New Roman"/>
                <a:cs typeface="Times New Roman"/>
              </a:rPr>
              <a:t>A	A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879340" y="5129276"/>
            <a:ext cx="22923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00"/>
                </a:solidFill>
                <a:latin typeface="Times New Roman"/>
                <a:cs typeface="Times New Roman"/>
              </a:rPr>
              <a:t>C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355340" y="3833876"/>
            <a:ext cx="45891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355465" algn="l"/>
              </a:tabLst>
            </a:pPr>
            <a:r>
              <a:rPr sz="2400" spc="-5" dirty="0">
                <a:solidFill>
                  <a:srgbClr val="FFFF00"/>
                </a:solidFill>
                <a:latin typeface="Times New Roman"/>
                <a:cs typeface="Times New Roman"/>
              </a:rPr>
              <a:t>D	D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5672328" y="4943855"/>
            <a:ext cx="1405255" cy="106680"/>
          </a:xfrm>
          <a:custGeom>
            <a:avLst/>
            <a:gdLst/>
            <a:ahLst/>
            <a:cxnLst/>
            <a:rect l="l" t="t" r="r" b="b"/>
            <a:pathLst>
              <a:path w="1405254" h="106679">
                <a:moveTo>
                  <a:pt x="771144" y="0"/>
                </a:moveTo>
                <a:lnTo>
                  <a:pt x="682751" y="0"/>
                </a:lnTo>
                <a:lnTo>
                  <a:pt x="594360" y="3048"/>
                </a:lnTo>
                <a:lnTo>
                  <a:pt x="509016" y="9144"/>
                </a:lnTo>
                <a:lnTo>
                  <a:pt x="420624" y="18288"/>
                </a:lnTo>
                <a:lnTo>
                  <a:pt x="335280" y="30480"/>
                </a:lnTo>
                <a:lnTo>
                  <a:pt x="167639" y="60960"/>
                </a:lnTo>
                <a:lnTo>
                  <a:pt x="0" y="94488"/>
                </a:lnTo>
                <a:lnTo>
                  <a:pt x="0" y="106680"/>
                </a:lnTo>
                <a:lnTo>
                  <a:pt x="170687" y="73152"/>
                </a:lnTo>
                <a:lnTo>
                  <a:pt x="338327" y="42672"/>
                </a:lnTo>
                <a:lnTo>
                  <a:pt x="423672" y="30480"/>
                </a:lnTo>
                <a:lnTo>
                  <a:pt x="509016" y="21336"/>
                </a:lnTo>
                <a:lnTo>
                  <a:pt x="594360" y="15240"/>
                </a:lnTo>
                <a:lnTo>
                  <a:pt x="682751" y="12192"/>
                </a:lnTo>
                <a:lnTo>
                  <a:pt x="980440" y="12192"/>
                </a:lnTo>
                <a:lnTo>
                  <a:pt x="950976" y="9144"/>
                </a:lnTo>
                <a:lnTo>
                  <a:pt x="859536" y="3048"/>
                </a:lnTo>
                <a:lnTo>
                  <a:pt x="771144" y="0"/>
                </a:lnTo>
                <a:close/>
              </a:path>
              <a:path w="1405254" h="106679">
                <a:moveTo>
                  <a:pt x="980440" y="12192"/>
                </a:moveTo>
                <a:lnTo>
                  <a:pt x="771144" y="12192"/>
                </a:lnTo>
                <a:lnTo>
                  <a:pt x="859536" y="15240"/>
                </a:lnTo>
                <a:lnTo>
                  <a:pt x="947927" y="21336"/>
                </a:lnTo>
                <a:lnTo>
                  <a:pt x="1130807" y="39624"/>
                </a:lnTo>
                <a:lnTo>
                  <a:pt x="1222248" y="51816"/>
                </a:lnTo>
                <a:lnTo>
                  <a:pt x="1405127" y="79248"/>
                </a:lnTo>
                <a:lnTo>
                  <a:pt x="1405127" y="67056"/>
                </a:lnTo>
                <a:lnTo>
                  <a:pt x="1222248" y="39624"/>
                </a:lnTo>
                <a:lnTo>
                  <a:pt x="1130807" y="27432"/>
                </a:lnTo>
                <a:lnTo>
                  <a:pt x="980440" y="12192"/>
                </a:lnTo>
                <a:close/>
              </a:path>
            </a:pathLst>
          </a:custGeom>
          <a:solidFill>
            <a:srgbClr val="00CC9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715000" y="4337303"/>
            <a:ext cx="1408430" cy="109855"/>
          </a:xfrm>
          <a:custGeom>
            <a:avLst/>
            <a:gdLst/>
            <a:ahLst/>
            <a:cxnLst/>
            <a:rect l="l" t="t" r="r" b="b"/>
            <a:pathLst>
              <a:path w="1408429" h="109854">
                <a:moveTo>
                  <a:pt x="3048" y="27432"/>
                </a:moveTo>
                <a:lnTo>
                  <a:pt x="365760" y="91440"/>
                </a:lnTo>
                <a:lnTo>
                  <a:pt x="457200" y="100584"/>
                </a:lnTo>
                <a:lnTo>
                  <a:pt x="548639" y="106680"/>
                </a:lnTo>
                <a:lnTo>
                  <a:pt x="637032" y="109728"/>
                </a:lnTo>
                <a:lnTo>
                  <a:pt x="725424" y="109728"/>
                </a:lnTo>
                <a:lnTo>
                  <a:pt x="813816" y="106680"/>
                </a:lnTo>
                <a:lnTo>
                  <a:pt x="899160" y="97536"/>
                </a:lnTo>
                <a:lnTo>
                  <a:pt x="637032" y="97536"/>
                </a:lnTo>
                <a:lnTo>
                  <a:pt x="548639" y="94487"/>
                </a:lnTo>
                <a:lnTo>
                  <a:pt x="457200" y="88392"/>
                </a:lnTo>
                <a:lnTo>
                  <a:pt x="368808" y="79248"/>
                </a:lnTo>
                <a:lnTo>
                  <a:pt x="185927" y="54863"/>
                </a:lnTo>
                <a:lnTo>
                  <a:pt x="3048" y="27432"/>
                </a:lnTo>
                <a:close/>
              </a:path>
              <a:path w="1408429" h="109854">
                <a:moveTo>
                  <a:pt x="1405127" y="0"/>
                </a:moveTo>
                <a:lnTo>
                  <a:pt x="1237488" y="33528"/>
                </a:lnTo>
                <a:lnTo>
                  <a:pt x="1152144" y="51816"/>
                </a:lnTo>
                <a:lnTo>
                  <a:pt x="984503" y="76200"/>
                </a:lnTo>
                <a:lnTo>
                  <a:pt x="810768" y="94487"/>
                </a:lnTo>
                <a:lnTo>
                  <a:pt x="725424" y="97536"/>
                </a:lnTo>
                <a:lnTo>
                  <a:pt x="899160" y="97536"/>
                </a:lnTo>
                <a:lnTo>
                  <a:pt x="984503" y="88392"/>
                </a:lnTo>
                <a:lnTo>
                  <a:pt x="1155192" y="64008"/>
                </a:lnTo>
                <a:lnTo>
                  <a:pt x="1240535" y="48768"/>
                </a:lnTo>
                <a:lnTo>
                  <a:pt x="1408176" y="15240"/>
                </a:lnTo>
                <a:lnTo>
                  <a:pt x="1405127" y="0"/>
                </a:lnTo>
                <a:close/>
              </a:path>
            </a:pathLst>
          </a:custGeom>
          <a:solidFill>
            <a:srgbClr val="00CC9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5412740" y="5205476"/>
            <a:ext cx="2393315" cy="17754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1463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00"/>
                </a:solidFill>
                <a:latin typeface="Times New Roman"/>
                <a:cs typeface="Times New Roman"/>
              </a:rPr>
              <a:t>B</a:t>
            </a:r>
            <a:endParaRPr sz="2400">
              <a:latin typeface="Times New Roman"/>
              <a:cs typeface="Times New Roman"/>
            </a:endParaRPr>
          </a:p>
          <a:p>
            <a:pPr marL="12700" marR="5080" algn="just">
              <a:lnSpc>
                <a:spcPct val="100000"/>
              </a:lnSpc>
              <a:spcBef>
                <a:spcPts val="95"/>
              </a:spcBef>
            </a:pPr>
            <a:r>
              <a:rPr sz="1800" spc="-5" dirty="0">
                <a:solidFill>
                  <a:srgbClr val="FFFF00"/>
                </a:solidFill>
                <a:latin typeface="Times New Roman"/>
                <a:cs typeface="Times New Roman"/>
              </a:rPr>
              <a:t>Dengan </a:t>
            </a:r>
            <a:r>
              <a:rPr sz="1800" dirty="0">
                <a:solidFill>
                  <a:srgbClr val="FFFF00"/>
                </a:solidFill>
                <a:latin typeface="Times New Roman"/>
                <a:cs typeface="Times New Roman"/>
              </a:rPr>
              <a:t>lidah-lidah,</a:t>
            </a:r>
            <a:r>
              <a:rPr sz="1800" spc="-114" dirty="0">
                <a:solidFill>
                  <a:srgbClr val="FFFF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00"/>
                </a:solidFill>
                <a:latin typeface="Times New Roman"/>
                <a:cs typeface="Times New Roman"/>
              </a:rPr>
              <a:t>dapat  dibuat sepur</a:t>
            </a:r>
            <a:r>
              <a:rPr sz="1800" spc="-70" dirty="0">
                <a:solidFill>
                  <a:srgbClr val="FFFF00"/>
                </a:solidFill>
                <a:latin typeface="Times New Roman"/>
                <a:cs typeface="Times New Roman"/>
              </a:rPr>
              <a:t> </a:t>
            </a:r>
            <a:r>
              <a:rPr sz="1800" dirty="0">
                <a:solidFill>
                  <a:srgbClr val="FFFF00"/>
                </a:solidFill>
                <a:latin typeface="Times New Roman"/>
                <a:cs typeface="Times New Roman"/>
              </a:rPr>
              <a:t>belok.</a:t>
            </a:r>
            <a:endParaRPr sz="1800">
              <a:latin typeface="Times New Roman"/>
              <a:cs typeface="Times New Roman"/>
            </a:endParaRPr>
          </a:p>
          <a:p>
            <a:pPr marL="12700" marR="29209" algn="just">
              <a:lnSpc>
                <a:spcPct val="100000"/>
              </a:lnSpc>
            </a:pPr>
            <a:r>
              <a:rPr sz="1800" spc="-5" dirty="0">
                <a:solidFill>
                  <a:srgbClr val="FFFF00"/>
                </a:solidFill>
                <a:latin typeface="Times New Roman"/>
                <a:cs typeface="Times New Roman"/>
              </a:rPr>
              <a:t>Sehingga </a:t>
            </a:r>
            <a:r>
              <a:rPr sz="1800" spc="-10" dirty="0">
                <a:solidFill>
                  <a:srgbClr val="FFFF00"/>
                </a:solidFill>
                <a:latin typeface="Times New Roman"/>
                <a:cs typeface="Times New Roman"/>
              </a:rPr>
              <a:t>memungkinkan  pergerakan </a:t>
            </a:r>
            <a:r>
              <a:rPr sz="1800" spc="-15" dirty="0">
                <a:solidFill>
                  <a:srgbClr val="FFFF00"/>
                </a:solidFill>
                <a:latin typeface="Times New Roman"/>
                <a:cs typeface="Times New Roman"/>
              </a:rPr>
              <a:t>A-D </a:t>
            </a:r>
            <a:r>
              <a:rPr sz="1800" dirty="0">
                <a:solidFill>
                  <a:srgbClr val="FFFF00"/>
                </a:solidFill>
                <a:latin typeface="Times New Roman"/>
                <a:cs typeface="Times New Roman"/>
              </a:rPr>
              <a:t>dan</a:t>
            </a:r>
            <a:r>
              <a:rPr sz="1800" spc="-95" dirty="0">
                <a:solidFill>
                  <a:srgbClr val="FFFF00"/>
                </a:solidFill>
                <a:latin typeface="Times New Roman"/>
                <a:cs typeface="Times New Roman"/>
              </a:rPr>
              <a:t> </a:t>
            </a:r>
            <a:r>
              <a:rPr sz="1800" spc="-5" dirty="0">
                <a:solidFill>
                  <a:srgbClr val="FFFF00"/>
                </a:solidFill>
                <a:latin typeface="Times New Roman"/>
                <a:cs typeface="Times New Roman"/>
              </a:rPr>
              <a:t>C-B,  </a:t>
            </a:r>
            <a:r>
              <a:rPr sz="1800" dirty="0">
                <a:solidFill>
                  <a:srgbClr val="FFFF00"/>
                </a:solidFill>
                <a:latin typeface="Times New Roman"/>
                <a:cs typeface="Times New Roman"/>
              </a:rPr>
              <a:t>dan</a:t>
            </a:r>
            <a:r>
              <a:rPr sz="1800" spc="-40" dirty="0">
                <a:solidFill>
                  <a:srgbClr val="FFFF00"/>
                </a:solidFill>
                <a:latin typeface="Times New Roman"/>
                <a:cs typeface="Times New Roman"/>
              </a:rPr>
              <a:t> </a:t>
            </a:r>
            <a:r>
              <a:rPr sz="1800" spc="-10" dirty="0">
                <a:solidFill>
                  <a:srgbClr val="FFFF00"/>
                </a:solidFill>
                <a:latin typeface="Times New Roman"/>
                <a:cs typeface="Times New Roman"/>
              </a:rPr>
              <a:t>sebaliknya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9247123" y="6735571"/>
            <a:ext cx="123825" cy="238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9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88340" y="1115059"/>
            <a:ext cx="245935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Wesel</a:t>
            </a:r>
            <a:r>
              <a:rPr spc="-65" dirty="0"/>
              <a:t> </a:t>
            </a:r>
            <a:r>
              <a:rPr spc="-5" dirty="0"/>
              <a:t>Inggris</a:t>
            </a:r>
          </a:p>
        </p:txBody>
      </p:sp>
      <p:sp>
        <p:nvSpPr>
          <p:cNvPr id="3" name="object 3"/>
          <p:cNvSpPr/>
          <p:nvPr/>
        </p:nvSpPr>
        <p:spPr>
          <a:xfrm>
            <a:off x="4724400" y="2054351"/>
            <a:ext cx="2517775" cy="1228725"/>
          </a:xfrm>
          <a:custGeom>
            <a:avLst/>
            <a:gdLst/>
            <a:ahLst/>
            <a:cxnLst/>
            <a:rect l="l" t="t" r="r" b="b"/>
            <a:pathLst>
              <a:path w="2517775" h="1228725">
                <a:moveTo>
                  <a:pt x="3048" y="0"/>
                </a:moveTo>
                <a:lnTo>
                  <a:pt x="0" y="9144"/>
                </a:lnTo>
                <a:lnTo>
                  <a:pt x="2514600" y="1228344"/>
                </a:lnTo>
                <a:lnTo>
                  <a:pt x="2517648" y="1219200"/>
                </a:lnTo>
                <a:lnTo>
                  <a:pt x="3048" y="0"/>
                </a:lnTo>
                <a:close/>
              </a:path>
            </a:pathLst>
          </a:custGeom>
          <a:solidFill>
            <a:srgbClr val="00CC9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724400" y="2054351"/>
            <a:ext cx="2517775" cy="1152525"/>
          </a:xfrm>
          <a:custGeom>
            <a:avLst/>
            <a:gdLst/>
            <a:ahLst/>
            <a:cxnLst/>
            <a:rect l="l" t="t" r="r" b="b"/>
            <a:pathLst>
              <a:path w="2517775" h="1152525">
                <a:moveTo>
                  <a:pt x="2514600" y="0"/>
                </a:moveTo>
                <a:lnTo>
                  <a:pt x="0" y="1143000"/>
                </a:lnTo>
                <a:lnTo>
                  <a:pt x="3048" y="1152144"/>
                </a:lnTo>
                <a:lnTo>
                  <a:pt x="2517648" y="9144"/>
                </a:lnTo>
                <a:lnTo>
                  <a:pt x="2514600" y="0"/>
                </a:lnTo>
                <a:close/>
              </a:path>
            </a:pathLst>
          </a:custGeom>
          <a:solidFill>
            <a:srgbClr val="00CC9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7089140" y="3148076"/>
            <a:ext cx="22923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00"/>
                </a:solidFill>
                <a:latin typeface="Times New Roman"/>
                <a:cs typeface="Times New Roman"/>
              </a:rPr>
              <a:t>B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88340" y="1852676"/>
            <a:ext cx="3979545" cy="1610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solidFill>
                  <a:srgbClr val="FFFF00"/>
                </a:solidFill>
                <a:latin typeface="Times New Roman"/>
                <a:cs typeface="Times New Roman"/>
              </a:rPr>
              <a:t>A</a:t>
            </a:r>
            <a:endParaRPr sz="2400">
              <a:latin typeface="Times New Roman"/>
              <a:cs typeface="Times New Roman"/>
            </a:endParaRPr>
          </a:p>
          <a:p>
            <a:pPr marL="356870" indent="-344170">
              <a:lnSpc>
                <a:spcPct val="100000"/>
              </a:lnSpc>
              <a:spcBef>
                <a:spcPts val="110"/>
              </a:spcBef>
              <a:buClr>
                <a:srgbClr val="FFFF00"/>
              </a:buClr>
              <a:buChar char="•"/>
              <a:tabLst>
                <a:tab pos="356870" algn="l"/>
                <a:tab pos="357505" algn="l"/>
              </a:tabLst>
            </a:pP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Wesel Inggris</a:t>
            </a:r>
            <a:r>
              <a:rPr sz="3200" spc="-4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32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Lengkap</a:t>
            </a:r>
            <a:endParaRPr sz="3200">
              <a:latin typeface="Liberation Sans Narrow"/>
              <a:cs typeface="Liberation Sans Narrow"/>
            </a:endParaRPr>
          </a:p>
          <a:p>
            <a:pPr marR="21590" algn="r">
              <a:lnSpc>
                <a:spcPct val="100000"/>
              </a:lnSpc>
              <a:spcBef>
                <a:spcPts val="2770"/>
              </a:spcBef>
            </a:pPr>
            <a:r>
              <a:rPr sz="2400" dirty="0">
                <a:solidFill>
                  <a:srgbClr val="FFFF00"/>
                </a:solidFill>
                <a:latin typeface="Times New Roman"/>
                <a:cs typeface="Times New Roman"/>
              </a:rPr>
              <a:t>C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241540" y="1776476"/>
            <a:ext cx="2457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solidFill>
                  <a:srgbClr val="FFFF00"/>
                </a:solidFill>
                <a:latin typeface="Times New Roman"/>
                <a:cs typeface="Times New Roman"/>
              </a:rPr>
              <a:t>D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5215128" y="2886455"/>
            <a:ext cx="1405255" cy="106680"/>
          </a:xfrm>
          <a:custGeom>
            <a:avLst/>
            <a:gdLst/>
            <a:ahLst/>
            <a:cxnLst/>
            <a:rect l="l" t="t" r="r" b="b"/>
            <a:pathLst>
              <a:path w="1405254" h="106680">
                <a:moveTo>
                  <a:pt x="771144" y="0"/>
                </a:moveTo>
                <a:lnTo>
                  <a:pt x="682751" y="0"/>
                </a:lnTo>
                <a:lnTo>
                  <a:pt x="594360" y="3048"/>
                </a:lnTo>
                <a:lnTo>
                  <a:pt x="509016" y="9144"/>
                </a:lnTo>
                <a:lnTo>
                  <a:pt x="420624" y="18288"/>
                </a:lnTo>
                <a:lnTo>
                  <a:pt x="335280" y="30480"/>
                </a:lnTo>
                <a:lnTo>
                  <a:pt x="167639" y="60960"/>
                </a:lnTo>
                <a:lnTo>
                  <a:pt x="0" y="94488"/>
                </a:lnTo>
                <a:lnTo>
                  <a:pt x="0" y="106680"/>
                </a:lnTo>
                <a:lnTo>
                  <a:pt x="170687" y="73152"/>
                </a:lnTo>
                <a:lnTo>
                  <a:pt x="338327" y="42672"/>
                </a:lnTo>
                <a:lnTo>
                  <a:pt x="423672" y="30480"/>
                </a:lnTo>
                <a:lnTo>
                  <a:pt x="509016" y="21336"/>
                </a:lnTo>
                <a:lnTo>
                  <a:pt x="594360" y="15240"/>
                </a:lnTo>
                <a:lnTo>
                  <a:pt x="682751" y="12192"/>
                </a:lnTo>
                <a:lnTo>
                  <a:pt x="980439" y="12192"/>
                </a:lnTo>
                <a:lnTo>
                  <a:pt x="950976" y="9144"/>
                </a:lnTo>
                <a:lnTo>
                  <a:pt x="859536" y="3048"/>
                </a:lnTo>
                <a:lnTo>
                  <a:pt x="771144" y="0"/>
                </a:lnTo>
                <a:close/>
              </a:path>
              <a:path w="1405254" h="106680">
                <a:moveTo>
                  <a:pt x="980439" y="12192"/>
                </a:moveTo>
                <a:lnTo>
                  <a:pt x="771144" y="12192"/>
                </a:lnTo>
                <a:lnTo>
                  <a:pt x="859536" y="15240"/>
                </a:lnTo>
                <a:lnTo>
                  <a:pt x="947927" y="21336"/>
                </a:lnTo>
                <a:lnTo>
                  <a:pt x="1130808" y="39624"/>
                </a:lnTo>
                <a:lnTo>
                  <a:pt x="1222248" y="51816"/>
                </a:lnTo>
                <a:lnTo>
                  <a:pt x="1405127" y="79248"/>
                </a:lnTo>
                <a:lnTo>
                  <a:pt x="1405127" y="67056"/>
                </a:lnTo>
                <a:lnTo>
                  <a:pt x="1222248" y="39624"/>
                </a:lnTo>
                <a:lnTo>
                  <a:pt x="1130808" y="27432"/>
                </a:lnTo>
                <a:lnTo>
                  <a:pt x="980439" y="12192"/>
                </a:lnTo>
                <a:close/>
              </a:path>
            </a:pathLst>
          </a:custGeom>
          <a:solidFill>
            <a:srgbClr val="00CC9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257800" y="2279904"/>
            <a:ext cx="1408430" cy="109855"/>
          </a:xfrm>
          <a:custGeom>
            <a:avLst/>
            <a:gdLst/>
            <a:ahLst/>
            <a:cxnLst/>
            <a:rect l="l" t="t" r="r" b="b"/>
            <a:pathLst>
              <a:path w="1408429" h="109855">
                <a:moveTo>
                  <a:pt x="3048" y="27432"/>
                </a:moveTo>
                <a:lnTo>
                  <a:pt x="365760" y="91440"/>
                </a:lnTo>
                <a:lnTo>
                  <a:pt x="457200" y="100584"/>
                </a:lnTo>
                <a:lnTo>
                  <a:pt x="548639" y="106680"/>
                </a:lnTo>
                <a:lnTo>
                  <a:pt x="637032" y="109728"/>
                </a:lnTo>
                <a:lnTo>
                  <a:pt x="725424" y="109728"/>
                </a:lnTo>
                <a:lnTo>
                  <a:pt x="813815" y="106680"/>
                </a:lnTo>
                <a:lnTo>
                  <a:pt x="899160" y="97536"/>
                </a:lnTo>
                <a:lnTo>
                  <a:pt x="637032" y="97536"/>
                </a:lnTo>
                <a:lnTo>
                  <a:pt x="548639" y="94487"/>
                </a:lnTo>
                <a:lnTo>
                  <a:pt x="457200" y="88392"/>
                </a:lnTo>
                <a:lnTo>
                  <a:pt x="368808" y="79248"/>
                </a:lnTo>
                <a:lnTo>
                  <a:pt x="185927" y="54863"/>
                </a:lnTo>
                <a:lnTo>
                  <a:pt x="3048" y="27432"/>
                </a:lnTo>
                <a:close/>
              </a:path>
              <a:path w="1408429" h="109855">
                <a:moveTo>
                  <a:pt x="1405127" y="0"/>
                </a:moveTo>
                <a:lnTo>
                  <a:pt x="1237488" y="33528"/>
                </a:lnTo>
                <a:lnTo>
                  <a:pt x="1152144" y="51816"/>
                </a:lnTo>
                <a:lnTo>
                  <a:pt x="984503" y="76200"/>
                </a:lnTo>
                <a:lnTo>
                  <a:pt x="810767" y="94487"/>
                </a:lnTo>
                <a:lnTo>
                  <a:pt x="725424" y="97536"/>
                </a:lnTo>
                <a:lnTo>
                  <a:pt x="899160" y="97536"/>
                </a:lnTo>
                <a:lnTo>
                  <a:pt x="984503" y="88392"/>
                </a:lnTo>
                <a:lnTo>
                  <a:pt x="1155191" y="64008"/>
                </a:lnTo>
                <a:lnTo>
                  <a:pt x="1240536" y="48768"/>
                </a:lnTo>
                <a:lnTo>
                  <a:pt x="1408176" y="15240"/>
                </a:lnTo>
                <a:lnTo>
                  <a:pt x="1405127" y="0"/>
                </a:lnTo>
                <a:close/>
              </a:path>
            </a:pathLst>
          </a:custGeom>
          <a:solidFill>
            <a:srgbClr val="00CC9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648200" y="3657600"/>
            <a:ext cx="2743200" cy="36576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9149588" y="6735571"/>
            <a:ext cx="221615" cy="238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0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88340" y="1115059"/>
            <a:ext cx="245935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Wesel</a:t>
            </a:r>
            <a:r>
              <a:rPr spc="-65" dirty="0"/>
              <a:t> </a:t>
            </a:r>
            <a:r>
              <a:rPr spc="-5" dirty="0"/>
              <a:t>Inggris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88340" y="2233675"/>
            <a:ext cx="4668520" cy="5124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56870" indent="-344170">
              <a:lnSpc>
                <a:spcPct val="100000"/>
              </a:lnSpc>
              <a:spcBef>
                <a:spcPts val="90"/>
              </a:spcBef>
              <a:buClr>
                <a:srgbClr val="FFFF00"/>
              </a:buClr>
              <a:buChar char="•"/>
              <a:tabLst>
                <a:tab pos="356870" algn="l"/>
                <a:tab pos="357505" algn="l"/>
              </a:tabLst>
            </a:pP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Wesel Inggris Tidak</a:t>
            </a:r>
            <a:r>
              <a:rPr sz="3200" spc="-5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32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Lengkap</a:t>
            </a:r>
            <a:endParaRPr sz="3200">
              <a:latin typeface="Liberation Sans Narrow"/>
              <a:cs typeface="Liberation Sans Narrow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429000" y="3425952"/>
            <a:ext cx="2517775" cy="1228725"/>
          </a:xfrm>
          <a:custGeom>
            <a:avLst/>
            <a:gdLst/>
            <a:ahLst/>
            <a:cxnLst/>
            <a:rect l="l" t="t" r="r" b="b"/>
            <a:pathLst>
              <a:path w="2517775" h="1228725">
                <a:moveTo>
                  <a:pt x="3048" y="0"/>
                </a:moveTo>
                <a:lnTo>
                  <a:pt x="0" y="9144"/>
                </a:lnTo>
                <a:lnTo>
                  <a:pt x="2514600" y="1228344"/>
                </a:lnTo>
                <a:lnTo>
                  <a:pt x="2517648" y="1219200"/>
                </a:lnTo>
                <a:lnTo>
                  <a:pt x="3048" y="0"/>
                </a:lnTo>
                <a:close/>
              </a:path>
            </a:pathLst>
          </a:custGeom>
          <a:solidFill>
            <a:srgbClr val="00CC9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429000" y="3425952"/>
            <a:ext cx="2517775" cy="1152525"/>
          </a:xfrm>
          <a:custGeom>
            <a:avLst/>
            <a:gdLst/>
            <a:ahLst/>
            <a:cxnLst/>
            <a:rect l="l" t="t" r="r" b="b"/>
            <a:pathLst>
              <a:path w="2517775" h="1152525">
                <a:moveTo>
                  <a:pt x="2514600" y="0"/>
                </a:moveTo>
                <a:lnTo>
                  <a:pt x="0" y="1143000"/>
                </a:lnTo>
                <a:lnTo>
                  <a:pt x="3048" y="1152144"/>
                </a:lnTo>
                <a:lnTo>
                  <a:pt x="2517648" y="9144"/>
                </a:lnTo>
                <a:lnTo>
                  <a:pt x="2514600" y="0"/>
                </a:lnTo>
                <a:close/>
              </a:path>
            </a:pathLst>
          </a:custGeom>
          <a:solidFill>
            <a:srgbClr val="00CC9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126739" y="3224276"/>
            <a:ext cx="2457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solidFill>
                  <a:srgbClr val="FFFF00"/>
                </a:solidFill>
                <a:latin typeface="Times New Roman"/>
                <a:cs typeface="Times New Roman"/>
              </a:rPr>
              <a:t>A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793740" y="4519676"/>
            <a:ext cx="22923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00"/>
                </a:solidFill>
                <a:latin typeface="Times New Roman"/>
                <a:cs typeface="Times New Roman"/>
              </a:rPr>
              <a:t>B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126739" y="4443476"/>
            <a:ext cx="22923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FFFF00"/>
                </a:solidFill>
                <a:latin typeface="Times New Roman"/>
                <a:cs typeface="Times New Roman"/>
              </a:rPr>
              <a:t>C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946140" y="3148076"/>
            <a:ext cx="2457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solidFill>
                  <a:srgbClr val="FFFF00"/>
                </a:solidFill>
                <a:latin typeface="Times New Roman"/>
                <a:cs typeface="Times New Roman"/>
              </a:rPr>
              <a:t>D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3962400" y="3651503"/>
            <a:ext cx="1408430" cy="109855"/>
          </a:xfrm>
          <a:custGeom>
            <a:avLst/>
            <a:gdLst/>
            <a:ahLst/>
            <a:cxnLst/>
            <a:rect l="l" t="t" r="r" b="b"/>
            <a:pathLst>
              <a:path w="1408429" h="109854">
                <a:moveTo>
                  <a:pt x="3048" y="27432"/>
                </a:moveTo>
                <a:lnTo>
                  <a:pt x="365760" y="91440"/>
                </a:lnTo>
                <a:lnTo>
                  <a:pt x="457200" y="100584"/>
                </a:lnTo>
                <a:lnTo>
                  <a:pt x="548639" y="106680"/>
                </a:lnTo>
                <a:lnTo>
                  <a:pt x="637032" y="109728"/>
                </a:lnTo>
                <a:lnTo>
                  <a:pt x="725424" y="109728"/>
                </a:lnTo>
                <a:lnTo>
                  <a:pt x="813815" y="106680"/>
                </a:lnTo>
                <a:lnTo>
                  <a:pt x="899160" y="97536"/>
                </a:lnTo>
                <a:lnTo>
                  <a:pt x="637032" y="97536"/>
                </a:lnTo>
                <a:lnTo>
                  <a:pt x="548639" y="94487"/>
                </a:lnTo>
                <a:lnTo>
                  <a:pt x="457200" y="88392"/>
                </a:lnTo>
                <a:lnTo>
                  <a:pt x="368808" y="79248"/>
                </a:lnTo>
                <a:lnTo>
                  <a:pt x="185927" y="54863"/>
                </a:lnTo>
                <a:lnTo>
                  <a:pt x="3048" y="27432"/>
                </a:lnTo>
                <a:close/>
              </a:path>
              <a:path w="1408429" h="109854">
                <a:moveTo>
                  <a:pt x="1405127" y="0"/>
                </a:moveTo>
                <a:lnTo>
                  <a:pt x="1237488" y="33528"/>
                </a:lnTo>
                <a:lnTo>
                  <a:pt x="1152144" y="51816"/>
                </a:lnTo>
                <a:lnTo>
                  <a:pt x="984503" y="76200"/>
                </a:lnTo>
                <a:lnTo>
                  <a:pt x="810767" y="94487"/>
                </a:lnTo>
                <a:lnTo>
                  <a:pt x="725424" y="97536"/>
                </a:lnTo>
                <a:lnTo>
                  <a:pt x="899160" y="97536"/>
                </a:lnTo>
                <a:lnTo>
                  <a:pt x="984503" y="88392"/>
                </a:lnTo>
                <a:lnTo>
                  <a:pt x="1155191" y="64008"/>
                </a:lnTo>
                <a:lnTo>
                  <a:pt x="1240536" y="48768"/>
                </a:lnTo>
                <a:lnTo>
                  <a:pt x="1408176" y="15240"/>
                </a:lnTo>
                <a:lnTo>
                  <a:pt x="1405127" y="0"/>
                </a:lnTo>
                <a:close/>
              </a:path>
            </a:pathLst>
          </a:custGeom>
          <a:solidFill>
            <a:srgbClr val="00CC9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9161780" y="6735571"/>
            <a:ext cx="209550" cy="238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spc="-110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88340" y="1115059"/>
            <a:ext cx="316420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Komponen</a:t>
            </a:r>
            <a:r>
              <a:rPr spc="-85" dirty="0"/>
              <a:t> </a:t>
            </a:r>
            <a:r>
              <a:rPr spc="-10" dirty="0"/>
              <a:t>Wesel</a:t>
            </a:r>
          </a:p>
        </p:txBody>
      </p:sp>
      <p:sp>
        <p:nvSpPr>
          <p:cNvPr id="3" name="object 3"/>
          <p:cNvSpPr/>
          <p:nvPr/>
        </p:nvSpPr>
        <p:spPr>
          <a:xfrm>
            <a:off x="1469136" y="2286000"/>
            <a:ext cx="7251192" cy="4343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149588" y="6735571"/>
            <a:ext cx="221615" cy="238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105400" y="457200"/>
            <a:ext cx="4495800" cy="26944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88340" y="1115059"/>
            <a:ext cx="316420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Komponen</a:t>
            </a:r>
            <a:r>
              <a:rPr spc="-85" dirty="0"/>
              <a:t> </a:t>
            </a:r>
            <a:r>
              <a:rPr spc="-10" dirty="0"/>
              <a:t>Wesel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88340" y="2558415"/>
            <a:ext cx="7470140" cy="3308985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356870" indent="-344170">
              <a:lnSpc>
                <a:spcPct val="100000"/>
              </a:lnSpc>
              <a:spcBef>
                <a:spcPts val="865"/>
              </a:spcBef>
              <a:buClr>
                <a:srgbClr val="FFFF00"/>
              </a:buClr>
              <a:buChar char="•"/>
              <a:tabLst>
                <a:tab pos="356870" algn="l"/>
                <a:tab pos="357505" algn="l"/>
              </a:tabLst>
            </a:pP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Lidah</a:t>
            </a:r>
            <a:endParaRPr sz="3200" dirty="0">
              <a:latin typeface="Liberation Sans Narrow"/>
              <a:cs typeface="Liberation Sans Narrow"/>
            </a:endParaRPr>
          </a:p>
          <a:p>
            <a:pPr marL="756285" marR="1168400" lvl="1" indent="-286385">
              <a:lnSpc>
                <a:spcPct val="100000"/>
              </a:lnSpc>
              <a:spcBef>
                <a:spcPts val="690"/>
              </a:spcBef>
              <a:buChar char="–"/>
              <a:tabLst>
                <a:tab pos="756920" algn="l"/>
              </a:tabLst>
            </a:pP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Lidah </a:t>
            </a:r>
            <a:r>
              <a:rPr sz="2800" spc="-1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adalah bagian </a:t>
            </a: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dari </a:t>
            </a:r>
            <a:r>
              <a:rPr sz="2800" spc="-5" dirty="0">
                <a:solidFill>
                  <a:srgbClr val="FFFF00"/>
                </a:solidFill>
                <a:latin typeface="Liberation Sans Narrow"/>
                <a:cs typeface="Liberation Sans Narrow"/>
              </a:rPr>
              <a:t>wesel yang dapat </a:t>
            </a: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bergerak. Pangkal </a:t>
            </a:r>
            <a:r>
              <a:rPr sz="2800" spc="-1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lidah </a:t>
            </a: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disebut</a:t>
            </a:r>
            <a:r>
              <a:rPr sz="2800" spc="1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akar.</a:t>
            </a:r>
            <a:endParaRPr sz="2800" dirty="0">
              <a:latin typeface="Liberation Sans Narrow"/>
              <a:cs typeface="Liberation Sans Narrow"/>
            </a:endParaRPr>
          </a:p>
          <a:p>
            <a:pPr marL="756285" lvl="1" indent="-286385">
              <a:lnSpc>
                <a:spcPct val="100000"/>
              </a:lnSpc>
              <a:spcBef>
                <a:spcPts val="670"/>
              </a:spcBef>
              <a:buChar char="–"/>
              <a:tabLst>
                <a:tab pos="756920" algn="l"/>
              </a:tabLst>
            </a:pP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Jenis </a:t>
            </a:r>
            <a:r>
              <a:rPr sz="2800" spc="-1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lidah</a:t>
            </a:r>
            <a:r>
              <a:rPr sz="2800" spc="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28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:</a:t>
            </a:r>
            <a:endParaRPr sz="2800" dirty="0">
              <a:latin typeface="Liberation Sans Narrow"/>
              <a:cs typeface="Liberation Sans Narrow"/>
            </a:endParaRPr>
          </a:p>
          <a:p>
            <a:pPr marL="1155700" lvl="2" indent="-228600">
              <a:lnSpc>
                <a:spcPct val="100000"/>
              </a:lnSpc>
              <a:spcBef>
                <a:spcPts val="590"/>
              </a:spcBef>
              <a:buChar char="•"/>
              <a:tabLst>
                <a:tab pos="1155065" algn="l"/>
                <a:tab pos="1155700" algn="l"/>
              </a:tabLst>
            </a:pPr>
            <a:r>
              <a:rPr sz="24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Lidah berputar: </a:t>
            </a:r>
            <a:r>
              <a:rPr sz="24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lidah </a:t>
            </a:r>
            <a:r>
              <a:rPr sz="24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yang mempunyai engsel di</a:t>
            </a:r>
            <a:r>
              <a:rPr sz="2400" spc="-2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24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akarnya</a:t>
            </a:r>
            <a:endParaRPr sz="2400" dirty="0">
              <a:latin typeface="Liberation Sans Narrow"/>
              <a:cs typeface="Liberation Sans Narrow"/>
            </a:endParaRPr>
          </a:p>
          <a:p>
            <a:pPr marL="1155700" marR="854075" lvl="2" indent="-228600">
              <a:lnSpc>
                <a:spcPct val="100000"/>
              </a:lnSpc>
              <a:spcBef>
                <a:spcPts val="580"/>
              </a:spcBef>
              <a:buChar char="•"/>
              <a:tabLst>
                <a:tab pos="1155065" algn="l"/>
                <a:tab pos="1155700" algn="l"/>
              </a:tabLst>
            </a:pPr>
            <a:r>
              <a:rPr sz="24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Lidah berpegas adalah </a:t>
            </a:r>
            <a:r>
              <a:rPr sz="24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lidah </a:t>
            </a:r>
            <a:r>
              <a:rPr sz="24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yang akarnya </a:t>
            </a:r>
            <a:r>
              <a:rPr sz="24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dijepit  </a:t>
            </a:r>
            <a:r>
              <a:rPr sz="24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sehingga dapat</a:t>
            </a:r>
            <a:r>
              <a:rPr sz="2400" spc="-4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melentur.</a:t>
            </a:r>
            <a:endParaRPr sz="2400" dirty="0">
              <a:latin typeface="Liberation Sans Narrow"/>
              <a:cs typeface="Liberation Sans Narrow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149588" y="6735571"/>
            <a:ext cx="221615" cy="238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3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105400" y="457200"/>
            <a:ext cx="4495800" cy="26944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88340" y="1115059"/>
            <a:ext cx="316420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Komponen</a:t>
            </a:r>
            <a:r>
              <a:rPr spc="-85" dirty="0"/>
              <a:t> </a:t>
            </a:r>
            <a:r>
              <a:rPr spc="-10" dirty="0"/>
              <a:t>Wesel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88340" y="2614930"/>
            <a:ext cx="7573645" cy="2490470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356870" indent="-344170">
              <a:lnSpc>
                <a:spcPct val="100000"/>
              </a:lnSpc>
              <a:spcBef>
                <a:spcPts val="865"/>
              </a:spcBef>
              <a:buClr>
                <a:srgbClr val="FFFF00"/>
              </a:buClr>
              <a:buChar char="•"/>
              <a:tabLst>
                <a:tab pos="356870" algn="l"/>
                <a:tab pos="357505" algn="l"/>
              </a:tabLst>
            </a:pP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Sudut tumpu</a:t>
            </a:r>
            <a:r>
              <a:rPr sz="3200" spc="-1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(β)</a:t>
            </a:r>
            <a:endParaRPr sz="3200" dirty="0">
              <a:latin typeface="Liberation Sans Narrow"/>
              <a:cs typeface="Liberation Sans Narrow"/>
            </a:endParaRPr>
          </a:p>
          <a:p>
            <a:pPr marL="756285" lvl="1" indent="-286385">
              <a:lnSpc>
                <a:spcPct val="100000"/>
              </a:lnSpc>
              <a:spcBef>
                <a:spcPts val="690"/>
              </a:spcBef>
              <a:buChar char="–"/>
              <a:tabLst>
                <a:tab pos="756920" algn="l"/>
              </a:tabLst>
            </a:pPr>
            <a:r>
              <a:rPr sz="2800" spc="-1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adalah </a:t>
            </a: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sudut antara </a:t>
            </a:r>
            <a:r>
              <a:rPr sz="2800" spc="-1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lidah </a:t>
            </a:r>
            <a:r>
              <a:rPr sz="2800" spc="-5" dirty="0">
                <a:solidFill>
                  <a:srgbClr val="FFFF00"/>
                </a:solidFill>
                <a:latin typeface="Liberation Sans Narrow"/>
                <a:cs typeface="Liberation Sans Narrow"/>
              </a:rPr>
              <a:t>dengan rel</a:t>
            </a:r>
            <a:r>
              <a:rPr sz="2800" spc="20" dirty="0">
                <a:solidFill>
                  <a:srgbClr val="FFFF00"/>
                </a:solidFill>
                <a:latin typeface="Liberation Sans Narrow"/>
                <a:cs typeface="Liberation Sans Narrow"/>
              </a:rPr>
              <a:t> </a:t>
            </a:r>
            <a:r>
              <a:rPr sz="2800" spc="-5" dirty="0">
                <a:solidFill>
                  <a:srgbClr val="FFFF00"/>
                </a:solidFill>
                <a:latin typeface="Liberation Sans Narrow"/>
                <a:cs typeface="Liberation Sans Narrow"/>
              </a:rPr>
              <a:t>lantak</a:t>
            </a: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.</a:t>
            </a:r>
            <a:endParaRPr sz="2800" dirty="0">
              <a:latin typeface="Liberation Sans Narrow"/>
              <a:cs typeface="Liberation Sans Narrow"/>
            </a:endParaRPr>
          </a:p>
          <a:p>
            <a:pPr marL="756285" marR="5080" lvl="1" indent="-286385">
              <a:lnSpc>
                <a:spcPct val="100000"/>
              </a:lnSpc>
              <a:spcBef>
                <a:spcPts val="670"/>
              </a:spcBef>
              <a:buChar char="–"/>
              <a:tabLst>
                <a:tab pos="756920" algn="l"/>
              </a:tabLst>
            </a:pP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Sudut </a:t>
            </a:r>
            <a:r>
              <a:rPr sz="28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tumpu </a:t>
            </a: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dinyatakan dengan tangennya, yakni </a:t>
            </a:r>
            <a:r>
              <a:rPr sz="2800" spc="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tg  </a:t>
            </a:r>
            <a:r>
              <a:rPr sz="28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β = 1 : m, </a:t>
            </a: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dimana harga </a:t>
            </a:r>
            <a:r>
              <a:rPr sz="2800" spc="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m </a:t>
            </a: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berkisar antara 25  sampai</a:t>
            </a:r>
            <a:r>
              <a:rPr sz="2800" spc="-2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100.</a:t>
            </a:r>
            <a:endParaRPr sz="2800" dirty="0">
              <a:latin typeface="Liberation Sans Narrow"/>
              <a:cs typeface="Liberation Sans Narrow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149588" y="6735571"/>
            <a:ext cx="221615" cy="238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4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105400" y="457200"/>
            <a:ext cx="4495800" cy="26944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88340" y="1115059"/>
            <a:ext cx="316420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Komponen</a:t>
            </a:r>
            <a:r>
              <a:rPr spc="-85" dirty="0"/>
              <a:t> </a:t>
            </a:r>
            <a:r>
              <a:rPr spc="-10" dirty="0"/>
              <a:t>Wesel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88340" y="2971800"/>
            <a:ext cx="7165340" cy="3856354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356870" indent="-344170">
              <a:lnSpc>
                <a:spcPct val="100000"/>
              </a:lnSpc>
              <a:spcBef>
                <a:spcPts val="865"/>
              </a:spcBef>
              <a:buClr>
                <a:srgbClr val="FFFF00"/>
              </a:buClr>
              <a:buChar char="•"/>
              <a:tabLst>
                <a:tab pos="356870" algn="l"/>
                <a:tab pos="357505" algn="l"/>
              </a:tabLst>
            </a:pP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Jarum dan</a:t>
            </a:r>
            <a:r>
              <a:rPr sz="3200" spc="-2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32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sayap-sayapnya</a:t>
            </a:r>
            <a:endParaRPr sz="3200" dirty="0">
              <a:latin typeface="Liberation Sans Narrow"/>
              <a:cs typeface="Liberation Sans Narrow"/>
            </a:endParaRPr>
          </a:p>
          <a:p>
            <a:pPr marL="756285" marR="295910" lvl="1" indent="-286385">
              <a:lnSpc>
                <a:spcPct val="100000"/>
              </a:lnSpc>
              <a:spcBef>
                <a:spcPts val="690"/>
              </a:spcBef>
              <a:buChar char="–"/>
              <a:tabLst>
                <a:tab pos="756920" algn="l"/>
                <a:tab pos="2648585" algn="l"/>
              </a:tabLst>
            </a:pP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Jarum </a:t>
            </a:r>
            <a:r>
              <a:rPr sz="2800" spc="-1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adalah bagian </a:t>
            </a: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dari </a:t>
            </a:r>
            <a:r>
              <a:rPr sz="2800" spc="-5" dirty="0">
                <a:solidFill>
                  <a:srgbClr val="FFFF00"/>
                </a:solidFill>
                <a:latin typeface="Liberation Sans Narrow"/>
                <a:cs typeface="Liberation Sans Narrow"/>
              </a:rPr>
              <a:t>wesel yang memberi </a:t>
            </a: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kemungkinan	kepada flens roda melalui  perpotongan </a:t>
            </a:r>
            <a:r>
              <a:rPr sz="2800" spc="-1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bidang-bidang jalan </a:t>
            </a: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yang terputus  antara </a:t>
            </a:r>
            <a:r>
              <a:rPr sz="28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2</a:t>
            </a:r>
            <a:r>
              <a:rPr sz="2800" spc="-5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rel.</a:t>
            </a:r>
            <a:endParaRPr sz="2800" dirty="0">
              <a:latin typeface="Liberation Sans Narrow"/>
              <a:cs typeface="Liberation Sans Narrow"/>
            </a:endParaRPr>
          </a:p>
          <a:p>
            <a:pPr marL="756285" marR="5080" lvl="1" indent="-286385">
              <a:lnSpc>
                <a:spcPct val="100000"/>
              </a:lnSpc>
              <a:spcBef>
                <a:spcPts val="670"/>
              </a:spcBef>
              <a:buChar char="–"/>
              <a:tabLst>
                <a:tab pos="756920" algn="l"/>
              </a:tabLst>
            </a:pP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Sudut kelincipan jarum </a:t>
            </a:r>
            <a:r>
              <a:rPr sz="28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(α) </a:t>
            </a: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disebut sudut samping  arah.</a:t>
            </a:r>
            <a:endParaRPr sz="2800" dirty="0">
              <a:latin typeface="Liberation Sans Narrow"/>
              <a:cs typeface="Liberation Sans Narrow"/>
            </a:endParaRPr>
          </a:p>
          <a:p>
            <a:pPr marL="756285" lvl="1" indent="-286385">
              <a:lnSpc>
                <a:spcPct val="100000"/>
              </a:lnSpc>
              <a:spcBef>
                <a:spcPts val="670"/>
              </a:spcBef>
              <a:buChar char="–"/>
              <a:tabLst>
                <a:tab pos="756920" algn="l"/>
              </a:tabLst>
            </a:pP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Jenis</a:t>
            </a:r>
            <a:r>
              <a:rPr sz="2800" spc="-2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jarum:</a:t>
            </a:r>
            <a:endParaRPr sz="2800" dirty="0">
              <a:latin typeface="Liberation Sans Narrow"/>
              <a:cs typeface="Liberation Sans Narrow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149588" y="6735571"/>
            <a:ext cx="221615" cy="238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5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105400" y="457200"/>
            <a:ext cx="4495800" cy="26944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88340" y="1115059"/>
            <a:ext cx="316420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Komponen</a:t>
            </a:r>
            <a:r>
              <a:rPr spc="-85" dirty="0"/>
              <a:t> </a:t>
            </a:r>
            <a:r>
              <a:rPr spc="-10" dirty="0"/>
              <a:t>Wesel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88340" y="2497455"/>
            <a:ext cx="7172959" cy="4755789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356870" indent="-344170">
              <a:lnSpc>
                <a:spcPct val="100000"/>
              </a:lnSpc>
              <a:spcBef>
                <a:spcPts val="865"/>
              </a:spcBef>
              <a:buClr>
                <a:srgbClr val="FFFF00"/>
              </a:buClr>
              <a:buChar char="•"/>
              <a:tabLst>
                <a:tab pos="356870" algn="l"/>
                <a:tab pos="357505" algn="l"/>
              </a:tabLst>
            </a:pPr>
            <a:r>
              <a:rPr sz="3200" b="1" spc="-5" dirty="0">
                <a:solidFill>
                  <a:srgbClr val="FFFF00"/>
                </a:solidFill>
                <a:latin typeface="Liberation Sans Narrow"/>
                <a:cs typeface="Liberation Sans Narrow"/>
              </a:rPr>
              <a:t>Jarum dan</a:t>
            </a:r>
            <a:r>
              <a:rPr sz="3200" b="1" spc="-25" dirty="0">
                <a:solidFill>
                  <a:srgbClr val="FFFF00"/>
                </a:solidFill>
                <a:latin typeface="Liberation Sans Narrow"/>
                <a:cs typeface="Liberation Sans Narrow"/>
              </a:rPr>
              <a:t> </a:t>
            </a:r>
            <a:r>
              <a:rPr sz="3200" b="1" dirty="0">
                <a:solidFill>
                  <a:srgbClr val="FFFF00"/>
                </a:solidFill>
                <a:latin typeface="Liberation Sans Narrow"/>
                <a:cs typeface="Liberation Sans Narrow"/>
              </a:rPr>
              <a:t>sayap-sayapnya</a:t>
            </a:r>
          </a:p>
          <a:p>
            <a:pPr marL="756285" lvl="1" indent="-286385">
              <a:lnSpc>
                <a:spcPct val="100000"/>
              </a:lnSpc>
              <a:spcBef>
                <a:spcPts val="690"/>
              </a:spcBef>
              <a:buChar char="–"/>
              <a:tabLst>
                <a:tab pos="756920" algn="l"/>
              </a:tabLst>
            </a:pPr>
            <a:r>
              <a:rPr sz="2800" b="1" spc="-5" dirty="0">
                <a:solidFill>
                  <a:srgbClr val="FFFF00"/>
                </a:solidFill>
                <a:latin typeface="Liberation Sans Narrow"/>
                <a:cs typeface="Liberation Sans Narrow"/>
              </a:rPr>
              <a:t>Jenis</a:t>
            </a:r>
            <a:r>
              <a:rPr sz="2800" b="1" spc="-20" dirty="0">
                <a:solidFill>
                  <a:srgbClr val="FFFF00"/>
                </a:solidFill>
                <a:latin typeface="Liberation Sans Narrow"/>
                <a:cs typeface="Liberation Sans Narrow"/>
              </a:rPr>
              <a:t> </a:t>
            </a:r>
            <a:r>
              <a:rPr sz="2800" b="1" spc="-5" dirty="0">
                <a:solidFill>
                  <a:srgbClr val="FFFF00"/>
                </a:solidFill>
                <a:latin typeface="Liberation Sans Narrow"/>
                <a:cs typeface="Liberation Sans Narrow"/>
              </a:rPr>
              <a:t>jarum:</a:t>
            </a:r>
            <a:endParaRPr sz="2800" b="1" dirty="0">
              <a:solidFill>
                <a:srgbClr val="FFFF00"/>
              </a:solidFill>
              <a:latin typeface="Liberation Sans Narrow"/>
              <a:cs typeface="Liberation Sans Narrow"/>
            </a:endParaRPr>
          </a:p>
          <a:p>
            <a:pPr marL="1155700" marR="464184" lvl="2" indent="-228600">
              <a:lnSpc>
                <a:spcPct val="100000"/>
              </a:lnSpc>
              <a:spcBef>
                <a:spcPts val="590"/>
              </a:spcBef>
              <a:buChar char="•"/>
              <a:tabLst>
                <a:tab pos="1155065" algn="l"/>
                <a:tab pos="1155700" algn="l"/>
              </a:tabLst>
            </a:pPr>
            <a:r>
              <a:rPr sz="24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Jarum </a:t>
            </a:r>
            <a:r>
              <a:rPr sz="24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kaku dibaut </a:t>
            </a:r>
            <a:r>
              <a:rPr sz="24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(</a:t>
            </a:r>
            <a:r>
              <a:rPr sz="2400" i="1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bolted rigid </a:t>
            </a:r>
            <a:r>
              <a:rPr sz="2400" i="1" dirty="0">
                <a:solidFill>
                  <a:srgbClr val="FFFFFF"/>
                </a:solidFill>
                <a:latin typeface="Liberation Sans Narrow"/>
                <a:cs typeface="Liberation Sans Narrow"/>
              </a:rPr>
              <a:t>frogs</a:t>
            </a:r>
            <a:r>
              <a:rPr sz="24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); terbuat dari  potongan-potongan </a:t>
            </a:r>
            <a:r>
              <a:rPr sz="24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rel </a:t>
            </a:r>
            <a:r>
              <a:rPr sz="24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standar yang</a:t>
            </a:r>
            <a:r>
              <a:rPr sz="2400" spc="-6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24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dibaut</a:t>
            </a:r>
            <a:endParaRPr sz="2400" dirty="0">
              <a:latin typeface="Liberation Sans Narrow"/>
              <a:cs typeface="Liberation Sans Narrow"/>
            </a:endParaRPr>
          </a:p>
          <a:p>
            <a:pPr marL="1155700" lvl="2" indent="-228600">
              <a:lnSpc>
                <a:spcPct val="100000"/>
              </a:lnSpc>
              <a:spcBef>
                <a:spcPts val="575"/>
              </a:spcBef>
              <a:buChar char="•"/>
              <a:tabLst>
                <a:tab pos="1155065" algn="l"/>
                <a:tab pos="1155700" algn="l"/>
              </a:tabLst>
            </a:pPr>
            <a:r>
              <a:rPr sz="24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Jarum rel </a:t>
            </a:r>
            <a:r>
              <a:rPr sz="24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pegas </a:t>
            </a:r>
            <a:r>
              <a:rPr sz="24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(</a:t>
            </a:r>
            <a:r>
              <a:rPr sz="2400" i="1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spring rail</a:t>
            </a:r>
            <a:r>
              <a:rPr sz="2400" i="1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2400" i="1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frogs</a:t>
            </a:r>
            <a:r>
              <a:rPr sz="24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)</a:t>
            </a:r>
            <a:endParaRPr sz="2400" dirty="0">
              <a:latin typeface="Liberation Sans Narrow"/>
              <a:cs typeface="Liberation Sans Narrow"/>
            </a:endParaRPr>
          </a:p>
          <a:p>
            <a:pPr marL="1155700" marR="5080" lvl="2" indent="-228600">
              <a:lnSpc>
                <a:spcPct val="100000"/>
              </a:lnSpc>
              <a:spcBef>
                <a:spcPts val="575"/>
              </a:spcBef>
              <a:buChar char="•"/>
              <a:tabLst>
                <a:tab pos="1155065" algn="l"/>
                <a:tab pos="1155700" algn="l"/>
              </a:tabLst>
            </a:pPr>
            <a:r>
              <a:rPr sz="24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Jarum </a:t>
            </a:r>
            <a:r>
              <a:rPr sz="24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baja mangan cor </a:t>
            </a:r>
            <a:r>
              <a:rPr sz="24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(</a:t>
            </a:r>
            <a:r>
              <a:rPr sz="2400" i="1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cast </a:t>
            </a:r>
            <a:r>
              <a:rPr sz="2400" i="1" dirty="0">
                <a:solidFill>
                  <a:srgbClr val="FFFFFF"/>
                </a:solidFill>
                <a:latin typeface="Liberation Sans Narrow"/>
                <a:cs typeface="Liberation Sans Narrow"/>
              </a:rPr>
              <a:t>manganese steel frogs</a:t>
            </a:r>
            <a:r>
              <a:rPr sz="24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);  dipakai untuk </a:t>
            </a:r>
            <a:r>
              <a:rPr sz="24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lintas </a:t>
            </a:r>
            <a:r>
              <a:rPr sz="24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dengan tonase beban yang berat  atau </a:t>
            </a:r>
            <a:r>
              <a:rPr sz="24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lintas </a:t>
            </a:r>
            <a:r>
              <a:rPr sz="24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yang frekuensi keretanya</a:t>
            </a:r>
            <a:r>
              <a:rPr sz="2400" spc="-2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24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tinggi</a:t>
            </a:r>
            <a:endParaRPr sz="2400" dirty="0">
              <a:latin typeface="Liberation Sans Narrow"/>
              <a:cs typeface="Liberation Sans Narrow"/>
            </a:endParaRPr>
          </a:p>
          <a:p>
            <a:pPr marL="1155700" lvl="2" indent="-228600">
              <a:lnSpc>
                <a:spcPct val="100000"/>
              </a:lnSpc>
              <a:spcBef>
                <a:spcPts val="580"/>
              </a:spcBef>
              <a:buChar char="•"/>
              <a:tabLst>
                <a:tab pos="1155065" algn="l"/>
                <a:tab pos="1155700" algn="l"/>
              </a:tabLst>
            </a:pPr>
            <a:r>
              <a:rPr sz="24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Jarum keras </a:t>
            </a:r>
            <a:r>
              <a:rPr sz="24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terpusat </a:t>
            </a:r>
            <a:r>
              <a:rPr sz="24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(</a:t>
            </a:r>
            <a:r>
              <a:rPr sz="2400" i="1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hard </a:t>
            </a:r>
            <a:r>
              <a:rPr sz="2400" i="1" dirty="0">
                <a:solidFill>
                  <a:srgbClr val="FFFFFF"/>
                </a:solidFill>
                <a:latin typeface="Liberation Sans Narrow"/>
                <a:cs typeface="Liberation Sans Narrow"/>
              </a:rPr>
              <a:t>centered</a:t>
            </a:r>
            <a:r>
              <a:rPr sz="2400" i="1" spc="-1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2400" i="1" dirty="0">
                <a:solidFill>
                  <a:srgbClr val="FFFFFF"/>
                </a:solidFill>
                <a:latin typeface="Liberation Sans Narrow"/>
                <a:cs typeface="Liberation Sans Narrow"/>
              </a:rPr>
              <a:t>frogs)</a:t>
            </a:r>
            <a:endParaRPr sz="2400" dirty="0">
              <a:latin typeface="Liberation Sans Narrow"/>
              <a:cs typeface="Liberation Sans Narrow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149588" y="6735571"/>
            <a:ext cx="221615" cy="238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6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105400" y="457200"/>
            <a:ext cx="4495800" cy="26944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88340" y="1115059"/>
            <a:ext cx="316420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Komponen</a:t>
            </a:r>
            <a:r>
              <a:rPr spc="-85" dirty="0"/>
              <a:t> </a:t>
            </a:r>
            <a:r>
              <a:rPr spc="-10" dirty="0"/>
              <a:t>Wesel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88340" y="2681857"/>
            <a:ext cx="7326630" cy="4176143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356870" indent="-344170">
              <a:lnSpc>
                <a:spcPct val="100000"/>
              </a:lnSpc>
              <a:spcBef>
                <a:spcPts val="865"/>
              </a:spcBef>
              <a:buClr>
                <a:srgbClr val="FFFF00"/>
              </a:buClr>
              <a:buChar char="•"/>
              <a:tabLst>
                <a:tab pos="356870" algn="l"/>
                <a:tab pos="357505" algn="l"/>
              </a:tabLst>
            </a:pPr>
            <a:r>
              <a:rPr sz="24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Rel</a:t>
            </a:r>
            <a:r>
              <a:rPr sz="2400" spc="-1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lantak</a:t>
            </a:r>
            <a:endParaRPr sz="2400" dirty="0">
              <a:latin typeface="Liberation Sans Narrow"/>
              <a:cs typeface="Liberation Sans Narrow"/>
            </a:endParaRPr>
          </a:p>
          <a:p>
            <a:pPr marL="756285" marR="184785" lvl="1" indent="-286385">
              <a:lnSpc>
                <a:spcPct val="100000"/>
              </a:lnSpc>
              <a:spcBef>
                <a:spcPts val="690"/>
              </a:spcBef>
              <a:buChar char="–"/>
              <a:tabLst>
                <a:tab pos="756920" algn="l"/>
              </a:tabLst>
            </a:pPr>
            <a:r>
              <a:rPr sz="24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Suatu </a:t>
            </a:r>
            <a:r>
              <a:rPr sz="24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rel yang diperkuat </a:t>
            </a:r>
            <a:r>
              <a:rPr sz="2400" spc="-5" dirty="0">
                <a:solidFill>
                  <a:srgbClr val="FFFF00"/>
                </a:solidFill>
                <a:latin typeface="Liberation Sans Narrow"/>
                <a:cs typeface="Liberation Sans Narrow"/>
              </a:rPr>
              <a:t>badannya yang berguna </a:t>
            </a:r>
            <a:r>
              <a:rPr sz="24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untuk bersandarnya </a:t>
            </a:r>
            <a:r>
              <a:rPr sz="2400" spc="-1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lidah-lidah</a:t>
            </a:r>
            <a:r>
              <a:rPr sz="2400" spc="1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wesel.</a:t>
            </a:r>
            <a:endParaRPr sz="2400" dirty="0">
              <a:latin typeface="Liberation Sans Narrow"/>
              <a:cs typeface="Liberation Sans Narrow"/>
            </a:endParaRPr>
          </a:p>
          <a:p>
            <a:pPr marL="356870" indent="-344170">
              <a:lnSpc>
                <a:spcPct val="100000"/>
              </a:lnSpc>
              <a:spcBef>
                <a:spcPts val="750"/>
              </a:spcBef>
              <a:buClr>
                <a:srgbClr val="FFFF00"/>
              </a:buClr>
              <a:buChar char="•"/>
              <a:tabLst>
                <a:tab pos="356870" algn="l"/>
                <a:tab pos="357505" algn="l"/>
              </a:tabLst>
            </a:pPr>
            <a:r>
              <a:rPr sz="24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Rel</a:t>
            </a:r>
            <a:r>
              <a:rPr sz="2400" spc="-1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24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paksa</a:t>
            </a:r>
            <a:endParaRPr sz="2400" dirty="0">
              <a:latin typeface="Liberation Sans Narrow"/>
              <a:cs typeface="Liberation Sans Narrow"/>
            </a:endParaRPr>
          </a:p>
          <a:p>
            <a:pPr marL="756285" marR="1123315" lvl="1" indent="-286385">
              <a:lnSpc>
                <a:spcPct val="100000"/>
              </a:lnSpc>
              <a:spcBef>
                <a:spcPts val="690"/>
              </a:spcBef>
              <a:buChar char="–"/>
              <a:tabLst>
                <a:tab pos="756920" algn="l"/>
              </a:tabLst>
            </a:pPr>
            <a:r>
              <a:rPr sz="2400" spc="-1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Dibuat </a:t>
            </a:r>
            <a:r>
              <a:rPr sz="24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dari rel biasa yang kedua ujungnya  dibengkokkan </a:t>
            </a:r>
            <a:r>
              <a:rPr sz="24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ke</a:t>
            </a:r>
            <a:r>
              <a:rPr sz="2400" spc="-2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dalam.</a:t>
            </a:r>
            <a:endParaRPr sz="2400" dirty="0">
              <a:latin typeface="Liberation Sans Narrow"/>
              <a:cs typeface="Liberation Sans Narrow"/>
            </a:endParaRPr>
          </a:p>
          <a:p>
            <a:pPr marL="756285" marR="5080" lvl="1" indent="-286385">
              <a:lnSpc>
                <a:spcPct val="100000"/>
              </a:lnSpc>
              <a:spcBef>
                <a:spcPts val="670"/>
              </a:spcBef>
              <a:buChar char="–"/>
              <a:tabLst>
                <a:tab pos="756920" algn="l"/>
              </a:tabLst>
            </a:pPr>
            <a:r>
              <a:rPr sz="24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Rel paksa luar biasanya </a:t>
            </a:r>
            <a:r>
              <a:rPr sz="2400" spc="-1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dibaut </a:t>
            </a:r>
            <a:r>
              <a:rPr sz="24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pada rel lantak  dengan menempatkan </a:t>
            </a:r>
            <a:r>
              <a:rPr sz="2400" spc="-1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balok </a:t>
            </a:r>
            <a:r>
              <a:rPr sz="24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pemisah diantaranya.  Jarak antara rel paksa dengan rel lantak </a:t>
            </a:r>
            <a:r>
              <a:rPr sz="2400" spc="-1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adalah </a:t>
            </a:r>
            <a:r>
              <a:rPr sz="24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42  </a:t>
            </a:r>
            <a:r>
              <a:rPr sz="24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mm.</a:t>
            </a:r>
            <a:endParaRPr sz="2400" dirty="0">
              <a:latin typeface="Liberation Sans Narrow"/>
              <a:cs typeface="Liberation Sans Narrow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149588" y="6735571"/>
            <a:ext cx="221615" cy="238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7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105400" y="457200"/>
            <a:ext cx="4495800" cy="26944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88340" y="1115059"/>
            <a:ext cx="316420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Komponen</a:t>
            </a:r>
            <a:r>
              <a:rPr spc="-85" dirty="0"/>
              <a:t> </a:t>
            </a:r>
            <a:r>
              <a:rPr spc="-10" dirty="0"/>
              <a:t>Wesel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88340" y="3117850"/>
            <a:ext cx="6906895" cy="2063750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356870" indent="-344170">
              <a:lnSpc>
                <a:spcPct val="100000"/>
              </a:lnSpc>
              <a:spcBef>
                <a:spcPts val="865"/>
              </a:spcBef>
              <a:buClr>
                <a:srgbClr val="FFFF00"/>
              </a:buClr>
              <a:buChar char="•"/>
              <a:tabLst>
                <a:tab pos="356870" algn="l"/>
                <a:tab pos="357505" algn="l"/>
              </a:tabLst>
            </a:pP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Sistem penggerak atau </a:t>
            </a:r>
            <a:r>
              <a:rPr sz="3200" spc="-5" dirty="0">
                <a:solidFill>
                  <a:srgbClr val="FFFF00"/>
                </a:solidFill>
                <a:latin typeface="Liberation Sans Narrow"/>
                <a:cs typeface="Liberation Sans Narrow"/>
              </a:rPr>
              <a:t>pembalik</a:t>
            </a:r>
            <a:r>
              <a:rPr sz="3200" spc="25" dirty="0">
                <a:solidFill>
                  <a:srgbClr val="FFFF00"/>
                </a:solidFill>
                <a:latin typeface="Liberation Sans Narrow"/>
                <a:cs typeface="Liberation Sans Narrow"/>
              </a:rPr>
              <a:t> </a:t>
            </a:r>
            <a:r>
              <a:rPr sz="3200" spc="-5" dirty="0">
                <a:solidFill>
                  <a:srgbClr val="FFFF00"/>
                </a:solidFill>
                <a:latin typeface="Liberation Sans Narrow"/>
                <a:cs typeface="Liberation Sans Narrow"/>
              </a:rPr>
              <a:t>wesel</a:t>
            </a:r>
            <a:endParaRPr sz="3200" dirty="0">
              <a:latin typeface="Liberation Sans Narrow"/>
              <a:cs typeface="Liberation Sans Narrow"/>
            </a:endParaRPr>
          </a:p>
          <a:p>
            <a:pPr marL="756285" marR="5080" lvl="1" indent="-286385">
              <a:lnSpc>
                <a:spcPct val="100000"/>
              </a:lnSpc>
              <a:spcBef>
                <a:spcPts val="690"/>
              </a:spcBef>
              <a:buChar char="–"/>
              <a:tabLst>
                <a:tab pos="756920" algn="l"/>
              </a:tabLst>
            </a:pP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Pembalik wesel </a:t>
            </a:r>
            <a:r>
              <a:rPr sz="2800" spc="-1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adalah </a:t>
            </a:r>
            <a:r>
              <a:rPr sz="2800" dirty="0">
                <a:solidFill>
                  <a:srgbClr val="FFFF00"/>
                </a:solidFill>
                <a:latin typeface="Liberation Sans Narrow"/>
                <a:cs typeface="Liberation Sans Narrow"/>
              </a:rPr>
              <a:t>suatu </a:t>
            </a:r>
            <a:r>
              <a:rPr sz="2800" spc="-5" dirty="0">
                <a:solidFill>
                  <a:srgbClr val="FFFF00"/>
                </a:solidFill>
                <a:latin typeface="Liberation Sans Narrow"/>
                <a:cs typeface="Liberation Sans Narrow"/>
              </a:rPr>
              <a:t>mekanisme untuk </a:t>
            </a: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menggerakkan ujung</a:t>
            </a:r>
            <a:r>
              <a:rPr sz="2800" spc="-2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lidah.</a:t>
            </a:r>
            <a:endParaRPr sz="2800" dirty="0">
              <a:latin typeface="Liberation Sans Narrow"/>
              <a:cs typeface="Liberation Sans Narrow"/>
            </a:endParaRPr>
          </a:p>
          <a:p>
            <a:pPr marL="756285" lvl="1" indent="-286385">
              <a:lnSpc>
                <a:spcPct val="100000"/>
              </a:lnSpc>
              <a:spcBef>
                <a:spcPts val="670"/>
              </a:spcBef>
              <a:buChar char="–"/>
              <a:tabLst>
                <a:tab pos="756920" algn="l"/>
              </a:tabLst>
            </a:pPr>
            <a:r>
              <a:rPr sz="28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Sistem </a:t>
            </a: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mekanik maupun</a:t>
            </a:r>
            <a:r>
              <a:rPr sz="2800" spc="-2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elektrik</a:t>
            </a:r>
            <a:endParaRPr sz="2800" dirty="0">
              <a:latin typeface="Liberation Sans Narrow"/>
              <a:cs typeface="Liberation Sans Narrow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149588" y="6735571"/>
            <a:ext cx="221615" cy="238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8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88340" y="1115059"/>
            <a:ext cx="583120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Nomor dan </a:t>
            </a:r>
            <a:r>
              <a:rPr spc="-10" dirty="0"/>
              <a:t>Kecepatan </a:t>
            </a:r>
            <a:r>
              <a:rPr spc="-5" dirty="0"/>
              <a:t>Ijin</a:t>
            </a:r>
            <a:r>
              <a:rPr spc="5" dirty="0"/>
              <a:t> </a:t>
            </a:r>
            <a:r>
              <a:rPr spc="-10" dirty="0"/>
              <a:t>Wesel</a:t>
            </a:r>
          </a:p>
        </p:txBody>
      </p:sp>
      <p:graphicFrame>
        <p:nvGraphicFramePr>
          <p:cNvPr id="3" name="objec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9979029"/>
              </p:ext>
            </p:extLst>
          </p:nvPr>
        </p:nvGraphicFramePr>
        <p:xfrm>
          <a:off x="457200" y="4261103"/>
          <a:ext cx="8076560" cy="23964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09800"/>
                <a:gridCol w="782320"/>
                <a:gridCol w="1018539"/>
                <a:gridCol w="1015364"/>
                <a:gridCol w="1018539"/>
                <a:gridCol w="1015364"/>
                <a:gridCol w="1016634"/>
              </a:tblGrid>
              <a:tr h="78740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595"/>
                        </a:spcBef>
                      </a:pPr>
                      <a:r>
                        <a:rPr sz="2400" b="1" spc="-5" dirty="0">
                          <a:solidFill>
                            <a:srgbClr val="FFFFFF"/>
                          </a:solidFill>
                          <a:latin typeface="Liberation Sans Narrow"/>
                          <a:cs typeface="Liberation Sans Narrow"/>
                        </a:rPr>
                        <a:t>Tg</a:t>
                      </a:r>
                      <a:endParaRPr sz="2400" dirty="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202565" marB="0">
                    <a:lnL w="9525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00CC99"/>
                    </a:solidFill>
                  </a:tcPr>
                </a:tc>
                <a:tc>
                  <a:txBody>
                    <a:bodyPr/>
                    <a:lstStyle/>
                    <a:p>
                      <a:pPr marL="6985" algn="ctr">
                        <a:lnSpc>
                          <a:spcPct val="100000"/>
                        </a:lnSpc>
                        <a:spcBef>
                          <a:spcPts val="1595"/>
                        </a:spcBef>
                      </a:pPr>
                      <a:r>
                        <a:rPr sz="2400" b="1" spc="-5" dirty="0">
                          <a:solidFill>
                            <a:srgbClr val="FFFFFF"/>
                          </a:solidFill>
                          <a:latin typeface="Liberation Sans Narrow"/>
                          <a:cs typeface="Liberation Sans Narrow"/>
                        </a:rPr>
                        <a:t>1:8</a:t>
                      </a:r>
                      <a:endParaRPr sz="240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2025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00CC99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159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Liberation Sans Narrow"/>
                          <a:cs typeface="Liberation Sans Narrow"/>
                        </a:rPr>
                        <a:t>1:10</a:t>
                      </a:r>
                      <a:endParaRPr sz="240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2025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00CC99"/>
                    </a:solidFill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159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Liberation Sans Narrow"/>
                          <a:cs typeface="Liberation Sans Narrow"/>
                        </a:rPr>
                        <a:t>1:12</a:t>
                      </a:r>
                      <a:endParaRPr sz="240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2025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00CC99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59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Liberation Sans Narrow"/>
                          <a:cs typeface="Liberation Sans Narrow"/>
                        </a:rPr>
                        <a:t>1:14</a:t>
                      </a:r>
                      <a:endParaRPr sz="240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2025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00CC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59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Liberation Sans Narrow"/>
                          <a:cs typeface="Liberation Sans Narrow"/>
                        </a:rPr>
                        <a:t>1:16</a:t>
                      </a:r>
                      <a:endParaRPr sz="240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2025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00CC99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595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Liberation Sans Narrow"/>
                          <a:cs typeface="Liberation Sans Narrow"/>
                        </a:rPr>
                        <a:t>1:20</a:t>
                      </a:r>
                      <a:endParaRPr sz="240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2025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00CC99"/>
                    </a:solidFill>
                  </a:tcPr>
                </a:tc>
              </a:tr>
              <a:tr h="78613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1605"/>
                        </a:spcBef>
                      </a:pPr>
                      <a:r>
                        <a:rPr sz="2400" spc="-5" dirty="0">
                          <a:latin typeface="Liberation Sans Narrow"/>
                          <a:cs typeface="Liberation Sans Narrow"/>
                        </a:rPr>
                        <a:t>No</a:t>
                      </a:r>
                      <a:r>
                        <a:rPr sz="2400" spc="-20" dirty="0">
                          <a:latin typeface="Liberation Sans Narrow"/>
                          <a:cs typeface="Liberation Sans Narrow"/>
                        </a:rPr>
                        <a:t> </a:t>
                      </a:r>
                      <a:r>
                        <a:rPr sz="2400" spc="-10" dirty="0">
                          <a:latin typeface="Liberation Sans Narrow"/>
                          <a:cs typeface="Liberation Sans Narrow"/>
                        </a:rPr>
                        <a:t>Wesel</a:t>
                      </a:r>
                      <a:endParaRPr sz="240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203835" marB="0">
                    <a:lnL w="9525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EBDD"/>
                    </a:solidFill>
                  </a:tcPr>
                </a:tc>
                <a:tc>
                  <a:txBody>
                    <a:bodyPr/>
                    <a:lstStyle/>
                    <a:p>
                      <a:pPr marL="6985" algn="ctr">
                        <a:lnSpc>
                          <a:spcPct val="100000"/>
                        </a:lnSpc>
                        <a:spcBef>
                          <a:spcPts val="1605"/>
                        </a:spcBef>
                      </a:pPr>
                      <a:r>
                        <a:rPr sz="2400" spc="-5" dirty="0">
                          <a:latin typeface="Liberation Sans Narrow"/>
                          <a:cs typeface="Liberation Sans Narrow"/>
                        </a:rPr>
                        <a:t>W8</a:t>
                      </a:r>
                      <a:endParaRPr sz="240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2038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EBDD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1605"/>
                        </a:spcBef>
                      </a:pPr>
                      <a:r>
                        <a:rPr sz="2400" spc="-5" dirty="0">
                          <a:latin typeface="Liberation Sans Narrow"/>
                          <a:cs typeface="Liberation Sans Narrow"/>
                        </a:rPr>
                        <a:t>W10</a:t>
                      </a:r>
                      <a:endParaRPr sz="240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2038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EBDD"/>
                    </a:solidFill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1605"/>
                        </a:spcBef>
                      </a:pPr>
                      <a:r>
                        <a:rPr sz="2400" spc="-5" dirty="0">
                          <a:latin typeface="Liberation Sans Narrow"/>
                          <a:cs typeface="Liberation Sans Narrow"/>
                        </a:rPr>
                        <a:t>W12</a:t>
                      </a:r>
                      <a:endParaRPr sz="240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2038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EBDD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605"/>
                        </a:spcBef>
                      </a:pPr>
                      <a:r>
                        <a:rPr sz="2400" spc="-5" dirty="0">
                          <a:latin typeface="Liberation Sans Narrow"/>
                          <a:cs typeface="Liberation Sans Narrow"/>
                        </a:rPr>
                        <a:t>W14</a:t>
                      </a:r>
                      <a:endParaRPr sz="240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2038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EBD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605"/>
                        </a:spcBef>
                      </a:pPr>
                      <a:r>
                        <a:rPr sz="2400" spc="-5" dirty="0">
                          <a:latin typeface="Liberation Sans Narrow"/>
                          <a:cs typeface="Liberation Sans Narrow"/>
                        </a:rPr>
                        <a:t>W16</a:t>
                      </a:r>
                      <a:endParaRPr sz="240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2038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EBDD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1605"/>
                        </a:spcBef>
                      </a:pPr>
                      <a:r>
                        <a:rPr sz="2400" spc="-5" dirty="0">
                          <a:latin typeface="Liberation Sans Narrow"/>
                          <a:cs typeface="Liberation Sans Narrow"/>
                        </a:rPr>
                        <a:t>W20</a:t>
                      </a:r>
                      <a:endParaRPr sz="240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2038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AEBDD"/>
                    </a:solidFill>
                  </a:tcPr>
                </a:tc>
              </a:tr>
              <a:tr h="822960">
                <a:tc>
                  <a:txBody>
                    <a:bodyPr/>
                    <a:lstStyle/>
                    <a:p>
                      <a:pPr marL="91440" marR="907415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2400" dirty="0">
                          <a:latin typeface="Liberation Sans Narrow"/>
                          <a:cs typeface="Liberation Sans Narrow"/>
                        </a:rPr>
                        <a:t>Kec </a:t>
                      </a:r>
                      <a:r>
                        <a:rPr sz="2400" spc="-5" dirty="0">
                          <a:latin typeface="Liberation Sans Narrow"/>
                          <a:cs typeface="Liberation Sans Narrow"/>
                        </a:rPr>
                        <a:t>Ijin  </a:t>
                      </a:r>
                      <a:r>
                        <a:rPr sz="2400" spc="-10" dirty="0">
                          <a:latin typeface="Liberation Sans Narrow"/>
                          <a:cs typeface="Liberation Sans Narrow"/>
                        </a:rPr>
                        <a:t>(</a:t>
                      </a:r>
                      <a:r>
                        <a:rPr sz="2400" dirty="0">
                          <a:latin typeface="Liberation Sans Narrow"/>
                          <a:cs typeface="Liberation Sans Narrow"/>
                        </a:rPr>
                        <a:t>k</a:t>
                      </a:r>
                      <a:r>
                        <a:rPr sz="2400" spc="-10" dirty="0">
                          <a:latin typeface="Liberation Sans Narrow"/>
                          <a:cs typeface="Liberation Sans Narrow"/>
                        </a:rPr>
                        <a:t>m</a:t>
                      </a:r>
                      <a:r>
                        <a:rPr sz="2400" dirty="0">
                          <a:latin typeface="Liberation Sans Narrow"/>
                          <a:cs typeface="Liberation Sans Narrow"/>
                        </a:rPr>
                        <a:t>/</a:t>
                      </a:r>
                      <a:r>
                        <a:rPr sz="2400" spc="-5" dirty="0">
                          <a:latin typeface="Liberation Sans Narrow"/>
                          <a:cs typeface="Liberation Sans Narrow"/>
                        </a:rPr>
                        <a:t>j</a:t>
                      </a:r>
                      <a:r>
                        <a:rPr sz="2400" spc="5" dirty="0">
                          <a:latin typeface="Liberation Sans Narrow"/>
                          <a:cs typeface="Liberation Sans Narrow"/>
                        </a:rPr>
                        <a:t>a</a:t>
                      </a:r>
                      <a:r>
                        <a:rPr sz="2400" spc="-5" dirty="0">
                          <a:latin typeface="Liberation Sans Narrow"/>
                          <a:cs typeface="Liberation Sans Narrow"/>
                        </a:rPr>
                        <a:t>m</a:t>
                      </a:r>
                      <a:r>
                        <a:rPr sz="2400" dirty="0">
                          <a:latin typeface="Liberation Sans Narrow"/>
                          <a:cs typeface="Liberation Sans Narrow"/>
                        </a:rPr>
                        <a:t>)</a:t>
                      </a:r>
                    </a:p>
                  </a:txBody>
                  <a:tcPr marL="0" marR="0" marT="39370" marB="0">
                    <a:lnL w="9525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6F5EE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1750"/>
                        </a:spcBef>
                      </a:pPr>
                      <a:r>
                        <a:rPr sz="2400" dirty="0">
                          <a:latin typeface="Liberation Sans Narrow"/>
                          <a:cs typeface="Liberation Sans Narrow"/>
                        </a:rPr>
                        <a:t>25</a:t>
                      </a:r>
                      <a:endParaRPr sz="240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2222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6F5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750"/>
                        </a:spcBef>
                      </a:pPr>
                      <a:r>
                        <a:rPr sz="2400" dirty="0">
                          <a:latin typeface="Liberation Sans Narrow"/>
                          <a:cs typeface="Liberation Sans Narrow"/>
                        </a:rPr>
                        <a:t>35</a:t>
                      </a:r>
                      <a:endParaRPr sz="240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2222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6F5EE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750"/>
                        </a:spcBef>
                      </a:pPr>
                      <a:r>
                        <a:rPr sz="2400" dirty="0">
                          <a:latin typeface="Liberation Sans Narrow"/>
                          <a:cs typeface="Liberation Sans Narrow"/>
                        </a:rPr>
                        <a:t>45</a:t>
                      </a:r>
                      <a:endParaRPr sz="240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2222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6F5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750"/>
                        </a:spcBef>
                      </a:pPr>
                      <a:r>
                        <a:rPr sz="2400" dirty="0">
                          <a:latin typeface="Liberation Sans Narrow"/>
                          <a:cs typeface="Liberation Sans Narrow"/>
                        </a:rPr>
                        <a:t>50</a:t>
                      </a:r>
                      <a:endParaRPr sz="240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2222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6F5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750"/>
                        </a:spcBef>
                      </a:pPr>
                      <a:r>
                        <a:rPr sz="2400" dirty="0">
                          <a:latin typeface="Liberation Sans Narrow"/>
                          <a:cs typeface="Liberation Sans Narrow"/>
                        </a:rPr>
                        <a:t>60</a:t>
                      </a:r>
                      <a:endParaRPr sz="240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2222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6F5E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750"/>
                        </a:spcBef>
                      </a:pPr>
                      <a:r>
                        <a:rPr sz="2400" dirty="0">
                          <a:latin typeface="Liberation Sans Narrow"/>
                          <a:cs typeface="Liberation Sans Narrow"/>
                        </a:rPr>
                        <a:t>70</a:t>
                      </a:r>
                      <a:endParaRPr sz="240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2222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6F5EE"/>
                    </a:solidFill>
                  </a:tcPr>
                </a:tc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840739" y="2306827"/>
            <a:ext cx="6303645" cy="13068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527685" algn="l"/>
              </a:tabLst>
            </a:pPr>
            <a:r>
              <a:rPr sz="2800" dirty="0">
                <a:solidFill>
                  <a:srgbClr val="FFFF00"/>
                </a:solidFill>
                <a:latin typeface="Arial"/>
                <a:cs typeface="Arial"/>
              </a:rPr>
              <a:t>1.	</a:t>
            </a:r>
            <a:r>
              <a:rPr sz="2800" spc="-5" dirty="0">
                <a:solidFill>
                  <a:srgbClr val="FFFF00"/>
                </a:solidFill>
                <a:latin typeface="Arial"/>
                <a:cs typeface="Arial"/>
              </a:rPr>
              <a:t>Nomor</a:t>
            </a:r>
            <a:r>
              <a:rPr sz="2800" spc="-2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00"/>
                </a:solidFill>
                <a:latin typeface="Arial"/>
                <a:cs typeface="Arial"/>
              </a:rPr>
              <a:t>Wesel</a:t>
            </a:r>
            <a:endParaRPr sz="2800">
              <a:latin typeface="Arial"/>
              <a:cs typeface="Arial"/>
            </a:endParaRPr>
          </a:p>
          <a:p>
            <a:pPr marL="12700" marR="5080">
              <a:lnSpc>
                <a:spcPct val="100000"/>
              </a:lnSpc>
            </a:pPr>
            <a:r>
              <a:rPr sz="2800" spc="-5" dirty="0">
                <a:solidFill>
                  <a:srgbClr val="FFFF00"/>
                </a:solidFill>
                <a:latin typeface="Arial"/>
                <a:cs typeface="Arial"/>
              </a:rPr>
              <a:t>Nomor wesel </a:t>
            </a:r>
            <a:r>
              <a:rPr sz="2800" dirty="0">
                <a:solidFill>
                  <a:srgbClr val="FFFF00"/>
                </a:solidFill>
                <a:latin typeface="Arial"/>
                <a:cs typeface="Arial"/>
              </a:rPr>
              <a:t>menyatakan </a:t>
            </a:r>
            <a:r>
              <a:rPr sz="2800" spc="5" dirty="0">
                <a:solidFill>
                  <a:srgbClr val="FFFF00"/>
                </a:solidFill>
                <a:latin typeface="Arial"/>
                <a:cs typeface="Arial"/>
              </a:rPr>
              <a:t>tangen</a:t>
            </a:r>
            <a:r>
              <a:rPr sz="2800" spc="-30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800" spc="5" dirty="0">
                <a:solidFill>
                  <a:srgbClr val="FFFF00"/>
                </a:solidFill>
                <a:latin typeface="Arial"/>
                <a:cs typeface="Arial"/>
              </a:rPr>
              <a:t>sudut  </a:t>
            </a:r>
            <a:r>
              <a:rPr sz="2800" dirty="0">
                <a:solidFill>
                  <a:srgbClr val="FFFF00"/>
                </a:solidFill>
                <a:latin typeface="Arial"/>
                <a:cs typeface="Arial"/>
              </a:rPr>
              <a:t>simpang arah, </a:t>
            </a:r>
            <a:r>
              <a:rPr sz="2800" spc="-5" dirty="0">
                <a:solidFill>
                  <a:srgbClr val="FFFF00"/>
                </a:solidFill>
                <a:latin typeface="Arial"/>
                <a:cs typeface="Arial"/>
              </a:rPr>
              <a:t>yakni </a:t>
            </a:r>
            <a:r>
              <a:rPr sz="2800" dirty="0">
                <a:solidFill>
                  <a:srgbClr val="FFFF00"/>
                </a:solidFill>
                <a:latin typeface="Arial"/>
                <a:cs typeface="Arial"/>
              </a:rPr>
              <a:t>: </a:t>
            </a:r>
            <a:r>
              <a:rPr sz="2800" spc="5" dirty="0">
                <a:solidFill>
                  <a:srgbClr val="FFFF00"/>
                </a:solidFill>
                <a:latin typeface="Arial"/>
                <a:cs typeface="Arial"/>
              </a:rPr>
              <a:t>tg </a:t>
            </a:r>
            <a:r>
              <a:rPr sz="2800" dirty="0">
                <a:solidFill>
                  <a:srgbClr val="FFFF00"/>
                </a:solidFill>
                <a:latin typeface="Arial"/>
                <a:cs typeface="Arial"/>
              </a:rPr>
              <a:t>= 1 :</a:t>
            </a:r>
            <a:r>
              <a:rPr sz="2800" spc="-95" dirty="0">
                <a:solidFill>
                  <a:srgbClr val="FFFF00"/>
                </a:solidFill>
                <a:latin typeface="Arial"/>
                <a:cs typeface="Arial"/>
              </a:rPr>
              <a:t> </a:t>
            </a:r>
            <a:r>
              <a:rPr sz="2800" dirty="0">
                <a:solidFill>
                  <a:srgbClr val="FFFF00"/>
                </a:solidFill>
                <a:latin typeface="Arial"/>
                <a:cs typeface="Arial"/>
              </a:rPr>
              <a:t>n.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149588" y="6735571"/>
            <a:ext cx="221615" cy="238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9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88340" y="1115059"/>
            <a:ext cx="583120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Nomor dan </a:t>
            </a:r>
            <a:r>
              <a:rPr spc="-10" dirty="0"/>
              <a:t>Kecepatan </a:t>
            </a:r>
            <a:r>
              <a:rPr spc="-5" dirty="0"/>
              <a:t>Ijin</a:t>
            </a:r>
            <a:r>
              <a:rPr spc="5" dirty="0"/>
              <a:t> </a:t>
            </a:r>
            <a:r>
              <a:rPr spc="-10" dirty="0"/>
              <a:t>Wesel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88340" y="2233675"/>
            <a:ext cx="3274060" cy="5124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  <a:tabLst>
                <a:tab pos="527685" algn="l"/>
              </a:tabLst>
            </a:pPr>
            <a:r>
              <a:rPr sz="3200" spc="-5" dirty="0">
                <a:solidFill>
                  <a:srgbClr val="FFFF00"/>
                </a:solidFill>
                <a:latin typeface="Liberation Sans Narrow"/>
                <a:cs typeface="Liberation Sans Narrow"/>
              </a:rPr>
              <a:t>2.	</a:t>
            </a:r>
            <a:r>
              <a:rPr sz="3200" spc="-1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Jari-jari</a:t>
            </a:r>
            <a:r>
              <a:rPr sz="32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wesel</a:t>
            </a:r>
            <a:endParaRPr sz="3200" dirty="0">
              <a:latin typeface="Liberation Sans Narrow"/>
              <a:cs typeface="Liberation Sans Narrow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88340" y="4477003"/>
            <a:ext cx="9598660" cy="25968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0"/>
              </a:spcBef>
            </a:pP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R : panjang </a:t>
            </a:r>
            <a:r>
              <a:rPr sz="2800" spc="-1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jari-jari </a:t>
            </a: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lengkung luar </a:t>
            </a:r>
            <a:r>
              <a:rPr sz="2800" spc="-1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/jari-jari </a:t>
            </a: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wesel </a:t>
            </a:r>
            <a:r>
              <a:rPr sz="2800" spc="-1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(m)  </a:t>
            </a:r>
            <a:endParaRPr sz="2800" spc="-10" dirty="0" smtClean="0">
              <a:solidFill>
                <a:srgbClr val="FFFFFF"/>
              </a:solidFill>
              <a:latin typeface="Liberation Sans Narrow"/>
              <a:cs typeface="Liberation Sans Narrow"/>
            </a:endParaRPr>
          </a:p>
          <a:p>
            <a:pPr marL="12700" marR="5080">
              <a:lnSpc>
                <a:spcPct val="100000"/>
              </a:lnSpc>
              <a:spcBef>
                <a:spcPts val="90"/>
              </a:spcBef>
            </a:pPr>
            <a:r>
              <a:rPr sz="2800" spc="-5" dirty="0" smtClean="0">
                <a:solidFill>
                  <a:srgbClr val="FFFFFF"/>
                </a:solidFill>
                <a:latin typeface="Liberation Sans Narrow"/>
                <a:cs typeface="Liberation Sans Narrow"/>
              </a:rPr>
              <a:t>S </a:t>
            </a: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: lebar </a:t>
            </a:r>
            <a:r>
              <a:rPr sz="28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sepur</a:t>
            </a:r>
            <a:r>
              <a:rPr sz="2800" spc="-1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(m)</a:t>
            </a:r>
            <a:endParaRPr sz="2800" dirty="0">
              <a:latin typeface="Liberation Sans Narrow"/>
              <a:cs typeface="Liberation Sans Narrow"/>
            </a:endParaRPr>
          </a:p>
          <a:p>
            <a:pPr marL="12700" marR="4425315">
              <a:lnSpc>
                <a:spcPct val="100000"/>
              </a:lnSpc>
            </a:pP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P : panjang jarum</a:t>
            </a:r>
            <a:r>
              <a:rPr sz="2800" spc="-4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(m)  </a:t>
            </a:r>
            <a:endParaRPr sz="2800" spc="-10" dirty="0" smtClean="0">
              <a:solidFill>
                <a:srgbClr val="FFFFFF"/>
              </a:solidFill>
              <a:latin typeface="Liberation Sans Narrow"/>
              <a:cs typeface="Liberation Sans Narrow"/>
            </a:endParaRPr>
          </a:p>
          <a:p>
            <a:pPr marL="12700" marR="4425315">
              <a:lnSpc>
                <a:spcPct val="100000"/>
              </a:lnSpc>
            </a:pPr>
            <a:r>
              <a:rPr sz="2800" spc="-5" dirty="0" smtClean="0">
                <a:solidFill>
                  <a:srgbClr val="FFFFFF"/>
                </a:solidFill>
                <a:latin typeface="Liberation Sans Narrow"/>
                <a:cs typeface="Liberation Sans Narrow"/>
              </a:rPr>
              <a:t>t </a:t>
            </a: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: panjang lidah</a:t>
            </a:r>
            <a:r>
              <a:rPr sz="2800" spc="-3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(m)</a:t>
            </a:r>
            <a:endParaRPr sz="2800" dirty="0">
              <a:latin typeface="Liberation Sans Narrow"/>
              <a:cs typeface="Liberation Sans Narrow"/>
            </a:endParaRPr>
          </a:p>
          <a:p>
            <a:pPr marL="12700">
              <a:lnSpc>
                <a:spcPct val="100000"/>
              </a:lnSpc>
              <a:tabLst>
                <a:tab pos="527685" algn="l"/>
              </a:tabLst>
            </a:pPr>
            <a:r>
              <a:rPr sz="2800" spc="-5" dirty="0">
                <a:solidFill>
                  <a:srgbClr val="FFFF00"/>
                </a:solidFill>
                <a:latin typeface="Symbol"/>
                <a:cs typeface="Symbol"/>
              </a:rPr>
              <a:t></a:t>
            </a:r>
            <a:r>
              <a:rPr sz="2800" spc="-5" dirty="0">
                <a:solidFill>
                  <a:srgbClr val="FFFF00"/>
                </a:solidFill>
                <a:latin typeface="Times New Roman"/>
                <a:cs typeface="Times New Roman"/>
              </a:rPr>
              <a:t>	</a:t>
            </a: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: </a:t>
            </a:r>
            <a:r>
              <a:rPr sz="28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sudut</a:t>
            </a:r>
            <a:r>
              <a:rPr sz="2800" spc="-5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simpang</a:t>
            </a:r>
            <a:endParaRPr sz="2800" dirty="0">
              <a:latin typeface="Liberation Sans Narrow"/>
              <a:cs typeface="Liberation Sans Narrow"/>
            </a:endParaRPr>
          </a:p>
          <a:p>
            <a:pPr marL="12700">
              <a:lnSpc>
                <a:spcPct val="100000"/>
              </a:lnSpc>
            </a:pP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β : </a:t>
            </a:r>
            <a:r>
              <a:rPr sz="28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besar sudut</a:t>
            </a:r>
            <a:r>
              <a:rPr sz="2800" spc="-6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tumpu</a:t>
            </a:r>
            <a:endParaRPr sz="2800" dirty="0">
              <a:latin typeface="Liberation Sans Narrow"/>
              <a:cs typeface="Liberation Sans Narrow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371600" y="2895600"/>
            <a:ext cx="4904740" cy="1371600"/>
          </a:xfrm>
          <a:custGeom>
            <a:avLst/>
            <a:gdLst/>
            <a:ahLst/>
            <a:cxnLst/>
            <a:rect l="l" t="t" r="r" b="b"/>
            <a:pathLst>
              <a:path w="4904740" h="1371600">
                <a:moveTo>
                  <a:pt x="0" y="1371600"/>
                </a:moveTo>
                <a:lnTo>
                  <a:pt x="4904232" y="1371600"/>
                </a:lnTo>
                <a:lnTo>
                  <a:pt x="4904232" y="0"/>
                </a:lnTo>
                <a:lnTo>
                  <a:pt x="0" y="0"/>
                </a:lnTo>
                <a:lnTo>
                  <a:pt x="0" y="137160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554795" y="3560635"/>
            <a:ext cx="3629025" cy="0"/>
          </a:xfrm>
          <a:custGeom>
            <a:avLst/>
            <a:gdLst/>
            <a:ahLst/>
            <a:cxnLst/>
            <a:rect l="l" t="t" r="r" b="b"/>
            <a:pathLst>
              <a:path w="3629025">
                <a:moveTo>
                  <a:pt x="0" y="0"/>
                </a:moveTo>
                <a:lnTo>
                  <a:pt x="3628834" y="0"/>
                </a:lnTo>
              </a:path>
            </a:pathLst>
          </a:custGeom>
          <a:ln w="20781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3142488" y="3563712"/>
            <a:ext cx="2461895" cy="62420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25"/>
              </a:spcBef>
            </a:pPr>
            <a:r>
              <a:rPr sz="3900" spc="90" dirty="0">
                <a:latin typeface="Times New Roman"/>
                <a:cs typeface="Times New Roman"/>
              </a:rPr>
              <a:t>cos</a:t>
            </a:r>
            <a:r>
              <a:rPr sz="3900" spc="90" dirty="0">
                <a:latin typeface="Symbol"/>
                <a:cs typeface="Symbol"/>
              </a:rPr>
              <a:t></a:t>
            </a:r>
            <a:r>
              <a:rPr sz="3900" spc="-385" dirty="0">
                <a:latin typeface="Times New Roman"/>
                <a:cs typeface="Times New Roman"/>
              </a:rPr>
              <a:t> </a:t>
            </a:r>
            <a:r>
              <a:rPr sz="3900" spc="15" dirty="0">
                <a:latin typeface="Symbol"/>
                <a:cs typeface="Symbol"/>
              </a:rPr>
              <a:t></a:t>
            </a:r>
            <a:r>
              <a:rPr sz="3900" spc="-400" dirty="0">
                <a:latin typeface="Times New Roman"/>
                <a:cs typeface="Times New Roman"/>
              </a:rPr>
              <a:t> </a:t>
            </a:r>
            <a:r>
              <a:rPr sz="3900" spc="15" dirty="0">
                <a:latin typeface="Times New Roman"/>
                <a:cs typeface="Times New Roman"/>
              </a:rPr>
              <a:t>cos</a:t>
            </a:r>
            <a:r>
              <a:rPr sz="3900" spc="-560" dirty="0">
                <a:latin typeface="Times New Roman"/>
                <a:cs typeface="Times New Roman"/>
              </a:rPr>
              <a:t> </a:t>
            </a:r>
            <a:r>
              <a:rPr sz="3900" spc="20" dirty="0">
                <a:latin typeface="Symbol"/>
                <a:cs typeface="Symbol"/>
              </a:rPr>
              <a:t></a:t>
            </a:r>
            <a:endParaRPr sz="3900" dirty="0">
              <a:latin typeface="Symbol"/>
              <a:cs typeface="Symbo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157983" y="2859624"/>
            <a:ext cx="4006850" cy="62420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25"/>
              </a:spcBef>
            </a:pPr>
            <a:r>
              <a:rPr sz="5850" spc="22" baseline="-34900" dirty="0">
                <a:latin typeface="Symbol"/>
                <a:cs typeface="Symbol"/>
              </a:rPr>
              <a:t></a:t>
            </a:r>
            <a:r>
              <a:rPr sz="5850" spc="104" baseline="-34900" dirty="0">
                <a:latin typeface="Times New Roman"/>
                <a:cs typeface="Times New Roman"/>
              </a:rPr>
              <a:t> </a:t>
            </a:r>
            <a:r>
              <a:rPr sz="3900" spc="15" dirty="0">
                <a:latin typeface="Times New Roman"/>
                <a:cs typeface="Times New Roman"/>
              </a:rPr>
              <a:t>S</a:t>
            </a:r>
            <a:r>
              <a:rPr sz="3900" spc="-480" dirty="0">
                <a:latin typeface="Times New Roman"/>
                <a:cs typeface="Times New Roman"/>
              </a:rPr>
              <a:t> </a:t>
            </a:r>
            <a:r>
              <a:rPr sz="3900" spc="15" dirty="0">
                <a:latin typeface="Symbol"/>
                <a:cs typeface="Symbol"/>
              </a:rPr>
              <a:t></a:t>
            </a:r>
            <a:r>
              <a:rPr sz="3900" spc="-260" dirty="0">
                <a:latin typeface="Times New Roman"/>
                <a:cs typeface="Times New Roman"/>
              </a:rPr>
              <a:t> </a:t>
            </a:r>
            <a:r>
              <a:rPr sz="3900" spc="5" dirty="0">
                <a:latin typeface="Times New Roman"/>
                <a:cs typeface="Times New Roman"/>
              </a:rPr>
              <a:t>t</a:t>
            </a:r>
            <a:r>
              <a:rPr sz="3900" spc="-420" dirty="0">
                <a:latin typeface="Times New Roman"/>
                <a:cs typeface="Times New Roman"/>
              </a:rPr>
              <a:t> </a:t>
            </a:r>
            <a:r>
              <a:rPr sz="3900" spc="10" dirty="0">
                <a:latin typeface="Times New Roman"/>
                <a:cs typeface="Times New Roman"/>
              </a:rPr>
              <a:t>sin</a:t>
            </a:r>
            <a:r>
              <a:rPr sz="3900" spc="-470" dirty="0">
                <a:latin typeface="Times New Roman"/>
                <a:cs typeface="Times New Roman"/>
              </a:rPr>
              <a:t> </a:t>
            </a:r>
            <a:r>
              <a:rPr sz="3900" spc="15" dirty="0">
                <a:latin typeface="Symbol"/>
                <a:cs typeface="Symbol"/>
              </a:rPr>
              <a:t></a:t>
            </a:r>
            <a:r>
              <a:rPr sz="3900" spc="-380" dirty="0">
                <a:latin typeface="Times New Roman"/>
                <a:cs typeface="Times New Roman"/>
              </a:rPr>
              <a:t> </a:t>
            </a:r>
            <a:r>
              <a:rPr sz="3900" spc="15" dirty="0">
                <a:latin typeface="Symbol"/>
                <a:cs typeface="Symbol"/>
              </a:rPr>
              <a:t></a:t>
            </a:r>
            <a:r>
              <a:rPr sz="3900" spc="-335" dirty="0">
                <a:latin typeface="Times New Roman"/>
                <a:cs typeface="Times New Roman"/>
              </a:rPr>
              <a:t> </a:t>
            </a:r>
            <a:r>
              <a:rPr sz="3900" spc="15" dirty="0">
                <a:latin typeface="Times New Roman"/>
                <a:cs typeface="Times New Roman"/>
              </a:rPr>
              <a:t>P</a:t>
            </a:r>
            <a:r>
              <a:rPr sz="3900" spc="-530" dirty="0">
                <a:latin typeface="Times New Roman"/>
                <a:cs typeface="Times New Roman"/>
              </a:rPr>
              <a:t> </a:t>
            </a:r>
            <a:r>
              <a:rPr sz="3900" spc="10" dirty="0">
                <a:latin typeface="Times New Roman"/>
                <a:cs typeface="Times New Roman"/>
              </a:rPr>
              <a:t>sin</a:t>
            </a:r>
            <a:r>
              <a:rPr sz="3900" spc="-375" dirty="0">
                <a:latin typeface="Times New Roman"/>
                <a:cs typeface="Times New Roman"/>
              </a:rPr>
              <a:t> </a:t>
            </a:r>
            <a:r>
              <a:rPr sz="3900" spc="20" dirty="0">
                <a:latin typeface="Symbol"/>
                <a:cs typeface="Symbol"/>
              </a:rPr>
              <a:t></a:t>
            </a:r>
            <a:endParaRPr sz="3900">
              <a:latin typeface="Symbol"/>
              <a:cs typeface="Symbo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447800" y="3173568"/>
            <a:ext cx="346075" cy="62420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25"/>
              </a:spcBef>
            </a:pPr>
            <a:r>
              <a:rPr sz="3900" spc="20" dirty="0">
                <a:latin typeface="Times New Roman"/>
                <a:cs typeface="Times New Roman"/>
              </a:rPr>
              <a:t>R</a:t>
            </a:r>
            <a:endParaRPr sz="39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831848" y="3506355"/>
            <a:ext cx="158750" cy="37465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90"/>
              </a:spcBef>
            </a:pPr>
            <a:r>
              <a:rPr sz="2300" spc="-5" dirty="0">
                <a:latin typeface="Times New Roman"/>
                <a:cs typeface="Times New Roman"/>
              </a:rPr>
              <a:t>u</a:t>
            </a:r>
            <a:endParaRPr sz="23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9149588" y="6735571"/>
            <a:ext cx="221615" cy="238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0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88340" y="1115059"/>
            <a:ext cx="583120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Nomor dan </a:t>
            </a:r>
            <a:r>
              <a:rPr spc="-10" dirty="0"/>
              <a:t>Kecepatan </a:t>
            </a:r>
            <a:r>
              <a:rPr spc="-5" dirty="0"/>
              <a:t>Ijin</a:t>
            </a:r>
            <a:r>
              <a:rPr spc="5" dirty="0"/>
              <a:t> </a:t>
            </a:r>
            <a:r>
              <a:rPr spc="-10" dirty="0"/>
              <a:t>Wesel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88340" y="2134920"/>
            <a:ext cx="3766820" cy="1684020"/>
          </a:xfrm>
          <a:prstGeom prst="rect">
            <a:avLst/>
          </a:prstGeom>
        </p:spPr>
        <p:txBody>
          <a:bodyPr vert="horz" wrap="square" lIns="0" tIns="1104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70"/>
              </a:spcBef>
              <a:tabLst>
                <a:tab pos="527685" algn="l"/>
              </a:tabLst>
            </a:pPr>
            <a:r>
              <a:rPr sz="3200" spc="-5" dirty="0">
                <a:solidFill>
                  <a:srgbClr val="FFFF00"/>
                </a:solidFill>
                <a:latin typeface="Liberation Sans Narrow"/>
                <a:cs typeface="Liberation Sans Narrow"/>
              </a:rPr>
              <a:t>2.	</a:t>
            </a:r>
            <a:r>
              <a:rPr sz="3200" spc="-1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Jari-jari</a:t>
            </a:r>
            <a:r>
              <a:rPr sz="3200" spc="2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wesel</a:t>
            </a:r>
            <a:endParaRPr sz="3200">
              <a:latin typeface="Liberation Sans Narrow"/>
              <a:cs typeface="Liberation Sans Narrow"/>
            </a:endParaRPr>
          </a:p>
          <a:p>
            <a:pPr marL="527685" marR="5080" indent="-515620">
              <a:lnSpc>
                <a:spcPct val="100000"/>
              </a:lnSpc>
              <a:spcBef>
                <a:spcPts val="765"/>
              </a:spcBef>
            </a:pPr>
            <a:r>
              <a:rPr sz="3200" spc="-1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Jari-jari </a:t>
            </a: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wesel tidak boleh  kurang dari</a:t>
            </a:r>
            <a:r>
              <a:rPr sz="3200" spc="-1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R</a:t>
            </a:r>
            <a:endParaRPr sz="3200">
              <a:latin typeface="Liberation Sans Narrow"/>
              <a:cs typeface="Liberation Sans Narrow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88340" y="5647435"/>
            <a:ext cx="4601845" cy="1000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527685" marR="5080" indent="-515620">
              <a:lnSpc>
                <a:spcPct val="100000"/>
              </a:lnSpc>
              <a:spcBef>
                <a:spcPts val="90"/>
              </a:spcBef>
            </a:pPr>
            <a:r>
              <a:rPr sz="32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dengan </a:t>
            </a: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V : kecepatan </a:t>
            </a:r>
            <a:r>
              <a:rPr sz="3200" spc="-1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ijin </a:t>
            </a: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pada  wesel</a:t>
            </a:r>
            <a:r>
              <a:rPr sz="3200" spc="-3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(km/jam)</a:t>
            </a:r>
            <a:endParaRPr sz="3200">
              <a:latin typeface="Liberation Sans Narrow"/>
              <a:cs typeface="Liberation Sans Narrow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196840" y="1905000"/>
            <a:ext cx="4404360" cy="35052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362200" y="3922776"/>
            <a:ext cx="1704339" cy="1454150"/>
          </a:xfrm>
          <a:custGeom>
            <a:avLst/>
            <a:gdLst/>
            <a:ahLst/>
            <a:cxnLst/>
            <a:rect l="l" t="t" r="r" b="b"/>
            <a:pathLst>
              <a:path w="1704339" h="1454150">
                <a:moveTo>
                  <a:pt x="0" y="1453896"/>
                </a:moveTo>
                <a:lnTo>
                  <a:pt x="1703831" y="1453896"/>
                </a:lnTo>
                <a:lnTo>
                  <a:pt x="1703831" y="0"/>
                </a:lnTo>
                <a:lnTo>
                  <a:pt x="0" y="0"/>
                </a:lnTo>
                <a:lnTo>
                  <a:pt x="0" y="1453896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310128" y="4670488"/>
            <a:ext cx="647065" cy="0"/>
          </a:xfrm>
          <a:custGeom>
            <a:avLst/>
            <a:gdLst/>
            <a:ahLst/>
            <a:cxnLst/>
            <a:rect l="l" t="t" r="r" b="b"/>
            <a:pathLst>
              <a:path w="647064">
                <a:moveTo>
                  <a:pt x="0" y="0"/>
                </a:moveTo>
                <a:lnTo>
                  <a:pt x="646747" y="0"/>
                </a:lnTo>
              </a:path>
            </a:pathLst>
          </a:custGeom>
          <a:ln w="20773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3337559" y="3418459"/>
            <a:ext cx="622300" cy="1878964"/>
          </a:xfrm>
          <a:prstGeom prst="rect">
            <a:avLst/>
          </a:prstGeom>
        </p:spPr>
        <p:txBody>
          <a:bodyPr vert="horz" wrap="square" lIns="0" tIns="344170" rIns="0" bIns="0" rtlCol="0">
            <a:spAutoFit/>
          </a:bodyPr>
          <a:lstStyle/>
          <a:p>
            <a:pPr marL="5715">
              <a:lnSpc>
                <a:spcPct val="100000"/>
              </a:lnSpc>
              <a:spcBef>
                <a:spcPts val="2710"/>
              </a:spcBef>
            </a:pPr>
            <a:r>
              <a:rPr sz="5850" spc="217" baseline="-24928" dirty="0">
                <a:latin typeface="Times New Roman"/>
                <a:cs typeface="Times New Roman"/>
              </a:rPr>
              <a:t>V</a:t>
            </a:r>
            <a:r>
              <a:rPr sz="2250" spc="145" dirty="0">
                <a:latin typeface="Times New Roman"/>
                <a:cs typeface="Times New Roman"/>
              </a:rPr>
              <a:t>2</a:t>
            </a:r>
            <a:endParaRPr sz="225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615"/>
              </a:spcBef>
            </a:pPr>
            <a:r>
              <a:rPr sz="3900" spc="15" dirty="0">
                <a:latin typeface="Times New Roman"/>
                <a:cs typeface="Times New Roman"/>
              </a:rPr>
              <a:t>7</a:t>
            </a:r>
            <a:r>
              <a:rPr sz="3900" spc="-114" dirty="0">
                <a:latin typeface="Times New Roman"/>
                <a:cs typeface="Times New Roman"/>
              </a:rPr>
              <a:t>,</a:t>
            </a:r>
            <a:r>
              <a:rPr sz="3900" spc="15" dirty="0">
                <a:latin typeface="Times New Roman"/>
                <a:cs typeface="Times New Roman"/>
              </a:rPr>
              <a:t>8</a:t>
            </a:r>
            <a:endParaRPr sz="39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438400" y="4283326"/>
            <a:ext cx="762635" cy="62357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25"/>
              </a:spcBef>
            </a:pPr>
            <a:r>
              <a:rPr sz="3900" spc="20" dirty="0">
                <a:latin typeface="Times New Roman"/>
                <a:cs typeface="Times New Roman"/>
              </a:rPr>
              <a:t>R</a:t>
            </a:r>
            <a:r>
              <a:rPr sz="3900" spc="55" dirty="0">
                <a:latin typeface="Times New Roman"/>
                <a:cs typeface="Times New Roman"/>
              </a:rPr>
              <a:t> </a:t>
            </a:r>
            <a:r>
              <a:rPr sz="3900" spc="15" dirty="0">
                <a:latin typeface="Symbol"/>
                <a:cs typeface="Symbol"/>
              </a:rPr>
              <a:t></a:t>
            </a:r>
            <a:endParaRPr sz="3900">
              <a:latin typeface="Symbol"/>
              <a:cs typeface="Symbo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149588" y="6735571"/>
            <a:ext cx="221615" cy="238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1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88340" y="1115059"/>
            <a:ext cx="5831205" cy="1120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5" dirty="0">
                <a:solidFill>
                  <a:srgbClr val="FFFF00"/>
                </a:solidFill>
                <a:latin typeface="Liberation Sans Narrow"/>
                <a:cs typeface="Liberation Sans Narrow"/>
              </a:rPr>
              <a:t>Nomor dan </a:t>
            </a:r>
            <a:r>
              <a:rPr sz="3600" b="1" spc="-10" dirty="0">
                <a:solidFill>
                  <a:srgbClr val="FFFF00"/>
                </a:solidFill>
                <a:latin typeface="Liberation Sans Narrow"/>
                <a:cs typeface="Liberation Sans Narrow"/>
              </a:rPr>
              <a:t>Kecepatan </a:t>
            </a:r>
            <a:r>
              <a:rPr sz="3600" b="1" spc="-5" dirty="0" err="1">
                <a:solidFill>
                  <a:srgbClr val="FFFF00"/>
                </a:solidFill>
                <a:latin typeface="Liberation Sans Narrow"/>
                <a:cs typeface="Liberation Sans Narrow"/>
              </a:rPr>
              <a:t>Ijin</a:t>
            </a:r>
            <a:r>
              <a:rPr sz="3600" b="1" spc="5" dirty="0">
                <a:solidFill>
                  <a:srgbClr val="FFFF00"/>
                </a:solidFill>
                <a:latin typeface="Liberation Sans Narrow"/>
                <a:cs typeface="Liberation Sans Narrow"/>
              </a:rPr>
              <a:t> </a:t>
            </a:r>
            <a:r>
              <a:rPr sz="3600" b="1" spc="-10" dirty="0" smtClean="0">
                <a:solidFill>
                  <a:srgbClr val="FFFF00"/>
                </a:solidFill>
                <a:latin typeface="Liberation Sans Narrow"/>
                <a:cs typeface="Liberation Sans Narrow"/>
              </a:rPr>
              <a:t>Wesel</a:t>
            </a:r>
            <a:endParaRPr sz="3600" dirty="0">
              <a:latin typeface="Liberation Sans Narrow"/>
              <a:cs typeface="Liberation Sans Narrow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998" y="2235879"/>
            <a:ext cx="9080202" cy="5062221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88340" y="1115059"/>
            <a:ext cx="583120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Nomor dan </a:t>
            </a:r>
            <a:r>
              <a:rPr spc="-10" dirty="0"/>
              <a:t>Kecepatan </a:t>
            </a:r>
            <a:r>
              <a:rPr spc="-5" dirty="0"/>
              <a:t>Ijin</a:t>
            </a:r>
            <a:r>
              <a:rPr spc="5" dirty="0"/>
              <a:t> </a:t>
            </a:r>
            <a:r>
              <a:rPr spc="-10" dirty="0"/>
              <a:t>Wesel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2186256"/>
            <a:ext cx="9144000" cy="5125344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88340" y="914400"/>
            <a:ext cx="583120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Nomor dan </a:t>
            </a:r>
            <a:r>
              <a:rPr spc="-10" dirty="0"/>
              <a:t>Kecepatan </a:t>
            </a:r>
            <a:r>
              <a:rPr spc="-5" dirty="0"/>
              <a:t>Ijin</a:t>
            </a:r>
            <a:r>
              <a:rPr spc="5" dirty="0"/>
              <a:t> </a:t>
            </a:r>
            <a:r>
              <a:rPr spc="-10" dirty="0"/>
              <a:t>Wesel</a:t>
            </a:r>
          </a:p>
        </p:txBody>
      </p:sp>
      <p:sp>
        <p:nvSpPr>
          <p:cNvPr id="3" name="object 3"/>
          <p:cNvSpPr/>
          <p:nvPr/>
        </p:nvSpPr>
        <p:spPr>
          <a:xfrm>
            <a:off x="2328672" y="3810000"/>
            <a:ext cx="2411095" cy="664845"/>
          </a:xfrm>
          <a:custGeom>
            <a:avLst/>
            <a:gdLst/>
            <a:ahLst/>
            <a:cxnLst/>
            <a:rect l="l" t="t" r="r" b="b"/>
            <a:pathLst>
              <a:path w="2411095" h="664845">
                <a:moveTo>
                  <a:pt x="0" y="664463"/>
                </a:moveTo>
                <a:lnTo>
                  <a:pt x="2410968" y="664463"/>
                </a:lnTo>
                <a:lnTo>
                  <a:pt x="2410968" y="0"/>
                </a:lnTo>
                <a:lnTo>
                  <a:pt x="0" y="0"/>
                </a:lnTo>
                <a:lnTo>
                  <a:pt x="0" y="664463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18909" y="1974803"/>
            <a:ext cx="7611109" cy="2368597"/>
          </a:xfrm>
          <a:prstGeom prst="rect">
            <a:avLst/>
          </a:prstGeom>
        </p:spPr>
        <p:txBody>
          <a:bodyPr vert="horz" wrap="square" lIns="0" tIns="1104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70"/>
              </a:spcBef>
              <a:tabLst>
                <a:tab pos="527685" algn="l"/>
              </a:tabLst>
            </a:pPr>
            <a:r>
              <a:rPr sz="2800" spc="-5" dirty="0">
                <a:solidFill>
                  <a:srgbClr val="FFFF00"/>
                </a:solidFill>
                <a:latin typeface="Liberation Sans Narrow"/>
                <a:cs typeface="Liberation Sans Narrow"/>
              </a:rPr>
              <a:t>4.	</a:t>
            </a: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Panjang lidah</a:t>
            </a:r>
            <a:r>
              <a:rPr sz="28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(t)</a:t>
            </a:r>
            <a:endParaRPr sz="2800" dirty="0">
              <a:latin typeface="Liberation Sans Narrow"/>
              <a:cs typeface="Liberation Sans Narrow"/>
            </a:endParaRPr>
          </a:p>
          <a:p>
            <a:pPr marL="12700">
              <a:lnSpc>
                <a:spcPct val="100000"/>
              </a:lnSpc>
              <a:spcBef>
                <a:spcPts val="765"/>
              </a:spcBef>
            </a:pP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Pada lidah </a:t>
            </a:r>
            <a:r>
              <a:rPr sz="28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berpegas, </a:t>
            </a: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panjang lidah ditentukan</a:t>
            </a:r>
            <a:r>
              <a:rPr sz="2800" spc="6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oleh</a:t>
            </a:r>
            <a:endParaRPr sz="2800" dirty="0">
              <a:latin typeface="Liberation Sans Narrow"/>
              <a:cs typeface="Liberation Sans Narrow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800" dirty="0">
              <a:latin typeface="Times New Roman"/>
              <a:cs typeface="Times New Roman"/>
            </a:endParaRPr>
          </a:p>
          <a:p>
            <a:pPr marL="1722120">
              <a:lnSpc>
                <a:spcPct val="100000"/>
              </a:lnSpc>
            </a:pPr>
            <a:r>
              <a:rPr sz="2800" spc="5" dirty="0">
                <a:latin typeface="Times New Roman"/>
                <a:cs typeface="Times New Roman"/>
              </a:rPr>
              <a:t>t</a:t>
            </a:r>
            <a:r>
              <a:rPr sz="2800" spc="85" dirty="0">
                <a:latin typeface="Times New Roman"/>
                <a:cs typeface="Times New Roman"/>
              </a:rPr>
              <a:t> </a:t>
            </a:r>
            <a:r>
              <a:rPr sz="2800" spc="15" dirty="0">
                <a:latin typeface="Symbol"/>
                <a:cs typeface="Symbol"/>
              </a:rPr>
              <a:t></a:t>
            </a:r>
            <a:r>
              <a:rPr sz="2800" spc="-70" dirty="0">
                <a:latin typeface="Times New Roman"/>
                <a:cs typeface="Times New Roman"/>
              </a:rPr>
              <a:t> </a:t>
            </a:r>
            <a:r>
              <a:rPr sz="2800" spc="20" dirty="0">
                <a:latin typeface="Times New Roman"/>
                <a:cs typeface="Times New Roman"/>
              </a:rPr>
              <a:t>B</a:t>
            </a:r>
            <a:r>
              <a:rPr sz="2800" spc="-600" dirty="0">
                <a:latin typeface="Times New Roman"/>
                <a:cs typeface="Times New Roman"/>
              </a:rPr>
              <a:t> </a:t>
            </a:r>
            <a:r>
              <a:rPr sz="2800" spc="10" dirty="0">
                <a:latin typeface="Times New Roman"/>
                <a:cs typeface="Times New Roman"/>
              </a:rPr>
              <a:t>cot</a:t>
            </a:r>
            <a:r>
              <a:rPr sz="2800" spc="-385" dirty="0">
                <a:latin typeface="Times New Roman"/>
                <a:cs typeface="Times New Roman"/>
              </a:rPr>
              <a:t> </a:t>
            </a:r>
            <a:r>
              <a:rPr sz="2800" spc="15" dirty="0">
                <a:latin typeface="Times New Roman"/>
                <a:cs typeface="Times New Roman"/>
              </a:rPr>
              <a:t>g</a:t>
            </a:r>
            <a:r>
              <a:rPr sz="2800" spc="15" dirty="0">
                <a:latin typeface="Symbol"/>
                <a:cs typeface="Symbol"/>
              </a:rPr>
              <a:t></a:t>
            </a:r>
            <a:endParaRPr sz="2800" dirty="0">
              <a:latin typeface="Symbol"/>
              <a:cs typeface="Symbo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4800600" y="4343400"/>
            <a:ext cx="4800600" cy="17526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149588" y="6735571"/>
            <a:ext cx="221615" cy="238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4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88340" y="1115059"/>
            <a:ext cx="771842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Nomor dan </a:t>
            </a:r>
            <a:r>
              <a:rPr spc="-10" dirty="0"/>
              <a:t>Kecepatan </a:t>
            </a:r>
            <a:r>
              <a:rPr spc="-5" dirty="0"/>
              <a:t>Ijin</a:t>
            </a:r>
            <a:r>
              <a:rPr spc="5" dirty="0"/>
              <a:t> </a:t>
            </a:r>
            <a:r>
              <a:rPr spc="-10" dirty="0"/>
              <a:t>Wesel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88340" y="1676400"/>
            <a:ext cx="8461248" cy="3168816"/>
          </a:xfrm>
          <a:prstGeom prst="rect">
            <a:avLst/>
          </a:prstGeom>
        </p:spPr>
        <p:txBody>
          <a:bodyPr vert="horz" wrap="square" lIns="0" tIns="1104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70"/>
              </a:spcBef>
              <a:tabLst>
                <a:tab pos="527685" algn="l"/>
              </a:tabLst>
            </a:pPr>
            <a:r>
              <a:rPr sz="3200" spc="-5" dirty="0">
                <a:solidFill>
                  <a:srgbClr val="FFFF00"/>
                </a:solidFill>
                <a:latin typeface="Liberation Sans Narrow"/>
                <a:cs typeface="Liberation Sans Narrow"/>
              </a:rPr>
              <a:t>5.	</a:t>
            </a: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Kecepatan memasuki</a:t>
            </a:r>
            <a:r>
              <a:rPr sz="3200" spc="-2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wesel</a:t>
            </a:r>
            <a:endParaRPr sz="3200" dirty="0">
              <a:latin typeface="Liberation Sans Narrow"/>
              <a:cs typeface="Liberation Sans Narrow"/>
            </a:endParaRPr>
          </a:p>
          <a:p>
            <a:pPr marL="527685" marR="5080">
              <a:lnSpc>
                <a:spcPct val="100000"/>
              </a:lnSpc>
              <a:spcBef>
                <a:spcPts val="765"/>
              </a:spcBef>
            </a:pP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Wesel ditempatkan pada lokasi yang datar </a:t>
            </a:r>
            <a:r>
              <a:rPr sz="3200" spc="-1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(tidak  </a:t>
            </a: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ada peninggian), sehingga gaya sentrifugal yang  masuk ditahan oleh struktur jalan rel, </a:t>
            </a:r>
            <a:r>
              <a:rPr sz="32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dengan  </a:t>
            </a: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pembatasan percepatan </a:t>
            </a:r>
            <a:r>
              <a:rPr sz="32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sebesar </a:t>
            </a: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0,6</a:t>
            </a:r>
            <a:r>
              <a:rPr sz="3200" spc="-1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m/det</a:t>
            </a:r>
            <a:r>
              <a:rPr sz="3150" spc="-7" baseline="25132" dirty="0">
                <a:solidFill>
                  <a:srgbClr val="FFFFFF"/>
                </a:solidFill>
                <a:latin typeface="Liberation Sans Narrow"/>
                <a:cs typeface="Liberation Sans Narrow"/>
              </a:rPr>
              <a:t>2</a:t>
            </a:r>
            <a:endParaRPr sz="3150" baseline="25132" dirty="0">
              <a:latin typeface="Liberation Sans Narrow"/>
              <a:cs typeface="Liberation Sans Narrow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760090" y="4867147"/>
            <a:ext cx="5611114" cy="158496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90"/>
              </a:spcBef>
            </a:pP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V : </a:t>
            </a:r>
            <a:r>
              <a:rPr sz="32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kecept </a:t>
            </a: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memasuki</a:t>
            </a:r>
            <a:r>
              <a:rPr sz="3200" spc="-9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wesel  </a:t>
            </a:r>
            <a:r>
              <a:rPr sz="3200" spc="-1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(km/jam)</a:t>
            </a:r>
            <a:endParaRPr sz="3200" dirty="0">
              <a:latin typeface="Liberation Sans Narrow"/>
              <a:cs typeface="Liberation Sans Narrow"/>
            </a:endParaRPr>
          </a:p>
          <a:p>
            <a:pPr marL="12700">
              <a:lnSpc>
                <a:spcPct val="100000"/>
              </a:lnSpc>
              <a:spcBef>
                <a:spcPts val="770"/>
              </a:spcBef>
            </a:pP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R : </a:t>
            </a:r>
            <a:r>
              <a:rPr sz="3200" spc="-1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jari-jari </a:t>
            </a: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wesel</a:t>
            </a:r>
            <a:r>
              <a:rPr sz="3200" spc="5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(m)</a:t>
            </a:r>
            <a:endParaRPr sz="3200" dirty="0">
              <a:latin typeface="Liberation Sans Narrow"/>
              <a:cs typeface="Liberation Sans Narrow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509764" y="6537452"/>
            <a:ext cx="149225" cy="3511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2100" spc="1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2</a:t>
            </a:r>
            <a:endParaRPr sz="2100">
              <a:latin typeface="Liberation Sans Narrow"/>
              <a:cs typeface="Liberation Sans Narrow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657600" y="6525259"/>
            <a:ext cx="4645660" cy="5124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a : percepatan (m/det</a:t>
            </a:r>
            <a:r>
              <a:rPr sz="3200" spc="19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)</a:t>
            </a:r>
            <a:endParaRPr sz="3200" dirty="0">
              <a:latin typeface="Liberation Sans Narrow"/>
              <a:cs typeface="Liberation Sans Narrow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14400" y="4953000"/>
            <a:ext cx="2661285" cy="2362200"/>
          </a:xfrm>
          <a:custGeom>
            <a:avLst/>
            <a:gdLst/>
            <a:ahLst/>
            <a:cxnLst/>
            <a:rect l="l" t="t" r="r" b="b"/>
            <a:pathLst>
              <a:path w="2661285" h="2362200">
                <a:moveTo>
                  <a:pt x="0" y="2362200"/>
                </a:moveTo>
                <a:lnTo>
                  <a:pt x="2660904" y="2362200"/>
                </a:lnTo>
                <a:lnTo>
                  <a:pt x="2660904" y="0"/>
                </a:lnTo>
                <a:lnTo>
                  <a:pt x="0" y="0"/>
                </a:lnTo>
                <a:lnTo>
                  <a:pt x="0" y="236220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837307" y="5564123"/>
            <a:ext cx="647700" cy="0"/>
          </a:xfrm>
          <a:custGeom>
            <a:avLst/>
            <a:gdLst/>
            <a:ahLst/>
            <a:cxnLst/>
            <a:rect l="l" t="t" r="r" b="b"/>
            <a:pathLst>
              <a:path w="647700">
                <a:moveTo>
                  <a:pt x="0" y="0"/>
                </a:moveTo>
                <a:lnTo>
                  <a:pt x="647128" y="0"/>
                </a:lnTo>
              </a:path>
            </a:pathLst>
          </a:custGeom>
          <a:ln w="1915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855089" y="6733413"/>
            <a:ext cx="647065" cy="0"/>
          </a:xfrm>
          <a:custGeom>
            <a:avLst/>
            <a:gdLst/>
            <a:ahLst/>
            <a:cxnLst/>
            <a:rect l="l" t="t" r="r" b="b"/>
            <a:pathLst>
              <a:path w="647064">
                <a:moveTo>
                  <a:pt x="0" y="0"/>
                </a:moveTo>
                <a:lnTo>
                  <a:pt x="646938" y="0"/>
                </a:lnTo>
              </a:path>
            </a:pathLst>
          </a:custGeom>
          <a:ln w="1915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1883664" y="5685087"/>
            <a:ext cx="578485" cy="1574165"/>
          </a:xfrm>
          <a:prstGeom prst="rect">
            <a:avLst/>
          </a:prstGeom>
        </p:spPr>
        <p:txBody>
          <a:bodyPr vert="horz" wrap="square" lIns="0" tIns="290830" rIns="0" bIns="0" rtlCol="0">
            <a:spAutoFit/>
          </a:bodyPr>
          <a:lstStyle/>
          <a:p>
            <a:pPr marL="5715">
              <a:lnSpc>
                <a:spcPct val="100000"/>
              </a:lnSpc>
              <a:spcBef>
                <a:spcPts val="2290"/>
              </a:spcBef>
            </a:pPr>
            <a:r>
              <a:rPr sz="4875" spc="37" baseline="-24786" dirty="0">
                <a:latin typeface="Times New Roman"/>
                <a:cs typeface="Times New Roman"/>
              </a:rPr>
              <a:t>V</a:t>
            </a:r>
            <a:r>
              <a:rPr sz="4875" spc="-284" baseline="-24786" dirty="0">
                <a:latin typeface="Times New Roman"/>
                <a:cs typeface="Times New Roman"/>
              </a:rPr>
              <a:t> </a:t>
            </a:r>
            <a:r>
              <a:rPr sz="1900" spc="5" dirty="0">
                <a:latin typeface="Times New Roman"/>
                <a:cs typeface="Times New Roman"/>
              </a:rPr>
              <a:t>2</a:t>
            </a:r>
            <a:endParaRPr sz="19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195"/>
              </a:spcBef>
            </a:pPr>
            <a:r>
              <a:rPr sz="3250" spc="15" dirty="0">
                <a:latin typeface="Times New Roman"/>
                <a:cs typeface="Times New Roman"/>
              </a:rPr>
              <a:t>7</a:t>
            </a:r>
            <a:r>
              <a:rPr sz="3250" spc="-605" dirty="0">
                <a:latin typeface="Times New Roman"/>
                <a:cs typeface="Times New Roman"/>
              </a:rPr>
              <a:t> </a:t>
            </a:r>
            <a:r>
              <a:rPr sz="3250" spc="30" dirty="0">
                <a:latin typeface="Times New Roman"/>
                <a:cs typeface="Times New Roman"/>
              </a:rPr>
              <a:t>,8</a:t>
            </a:r>
            <a:endParaRPr sz="325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90600" y="6407105"/>
            <a:ext cx="708660" cy="52578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30"/>
              </a:spcBef>
              <a:tabLst>
                <a:tab pos="466090" algn="l"/>
              </a:tabLst>
            </a:pPr>
            <a:r>
              <a:rPr sz="3250" spc="25" dirty="0">
                <a:latin typeface="Times New Roman"/>
                <a:cs typeface="Times New Roman"/>
              </a:rPr>
              <a:t>R	</a:t>
            </a:r>
            <a:r>
              <a:rPr sz="3250" spc="20" dirty="0">
                <a:latin typeface="Symbol"/>
                <a:cs typeface="Symbol"/>
              </a:rPr>
              <a:t></a:t>
            </a:r>
            <a:endParaRPr sz="3250">
              <a:latin typeface="Symbol"/>
              <a:cs typeface="Symbo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981455" y="4962309"/>
            <a:ext cx="2418080" cy="1129665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R="5080" algn="r">
              <a:lnSpc>
                <a:spcPts val="2240"/>
              </a:lnSpc>
              <a:spcBef>
                <a:spcPts val="115"/>
              </a:spcBef>
            </a:pPr>
            <a:r>
              <a:rPr sz="1900" spc="5" dirty="0">
                <a:latin typeface="Times New Roman"/>
                <a:cs typeface="Times New Roman"/>
              </a:rPr>
              <a:t>2</a:t>
            </a:r>
            <a:endParaRPr sz="1900">
              <a:latin typeface="Times New Roman"/>
              <a:cs typeface="Times New Roman"/>
            </a:endParaRPr>
          </a:p>
          <a:p>
            <a:pPr>
              <a:lnSpc>
                <a:spcPts val="3195"/>
              </a:lnSpc>
              <a:tabLst>
                <a:tab pos="1099820" algn="l"/>
                <a:tab pos="1456690" algn="l"/>
                <a:tab pos="1889125" algn="l"/>
              </a:tabLst>
            </a:pPr>
            <a:r>
              <a:rPr sz="3250" spc="150" dirty="0">
                <a:latin typeface="Times New Roman"/>
                <a:cs typeface="Times New Roman"/>
              </a:rPr>
              <a:t>0,6</a:t>
            </a:r>
            <a:r>
              <a:rPr sz="3250" spc="300" dirty="0">
                <a:latin typeface="Times New Roman"/>
                <a:cs typeface="Times New Roman"/>
              </a:rPr>
              <a:t> </a:t>
            </a:r>
            <a:r>
              <a:rPr sz="3250" spc="20" dirty="0">
                <a:latin typeface="Symbol"/>
                <a:cs typeface="Symbol"/>
              </a:rPr>
              <a:t></a:t>
            </a:r>
            <a:r>
              <a:rPr sz="3250" spc="20" dirty="0">
                <a:latin typeface="Times New Roman"/>
                <a:cs typeface="Times New Roman"/>
              </a:rPr>
              <a:t>	</a:t>
            </a:r>
            <a:r>
              <a:rPr sz="3250" spc="15" dirty="0">
                <a:latin typeface="Times New Roman"/>
                <a:cs typeface="Times New Roman"/>
              </a:rPr>
              <a:t>a	</a:t>
            </a:r>
            <a:r>
              <a:rPr sz="3250" spc="20" dirty="0">
                <a:latin typeface="Symbol"/>
                <a:cs typeface="Symbol"/>
              </a:rPr>
              <a:t></a:t>
            </a:r>
            <a:r>
              <a:rPr sz="3250" spc="20" dirty="0">
                <a:latin typeface="Times New Roman"/>
                <a:cs typeface="Times New Roman"/>
              </a:rPr>
              <a:t>	</a:t>
            </a:r>
            <a:r>
              <a:rPr sz="4875" spc="37" baseline="35042" dirty="0">
                <a:latin typeface="Times New Roman"/>
                <a:cs typeface="Times New Roman"/>
              </a:rPr>
              <a:t>V</a:t>
            </a:r>
            <a:endParaRPr sz="4875" baseline="35042">
              <a:latin typeface="Times New Roman"/>
              <a:cs typeface="Times New Roman"/>
            </a:endParaRPr>
          </a:p>
          <a:p>
            <a:pPr marR="125095" algn="r">
              <a:lnSpc>
                <a:spcPts val="3235"/>
              </a:lnSpc>
            </a:pPr>
            <a:r>
              <a:rPr sz="3250" spc="25" dirty="0">
                <a:latin typeface="Times New Roman"/>
                <a:cs typeface="Times New Roman"/>
              </a:rPr>
              <a:t>R</a:t>
            </a:r>
            <a:endParaRPr sz="325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9149588" y="6735571"/>
            <a:ext cx="221615" cy="238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5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88340" y="1115059"/>
            <a:ext cx="235013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Bagan</a:t>
            </a:r>
            <a:r>
              <a:rPr spc="-110" dirty="0"/>
              <a:t> </a:t>
            </a:r>
            <a:r>
              <a:rPr spc="-10" dirty="0"/>
              <a:t>Wesel</a:t>
            </a:r>
          </a:p>
        </p:txBody>
      </p:sp>
      <p:sp>
        <p:nvSpPr>
          <p:cNvPr id="3" name="object 3"/>
          <p:cNvSpPr/>
          <p:nvPr/>
        </p:nvSpPr>
        <p:spPr>
          <a:xfrm>
            <a:off x="844296" y="4450079"/>
            <a:ext cx="3234055" cy="1618615"/>
          </a:xfrm>
          <a:custGeom>
            <a:avLst/>
            <a:gdLst/>
            <a:ahLst/>
            <a:cxnLst/>
            <a:rect l="l" t="t" r="r" b="b"/>
            <a:pathLst>
              <a:path w="3234054" h="1618614">
                <a:moveTo>
                  <a:pt x="3072383" y="0"/>
                </a:moveTo>
                <a:lnTo>
                  <a:pt x="161544" y="0"/>
                </a:lnTo>
                <a:lnTo>
                  <a:pt x="118886" y="5827"/>
                </a:lnTo>
                <a:lnTo>
                  <a:pt x="80376" y="22239"/>
                </a:lnTo>
                <a:lnTo>
                  <a:pt x="47625" y="47625"/>
                </a:lnTo>
                <a:lnTo>
                  <a:pt x="22239" y="80376"/>
                </a:lnTo>
                <a:lnTo>
                  <a:pt x="5827" y="118886"/>
                </a:lnTo>
                <a:lnTo>
                  <a:pt x="0" y="161544"/>
                </a:lnTo>
                <a:lnTo>
                  <a:pt x="0" y="1456944"/>
                </a:lnTo>
                <a:lnTo>
                  <a:pt x="5827" y="1499601"/>
                </a:lnTo>
                <a:lnTo>
                  <a:pt x="22239" y="1538111"/>
                </a:lnTo>
                <a:lnTo>
                  <a:pt x="47625" y="1570863"/>
                </a:lnTo>
                <a:lnTo>
                  <a:pt x="80376" y="1596248"/>
                </a:lnTo>
                <a:lnTo>
                  <a:pt x="118886" y="1612660"/>
                </a:lnTo>
                <a:lnTo>
                  <a:pt x="161544" y="1618488"/>
                </a:lnTo>
                <a:lnTo>
                  <a:pt x="3072383" y="1618488"/>
                </a:lnTo>
                <a:lnTo>
                  <a:pt x="3115041" y="1612660"/>
                </a:lnTo>
                <a:lnTo>
                  <a:pt x="3153551" y="1596248"/>
                </a:lnTo>
                <a:lnTo>
                  <a:pt x="3186303" y="1570863"/>
                </a:lnTo>
                <a:lnTo>
                  <a:pt x="3211688" y="1538111"/>
                </a:lnTo>
                <a:lnTo>
                  <a:pt x="3228100" y="1499601"/>
                </a:lnTo>
                <a:lnTo>
                  <a:pt x="3233928" y="1456944"/>
                </a:lnTo>
                <a:lnTo>
                  <a:pt x="3233928" y="161544"/>
                </a:lnTo>
                <a:lnTo>
                  <a:pt x="3228100" y="118886"/>
                </a:lnTo>
                <a:lnTo>
                  <a:pt x="3211688" y="80376"/>
                </a:lnTo>
                <a:lnTo>
                  <a:pt x="3186303" y="47625"/>
                </a:lnTo>
                <a:lnTo>
                  <a:pt x="3153551" y="22239"/>
                </a:lnTo>
                <a:lnTo>
                  <a:pt x="3115041" y="5827"/>
                </a:lnTo>
                <a:lnTo>
                  <a:pt x="3072383" y="0"/>
                </a:lnTo>
                <a:close/>
              </a:path>
            </a:pathLst>
          </a:custGeom>
          <a:solidFill>
            <a:srgbClr val="00CC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32103" y="4437888"/>
            <a:ext cx="3258820" cy="1643380"/>
          </a:xfrm>
          <a:custGeom>
            <a:avLst/>
            <a:gdLst/>
            <a:ahLst/>
            <a:cxnLst/>
            <a:rect l="l" t="t" r="r" b="b"/>
            <a:pathLst>
              <a:path w="3258820" h="1643379">
                <a:moveTo>
                  <a:pt x="3102864" y="0"/>
                </a:moveTo>
                <a:lnTo>
                  <a:pt x="155448" y="0"/>
                </a:lnTo>
                <a:lnTo>
                  <a:pt x="137158" y="3048"/>
                </a:lnTo>
                <a:lnTo>
                  <a:pt x="91440" y="21336"/>
                </a:lnTo>
                <a:lnTo>
                  <a:pt x="60958" y="39624"/>
                </a:lnTo>
                <a:lnTo>
                  <a:pt x="48768" y="51815"/>
                </a:lnTo>
                <a:lnTo>
                  <a:pt x="39624" y="64008"/>
                </a:lnTo>
                <a:lnTo>
                  <a:pt x="27432" y="76200"/>
                </a:lnTo>
                <a:lnTo>
                  <a:pt x="21336" y="91439"/>
                </a:lnTo>
                <a:lnTo>
                  <a:pt x="12192" y="106680"/>
                </a:lnTo>
                <a:lnTo>
                  <a:pt x="6096" y="121919"/>
                </a:lnTo>
                <a:lnTo>
                  <a:pt x="0" y="158495"/>
                </a:lnTo>
                <a:lnTo>
                  <a:pt x="0" y="1487424"/>
                </a:lnTo>
                <a:lnTo>
                  <a:pt x="12192" y="1536192"/>
                </a:lnTo>
                <a:lnTo>
                  <a:pt x="39624" y="1578864"/>
                </a:lnTo>
                <a:lnTo>
                  <a:pt x="76200" y="1612392"/>
                </a:lnTo>
                <a:lnTo>
                  <a:pt x="121920" y="1636776"/>
                </a:lnTo>
                <a:lnTo>
                  <a:pt x="140208" y="1639824"/>
                </a:lnTo>
                <a:lnTo>
                  <a:pt x="155448" y="1642872"/>
                </a:lnTo>
                <a:lnTo>
                  <a:pt x="3102864" y="1642872"/>
                </a:lnTo>
                <a:lnTo>
                  <a:pt x="3121152" y="1639824"/>
                </a:lnTo>
                <a:lnTo>
                  <a:pt x="3136392" y="1633728"/>
                </a:lnTo>
                <a:lnTo>
                  <a:pt x="3154680" y="1627632"/>
                </a:lnTo>
                <a:lnTo>
                  <a:pt x="3169920" y="1621536"/>
                </a:lnTo>
                <a:lnTo>
                  <a:pt x="3173984" y="1618488"/>
                </a:lnTo>
                <a:lnTo>
                  <a:pt x="173736" y="1618488"/>
                </a:lnTo>
                <a:lnTo>
                  <a:pt x="158496" y="1615439"/>
                </a:lnTo>
                <a:lnTo>
                  <a:pt x="143256" y="1615439"/>
                </a:lnTo>
                <a:lnTo>
                  <a:pt x="128015" y="1609344"/>
                </a:lnTo>
                <a:lnTo>
                  <a:pt x="115824" y="1606295"/>
                </a:lnTo>
                <a:lnTo>
                  <a:pt x="103632" y="1600200"/>
                </a:lnTo>
                <a:lnTo>
                  <a:pt x="88392" y="1591056"/>
                </a:lnTo>
                <a:lnTo>
                  <a:pt x="79248" y="1581912"/>
                </a:lnTo>
                <a:lnTo>
                  <a:pt x="67056" y="1572768"/>
                </a:lnTo>
                <a:lnTo>
                  <a:pt x="36576" y="1527048"/>
                </a:lnTo>
                <a:lnTo>
                  <a:pt x="27432" y="1496568"/>
                </a:lnTo>
                <a:lnTo>
                  <a:pt x="24384" y="1484376"/>
                </a:lnTo>
                <a:lnTo>
                  <a:pt x="24384" y="158495"/>
                </a:lnTo>
                <a:lnTo>
                  <a:pt x="30480" y="128016"/>
                </a:lnTo>
                <a:lnTo>
                  <a:pt x="42671" y="103631"/>
                </a:lnTo>
                <a:lnTo>
                  <a:pt x="51815" y="91439"/>
                </a:lnTo>
                <a:lnTo>
                  <a:pt x="57912" y="79248"/>
                </a:lnTo>
                <a:lnTo>
                  <a:pt x="70104" y="70103"/>
                </a:lnTo>
                <a:lnTo>
                  <a:pt x="79248" y="57912"/>
                </a:lnTo>
                <a:lnTo>
                  <a:pt x="91440" y="51815"/>
                </a:lnTo>
                <a:lnTo>
                  <a:pt x="103632" y="42672"/>
                </a:lnTo>
                <a:lnTo>
                  <a:pt x="115824" y="36575"/>
                </a:lnTo>
                <a:lnTo>
                  <a:pt x="131064" y="30479"/>
                </a:lnTo>
                <a:lnTo>
                  <a:pt x="143256" y="27432"/>
                </a:lnTo>
                <a:lnTo>
                  <a:pt x="158496" y="27432"/>
                </a:lnTo>
                <a:lnTo>
                  <a:pt x="173736" y="24384"/>
                </a:lnTo>
                <a:lnTo>
                  <a:pt x="3171952" y="24384"/>
                </a:lnTo>
                <a:lnTo>
                  <a:pt x="3151632" y="12191"/>
                </a:lnTo>
                <a:lnTo>
                  <a:pt x="3136392" y="6096"/>
                </a:lnTo>
                <a:lnTo>
                  <a:pt x="3118104" y="3048"/>
                </a:lnTo>
                <a:lnTo>
                  <a:pt x="3102864" y="0"/>
                </a:lnTo>
                <a:close/>
              </a:path>
              <a:path w="3258820" h="1643379">
                <a:moveTo>
                  <a:pt x="3171952" y="24384"/>
                </a:moveTo>
                <a:lnTo>
                  <a:pt x="3084576" y="24384"/>
                </a:lnTo>
                <a:lnTo>
                  <a:pt x="3099816" y="27432"/>
                </a:lnTo>
                <a:lnTo>
                  <a:pt x="3115056" y="27432"/>
                </a:lnTo>
                <a:lnTo>
                  <a:pt x="3130296" y="33527"/>
                </a:lnTo>
                <a:lnTo>
                  <a:pt x="3142488" y="36575"/>
                </a:lnTo>
                <a:lnTo>
                  <a:pt x="3157728" y="42672"/>
                </a:lnTo>
                <a:lnTo>
                  <a:pt x="3169920" y="51815"/>
                </a:lnTo>
                <a:lnTo>
                  <a:pt x="3179064" y="60960"/>
                </a:lnTo>
                <a:lnTo>
                  <a:pt x="3191256" y="70103"/>
                </a:lnTo>
                <a:lnTo>
                  <a:pt x="3221736" y="115824"/>
                </a:lnTo>
                <a:lnTo>
                  <a:pt x="3230880" y="146304"/>
                </a:lnTo>
                <a:lnTo>
                  <a:pt x="3233928" y="158495"/>
                </a:lnTo>
                <a:lnTo>
                  <a:pt x="3233928" y="1484376"/>
                </a:lnTo>
                <a:lnTo>
                  <a:pt x="3230880" y="1499616"/>
                </a:lnTo>
                <a:lnTo>
                  <a:pt x="3209544" y="1551432"/>
                </a:lnTo>
                <a:lnTo>
                  <a:pt x="3179064" y="1584960"/>
                </a:lnTo>
                <a:lnTo>
                  <a:pt x="3166872" y="1591056"/>
                </a:lnTo>
                <a:lnTo>
                  <a:pt x="3154680" y="1600200"/>
                </a:lnTo>
                <a:lnTo>
                  <a:pt x="3130296" y="1612392"/>
                </a:lnTo>
                <a:lnTo>
                  <a:pt x="3115056" y="1615439"/>
                </a:lnTo>
                <a:lnTo>
                  <a:pt x="3099816" y="1615439"/>
                </a:lnTo>
                <a:lnTo>
                  <a:pt x="3084576" y="1618488"/>
                </a:lnTo>
                <a:lnTo>
                  <a:pt x="3173984" y="1618488"/>
                </a:lnTo>
                <a:lnTo>
                  <a:pt x="3182112" y="1612392"/>
                </a:lnTo>
                <a:lnTo>
                  <a:pt x="3197352" y="1603248"/>
                </a:lnTo>
                <a:lnTo>
                  <a:pt x="3209544" y="1591056"/>
                </a:lnTo>
                <a:lnTo>
                  <a:pt x="3218688" y="1578864"/>
                </a:lnTo>
                <a:lnTo>
                  <a:pt x="3230880" y="1566672"/>
                </a:lnTo>
                <a:lnTo>
                  <a:pt x="3240024" y="1551432"/>
                </a:lnTo>
                <a:lnTo>
                  <a:pt x="3252216" y="1520952"/>
                </a:lnTo>
                <a:lnTo>
                  <a:pt x="3258312" y="1484376"/>
                </a:lnTo>
                <a:lnTo>
                  <a:pt x="3258312" y="155448"/>
                </a:lnTo>
                <a:lnTo>
                  <a:pt x="3246120" y="106680"/>
                </a:lnTo>
                <a:lnTo>
                  <a:pt x="3218688" y="64008"/>
                </a:lnTo>
                <a:lnTo>
                  <a:pt x="3182112" y="30479"/>
                </a:lnTo>
                <a:lnTo>
                  <a:pt x="3171952" y="2438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072128" y="4319015"/>
            <a:ext cx="1308100" cy="951230"/>
          </a:xfrm>
          <a:custGeom>
            <a:avLst/>
            <a:gdLst/>
            <a:ahLst/>
            <a:cxnLst/>
            <a:rect l="l" t="t" r="r" b="b"/>
            <a:pathLst>
              <a:path w="1308100" h="951229">
                <a:moveTo>
                  <a:pt x="1292352" y="0"/>
                </a:moveTo>
                <a:lnTo>
                  <a:pt x="0" y="929640"/>
                </a:lnTo>
                <a:lnTo>
                  <a:pt x="15239" y="950976"/>
                </a:lnTo>
                <a:lnTo>
                  <a:pt x="1307592" y="21336"/>
                </a:lnTo>
                <a:lnTo>
                  <a:pt x="1292352" y="0"/>
                </a:lnTo>
                <a:close/>
              </a:path>
            </a:pathLst>
          </a:custGeom>
          <a:solidFill>
            <a:srgbClr val="00A17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373623" y="3639185"/>
            <a:ext cx="3234055" cy="1618615"/>
          </a:xfrm>
          <a:custGeom>
            <a:avLst/>
            <a:gdLst/>
            <a:ahLst/>
            <a:cxnLst/>
            <a:rect l="l" t="t" r="r" b="b"/>
            <a:pathLst>
              <a:path w="3234054" h="1618614">
                <a:moveTo>
                  <a:pt x="3072383" y="0"/>
                </a:moveTo>
                <a:lnTo>
                  <a:pt x="161543" y="0"/>
                </a:lnTo>
                <a:lnTo>
                  <a:pt x="117827" y="5827"/>
                </a:lnTo>
                <a:lnTo>
                  <a:pt x="79022" y="22239"/>
                </a:lnTo>
                <a:lnTo>
                  <a:pt x="46481" y="47625"/>
                </a:lnTo>
                <a:lnTo>
                  <a:pt x="21561" y="80376"/>
                </a:lnTo>
                <a:lnTo>
                  <a:pt x="5616" y="118886"/>
                </a:lnTo>
                <a:lnTo>
                  <a:pt x="0" y="161544"/>
                </a:lnTo>
                <a:lnTo>
                  <a:pt x="0" y="1456944"/>
                </a:lnTo>
                <a:lnTo>
                  <a:pt x="5616" y="1499601"/>
                </a:lnTo>
                <a:lnTo>
                  <a:pt x="21561" y="1538111"/>
                </a:lnTo>
                <a:lnTo>
                  <a:pt x="46482" y="1570863"/>
                </a:lnTo>
                <a:lnTo>
                  <a:pt x="79022" y="1596248"/>
                </a:lnTo>
                <a:lnTo>
                  <a:pt x="117827" y="1612660"/>
                </a:lnTo>
                <a:lnTo>
                  <a:pt x="161543" y="1618488"/>
                </a:lnTo>
                <a:lnTo>
                  <a:pt x="3072383" y="1618488"/>
                </a:lnTo>
                <a:lnTo>
                  <a:pt x="3115041" y="1612660"/>
                </a:lnTo>
                <a:lnTo>
                  <a:pt x="3153551" y="1596248"/>
                </a:lnTo>
                <a:lnTo>
                  <a:pt x="3186303" y="1570863"/>
                </a:lnTo>
                <a:lnTo>
                  <a:pt x="3211688" y="1538111"/>
                </a:lnTo>
                <a:lnTo>
                  <a:pt x="3228100" y="1499601"/>
                </a:lnTo>
                <a:lnTo>
                  <a:pt x="3233928" y="1456944"/>
                </a:lnTo>
                <a:lnTo>
                  <a:pt x="3233928" y="161544"/>
                </a:lnTo>
                <a:lnTo>
                  <a:pt x="3228100" y="118886"/>
                </a:lnTo>
                <a:lnTo>
                  <a:pt x="3211688" y="80376"/>
                </a:lnTo>
                <a:lnTo>
                  <a:pt x="3186303" y="47625"/>
                </a:lnTo>
                <a:lnTo>
                  <a:pt x="3153551" y="22239"/>
                </a:lnTo>
                <a:lnTo>
                  <a:pt x="3115041" y="5827"/>
                </a:lnTo>
                <a:lnTo>
                  <a:pt x="3072383" y="0"/>
                </a:lnTo>
                <a:close/>
              </a:path>
            </a:pathLst>
          </a:custGeom>
          <a:solidFill>
            <a:srgbClr val="00CC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361432" y="3614420"/>
            <a:ext cx="3258820" cy="1643380"/>
          </a:xfrm>
          <a:custGeom>
            <a:avLst/>
            <a:gdLst/>
            <a:ahLst/>
            <a:cxnLst/>
            <a:rect l="l" t="t" r="r" b="b"/>
            <a:pathLst>
              <a:path w="3258820" h="1643379">
                <a:moveTo>
                  <a:pt x="3102864" y="0"/>
                </a:moveTo>
                <a:lnTo>
                  <a:pt x="155447" y="0"/>
                </a:lnTo>
                <a:lnTo>
                  <a:pt x="137159" y="3048"/>
                </a:lnTo>
                <a:lnTo>
                  <a:pt x="121919" y="9143"/>
                </a:lnTo>
                <a:lnTo>
                  <a:pt x="103631" y="12191"/>
                </a:lnTo>
                <a:lnTo>
                  <a:pt x="88391" y="21336"/>
                </a:lnTo>
                <a:lnTo>
                  <a:pt x="76200" y="30479"/>
                </a:lnTo>
                <a:lnTo>
                  <a:pt x="60959" y="39624"/>
                </a:lnTo>
                <a:lnTo>
                  <a:pt x="48767" y="51815"/>
                </a:lnTo>
                <a:lnTo>
                  <a:pt x="39623" y="64007"/>
                </a:lnTo>
                <a:lnTo>
                  <a:pt x="27431" y="76200"/>
                </a:lnTo>
                <a:lnTo>
                  <a:pt x="18287" y="91439"/>
                </a:lnTo>
                <a:lnTo>
                  <a:pt x="6095" y="121919"/>
                </a:lnTo>
                <a:lnTo>
                  <a:pt x="3047" y="140207"/>
                </a:lnTo>
                <a:lnTo>
                  <a:pt x="0" y="155448"/>
                </a:lnTo>
                <a:lnTo>
                  <a:pt x="0" y="1487424"/>
                </a:lnTo>
                <a:lnTo>
                  <a:pt x="3047" y="1502664"/>
                </a:lnTo>
                <a:lnTo>
                  <a:pt x="6095" y="1520952"/>
                </a:lnTo>
                <a:lnTo>
                  <a:pt x="30479" y="1566671"/>
                </a:lnTo>
                <a:lnTo>
                  <a:pt x="64007" y="1603247"/>
                </a:lnTo>
                <a:lnTo>
                  <a:pt x="121919" y="1633727"/>
                </a:lnTo>
                <a:lnTo>
                  <a:pt x="155447" y="1642871"/>
                </a:lnTo>
                <a:lnTo>
                  <a:pt x="3102864" y="1642871"/>
                </a:lnTo>
                <a:lnTo>
                  <a:pt x="3121151" y="1639824"/>
                </a:lnTo>
                <a:lnTo>
                  <a:pt x="3166871" y="1621535"/>
                </a:lnTo>
                <a:lnTo>
                  <a:pt x="3171951" y="1618488"/>
                </a:lnTo>
                <a:lnTo>
                  <a:pt x="173735" y="1618488"/>
                </a:lnTo>
                <a:lnTo>
                  <a:pt x="158495" y="1615439"/>
                </a:lnTo>
                <a:lnTo>
                  <a:pt x="143255" y="1615439"/>
                </a:lnTo>
                <a:lnTo>
                  <a:pt x="128015" y="1609344"/>
                </a:lnTo>
                <a:lnTo>
                  <a:pt x="115823" y="1606295"/>
                </a:lnTo>
                <a:lnTo>
                  <a:pt x="100583" y="1600200"/>
                </a:lnTo>
                <a:lnTo>
                  <a:pt x="88391" y="1591056"/>
                </a:lnTo>
                <a:lnTo>
                  <a:pt x="79247" y="1581912"/>
                </a:lnTo>
                <a:lnTo>
                  <a:pt x="67055" y="1572768"/>
                </a:lnTo>
                <a:lnTo>
                  <a:pt x="36575" y="1527047"/>
                </a:lnTo>
                <a:lnTo>
                  <a:pt x="24383" y="1481327"/>
                </a:lnTo>
                <a:lnTo>
                  <a:pt x="24383" y="158496"/>
                </a:lnTo>
                <a:lnTo>
                  <a:pt x="48767" y="91439"/>
                </a:lnTo>
                <a:lnTo>
                  <a:pt x="91439" y="48767"/>
                </a:lnTo>
                <a:lnTo>
                  <a:pt x="128015" y="30479"/>
                </a:lnTo>
                <a:lnTo>
                  <a:pt x="158495" y="24384"/>
                </a:lnTo>
                <a:lnTo>
                  <a:pt x="3171952" y="24384"/>
                </a:lnTo>
                <a:lnTo>
                  <a:pt x="3151632" y="12191"/>
                </a:lnTo>
                <a:lnTo>
                  <a:pt x="3136391" y="6096"/>
                </a:lnTo>
                <a:lnTo>
                  <a:pt x="3118103" y="3048"/>
                </a:lnTo>
                <a:lnTo>
                  <a:pt x="3102864" y="0"/>
                </a:lnTo>
                <a:close/>
              </a:path>
              <a:path w="3258820" h="1643379">
                <a:moveTo>
                  <a:pt x="3171952" y="24384"/>
                </a:moveTo>
                <a:lnTo>
                  <a:pt x="3099816" y="24384"/>
                </a:lnTo>
                <a:lnTo>
                  <a:pt x="3130295" y="30479"/>
                </a:lnTo>
                <a:lnTo>
                  <a:pt x="3154679" y="42672"/>
                </a:lnTo>
                <a:lnTo>
                  <a:pt x="3200399" y="79248"/>
                </a:lnTo>
                <a:lnTo>
                  <a:pt x="3221736" y="115824"/>
                </a:lnTo>
                <a:lnTo>
                  <a:pt x="3233927" y="158496"/>
                </a:lnTo>
                <a:lnTo>
                  <a:pt x="3233927" y="1484376"/>
                </a:lnTo>
                <a:lnTo>
                  <a:pt x="3221736" y="1527047"/>
                </a:lnTo>
                <a:lnTo>
                  <a:pt x="3206495" y="1551432"/>
                </a:lnTo>
                <a:lnTo>
                  <a:pt x="3200399" y="1563624"/>
                </a:lnTo>
                <a:lnTo>
                  <a:pt x="3188208" y="1572768"/>
                </a:lnTo>
                <a:lnTo>
                  <a:pt x="3179064" y="1584959"/>
                </a:lnTo>
                <a:lnTo>
                  <a:pt x="3166871" y="1591056"/>
                </a:lnTo>
                <a:lnTo>
                  <a:pt x="3154679" y="1600200"/>
                </a:lnTo>
                <a:lnTo>
                  <a:pt x="3142488" y="1606295"/>
                </a:lnTo>
                <a:lnTo>
                  <a:pt x="3127247" y="1609344"/>
                </a:lnTo>
                <a:lnTo>
                  <a:pt x="3115056" y="1615439"/>
                </a:lnTo>
                <a:lnTo>
                  <a:pt x="3099816" y="1615439"/>
                </a:lnTo>
                <a:lnTo>
                  <a:pt x="3084575" y="1618488"/>
                </a:lnTo>
                <a:lnTo>
                  <a:pt x="3171951" y="1618488"/>
                </a:lnTo>
                <a:lnTo>
                  <a:pt x="3197351" y="1603247"/>
                </a:lnTo>
                <a:lnTo>
                  <a:pt x="3209543" y="1591056"/>
                </a:lnTo>
                <a:lnTo>
                  <a:pt x="3218688" y="1578864"/>
                </a:lnTo>
                <a:lnTo>
                  <a:pt x="3230879" y="1566671"/>
                </a:lnTo>
                <a:lnTo>
                  <a:pt x="3236975" y="1551432"/>
                </a:lnTo>
                <a:lnTo>
                  <a:pt x="3246119" y="1536191"/>
                </a:lnTo>
                <a:lnTo>
                  <a:pt x="3252216" y="1520952"/>
                </a:lnTo>
                <a:lnTo>
                  <a:pt x="3258312" y="1484376"/>
                </a:lnTo>
                <a:lnTo>
                  <a:pt x="3258312" y="155448"/>
                </a:lnTo>
                <a:lnTo>
                  <a:pt x="3246119" y="106679"/>
                </a:lnTo>
                <a:lnTo>
                  <a:pt x="3218688" y="64007"/>
                </a:lnTo>
                <a:lnTo>
                  <a:pt x="3182112" y="30479"/>
                </a:lnTo>
                <a:lnTo>
                  <a:pt x="3171952" y="2438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072128" y="5248655"/>
            <a:ext cx="1308100" cy="951230"/>
          </a:xfrm>
          <a:custGeom>
            <a:avLst/>
            <a:gdLst/>
            <a:ahLst/>
            <a:cxnLst/>
            <a:rect l="l" t="t" r="r" b="b"/>
            <a:pathLst>
              <a:path w="1308100" h="951229">
                <a:moveTo>
                  <a:pt x="15239" y="0"/>
                </a:moveTo>
                <a:lnTo>
                  <a:pt x="0" y="21336"/>
                </a:lnTo>
                <a:lnTo>
                  <a:pt x="1292352" y="950976"/>
                </a:lnTo>
                <a:lnTo>
                  <a:pt x="1307592" y="929640"/>
                </a:lnTo>
                <a:lnTo>
                  <a:pt x="15239" y="0"/>
                </a:lnTo>
                <a:close/>
              </a:path>
            </a:pathLst>
          </a:custGeom>
          <a:solidFill>
            <a:srgbClr val="00A17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373623" y="5467985"/>
            <a:ext cx="3234055" cy="1618615"/>
          </a:xfrm>
          <a:custGeom>
            <a:avLst/>
            <a:gdLst/>
            <a:ahLst/>
            <a:cxnLst/>
            <a:rect l="l" t="t" r="r" b="b"/>
            <a:pathLst>
              <a:path w="3234054" h="1618615">
                <a:moveTo>
                  <a:pt x="3072383" y="0"/>
                </a:moveTo>
                <a:lnTo>
                  <a:pt x="161543" y="0"/>
                </a:lnTo>
                <a:lnTo>
                  <a:pt x="117827" y="5827"/>
                </a:lnTo>
                <a:lnTo>
                  <a:pt x="79022" y="22239"/>
                </a:lnTo>
                <a:lnTo>
                  <a:pt x="46481" y="47624"/>
                </a:lnTo>
                <a:lnTo>
                  <a:pt x="21561" y="80376"/>
                </a:lnTo>
                <a:lnTo>
                  <a:pt x="5616" y="118886"/>
                </a:lnTo>
                <a:lnTo>
                  <a:pt x="0" y="161543"/>
                </a:lnTo>
                <a:lnTo>
                  <a:pt x="0" y="1456943"/>
                </a:lnTo>
                <a:lnTo>
                  <a:pt x="5616" y="1499601"/>
                </a:lnTo>
                <a:lnTo>
                  <a:pt x="21561" y="1538111"/>
                </a:lnTo>
                <a:lnTo>
                  <a:pt x="46482" y="1570862"/>
                </a:lnTo>
                <a:lnTo>
                  <a:pt x="79022" y="1596248"/>
                </a:lnTo>
                <a:lnTo>
                  <a:pt x="117827" y="1612660"/>
                </a:lnTo>
                <a:lnTo>
                  <a:pt x="161543" y="1618487"/>
                </a:lnTo>
                <a:lnTo>
                  <a:pt x="3072383" y="1618487"/>
                </a:lnTo>
                <a:lnTo>
                  <a:pt x="3115041" y="1612660"/>
                </a:lnTo>
                <a:lnTo>
                  <a:pt x="3153551" y="1596248"/>
                </a:lnTo>
                <a:lnTo>
                  <a:pt x="3186303" y="1570862"/>
                </a:lnTo>
                <a:lnTo>
                  <a:pt x="3211688" y="1538111"/>
                </a:lnTo>
                <a:lnTo>
                  <a:pt x="3228100" y="1499601"/>
                </a:lnTo>
                <a:lnTo>
                  <a:pt x="3233928" y="1456943"/>
                </a:lnTo>
                <a:lnTo>
                  <a:pt x="3233928" y="161543"/>
                </a:lnTo>
                <a:lnTo>
                  <a:pt x="3228100" y="118886"/>
                </a:lnTo>
                <a:lnTo>
                  <a:pt x="3211688" y="80376"/>
                </a:lnTo>
                <a:lnTo>
                  <a:pt x="3186303" y="47624"/>
                </a:lnTo>
                <a:lnTo>
                  <a:pt x="3153551" y="22239"/>
                </a:lnTo>
                <a:lnTo>
                  <a:pt x="3115041" y="5827"/>
                </a:lnTo>
                <a:lnTo>
                  <a:pt x="3072383" y="0"/>
                </a:lnTo>
                <a:close/>
              </a:path>
            </a:pathLst>
          </a:custGeom>
          <a:solidFill>
            <a:srgbClr val="00CC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5361432" y="5443220"/>
            <a:ext cx="3258820" cy="1643380"/>
          </a:xfrm>
          <a:custGeom>
            <a:avLst/>
            <a:gdLst/>
            <a:ahLst/>
            <a:cxnLst/>
            <a:rect l="l" t="t" r="r" b="b"/>
            <a:pathLst>
              <a:path w="3258820" h="1643379">
                <a:moveTo>
                  <a:pt x="3102864" y="0"/>
                </a:moveTo>
                <a:lnTo>
                  <a:pt x="155447" y="0"/>
                </a:lnTo>
                <a:lnTo>
                  <a:pt x="137159" y="3048"/>
                </a:lnTo>
                <a:lnTo>
                  <a:pt x="121919" y="9144"/>
                </a:lnTo>
                <a:lnTo>
                  <a:pt x="103631" y="15240"/>
                </a:lnTo>
                <a:lnTo>
                  <a:pt x="88391" y="21336"/>
                </a:lnTo>
                <a:lnTo>
                  <a:pt x="76200" y="30480"/>
                </a:lnTo>
                <a:lnTo>
                  <a:pt x="60959" y="39624"/>
                </a:lnTo>
                <a:lnTo>
                  <a:pt x="48767" y="51816"/>
                </a:lnTo>
                <a:lnTo>
                  <a:pt x="39623" y="64008"/>
                </a:lnTo>
                <a:lnTo>
                  <a:pt x="27431" y="76200"/>
                </a:lnTo>
                <a:lnTo>
                  <a:pt x="18287" y="91440"/>
                </a:lnTo>
                <a:lnTo>
                  <a:pt x="6095" y="121920"/>
                </a:lnTo>
                <a:lnTo>
                  <a:pt x="0" y="158496"/>
                </a:lnTo>
                <a:lnTo>
                  <a:pt x="0" y="1487424"/>
                </a:lnTo>
                <a:lnTo>
                  <a:pt x="12191" y="1536192"/>
                </a:lnTo>
                <a:lnTo>
                  <a:pt x="39623" y="1578864"/>
                </a:lnTo>
                <a:lnTo>
                  <a:pt x="76200" y="1612392"/>
                </a:lnTo>
                <a:lnTo>
                  <a:pt x="121919" y="1636776"/>
                </a:lnTo>
                <a:lnTo>
                  <a:pt x="140207" y="1639824"/>
                </a:lnTo>
                <a:lnTo>
                  <a:pt x="155447" y="1642872"/>
                </a:lnTo>
                <a:lnTo>
                  <a:pt x="3102864" y="1642872"/>
                </a:lnTo>
                <a:lnTo>
                  <a:pt x="3121151" y="1639824"/>
                </a:lnTo>
                <a:lnTo>
                  <a:pt x="3166871" y="1621536"/>
                </a:lnTo>
                <a:lnTo>
                  <a:pt x="3171951" y="1618488"/>
                </a:lnTo>
                <a:lnTo>
                  <a:pt x="173735" y="1618488"/>
                </a:lnTo>
                <a:lnTo>
                  <a:pt x="158495" y="1615440"/>
                </a:lnTo>
                <a:lnTo>
                  <a:pt x="143255" y="1615440"/>
                </a:lnTo>
                <a:lnTo>
                  <a:pt x="128015" y="1609344"/>
                </a:lnTo>
                <a:lnTo>
                  <a:pt x="115823" y="1606296"/>
                </a:lnTo>
                <a:lnTo>
                  <a:pt x="100583" y="1600200"/>
                </a:lnTo>
                <a:lnTo>
                  <a:pt x="88391" y="1591056"/>
                </a:lnTo>
                <a:lnTo>
                  <a:pt x="79247" y="1581912"/>
                </a:lnTo>
                <a:lnTo>
                  <a:pt x="67055" y="1572768"/>
                </a:lnTo>
                <a:lnTo>
                  <a:pt x="36575" y="1527048"/>
                </a:lnTo>
                <a:lnTo>
                  <a:pt x="27431" y="1496568"/>
                </a:lnTo>
                <a:lnTo>
                  <a:pt x="24383" y="1484376"/>
                </a:lnTo>
                <a:lnTo>
                  <a:pt x="24383" y="158496"/>
                </a:lnTo>
                <a:lnTo>
                  <a:pt x="27431" y="143256"/>
                </a:lnTo>
                <a:lnTo>
                  <a:pt x="48767" y="91440"/>
                </a:lnTo>
                <a:lnTo>
                  <a:pt x="79247" y="57912"/>
                </a:lnTo>
                <a:lnTo>
                  <a:pt x="91439" y="51816"/>
                </a:lnTo>
                <a:lnTo>
                  <a:pt x="103631" y="42672"/>
                </a:lnTo>
                <a:lnTo>
                  <a:pt x="115823" y="36576"/>
                </a:lnTo>
                <a:lnTo>
                  <a:pt x="128015" y="33528"/>
                </a:lnTo>
                <a:lnTo>
                  <a:pt x="143255" y="27432"/>
                </a:lnTo>
                <a:lnTo>
                  <a:pt x="158495" y="27432"/>
                </a:lnTo>
                <a:lnTo>
                  <a:pt x="173735" y="24384"/>
                </a:lnTo>
                <a:lnTo>
                  <a:pt x="3171951" y="24384"/>
                </a:lnTo>
                <a:lnTo>
                  <a:pt x="3166871" y="21336"/>
                </a:lnTo>
                <a:lnTo>
                  <a:pt x="3136391" y="9144"/>
                </a:lnTo>
                <a:lnTo>
                  <a:pt x="3118103" y="3048"/>
                </a:lnTo>
                <a:lnTo>
                  <a:pt x="3102864" y="0"/>
                </a:lnTo>
                <a:close/>
              </a:path>
              <a:path w="3258820" h="1643379">
                <a:moveTo>
                  <a:pt x="3171951" y="24384"/>
                </a:moveTo>
                <a:lnTo>
                  <a:pt x="3084575" y="24384"/>
                </a:lnTo>
                <a:lnTo>
                  <a:pt x="3099816" y="27432"/>
                </a:lnTo>
                <a:lnTo>
                  <a:pt x="3115056" y="27432"/>
                </a:lnTo>
                <a:lnTo>
                  <a:pt x="3130295" y="33528"/>
                </a:lnTo>
                <a:lnTo>
                  <a:pt x="3191256" y="70104"/>
                </a:lnTo>
                <a:lnTo>
                  <a:pt x="3221736" y="115824"/>
                </a:lnTo>
                <a:lnTo>
                  <a:pt x="3233927" y="161544"/>
                </a:lnTo>
                <a:lnTo>
                  <a:pt x="3233927" y="1484376"/>
                </a:lnTo>
                <a:lnTo>
                  <a:pt x="3227832" y="1514856"/>
                </a:lnTo>
                <a:lnTo>
                  <a:pt x="3215640" y="1539240"/>
                </a:lnTo>
                <a:lnTo>
                  <a:pt x="3206495" y="1551432"/>
                </a:lnTo>
                <a:lnTo>
                  <a:pt x="3200399" y="1563624"/>
                </a:lnTo>
                <a:lnTo>
                  <a:pt x="3166871" y="1594104"/>
                </a:lnTo>
                <a:lnTo>
                  <a:pt x="3127247" y="1612392"/>
                </a:lnTo>
                <a:lnTo>
                  <a:pt x="3099816" y="1618488"/>
                </a:lnTo>
                <a:lnTo>
                  <a:pt x="3171951" y="1618488"/>
                </a:lnTo>
                <a:lnTo>
                  <a:pt x="3197351" y="1603248"/>
                </a:lnTo>
                <a:lnTo>
                  <a:pt x="3209543" y="1591056"/>
                </a:lnTo>
                <a:lnTo>
                  <a:pt x="3218688" y="1578864"/>
                </a:lnTo>
                <a:lnTo>
                  <a:pt x="3230879" y="1566672"/>
                </a:lnTo>
                <a:lnTo>
                  <a:pt x="3236975" y="1551432"/>
                </a:lnTo>
                <a:lnTo>
                  <a:pt x="3246119" y="1536192"/>
                </a:lnTo>
                <a:lnTo>
                  <a:pt x="3252216" y="1520952"/>
                </a:lnTo>
                <a:lnTo>
                  <a:pt x="3258312" y="1484376"/>
                </a:lnTo>
                <a:lnTo>
                  <a:pt x="3258312" y="155448"/>
                </a:lnTo>
                <a:lnTo>
                  <a:pt x="3255264" y="140208"/>
                </a:lnTo>
                <a:lnTo>
                  <a:pt x="3252216" y="121920"/>
                </a:lnTo>
                <a:lnTo>
                  <a:pt x="3227832" y="76200"/>
                </a:lnTo>
                <a:lnTo>
                  <a:pt x="3194303" y="39624"/>
                </a:lnTo>
                <a:lnTo>
                  <a:pt x="3182112" y="30480"/>
                </a:lnTo>
                <a:lnTo>
                  <a:pt x="3171951" y="2438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688340" y="2233675"/>
            <a:ext cx="7693660" cy="471795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56870" marR="5080" indent="-344170">
              <a:lnSpc>
                <a:spcPct val="100000"/>
              </a:lnSpc>
              <a:spcBef>
                <a:spcPts val="90"/>
              </a:spcBef>
              <a:buClr>
                <a:srgbClr val="FFFF00"/>
              </a:buClr>
              <a:buChar char="•"/>
              <a:tabLst>
                <a:tab pos="356870" algn="l"/>
                <a:tab pos="357505" algn="l"/>
              </a:tabLst>
            </a:pP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Untuk keperluan </a:t>
            </a:r>
            <a:r>
              <a:rPr sz="32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pelaksanaan pembangunan,  </a:t>
            </a: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gambar-gambar rencana wesel digambar </a:t>
            </a:r>
            <a:r>
              <a:rPr sz="32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hanya  </a:t>
            </a:r>
            <a:r>
              <a:rPr sz="3200" spc="-5" dirty="0" err="1">
                <a:solidFill>
                  <a:srgbClr val="FFFFFF"/>
                </a:solidFill>
                <a:latin typeface="Liberation Sans Narrow"/>
                <a:cs typeface="Liberation Sans Narrow"/>
              </a:rPr>
              <a:t>menurut</a:t>
            </a:r>
            <a:r>
              <a:rPr sz="3200" spc="-2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3200" dirty="0" err="1" smtClean="0">
                <a:solidFill>
                  <a:srgbClr val="FFFFFF"/>
                </a:solidFill>
                <a:latin typeface="Liberation Sans Narrow"/>
                <a:cs typeface="Liberation Sans Narrow"/>
              </a:rPr>
              <a:t>bagannya</a:t>
            </a:r>
            <a:endParaRPr sz="3200" dirty="0" smtClean="0">
              <a:latin typeface="Liberation Sans Narrow"/>
              <a:cs typeface="Liberation Sans Narrow"/>
            </a:endParaRPr>
          </a:p>
          <a:p>
            <a:pPr marR="231140" algn="r">
              <a:lnSpc>
                <a:spcPct val="100000"/>
              </a:lnSpc>
              <a:spcBef>
                <a:spcPts val="2945"/>
              </a:spcBef>
            </a:pPr>
            <a:r>
              <a:rPr sz="2800" spc="-5" dirty="0" err="1" smtClean="0">
                <a:solidFill>
                  <a:srgbClr val="FFFFFF"/>
                </a:solidFill>
                <a:latin typeface="Liberation Sans Narrow"/>
                <a:cs typeface="Liberation Sans Narrow"/>
              </a:rPr>
              <a:t>Bagan</a:t>
            </a:r>
            <a:r>
              <a:rPr sz="2800" spc="-95" dirty="0" smtClean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2800" spc="-5" dirty="0" err="1" smtClean="0">
                <a:solidFill>
                  <a:srgbClr val="FFFFFF"/>
                </a:solidFill>
                <a:latin typeface="Liberation Sans Narrow"/>
                <a:cs typeface="Liberation Sans Narrow"/>
              </a:rPr>
              <a:t>Ukuran</a:t>
            </a:r>
            <a:endParaRPr sz="2800" dirty="0" smtClean="0">
              <a:latin typeface="Liberation Sans Narrow"/>
              <a:cs typeface="Liberation Sans Narrow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3400" dirty="0">
              <a:latin typeface="Times New Roman"/>
              <a:cs typeface="Times New Roman"/>
            </a:endParaRPr>
          </a:p>
          <a:p>
            <a:pPr marL="908685">
              <a:lnSpc>
                <a:spcPct val="100000"/>
              </a:lnSpc>
            </a:pP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Bagan</a:t>
            </a:r>
            <a:r>
              <a:rPr sz="2800" spc="-3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Wesel</a:t>
            </a:r>
            <a:endParaRPr sz="2800" dirty="0">
              <a:latin typeface="Liberation Sans Narrow"/>
              <a:cs typeface="Liberation Sans Narrow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3400" dirty="0">
              <a:latin typeface="Times New Roman"/>
              <a:cs typeface="Times New Roman"/>
            </a:endParaRPr>
          </a:p>
          <a:p>
            <a:pPr marR="11430" algn="r">
              <a:lnSpc>
                <a:spcPct val="100000"/>
              </a:lnSpc>
            </a:pPr>
            <a:r>
              <a:rPr sz="2800" spc="-5" dirty="0" smtClean="0">
                <a:solidFill>
                  <a:srgbClr val="FFFFFF"/>
                </a:solidFill>
                <a:latin typeface="Liberation Sans Narrow"/>
                <a:cs typeface="Liberation Sans Narrow"/>
              </a:rPr>
              <a:t>   </a:t>
            </a:r>
            <a:r>
              <a:rPr sz="2800" spc="-5" dirty="0" err="1" smtClean="0">
                <a:solidFill>
                  <a:srgbClr val="FFFFFF"/>
                </a:solidFill>
                <a:latin typeface="Liberation Sans Narrow"/>
                <a:cs typeface="Liberation Sans Narrow"/>
              </a:rPr>
              <a:t>Bagan</a:t>
            </a:r>
            <a:r>
              <a:rPr sz="2800" spc="-100" dirty="0" smtClean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Pelayanan</a:t>
            </a:r>
            <a:endParaRPr sz="2800" dirty="0">
              <a:latin typeface="Liberation Sans Narrow"/>
              <a:cs typeface="Liberation Sans Narrow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9149588" y="6735571"/>
            <a:ext cx="221615" cy="238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6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88340" y="1115059"/>
            <a:ext cx="374586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Bagan Ukuran</a:t>
            </a:r>
            <a:r>
              <a:rPr spc="-90" dirty="0"/>
              <a:t> </a:t>
            </a:r>
            <a:r>
              <a:rPr spc="-10" dirty="0"/>
              <a:t>Wesel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3125874"/>
            <a:ext cx="8074660" cy="3941445"/>
          </a:xfrm>
          <a:prstGeom prst="rect">
            <a:avLst/>
          </a:prstGeom>
        </p:spPr>
        <p:txBody>
          <a:bodyPr vert="horz" wrap="square" lIns="0" tIns="109855" rIns="0" bIns="0" rtlCol="0">
            <a:spAutoFit/>
          </a:bodyPr>
          <a:lstStyle/>
          <a:p>
            <a:pPr marL="356870" indent="-344170">
              <a:lnSpc>
                <a:spcPct val="100000"/>
              </a:lnSpc>
              <a:spcBef>
                <a:spcPts val="865"/>
              </a:spcBef>
              <a:buClr>
                <a:srgbClr val="FFFF00"/>
              </a:buClr>
              <a:buChar char="•"/>
              <a:tabLst>
                <a:tab pos="356870" algn="l"/>
                <a:tab pos="357505" algn="l"/>
              </a:tabLst>
            </a:pPr>
            <a:r>
              <a:rPr sz="32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dengan,</a:t>
            </a:r>
            <a:endParaRPr sz="3200" dirty="0">
              <a:latin typeface="Liberation Sans Narrow"/>
              <a:cs typeface="Liberation Sans Narrow"/>
            </a:endParaRPr>
          </a:p>
          <a:p>
            <a:pPr marL="756285" marR="488315" lvl="1" indent="-286385">
              <a:lnSpc>
                <a:spcPct val="100000"/>
              </a:lnSpc>
              <a:spcBef>
                <a:spcPts val="690"/>
              </a:spcBef>
              <a:buChar char="–"/>
              <a:tabLst>
                <a:tab pos="756920" algn="l"/>
              </a:tabLst>
            </a:pPr>
            <a:r>
              <a:rPr sz="2800" spc="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M </a:t>
            </a:r>
            <a:r>
              <a:rPr sz="28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: </a:t>
            </a: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titik tengah wesel </a:t>
            </a:r>
            <a:r>
              <a:rPr sz="28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= </a:t>
            </a: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titik potong antara sumbu  sepur lurus dengan sepur</a:t>
            </a:r>
            <a:r>
              <a:rPr sz="2800" spc="-1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belok</a:t>
            </a:r>
            <a:endParaRPr sz="2800" dirty="0">
              <a:latin typeface="Liberation Sans Narrow"/>
              <a:cs typeface="Liberation Sans Narrow"/>
            </a:endParaRPr>
          </a:p>
          <a:p>
            <a:pPr marL="756285" marR="5080" lvl="1" indent="-286385" algn="just">
              <a:lnSpc>
                <a:spcPct val="100000"/>
              </a:lnSpc>
              <a:spcBef>
                <a:spcPts val="670"/>
              </a:spcBef>
              <a:buChar char="–"/>
              <a:tabLst>
                <a:tab pos="756920" algn="l"/>
              </a:tabLst>
            </a:pPr>
            <a:r>
              <a:rPr sz="28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A : </a:t>
            </a: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permulaan wesel </a:t>
            </a:r>
            <a:r>
              <a:rPr sz="28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= </a:t>
            </a: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tempat sambungan rel lantak  dengan rel biasa, jarak </a:t>
            </a:r>
            <a:r>
              <a:rPr sz="28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A ke </a:t>
            </a: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ujung </a:t>
            </a:r>
            <a:r>
              <a:rPr sz="2800" spc="-1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lidah </a:t>
            </a: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sekitar 1000  </a:t>
            </a:r>
            <a:r>
              <a:rPr sz="2800" spc="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mm</a:t>
            </a:r>
            <a:endParaRPr sz="2800" dirty="0">
              <a:latin typeface="Liberation Sans Narrow"/>
              <a:cs typeface="Liberation Sans Narrow"/>
            </a:endParaRPr>
          </a:p>
          <a:p>
            <a:pPr marL="756285" lvl="1" indent="-286385">
              <a:lnSpc>
                <a:spcPct val="100000"/>
              </a:lnSpc>
              <a:spcBef>
                <a:spcPts val="670"/>
              </a:spcBef>
              <a:buChar char="–"/>
              <a:tabLst>
                <a:tab pos="756920" algn="l"/>
                <a:tab pos="1274445" algn="l"/>
              </a:tabLst>
            </a:pPr>
            <a:r>
              <a:rPr sz="28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B</a:t>
            </a:r>
            <a:r>
              <a:rPr sz="2800" spc="-1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28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:	</a:t>
            </a: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akhir wesel </a:t>
            </a:r>
            <a:r>
              <a:rPr sz="28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= </a:t>
            </a: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sisi belakang</a:t>
            </a:r>
            <a:r>
              <a:rPr sz="2800" spc="1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jarum</a:t>
            </a:r>
            <a:endParaRPr sz="2800" dirty="0">
              <a:latin typeface="Liberation Sans Narrow"/>
              <a:cs typeface="Liberation Sans Narrow"/>
            </a:endParaRPr>
          </a:p>
          <a:p>
            <a:pPr marL="756285" lvl="1" indent="-286385">
              <a:lnSpc>
                <a:spcPct val="100000"/>
              </a:lnSpc>
              <a:spcBef>
                <a:spcPts val="675"/>
              </a:spcBef>
              <a:buChar char="–"/>
              <a:tabLst>
                <a:tab pos="756920" algn="l"/>
              </a:tabLst>
            </a:pPr>
            <a:r>
              <a:rPr sz="28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n : </a:t>
            </a: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nomor</a:t>
            </a:r>
            <a:r>
              <a:rPr sz="2800" spc="-5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wesel</a:t>
            </a:r>
            <a:endParaRPr sz="2800" dirty="0">
              <a:latin typeface="Liberation Sans Narrow"/>
              <a:cs typeface="Liberation Sans Narrow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581400" y="1752600"/>
            <a:ext cx="6019800" cy="1786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9149588" y="6735571"/>
            <a:ext cx="221615" cy="238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7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88340" y="1115059"/>
            <a:ext cx="374586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Bagan Ukuran</a:t>
            </a:r>
            <a:r>
              <a:rPr spc="-90" dirty="0"/>
              <a:t> </a:t>
            </a:r>
            <a:r>
              <a:rPr spc="-10" dirty="0"/>
              <a:t>Wesel</a:t>
            </a:r>
          </a:p>
        </p:txBody>
      </p:sp>
      <p:graphicFrame>
        <p:nvGraphicFramePr>
          <p:cNvPr id="3" name="objec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1175460"/>
              </p:ext>
            </p:extLst>
          </p:nvPr>
        </p:nvGraphicFramePr>
        <p:xfrm>
          <a:off x="603504" y="2203704"/>
          <a:ext cx="7772400" cy="50133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92096"/>
                <a:gridCol w="1594104"/>
                <a:gridCol w="1943100"/>
                <a:gridCol w="1943100"/>
              </a:tblGrid>
              <a:tr h="457200">
                <a:tc>
                  <a:txBody>
                    <a:bodyPr/>
                    <a:lstStyle/>
                    <a:p>
                      <a:pPr marL="8890"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Liberation Sans Narrow"/>
                          <a:cs typeface="Liberation Sans Narrow"/>
                        </a:rPr>
                        <a:t>Jenis</a:t>
                      </a:r>
                      <a:r>
                        <a:rPr sz="2400" b="1" spc="-55" dirty="0">
                          <a:solidFill>
                            <a:srgbClr val="FFFFFF"/>
                          </a:solidFill>
                          <a:latin typeface="Liberation Sans Narrow"/>
                          <a:cs typeface="Liberation Sans Narrow"/>
                        </a:rPr>
                        <a:t> </a:t>
                      </a:r>
                      <a:r>
                        <a:rPr sz="2400" b="1" spc="-5" dirty="0">
                          <a:solidFill>
                            <a:srgbClr val="FFFFFF"/>
                          </a:solidFill>
                          <a:latin typeface="Liberation Sans Narrow"/>
                          <a:cs typeface="Liberation Sans Narrow"/>
                        </a:rPr>
                        <a:t>Wesel</a:t>
                      </a:r>
                      <a:endParaRPr sz="2400" dirty="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3810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00CC99"/>
                    </a:solidFill>
                  </a:tcPr>
                </a:tc>
                <a:tc>
                  <a:txBody>
                    <a:bodyPr/>
                    <a:lstStyle/>
                    <a:p>
                      <a:pPr marL="9525"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Liberation Sans Narrow"/>
                          <a:cs typeface="Liberation Sans Narrow"/>
                        </a:rPr>
                        <a:t>Rel</a:t>
                      </a:r>
                      <a:endParaRPr sz="240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00CC99"/>
                    </a:solidFill>
                  </a:tcPr>
                </a:tc>
                <a:tc>
                  <a:txBody>
                    <a:bodyPr/>
                    <a:lstStyle/>
                    <a:p>
                      <a:pPr marL="67945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400" b="1" spc="-5" dirty="0">
                          <a:solidFill>
                            <a:srgbClr val="FFFFFF"/>
                          </a:solidFill>
                          <a:latin typeface="Liberation Sans Narrow"/>
                          <a:cs typeface="Liberation Sans Narrow"/>
                        </a:rPr>
                        <a:t>a</a:t>
                      </a:r>
                      <a:r>
                        <a:rPr sz="2400" b="1" spc="-20" dirty="0">
                          <a:solidFill>
                            <a:srgbClr val="FFFFFF"/>
                          </a:solidFill>
                          <a:latin typeface="Liberation Sans Narrow"/>
                          <a:cs typeface="Liberation Sans Narrow"/>
                        </a:rPr>
                        <a:t> </a:t>
                      </a:r>
                      <a:r>
                        <a:rPr sz="2400" b="1" spc="-5" dirty="0">
                          <a:solidFill>
                            <a:srgbClr val="FFFFFF"/>
                          </a:solidFill>
                          <a:latin typeface="Liberation Sans Narrow"/>
                          <a:cs typeface="Liberation Sans Narrow"/>
                        </a:rPr>
                        <a:t>(m)</a:t>
                      </a:r>
                      <a:endParaRPr sz="240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3810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00CC99"/>
                    </a:solidFill>
                  </a:tcPr>
                </a:tc>
                <a:tc>
                  <a:txBody>
                    <a:bodyPr/>
                    <a:lstStyle/>
                    <a:p>
                      <a:pPr marL="14604"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400" b="1" dirty="0">
                          <a:solidFill>
                            <a:srgbClr val="FFFFFF"/>
                          </a:solidFill>
                          <a:latin typeface="Liberation Sans Narrow"/>
                          <a:cs typeface="Liberation Sans Narrow"/>
                        </a:rPr>
                        <a:t>b</a:t>
                      </a:r>
                      <a:r>
                        <a:rPr sz="2400" b="1" spc="-30" dirty="0">
                          <a:solidFill>
                            <a:srgbClr val="FFFFFF"/>
                          </a:solidFill>
                          <a:latin typeface="Liberation Sans Narrow"/>
                          <a:cs typeface="Liberation Sans Narrow"/>
                        </a:rPr>
                        <a:t> </a:t>
                      </a:r>
                      <a:r>
                        <a:rPr sz="2400" b="1" spc="-5" dirty="0">
                          <a:solidFill>
                            <a:srgbClr val="FFFFFF"/>
                          </a:solidFill>
                          <a:latin typeface="Liberation Sans Narrow"/>
                          <a:cs typeface="Liberation Sans Narrow"/>
                        </a:rPr>
                        <a:t>(m)</a:t>
                      </a:r>
                      <a:endParaRPr sz="240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53975">
                      <a:solidFill>
                        <a:srgbClr val="FFFFFF"/>
                      </a:solidFill>
                      <a:prstDash val="solid"/>
                    </a:lnB>
                    <a:solidFill>
                      <a:srgbClr val="00CC99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8890"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400" spc="-5" dirty="0">
                          <a:latin typeface="Liberation Sans Narrow"/>
                          <a:cs typeface="Liberation Sans Narrow"/>
                        </a:rPr>
                        <a:t>W8</a:t>
                      </a:r>
                      <a:endParaRPr sz="240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3810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53975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CAEBDD"/>
                    </a:solidFill>
                  </a:tcPr>
                </a:tc>
                <a:tc>
                  <a:txBody>
                    <a:bodyPr/>
                    <a:lstStyle/>
                    <a:p>
                      <a:pPr marL="8255"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400" dirty="0">
                          <a:latin typeface="Liberation Sans Narrow"/>
                          <a:cs typeface="Liberation Sans Narrow"/>
                        </a:rPr>
                        <a:t>R25; R33;</a:t>
                      </a:r>
                      <a:r>
                        <a:rPr sz="2400" spc="-55" dirty="0">
                          <a:latin typeface="Liberation Sans Narrow"/>
                          <a:cs typeface="Liberation Sans Narrow"/>
                        </a:rPr>
                        <a:t> </a:t>
                      </a:r>
                      <a:r>
                        <a:rPr sz="2400" dirty="0">
                          <a:latin typeface="Liberation Sans Narrow"/>
                          <a:cs typeface="Liberation Sans Narrow"/>
                        </a:rPr>
                        <a:t>R42</a:t>
                      </a:r>
                      <a:endParaRPr sz="240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53975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CAEBDD"/>
                    </a:solidFill>
                  </a:tcPr>
                </a:tc>
                <a:tc>
                  <a:txBody>
                    <a:bodyPr/>
                    <a:lstStyle/>
                    <a:p>
                      <a:pPr marL="66103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400" dirty="0">
                          <a:latin typeface="Liberation Sans Narrow"/>
                          <a:cs typeface="Liberation Sans Narrow"/>
                        </a:rPr>
                        <a:t>9,544</a:t>
                      </a:r>
                      <a:endParaRPr sz="240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3810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53975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CAEBDD"/>
                    </a:solidFill>
                  </a:tcPr>
                </a:tc>
                <a:tc>
                  <a:txBody>
                    <a:bodyPr/>
                    <a:lstStyle/>
                    <a:p>
                      <a:pPr marL="11430"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400" dirty="0">
                          <a:latin typeface="Liberation Sans Narrow"/>
                          <a:cs typeface="Liberation Sans Narrow"/>
                        </a:rPr>
                        <a:t>12,45</a:t>
                      </a:r>
                      <a:endParaRPr sz="240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53975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CAEBDD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8890"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400" spc="-5" dirty="0">
                          <a:latin typeface="Liberation Sans Narrow"/>
                          <a:cs typeface="Liberation Sans Narrow"/>
                        </a:rPr>
                        <a:t>W9</a:t>
                      </a:r>
                      <a:endParaRPr sz="240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3810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6F5EE"/>
                    </a:solidFill>
                  </a:tcPr>
                </a:tc>
                <a:tc>
                  <a:txBody>
                    <a:bodyPr/>
                    <a:lstStyle/>
                    <a:p>
                      <a:pPr marL="12065"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400" dirty="0">
                          <a:latin typeface="Liberation Sans Narrow"/>
                          <a:cs typeface="Liberation Sans Narrow"/>
                        </a:rPr>
                        <a:t>R25</a:t>
                      </a:r>
                      <a:endParaRPr sz="240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6F5EE"/>
                    </a:solidFill>
                  </a:tcPr>
                </a:tc>
                <a:tc>
                  <a:txBody>
                    <a:bodyPr/>
                    <a:lstStyle/>
                    <a:p>
                      <a:pPr marL="66103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400" dirty="0">
                          <a:latin typeface="Liberation Sans Narrow"/>
                          <a:cs typeface="Liberation Sans Narrow"/>
                        </a:rPr>
                        <a:t>9,544</a:t>
                      </a:r>
                      <a:endParaRPr sz="240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3810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6F5EE"/>
                    </a:solidFill>
                  </a:tcPr>
                </a:tc>
                <a:tc>
                  <a:txBody>
                    <a:bodyPr/>
                    <a:lstStyle/>
                    <a:p>
                      <a:pPr marL="11430"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400" dirty="0">
                          <a:latin typeface="Liberation Sans Narrow"/>
                          <a:cs typeface="Liberation Sans Narrow"/>
                        </a:rPr>
                        <a:t>12,45</a:t>
                      </a:r>
                      <a:endParaRPr sz="240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6F5EE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9525"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400" spc="-5" dirty="0">
                          <a:latin typeface="Liberation Sans Narrow"/>
                          <a:cs typeface="Liberation Sans Narrow"/>
                        </a:rPr>
                        <a:t>W10</a:t>
                      </a:r>
                      <a:endParaRPr sz="2400" dirty="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3810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CAEBDD"/>
                    </a:solidFill>
                  </a:tcPr>
                </a:tc>
                <a:tc>
                  <a:txBody>
                    <a:bodyPr/>
                    <a:lstStyle/>
                    <a:p>
                      <a:pPr marL="8255"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400" dirty="0">
                          <a:latin typeface="Liberation Sans Narrow"/>
                          <a:cs typeface="Liberation Sans Narrow"/>
                        </a:rPr>
                        <a:t>R25; R33;</a:t>
                      </a:r>
                      <a:r>
                        <a:rPr sz="2400" spc="-55" dirty="0">
                          <a:latin typeface="Liberation Sans Narrow"/>
                          <a:cs typeface="Liberation Sans Narrow"/>
                        </a:rPr>
                        <a:t> </a:t>
                      </a:r>
                      <a:r>
                        <a:rPr sz="2400" dirty="0">
                          <a:latin typeface="Liberation Sans Narrow"/>
                          <a:cs typeface="Liberation Sans Narrow"/>
                        </a:rPr>
                        <a:t>R42</a:t>
                      </a:r>
                      <a:endParaRPr sz="240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CAEBDD"/>
                    </a:solidFill>
                  </a:tcPr>
                </a:tc>
                <a:tc>
                  <a:txBody>
                    <a:bodyPr/>
                    <a:lstStyle/>
                    <a:p>
                      <a:pPr marL="66103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400" dirty="0">
                          <a:latin typeface="Liberation Sans Narrow"/>
                          <a:cs typeface="Liberation Sans Narrow"/>
                        </a:rPr>
                        <a:t>9,544</a:t>
                      </a:r>
                      <a:endParaRPr sz="240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3810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CAEBDD"/>
                    </a:solidFill>
                  </a:tcPr>
                </a:tc>
                <a:tc>
                  <a:txBody>
                    <a:bodyPr/>
                    <a:lstStyle/>
                    <a:p>
                      <a:pPr marL="11430"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400" dirty="0">
                          <a:latin typeface="Liberation Sans Narrow"/>
                          <a:cs typeface="Liberation Sans Narrow"/>
                        </a:rPr>
                        <a:t>12,45</a:t>
                      </a:r>
                      <a:endParaRPr sz="240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CAEBDD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9525"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400" spc="-5" dirty="0">
                          <a:latin typeface="Liberation Sans Narrow"/>
                          <a:cs typeface="Liberation Sans Narrow"/>
                        </a:rPr>
                        <a:t>W12</a:t>
                      </a:r>
                      <a:endParaRPr sz="2400" dirty="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3810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6F5EE"/>
                    </a:solidFill>
                  </a:tcPr>
                </a:tc>
                <a:tc>
                  <a:txBody>
                    <a:bodyPr/>
                    <a:lstStyle/>
                    <a:p>
                      <a:pPr marL="12065"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400" dirty="0">
                          <a:latin typeface="Liberation Sans Narrow"/>
                          <a:cs typeface="Liberation Sans Narrow"/>
                        </a:rPr>
                        <a:t>R25;</a:t>
                      </a:r>
                      <a:r>
                        <a:rPr sz="2400" spc="-35" dirty="0">
                          <a:latin typeface="Liberation Sans Narrow"/>
                          <a:cs typeface="Liberation Sans Narrow"/>
                        </a:rPr>
                        <a:t> </a:t>
                      </a:r>
                      <a:r>
                        <a:rPr sz="2400" dirty="0">
                          <a:latin typeface="Liberation Sans Narrow"/>
                          <a:cs typeface="Liberation Sans Narrow"/>
                        </a:rPr>
                        <a:t>R33</a:t>
                      </a:r>
                      <a:endParaRPr sz="240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6F5EE"/>
                    </a:solidFill>
                  </a:tcPr>
                </a:tc>
                <a:tc>
                  <a:txBody>
                    <a:bodyPr/>
                    <a:lstStyle/>
                    <a:p>
                      <a:pPr marL="66103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400" dirty="0">
                          <a:latin typeface="Liberation Sans Narrow"/>
                          <a:cs typeface="Liberation Sans Narrow"/>
                        </a:rPr>
                        <a:t>9,544</a:t>
                      </a:r>
                      <a:endParaRPr sz="240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3810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6F5EE"/>
                    </a:solidFill>
                  </a:tcPr>
                </a:tc>
                <a:tc>
                  <a:txBody>
                    <a:bodyPr/>
                    <a:lstStyle/>
                    <a:p>
                      <a:pPr marL="11430"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400" dirty="0">
                          <a:latin typeface="Liberation Sans Narrow"/>
                          <a:cs typeface="Liberation Sans Narrow"/>
                        </a:rPr>
                        <a:t>12,45</a:t>
                      </a:r>
                      <a:endParaRPr sz="240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6F5EE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9525"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400" spc="-5" dirty="0">
                          <a:latin typeface="Liberation Sans Narrow"/>
                          <a:cs typeface="Liberation Sans Narrow"/>
                        </a:rPr>
                        <a:t>W14</a:t>
                      </a:r>
                      <a:endParaRPr sz="2400" dirty="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3810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CAEBDD"/>
                    </a:solidFill>
                  </a:tcPr>
                </a:tc>
                <a:tc>
                  <a:txBody>
                    <a:bodyPr/>
                    <a:lstStyle/>
                    <a:p>
                      <a:pPr marL="12065"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400" dirty="0">
                          <a:latin typeface="Liberation Sans Narrow"/>
                          <a:cs typeface="Liberation Sans Narrow"/>
                        </a:rPr>
                        <a:t>R25</a:t>
                      </a:r>
                      <a:endParaRPr sz="240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CAEBDD"/>
                    </a:solidFill>
                  </a:tcPr>
                </a:tc>
                <a:tc>
                  <a:txBody>
                    <a:bodyPr/>
                    <a:lstStyle/>
                    <a:p>
                      <a:pPr marL="66103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400" dirty="0">
                          <a:latin typeface="Liberation Sans Narrow"/>
                          <a:cs typeface="Liberation Sans Narrow"/>
                        </a:rPr>
                        <a:t>9,544</a:t>
                      </a:r>
                      <a:endParaRPr sz="240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3810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CAEBDD"/>
                    </a:solidFill>
                  </a:tcPr>
                </a:tc>
                <a:tc>
                  <a:txBody>
                    <a:bodyPr/>
                    <a:lstStyle/>
                    <a:p>
                      <a:pPr marL="11430"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400" dirty="0">
                          <a:latin typeface="Liberation Sans Narrow"/>
                          <a:cs typeface="Liberation Sans Narrow"/>
                        </a:rPr>
                        <a:t>12,45</a:t>
                      </a:r>
                      <a:endParaRPr sz="240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CAEBDD"/>
                    </a:solidFill>
                  </a:tcPr>
                </a:tc>
              </a:tr>
              <a:tr h="822960">
                <a:tc>
                  <a:txBody>
                    <a:bodyPr/>
                    <a:lstStyle/>
                    <a:p>
                      <a:pPr marL="563245" marR="466090" indent="-8255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400" spc="-10" dirty="0">
                          <a:latin typeface="Liberation Sans Narrow"/>
                          <a:cs typeface="Liberation Sans Narrow"/>
                        </a:rPr>
                        <a:t>W</a:t>
                      </a:r>
                      <a:r>
                        <a:rPr sz="2400" spc="5" dirty="0">
                          <a:latin typeface="Liberation Sans Narrow"/>
                          <a:cs typeface="Liberation Sans Narrow"/>
                        </a:rPr>
                        <a:t>12</a:t>
                      </a:r>
                      <a:r>
                        <a:rPr sz="2400" spc="-10" dirty="0">
                          <a:latin typeface="Liberation Sans Narrow"/>
                          <a:cs typeface="Liberation Sans Narrow"/>
                        </a:rPr>
                        <a:t>-</a:t>
                      </a:r>
                      <a:r>
                        <a:rPr sz="2400" spc="5" dirty="0">
                          <a:latin typeface="Liberation Sans Narrow"/>
                          <a:cs typeface="Liberation Sans Narrow"/>
                        </a:rPr>
                        <a:t>e</a:t>
                      </a:r>
                      <a:r>
                        <a:rPr sz="2400" dirty="0">
                          <a:latin typeface="Liberation Sans Narrow"/>
                          <a:cs typeface="Liberation Sans Narrow"/>
                        </a:rPr>
                        <a:t>ks  Jepang</a:t>
                      </a:r>
                      <a:endParaRPr sz="240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3810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6F5EE"/>
                    </a:solidFill>
                  </a:tcPr>
                </a:tc>
                <a:tc>
                  <a:txBody>
                    <a:bodyPr/>
                    <a:lstStyle/>
                    <a:p>
                      <a:pPr marL="12065"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400" dirty="0">
                          <a:latin typeface="Liberation Sans Narrow"/>
                          <a:cs typeface="Liberation Sans Narrow"/>
                        </a:rPr>
                        <a:t>R54</a:t>
                      </a:r>
                      <a:endParaRPr sz="240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6F5EE"/>
                    </a:solidFill>
                  </a:tcPr>
                </a:tc>
                <a:tc>
                  <a:txBody>
                    <a:bodyPr/>
                    <a:lstStyle/>
                    <a:p>
                      <a:pPr marL="66103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400" dirty="0">
                          <a:latin typeface="Liberation Sans Narrow"/>
                          <a:cs typeface="Liberation Sans Narrow"/>
                        </a:rPr>
                        <a:t>9,912</a:t>
                      </a:r>
                      <a:endParaRPr sz="240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3810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6F5EE"/>
                    </a:solidFill>
                  </a:tcPr>
                </a:tc>
                <a:tc>
                  <a:txBody>
                    <a:bodyPr/>
                    <a:lstStyle/>
                    <a:p>
                      <a:pPr marL="8890"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400" dirty="0">
                          <a:latin typeface="Liberation Sans Narrow"/>
                          <a:cs typeface="Liberation Sans Narrow"/>
                        </a:rPr>
                        <a:t>14</a:t>
                      </a:r>
                      <a:endParaRPr sz="240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6F5EE"/>
                    </a:solidFill>
                  </a:tcPr>
                </a:tc>
              </a:tr>
              <a:tr h="822325">
                <a:tc>
                  <a:txBody>
                    <a:bodyPr/>
                    <a:lstStyle/>
                    <a:p>
                      <a:pPr marL="584835" marR="466090" indent="-104139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400" spc="-10" dirty="0">
                          <a:latin typeface="Liberation Sans Narrow"/>
                          <a:cs typeface="Liberation Sans Narrow"/>
                        </a:rPr>
                        <a:t>W</a:t>
                      </a:r>
                      <a:r>
                        <a:rPr sz="2400" spc="5" dirty="0">
                          <a:latin typeface="Liberation Sans Narrow"/>
                          <a:cs typeface="Liberation Sans Narrow"/>
                        </a:rPr>
                        <a:t>12</a:t>
                      </a:r>
                      <a:r>
                        <a:rPr sz="2400" spc="-10" dirty="0">
                          <a:latin typeface="Liberation Sans Narrow"/>
                          <a:cs typeface="Liberation Sans Narrow"/>
                        </a:rPr>
                        <a:t>-</a:t>
                      </a:r>
                      <a:r>
                        <a:rPr sz="2400" spc="5" dirty="0">
                          <a:latin typeface="Liberation Sans Narrow"/>
                          <a:cs typeface="Liberation Sans Narrow"/>
                        </a:rPr>
                        <a:t>e</a:t>
                      </a:r>
                      <a:r>
                        <a:rPr sz="2400" dirty="0">
                          <a:latin typeface="Liberation Sans Narrow"/>
                          <a:cs typeface="Liberation Sans Narrow"/>
                        </a:rPr>
                        <a:t>ks  </a:t>
                      </a:r>
                      <a:r>
                        <a:rPr sz="2400" spc="-5" dirty="0">
                          <a:latin typeface="Liberation Sans Narrow"/>
                          <a:cs typeface="Liberation Sans Narrow"/>
                        </a:rPr>
                        <a:t>Austria</a:t>
                      </a:r>
                      <a:endParaRPr sz="240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3810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CAEBDD"/>
                    </a:solidFill>
                  </a:tcPr>
                </a:tc>
                <a:tc>
                  <a:txBody>
                    <a:bodyPr/>
                    <a:lstStyle/>
                    <a:p>
                      <a:pPr marL="12065"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400" dirty="0">
                          <a:latin typeface="Liberation Sans Narrow"/>
                          <a:cs typeface="Liberation Sans Narrow"/>
                        </a:rPr>
                        <a:t>R54</a:t>
                      </a:r>
                      <a:endParaRPr sz="240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CAEBDD"/>
                    </a:solidFill>
                  </a:tcPr>
                </a:tc>
                <a:tc>
                  <a:txBody>
                    <a:bodyPr/>
                    <a:lstStyle/>
                    <a:p>
                      <a:pPr marL="66103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400" dirty="0">
                          <a:latin typeface="Liberation Sans Narrow"/>
                          <a:cs typeface="Liberation Sans Narrow"/>
                        </a:rPr>
                        <a:t>12,50</a:t>
                      </a:r>
                      <a:endParaRPr sz="240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3810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CAEBDD"/>
                    </a:solidFill>
                  </a:tcPr>
                </a:tc>
                <a:tc>
                  <a:txBody>
                    <a:bodyPr/>
                    <a:lstStyle/>
                    <a:p>
                      <a:pPr marL="8890" algn="ctr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2400" dirty="0">
                          <a:latin typeface="Liberation Sans Narrow"/>
                          <a:cs typeface="Liberation Sans Narrow"/>
                        </a:rPr>
                        <a:t>14</a:t>
                      </a:r>
                      <a:endParaRPr sz="2400">
                        <a:latin typeface="Liberation Sans Narrow"/>
                        <a:cs typeface="Liberation Sans Narrow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CAEBDD"/>
                    </a:solidFill>
                  </a:tcPr>
                </a:tc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9149588" y="6735571"/>
            <a:ext cx="221615" cy="238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8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88340" y="1115059"/>
            <a:ext cx="430974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Bagan </a:t>
            </a:r>
            <a:r>
              <a:rPr spc="-10" dirty="0"/>
              <a:t>Pelayanan</a:t>
            </a:r>
            <a:r>
              <a:rPr spc="-40" dirty="0"/>
              <a:t> </a:t>
            </a:r>
            <a:r>
              <a:rPr spc="-10" dirty="0"/>
              <a:t>Wesel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88340" y="2233675"/>
            <a:ext cx="7300595" cy="148780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56870" marR="5080" indent="-344170">
              <a:lnSpc>
                <a:spcPct val="100000"/>
              </a:lnSpc>
              <a:spcBef>
                <a:spcPts val="90"/>
              </a:spcBef>
              <a:buClr>
                <a:srgbClr val="FFFF00"/>
              </a:buClr>
              <a:buChar char="•"/>
              <a:tabLst>
                <a:tab pos="356870" algn="l"/>
                <a:tab pos="357505" algn="l"/>
              </a:tabLst>
            </a:pP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Dalam gambar emplasemen, </a:t>
            </a:r>
            <a:r>
              <a:rPr sz="32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bagan </a:t>
            </a: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pelayanan  menjelaskan </a:t>
            </a:r>
            <a:r>
              <a:rPr sz="32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kedudukan </a:t>
            </a:r>
            <a:r>
              <a:rPr sz="3200" spc="-5" dirty="0">
                <a:solidFill>
                  <a:srgbClr val="FFFFFF"/>
                </a:solidFill>
                <a:latin typeface="Liberation Sans Narrow"/>
                <a:cs typeface="Liberation Sans Narrow"/>
              </a:rPr>
              <a:t>lidah-lidah wesel dan  cara</a:t>
            </a:r>
            <a:r>
              <a:rPr sz="3200" spc="-3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 </a:t>
            </a:r>
            <a:r>
              <a:rPr sz="3200" dirty="0">
                <a:solidFill>
                  <a:srgbClr val="FFFFFF"/>
                </a:solidFill>
                <a:latin typeface="Liberation Sans Narrow"/>
                <a:cs typeface="Liberation Sans Narrow"/>
              </a:rPr>
              <a:t>pelayanan.</a:t>
            </a:r>
            <a:endParaRPr sz="3200">
              <a:latin typeface="Liberation Sans Narrow"/>
              <a:cs typeface="Liberation Sans Narrow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49588" y="6735571"/>
            <a:ext cx="221615" cy="238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spc="-15" dirty="0">
                <a:solidFill>
                  <a:srgbClr val="FFFFFF"/>
                </a:solidFill>
                <a:latin typeface="Arial"/>
                <a:cs typeface="Arial"/>
              </a:rPr>
              <a:t>2</a:t>
            </a:r>
            <a:r>
              <a:rPr sz="1400" spc="-5" dirty="0">
                <a:solidFill>
                  <a:srgbClr val="FFFFFF"/>
                </a:solidFill>
                <a:latin typeface="Arial"/>
                <a:cs typeface="Arial"/>
              </a:rPr>
              <a:t>9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141</TotalTime>
  <Words>779</Words>
  <Application>Microsoft Office PowerPoint</Application>
  <PresentationFormat>Custom</PresentationFormat>
  <Paragraphs>217</Paragraphs>
  <Slides>29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5" baseType="lpstr">
      <vt:lpstr>Arial</vt:lpstr>
      <vt:lpstr>Calibri</vt:lpstr>
      <vt:lpstr>Liberation Sans Narrow</vt:lpstr>
      <vt:lpstr>Symbol</vt:lpstr>
      <vt:lpstr>Times New Roman</vt:lpstr>
      <vt:lpstr>Office Theme</vt:lpstr>
      <vt:lpstr>WESEL (SWITCH)</vt:lpstr>
      <vt:lpstr>Fungsi Wesel</vt:lpstr>
      <vt:lpstr>Pemilihan Wesel…???</vt:lpstr>
      <vt:lpstr>Stasiun…???</vt:lpstr>
      <vt:lpstr>PowerPoint Presentation</vt:lpstr>
      <vt:lpstr>Emplasemen</vt:lpstr>
      <vt:lpstr>Emplasemen</vt:lpstr>
      <vt:lpstr>Jenis Wesel</vt:lpstr>
      <vt:lpstr>Wesel Inggris</vt:lpstr>
      <vt:lpstr>Wesel Inggris</vt:lpstr>
      <vt:lpstr>Wesel Inggris</vt:lpstr>
      <vt:lpstr>Komponen Wesel</vt:lpstr>
      <vt:lpstr>Komponen Wesel</vt:lpstr>
      <vt:lpstr>Komponen Wesel</vt:lpstr>
      <vt:lpstr>Komponen Wesel</vt:lpstr>
      <vt:lpstr>Komponen Wesel</vt:lpstr>
      <vt:lpstr>Komponen Wesel</vt:lpstr>
      <vt:lpstr>Komponen Wesel</vt:lpstr>
      <vt:lpstr>Nomor dan Kecepatan Ijin Wesel</vt:lpstr>
      <vt:lpstr>Nomor dan Kecepatan Ijin Wesel</vt:lpstr>
      <vt:lpstr>Nomor dan Kecepatan Ijin Wesel</vt:lpstr>
      <vt:lpstr>PowerPoint Presentation</vt:lpstr>
      <vt:lpstr>Nomor dan Kecepatan Ijin Wesel</vt:lpstr>
      <vt:lpstr>Nomor dan Kecepatan Ijin Wesel</vt:lpstr>
      <vt:lpstr>Nomor dan Kecepatan Ijin Wesel</vt:lpstr>
      <vt:lpstr>Bagan Wesel</vt:lpstr>
      <vt:lpstr>Bagan Ukuran Wesel</vt:lpstr>
      <vt:lpstr>Bagan Ukuran Wesel</vt:lpstr>
      <vt:lpstr>Bagan Pelayanan Wesel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WESEL (SWITCH)</dc:title>
  <dc:creator>farida</dc:creator>
  <cp:lastModifiedBy>lenovo</cp:lastModifiedBy>
  <cp:revision>5</cp:revision>
  <dcterms:created xsi:type="dcterms:W3CDTF">2018-05-03T18:30:43Z</dcterms:created>
  <dcterms:modified xsi:type="dcterms:W3CDTF">2018-05-03T20:53:27Z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2014-03-07T00:00:00Z</vt:filetime>
  </property>
  <property fmtid="{D5CDD505-2E9C-101B-9397-08002B2CF9AE}" pid="3" name="LastSaved">
    <vt:filetime>2018-05-03T00:00:00Z</vt:filetime>
  </property>
</Properties>
</file>