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68" r:id="rId4"/>
    <p:sldId id="258" r:id="rId5"/>
    <p:sldId id="259" r:id="rId6"/>
    <p:sldId id="260" r:id="rId7"/>
    <p:sldId id="264" r:id="rId8"/>
    <p:sldId id="261" r:id="rId9"/>
    <p:sldId id="262" r:id="rId10"/>
    <p:sldId id="265" r:id="rId11"/>
    <p:sldId id="266" r:id="rId12"/>
    <p:sldId id="275" r:id="rId13"/>
    <p:sldId id="276" r:id="rId14"/>
    <p:sldId id="277" r:id="rId15"/>
    <p:sldId id="278" r:id="rId16"/>
    <p:sldId id="279" r:id="rId17"/>
    <p:sldId id="281" r:id="rId18"/>
    <p:sldId id="283" r:id="rId1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428FF-9B4E-41C9-A4EF-ED5BB733E81B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E0A8C-24A5-469D-8420-D7EA49BEE1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4857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50047-2EF3-47C1-899F-227D55ADF693}" type="datetimeFigureOut">
              <a:rPr lang="id-ID" smtClean="0"/>
              <a:t>06/04/2020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88DF9D-DB32-4C83-9CDE-34BB7A55427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3495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897F34-A6EE-4110-B83D-39510FA24052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081C5-C6AE-41FD-979E-0C56E920874F}" type="datetimeFigureOut">
              <a:rPr lang="id-ID" smtClean="0"/>
              <a:pPr/>
              <a:t>06/04/2020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824C6-2D81-4257-8AE0-B61C4305747D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id-ID" sz="2000" dirty="0"/>
              <a:t/>
            </a:r>
            <a:br>
              <a:rPr lang="id-ID" sz="2000" dirty="0"/>
            </a:br>
            <a:r>
              <a:rPr lang="id-ID" sz="3600" dirty="0" smtClean="0"/>
              <a:t>ILMU  UKUR  TANAH</a:t>
            </a:r>
            <a:br>
              <a:rPr lang="id-ID" sz="3600" dirty="0" smtClean="0"/>
            </a:br>
            <a:r>
              <a:rPr lang="id-ID" sz="3600" dirty="0" smtClean="0"/>
              <a:t>UPGRIS</a:t>
            </a:r>
            <a:br>
              <a:rPr lang="id-ID" sz="3600" dirty="0" smtClean="0"/>
            </a:br>
            <a:endParaRPr lang="id-ID" sz="36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id-ID" sz="2800" dirty="0" smtClean="0"/>
              <a:t>PETA  DAN SITUASI</a:t>
            </a:r>
          </a:p>
          <a:p>
            <a:pPr algn="just"/>
            <a:r>
              <a:rPr lang="id-ID" b="1" i="1" dirty="0" smtClean="0"/>
              <a:t>Peta Tranchis</a:t>
            </a:r>
          </a:p>
          <a:p>
            <a:pPr algn="just"/>
            <a:r>
              <a:rPr lang="id-ID" b="1" i="1" dirty="0" smtClean="0"/>
              <a:t>Peta situasi.</a:t>
            </a:r>
          </a:p>
          <a:p>
            <a:pPr algn="just"/>
            <a:r>
              <a:rPr lang="id-ID" b="1" i="1" dirty="0" smtClean="0"/>
              <a:t>Poligon tertutup</a:t>
            </a:r>
          </a:p>
          <a:p>
            <a:pPr algn="just"/>
            <a:r>
              <a:rPr lang="id-ID" b="1" i="1" dirty="0" smtClean="0"/>
              <a:t>Peta topografi</a:t>
            </a:r>
          </a:p>
          <a:p>
            <a:pPr algn="just"/>
            <a:r>
              <a:rPr lang="id-ID" b="1" i="1" dirty="0" smtClean="0"/>
              <a:t>Garis kontur</a:t>
            </a:r>
          </a:p>
          <a:p>
            <a:pPr algn="just"/>
            <a:r>
              <a:rPr lang="id-ID" b="1" i="1" dirty="0" smtClean="0"/>
              <a:t>Skala peta</a:t>
            </a:r>
          </a:p>
          <a:p>
            <a:pPr algn="just"/>
            <a:endParaRPr lang="id-ID" sz="2800" dirty="0" smtClean="0"/>
          </a:p>
          <a:p>
            <a:pPr algn="just"/>
            <a:endParaRPr lang="id-ID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id-ID" sz="2000" dirty="0" smtClean="0"/>
              <a:t/>
            </a:r>
            <a:br>
              <a:rPr lang="id-ID" sz="2000" dirty="0" smtClean="0"/>
            </a:br>
            <a:r>
              <a:rPr lang="id-ID" sz="2000" dirty="0" smtClean="0"/>
              <a:t>Peta </a:t>
            </a:r>
            <a:r>
              <a:rPr lang="id-ID" sz="2000" dirty="0"/>
              <a:t>adalah proyeksi bumi ke dalam sebuah bidang rata ( kertas ) yang disertai skala / perbandingan, misal 1 : 100.000 ( 1 cm pada kertas = 1 km pada bumi ), yang berisi gambaran permukaan bumi berupa daratan, lautan gunung, danau, dan lain-lain.</a:t>
            </a:r>
            <a:br>
              <a:rPr lang="id-ID" sz="2000" dirty="0"/>
            </a:br>
            <a:endParaRPr lang="id-ID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85000" lnSpcReduction="20000"/>
          </a:bodyPr>
          <a:lstStyle/>
          <a:p>
            <a:r>
              <a:rPr lang="id-ID" sz="2600" dirty="0"/>
              <a:t>Kegunaan peta sangat banyak dan beraneka ragam, dilihat dari kegunaannya untuk merencanakan lebih lanjut dan melaksanakan pekerjaan teknis berupa gedung, jalan raya, jalan kereta api, jembatan, dan lain-lain. </a:t>
            </a:r>
            <a:endParaRPr lang="id-ID" sz="2600" dirty="0" smtClean="0"/>
          </a:p>
          <a:p>
            <a:endParaRPr lang="id-ID" sz="2600" dirty="0" smtClean="0"/>
          </a:p>
          <a:p>
            <a:r>
              <a:rPr lang="id-ID" sz="2600" dirty="0" smtClean="0"/>
              <a:t> </a:t>
            </a:r>
            <a:r>
              <a:rPr lang="id-ID" sz="2600" dirty="0"/>
              <a:t>Sedangkan menurut Ayres dan Scoates adalah peta yang menggambarkan sifat permukaan tanah yang dilengkapi garis-garis kontur yang berbeda-beda ekemennya dan berbagai keadaan yang terdapat pada areal tanah tersebut dengan menggunakan symbol tertentu</a:t>
            </a:r>
            <a:r>
              <a:rPr lang="id-ID" sz="2600" dirty="0" smtClean="0"/>
              <a:t>.</a:t>
            </a:r>
          </a:p>
          <a:p>
            <a:r>
              <a:rPr lang="id-ID" sz="2600" dirty="0" smtClean="0"/>
              <a:t> </a:t>
            </a:r>
            <a:r>
              <a:rPr lang="id-ID" sz="2600" dirty="0"/>
              <a:t>Dengan demikian, penggambaran untuk pembuatan peta setidaknya kita harus menguasai teori-teori sebagai berikut :</a:t>
            </a:r>
            <a:br>
              <a:rPr lang="id-ID" sz="2600" dirty="0"/>
            </a:br>
            <a:r>
              <a:rPr lang="id-ID" sz="2600" dirty="0"/>
              <a:t>1. Teori tetang poligon tertutup.</a:t>
            </a:r>
            <a:br>
              <a:rPr lang="id-ID" sz="2600" dirty="0"/>
            </a:br>
            <a:r>
              <a:rPr lang="id-ID" sz="2600" dirty="0"/>
              <a:t>2. Teori tetang pembuatan titik detail.</a:t>
            </a:r>
            <a:br>
              <a:rPr lang="id-ID" sz="2600" dirty="0"/>
            </a:br>
            <a:r>
              <a:rPr lang="id-ID" sz="2600" dirty="0"/>
              <a:t>3. Teori tentang pengukuran jarak dan beda tinggi secara optis.</a:t>
            </a:r>
            <a:br>
              <a:rPr lang="id-ID" sz="2600" dirty="0"/>
            </a:br>
            <a:r>
              <a:rPr lang="id-ID" sz="2600" dirty="0"/>
              <a:t>4. Teori tentang penggambaran peta.</a:t>
            </a:r>
            <a:r>
              <a:rPr lang="id-ID" sz="1600" dirty="0"/>
              <a:t/>
            </a:r>
            <a:br>
              <a:rPr lang="id-ID" sz="1600" dirty="0"/>
            </a:br>
            <a:endParaRPr lang="id-ID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id-ID" sz="2000" dirty="0"/>
              <a:t/>
            </a:r>
            <a:br>
              <a:rPr lang="id-ID" sz="2000" dirty="0"/>
            </a:br>
            <a:r>
              <a:rPr lang="id-ID" sz="5400" dirty="0" smtClean="0"/>
              <a:t>PETA TRACHIS DAN SITUASI</a:t>
            </a:r>
            <a:endParaRPr lang="id-ID" sz="5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Autofit/>
          </a:bodyPr>
          <a:lstStyle/>
          <a:p>
            <a:pPr algn="just"/>
            <a:r>
              <a:rPr lang="id-ID" sz="2800" dirty="0" smtClean="0">
                <a:solidFill>
                  <a:srgbClr val="FF0000"/>
                </a:solidFill>
              </a:rPr>
              <a:t>Peta Tranchis </a:t>
            </a:r>
            <a:r>
              <a:rPr lang="id-ID" sz="2800" dirty="0" smtClean="0"/>
              <a:t>adalah gambaran dari bumi yang direpretasikan dengan sistem proyeksi dengan skala tertentu. Kemudian merangkai titik-titik dilapangan dan mengetahui elevasi, maka dapat dibuat garis kontur suatu lokasi.</a:t>
            </a:r>
          </a:p>
          <a:p>
            <a:pPr algn="just"/>
            <a:r>
              <a:rPr lang="id-ID" sz="2800" dirty="0" smtClean="0">
                <a:solidFill>
                  <a:srgbClr val="FF0000"/>
                </a:solidFill>
              </a:rPr>
              <a:t>Peta Situasi </a:t>
            </a:r>
            <a:r>
              <a:rPr lang="id-ID" sz="2800" dirty="0"/>
              <a:t>adalah sesungguhnya ini merupakan peta-peta yang secara langsung sangat penting bagi bangunan-bangunan, apakah selaku petunjuk lokasi, maupun untuk mendapatkan perihal persis dimana akan didirikan suatu bangunan.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b="1" dirty="0" smtClean="0">
                <a:solidFill>
                  <a:srgbClr val="FF0000"/>
                </a:solidFill>
                <a:latin typeface="Academy Engraved LET" pitchFamily="2" charset="0"/>
              </a:rPr>
              <a:t>POLIGON TERTUTUP</a:t>
            </a:r>
            <a:endParaRPr lang="id-ID" sz="3600" b="1" dirty="0">
              <a:solidFill>
                <a:srgbClr val="FF0000"/>
              </a:solidFill>
              <a:latin typeface="Academy Engraved LE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2910" y="1500174"/>
            <a:ext cx="81439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/>
              <a:t/>
            </a:r>
            <a:br>
              <a:rPr lang="id-ID" dirty="0"/>
            </a:br>
            <a:r>
              <a:rPr lang="id-ID" sz="2000" dirty="0"/>
              <a:t>Suatu bentuk pengukuran dimana pengukuran ini dilakukan seterusnya dari titik-titik yang kita tentukan dan akhirnya titik-titik tersebut merupakan suatu daerah pemetaan. Dan pengukuran ini dilakukan searah jarum jam</a:t>
            </a:r>
            <a:r>
              <a:rPr lang="id-ID" sz="2000" dirty="0" smtClean="0"/>
              <a:t>.</a:t>
            </a:r>
          </a:p>
          <a:p>
            <a:r>
              <a:rPr lang="id-ID" sz="2000" dirty="0"/>
              <a:t/>
            </a:r>
            <a:br>
              <a:rPr lang="id-ID" sz="2000" dirty="0"/>
            </a:br>
            <a:r>
              <a:rPr lang="id-ID" sz="2000" dirty="0"/>
              <a:t>Untuk pengukuran poligon ini kita harus mempunyai beberapa titik-titik kedudukan sebagai awal pedoman untuk pengukuran selanjutnya. </a:t>
            </a:r>
            <a:endParaRPr lang="id-ID" sz="2000" dirty="0" smtClean="0"/>
          </a:p>
          <a:p>
            <a:endParaRPr lang="id-ID" sz="2000" dirty="0"/>
          </a:p>
          <a:p>
            <a:r>
              <a:rPr lang="id-ID" sz="2000" dirty="0" smtClean="0"/>
              <a:t>Juga </a:t>
            </a:r>
            <a:r>
              <a:rPr lang="id-ID" sz="2000" dirty="0"/>
              <a:t>diperlukan sebuah titik sebagai acuan Bench Mark ( BM ), bilamana tidak ada titik BM pada lokasi yang kita ukur, dapat kita mengambil sembarang benda untuk kita jadikan BM, dengan catatan benda tersebut tidak berubah kedudukannya</a:t>
            </a:r>
            <a:r>
              <a:rPr lang="id-ID" dirty="0"/>
              <a:t>.</a:t>
            </a:r>
            <a:br>
              <a:rPr lang="id-ID" dirty="0"/>
            </a:br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000" b="1" dirty="0" smtClean="0"/>
              <a:t>Garis Kontur adalah garis yang menghubungkan titik-titik yang elevasinya sama. Garis kontur memberikan informasi tentang daerah peta dan tidak menyembunyikan rincian-rincian peta lainnya yang penting</a:t>
            </a:r>
            <a:endParaRPr lang="id-ID" sz="2000" b="1" dirty="0"/>
          </a:p>
        </p:txBody>
      </p:sp>
      <p:sp>
        <p:nvSpPr>
          <p:cNvPr id="3" name="Rectangle 2"/>
          <p:cNvSpPr/>
          <p:nvPr/>
        </p:nvSpPr>
        <p:spPr>
          <a:xfrm>
            <a:off x="500034" y="1357299"/>
            <a:ext cx="828680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id-ID" b="1" dirty="0" smtClean="0">
                <a:solidFill>
                  <a:srgbClr val="FF0000"/>
                </a:solidFill>
              </a:rPr>
              <a:t> Garis-garis </a:t>
            </a:r>
            <a:r>
              <a:rPr lang="id-ID" b="1" dirty="0">
                <a:solidFill>
                  <a:srgbClr val="FF0000"/>
                </a:solidFill>
              </a:rPr>
              <a:t>kontur juga memperlihatkan elevasi dan konfigurasi permukaan tanah</a:t>
            </a:r>
            <a:r>
              <a:rPr lang="id-ID" b="1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d-ID" b="1" dirty="0" smtClean="0">
                <a:solidFill>
                  <a:srgbClr val="FF0000"/>
                </a:solidFill>
              </a:rPr>
              <a:t> </a:t>
            </a:r>
            <a:r>
              <a:rPr lang="id-ID" b="1" dirty="0">
                <a:solidFill>
                  <a:srgbClr val="FF0000"/>
                </a:solidFill>
              </a:rPr>
              <a:t>Elevasi titik-titik yang tidak terletak diatas garis kontur bias dicari dengan inter polasi antara dua garis kontur yang terletak pada kedua titik tersebut</a:t>
            </a:r>
            <a:r>
              <a:rPr lang="id-ID" b="1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d-ID" b="1" dirty="0" smtClean="0">
                <a:solidFill>
                  <a:srgbClr val="FF0000"/>
                </a:solidFill>
              </a:rPr>
              <a:t>Garis </a:t>
            </a:r>
            <a:r>
              <a:rPr lang="id-ID" b="1" dirty="0">
                <a:solidFill>
                  <a:srgbClr val="FF0000"/>
                </a:solidFill>
              </a:rPr>
              <a:t>kontur mulai dan berakhir pada tepi peta, atau menutup pada dirinya sendiri</a:t>
            </a:r>
            <a:r>
              <a:rPr lang="id-ID" b="1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d-ID" b="1" dirty="0" smtClean="0">
                <a:solidFill>
                  <a:srgbClr val="FF0000"/>
                </a:solidFill>
              </a:rPr>
              <a:t>Sebuah </a:t>
            </a:r>
            <a:r>
              <a:rPr lang="id-ID" b="1" dirty="0">
                <a:solidFill>
                  <a:srgbClr val="FF0000"/>
                </a:solidFill>
              </a:rPr>
              <a:t>bukit dapat diidentifikasikan dengan elevasi yang bertambah. Dalam sebuah depresi, garis kontur tertutup paling dalam akan terletek pada elevasi terendah. </a:t>
            </a:r>
            <a:endParaRPr lang="id-ID" b="1" dirty="0" smtClean="0">
              <a:solidFill>
                <a:srgbClr val="FF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b="1" dirty="0" smtClean="0">
                <a:solidFill>
                  <a:srgbClr val="FF0000"/>
                </a:solidFill>
              </a:rPr>
              <a:t>Pada </a:t>
            </a:r>
            <a:r>
              <a:rPr lang="id-ID" b="1" dirty="0">
                <a:solidFill>
                  <a:srgbClr val="FF0000"/>
                </a:solidFill>
              </a:rPr>
              <a:t>garis kontur terendah, tanda arsiran yang menuju lubang tersebut akan terlihat.ini memastikan bahwa anda melihat sebuah lubang depresi karena tidak ada tanda arsiran yang digunakan pada bukit</a:t>
            </a:r>
            <a:r>
              <a:rPr lang="id-ID" b="1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d-ID" b="1" dirty="0" smtClean="0">
                <a:solidFill>
                  <a:srgbClr val="FF0000"/>
                </a:solidFill>
              </a:rPr>
              <a:t>Garis </a:t>
            </a:r>
            <a:r>
              <a:rPr lang="id-ID" b="1" dirty="0">
                <a:solidFill>
                  <a:srgbClr val="FF0000"/>
                </a:solidFill>
              </a:rPr>
              <a:t>kontur yang berjarak sama sepanjang garis yang tegak lurus terhadap kontur tersebut menunjukkan kelandaian ang tetap</a:t>
            </a:r>
            <a:r>
              <a:rPr lang="id-ID" b="1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d-ID" b="1" dirty="0" smtClean="0">
                <a:solidFill>
                  <a:srgbClr val="FF0000"/>
                </a:solidFill>
              </a:rPr>
              <a:t> </a:t>
            </a:r>
            <a:r>
              <a:rPr lang="id-ID" b="1" dirty="0">
                <a:solidFill>
                  <a:srgbClr val="FF0000"/>
                </a:solidFill>
              </a:rPr>
              <a:t>Kontur yang lurus, sejajar, berjarak sama menunjukkan timbunana atau galian buatan manusia. Untuk memudahkan timbunana atau galian sebuah peta topografi, setiap garis kontur ke lima dibuat lebih tebal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6000" dirty="0" smtClean="0">
                <a:solidFill>
                  <a:srgbClr val="002060"/>
                </a:solidFill>
                <a:latin typeface="Academy Engraved LET" pitchFamily="2" charset="0"/>
              </a:rPr>
              <a:t>Peta Topografi</a:t>
            </a:r>
            <a:endParaRPr lang="id-ID" sz="6000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1472" y="1643050"/>
            <a:ext cx="81439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id-ID" sz="2400" b="1" dirty="0">
                <a:solidFill>
                  <a:srgbClr val="C00000"/>
                </a:solidFill>
              </a:rPr>
              <a:t>Faktor-faktor yang mempengaruhi metode lapangan dalam pembuatan peta topografi adalah :</a:t>
            </a:r>
            <a:r>
              <a:rPr lang="id-ID" dirty="0"/>
              <a:t/>
            </a:r>
            <a:br>
              <a:rPr lang="id-ID" dirty="0"/>
            </a:br>
            <a:r>
              <a:rPr lang="id-ID" b="1" dirty="0"/>
              <a:t>− Skala peta.</a:t>
            </a:r>
            <a:br>
              <a:rPr lang="id-ID" b="1" dirty="0"/>
            </a:br>
            <a:r>
              <a:rPr lang="id-ID" b="1" dirty="0"/>
              <a:t>− Interfal kontur.</a:t>
            </a:r>
            <a:br>
              <a:rPr lang="id-ID" b="1" dirty="0"/>
            </a:br>
            <a:r>
              <a:rPr lang="id-ID" b="1" dirty="0"/>
              <a:t>− Kondisi alamiah tanah.</a:t>
            </a:r>
            <a:br>
              <a:rPr lang="id-ID" b="1" dirty="0"/>
            </a:br>
            <a:r>
              <a:rPr lang="id-ID" b="1" dirty="0"/>
              <a:t>− Jenis proyek.</a:t>
            </a:r>
            <a:br>
              <a:rPr lang="id-ID" b="1" dirty="0"/>
            </a:br>
            <a:r>
              <a:rPr lang="id-ID" b="1" dirty="0"/>
              <a:t>− Peralataan yang tersedia</a:t>
            </a:r>
            <a:r>
              <a:rPr lang="id-ID" b="1" dirty="0" smtClean="0"/>
              <a:t>.</a:t>
            </a:r>
          </a:p>
          <a:p>
            <a:pPr lvl="1"/>
            <a:r>
              <a:rPr lang="id-ID" dirty="0"/>
              <a:t/>
            </a:r>
            <a:br>
              <a:rPr lang="id-ID" dirty="0"/>
            </a:br>
            <a:r>
              <a:rPr lang="id-ID" sz="2000" b="1" dirty="0">
                <a:solidFill>
                  <a:srgbClr val="C00000"/>
                </a:solidFill>
              </a:rPr>
              <a:t> Beberapa hal yang perlu dikoreksi dalam analisa data yaitu:</a:t>
            </a:r>
            <a:r>
              <a:rPr lang="id-ID" dirty="0"/>
              <a:t/>
            </a:r>
            <a:br>
              <a:rPr lang="id-ID" dirty="0"/>
            </a:br>
            <a:r>
              <a:rPr lang="id-ID" b="1" dirty="0"/>
              <a:t>1. Kontrol tidak terkoreksi.</a:t>
            </a:r>
            <a:br>
              <a:rPr lang="id-ID" b="1" dirty="0"/>
            </a:br>
            <a:r>
              <a:rPr lang="id-ID" b="1" dirty="0"/>
              <a:t>2. Jarak titik kontrol terlalu besar.</a:t>
            </a:r>
            <a:br>
              <a:rPr lang="id-ID" b="1" dirty="0"/>
            </a:br>
            <a:r>
              <a:rPr lang="id-ID" b="1" dirty="0"/>
              <a:t>3. Titik-titik kontrol tidak dipilih.</a:t>
            </a:r>
            <a:br>
              <a:rPr lang="id-ID" b="1" dirty="0"/>
            </a:br>
            <a:r>
              <a:rPr lang="id-ID" b="1" dirty="0"/>
              <a:t>4. Pemilihan titik-titik untuk penggambaran kontur tidak baik.</a:t>
            </a:r>
            <a:br>
              <a:rPr lang="id-ID" b="1" dirty="0"/>
            </a:br>
            <a:r>
              <a:rPr lang="id-ID" b="1" dirty="0"/>
              <a:t>5. Kontur yang diambil tidak cukup.</a:t>
            </a:r>
            <a:br>
              <a:rPr lang="id-ID" b="1" dirty="0"/>
            </a:br>
            <a:r>
              <a:rPr lang="id-ID" b="1" dirty="0"/>
              <a:t>6. Kontur horizontal dan vertikal tidak cukup.</a:t>
            </a:r>
            <a:r>
              <a:rPr lang="id-ID" dirty="0"/>
              <a:t> </a:t>
            </a:r>
            <a:br>
              <a:rPr lang="id-ID" dirty="0"/>
            </a:b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5300"/>
          </a:xfrm>
          <a:prstGeom prst="rect">
            <a:avLst/>
          </a:prstGeom>
        </p:spPr>
      </p:pic>
      <p:sp>
        <p:nvSpPr>
          <p:cNvPr id="31" name="TextBox 2"/>
          <p:cNvSpPr txBox="1"/>
          <p:nvPr/>
        </p:nvSpPr>
        <p:spPr>
          <a:xfrm>
            <a:off x="711200" y="12446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350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11200" y="15748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300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711200" y="19050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250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4445000" y="2057400"/>
            <a:ext cx="4699000" cy="381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"/>
              </a:lnSpc>
            </a:pPr>
            <a:r>
              <a:rPr lang="en-CA" sz="225" smtClean="0">
                <a:solidFill>
                  <a:srgbClr val="000000"/>
                </a:solidFill>
                <a:latin typeface="Arial"/>
                <a:cs typeface="Arial"/>
              </a:rPr>
              <a:t>TITIK SITUASI POLYGON BPTP BANDUNG</a:t>
            </a:r>
          </a:p>
          <a:p>
            <a:pPr>
              <a:lnSpc>
                <a:spcPts val="230"/>
              </a:lnSpc>
            </a:pPr>
            <a:endParaRPr lang="en-CA" sz="225">
              <a:solidFill>
                <a:srgbClr val="000000"/>
              </a:solidFill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445000" y="2095500"/>
            <a:ext cx="4699000" cy="127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15"/>
              </a:lnSpc>
            </a:pPr>
            <a:r>
              <a:rPr lang="en-CA" sz="112" smtClean="0">
                <a:solidFill>
                  <a:srgbClr val="000000"/>
                </a:solidFill>
                <a:latin typeface="Arial"/>
                <a:cs typeface="Arial"/>
              </a:rPr>
              <a:t>SKALA 1 : 1000</a:t>
            </a:r>
          </a:p>
          <a:p>
            <a:pPr>
              <a:lnSpc>
                <a:spcPts val="115"/>
              </a:lnSpc>
            </a:pPr>
            <a:endParaRPr lang="en-CA" sz="112">
              <a:solidFill>
                <a:srgbClr val="000000"/>
              </a:solidFill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11200" y="22225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200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11200" y="25527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150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11200" y="28829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100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36600" y="3213100"/>
            <a:ext cx="84074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50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74700" y="3543300"/>
            <a:ext cx="83693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0</a:t>
            </a:r>
          </a:p>
          <a:p>
            <a:pPr>
              <a:lnSpc>
                <a:spcPts val="515"/>
              </a:lnSpc>
            </a:pPr>
            <a:endParaRPr lang="en-CA" sz="476">
              <a:solidFill>
                <a:srgbClr val="000000"/>
              </a:solidFill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825500" y="3594100"/>
            <a:ext cx="1143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143000" y="3594100"/>
            <a:ext cx="1524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50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447800" y="3594100"/>
            <a:ext cx="1778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100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778000" y="3594100"/>
            <a:ext cx="1778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150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108200" y="3594100"/>
            <a:ext cx="1778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200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2438400" y="3594100"/>
            <a:ext cx="1778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250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755900" y="3594100"/>
            <a:ext cx="1778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300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3086100" y="3594100"/>
            <a:ext cx="177800" cy="889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75"/>
              </a:lnSpc>
            </a:pPr>
            <a:r>
              <a:rPr lang="en-CA" sz="476" smtClean="0">
                <a:solidFill>
                  <a:srgbClr val="000000"/>
                </a:solidFill>
                <a:latin typeface="Arial"/>
                <a:cs typeface="Arial"/>
              </a:rPr>
              <a:t>350</a:t>
            </a:r>
          </a:p>
          <a:p>
            <a:pPr>
              <a:lnSpc>
                <a:spcPts val="575"/>
              </a:lnSpc>
            </a:pPr>
            <a:endParaRPr lang="en-CA" sz="476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711200" y="40894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350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711200" y="44196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300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711200" y="47371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250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711200" y="5067300"/>
            <a:ext cx="84328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15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200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711200" y="5384800"/>
            <a:ext cx="30734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00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150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11200" y="5715000"/>
            <a:ext cx="30734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00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100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749300" y="6032500"/>
            <a:ext cx="30353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00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50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774700" y="6362700"/>
            <a:ext cx="30099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00"/>
              </a:lnSpc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0</a:t>
            </a:r>
          </a:p>
          <a:p>
            <a:pPr>
              <a:lnSpc>
                <a:spcPts val="515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825500" y="6426200"/>
            <a:ext cx="2959100" cy="762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500"/>
              </a:lnSpc>
              <a:tabLst>
                <a:tab pos="304800" algn="l"/>
                <a:tab pos="609600" algn="l"/>
                <a:tab pos="939800" algn="l"/>
                <a:tab pos="1257300" algn="l"/>
                <a:tab pos="1587500" algn="l"/>
                <a:tab pos="1905000" algn="l"/>
                <a:tab pos="2235200" algn="l"/>
              </a:tabLst>
            </a:pPr>
            <a:r>
              <a:rPr lang="en-CA" sz="469" smtClean="0">
                <a:solidFill>
                  <a:srgbClr val="000000"/>
                </a:solidFill>
                <a:latin typeface="Arial"/>
                <a:cs typeface="Arial"/>
              </a:rPr>
              <a:t>0	50	100	150	200	250	300	350</a:t>
            </a:r>
          </a:p>
          <a:p>
            <a:pPr>
              <a:lnSpc>
                <a:spcPts val="510"/>
              </a:lnSpc>
            </a:pPr>
            <a:endParaRPr lang="en-CA" sz="469">
              <a:solidFill>
                <a:srgbClr val="000000"/>
              </a:solidFill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3886200" y="5334000"/>
            <a:ext cx="5143500" cy="406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2" smtClean="0">
                <a:solidFill>
                  <a:srgbClr val="006FC0"/>
                </a:solidFill>
                <a:latin typeface="Arial Narrow"/>
                <a:cs typeface="Arial Narrow"/>
              </a:rPr>
              <a:t>Metode triangulasi yaitu segitiga yang seluruh</a:t>
            </a:r>
          </a:p>
          <a:p>
            <a:pPr>
              <a:lnSpc>
                <a:spcPts val="2300"/>
              </a:lnSpc>
            </a:pPr>
            <a:endParaRPr lang="en-CA" sz="1992">
              <a:solidFill>
                <a:srgbClr val="000000"/>
              </a:solidFill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4368800" y="5638800"/>
            <a:ext cx="4660900" cy="40640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CA" sz="1994" smtClean="0">
                <a:solidFill>
                  <a:srgbClr val="006FC0"/>
                </a:solidFill>
                <a:latin typeface="Arial Narrow"/>
                <a:cs typeface="Arial Narrow"/>
              </a:rPr>
              <a:t>sudut-sudut-nya diukur di lapangan</a:t>
            </a:r>
          </a:p>
          <a:p>
            <a:pPr>
              <a:lnSpc>
                <a:spcPts val="2300"/>
              </a:lnSpc>
            </a:pPr>
            <a:endParaRPr lang="en-CA" sz="1994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. </a:t>
            </a:r>
            <a:r>
              <a:rPr lang="id-ID" sz="3600" dirty="0" smtClean="0"/>
              <a:t>PENENTUAN TITIK IKAT DAN TITIK DETAIL</a:t>
            </a:r>
            <a:endParaRPr lang="id-ID" sz="3600" dirty="0"/>
          </a:p>
        </p:txBody>
      </p:sp>
      <p:sp>
        <p:nvSpPr>
          <p:cNvPr id="3" name="Rectangle 2"/>
          <p:cNvSpPr/>
          <p:nvPr/>
        </p:nvSpPr>
        <p:spPr>
          <a:xfrm>
            <a:off x="714348" y="1305342"/>
            <a:ext cx="78581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id-ID" sz="2400" dirty="0" smtClean="0">
                <a:solidFill>
                  <a:srgbClr val="FF0000"/>
                </a:solidFill>
              </a:rPr>
              <a:t>Dalam </a:t>
            </a:r>
            <a:r>
              <a:rPr lang="id-ID" sz="2400" dirty="0">
                <a:solidFill>
                  <a:srgbClr val="FF0000"/>
                </a:solidFill>
              </a:rPr>
              <a:t>penggambaran polygon titik-titik kontrol,metode-metode yang dipakai untuk meletakkan posisi detail pada peta tergantung pada prosedur yang dipakai untuk menentukan lokasinya, dan bentuk dimana data itu berada</a:t>
            </a:r>
            <a:r>
              <a:rPr lang="id-ID" sz="2400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2400" dirty="0" smtClean="0">
                <a:solidFill>
                  <a:srgbClr val="FF0000"/>
                </a:solidFill>
              </a:rPr>
              <a:t> </a:t>
            </a:r>
            <a:r>
              <a:rPr lang="id-ID" sz="2400" dirty="0">
                <a:solidFill>
                  <a:srgbClr val="FF0000"/>
                </a:solidFill>
              </a:rPr>
              <a:t>Bila catatan lapangan adalah sudut dan jarak, pusat batas dan titik-titik penting diatas dimana pekerjaan konstruksi sudah terjadi tergantung padanya, digambar dengan metode koordinat. </a:t>
            </a:r>
            <a:endParaRPr lang="id-ID" sz="2400" dirty="0" smtClean="0">
              <a:solidFill>
                <a:srgbClr val="FF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2400" dirty="0" smtClean="0">
                <a:solidFill>
                  <a:srgbClr val="FF0000"/>
                </a:solidFill>
              </a:rPr>
              <a:t>Sedang </a:t>
            </a:r>
            <a:r>
              <a:rPr lang="id-ID" sz="2400" dirty="0">
                <a:solidFill>
                  <a:srgbClr val="FF0000"/>
                </a:solidFill>
              </a:rPr>
              <a:t>untuk jarak digambar dengan skala dari puncak, untuk menggambar detail jelasnya tentang cara-cara membuat detail dengan busur.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6600" b="1" dirty="0" smtClean="0">
                <a:latin typeface="Academy Engraved LET" pitchFamily="2" charset="0"/>
              </a:rPr>
              <a:t>PENYAJIAN PETA</a:t>
            </a:r>
            <a:endParaRPr lang="id-ID" sz="6600" b="1" dirty="0">
              <a:latin typeface="Academy Engraved LE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1472" y="1305342"/>
            <a:ext cx="8286808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dirty="0" smtClean="0"/>
              <a:t/>
            </a:r>
            <a:br>
              <a:rPr lang="id-ID" dirty="0" smtClean="0"/>
            </a:br>
            <a:r>
              <a:rPr lang="id-ID" sz="3200" b="1" dirty="0" smtClean="0">
                <a:solidFill>
                  <a:srgbClr val="FF0000"/>
                </a:solidFill>
              </a:rPr>
              <a:t>MEGGAMBAR. POLIGON</a:t>
            </a:r>
            <a:r>
              <a:rPr lang="id-ID" sz="2400" dirty="0" smtClean="0"/>
              <a:t/>
            </a:r>
            <a:br>
              <a:rPr lang="id-ID" sz="2400" dirty="0" smtClean="0"/>
            </a:br>
            <a:endParaRPr lang="id-ID" sz="2400" dirty="0" smtClean="0"/>
          </a:p>
          <a:p>
            <a:r>
              <a:rPr lang="id-ID" sz="2400" dirty="0" smtClean="0"/>
              <a:t>Sebelum titik poligon digambar diatas kertas, terlebih dahulu harus diperiksa apakah kesalahan yang terjadi telah memenuhi syarat. Apabila ternyata kesalahan terlalu besar, maka kita berusaha untuk melokalisir kesalahan tersebut. </a:t>
            </a:r>
          </a:p>
          <a:p>
            <a:endParaRPr lang="id-ID" sz="2400" dirty="0" smtClean="0"/>
          </a:p>
          <a:p>
            <a:r>
              <a:rPr lang="id-ID" sz="2400" dirty="0" smtClean="0"/>
              <a:t>Menggambar titik-titik poligon pada kertas dapat dilakukan dengan dua cara yaitu : </a:t>
            </a:r>
            <a:br>
              <a:rPr lang="id-ID" sz="2400" dirty="0" smtClean="0"/>
            </a:br>
            <a:r>
              <a:rPr lang="id-ID" sz="2400" dirty="0" smtClean="0"/>
              <a:t>1) </a:t>
            </a:r>
            <a:r>
              <a:rPr lang="id-ID" sz="2400" b="1" dirty="0" smtClean="0"/>
              <a:t>Dengan koordinat</a:t>
            </a:r>
            <a:br>
              <a:rPr lang="id-ID" sz="2400" b="1" dirty="0" smtClean="0"/>
            </a:br>
            <a:r>
              <a:rPr lang="id-ID" sz="2400" b="1" dirty="0" smtClean="0"/>
              <a:t>2) Dengan cara grafis</a:t>
            </a:r>
            <a:r>
              <a:rPr lang="id-ID" sz="2400" dirty="0" smtClean="0"/>
              <a:t/>
            </a:r>
            <a:br>
              <a:rPr lang="id-ID" sz="2400" dirty="0" smtClean="0"/>
            </a:br>
            <a:r>
              <a:rPr lang="id-ID" sz="2400" dirty="0" smtClean="0"/>
              <a:t>Pada penggambaran titik poligon dengan cara koordinat akan menghasilkan posisi yang lebih teliti dibandingkan cara grafis.</a:t>
            </a:r>
            <a:br>
              <a:rPr lang="id-ID" sz="2400" dirty="0" smtClean="0"/>
            </a:br>
            <a:endParaRPr lang="id-ID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sz="5400" b="1" dirty="0" smtClean="0">
                <a:solidFill>
                  <a:srgbClr val="002060"/>
                </a:solidFill>
                <a:latin typeface="Academy Engraved LET" pitchFamily="2" charset="0"/>
              </a:rPr>
              <a:t>Menggambar Titik Detail</a:t>
            </a:r>
            <a:endParaRPr lang="id-ID" sz="5400" b="1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1472" y="1582341"/>
            <a:ext cx="800105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 smtClean="0"/>
              <a:t/>
            </a:r>
            <a:br>
              <a:rPr lang="id-ID" dirty="0" smtClean="0"/>
            </a:br>
            <a:r>
              <a:rPr lang="id-ID" sz="2400" dirty="0" smtClean="0"/>
              <a:t>Penggambaran titik detail dapat dilakukan dengan menggunakan </a:t>
            </a:r>
            <a:r>
              <a:rPr lang="id-ID" sz="2400" b="1" dirty="0" smtClean="0">
                <a:solidFill>
                  <a:srgbClr val="FF0000"/>
                </a:solidFill>
              </a:rPr>
              <a:t>busur derajat </a:t>
            </a:r>
            <a:r>
              <a:rPr lang="id-ID" sz="2400" dirty="0" smtClean="0"/>
              <a:t>dan </a:t>
            </a:r>
            <a:r>
              <a:rPr lang="id-ID" sz="2400" b="1" dirty="0" smtClean="0">
                <a:solidFill>
                  <a:srgbClr val="FF0000"/>
                </a:solidFill>
              </a:rPr>
              <a:t>mistar skala. </a:t>
            </a:r>
          </a:p>
          <a:p>
            <a:endParaRPr lang="id-ID" sz="2400" dirty="0" smtClean="0"/>
          </a:p>
          <a:p>
            <a:r>
              <a:rPr lang="id-ID" sz="2400" dirty="0" smtClean="0"/>
              <a:t>Pusat diletakkan pada titik tempat pesawat dan skala busur diarahkan ke sumbu-O pada sumbu-Y ( Utara ), sudut yang sudah dibaca berupa </a:t>
            </a:r>
            <a:r>
              <a:rPr lang="id-ID" sz="2400" b="1" dirty="0" smtClean="0">
                <a:solidFill>
                  <a:srgbClr val="FF0000"/>
                </a:solidFill>
              </a:rPr>
              <a:t>azimuth,</a:t>
            </a:r>
            <a:r>
              <a:rPr lang="id-ID" sz="2400" dirty="0" smtClean="0"/>
              <a:t> maka bacaan ke titik poligon harus disesuaikan dengan sudut pada busur derajat.</a:t>
            </a:r>
          </a:p>
          <a:p>
            <a:r>
              <a:rPr lang="id-ID" sz="2400" dirty="0" smtClean="0"/>
              <a:t/>
            </a:r>
            <a:br>
              <a:rPr lang="id-ID" sz="2400" dirty="0" smtClean="0"/>
            </a:br>
            <a:r>
              <a:rPr lang="id-ID" sz="2400" dirty="0" smtClean="0"/>
              <a:t>Sedangkan titik-titik detail yang lainnya dapat digambar sesuai dengan pembacaan </a:t>
            </a:r>
            <a:r>
              <a:rPr lang="id-ID" sz="2400" b="1" dirty="0" smtClean="0">
                <a:solidFill>
                  <a:srgbClr val="FF0000"/>
                </a:solidFill>
              </a:rPr>
              <a:t>sudut horizontal </a:t>
            </a:r>
            <a:r>
              <a:rPr lang="id-ID" sz="2400" dirty="0" smtClean="0"/>
              <a:t>dan </a:t>
            </a:r>
            <a:r>
              <a:rPr lang="id-ID" sz="2400" b="1" dirty="0" smtClean="0">
                <a:solidFill>
                  <a:srgbClr val="FF0000"/>
                </a:solidFill>
              </a:rPr>
              <a:t>jaraknya.</a:t>
            </a: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4800" b="1" dirty="0" smtClean="0">
                <a:solidFill>
                  <a:srgbClr val="002060"/>
                </a:solidFill>
                <a:latin typeface="Academy Engraved LET" pitchFamily="2" charset="0"/>
              </a:rPr>
              <a:t>Menggambar Garis Tinggi</a:t>
            </a:r>
            <a:endParaRPr lang="id-ID" sz="4800" b="1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1472" y="1443841"/>
            <a:ext cx="800105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 smtClean="0"/>
              <a:t/>
            </a:r>
            <a:br>
              <a:rPr lang="id-ID" dirty="0" smtClean="0"/>
            </a:br>
            <a:r>
              <a:rPr lang="id-ID" sz="2800" b="1" dirty="0" smtClean="0">
                <a:solidFill>
                  <a:srgbClr val="002060"/>
                </a:solidFill>
              </a:rPr>
              <a:t>Garis tinggi </a:t>
            </a:r>
            <a:r>
              <a:rPr lang="id-ID" sz="2800" dirty="0" smtClean="0">
                <a:solidFill>
                  <a:srgbClr val="FF0000"/>
                </a:solidFill>
              </a:rPr>
              <a:t>adalah garis yang menghubungkan titik yang sama elevasinya. Dari garis kontur ini kita dapat membayangkan keadaan medan yang sebenarnya. Besarnya kontur interval tergantung dari skala peta, kelandaian, atau menurut kebutuhan.</a:t>
            </a:r>
            <a:r>
              <a:rPr lang="id-ID" sz="2800" dirty="0" smtClean="0"/>
              <a:t/>
            </a:r>
            <a:br>
              <a:rPr lang="id-ID" sz="2800" dirty="0" smtClean="0"/>
            </a:br>
            <a:endParaRPr lang="id-ID" sz="2800" dirty="0" smtClean="0"/>
          </a:p>
          <a:p>
            <a:r>
              <a:rPr lang="id-ID" sz="2800" dirty="0" smtClean="0">
                <a:solidFill>
                  <a:srgbClr val="FF0000"/>
                </a:solidFill>
              </a:rPr>
              <a:t>Untuk menggambarkan garis kontur harus dicari dulu titik-titik yang elevasinya sama. Untuk itu perlu diadakan </a:t>
            </a:r>
            <a:r>
              <a:rPr lang="id-ID" sz="2800" b="1" dirty="0" smtClean="0">
                <a:solidFill>
                  <a:srgbClr val="002060"/>
                </a:solidFill>
              </a:rPr>
              <a:t>interpolasi</a:t>
            </a:r>
            <a:r>
              <a:rPr lang="id-ID" sz="2800" dirty="0" smtClean="0">
                <a:solidFill>
                  <a:srgbClr val="FF0000"/>
                </a:solidFill>
              </a:rPr>
              <a:t> dari titik-titik yang tersedia dengan menggunakan perbandingan jarak.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0D0F906-CF9E-4981-BC52-16CCA634C286}" type="datetime1">
              <a:rPr lang="en-US" smtClean="0"/>
              <a:pPr>
                <a:defRPr/>
              </a:pPr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d-ID" dirty="0" smtClean="0"/>
              <a:t>UPGRIS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03948-5227-451C-9FC1-998A9A1E538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6" name="Title 17"/>
          <p:cNvSpPr>
            <a:spLocks noGrp="1"/>
          </p:cNvSpPr>
          <p:nvPr>
            <p:ph type="title"/>
          </p:nvPr>
        </p:nvSpPr>
        <p:spPr>
          <a:xfrm>
            <a:off x="2438400" y="381000"/>
            <a:ext cx="4267200" cy="769938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 smtClean="0">
                <a:solidFill>
                  <a:srgbClr val="FF0000"/>
                </a:solidFill>
              </a:rPr>
              <a:t>SKALA PETA</a:t>
            </a:r>
            <a:endParaRPr lang="en-US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85800" y="2743200"/>
            <a:ext cx="5410200" cy="534988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Skala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peta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dibedakan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atas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: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85800" y="3503613"/>
            <a:ext cx="4648200" cy="53498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marL="514350" indent="-514350">
              <a:lnSpc>
                <a:spcPct val="90000"/>
              </a:lnSpc>
              <a:buFontTx/>
              <a:buAutoNum type="alphaLcPeriod"/>
              <a:defRPr/>
            </a:pP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Skala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angka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/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numerik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762000" y="4343400"/>
            <a:ext cx="3919538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14350" indent="-514350">
              <a:lnSpc>
                <a:spcPct val="90000"/>
              </a:lnSpc>
            </a:pPr>
            <a:r>
              <a:rPr lang="en-US" sz="3200" baseline="0" dirty="0">
                <a:solidFill>
                  <a:srgbClr val="FF0000"/>
                </a:solidFill>
                <a:latin typeface="Arial" charset="0"/>
                <a:cs typeface="Times New Roman" charset="0"/>
              </a:rPr>
              <a:t>b.  </a:t>
            </a:r>
            <a:r>
              <a:rPr lang="en-US" sz="3200" baseline="0" dirty="0" err="1">
                <a:solidFill>
                  <a:srgbClr val="FF0000"/>
                </a:solidFill>
                <a:latin typeface="Arial" charset="0"/>
                <a:cs typeface="Times New Roman" charset="0"/>
              </a:rPr>
              <a:t>Skala</a:t>
            </a:r>
            <a:r>
              <a:rPr lang="en-US" sz="3200" baseline="0" dirty="0">
                <a:solidFill>
                  <a:srgbClr val="FF0000"/>
                </a:solidFill>
                <a:latin typeface="Arial" charset="0"/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latin typeface="Arial" charset="0"/>
                <a:cs typeface="Times New Roman" charset="0"/>
              </a:rPr>
              <a:t>garis</a:t>
            </a:r>
            <a:r>
              <a:rPr lang="en-US" sz="3200" baseline="0" dirty="0">
                <a:solidFill>
                  <a:srgbClr val="FF0000"/>
                </a:solidFill>
                <a:latin typeface="Arial" charset="0"/>
                <a:cs typeface="Times New Roman" charset="0"/>
              </a:rPr>
              <a:t>/</a:t>
            </a:r>
            <a:r>
              <a:rPr lang="en-US" sz="3200" baseline="0" dirty="0" err="1">
                <a:solidFill>
                  <a:srgbClr val="FF0000"/>
                </a:solidFill>
                <a:latin typeface="Arial" charset="0"/>
                <a:cs typeface="Times New Roman" charset="0"/>
              </a:rPr>
              <a:t>grafis</a:t>
            </a:r>
            <a:endParaRPr lang="en-US" sz="3200" baseline="0" dirty="0">
              <a:solidFill>
                <a:srgbClr val="FF0000"/>
              </a:solidFill>
              <a:latin typeface="Arial" charset="0"/>
              <a:cs typeface="Times New Roman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609600" y="1493838"/>
            <a:ext cx="8001000" cy="100647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Skala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peta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adalah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perbandingan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antara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jarak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di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peta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dan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jarak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sebenarnya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di</a:t>
            </a:r>
            <a:r>
              <a:rPr lang="en-US" sz="3200" baseline="0" dirty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rgbClr val="FF0000"/>
                </a:solidFill>
                <a:cs typeface="Times New Roman" charset="0"/>
              </a:rPr>
              <a:t>bumi</a:t>
            </a:r>
            <a:endParaRPr lang="en-US" sz="3200" baseline="0" dirty="0">
              <a:solidFill>
                <a:srgbClr val="FF0000"/>
              </a:solidFill>
              <a:cs typeface="Times New 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8600"/>
            <a:ext cx="7871594" cy="8382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 smtClean="0">
                <a:cs typeface="Times New Roman" charset="0"/>
              </a:rPr>
              <a:t>SKALA </a:t>
            </a:r>
            <a:r>
              <a:rPr lang="en-US" sz="3600" b="1" dirty="0" smtClean="0">
                <a:cs typeface="Times New Roman" charset="0"/>
              </a:rPr>
              <a:t>ANGKA/NUMERIK </a:t>
            </a:r>
            <a:endParaRPr lang="en-US" sz="3600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91B5C3-6143-43B7-9199-0492AF162A54}" type="datetime1">
              <a:rPr lang="en-US" smtClean="0"/>
              <a:pPr>
                <a:defRPr/>
              </a:pPr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d-ID" dirty="0" smtClean="0"/>
              <a:t>UPGRIS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E136D-1FF1-4E30-9559-86F757836630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42938" y="1219200"/>
            <a:ext cx="7696200" cy="534988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Ditulis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dalam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bentuk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perbandingan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angka</a:t>
            </a:r>
            <a:endParaRPr lang="en-US" sz="3200" baseline="0" dirty="0">
              <a:solidFill>
                <a:schemeClr val="tx1"/>
              </a:solidFill>
              <a:cs typeface="Times New Roman" charset="0"/>
            </a:endParaRPr>
          </a:p>
        </p:txBody>
      </p:sp>
      <p:sp>
        <p:nvSpPr>
          <p:cNvPr id="34823" name="Rectangle 6"/>
          <p:cNvSpPr>
            <a:spLocks noChangeArrowheads="1"/>
          </p:cNvSpPr>
          <p:nvPr/>
        </p:nvSpPr>
        <p:spPr bwMode="auto">
          <a:xfrm>
            <a:off x="642938" y="1905000"/>
            <a:ext cx="43735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aseline="0" dirty="0" err="1">
                <a:latin typeface="Arial" charset="0"/>
                <a:cs typeface="Times New Roman" charset="0"/>
              </a:rPr>
              <a:t>Misal</a:t>
            </a:r>
            <a:r>
              <a:rPr lang="en-US" sz="3200" baseline="0" dirty="0">
                <a:latin typeface="Arial" charset="0"/>
                <a:cs typeface="Times New Roman" charset="0"/>
              </a:rPr>
              <a:t> </a:t>
            </a:r>
            <a:r>
              <a:rPr lang="en-US" sz="3200" baseline="0" dirty="0" err="1">
                <a:latin typeface="Arial" charset="0"/>
                <a:cs typeface="Times New Roman" charset="0"/>
              </a:rPr>
              <a:t>skala</a:t>
            </a:r>
            <a:r>
              <a:rPr lang="en-US" sz="3200" baseline="0" dirty="0">
                <a:latin typeface="Arial" charset="0"/>
                <a:cs typeface="Times New Roman" charset="0"/>
              </a:rPr>
              <a:t> 1 : 100.000</a:t>
            </a:r>
            <a:endParaRPr lang="en-US" dirty="0"/>
          </a:p>
        </p:txBody>
      </p:sp>
      <p:sp>
        <p:nvSpPr>
          <p:cNvPr id="34824" name="Rectangle 7"/>
          <p:cNvSpPr>
            <a:spLocks noChangeArrowheads="1"/>
          </p:cNvSpPr>
          <p:nvPr/>
        </p:nvSpPr>
        <p:spPr bwMode="auto">
          <a:xfrm>
            <a:off x="671512" y="2579688"/>
            <a:ext cx="778668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baseline="0" dirty="0">
                <a:latin typeface="Arial" charset="0"/>
                <a:cs typeface="Times New Roman" charset="0"/>
              </a:rPr>
              <a:t>Artinya, 1 cm di peta = 100.000 cm </a:t>
            </a:r>
          </a:p>
          <a:p>
            <a:r>
              <a:rPr lang="en-US" sz="3200" baseline="0" dirty="0" smtClean="0">
                <a:latin typeface="Arial" charset="0"/>
                <a:cs typeface="Times New Roman" charset="0"/>
              </a:rPr>
              <a:t>                                  = </a:t>
            </a:r>
            <a:r>
              <a:rPr lang="en-US" sz="3200" baseline="0" dirty="0">
                <a:latin typeface="Arial" charset="0"/>
                <a:cs typeface="Times New Roman" charset="0"/>
              </a:rPr>
              <a:t>1000 m </a:t>
            </a:r>
            <a:r>
              <a:rPr lang="en-US" sz="3200" baseline="0" dirty="0" smtClean="0">
                <a:latin typeface="Arial" charset="0"/>
                <a:cs typeface="Times New Roman" charset="0"/>
              </a:rPr>
              <a:t>                   </a:t>
            </a:r>
          </a:p>
          <a:p>
            <a:r>
              <a:rPr lang="en-US" sz="3200" baseline="0" dirty="0">
                <a:latin typeface="Arial" charset="0"/>
                <a:cs typeface="Times New Roman" charset="0"/>
              </a:rPr>
              <a:t> </a:t>
            </a:r>
            <a:r>
              <a:rPr lang="en-US" sz="3200" baseline="0" dirty="0" smtClean="0">
                <a:latin typeface="Arial" charset="0"/>
                <a:cs typeface="Times New Roman" charset="0"/>
              </a:rPr>
              <a:t>                                 = </a:t>
            </a:r>
            <a:r>
              <a:rPr lang="en-US" sz="3200" baseline="0" dirty="0">
                <a:latin typeface="Arial" charset="0"/>
                <a:cs typeface="Times New Roman" charset="0"/>
              </a:rPr>
              <a:t>1 km di lapangan</a:t>
            </a:r>
            <a:endParaRPr lang="en-US" dirty="0"/>
          </a:p>
        </p:txBody>
      </p:sp>
      <p:sp>
        <p:nvSpPr>
          <p:cNvPr id="34825" name="Rectangle 8"/>
          <p:cNvSpPr>
            <a:spLocks noChangeArrowheads="1"/>
          </p:cNvSpPr>
          <p:nvPr/>
        </p:nvSpPr>
        <p:spPr bwMode="auto">
          <a:xfrm>
            <a:off x="627063" y="4297362"/>
            <a:ext cx="71628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aseline="0" dirty="0">
                <a:latin typeface="Arial" charset="0"/>
                <a:cs typeface="Times New Roman" charset="0"/>
              </a:rPr>
              <a:t>Sebaliknya, 100 meter di lapangan = 10.000 cm dibagi 100.000 = 0,1 cm = 1 mm di peta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6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6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76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4823" grpId="0"/>
      <p:bldP spid="34824" grpId="0"/>
      <p:bldP spid="348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6248400" cy="838200"/>
          </a:xfrm>
        </p:spPr>
        <p:txBody>
          <a:bodyPr/>
          <a:lstStyle/>
          <a:p>
            <a:pPr>
              <a:defRPr/>
            </a:pPr>
            <a:r>
              <a:rPr lang="en-US" sz="3600" b="1" dirty="0" smtClean="0">
                <a:cs typeface="Times New Roman" charset="0"/>
              </a:rPr>
              <a:t>SKALA GARIS/GRAFIS </a:t>
            </a:r>
            <a:endParaRPr lang="en-US" sz="36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91B5C3-6143-43B7-9199-0492AF162A54}" type="datetime1">
              <a:rPr lang="en-US" smtClean="0"/>
              <a:pPr>
                <a:defRPr/>
              </a:pPr>
              <a:t>4/6/2020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CB10CE-FEF1-4C9D-9A66-8594D4C0E0B5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42938" y="1447800"/>
            <a:ext cx="7696200" cy="535531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Ditulis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dalam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bentuk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perbandingan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nilai</a:t>
            </a:r>
            <a:r>
              <a:rPr lang="en-US" sz="3200" baseline="0" dirty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en-US" sz="3200" baseline="0" dirty="0" err="1">
                <a:solidFill>
                  <a:schemeClr val="tx1"/>
                </a:solidFill>
                <a:cs typeface="Times New Roman" charset="0"/>
              </a:rPr>
              <a:t>garis</a:t>
            </a:r>
            <a:endParaRPr lang="en-US" sz="3200" baseline="0" dirty="0">
              <a:solidFill>
                <a:schemeClr val="tx1"/>
              </a:solidFill>
              <a:cs typeface="Times New Roman" charset="0"/>
            </a:endParaRPr>
          </a:p>
        </p:txBody>
      </p:sp>
      <p:sp>
        <p:nvSpPr>
          <p:cNvPr id="45063" name="Rectangle 6"/>
          <p:cNvSpPr>
            <a:spLocks noChangeArrowheads="1"/>
          </p:cNvSpPr>
          <p:nvPr/>
        </p:nvSpPr>
        <p:spPr bwMode="auto">
          <a:xfrm>
            <a:off x="671513" y="2743200"/>
            <a:ext cx="7312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aseline="0" dirty="0" err="1">
                <a:latin typeface="Arial" charset="0"/>
                <a:cs typeface="Times New Roman" charset="0"/>
              </a:rPr>
              <a:t>Misal</a:t>
            </a:r>
            <a:r>
              <a:rPr lang="en-US" sz="3200" baseline="0" dirty="0">
                <a:latin typeface="Arial" charset="0"/>
                <a:cs typeface="Times New Roman" charset="0"/>
              </a:rPr>
              <a:t> </a:t>
            </a:r>
            <a:r>
              <a:rPr lang="en-US" sz="3200" baseline="0" dirty="0" err="1">
                <a:latin typeface="Arial" charset="0"/>
                <a:cs typeface="Times New Roman" charset="0"/>
              </a:rPr>
              <a:t>skala</a:t>
            </a:r>
            <a:r>
              <a:rPr lang="en-US" sz="3200" baseline="0" dirty="0">
                <a:latin typeface="Arial" charset="0"/>
                <a:cs typeface="Times New Roman" charset="0"/>
              </a:rPr>
              <a:t> 1 : 50.000, </a:t>
            </a:r>
            <a:r>
              <a:rPr lang="en-US" sz="3200" baseline="0" dirty="0" err="1">
                <a:latin typeface="Arial" charset="0"/>
                <a:cs typeface="Times New Roman" charset="0"/>
              </a:rPr>
              <a:t>digambar</a:t>
            </a:r>
            <a:r>
              <a:rPr lang="en-US" sz="3200" baseline="0" dirty="0">
                <a:latin typeface="Arial" charset="0"/>
                <a:cs typeface="Times New Roman" charset="0"/>
              </a:rPr>
              <a:t> </a:t>
            </a:r>
            <a:r>
              <a:rPr lang="en-US" sz="3200" baseline="0" dirty="0" err="1">
                <a:latin typeface="Arial" charset="0"/>
                <a:cs typeface="Times New Roman" charset="0"/>
              </a:rPr>
              <a:t>sbb</a:t>
            </a:r>
            <a:r>
              <a:rPr lang="en-US" sz="3200" baseline="0" dirty="0">
                <a:latin typeface="Arial" charset="0"/>
                <a:cs typeface="Times New Roman" charset="0"/>
              </a:rPr>
              <a:t>: </a:t>
            </a:r>
            <a:endParaRPr lang="en-US" dirty="0"/>
          </a:p>
        </p:txBody>
      </p:sp>
      <p:grpSp>
        <p:nvGrpSpPr>
          <p:cNvPr id="7" name="Group 20"/>
          <p:cNvGrpSpPr>
            <a:grpSpLocks/>
          </p:cNvGrpSpPr>
          <p:nvPr/>
        </p:nvGrpSpPr>
        <p:grpSpPr bwMode="auto">
          <a:xfrm>
            <a:off x="2362200" y="3709988"/>
            <a:ext cx="3624263" cy="1090612"/>
            <a:chOff x="976086" y="2707696"/>
            <a:chExt cx="3623945" cy="1090636"/>
          </a:xfrm>
        </p:grpSpPr>
        <p:grpSp>
          <p:nvGrpSpPr>
            <p:cNvPr id="8" name="Group 15"/>
            <p:cNvGrpSpPr>
              <a:grpSpLocks/>
            </p:cNvGrpSpPr>
            <p:nvPr/>
          </p:nvGrpSpPr>
          <p:grpSpPr bwMode="auto">
            <a:xfrm>
              <a:off x="1130300" y="3048000"/>
              <a:ext cx="2925763" cy="333375"/>
              <a:chOff x="1130664" y="3048000"/>
              <a:chExt cx="2926080" cy="333829"/>
            </a:xfrm>
          </p:grpSpPr>
          <p:sp>
            <p:nvSpPr>
              <p:cNvPr id="45072" name="Rectangle 7"/>
              <p:cNvSpPr>
                <a:spLocks noChangeArrowheads="1"/>
              </p:cNvSpPr>
              <p:nvPr/>
            </p:nvSpPr>
            <p:spPr bwMode="auto">
              <a:xfrm>
                <a:off x="1142999" y="3048000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3" name="Rectangle 8"/>
              <p:cNvSpPr>
                <a:spLocks noChangeArrowheads="1"/>
              </p:cNvSpPr>
              <p:nvPr/>
            </p:nvSpPr>
            <p:spPr bwMode="auto">
              <a:xfrm>
                <a:off x="1861458" y="3214914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4" name="Rectangle 9"/>
              <p:cNvSpPr>
                <a:spLocks noChangeArrowheads="1"/>
              </p:cNvSpPr>
              <p:nvPr/>
            </p:nvSpPr>
            <p:spPr bwMode="auto">
              <a:xfrm>
                <a:off x="2590800" y="3048000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5" name="Rectangle 10"/>
              <p:cNvSpPr>
                <a:spLocks noChangeArrowheads="1"/>
              </p:cNvSpPr>
              <p:nvPr/>
            </p:nvSpPr>
            <p:spPr bwMode="auto">
              <a:xfrm>
                <a:off x="3323772" y="3214914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6" name="Rectangle 11"/>
              <p:cNvSpPr>
                <a:spLocks noChangeArrowheads="1"/>
              </p:cNvSpPr>
              <p:nvPr/>
            </p:nvSpPr>
            <p:spPr bwMode="auto">
              <a:xfrm>
                <a:off x="1130664" y="3048000"/>
                <a:ext cx="2926080" cy="333829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45066" name="Rectangle 13"/>
            <p:cNvSpPr>
              <a:spLocks noChangeArrowheads="1"/>
            </p:cNvSpPr>
            <p:nvPr/>
          </p:nvSpPr>
          <p:spPr bwMode="auto">
            <a:xfrm>
              <a:off x="976086" y="2707696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 dirty="0">
                  <a:latin typeface="Arial" charset="0"/>
                  <a:cs typeface="Times New Roman" charset="0"/>
                </a:rPr>
                <a:t>0</a:t>
              </a:r>
              <a:endParaRPr lang="en-US" dirty="0"/>
            </a:p>
          </p:txBody>
        </p:sp>
        <p:sp>
          <p:nvSpPr>
            <p:cNvPr id="45067" name="Rectangle 15"/>
            <p:cNvSpPr>
              <a:spLocks noChangeArrowheads="1"/>
            </p:cNvSpPr>
            <p:nvPr/>
          </p:nvSpPr>
          <p:spPr bwMode="auto">
            <a:xfrm>
              <a:off x="2438400" y="2714172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latin typeface="Arial" charset="0"/>
                  <a:cs typeface="Times New Roman" charset="0"/>
                </a:rPr>
                <a:t>2</a:t>
              </a:r>
              <a:endParaRPr lang="en-US"/>
            </a:p>
          </p:txBody>
        </p:sp>
        <p:sp>
          <p:nvSpPr>
            <p:cNvPr id="45068" name="Rectangle 16"/>
            <p:cNvSpPr>
              <a:spLocks noChangeArrowheads="1"/>
            </p:cNvSpPr>
            <p:nvPr/>
          </p:nvSpPr>
          <p:spPr bwMode="auto">
            <a:xfrm>
              <a:off x="3900714" y="2710542"/>
              <a:ext cx="68480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latin typeface="Arial" charset="0"/>
                  <a:cs typeface="Times New Roman" charset="0"/>
                </a:rPr>
                <a:t>4 cm</a:t>
              </a:r>
              <a:endParaRPr lang="en-US"/>
            </a:p>
          </p:txBody>
        </p:sp>
        <p:sp>
          <p:nvSpPr>
            <p:cNvPr id="45069" name="Rectangle 17"/>
            <p:cNvSpPr>
              <a:spLocks noChangeArrowheads="1"/>
            </p:cNvSpPr>
            <p:nvPr/>
          </p:nvSpPr>
          <p:spPr bwMode="auto">
            <a:xfrm>
              <a:off x="982494" y="3429000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 dirty="0">
                  <a:latin typeface="Arial" charset="0"/>
                  <a:cs typeface="Times New Roman" charset="0"/>
                </a:rPr>
                <a:t>0</a:t>
              </a:r>
              <a:endParaRPr lang="en-US" dirty="0"/>
            </a:p>
          </p:txBody>
        </p:sp>
        <p:sp>
          <p:nvSpPr>
            <p:cNvPr id="45070" name="Rectangle 18"/>
            <p:cNvSpPr>
              <a:spLocks noChangeArrowheads="1"/>
            </p:cNvSpPr>
            <p:nvPr/>
          </p:nvSpPr>
          <p:spPr bwMode="auto">
            <a:xfrm>
              <a:off x="2452914" y="3378982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latin typeface="Arial" charset="0"/>
                  <a:cs typeface="Times New Roman" charset="0"/>
                </a:rPr>
                <a:t>1</a:t>
              </a:r>
              <a:endParaRPr lang="en-US"/>
            </a:p>
          </p:txBody>
        </p:sp>
        <p:sp>
          <p:nvSpPr>
            <p:cNvPr id="45071" name="Rectangle 19"/>
            <p:cNvSpPr>
              <a:spLocks noChangeArrowheads="1"/>
            </p:cNvSpPr>
            <p:nvPr/>
          </p:nvSpPr>
          <p:spPr bwMode="auto">
            <a:xfrm>
              <a:off x="3915228" y="3364468"/>
              <a:ext cx="68480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 dirty="0">
                  <a:latin typeface="Arial" charset="0"/>
                  <a:cs typeface="Times New Roman" charset="0"/>
                </a:rPr>
                <a:t>2 km</a:t>
              </a:r>
              <a:endParaRPr lang="en-US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450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91B5C3-6143-43B7-9199-0492AF162A54}" type="datetime1">
              <a:rPr lang="en-US" smtClean="0"/>
              <a:pPr>
                <a:defRPr/>
              </a:pPr>
              <a:t>4/6/2020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4FA092-8F36-456A-AA05-33C1C755C34F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90500"/>
            <a:ext cx="5638800" cy="14097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b="1" dirty="0" smtClean="0"/>
              <a:t>JENIS PETA BERDASAR SKALA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371600" y="1828800"/>
            <a:ext cx="396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r>
              <a:rPr lang="en-US" sz="3200" b="1" baseline="0">
                <a:latin typeface="Arial" charset="0"/>
              </a:rPr>
              <a:t>PETA IKHTISAR : </a:t>
            </a:r>
          </a:p>
          <a:p>
            <a:pPr marL="566738" eaLnBrk="0" hangingPunct="0">
              <a:defRPr/>
            </a:pPr>
            <a:r>
              <a:rPr lang="en-US" sz="3200" b="1" baseline="0">
                <a:latin typeface="Arial" charset="0"/>
              </a:rPr>
              <a:t>&lt; 1:100.000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371600" y="3124200"/>
            <a:ext cx="472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66738" indent="-566738" eaLnBrk="0" hangingPunct="0"/>
            <a:r>
              <a:rPr lang="en-US" sz="3200" b="1" baseline="0" dirty="0">
                <a:latin typeface="Arial" charset="0"/>
              </a:rPr>
              <a:t>PETA TOPOGRAFI :  </a:t>
            </a:r>
            <a:r>
              <a:rPr lang="en-US" sz="2800" b="1" baseline="0" dirty="0">
                <a:latin typeface="Arial" charset="0"/>
              </a:rPr>
              <a:t>1:25.000 </a:t>
            </a:r>
            <a:r>
              <a:rPr lang="en-US" sz="2800" b="1" baseline="0" dirty="0" smtClean="0">
                <a:latin typeface="Arial" charset="0"/>
              </a:rPr>
              <a:t>s/d </a:t>
            </a:r>
            <a:r>
              <a:rPr lang="en-US" sz="2800" b="1" baseline="0" dirty="0">
                <a:latin typeface="Arial" charset="0"/>
              </a:rPr>
              <a:t>1:50.000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371600" y="4343400"/>
            <a:ext cx="441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66738" indent="-566738" eaLnBrk="0" hangingPunct="0"/>
            <a:r>
              <a:rPr lang="en-US" sz="3200" b="1" baseline="0" dirty="0">
                <a:latin typeface="Arial" charset="0"/>
              </a:rPr>
              <a:t>PETA TEKNIS :  </a:t>
            </a:r>
            <a:r>
              <a:rPr lang="en-US" sz="2800" b="1" baseline="0" dirty="0">
                <a:latin typeface="Arial" charset="0"/>
              </a:rPr>
              <a:t>1:1.000 </a:t>
            </a:r>
            <a:r>
              <a:rPr lang="en-US" sz="2800" b="1" baseline="0" dirty="0" smtClean="0">
                <a:latin typeface="Arial" charset="0"/>
              </a:rPr>
              <a:t>s/d </a:t>
            </a:r>
            <a:r>
              <a:rPr lang="en-US" sz="2800" b="1" baseline="0" dirty="0">
                <a:latin typeface="Arial" charset="0"/>
              </a:rPr>
              <a:t>1:10.000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12" grpId="0" autoUpdateAnimBg="0"/>
      <p:bldP spid="13" grpId="0" autoUpdateAnimBg="0"/>
      <p:bldP spid="1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0D0F906-CF9E-4981-BC52-16CCA634C286}" type="datetime1">
              <a:rPr lang="en-US" smtClean="0"/>
              <a:pPr>
                <a:defRPr/>
              </a:pPr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d-ID" dirty="0" smtClean="0"/>
              <a:t>UPGRIS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6B8B14-DC66-455E-91D9-B29F06DCCD7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838200" y="1066800"/>
            <a:ext cx="4724400" cy="523875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n-US" sz="2800" b="1" baseline="0">
                <a:solidFill>
                  <a:srgbClr val="C00000"/>
                </a:solidFill>
                <a:latin typeface="Arial" charset="0"/>
              </a:rPr>
              <a:t>INFORMASI KUANTITATIF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124200" y="152400"/>
            <a:ext cx="2895600" cy="708025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4000" b="1" dirty="0" smtClean="0"/>
              <a:t>ISI PETA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38200" y="3114675"/>
            <a:ext cx="4572000" cy="522288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n-US" sz="2800" b="1" baseline="0">
                <a:solidFill>
                  <a:srgbClr val="C00000"/>
                </a:solidFill>
                <a:latin typeface="Arial" charset="0"/>
              </a:rPr>
              <a:t>INFORMASI KUALITATIF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295400" y="1666875"/>
            <a:ext cx="6400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sz="2400" b="1" baseline="0">
                <a:latin typeface="Arial" charset="0"/>
              </a:rPr>
              <a:t>Berisi informasi mengenai data ukuran: koordinat atau posisi, jarak, sudut, arah, azimut, tinggi, kemiringan, dll.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295400" y="3765550"/>
            <a:ext cx="73152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2400" b="1" baseline="0">
                <a:latin typeface="Arial" charset="0"/>
              </a:rPr>
              <a:t>Berisi informasi mengenai detail:</a:t>
            </a:r>
          </a:p>
          <a:p>
            <a:pPr marL="739775" indent="-392113" eaLnBrk="0" hangingPunct="0">
              <a:defRPr/>
            </a:pPr>
            <a:r>
              <a:rPr lang="en-US" sz="2400" b="1" baseline="0">
                <a:latin typeface="Arial" charset="0"/>
              </a:rPr>
              <a:t>a. Detail buatan manusia : jalan, irigasi, bangunan, jembatan, batas, dll.</a:t>
            </a:r>
          </a:p>
          <a:p>
            <a:pPr marL="739775" indent="-392113" eaLnBrk="0" hangingPunct="0">
              <a:defRPr/>
            </a:pPr>
            <a:r>
              <a:rPr lang="en-US" sz="2400" b="1" baseline="0">
                <a:latin typeface="Arial" charset="0"/>
              </a:rPr>
              <a:t>b. Detail alami : sungai, danau, rawa, pantai, kontur, dll.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utoUpdateAnimBg="0"/>
      <p:bldP spid="8" grpId="0" animBg="1" autoUpdateAnimBg="0"/>
      <p:bldP spid="9" grpId="0" autoUpdateAnimBg="0"/>
      <p:bldP spid="10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F734801-A5D8-4235-AB17-53C7A4D4B423}" type="datetime1">
              <a:rPr lang="en-US"/>
              <a:pPr>
                <a:defRPr/>
              </a:pPr>
              <a:t>4/6/2020</a:t>
            </a:fld>
            <a:endParaRPr lang="en-US"/>
          </a:p>
        </p:txBody>
      </p:sp>
      <p:sp>
        <p:nvSpPr>
          <p:cNvPr id="12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d-ID" dirty="0" smtClean="0"/>
              <a:t>UPGRIS</a:t>
            </a:r>
            <a:endParaRPr lang="en-US" dirty="0"/>
          </a:p>
        </p:txBody>
      </p:sp>
      <p:sp>
        <p:nvSpPr>
          <p:cNvPr id="1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A85449-A289-4D51-B83D-ED2D5CB97CFD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title"/>
          </p:nvPr>
        </p:nvSpPr>
        <p:spPr>
          <a:xfrm>
            <a:off x="3143250" y="190500"/>
            <a:ext cx="2819400" cy="6508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eaLnBrk="1" hangingPunct="1">
              <a:defRPr/>
            </a:pPr>
            <a:r>
              <a:rPr lang="en-US" sz="3600" b="1" smtClean="0">
                <a:solidFill>
                  <a:schemeClr val="tx1"/>
                </a:solidFill>
                <a:latin typeface="Tahoma" pitchFamily="34" charset="0"/>
              </a:rPr>
              <a:t>LATIHAN </a:t>
            </a:r>
          </a:p>
        </p:txBody>
      </p:sp>
      <p:sp>
        <p:nvSpPr>
          <p:cNvPr id="268304" name="Rectangle 16"/>
          <p:cNvSpPr>
            <a:spLocks noChangeArrowheads="1"/>
          </p:cNvSpPr>
          <p:nvPr/>
        </p:nvSpPr>
        <p:spPr bwMode="auto">
          <a:xfrm>
            <a:off x="685800" y="1179513"/>
            <a:ext cx="8001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Terdapat peta dengan skala </a:t>
            </a:r>
            <a:r>
              <a:rPr lang="en-US" sz="2400" b="1" baseline="0" dirty="0" smtClean="0">
                <a:latin typeface="Arial" charset="0"/>
                <a:cs typeface="Times New Roman" charset="0"/>
              </a:rPr>
              <a:t>1 : 2.000</a:t>
            </a:r>
            <a:r>
              <a:rPr lang="en-US" sz="2400" b="1" baseline="0" dirty="0">
                <a:latin typeface="Arial" charset="0"/>
                <a:cs typeface="Times New Roman" charset="0"/>
              </a:rPr>
              <a:t>, berapakah :</a:t>
            </a:r>
          </a:p>
          <a:p>
            <a:pPr marL="457200" indent="7938">
              <a:lnSpc>
                <a:spcPct val="90000"/>
              </a:lnSpc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a.  Jarak di lapangan, jika jarak di peta 5,3 cm?</a:t>
            </a:r>
          </a:p>
          <a:p>
            <a:pPr marL="457200" indent="7938">
              <a:lnSpc>
                <a:spcPct val="90000"/>
              </a:lnSpc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b.  Jarak di peta, jika jarak di lapangan 124,567 m?</a:t>
            </a:r>
          </a:p>
          <a:p>
            <a:pPr marL="457200" indent="7938">
              <a:lnSpc>
                <a:spcPct val="90000"/>
              </a:lnSpc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c.  Sudut di peta, jika sudut di lapangan 37</a:t>
            </a:r>
            <a:r>
              <a:rPr lang="en-US" sz="2400" b="1" baseline="30000" dirty="0">
                <a:latin typeface="Arial" charset="0"/>
                <a:cs typeface="Times New Roman" charset="0"/>
              </a:rPr>
              <a:t>0</a:t>
            </a:r>
            <a:r>
              <a:rPr lang="en-US" sz="2400" b="1" baseline="0" dirty="0">
                <a:latin typeface="Arial" charset="0"/>
                <a:cs typeface="Times New Roman" charset="0"/>
              </a:rPr>
              <a:t>?</a:t>
            </a:r>
          </a:p>
        </p:txBody>
      </p:sp>
      <p:sp>
        <p:nvSpPr>
          <p:cNvPr id="268411" name="Rectangle 123"/>
          <p:cNvSpPr>
            <a:spLocks noChangeArrowheads="1"/>
          </p:cNvSpPr>
          <p:nvPr/>
        </p:nvSpPr>
        <p:spPr bwMode="auto">
          <a:xfrm>
            <a:off x="685800" y="2667000"/>
            <a:ext cx="769620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2.  Jika jarak di peta 17,5 cm dan jarak di lapangan 3,5 km, berapakah skala peta itu?</a:t>
            </a:r>
          </a:p>
        </p:txBody>
      </p:sp>
      <p:sp>
        <p:nvSpPr>
          <p:cNvPr id="8" name="Rectangle 123"/>
          <p:cNvSpPr>
            <a:spLocks noChangeArrowheads="1"/>
          </p:cNvSpPr>
          <p:nvPr/>
        </p:nvSpPr>
        <p:spPr bwMode="auto">
          <a:xfrm>
            <a:off x="685800" y="3581400"/>
            <a:ext cx="792480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 dirty="0">
                <a:latin typeface="Arial" charset="0"/>
                <a:cs typeface="Times New Roman" charset="0"/>
              </a:rPr>
              <a:t>3.  Sebuah peta skala 1:2.500,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diperkecil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2 kali, berapakah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skalanya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? </a:t>
            </a:r>
            <a:r>
              <a:rPr lang="en-US" sz="2400" b="1" baseline="0" dirty="0" smtClean="0">
                <a:latin typeface="Arial" charset="0"/>
                <a:cs typeface="Times New Roman" charset="0"/>
              </a:rPr>
              <a:t>jika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diperbesar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3 kali?</a:t>
            </a:r>
          </a:p>
        </p:txBody>
      </p:sp>
      <p:sp>
        <p:nvSpPr>
          <p:cNvPr id="9" name="Rectangle 123"/>
          <p:cNvSpPr>
            <a:spLocks noChangeArrowheads="1"/>
          </p:cNvSpPr>
          <p:nvPr/>
        </p:nvSpPr>
        <p:spPr bwMode="auto">
          <a:xfrm>
            <a:off x="685800" y="4424363"/>
            <a:ext cx="76962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4.  Sebuah peta skala 1:1.000 dikopi. Ternyata peta kopian menyusut 2 mm ke arah mendatar maupun vertikal, berapa skala peta kopian itu?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8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68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8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68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1" grpId="0" animBg="1" autoUpdateAnimBg="0"/>
      <p:bldP spid="268304" grpId="0" autoUpdateAnimBg="0"/>
      <p:bldP spid="268411" grpId="0" autoUpdateAnimBg="0"/>
      <p:bldP spid="8" grpId="0" autoUpdateAnimBg="0"/>
      <p:bldP spid="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177800"/>
            <a:ext cx="2957513" cy="76993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mtClean="0">
                <a:solidFill>
                  <a:schemeClr val="tx1"/>
                </a:solidFill>
              </a:rPr>
              <a:t>DISKUSI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FD2810E-4C4E-45A3-A174-60AB32AE9D22}" type="datetime1">
              <a:rPr lang="en-US" smtClean="0"/>
              <a:pPr>
                <a:defRPr/>
              </a:pPr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d-ID" dirty="0" smtClean="0"/>
              <a:t>UPGRIS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1A238-327F-4CE4-9537-44022FC1AD3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6" name="Rectangle 123"/>
          <p:cNvSpPr>
            <a:spLocks noChangeArrowheads="1"/>
          </p:cNvSpPr>
          <p:nvPr/>
        </p:nvSpPr>
        <p:spPr bwMode="auto">
          <a:xfrm>
            <a:off x="685800" y="2287588"/>
            <a:ext cx="7696200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 dirty="0" err="1">
                <a:latin typeface="Arial" charset="0"/>
                <a:cs typeface="Times New Roman" charset="0"/>
              </a:rPr>
              <a:t>Dapatkah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perancangan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jembatan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dengan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bentang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30 meter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dilakukan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menggunakan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peta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topografi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1:50.000?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Berikan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alasan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anda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?</a:t>
            </a:r>
          </a:p>
        </p:txBody>
      </p:sp>
      <p:sp>
        <p:nvSpPr>
          <p:cNvPr id="7" name="Rectangle 123"/>
          <p:cNvSpPr>
            <a:spLocks noChangeArrowheads="1"/>
          </p:cNvSpPr>
          <p:nvPr/>
        </p:nvSpPr>
        <p:spPr bwMode="auto">
          <a:xfrm>
            <a:off x="685800" y="3378200"/>
            <a:ext cx="76962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Bagaimanakah teknik memetakan suatu daerah seluas 100.000 ha dengan skala 1:5.000. Berikan alasan anda?</a:t>
            </a:r>
          </a:p>
        </p:txBody>
      </p:sp>
      <p:sp>
        <p:nvSpPr>
          <p:cNvPr id="8" name="Rectangle 123"/>
          <p:cNvSpPr>
            <a:spLocks noChangeArrowheads="1"/>
          </p:cNvSpPr>
          <p:nvPr/>
        </p:nvSpPr>
        <p:spPr bwMode="auto">
          <a:xfrm>
            <a:off x="685800" y="1176338"/>
            <a:ext cx="79248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Menggunakan atlas, anda bisa mendapatkan peta seluruh Indonesia, bahkan dunia. Mengapa masih diperlukan pembuatan peta untuk berbagai hal?</a:t>
            </a:r>
          </a:p>
        </p:txBody>
      </p:sp>
      <p:sp>
        <p:nvSpPr>
          <p:cNvPr id="9" name="Rectangle 123"/>
          <p:cNvSpPr>
            <a:spLocks noChangeArrowheads="1"/>
          </p:cNvSpPr>
          <p:nvPr/>
        </p:nvSpPr>
        <p:spPr bwMode="auto">
          <a:xfrm>
            <a:off x="685800" y="4492625"/>
            <a:ext cx="76962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 dirty="0" err="1">
                <a:solidFill>
                  <a:srgbClr val="C00000"/>
                </a:solidFill>
                <a:latin typeface="Arial" charset="0"/>
                <a:cs typeface="Times New Roman" charset="0"/>
              </a:rPr>
              <a:t>Peta</a:t>
            </a:r>
            <a:r>
              <a:rPr lang="en-US" sz="2400" b="1" baseline="0" dirty="0">
                <a:solidFill>
                  <a:srgbClr val="C00000"/>
                </a:solidFill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solidFill>
                  <a:srgbClr val="C00000"/>
                </a:solidFill>
                <a:latin typeface="Arial" charset="0"/>
                <a:cs typeface="Times New Roman" charset="0"/>
              </a:rPr>
              <a:t>tematik</a:t>
            </a:r>
            <a:r>
              <a:rPr lang="en-US" sz="2400" b="1" baseline="0" dirty="0">
                <a:solidFill>
                  <a:srgbClr val="C00000"/>
                </a:solidFill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adalah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peta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yang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menyajikan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data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untuk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suatu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tema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tertentu</a:t>
            </a:r>
            <a:r>
              <a:rPr lang="en-US" sz="2400" b="1" baseline="0" dirty="0">
                <a:latin typeface="Arial" charset="0"/>
                <a:cs typeface="Times New Roman" charset="0"/>
              </a:rPr>
              <a:t>,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misalnya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peta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curah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hujan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,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peta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tutupan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lahan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,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peta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kependudukan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,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dll</a:t>
            </a:r>
            <a:r>
              <a:rPr lang="en-US" sz="2400" b="1" baseline="0" dirty="0">
                <a:latin typeface="Arial" charset="0"/>
                <a:cs typeface="Times New Roman" charset="0"/>
              </a:rPr>
              <a:t>.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Berikan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5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contoh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peta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tematik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lainnya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utoUpdateAnimBg="0"/>
      <p:bldP spid="7" grpId="0" autoUpdateAnimBg="0"/>
      <p:bldP spid="8" grpId="0" autoUpdateAnimBg="0"/>
      <p:bldP spid="9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860</Words>
  <Application>Microsoft Office PowerPoint</Application>
  <PresentationFormat>On-screen Show (4:3)</PresentationFormat>
  <Paragraphs>144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 ILMU  UKUR  TANAH UPGRIS </vt:lpstr>
      <vt:lpstr> Peta adalah proyeksi bumi ke dalam sebuah bidang rata ( kertas ) yang disertai skala / perbandingan, misal 1 : 100.000 ( 1 cm pada kertas = 1 km pada bumi ), yang berisi gambaran permukaan bumi berupa daratan, lautan gunung, danau, dan lain-lain. </vt:lpstr>
      <vt:lpstr> PETA TRACHIS DAN SITUASI</vt:lpstr>
      <vt:lpstr>POLIGON TERTUTUP</vt:lpstr>
      <vt:lpstr>Garis Kontur adalah garis yang menghubungkan titik-titik yang elevasinya sama. Garis kontur memberikan informasi tentang daerah peta dan tidak menyembunyikan rincian-rincian peta lainnya yang penting</vt:lpstr>
      <vt:lpstr>Peta Topografi</vt:lpstr>
      <vt:lpstr>PowerPoint Presentation</vt:lpstr>
      <vt:lpstr>. PENENTUAN TITIK IKAT DAN TITIK DETAIL</vt:lpstr>
      <vt:lpstr>PENYAJIAN PETA</vt:lpstr>
      <vt:lpstr>Menggambar Titik Detail</vt:lpstr>
      <vt:lpstr>Menggambar Garis Tinggi</vt:lpstr>
      <vt:lpstr>SKALA PETA</vt:lpstr>
      <vt:lpstr>SKALA ANGKA/NUMERIK </vt:lpstr>
      <vt:lpstr>SKALA GARIS/GRAFIS </vt:lpstr>
      <vt:lpstr>JENIS PETA BERDASAR SKALA</vt:lpstr>
      <vt:lpstr>ISI PETA</vt:lpstr>
      <vt:lpstr>LATIHAN </vt:lpstr>
      <vt:lpstr>DISKUSI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PETA TRACHIS DAN SITUASI</dc:title>
  <dc:creator>DELL</dc:creator>
  <cp:lastModifiedBy>Windows User</cp:lastModifiedBy>
  <cp:revision>25</cp:revision>
  <cp:lastPrinted>2019-04-18T12:51:22Z</cp:lastPrinted>
  <dcterms:created xsi:type="dcterms:W3CDTF">2015-04-27T00:14:52Z</dcterms:created>
  <dcterms:modified xsi:type="dcterms:W3CDTF">2020-04-06T13:49:33Z</dcterms:modified>
</cp:coreProperties>
</file>