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5" r:id="rId25"/>
    <p:sldId id="286" r:id="rId26"/>
    <p:sldId id="287" r:id="rId27"/>
    <p:sldId id="288" r:id="rId28"/>
    <p:sldId id="289" r:id="rId29"/>
    <p:sldId id="29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45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530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114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41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740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666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74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796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421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608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06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525D3-4CE4-44A8-906A-772615DAAB0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EEFD5-7207-44EE-9987-177FC144D9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138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5760" y="404261"/>
            <a:ext cx="11463688" cy="6198670"/>
          </a:xfrm>
          <a:prstGeom prst="rect">
            <a:avLst/>
          </a:prstGeom>
          <a:solidFill>
            <a:schemeClr val="bg1">
              <a:alpha val="0"/>
            </a:schemeClr>
          </a:solidFill>
        </p:spPr>
      </p:pic>
      <p:sp>
        <p:nvSpPr>
          <p:cNvPr id="9" name="object 9"/>
          <p:cNvSpPr txBox="1"/>
          <p:nvPr/>
        </p:nvSpPr>
        <p:spPr>
          <a:xfrm>
            <a:off x="2743201" y="3137837"/>
            <a:ext cx="7007118" cy="707694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638935" marR="5080" indent="-1626870" algn="ctr">
              <a:lnSpc>
                <a:spcPts val="2400"/>
              </a:lnSpc>
              <a:spcBef>
                <a:spcPts val="290"/>
              </a:spcBef>
            </a:pPr>
            <a:r>
              <a:rPr sz="3200" b="1" i="1" spc="145" dirty="0" smtClean="0">
                <a:solidFill>
                  <a:schemeClr val="bg1"/>
                </a:solidFill>
                <a:latin typeface="Arial"/>
                <a:cs typeface="Arial"/>
              </a:rPr>
              <a:t>Tanah</a:t>
            </a:r>
            <a:r>
              <a:rPr sz="3200" b="1" i="1" spc="8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3200" b="1" i="1" spc="170" dirty="0" err="1">
                <a:solidFill>
                  <a:schemeClr val="bg1"/>
                </a:solidFill>
                <a:latin typeface="Arial"/>
                <a:cs typeface="Arial"/>
              </a:rPr>
              <a:t>D</a:t>
            </a:r>
            <a:r>
              <a:rPr sz="3200" b="1" i="1" spc="170" dirty="0" err="1" smtClean="0">
                <a:solidFill>
                  <a:schemeClr val="bg1"/>
                </a:solidFill>
                <a:latin typeface="Arial"/>
                <a:cs typeface="Arial"/>
              </a:rPr>
              <a:t>asa</a:t>
            </a:r>
            <a:r>
              <a:rPr lang="en-US" sz="3200" b="1" i="1" spc="170" dirty="0" err="1" smtClean="0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3200" b="1" i="1" spc="7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i="1" spc="80" dirty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n-US" sz="3200" b="1" i="1" spc="160" dirty="0" err="1">
                <a:solidFill>
                  <a:schemeClr val="bg1"/>
                </a:solidFill>
                <a:latin typeface="Arial"/>
                <a:cs typeface="Arial"/>
              </a:rPr>
              <a:t>B</a:t>
            </a:r>
            <a:r>
              <a:rPr sz="3200" b="1" i="1" spc="160" dirty="0" err="1" smtClean="0">
                <a:solidFill>
                  <a:schemeClr val="bg1"/>
                </a:solidFill>
                <a:latin typeface="Arial"/>
                <a:cs typeface="Arial"/>
              </a:rPr>
              <a:t>adan</a:t>
            </a:r>
            <a:r>
              <a:rPr sz="3200" b="1" i="1" spc="8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3200" b="1" i="1" spc="180" dirty="0" err="1">
                <a:solidFill>
                  <a:schemeClr val="bg1"/>
                </a:solidFill>
                <a:latin typeface="Arial"/>
                <a:cs typeface="Arial"/>
              </a:rPr>
              <a:t>J</a:t>
            </a:r>
            <a:r>
              <a:rPr sz="3200" b="1" i="1" spc="180" dirty="0" err="1" smtClean="0">
                <a:solidFill>
                  <a:schemeClr val="bg1"/>
                </a:solidFill>
                <a:latin typeface="Arial"/>
                <a:cs typeface="Arial"/>
              </a:rPr>
              <a:t>alan</a:t>
            </a:r>
            <a:r>
              <a:rPr sz="3200" b="1" i="1" spc="7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endParaRPr lang="en-US" sz="3200" b="1" i="1" spc="7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1638935" marR="5080" indent="-1626870" algn="ctr">
              <a:lnSpc>
                <a:spcPts val="2400"/>
              </a:lnSpc>
              <a:spcBef>
                <a:spcPts val="290"/>
              </a:spcBef>
            </a:pPr>
            <a:r>
              <a:rPr sz="3200" b="1" i="1" spc="165" dirty="0" err="1" smtClean="0">
                <a:solidFill>
                  <a:schemeClr val="bg1"/>
                </a:solidFill>
                <a:latin typeface="Arial"/>
                <a:cs typeface="Arial"/>
              </a:rPr>
              <a:t>dan</a:t>
            </a:r>
            <a:r>
              <a:rPr sz="3200" b="1" i="1" spc="16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i="1" spc="-57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i="1" spc="160" dirty="0" err="1">
                <a:solidFill>
                  <a:schemeClr val="bg1"/>
                </a:solidFill>
                <a:latin typeface="Arial"/>
                <a:cs typeface="Arial"/>
              </a:rPr>
              <a:t>Drainase</a:t>
            </a:r>
            <a:r>
              <a:rPr sz="3200" b="1" i="1" spc="6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3200" b="1" i="1" spc="180" dirty="0" err="1">
                <a:solidFill>
                  <a:schemeClr val="bg1"/>
                </a:solidFill>
                <a:latin typeface="Arial"/>
                <a:cs typeface="Arial"/>
              </a:rPr>
              <a:t>J</a:t>
            </a:r>
            <a:r>
              <a:rPr sz="3200" b="1" i="1" spc="180" dirty="0" err="1" smtClean="0">
                <a:solidFill>
                  <a:schemeClr val="bg1"/>
                </a:solidFill>
                <a:latin typeface="Arial"/>
                <a:cs typeface="Arial"/>
              </a:rPr>
              <a:t>alan</a:t>
            </a:r>
            <a:r>
              <a:rPr sz="3200" b="1" i="1" spc="6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3200" b="1" i="1" spc="195" dirty="0" err="1">
                <a:solidFill>
                  <a:schemeClr val="bg1"/>
                </a:solidFill>
                <a:latin typeface="Arial"/>
                <a:cs typeface="Arial"/>
              </a:rPr>
              <a:t>R</a:t>
            </a:r>
            <a:r>
              <a:rPr sz="3200" b="1" i="1" spc="195" dirty="0" err="1" smtClean="0">
                <a:solidFill>
                  <a:schemeClr val="bg1"/>
                </a:solidFill>
                <a:latin typeface="Arial"/>
                <a:cs typeface="Arial"/>
              </a:rPr>
              <a:t>el</a:t>
            </a:r>
            <a:endParaRPr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43808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2248" y="294290"/>
            <a:ext cx="11666483" cy="6180082"/>
          </a:xfrm>
          <a:prstGeom prst="rect">
            <a:avLst/>
          </a:prstGeom>
          <a:solidFill>
            <a:schemeClr val="bg1">
              <a:alpha val="0"/>
            </a:schemeClr>
          </a:solidFill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08080" y="1143072"/>
            <a:ext cx="1379855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100" b="1" spc="114" dirty="0">
                <a:solidFill>
                  <a:schemeClr val="bg1"/>
                </a:solidFill>
                <a:latin typeface="Arial"/>
                <a:cs typeface="Arial"/>
              </a:rPr>
              <a:t>OUTPUT</a:t>
            </a:r>
            <a:r>
              <a:rPr sz="2100" b="1" spc="-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100" b="1" spc="80" dirty="0">
                <a:solidFill>
                  <a:schemeClr val="bg1"/>
                </a:solidFill>
                <a:latin typeface="Arial"/>
                <a:cs typeface="Arial"/>
              </a:rPr>
              <a:t>:</a:t>
            </a:r>
            <a:endParaRPr sz="21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32845" y="1663126"/>
            <a:ext cx="9865776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Mahasiswa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dapat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menjelaskan fungsi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tanah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30" dirty="0">
                <a:solidFill>
                  <a:schemeClr val="bg1"/>
                </a:solidFill>
                <a:latin typeface="Calibri"/>
                <a:cs typeface="Calibri"/>
              </a:rPr>
              <a:t>dasar,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badan jalan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dan </a:t>
            </a:r>
            <a:r>
              <a:rPr sz="2000" b="1" spc="-3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drainase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jalan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rel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299085" marR="6223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Mahasiswa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dapat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menjelaskan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jenis-jenis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sistem</a:t>
            </a:r>
            <a:r>
              <a:rPr sz="2000" b="1" spc="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drainase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jalan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rel </a:t>
            </a:r>
            <a:r>
              <a:rPr sz="2000" b="1" spc="-39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dan</a:t>
            </a:r>
            <a:r>
              <a:rPr sz="2000" b="1" spc="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prinsip</a:t>
            </a:r>
            <a:r>
              <a:rPr sz="2000" b="1" spc="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dasar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perencanaannya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5" name="object 2"/>
          <p:cNvSpPr txBox="1">
            <a:spLocks/>
          </p:cNvSpPr>
          <p:nvPr/>
        </p:nvSpPr>
        <p:spPr>
          <a:xfrm>
            <a:off x="1432845" y="3181030"/>
            <a:ext cx="1297940" cy="347980"/>
          </a:xfrm>
          <a:prstGeom prst="rect">
            <a:avLst/>
          </a:prstGeom>
        </p:spPr>
        <p:txBody>
          <a:bodyPr vert="horz" wrap="square" lIns="0" tIns="1460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en-US" sz="2100" b="1" spc="125" smtClean="0">
                <a:solidFill>
                  <a:schemeClr val="bg1"/>
                </a:solidFill>
                <a:latin typeface="Arial"/>
                <a:cs typeface="Arial"/>
              </a:rPr>
              <a:t>OUTLINE</a:t>
            </a:r>
            <a:endParaRPr lang="en-US" sz="2100" b="1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object 3"/>
          <p:cNvSpPr txBox="1"/>
          <p:nvPr/>
        </p:nvSpPr>
        <p:spPr>
          <a:xfrm>
            <a:off x="1499392" y="3843324"/>
            <a:ext cx="306578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b="1" spc="-35" dirty="0">
                <a:solidFill>
                  <a:schemeClr val="bg1"/>
                </a:solidFill>
                <a:latin typeface="Calibri"/>
                <a:cs typeface="Calibri"/>
              </a:rPr>
              <a:t>Tanah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dasar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(tubuh</a:t>
            </a:r>
            <a:r>
              <a:rPr sz="2000" b="1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baan)</a:t>
            </a:r>
            <a:endParaRPr sz="2000" b="1">
              <a:solidFill>
                <a:schemeClr val="bg1"/>
              </a:solidFill>
              <a:latin typeface="Calibri"/>
              <a:cs typeface="Calibri"/>
            </a:endParaRPr>
          </a:p>
          <a:p>
            <a:pPr marL="355600" indent="-342900"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Badan</a:t>
            </a:r>
            <a:r>
              <a:rPr sz="2000" b="1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jalan</a:t>
            </a:r>
            <a:r>
              <a:rPr sz="2000" b="1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rel</a:t>
            </a:r>
            <a:endParaRPr sz="2000" b="1">
              <a:solidFill>
                <a:schemeClr val="bg1"/>
              </a:solidFill>
              <a:latin typeface="Calibri"/>
              <a:cs typeface="Calibri"/>
            </a:endParaRPr>
          </a:p>
          <a:p>
            <a:pPr marL="355600" indent="-342900"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Drainase</a:t>
            </a:r>
            <a:r>
              <a:rPr sz="2000" b="1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jalan</a:t>
            </a:r>
            <a:r>
              <a:rPr sz="2000" b="1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rel</a:t>
            </a:r>
            <a:endParaRPr sz="2000" b="1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7401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79834" y="3195145"/>
            <a:ext cx="6605921" cy="291761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39556" y="527619"/>
            <a:ext cx="608647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882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25139" y="423646"/>
            <a:ext cx="7647940" cy="614680"/>
            <a:chOff x="1501139" y="423646"/>
            <a:chExt cx="764794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93819" y="423646"/>
              <a:ext cx="2900172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24884" y="474966"/>
            <a:ext cx="6175408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562735">
              <a:lnSpc>
                <a:spcPct val="100000"/>
              </a:lnSpc>
              <a:spcBef>
                <a:spcPts val="105"/>
              </a:spcBef>
            </a:pPr>
            <a:r>
              <a:rPr sz="2400" spc="-30" dirty="0"/>
              <a:t>Tanah</a:t>
            </a:r>
            <a:r>
              <a:rPr sz="2400" spc="-65" dirty="0"/>
              <a:t> </a:t>
            </a:r>
            <a:r>
              <a:rPr sz="2400" spc="-5" dirty="0"/>
              <a:t>Dasar</a:t>
            </a:r>
            <a:r>
              <a:rPr sz="2400" spc="-35" dirty="0"/>
              <a:t> </a:t>
            </a:r>
            <a:r>
              <a:rPr sz="2400" spc="-5" dirty="0"/>
              <a:t>(subgrade)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332479" y="1229360"/>
            <a:ext cx="6295390" cy="18776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355">
              <a:spcBef>
                <a:spcPts val="105"/>
              </a:spcBef>
            </a:pPr>
            <a:r>
              <a:rPr sz="2000" b="1" spc="-5" dirty="0">
                <a:latin typeface="Calibri"/>
                <a:cs typeface="Calibri"/>
              </a:rPr>
              <a:t>Empat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dasar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pemilihan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desain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geometrik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subgrade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adalah </a:t>
            </a:r>
            <a:r>
              <a:rPr sz="2000" b="1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sz="21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dirty="0">
                <a:latin typeface="Calibri"/>
                <a:cs typeface="Calibri"/>
              </a:rPr>
              <a:t>Width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of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top </a:t>
            </a:r>
            <a:r>
              <a:rPr sz="2000" spc="-5" dirty="0">
                <a:latin typeface="Calibri"/>
                <a:cs typeface="Calibri"/>
              </a:rPr>
              <a:t>subgrade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bottom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of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cut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Height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fill</a:t>
            </a:r>
            <a:r>
              <a:rPr sz="2000" dirty="0">
                <a:latin typeface="Calibri"/>
                <a:cs typeface="Calibri"/>
              </a:rPr>
              <a:t> or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depth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cut</a:t>
            </a:r>
            <a:endParaRPr sz="2000">
              <a:latin typeface="Calibri"/>
              <a:cs typeface="Calibri"/>
            </a:endParaRPr>
          </a:p>
          <a:p>
            <a:pPr marL="299085" indent="-287020"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Side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slope of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fill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or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cut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Provision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for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drainage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193691" y="2355351"/>
            <a:ext cx="7287259" cy="3780790"/>
            <a:chOff x="1669690" y="2355351"/>
            <a:chExt cx="7287259" cy="378079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69690" y="4177283"/>
              <a:ext cx="5481530" cy="195833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29200" y="2355351"/>
              <a:ext cx="3927470" cy="18219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195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01159" y="548640"/>
            <a:ext cx="7282565" cy="5678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01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25139" y="1169879"/>
            <a:ext cx="7647940" cy="614680"/>
            <a:chOff x="1501139" y="423646"/>
            <a:chExt cx="764794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93819" y="423646"/>
              <a:ext cx="2900172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132223" y="1234552"/>
            <a:ext cx="6752924" cy="387981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562735">
              <a:lnSpc>
                <a:spcPct val="100000"/>
              </a:lnSpc>
              <a:spcBef>
                <a:spcPts val="105"/>
              </a:spcBef>
            </a:pPr>
            <a:r>
              <a:rPr sz="2400" spc="-30" dirty="0"/>
              <a:t>Tanah</a:t>
            </a:r>
            <a:r>
              <a:rPr sz="2400" spc="-65" dirty="0"/>
              <a:t> </a:t>
            </a:r>
            <a:r>
              <a:rPr sz="2400" spc="-5" dirty="0"/>
              <a:t>Dasar</a:t>
            </a:r>
            <a:r>
              <a:rPr sz="2400" spc="-35" dirty="0"/>
              <a:t> </a:t>
            </a:r>
            <a:r>
              <a:rPr sz="2400" spc="-5" dirty="0"/>
              <a:t>(subgrade)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332480" y="1975593"/>
            <a:ext cx="6618605" cy="18776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355">
              <a:spcBef>
                <a:spcPts val="105"/>
              </a:spcBef>
            </a:pPr>
            <a:r>
              <a:rPr sz="2000" b="1" dirty="0">
                <a:latin typeface="Calibri"/>
                <a:cs typeface="Calibri"/>
              </a:rPr>
              <a:t>Fungsi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35" dirty="0">
                <a:latin typeface="Calibri"/>
                <a:cs typeface="Calibri"/>
              </a:rPr>
              <a:t>Tanah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dasar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sz="21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Mendukung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diteruskan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oleh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balas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ke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tanah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dasar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dirty="0">
                <a:latin typeface="Calibri"/>
                <a:cs typeface="Calibri"/>
              </a:rPr>
              <a:t>Mendukung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ke</a:t>
            </a:r>
            <a:r>
              <a:rPr sz="2000" spc="-5" dirty="0">
                <a:latin typeface="Calibri"/>
                <a:cs typeface="Calibri"/>
              </a:rPr>
              <a:t> lapisan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bawahnya, </a:t>
            </a:r>
            <a:r>
              <a:rPr sz="2000" spc="-5" dirty="0">
                <a:latin typeface="Calibri"/>
                <a:cs typeface="Calibri"/>
              </a:rPr>
              <a:t>baan jalan </a:t>
            </a:r>
            <a:r>
              <a:rPr sz="2000" spc="-10" dirty="0">
                <a:latin typeface="Calibri"/>
                <a:cs typeface="Calibri"/>
              </a:rPr>
              <a:t>rel</a:t>
            </a:r>
            <a:endParaRPr sz="2000">
              <a:latin typeface="Calibri"/>
              <a:cs typeface="Calibri"/>
            </a:endParaRPr>
          </a:p>
          <a:p>
            <a:pPr marL="299085" marR="454025" indent="-287020"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Memberikan </a:t>
            </a:r>
            <a:r>
              <a:rPr sz="2000" dirty="0">
                <a:latin typeface="Calibri"/>
                <a:cs typeface="Calibri"/>
              </a:rPr>
              <a:t>landasan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25" dirty="0">
                <a:latin typeface="Calibri"/>
                <a:cs typeface="Calibri"/>
              </a:rPr>
              <a:t>rata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5" dirty="0">
                <a:latin typeface="Calibri"/>
                <a:cs typeface="Calibri"/>
              </a:rPr>
              <a:t>ketinggian </a:t>
            </a:r>
            <a:r>
              <a:rPr sz="2000" spc="-10" dirty="0">
                <a:latin typeface="Calibri"/>
                <a:cs typeface="Calibri"/>
              </a:rPr>
              <a:t>/elevasi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dimana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balas </a:t>
            </a:r>
            <a:r>
              <a:rPr sz="2000" spc="-10" dirty="0">
                <a:latin typeface="Calibri"/>
                <a:cs typeface="Calibri"/>
              </a:rPr>
              <a:t>diletakkan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0735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45489" y="110594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436167" y="1133840"/>
            <a:ext cx="7518146" cy="34990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15" dirty="0">
                <a:latin typeface="Calibri"/>
                <a:cs typeface="Calibri"/>
              </a:rPr>
              <a:t>Persyaratan</a:t>
            </a:r>
            <a:r>
              <a:rPr sz="2000" b="1" i="1" spc="-55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bahan</a:t>
            </a:r>
            <a:r>
              <a:rPr sz="2000" b="1" i="1" spc="-4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tanah</a:t>
            </a:r>
            <a:r>
              <a:rPr sz="2000" b="1" i="1" spc="-35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dasar</a:t>
            </a:r>
            <a:endParaRPr sz="2000" dirty="0">
              <a:latin typeface="Calibri"/>
              <a:cs typeface="Calibri"/>
            </a:endParaRPr>
          </a:p>
          <a:p>
            <a:pPr>
              <a:spcBef>
                <a:spcPts val="35"/>
              </a:spcBef>
            </a:pPr>
            <a:endParaRPr sz="2650" dirty="0">
              <a:latin typeface="Calibri"/>
              <a:cs typeface="Calibri"/>
            </a:endParaRPr>
          </a:p>
          <a:p>
            <a:pPr marL="475615" indent="-287020">
              <a:buFont typeface="Arial MT"/>
              <a:buChar char="•"/>
              <a:tabLst>
                <a:tab pos="475615" algn="l"/>
                <a:tab pos="476250" algn="l"/>
              </a:tabLst>
            </a:pPr>
            <a:r>
              <a:rPr sz="2000" spc="-5" dirty="0">
                <a:latin typeface="Calibri"/>
                <a:cs typeface="Calibri"/>
              </a:rPr>
              <a:t>Dapat berupa </a:t>
            </a:r>
            <a:r>
              <a:rPr sz="2000" spc="-10" dirty="0">
                <a:latin typeface="Calibri"/>
                <a:cs typeface="Calibri"/>
              </a:rPr>
              <a:t>keadaan</a:t>
            </a:r>
            <a:r>
              <a:rPr sz="2000" spc="-5" dirty="0">
                <a:latin typeface="Calibri"/>
                <a:cs typeface="Calibri"/>
              </a:rPr>
              <a:t> asli,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bahan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5" dirty="0">
                <a:latin typeface="Calibri"/>
                <a:cs typeface="Calibri"/>
              </a:rPr>
              <a:t> diperbaiki 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bahan</a:t>
            </a:r>
            <a:endParaRPr sz="2000" dirty="0">
              <a:latin typeface="Calibri"/>
              <a:cs typeface="Calibri"/>
            </a:endParaRPr>
          </a:p>
          <a:p>
            <a:pPr marL="475615">
              <a:spcBef>
                <a:spcPts val="5"/>
              </a:spcBef>
            </a:pPr>
            <a:r>
              <a:rPr sz="2000" spc="-10" dirty="0">
                <a:latin typeface="Calibri"/>
                <a:cs typeface="Calibri"/>
              </a:rPr>
              <a:t>buatan</a:t>
            </a:r>
            <a:endParaRPr sz="2000" dirty="0">
              <a:latin typeface="Calibri"/>
              <a:cs typeface="Calibri"/>
            </a:endParaRPr>
          </a:p>
          <a:p>
            <a:pPr marL="475615" marR="260350" indent="-287020">
              <a:buFont typeface="Arial MT"/>
              <a:buChar char="•"/>
              <a:tabLst>
                <a:tab pos="475615" algn="l"/>
                <a:tab pos="476250" algn="l"/>
              </a:tabLst>
            </a:pPr>
            <a:r>
              <a:rPr sz="2000" dirty="0">
                <a:latin typeface="Calibri"/>
                <a:cs typeface="Calibri"/>
              </a:rPr>
              <a:t>Menurut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ketentuan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PT.KAI,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dukung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tanah dasar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harus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memiliki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nilai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CBR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minimum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sebesar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8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% adlaah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setebal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minimum </a:t>
            </a:r>
            <a:r>
              <a:rPr sz="2000" dirty="0">
                <a:latin typeface="Calibri"/>
                <a:cs typeface="Calibri"/>
              </a:rPr>
              <a:t>30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cm</a:t>
            </a:r>
          </a:p>
          <a:p>
            <a:pPr marL="475615" indent="-287020">
              <a:buFont typeface="Arial MT"/>
              <a:buChar char="•"/>
              <a:tabLst>
                <a:tab pos="475615" algn="l"/>
                <a:tab pos="476250" algn="l"/>
              </a:tabLst>
            </a:pPr>
            <a:r>
              <a:rPr sz="2000" spc="-5" dirty="0">
                <a:latin typeface="Calibri"/>
                <a:cs typeface="Calibri"/>
              </a:rPr>
              <a:t>Memiliki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kemiringan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ke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arah</a:t>
            </a:r>
            <a:r>
              <a:rPr sz="2000" spc="-5" dirty="0">
                <a:latin typeface="Calibri"/>
                <a:cs typeface="Calibri"/>
              </a:rPr>
              <a:t> luar</a:t>
            </a:r>
            <a:r>
              <a:rPr sz="2000" dirty="0">
                <a:latin typeface="Calibri"/>
                <a:cs typeface="Calibri"/>
              </a:rPr>
              <a:t> 5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%</a:t>
            </a:r>
          </a:p>
          <a:p>
            <a:pPr marL="475615" indent="-287020">
              <a:buFont typeface="Arial MT"/>
              <a:buChar char="•"/>
              <a:tabLst>
                <a:tab pos="475615" algn="l"/>
                <a:tab pos="476250" algn="l"/>
              </a:tabLst>
            </a:pPr>
            <a:r>
              <a:rPr sz="2000" spc="-5" dirty="0">
                <a:latin typeface="Calibri"/>
                <a:cs typeface="Calibri"/>
              </a:rPr>
              <a:t>Memiliki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kepadatan</a:t>
            </a:r>
            <a:r>
              <a:rPr sz="2000" dirty="0">
                <a:latin typeface="Calibri"/>
                <a:cs typeface="Calibri"/>
              </a:rPr>
              <a:t> 100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%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kepadatan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kering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maksimum</a:t>
            </a:r>
            <a:endParaRPr sz="2000" dirty="0">
              <a:latin typeface="Calibri"/>
              <a:cs typeface="Calibri"/>
            </a:endParaRPr>
          </a:p>
          <a:p>
            <a:pPr marL="475615" marR="327660" indent="-287020">
              <a:buFont typeface="Arial MT"/>
              <a:buChar char="•"/>
              <a:tabLst>
                <a:tab pos="475615" algn="l"/>
                <a:tab pos="476250" algn="l"/>
              </a:tabLst>
            </a:pPr>
            <a:r>
              <a:rPr sz="2000" spc="-25" dirty="0">
                <a:latin typeface="Calibri"/>
                <a:cs typeface="Calibri"/>
              </a:rPr>
              <a:t>Persyaratan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lain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terkait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kondisi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mud</a:t>
            </a:r>
            <a:r>
              <a:rPr sz="2000" dirty="0">
                <a:latin typeface="Calibri"/>
                <a:cs typeface="Calibri"/>
              </a:rPr>
              <a:t> pumping,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JICA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menentukan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batsan</a:t>
            </a:r>
            <a:r>
              <a:rPr sz="2000" dirty="0">
                <a:latin typeface="Calibri"/>
                <a:cs typeface="Calibri"/>
              </a:rPr>
              <a:t> menurut </a:t>
            </a:r>
            <a:r>
              <a:rPr sz="2000" spc="-5" dirty="0">
                <a:latin typeface="Calibri"/>
                <a:cs typeface="Calibri"/>
              </a:rPr>
              <a:t>tabel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berikut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979449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32084" y="555869"/>
            <a:ext cx="6555984" cy="536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76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35459" y="614172"/>
            <a:ext cx="5608320" cy="466496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050217" y="5390184"/>
            <a:ext cx="61728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39035" marR="5080" indent="-242697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Hubungan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antara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tekanan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 tanah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dasar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batas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cair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mud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pumping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60647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59111" y="5684472"/>
            <a:ext cx="59461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55115" marR="5080" indent="-154305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Hubungan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antara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tegangan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tanah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dasar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CBR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tanah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dasar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dirty="0">
                <a:latin typeface="Calibri"/>
                <a:cs typeface="Calibri"/>
              </a:rPr>
              <a:t> mud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pumping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(JICA)</a:t>
            </a:r>
            <a:endParaRPr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4977" y="550319"/>
            <a:ext cx="4851269" cy="508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307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76717" y="475329"/>
            <a:ext cx="7621905" cy="487680"/>
            <a:chOff x="1536191" y="464819"/>
            <a:chExt cx="7621905" cy="48768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7595616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7595616" y="461772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0" y="461772"/>
                  </a:moveTo>
                  <a:lnTo>
                    <a:pt x="7595616" y="461772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67395" y="500730"/>
            <a:ext cx="3799840" cy="391160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/>
              <a:t>Permasalahan</a:t>
            </a:r>
            <a:r>
              <a:rPr sz="2400" spc="-60" dirty="0"/>
              <a:t> </a:t>
            </a:r>
            <a:r>
              <a:rPr sz="2400" dirty="0"/>
              <a:t>pada</a:t>
            </a:r>
            <a:r>
              <a:rPr sz="2400" spc="-50" dirty="0"/>
              <a:t> </a:t>
            </a:r>
            <a:r>
              <a:rPr sz="2400" spc="-5" dirty="0"/>
              <a:t>subgrade</a:t>
            </a:r>
            <a:endParaRPr sz="2400"/>
          </a:p>
        </p:txBody>
      </p:sp>
      <p:sp>
        <p:nvSpPr>
          <p:cNvPr id="6" name="object 6"/>
          <p:cNvSpPr txBox="1"/>
          <p:nvPr/>
        </p:nvSpPr>
        <p:spPr>
          <a:xfrm>
            <a:off x="2844180" y="1220946"/>
            <a:ext cx="300291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400" spc="-20" dirty="0">
                <a:latin typeface="Calibri"/>
                <a:cs typeface="Calibri"/>
              </a:rPr>
              <a:t>Weak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ballast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restraint</a:t>
            </a:r>
            <a:endParaRPr sz="24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400" spc="-30" dirty="0">
                <a:latin typeface="Calibri"/>
                <a:cs typeface="Calibri"/>
              </a:rPr>
              <a:t>Water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pocket</a:t>
            </a:r>
            <a:endParaRPr sz="24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400" spc="-5" dirty="0">
                <a:latin typeface="Calibri"/>
                <a:cs typeface="Calibri"/>
              </a:rPr>
              <a:t>Ballast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pocket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091829" y="1732630"/>
            <a:ext cx="6949440" cy="4130040"/>
            <a:chOff x="2051304" y="1722120"/>
            <a:chExt cx="6949440" cy="413004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51304" y="3537204"/>
              <a:ext cx="6949440" cy="231495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17136" y="1722120"/>
              <a:ext cx="4483608" cy="19659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4678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99624" y="802017"/>
            <a:ext cx="7647940" cy="614680"/>
            <a:chOff x="1501139" y="423646"/>
            <a:chExt cx="764794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2544" y="423646"/>
              <a:ext cx="1981200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830616" y="845417"/>
            <a:ext cx="2718436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/>
              <a:t>Badan</a:t>
            </a:r>
            <a:r>
              <a:rPr sz="2400" spc="-65" dirty="0"/>
              <a:t> </a:t>
            </a:r>
            <a:r>
              <a:rPr sz="2400" spc="-5" dirty="0"/>
              <a:t>jalan</a:t>
            </a:r>
            <a:r>
              <a:rPr sz="2400" spc="-60" dirty="0"/>
              <a:t> </a:t>
            </a:r>
            <a:r>
              <a:rPr sz="2400" spc="-5" dirty="0"/>
              <a:t>rel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800614" y="1519593"/>
            <a:ext cx="6496050" cy="42945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dirty="0">
                <a:latin typeface="Calibri"/>
                <a:cs typeface="Calibri"/>
              </a:rPr>
              <a:t>Badan </a:t>
            </a:r>
            <a:r>
              <a:rPr sz="2000" spc="-5" dirty="0">
                <a:latin typeface="Calibri"/>
                <a:cs typeface="Calibri"/>
              </a:rPr>
              <a:t>jalan</a:t>
            </a:r>
            <a:r>
              <a:rPr sz="2000" spc="-10" dirty="0">
                <a:latin typeface="Calibri"/>
                <a:cs typeface="Calibri"/>
              </a:rPr>
              <a:t> rel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merupakan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konstruksi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geoteknik</a:t>
            </a:r>
            <a:r>
              <a:rPr sz="2000" spc="-10" dirty="0">
                <a:latin typeface="Calibri"/>
                <a:cs typeface="Calibri"/>
              </a:rPr>
              <a:t> yang</a:t>
            </a:r>
            <a:endParaRPr sz="2000">
              <a:latin typeface="Calibri"/>
              <a:cs typeface="Calibri"/>
            </a:endParaRPr>
          </a:p>
          <a:p>
            <a:pPr marL="299085"/>
            <a:r>
              <a:rPr sz="2000" spc="-5" dirty="0">
                <a:latin typeface="Calibri"/>
                <a:cs typeface="Calibri"/>
              </a:rPr>
              <a:t>memikul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diberikan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oleh tanah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dasar</a:t>
            </a:r>
            <a:r>
              <a:rPr sz="2000" spc="-10" dirty="0">
                <a:latin typeface="Calibri"/>
                <a:cs typeface="Calibri"/>
              </a:rPr>
              <a:t> kepadanya.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dirty="0">
                <a:latin typeface="Calibri"/>
                <a:cs typeface="Calibri"/>
              </a:rPr>
              <a:t>Badan</a:t>
            </a:r>
            <a:r>
              <a:rPr sz="2000" spc="-5" dirty="0">
                <a:latin typeface="Calibri"/>
                <a:cs typeface="Calibri"/>
              </a:rPr>
              <a:t> jalan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terbuat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dari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728980" lvl="1" indent="-351155">
              <a:buAutoNum type="arabicParenR"/>
              <a:tabLst>
                <a:tab pos="728345" algn="l"/>
                <a:tab pos="728980" algn="l"/>
              </a:tabLst>
            </a:pPr>
            <a:r>
              <a:rPr sz="2000" dirty="0">
                <a:latin typeface="Calibri"/>
                <a:cs typeface="Calibri"/>
              </a:rPr>
              <a:t>Bahan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dalam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keadaan </a:t>
            </a:r>
            <a:r>
              <a:rPr sz="2000" spc="-5" dirty="0">
                <a:latin typeface="Calibri"/>
                <a:cs typeface="Calibri"/>
              </a:rPr>
              <a:t>asli</a:t>
            </a:r>
            <a:endParaRPr sz="2000">
              <a:latin typeface="Calibri"/>
              <a:cs typeface="Calibri"/>
            </a:endParaRPr>
          </a:p>
          <a:p>
            <a:pPr marL="728980" lvl="1" indent="-351155">
              <a:buAutoNum type="arabicParenR"/>
              <a:tabLst>
                <a:tab pos="728345" algn="l"/>
                <a:tab pos="728980" algn="l"/>
              </a:tabLst>
            </a:pPr>
            <a:r>
              <a:rPr sz="2000" dirty="0">
                <a:latin typeface="Calibri"/>
                <a:cs typeface="Calibri"/>
              </a:rPr>
              <a:t>Bahan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diperbaiki</a:t>
            </a:r>
            <a:endParaRPr sz="2000">
              <a:latin typeface="Calibri"/>
              <a:cs typeface="Calibri"/>
            </a:endParaRPr>
          </a:p>
          <a:p>
            <a:pPr marL="728980" lvl="1" indent="-351155">
              <a:buAutoNum type="arabicParenR"/>
              <a:tabLst>
                <a:tab pos="728345" algn="l"/>
                <a:tab pos="728980" algn="l"/>
              </a:tabLst>
            </a:pPr>
            <a:r>
              <a:rPr sz="2000" dirty="0">
                <a:latin typeface="Calibri"/>
                <a:cs typeface="Calibri"/>
              </a:rPr>
              <a:t>Bahan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buatan</a:t>
            </a:r>
            <a:endParaRPr sz="2000">
              <a:latin typeface="Calibri"/>
              <a:cs typeface="Calibri"/>
            </a:endParaRPr>
          </a:p>
          <a:p>
            <a:pPr marL="286385" marR="109855" indent="-274320">
              <a:spcBef>
                <a:spcPts val="5"/>
              </a:spcBef>
              <a:buFont typeface="Arial MT"/>
              <a:buChar char="•"/>
              <a:tabLst>
                <a:tab pos="286385" algn="l"/>
                <a:tab pos="287020" algn="l"/>
              </a:tabLst>
            </a:pPr>
            <a:r>
              <a:rPr sz="2000" dirty="0">
                <a:latin typeface="Calibri"/>
                <a:cs typeface="Calibri"/>
              </a:rPr>
              <a:t>Badan </a:t>
            </a:r>
            <a:r>
              <a:rPr sz="2000" spc="-5" dirty="0">
                <a:latin typeface="Calibri"/>
                <a:cs typeface="Calibri"/>
              </a:rPr>
              <a:t>jalan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dapat </a:t>
            </a:r>
            <a:r>
              <a:rPr sz="2000" spc="-10" dirty="0">
                <a:latin typeface="Calibri"/>
                <a:cs typeface="Calibri"/>
              </a:rPr>
              <a:t>berada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daerah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dataran,</a:t>
            </a:r>
            <a:r>
              <a:rPr sz="2000" spc="-5" dirty="0">
                <a:latin typeface="Calibri"/>
                <a:cs typeface="Calibri"/>
              </a:rPr>
              <a:t> perbukitan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pegunungan</a:t>
            </a:r>
            <a:endParaRPr sz="2000">
              <a:latin typeface="Calibri"/>
              <a:cs typeface="Calibri"/>
            </a:endParaRPr>
          </a:p>
          <a:p>
            <a:pPr marL="287020" indent="-274320">
              <a:buFont typeface="Arial MT"/>
              <a:buChar char="•"/>
              <a:tabLst>
                <a:tab pos="286385" algn="l"/>
                <a:tab pos="287020" algn="l"/>
              </a:tabLst>
            </a:pPr>
            <a:r>
              <a:rPr sz="2000" dirty="0">
                <a:latin typeface="Calibri"/>
                <a:cs typeface="Calibri"/>
              </a:rPr>
              <a:t>Badan </a:t>
            </a:r>
            <a:r>
              <a:rPr sz="2000" spc="-5" dirty="0">
                <a:latin typeface="Calibri"/>
                <a:cs typeface="Calibri"/>
              </a:rPr>
              <a:t>jalan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timbunan harus memenuhi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syarat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927100" indent="-473075">
              <a:buAutoNum type="alphaLcPeriod"/>
              <a:tabLst>
                <a:tab pos="926465" algn="l"/>
                <a:tab pos="927100" algn="l"/>
              </a:tabLst>
            </a:pPr>
            <a:r>
              <a:rPr sz="2000" spc="-5" dirty="0">
                <a:latin typeface="Calibri"/>
                <a:cs typeface="Calibri"/>
              </a:rPr>
              <a:t>mampu </a:t>
            </a:r>
            <a:r>
              <a:rPr sz="2000" dirty="0">
                <a:latin typeface="Calibri"/>
                <a:cs typeface="Calibri"/>
              </a:rPr>
              <a:t>menopan </a:t>
            </a:r>
            <a:r>
              <a:rPr sz="2000" spc="-15" dirty="0">
                <a:latin typeface="Calibri"/>
                <a:cs typeface="Calibri"/>
              </a:rPr>
              <a:t>berat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sendiri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 beban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 </a:t>
            </a:r>
            <a:r>
              <a:rPr sz="2000" spc="-20" dirty="0">
                <a:latin typeface="Calibri"/>
                <a:cs typeface="Calibri"/>
              </a:rPr>
              <a:t>atasnya</a:t>
            </a:r>
            <a:endParaRPr sz="2000">
              <a:latin typeface="Calibri"/>
              <a:cs typeface="Calibri"/>
            </a:endParaRPr>
          </a:p>
          <a:p>
            <a:pPr marL="911225"/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aman</a:t>
            </a:r>
            <a:endParaRPr sz="2000">
              <a:latin typeface="Calibri"/>
              <a:cs typeface="Calibri"/>
            </a:endParaRPr>
          </a:p>
          <a:p>
            <a:pPr marL="911860" indent="-457834">
              <a:buAutoNum type="alphaLcPeriod" startAt="2"/>
              <a:tabLst>
                <a:tab pos="911225" algn="l"/>
                <a:tab pos="911860" algn="l"/>
              </a:tabLst>
            </a:pPr>
            <a:r>
              <a:rPr sz="2000" spc="-10" dirty="0">
                <a:latin typeface="Calibri"/>
                <a:cs typeface="Calibri"/>
              </a:rPr>
              <a:t>Settlement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dalam</a:t>
            </a:r>
            <a:r>
              <a:rPr sz="2000" spc="-10" dirty="0">
                <a:latin typeface="Calibri"/>
                <a:cs typeface="Calibri"/>
              </a:rPr>
              <a:t> batas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toleransi</a:t>
            </a:r>
            <a:endParaRPr sz="2000">
              <a:latin typeface="Calibri"/>
              <a:cs typeface="Calibri"/>
            </a:endParaRPr>
          </a:p>
          <a:p>
            <a:pPr marL="911860" indent="-457834">
              <a:buAutoNum type="alphaLcPeriod" startAt="2"/>
              <a:tabLst>
                <a:tab pos="911225" algn="l"/>
                <a:tab pos="911860" algn="l"/>
              </a:tabLst>
            </a:pPr>
            <a:r>
              <a:rPr sz="2000" dirty="0">
                <a:latin typeface="Calibri"/>
                <a:cs typeface="Calibri"/>
              </a:rPr>
              <a:t>Mampu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mempertahankan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bentuk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timbunan</a:t>
            </a:r>
            <a:endParaRPr sz="2000">
              <a:latin typeface="Calibri"/>
              <a:cs typeface="Calibri"/>
            </a:endParaRPr>
          </a:p>
          <a:p>
            <a:pPr marL="911860" indent="-457834">
              <a:buAutoNum type="alphaLcPeriod" startAt="2"/>
              <a:tabLst>
                <a:tab pos="911225" algn="l"/>
                <a:tab pos="911860" algn="l"/>
              </a:tabLst>
            </a:pPr>
            <a:r>
              <a:rPr sz="2000" dirty="0">
                <a:latin typeface="Calibri"/>
                <a:cs typeface="Calibri"/>
              </a:rPr>
              <a:t>Mampu</a:t>
            </a:r>
            <a:r>
              <a:rPr sz="2000" spc="-5" dirty="0">
                <a:latin typeface="Calibri"/>
                <a:cs typeface="Calibri"/>
              </a:rPr>
              <a:t> mempertahankan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sifat2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teknik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timbunan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0175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57581" y="507728"/>
            <a:ext cx="7647940" cy="614680"/>
            <a:chOff x="1501139" y="423646"/>
            <a:chExt cx="764794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50691" y="423646"/>
              <a:ext cx="4186428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ctrTitle"/>
          </p:nvPr>
        </p:nvSpPr>
        <p:spPr>
          <a:xfrm>
            <a:off x="1646251" y="519943"/>
            <a:ext cx="7061734" cy="382797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/>
          <a:p>
            <a:pPr marL="1563370">
              <a:lnSpc>
                <a:spcPct val="100000"/>
              </a:lnSpc>
              <a:spcBef>
                <a:spcPts val="105"/>
              </a:spcBef>
            </a:pPr>
            <a:r>
              <a:rPr sz="2400" dirty="0"/>
              <a:t>Longsoran</a:t>
            </a:r>
            <a:r>
              <a:rPr sz="2400" spc="-65" dirty="0"/>
              <a:t> </a:t>
            </a:r>
            <a:r>
              <a:rPr sz="2400" dirty="0"/>
              <a:t>dan</a:t>
            </a:r>
            <a:r>
              <a:rPr sz="2400" spc="-35" dirty="0"/>
              <a:t> </a:t>
            </a:r>
            <a:r>
              <a:rPr sz="2400" dirty="0"/>
              <a:t>cara</a:t>
            </a:r>
            <a:r>
              <a:rPr sz="2400" spc="-35" dirty="0"/>
              <a:t> </a:t>
            </a:r>
            <a:r>
              <a:rPr sz="2400" spc="-10" dirty="0"/>
              <a:t>pencegahannya</a:t>
            </a: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337139" y="1236906"/>
            <a:ext cx="5422177" cy="192832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663194" y="1183266"/>
            <a:ext cx="19335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Larangan</a:t>
            </a:r>
            <a:r>
              <a:rPr spc="-6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penggalian</a:t>
            </a:r>
            <a:endParaRPr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583819" y="3403353"/>
            <a:ext cx="5237987" cy="268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355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7862" y="262758"/>
            <a:ext cx="11519338" cy="6117021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1091240" y="854570"/>
            <a:ext cx="7647940" cy="614680"/>
            <a:chOff x="1501139" y="423646"/>
            <a:chExt cx="7647940" cy="61468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01139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50691" y="423646"/>
              <a:ext cx="4186428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8383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b="1"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273028" y="897970"/>
            <a:ext cx="4696440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/>
              <a:t>Longsoran</a:t>
            </a:r>
            <a:r>
              <a:rPr sz="2400" b="1" spc="-65" dirty="0"/>
              <a:t> </a:t>
            </a:r>
            <a:r>
              <a:rPr sz="2400" b="1" dirty="0"/>
              <a:t>dan</a:t>
            </a:r>
            <a:r>
              <a:rPr sz="2400" b="1" spc="-35" dirty="0"/>
              <a:t> </a:t>
            </a:r>
            <a:r>
              <a:rPr sz="2400" b="1" dirty="0"/>
              <a:t>cara</a:t>
            </a:r>
            <a:r>
              <a:rPr sz="2400" b="1" spc="-35" dirty="0"/>
              <a:t> </a:t>
            </a:r>
            <a:r>
              <a:rPr sz="2400" b="1" spc="-10" dirty="0"/>
              <a:t>pencegahannya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07225" y="2454267"/>
            <a:ext cx="8510045" cy="18601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Hal utama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yang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harus</a:t>
            </a:r>
            <a:r>
              <a:rPr sz="2000" b="1" spc="4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diperhatikan</a:t>
            </a:r>
            <a:r>
              <a:rPr sz="2000" b="1" spc="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dalam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analisis</a:t>
            </a:r>
            <a:r>
              <a:rPr sz="2000" b="1" spc="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kelongsoran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12700">
              <a:spcBef>
                <a:spcPts val="5"/>
              </a:spcBef>
            </a:pP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adalah</a:t>
            </a:r>
            <a:r>
              <a:rPr sz="2000" b="1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:</a:t>
            </a:r>
          </a:p>
          <a:p>
            <a:pPr marL="469900" marR="306705" indent="-457834">
              <a:buAutoNum type="arabicPeriod"/>
              <a:tabLst>
                <a:tab pos="469900" algn="l"/>
                <a:tab pos="470534" algn="l"/>
              </a:tabLst>
            </a:pP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Kemiringan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lereng</a:t>
            </a:r>
            <a:r>
              <a:rPr sz="2000" b="1" spc="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,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sedapat</a:t>
            </a:r>
            <a:r>
              <a:rPr sz="2000" b="1" spc="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mungkin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harus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disesuaikan </a:t>
            </a:r>
            <a:r>
              <a:rPr sz="2000" b="1" spc="-43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terhadap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jenis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tanahnya.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69900" marR="229235" indent="-457834">
              <a:buAutoNum type="arabicPeriod"/>
              <a:tabLst>
                <a:tab pos="469900" algn="l"/>
                <a:tab pos="470534" algn="l"/>
              </a:tabLst>
            </a:pP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Penyebab</a:t>
            </a:r>
            <a:r>
              <a:rPr sz="2000" b="1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lainnya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adalah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5" dirty="0">
                <a:solidFill>
                  <a:schemeClr val="bg1"/>
                </a:solidFill>
                <a:latin typeface="Calibri"/>
                <a:cs typeface="Calibri"/>
              </a:rPr>
              <a:t>air.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30" dirty="0">
                <a:solidFill>
                  <a:schemeClr val="bg1"/>
                </a:solidFill>
                <a:latin typeface="Calibri"/>
                <a:cs typeface="Calibri"/>
              </a:rPr>
              <a:t>Tanah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yang</a:t>
            </a:r>
            <a:r>
              <a:rPr sz="2000" b="1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banyak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air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akan </a:t>
            </a:r>
            <a:r>
              <a:rPr sz="2000" b="1" spc="-4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kehilangan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berat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butirannya</a:t>
            </a:r>
            <a:r>
              <a:rPr sz="2000" b="1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dan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chemeClr val="bg1"/>
                </a:solidFill>
                <a:latin typeface="Calibri"/>
                <a:cs typeface="Calibri"/>
              </a:rPr>
              <a:t>kekuatan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gesernya 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termasuk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chemeClr val="bg1"/>
                </a:solidFill>
                <a:latin typeface="Calibri"/>
                <a:cs typeface="Calibri"/>
              </a:rPr>
              <a:t>kohesinya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233344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63230" y="790638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210294" y="792865"/>
            <a:ext cx="2385021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spc="-10" dirty="0"/>
              <a:t>pencegahannya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69681" y="1564323"/>
            <a:ext cx="623506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spcBef>
                <a:spcPts val="100"/>
              </a:spcBef>
              <a:buAutoNum type="arabicParenR"/>
              <a:tabLst>
                <a:tab pos="355600" algn="l"/>
                <a:tab pos="356235" algn="l"/>
              </a:tabLst>
            </a:pPr>
            <a:r>
              <a:rPr spc="-5" dirty="0">
                <a:latin typeface="Calibri"/>
                <a:cs typeface="Calibri"/>
              </a:rPr>
              <a:t>Mengurangi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kemiringan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lereng</a:t>
            </a:r>
            <a:endParaRPr>
              <a:latin typeface="Calibri"/>
              <a:cs typeface="Calibri"/>
            </a:endParaRPr>
          </a:p>
          <a:p>
            <a:pPr marL="355600" marR="155575" indent="-343535">
              <a:buFont typeface="Calibri"/>
              <a:buAutoNum type="arabicParenR"/>
              <a:tabLst>
                <a:tab pos="407034" algn="l"/>
                <a:tab pos="407670" algn="l"/>
              </a:tabLst>
            </a:pPr>
            <a:r>
              <a:rPr dirty="0"/>
              <a:t>	</a:t>
            </a:r>
            <a:r>
              <a:rPr spc="-5" dirty="0">
                <a:latin typeface="Calibri"/>
                <a:cs typeface="Calibri"/>
              </a:rPr>
              <a:t>mencegah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penggerusan</a:t>
            </a:r>
            <a:r>
              <a:rPr spc="-5" dirty="0">
                <a:latin typeface="Calibri"/>
                <a:cs typeface="Calibri"/>
              </a:rPr>
              <a:t> di </a:t>
            </a:r>
            <a:r>
              <a:rPr spc="-10" dirty="0">
                <a:latin typeface="Calibri"/>
                <a:cs typeface="Calibri"/>
              </a:rPr>
              <a:t>kaki</a:t>
            </a:r>
            <a:r>
              <a:rPr spc="-5" dirty="0">
                <a:latin typeface="Calibri"/>
                <a:cs typeface="Calibri"/>
              </a:rPr>
              <a:t> lereng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oleh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arus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45" dirty="0">
                <a:latin typeface="Calibri"/>
                <a:cs typeface="Calibri"/>
              </a:rPr>
              <a:t>air,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sehingga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kaki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lereng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diperkuat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batu </a:t>
            </a:r>
            <a:r>
              <a:rPr spc="-10" dirty="0">
                <a:latin typeface="Calibri"/>
                <a:cs typeface="Calibri"/>
              </a:rPr>
              <a:t>atau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konstruksi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berm</a:t>
            </a:r>
            <a:endParaRPr>
              <a:latin typeface="Calibri"/>
              <a:cs typeface="Calibri"/>
            </a:endParaRPr>
          </a:p>
          <a:p>
            <a:pPr marL="355600" indent="-343535">
              <a:buAutoNum type="arabicParenR"/>
              <a:tabLst>
                <a:tab pos="355600" algn="l"/>
                <a:tab pos="356235" algn="l"/>
              </a:tabLst>
            </a:pPr>
            <a:r>
              <a:rPr spc="-10" dirty="0">
                <a:latin typeface="Calibri"/>
                <a:cs typeface="Calibri"/>
              </a:rPr>
              <a:t>Melakukan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pelarangan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penggalian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sekitar kaki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lereng</a:t>
            </a:r>
            <a:endParaRPr>
              <a:latin typeface="Calibri"/>
              <a:cs typeface="Calibri"/>
            </a:endParaRPr>
          </a:p>
          <a:p>
            <a:pPr marL="355600" indent="-343535">
              <a:buAutoNum type="arabicParenR"/>
              <a:tabLst>
                <a:tab pos="355600" algn="l"/>
                <a:tab pos="356235" algn="l"/>
              </a:tabLst>
            </a:pPr>
            <a:r>
              <a:rPr spc="-10" dirty="0">
                <a:latin typeface="Calibri"/>
                <a:cs typeface="Calibri"/>
              </a:rPr>
              <a:t>Pembuatan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saluran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mengatasi keberadaan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kantong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balas</a:t>
            </a:r>
            <a:endParaRPr>
              <a:latin typeface="Calibri"/>
              <a:cs typeface="Calibri"/>
            </a:endParaRPr>
          </a:p>
          <a:p>
            <a:pPr marL="355600" indent="-343535">
              <a:buAutoNum type="arabicParenR"/>
              <a:tabLst>
                <a:tab pos="355600" algn="l"/>
                <a:tab pos="356235" algn="l"/>
              </a:tabLst>
            </a:pPr>
            <a:r>
              <a:rPr spc="-5" dirty="0">
                <a:latin typeface="Calibri"/>
                <a:cs typeface="Calibri"/>
              </a:rPr>
              <a:t>Longsor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 diakibatkan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oleh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rusaknya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64616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207257" y="492709"/>
            <a:ext cx="6150610" cy="1347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dirty="0">
                <a:latin typeface="Calibri"/>
                <a:cs typeface="Calibri"/>
              </a:rPr>
              <a:t>ciri-ciri</a:t>
            </a:r>
            <a:r>
              <a:rPr sz="2000" b="1" i="1" spc="-40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lereng</a:t>
            </a:r>
            <a:r>
              <a:rPr sz="2000" b="1" i="1" spc="-35" dirty="0">
                <a:latin typeface="Calibri"/>
                <a:cs typeface="Calibri"/>
              </a:rPr>
              <a:t> </a:t>
            </a:r>
            <a:r>
              <a:rPr sz="2000" b="1" i="1" spc="-15" dirty="0">
                <a:latin typeface="Calibri"/>
                <a:cs typeface="Calibri"/>
              </a:rPr>
              <a:t>akan</a:t>
            </a:r>
            <a:r>
              <a:rPr sz="2000" b="1" i="1" spc="-30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longsor</a:t>
            </a:r>
            <a:r>
              <a:rPr sz="2000" b="1" i="1" spc="-45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dan</a:t>
            </a:r>
            <a:r>
              <a:rPr sz="2000" b="1" i="1" spc="-3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penanganan</a:t>
            </a:r>
            <a:r>
              <a:rPr sz="2000" b="1" i="1" spc="-50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awal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2600">
              <a:latin typeface="Calibri"/>
              <a:cs typeface="Calibri"/>
            </a:endParaRPr>
          </a:p>
          <a:p>
            <a:pPr marL="442595" indent="-343535">
              <a:buAutoNum type="arabicPeriod"/>
              <a:tabLst>
                <a:tab pos="442595" algn="l"/>
                <a:tab pos="443230" algn="l"/>
              </a:tabLst>
            </a:pPr>
            <a:r>
              <a:rPr sz="2000" spc="-15" dirty="0">
                <a:latin typeface="Calibri"/>
                <a:cs typeface="Calibri"/>
              </a:rPr>
              <a:t>Lerengnya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melembung</a:t>
            </a:r>
            <a:endParaRPr sz="2000">
              <a:latin typeface="Calibri"/>
              <a:cs typeface="Calibri"/>
            </a:endParaRPr>
          </a:p>
          <a:p>
            <a:pPr marL="442595" indent="-343535">
              <a:buAutoNum type="arabicPeriod"/>
              <a:tabLst>
                <a:tab pos="442595" algn="l"/>
                <a:tab pos="443230" algn="l"/>
              </a:tabLst>
            </a:pPr>
            <a:r>
              <a:rPr sz="2000" spc="-5" dirty="0">
                <a:latin typeface="Calibri"/>
                <a:cs typeface="Calibri"/>
              </a:rPr>
              <a:t>Jalan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sering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mengalami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ambles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berulang-ulang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182868" y="2118361"/>
            <a:ext cx="314325" cy="710565"/>
            <a:chOff x="4658867" y="2118360"/>
            <a:chExt cx="314325" cy="710565"/>
          </a:xfrm>
        </p:grpSpPr>
        <p:sp>
          <p:nvSpPr>
            <p:cNvPr id="7" name="object 7"/>
            <p:cNvSpPr/>
            <p:nvPr/>
          </p:nvSpPr>
          <p:spPr>
            <a:xfrm>
              <a:off x="4671821" y="2131314"/>
              <a:ext cx="288290" cy="684530"/>
            </a:xfrm>
            <a:custGeom>
              <a:avLst/>
              <a:gdLst/>
              <a:ahLst/>
              <a:cxnLst/>
              <a:rect l="l" t="t" r="r" b="b"/>
              <a:pathLst>
                <a:path w="288289" h="684530">
                  <a:moveTo>
                    <a:pt x="216026" y="0"/>
                  </a:moveTo>
                  <a:lnTo>
                    <a:pt x="72008" y="0"/>
                  </a:lnTo>
                  <a:lnTo>
                    <a:pt x="72008" y="540258"/>
                  </a:lnTo>
                  <a:lnTo>
                    <a:pt x="0" y="540258"/>
                  </a:lnTo>
                  <a:lnTo>
                    <a:pt x="144017" y="684276"/>
                  </a:lnTo>
                  <a:lnTo>
                    <a:pt x="288036" y="540258"/>
                  </a:lnTo>
                  <a:lnTo>
                    <a:pt x="216026" y="540258"/>
                  </a:lnTo>
                  <a:lnTo>
                    <a:pt x="21602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671821" y="2131314"/>
              <a:ext cx="288290" cy="684530"/>
            </a:xfrm>
            <a:custGeom>
              <a:avLst/>
              <a:gdLst/>
              <a:ahLst/>
              <a:cxnLst/>
              <a:rect l="l" t="t" r="r" b="b"/>
              <a:pathLst>
                <a:path w="288289" h="684530">
                  <a:moveTo>
                    <a:pt x="0" y="540258"/>
                  </a:moveTo>
                  <a:lnTo>
                    <a:pt x="72008" y="540258"/>
                  </a:lnTo>
                  <a:lnTo>
                    <a:pt x="72008" y="0"/>
                  </a:lnTo>
                  <a:lnTo>
                    <a:pt x="216026" y="0"/>
                  </a:lnTo>
                  <a:lnTo>
                    <a:pt x="216026" y="540258"/>
                  </a:lnTo>
                  <a:lnTo>
                    <a:pt x="288036" y="540258"/>
                  </a:lnTo>
                  <a:lnTo>
                    <a:pt x="144017" y="684276"/>
                  </a:lnTo>
                  <a:lnTo>
                    <a:pt x="0" y="540258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588512" y="3013964"/>
            <a:ext cx="55378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spc="-15" dirty="0">
                <a:latin typeface="Calibri"/>
                <a:cs typeface="Calibri"/>
              </a:rPr>
              <a:t>Getaran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mempercepat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terjadinya</a:t>
            </a:r>
            <a:r>
              <a:rPr sz="2000" dirty="0">
                <a:latin typeface="Calibri"/>
                <a:cs typeface="Calibri"/>
              </a:rPr>
              <a:t> longsor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6227065" y="3589021"/>
            <a:ext cx="314325" cy="710565"/>
            <a:chOff x="4703064" y="3589020"/>
            <a:chExt cx="314325" cy="710565"/>
          </a:xfrm>
        </p:grpSpPr>
        <p:sp>
          <p:nvSpPr>
            <p:cNvPr id="11" name="object 11"/>
            <p:cNvSpPr/>
            <p:nvPr/>
          </p:nvSpPr>
          <p:spPr>
            <a:xfrm>
              <a:off x="4716018" y="3601974"/>
              <a:ext cx="288290" cy="684530"/>
            </a:xfrm>
            <a:custGeom>
              <a:avLst/>
              <a:gdLst/>
              <a:ahLst/>
              <a:cxnLst/>
              <a:rect l="l" t="t" r="r" b="b"/>
              <a:pathLst>
                <a:path w="288289" h="684529">
                  <a:moveTo>
                    <a:pt x="216027" y="0"/>
                  </a:moveTo>
                  <a:lnTo>
                    <a:pt x="72009" y="0"/>
                  </a:lnTo>
                  <a:lnTo>
                    <a:pt x="72009" y="540257"/>
                  </a:lnTo>
                  <a:lnTo>
                    <a:pt x="0" y="540257"/>
                  </a:lnTo>
                  <a:lnTo>
                    <a:pt x="144018" y="684276"/>
                  </a:lnTo>
                  <a:lnTo>
                    <a:pt x="288036" y="540257"/>
                  </a:lnTo>
                  <a:lnTo>
                    <a:pt x="216027" y="540257"/>
                  </a:lnTo>
                  <a:lnTo>
                    <a:pt x="21602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716018" y="3601974"/>
              <a:ext cx="288290" cy="684530"/>
            </a:xfrm>
            <a:custGeom>
              <a:avLst/>
              <a:gdLst/>
              <a:ahLst/>
              <a:cxnLst/>
              <a:rect l="l" t="t" r="r" b="b"/>
              <a:pathLst>
                <a:path w="288289" h="684529">
                  <a:moveTo>
                    <a:pt x="0" y="540257"/>
                  </a:moveTo>
                  <a:lnTo>
                    <a:pt x="72009" y="540257"/>
                  </a:lnTo>
                  <a:lnTo>
                    <a:pt x="72009" y="0"/>
                  </a:lnTo>
                  <a:lnTo>
                    <a:pt x="216027" y="0"/>
                  </a:lnTo>
                  <a:lnTo>
                    <a:pt x="216027" y="540257"/>
                  </a:lnTo>
                  <a:lnTo>
                    <a:pt x="288036" y="540257"/>
                  </a:lnTo>
                  <a:lnTo>
                    <a:pt x="144018" y="684276"/>
                  </a:lnTo>
                  <a:lnTo>
                    <a:pt x="0" y="540257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632455" y="4526408"/>
            <a:ext cx="60153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spc="-10" dirty="0">
                <a:latin typeface="Calibri"/>
                <a:cs typeface="Calibri"/>
              </a:rPr>
              <a:t>Segera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kurangi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kecepatan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saat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melintas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(taspat)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236209" y="4954524"/>
            <a:ext cx="314325" cy="710565"/>
            <a:chOff x="4712208" y="4954523"/>
            <a:chExt cx="314325" cy="710565"/>
          </a:xfrm>
        </p:grpSpPr>
        <p:sp>
          <p:nvSpPr>
            <p:cNvPr id="15" name="object 15"/>
            <p:cNvSpPr/>
            <p:nvPr/>
          </p:nvSpPr>
          <p:spPr>
            <a:xfrm>
              <a:off x="4725162" y="4967477"/>
              <a:ext cx="288290" cy="684530"/>
            </a:xfrm>
            <a:custGeom>
              <a:avLst/>
              <a:gdLst/>
              <a:ahLst/>
              <a:cxnLst/>
              <a:rect l="l" t="t" r="r" b="b"/>
              <a:pathLst>
                <a:path w="288289" h="684529">
                  <a:moveTo>
                    <a:pt x="216026" y="0"/>
                  </a:moveTo>
                  <a:lnTo>
                    <a:pt x="72009" y="0"/>
                  </a:lnTo>
                  <a:lnTo>
                    <a:pt x="72009" y="540258"/>
                  </a:lnTo>
                  <a:lnTo>
                    <a:pt x="0" y="540258"/>
                  </a:lnTo>
                  <a:lnTo>
                    <a:pt x="144017" y="684276"/>
                  </a:lnTo>
                  <a:lnTo>
                    <a:pt x="288036" y="540258"/>
                  </a:lnTo>
                  <a:lnTo>
                    <a:pt x="216026" y="540258"/>
                  </a:lnTo>
                  <a:lnTo>
                    <a:pt x="21602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725162" y="4967477"/>
              <a:ext cx="288290" cy="684530"/>
            </a:xfrm>
            <a:custGeom>
              <a:avLst/>
              <a:gdLst/>
              <a:ahLst/>
              <a:cxnLst/>
              <a:rect l="l" t="t" r="r" b="b"/>
              <a:pathLst>
                <a:path w="288289" h="684529">
                  <a:moveTo>
                    <a:pt x="0" y="540258"/>
                  </a:moveTo>
                  <a:lnTo>
                    <a:pt x="72009" y="540258"/>
                  </a:lnTo>
                  <a:lnTo>
                    <a:pt x="72009" y="0"/>
                  </a:lnTo>
                  <a:lnTo>
                    <a:pt x="216026" y="0"/>
                  </a:lnTo>
                  <a:lnTo>
                    <a:pt x="216026" y="540258"/>
                  </a:lnTo>
                  <a:lnTo>
                    <a:pt x="288036" y="540258"/>
                  </a:lnTo>
                  <a:lnTo>
                    <a:pt x="144017" y="684276"/>
                  </a:lnTo>
                  <a:lnTo>
                    <a:pt x="0" y="540258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443098" y="5682183"/>
            <a:ext cx="6849745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spc="-5" dirty="0">
                <a:latin typeface="Calibri"/>
                <a:cs typeface="Calibri"/>
              </a:rPr>
              <a:t>Penanganan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sementara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15" dirty="0">
                <a:latin typeface="Calibri"/>
                <a:cs typeface="Calibri"/>
              </a:rPr>
              <a:t> konstruksi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berman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(kantung </a:t>
            </a:r>
            <a:r>
              <a:rPr sz="2000" spc="-5" dirty="0">
                <a:latin typeface="Calibri"/>
                <a:cs typeface="Calibri"/>
              </a:rPr>
              <a:t>pasir)</a:t>
            </a:r>
            <a:endParaRPr sz="2000">
              <a:latin typeface="Calibri"/>
              <a:cs typeface="Calibri"/>
            </a:endParaRPr>
          </a:p>
          <a:p>
            <a:pPr marL="12700"/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beri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drain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secekupnya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82822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63614" y="332231"/>
            <a:ext cx="6579317" cy="588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870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2478" y="907121"/>
            <a:ext cx="7647940" cy="614680"/>
            <a:chOff x="1501139" y="423646"/>
            <a:chExt cx="764794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39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23004" y="423646"/>
              <a:ext cx="2240279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3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245664" y="950520"/>
            <a:ext cx="4638529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spc="-5" dirty="0"/>
              <a:t>Drainase</a:t>
            </a:r>
            <a:r>
              <a:rPr sz="2400" spc="-55" dirty="0"/>
              <a:t> </a:t>
            </a:r>
            <a:r>
              <a:rPr sz="2400" spc="-5" dirty="0"/>
              <a:t>jalan</a:t>
            </a:r>
            <a:r>
              <a:rPr sz="2400" spc="-55" dirty="0"/>
              <a:t> </a:t>
            </a:r>
            <a:r>
              <a:rPr sz="2400" spc="-5" dirty="0"/>
              <a:t>rel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93982" y="1765922"/>
            <a:ext cx="6576695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Drainase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bertujuan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agar</a:t>
            </a:r>
            <a:endParaRPr sz="2400">
              <a:latin typeface="Calibri"/>
              <a:cs typeface="Calibri"/>
            </a:endParaRPr>
          </a:p>
          <a:p>
            <a:pPr marL="469900" marR="5080" indent="-457834">
              <a:buAutoNum type="arabicPeriod"/>
              <a:tabLst>
                <a:tab pos="469900" algn="l"/>
                <a:tab pos="470534" algn="l"/>
              </a:tabLst>
            </a:pPr>
            <a:r>
              <a:rPr sz="2400" spc="-5" dirty="0">
                <a:latin typeface="Calibri"/>
                <a:cs typeface="Calibri"/>
              </a:rPr>
              <a:t>Tidak </a:t>
            </a:r>
            <a:r>
              <a:rPr sz="2400" spc="-10" dirty="0">
                <a:latin typeface="Calibri"/>
                <a:cs typeface="Calibri"/>
              </a:rPr>
              <a:t>terjadi</a:t>
            </a:r>
            <a:r>
              <a:rPr sz="2400" spc="-15" dirty="0">
                <a:latin typeface="Calibri"/>
                <a:cs typeface="Calibri"/>
              </a:rPr>
              <a:t> genangan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air</a:t>
            </a:r>
            <a:r>
              <a:rPr sz="2400" spc="-5" dirty="0">
                <a:latin typeface="Calibri"/>
                <a:cs typeface="Calibri"/>
              </a:rPr>
              <a:t> pada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jalan </a:t>
            </a:r>
            <a:r>
              <a:rPr sz="2400" spc="-10" dirty="0">
                <a:latin typeface="Calibri"/>
                <a:cs typeface="Calibri"/>
              </a:rPr>
              <a:t>rel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sehingga </a:t>
            </a:r>
            <a:r>
              <a:rPr sz="2400" spc="-5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menghindari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pumping</a:t>
            </a:r>
            <a:r>
              <a:rPr sz="2400" spc="-15" dirty="0">
                <a:latin typeface="Calibri"/>
                <a:cs typeface="Calibri"/>
              </a:rPr>
              <a:t> effect.</a:t>
            </a:r>
            <a:endParaRPr sz="2400">
              <a:latin typeface="Calibri"/>
              <a:cs typeface="Calibri"/>
            </a:endParaRPr>
          </a:p>
          <a:p>
            <a:pPr marL="469900" marR="996950" indent="-457834">
              <a:buAutoNum type="arabicPeriod"/>
              <a:tabLst>
                <a:tab pos="469900" algn="l"/>
                <a:tab pos="470534" algn="l"/>
              </a:tabLst>
            </a:pPr>
            <a:r>
              <a:rPr sz="2400" spc="-5" dirty="0">
                <a:latin typeface="Calibri"/>
                <a:cs typeface="Calibri"/>
              </a:rPr>
              <a:t>Mencegah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atau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mengurangi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pengaruh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air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terhadap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konsistensi</a:t>
            </a:r>
            <a:r>
              <a:rPr sz="2400" spc="-5" dirty="0">
                <a:latin typeface="Calibri"/>
                <a:cs typeface="Calibri"/>
              </a:rPr>
              <a:t> tanah</a:t>
            </a:r>
            <a:endParaRPr sz="2400">
              <a:latin typeface="Calibri"/>
              <a:cs typeface="Calibri"/>
            </a:endParaRPr>
          </a:p>
          <a:p>
            <a:pPr marL="469900" indent="-457834">
              <a:buAutoNum type="arabicPeriod"/>
              <a:tabLst>
                <a:tab pos="469900" algn="l"/>
                <a:tab pos="470534" algn="l"/>
              </a:tabLst>
            </a:pPr>
            <a:r>
              <a:rPr sz="2400" spc="-5" dirty="0">
                <a:latin typeface="Calibri"/>
                <a:cs typeface="Calibri"/>
              </a:rPr>
              <a:t>Lalu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lintas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kereta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api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tidak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terganggu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274801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98649" y="1137480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089328" y="1139707"/>
            <a:ext cx="3067049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spc="-5" dirty="0"/>
              <a:t>Jenis</a:t>
            </a:r>
            <a:r>
              <a:rPr sz="2400" spc="-25" dirty="0"/>
              <a:t> </a:t>
            </a:r>
            <a:r>
              <a:rPr sz="2400" spc="-5" dirty="0"/>
              <a:t>Drainase</a:t>
            </a:r>
            <a:r>
              <a:rPr sz="2400" spc="-45" dirty="0"/>
              <a:t> </a:t>
            </a:r>
            <a:r>
              <a:rPr sz="2400" spc="-5" dirty="0"/>
              <a:t>jalan</a:t>
            </a:r>
            <a:r>
              <a:rPr sz="2400" spc="-50" dirty="0"/>
              <a:t> </a:t>
            </a:r>
            <a:r>
              <a:rPr sz="2400" spc="-5" dirty="0"/>
              <a:t>rel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305100" y="1955108"/>
            <a:ext cx="66478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spcBef>
                <a:spcPts val="1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alibri"/>
                <a:cs typeface="Calibri"/>
              </a:rPr>
              <a:t>Drainase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permukaan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(</a:t>
            </a:r>
            <a:r>
              <a:rPr sz="2400" i="1" spc="-5" dirty="0">
                <a:latin typeface="Calibri"/>
                <a:cs typeface="Calibri"/>
              </a:rPr>
              <a:t>surface</a:t>
            </a:r>
            <a:r>
              <a:rPr sz="2400" i="1" spc="-1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drainage</a:t>
            </a:r>
            <a:r>
              <a:rPr sz="2400" spc="-5" dirty="0"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  <a:p>
            <a:pPr marL="355600" indent="-343535"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alibri"/>
                <a:cs typeface="Calibri"/>
              </a:rPr>
              <a:t>Drainase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bawah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permukaan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</a:t>
            </a:r>
            <a:r>
              <a:rPr sz="2400" i="1" dirty="0">
                <a:latin typeface="Calibri"/>
                <a:cs typeface="Calibri"/>
              </a:rPr>
              <a:t>sub</a:t>
            </a:r>
            <a:r>
              <a:rPr sz="2400" i="1" spc="-1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surface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drainage</a:t>
            </a:r>
            <a:r>
              <a:rPr sz="2400" spc="-5" dirty="0"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  <a:p>
            <a:pPr marL="355600" indent="-343535"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alibri"/>
                <a:cs typeface="Calibri"/>
              </a:rPr>
              <a:t>Drainase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lereng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(</a:t>
            </a:r>
            <a:r>
              <a:rPr sz="2400" i="1" spc="-5" dirty="0">
                <a:latin typeface="Calibri"/>
                <a:cs typeface="Calibri"/>
              </a:rPr>
              <a:t>slope</a:t>
            </a:r>
            <a:r>
              <a:rPr sz="2400" i="1" spc="-1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drainage</a:t>
            </a:r>
            <a:r>
              <a:rPr sz="2400" spc="-5" dirty="0"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1943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14566" y="1074418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005245" y="1102308"/>
            <a:ext cx="21431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25" dirty="0">
                <a:latin typeface="Calibri"/>
                <a:cs typeface="Calibri"/>
              </a:rPr>
              <a:t>SURFACE</a:t>
            </a:r>
            <a:r>
              <a:rPr sz="2000" b="1" i="1" spc="-70" dirty="0">
                <a:latin typeface="Calibri"/>
                <a:cs typeface="Calibri"/>
              </a:rPr>
              <a:t> </a:t>
            </a:r>
            <a:r>
              <a:rPr sz="2000" b="1" i="1" spc="-10" dirty="0">
                <a:latin typeface="Calibri"/>
                <a:cs typeface="Calibri"/>
              </a:rPr>
              <a:t>DRAINAGE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21016" y="1750821"/>
            <a:ext cx="10007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T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U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J</a:t>
            </a:r>
            <a:r>
              <a:rPr sz="2000" b="1" spc="-55" dirty="0">
                <a:solidFill>
                  <a:srgbClr val="001F5F"/>
                </a:solidFill>
                <a:latin typeface="Calibri"/>
                <a:cs typeface="Calibri"/>
              </a:rPr>
              <a:t>U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AN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221016" y="2052268"/>
            <a:ext cx="6546850" cy="758190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Mengalirkan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air </a:t>
            </a:r>
            <a:r>
              <a:rPr sz="2400" spc="-10" dirty="0">
                <a:latin typeface="Calibri"/>
                <a:cs typeface="Calibri"/>
              </a:rPr>
              <a:t>yang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ada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dipermukaan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tanah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dearah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Calibri"/>
                <a:cs typeface="Calibri"/>
              </a:rPr>
              <a:t>jalan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rel,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sangat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dipengaruhi</a:t>
            </a:r>
            <a:r>
              <a:rPr sz="2400" spc="-5" dirty="0">
                <a:latin typeface="Calibri"/>
                <a:cs typeface="Calibri"/>
              </a:rPr>
              <a:t> oleh </a:t>
            </a:r>
            <a:r>
              <a:rPr sz="2400" spc="-15" dirty="0">
                <a:latin typeface="Calibri"/>
                <a:cs typeface="Calibri"/>
              </a:rPr>
              <a:t>keadaab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topografi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1016" y="3259326"/>
            <a:ext cx="5262880" cy="1790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385"/>
              </a:lnSpc>
              <a:spcBef>
                <a:spcPts val="105"/>
              </a:spcBef>
            </a:pPr>
            <a:r>
              <a:rPr sz="2000" b="1" spc="-95" dirty="0">
                <a:solidFill>
                  <a:srgbClr val="001F5F"/>
                </a:solidFill>
                <a:latin typeface="Calibri"/>
                <a:cs typeface="Calibri"/>
              </a:rPr>
              <a:t>DATA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45" dirty="0">
                <a:solidFill>
                  <a:srgbClr val="001F5F"/>
                </a:solidFill>
                <a:latin typeface="Calibri"/>
                <a:cs typeface="Calibri"/>
              </a:rPr>
              <a:t>YANG</a:t>
            </a:r>
            <a:r>
              <a:rPr sz="20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Calibri"/>
                <a:cs typeface="Calibri"/>
              </a:rPr>
              <a:t>DIPERLUKAN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UNTUK</a:t>
            </a:r>
            <a:r>
              <a:rPr sz="2000" b="1" spc="-3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PERENCANAAN</a:t>
            </a:r>
            <a:r>
              <a:rPr sz="2000" b="1" spc="-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355600" indent="-343535">
              <a:lnSpc>
                <a:spcPts val="2865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10" dirty="0">
                <a:latin typeface="Calibri"/>
                <a:cs typeface="Calibri"/>
              </a:rPr>
              <a:t>Curah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hujan</a:t>
            </a:r>
            <a:endParaRPr sz="2400">
              <a:latin typeface="Calibri"/>
              <a:cs typeface="Calibri"/>
            </a:endParaRPr>
          </a:p>
          <a:p>
            <a:pPr marL="355600" indent="-343535"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40" dirty="0">
                <a:latin typeface="Calibri"/>
                <a:cs typeface="Calibri"/>
              </a:rPr>
              <a:t>Topografi</a:t>
            </a:r>
            <a:endParaRPr sz="2400">
              <a:latin typeface="Calibri"/>
              <a:cs typeface="Calibri"/>
            </a:endParaRPr>
          </a:p>
          <a:p>
            <a:pPr marL="355600" indent="-343535"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65" dirty="0">
                <a:latin typeface="Calibri"/>
                <a:cs typeface="Calibri"/>
              </a:rPr>
              <a:t>Tata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guna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lahan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setempat</a:t>
            </a:r>
            <a:endParaRPr sz="2400">
              <a:latin typeface="Calibri"/>
              <a:cs typeface="Calibri"/>
            </a:endParaRPr>
          </a:p>
          <a:p>
            <a:pPr marL="355600" indent="-343535"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400" spc="-15" dirty="0">
                <a:latin typeface="Calibri"/>
                <a:cs typeface="Calibri"/>
              </a:rPr>
              <a:t>Karakteristik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tanah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6956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03146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93825" y="467046"/>
            <a:ext cx="4048826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i="1" spc="-25" dirty="0"/>
              <a:t>SURFACE</a:t>
            </a:r>
            <a:r>
              <a:rPr sz="2400" i="1" spc="-70" dirty="0"/>
              <a:t> </a:t>
            </a:r>
            <a:r>
              <a:rPr sz="2400" i="1" spc="-10" dirty="0"/>
              <a:t>DRAINAGE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2879511" y="1184084"/>
            <a:ext cx="6867525" cy="4851400"/>
            <a:chOff x="1912556" y="1184084"/>
            <a:chExt cx="6867525" cy="4851400"/>
          </a:xfrm>
        </p:grpSpPr>
        <p:sp>
          <p:nvSpPr>
            <p:cNvPr id="7" name="object 7"/>
            <p:cNvSpPr/>
            <p:nvPr/>
          </p:nvSpPr>
          <p:spPr>
            <a:xfrm>
              <a:off x="1925574" y="1197102"/>
              <a:ext cx="6841490" cy="2171700"/>
            </a:xfrm>
            <a:custGeom>
              <a:avLst/>
              <a:gdLst/>
              <a:ahLst/>
              <a:cxnLst/>
              <a:rect l="l" t="t" r="r" b="b"/>
              <a:pathLst>
                <a:path w="6841490" h="2171700">
                  <a:moveTo>
                    <a:pt x="6624066" y="0"/>
                  </a:moveTo>
                  <a:lnTo>
                    <a:pt x="217169" y="0"/>
                  </a:lnTo>
                  <a:lnTo>
                    <a:pt x="167391" y="5738"/>
                  </a:lnTo>
                  <a:lnTo>
                    <a:pt x="121686" y="22082"/>
                  </a:lnTo>
                  <a:lnTo>
                    <a:pt x="81362" y="47726"/>
                  </a:lnTo>
                  <a:lnTo>
                    <a:pt x="47726" y="81362"/>
                  </a:lnTo>
                  <a:lnTo>
                    <a:pt x="22082" y="121686"/>
                  </a:lnTo>
                  <a:lnTo>
                    <a:pt x="5738" y="167391"/>
                  </a:lnTo>
                  <a:lnTo>
                    <a:pt x="0" y="217170"/>
                  </a:lnTo>
                  <a:lnTo>
                    <a:pt x="0" y="1954530"/>
                  </a:lnTo>
                  <a:lnTo>
                    <a:pt x="5738" y="2004308"/>
                  </a:lnTo>
                  <a:lnTo>
                    <a:pt x="22082" y="2050013"/>
                  </a:lnTo>
                  <a:lnTo>
                    <a:pt x="47726" y="2090337"/>
                  </a:lnTo>
                  <a:lnTo>
                    <a:pt x="81362" y="2123973"/>
                  </a:lnTo>
                  <a:lnTo>
                    <a:pt x="121686" y="2149617"/>
                  </a:lnTo>
                  <a:lnTo>
                    <a:pt x="167391" y="2165961"/>
                  </a:lnTo>
                  <a:lnTo>
                    <a:pt x="217169" y="2171700"/>
                  </a:lnTo>
                  <a:lnTo>
                    <a:pt x="6624066" y="2171700"/>
                  </a:lnTo>
                  <a:lnTo>
                    <a:pt x="6673844" y="2165961"/>
                  </a:lnTo>
                  <a:lnTo>
                    <a:pt x="6719549" y="2149617"/>
                  </a:lnTo>
                  <a:lnTo>
                    <a:pt x="6759873" y="2123973"/>
                  </a:lnTo>
                  <a:lnTo>
                    <a:pt x="6793509" y="2090337"/>
                  </a:lnTo>
                  <a:lnTo>
                    <a:pt x="6819153" y="2050013"/>
                  </a:lnTo>
                  <a:lnTo>
                    <a:pt x="6835497" y="2004308"/>
                  </a:lnTo>
                  <a:lnTo>
                    <a:pt x="6841235" y="1954530"/>
                  </a:lnTo>
                  <a:lnTo>
                    <a:pt x="6841235" y="217170"/>
                  </a:lnTo>
                  <a:lnTo>
                    <a:pt x="6835497" y="167391"/>
                  </a:lnTo>
                  <a:lnTo>
                    <a:pt x="6819153" y="121686"/>
                  </a:lnTo>
                  <a:lnTo>
                    <a:pt x="6793509" y="81362"/>
                  </a:lnTo>
                  <a:lnTo>
                    <a:pt x="6759873" y="47726"/>
                  </a:lnTo>
                  <a:lnTo>
                    <a:pt x="6719549" y="22082"/>
                  </a:lnTo>
                  <a:lnTo>
                    <a:pt x="6673844" y="5738"/>
                  </a:lnTo>
                  <a:lnTo>
                    <a:pt x="6624066" y="0"/>
                  </a:lnTo>
                  <a:close/>
                </a:path>
              </a:pathLst>
            </a:custGeom>
            <a:solidFill>
              <a:srgbClr val="D0D7E8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25574" y="1197102"/>
              <a:ext cx="6841490" cy="2171700"/>
            </a:xfrm>
            <a:custGeom>
              <a:avLst/>
              <a:gdLst/>
              <a:ahLst/>
              <a:cxnLst/>
              <a:rect l="l" t="t" r="r" b="b"/>
              <a:pathLst>
                <a:path w="6841490" h="2171700">
                  <a:moveTo>
                    <a:pt x="0" y="217170"/>
                  </a:moveTo>
                  <a:lnTo>
                    <a:pt x="5738" y="167391"/>
                  </a:lnTo>
                  <a:lnTo>
                    <a:pt x="22082" y="121686"/>
                  </a:lnTo>
                  <a:lnTo>
                    <a:pt x="47726" y="81362"/>
                  </a:lnTo>
                  <a:lnTo>
                    <a:pt x="81362" y="47726"/>
                  </a:lnTo>
                  <a:lnTo>
                    <a:pt x="121686" y="22082"/>
                  </a:lnTo>
                  <a:lnTo>
                    <a:pt x="167391" y="5738"/>
                  </a:lnTo>
                  <a:lnTo>
                    <a:pt x="217169" y="0"/>
                  </a:lnTo>
                  <a:lnTo>
                    <a:pt x="6624066" y="0"/>
                  </a:lnTo>
                  <a:lnTo>
                    <a:pt x="6673844" y="5738"/>
                  </a:lnTo>
                  <a:lnTo>
                    <a:pt x="6719549" y="22082"/>
                  </a:lnTo>
                  <a:lnTo>
                    <a:pt x="6759873" y="47726"/>
                  </a:lnTo>
                  <a:lnTo>
                    <a:pt x="6793509" y="81362"/>
                  </a:lnTo>
                  <a:lnTo>
                    <a:pt x="6819153" y="121686"/>
                  </a:lnTo>
                  <a:lnTo>
                    <a:pt x="6835497" y="167391"/>
                  </a:lnTo>
                  <a:lnTo>
                    <a:pt x="6841235" y="217170"/>
                  </a:lnTo>
                  <a:lnTo>
                    <a:pt x="6841235" y="1954530"/>
                  </a:lnTo>
                  <a:lnTo>
                    <a:pt x="6835497" y="2004308"/>
                  </a:lnTo>
                  <a:lnTo>
                    <a:pt x="6819153" y="2050013"/>
                  </a:lnTo>
                  <a:lnTo>
                    <a:pt x="6793509" y="2090337"/>
                  </a:lnTo>
                  <a:lnTo>
                    <a:pt x="6759873" y="2123973"/>
                  </a:lnTo>
                  <a:lnTo>
                    <a:pt x="6719549" y="2149617"/>
                  </a:lnTo>
                  <a:lnTo>
                    <a:pt x="6673844" y="2165961"/>
                  </a:lnTo>
                  <a:lnTo>
                    <a:pt x="6624066" y="2171700"/>
                  </a:lnTo>
                  <a:lnTo>
                    <a:pt x="217169" y="2171700"/>
                  </a:lnTo>
                  <a:lnTo>
                    <a:pt x="167391" y="2165961"/>
                  </a:lnTo>
                  <a:lnTo>
                    <a:pt x="121686" y="2149617"/>
                  </a:lnTo>
                  <a:lnTo>
                    <a:pt x="81362" y="2123973"/>
                  </a:lnTo>
                  <a:lnTo>
                    <a:pt x="47726" y="2090337"/>
                  </a:lnTo>
                  <a:lnTo>
                    <a:pt x="22082" y="2050013"/>
                  </a:lnTo>
                  <a:lnTo>
                    <a:pt x="5738" y="2004308"/>
                  </a:lnTo>
                  <a:lnTo>
                    <a:pt x="0" y="1954530"/>
                  </a:lnTo>
                  <a:lnTo>
                    <a:pt x="0" y="217170"/>
                  </a:lnTo>
                  <a:close/>
                </a:path>
              </a:pathLst>
            </a:custGeom>
            <a:ln w="25908">
              <a:solidFill>
                <a:srgbClr val="D0D7E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32838" y="1486662"/>
              <a:ext cx="3060191" cy="159257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132838" y="1486662"/>
              <a:ext cx="3060700" cy="1592580"/>
            </a:xfrm>
            <a:custGeom>
              <a:avLst/>
              <a:gdLst/>
              <a:ahLst/>
              <a:cxnLst/>
              <a:rect l="l" t="t" r="r" b="b"/>
              <a:pathLst>
                <a:path w="3060700" h="1592580">
                  <a:moveTo>
                    <a:pt x="0" y="159258"/>
                  </a:moveTo>
                  <a:lnTo>
                    <a:pt x="8113" y="108898"/>
                  </a:lnTo>
                  <a:lnTo>
                    <a:pt x="30711" y="65178"/>
                  </a:lnTo>
                  <a:lnTo>
                    <a:pt x="65178" y="30711"/>
                  </a:lnTo>
                  <a:lnTo>
                    <a:pt x="108898" y="8113"/>
                  </a:lnTo>
                  <a:lnTo>
                    <a:pt x="159257" y="0"/>
                  </a:lnTo>
                  <a:lnTo>
                    <a:pt x="2900934" y="0"/>
                  </a:lnTo>
                  <a:lnTo>
                    <a:pt x="2951293" y="8113"/>
                  </a:lnTo>
                  <a:lnTo>
                    <a:pt x="2995013" y="30711"/>
                  </a:lnTo>
                  <a:lnTo>
                    <a:pt x="3029480" y="65178"/>
                  </a:lnTo>
                  <a:lnTo>
                    <a:pt x="3052078" y="108898"/>
                  </a:lnTo>
                  <a:lnTo>
                    <a:pt x="3060191" y="159258"/>
                  </a:lnTo>
                  <a:lnTo>
                    <a:pt x="3060191" y="1433322"/>
                  </a:lnTo>
                  <a:lnTo>
                    <a:pt x="3052078" y="1483681"/>
                  </a:lnTo>
                  <a:lnTo>
                    <a:pt x="3029480" y="1527401"/>
                  </a:lnTo>
                  <a:lnTo>
                    <a:pt x="2995013" y="1561868"/>
                  </a:lnTo>
                  <a:lnTo>
                    <a:pt x="2951293" y="1584466"/>
                  </a:lnTo>
                  <a:lnTo>
                    <a:pt x="2900934" y="1592579"/>
                  </a:lnTo>
                  <a:lnTo>
                    <a:pt x="159257" y="1592579"/>
                  </a:lnTo>
                  <a:lnTo>
                    <a:pt x="108898" y="1584466"/>
                  </a:lnTo>
                  <a:lnTo>
                    <a:pt x="65178" y="1561868"/>
                  </a:lnTo>
                  <a:lnTo>
                    <a:pt x="30711" y="1527401"/>
                  </a:lnTo>
                  <a:lnTo>
                    <a:pt x="8113" y="1483681"/>
                  </a:lnTo>
                  <a:lnTo>
                    <a:pt x="0" y="1433322"/>
                  </a:lnTo>
                  <a:lnTo>
                    <a:pt x="0" y="159258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132838" y="3368801"/>
              <a:ext cx="3060700" cy="2653665"/>
            </a:xfrm>
            <a:custGeom>
              <a:avLst/>
              <a:gdLst/>
              <a:ahLst/>
              <a:cxnLst/>
              <a:rect l="l" t="t" r="r" b="b"/>
              <a:pathLst>
                <a:path w="3060700" h="2653665">
                  <a:moveTo>
                    <a:pt x="3060191" y="0"/>
                  </a:moveTo>
                  <a:lnTo>
                    <a:pt x="0" y="0"/>
                  </a:lnTo>
                  <a:lnTo>
                    <a:pt x="0" y="2374684"/>
                  </a:lnTo>
                  <a:lnTo>
                    <a:pt x="3645" y="2419876"/>
                  </a:lnTo>
                  <a:lnTo>
                    <a:pt x="14201" y="2462745"/>
                  </a:lnTo>
                  <a:lnTo>
                    <a:pt x="31094" y="2502719"/>
                  </a:lnTo>
                  <a:lnTo>
                    <a:pt x="53750" y="2539224"/>
                  </a:lnTo>
                  <a:lnTo>
                    <a:pt x="81597" y="2571686"/>
                  </a:lnTo>
                  <a:lnTo>
                    <a:pt x="114062" y="2599532"/>
                  </a:lnTo>
                  <a:lnTo>
                    <a:pt x="150571" y="2622188"/>
                  </a:lnTo>
                  <a:lnTo>
                    <a:pt x="190552" y="2639081"/>
                  </a:lnTo>
                  <a:lnTo>
                    <a:pt x="233432" y="2649637"/>
                  </a:lnTo>
                  <a:lnTo>
                    <a:pt x="278638" y="2653284"/>
                  </a:lnTo>
                  <a:lnTo>
                    <a:pt x="2781554" y="2653284"/>
                  </a:lnTo>
                  <a:lnTo>
                    <a:pt x="2826759" y="2649637"/>
                  </a:lnTo>
                  <a:lnTo>
                    <a:pt x="2869639" y="2639081"/>
                  </a:lnTo>
                  <a:lnTo>
                    <a:pt x="2909620" y="2622188"/>
                  </a:lnTo>
                  <a:lnTo>
                    <a:pt x="2946129" y="2599532"/>
                  </a:lnTo>
                  <a:lnTo>
                    <a:pt x="2978594" y="2571686"/>
                  </a:lnTo>
                  <a:lnTo>
                    <a:pt x="3006441" y="2539224"/>
                  </a:lnTo>
                  <a:lnTo>
                    <a:pt x="3029097" y="2502719"/>
                  </a:lnTo>
                  <a:lnTo>
                    <a:pt x="3045990" y="2462745"/>
                  </a:lnTo>
                  <a:lnTo>
                    <a:pt x="3056546" y="2419876"/>
                  </a:lnTo>
                  <a:lnTo>
                    <a:pt x="3060191" y="2374684"/>
                  </a:lnTo>
                  <a:lnTo>
                    <a:pt x="306019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132838" y="3368801"/>
              <a:ext cx="3060700" cy="2653665"/>
            </a:xfrm>
            <a:custGeom>
              <a:avLst/>
              <a:gdLst/>
              <a:ahLst/>
              <a:cxnLst/>
              <a:rect l="l" t="t" r="r" b="b"/>
              <a:pathLst>
                <a:path w="3060700" h="2653665">
                  <a:moveTo>
                    <a:pt x="2781554" y="2653284"/>
                  </a:moveTo>
                  <a:lnTo>
                    <a:pt x="278638" y="2653284"/>
                  </a:lnTo>
                  <a:lnTo>
                    <a:pt x="233432" y="2649637"/>
                  </a:lnTo>
                  <a:lnTo>
                    <a:pt x="190552" y="2639081"/>
                  </a:lnTo>
                  <a:lnTo>
                    <a:pt x="150571" y="2622188"/>
                  </a:lnTo>
                  <a:lnTo>
                    <a:pt x="114062" y="2599532"/>
                  </a:lnTo>
                  <a:lnTo>
                    <a:pt x="81597" y="2571686"/>
                  </a:lnTo>
                  <a:lnTo>
                    <a:pt x="53750" y="2539224"/>
                  </a:lnTo>
                  <a:lnTo>
                    <a:pt x="31094" y="2502719"/>
                  </a:lnTo>
                  <a:lnTo>
                    <a:pt x="14201" y="2462745"/>
                  </a:lnTo>
                  <a:lnTo>
                    <a:pt x="3645" y="2419876"/>
                  </a:lnTo>
                  <a:lnTo>
                    <a:pt x="0" y="2374684"/>
                  </a:lnTo>
                  <a:lnTo>
                    <a:pt x="0" y="0"/>
                  </a:lnTo>
                  <a:lnTo>
                    <a:pt x="3060191" y="0"/>
                  </a:lnTo>
                  <a:lnTo>
                    <a:pt x="3060191" y="2374684"/>
                  </a:lnTo>
                  <a:lnTo>
                    <a:pt x="3056546" y="2419876"/>
                  </a:lnTo>
                  <a:lnTo>
                    <a:pt x="3045990" y="2462745"/>
                  </a:lnTo>
                  <a:lnTo>
                    <a:pt x="3029097" y="2502719"/>
                  </a:lnTo>
                  <a:lnTo>
                    <a:pt x="3006441" y="2539224"/>
                  </a:lnTo>
                  <a:lnTo>
                    <a:pt x="2978594" y="2571686"/>
                  </a:lnTo>
                  <a:lnTo>
                    <a:pt x="2946129" y="2599532"/>
                  </a:lnTo>
                  <a:lnTo>
                    <a:pt x="2909620" y="2622188"/>
                  </a:lnTo>
                  <a:lnTo>
                    <a:pt x="2869639" y="2639081"/>
                  </a:lnTo>
                  <a:lnTo>
                    <a:pt x="2826759" y="2649637"/>
                  </a:lnTo>
                  <a:lnTo>
                    <a:pt x="2781554" y="2653284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404593" y="3454146"/>
            <a:ext cx="2449195" cy="2172970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06680" marR="100965" algn="ctr">
              <a:lnSpc>
                <a:spcPts val="2210"/>
              </a:lnSpc>
              <a:spcBef>
                <a:spcPts val="335"/>
              </a:spcBef>
            </a:pPr>
            <a:r>
              <a:rPr sz="2000" b="1" spc="-10" dirty="0">
                <a:solidFill>
                  <a:srgbClr val="FFFFFF"/>
                </a:solidFill>
                <a:latin typeface="Calibri"/>
                <a:cs typeface="Calibri"/>
              </a:rPr>
              <a:t>Drainase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memanjang </a:t>
            </a:r>
            <a:r>
              <a:rPr sz="2000" b="1" spc="-4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FFFF"/>
                </a:solidFill>
                <a:latin typeface="Calibri"/>
                <a:cs typeface="Calibri"/>
              </a:rPr>
              <a:t>(side</a:t>
            </a:r>
            <a:r>
              <a:rPr sz="20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ditch)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ts val="2935"/>
              </a:lnSpc>
              <a:spcBef>
                <a:spcPts val="509"/>
              </a:spcBef>
            </a:pPr>
            <a:r>
              <a:rPr sz="2500" spc="-5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25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Saluran</a:t>
            </a:r>
            <a:r>
              <a:rPr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terbuka</a:t>
            </a:r>
            <a:r>
              <a:rPr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atau</a:t>
            </a:r>
            <a:endParaRPr>
              <a:latin typeface="Calibri"/>
              <a:cs typeface="Calibri"/>
            </a:endParaRPr>
          </a:p>
          <a:p>
            <a:pPr algn="ctr">
              <a:lnSpc>
                <a:spcPts val="2095"/>
              </a:lnSpc>
            </a:pP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tertutup</a:t>
            </a:r>
            <a:endParaRPr>
              <a:latin typeface="Calibri"/>
              <a:cs typeface="Calibri"/>
            </a:endParaRPr>
          </a:p>
          <a:p>
            <a:pPr marL="12700" marR="5080" indent="-635" algn="ctr">
              <a:lnSpc>
                <a:spcPts val="1980"/>
              </a:lnSpc>
              <a:spcBef>
                <a:spcPts val="805"/>
              </a:spcBef>
            </a:pP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-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Dapat berbentuk </a:t>
            </a: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tarpesium, </a:t>
            </a:r>
            <a:r>
              <a:rPr spc="-20" dirty="0">
                <a:solidFill>
                  <a:srgbClr val="FFFFFF"/>
                </a:solidFill>
                <a:latin typeface="Calibri"/>
                <a:cs typeface="Calibri"/>
              </a:rPr>
              <a:t>kotak,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segitiga, </a:t>
            </a:r>
            <a:r>
              <a:rPr spc="-3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busur</a:t>
            </a:r>
            <a:r>
              <a:rPr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srgbClr val="FFFFFF"/>
                </a:solidFill>
                <a:latin typeface="Calibri"/>
                <a:cs typeface="Calibri"/>
              </a:rPr>
              <a:t>lingkaran</a:t>
            </a:r>
            <a:endParaRPr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453355" y="1473708"/>
            <a:ext cx="3088005" cy="4561840"/>
            <a:chOff x="5486400" y="1473708"/>
            <a:chExt cx="3088005" cy="4561840"/>
          </a:xfrm>
        </p:grpSpPr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99353" y="1486662"/>
              <a:ext cx="3061716" cy="159257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499353" y="1486662"/>
              <a:ext cx="3061970" cy="1592580"/>
            </a:xfrm>
            <a:custGeom>
              <a:avLst/>
              <a:gdLst/>
              <a:ahLst/>
              <a:cxnLst/>
              <a:rect l="l" t="t" r="r" b="b"/>
              <a:pathLst>
                <a:path w="3061970" h="1592580">
                  <a:moveTo>
                    <a:pt x="0" y="159258"/>
                  </a:moveTo>
                  <a:lnTo>
                    <a:pt x="8113" y="108898"/>
                  </a:lnTo>
                  <a:lnTo>
                    <a:pt x="30711" y="65178"/>
                  </a:lnTo>
                  <a:lnTo>
                    <a:pt x="65178" y="30711"/>
                  </a:lnTo>
                  <a:lnTo>
                    <a:pt x="108898" y="8113"/>
                  </a:lnTo>
                  <a:lnTo>
                    <a:pt x="159258" y="0"/>
                  </a:lnTo>
                  <a:lnTo>
                    <a:pt x="2902457" y="0"/>
                  </a:lnTo>
                  <a:lnTo>
                    <a:pt x="2952817" y="8113"/>
                  </a:lnTo>
                  <a:lnTo>
                    <a:pt x="2996537" y="30711"/>
                  </a:lnTo>
                  <a:lnTo>
                    <a:pt x="3031004" y="65178"/>
                  </a:lnTo>
                  <a:lnTo>
                    <a:pt x="3053602" y="108898"/>
                  </a:lnTo>
                  <a:lnTo>
                    <a:pt x="3061716" y="159258"/>
                  </a:lnTo>
                  <a:lnTo>
                    <a:pt x="3061716" y="1433322"/>
                  </a:lnTo>
                  <a:lnTo>
                    <a:pt x="3053602" y="1483681"/>
                  </a:lnTo>
                  <a:lnTo>
                    <a:pt x="3031004" y="1527401"/>
                  </a:lnTo>
                  <a:lnTo>
                    <a:pt x="2996537" y="1561868"/>
                  </a:lnTo>
                  <a:lnTo>
                    <a:pt x="2952817" y="1584466"/>
                  </a:lnTo>
                  <a:lnTo>
                    <a:pt x="2902457" y="1592579"/>
                  </a:lnTo>
                  <a:lnTo>
                    <a:pt x="159258" y="1592579"/>
                  </a:lnTo>
                  <a:lnTo>
                    <a:pt x="108898" y="1584466"/>
                  </a:lnTo>
                  <a:lnTo>
                    <a:pt x="65178" y="1561868"/>
                  </a:lnTo>
                  <a:lnTo>
                    <a:pt x="30711" y="1527401"/>
                  </a:lnTo>
                  <a:lnTo>
                    <a:pt x="8113" y="1483681"/>
                  </a:lnTo>
                  <a:lnTo>
                    <a:pt x="0" y="1433322"/>
                  </a:lnTo>
                  <a:lnTo>
                    <a:pt x="0" y="159258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499353" y="3368802"/>
              <a:ext cx="3061970" cy="2653665"/>
            </a:xfrm>
            <a:custGeom>
              <a:avLst/>
              <a:gdLst/>
              <a:ahLst/>
              <a:cxnLst/>
              <a:rect l="l" t="t" r="r" b="b"/>
              <a:pathLst>
                <a:path w="3061970" h="2653665">
                  <a:moveTo>
                    <a:pt x="3061716" y="0"/>
                  </a:moveTo>
                  <a:lnTo>
                    <a:pt x="0" y="0"/>
                  </a:lnTo>
                  <a:lnTo>
                    <a:pt x="0" y="2374684"/>
                  </a:lnTo>
                  <a:lnTo>
                    <a:pt x="3645" y="2419876"/>
                  </a:lnTo>
                  <a:lnTo>
                    <a:pt x="14201" y="2462745"/>
                  </a:lnTo>
                  <a:lnTo>
                    <a:pt x="31094" y="2502719"/>
                  </a:lnTo>
                  <a:lnTo>
                    <a:pt x="53750" y="2539224"/>
                  </a:lnTo>
                  <a:lnTo>
                    <a:pt x="81597" y="2571686"/>
                  </a:lnTo>
                  <a:lnTo>
                    <a:pt x="114062" y="2599532"/>
                  </a:lnTo>
                  <a:lnTo>
                    <a:pt x="150571" y="2622188"/>
                  </a:lnTo>
                  <a:lnTo>
                    <a:pt x="190552" y="2639081"/>
                  </a:lnTo>
                  <a:lnTo>
                    <a:pt x="233432" y="2649637"/>
                  </a:lnTo>
                  <a:lnTo>
                    <a:pt x="278638" y="2653284"/>
                  </a:lnTo>
                  <a:lnTo>
                    <a:pt x="2783078" y="2653284"/>
                  </a:lnTo>
                  <a:lnTo>
                    <a:pt x="2828283" y="2649637"/>
                  </a:lnTo>
                  <a:lnTo>
                    <a:pt x="2871163" y="2639081"/>
                  </a:lnTo>
                  <a:lnTo>
                    <a:pt x="2911144" y="2622188"/>
                  </a:lnTo>
                  <a:lnTo>
                    <a:pt x="2947653" y="2599532"/>
                  </a:lnTo>
                  <a:lnTo>
                    <a:pt x="2980118" y="2571686"/>
                  </a:lnTo>
                  <a:lnTo>
                    <a:pt x="3007965" y="2539224"/>
                  </a:lnTo>
                  <a:lnTo>
                    <a:pt x="3030621" y="2502719"/>
                  </a:lnTo>
                  <a:lnTo>
                    <a:pt x="3047514" y="2462745"/>
                  </a:lnTo>
                  <a:lnTo>
                    <a:pt x="3058070" y="2419876"/>
                  </a:lnTo>
                  <a:lnTo>
                    <a:pt x="3061716" y="2374684"/>
                  </a:lnTo>
                  <a:lnTo>
                    <a:pt x="306171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499353" y="3368802"/>
              <a:ext cx="3061970" cy="2653665"/>
            </a:xfrm>
            <a:custGeom>
              <a:avLst/>
              <a:gdLst/>
              <a:ahLst/>
              <a:cxnLst/>
              <a:rect l="l" t="t" r="r" b="b"/>
              <a:pathLst>
                <a:path w="3061970" h="2653665">
                  <a:moveTo>
                    <a:pt x="2783078" y="2653284"/>
                  </a:moveTo>
                  <a:lnTo>
                    <a:pt x="278638" y="2653284"/>
                  </a:lnTo>
                  <a:lnTo>
                    <a:pt x="233432" y="2649637"/>
                  </a:lnTo>
                  <a:lnTo>
                    <a:pt x="190552" y="2639081"/>
                  </a:lnTo>
                  <a:lnTo>
                    <a:pt x="150571" y="2622188"/>
                  </a:lnTo>
                  <a:lnTo>
                    <a:pt x="114062" y="2599532"/>
                  </a:lnTo>
                  <a:lnTo>
                    <a:pt x="81597" y="2571686"/>
                  </a:lnTo>
                  <a:lnTo>
                    <a:pt x="53750" y="2539224"/>
                  </a:lnTo>
                  <a:lnTo>
                    <a:pt x="31094" y="2502719"/>
                  </a:lnTo>
                  <a:lnTo>
                    <a:pt x="14201" y="2462745"/>
                  </a:lnTo>
                  <a:lnTo>
                    <a:pt x="3645" y="2419876"/>
                  </a:lnTo>
                  <a:lnTo>
                    <a:pt x="0" y="2374684"/>
                  </a:lnTo>
                  <a:lnTo>
                    <a:pt x="0" y="0"/>
                  </a:lnTo>
                  <a:lnTo>
                    <a:pt x="3061716" y="0"/>
                  </a:lnTo>
                  <a:lnTo>
                    <a:pt x="3061716" y="2374684"/>
                  </a:lnTo>
                  <a:lnTo>
                    <a:pt x="3058070" y="2419876"/>
                  </a:lnTo>
                  <a:lnTo>
                    <a:pt x="3047514" y="2462745"/>
                  </a:lnTo>
                  <a:lnTo>
                    <a:pt x="3030621" y="2502719"/>
                  </a:lnTo>
                  <a:lnTo>
                    <a:pt x="3007965" y="2539224"/>
                  </a:lnTo>
                  <a:lnTo>
                    <a:pt x="2980118" y="2571686"/>
                  </a:lnTo>
                  <a:lnTo>
                    <a:pt x="2947653" y="2599532"/>
                  </a:lnTo>
                  <a:lnTo>
                    <a:pt x="2911144" y="2622188"/>
                  </a:lnTo>
                  <a:lnTo>
                    <a:pt x="2871163" y="2639081"/>
                  </a:lnTo>
                  <a:lnTo>
                    <a:pt x="2828283" y="2649637"/>
                  </a:lnTo>
                  <a:lnTo>
                    <a:pt x="2783078" y="2653284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6882359" y="3454146"/>
            <a:ext cx="2231390" cy="2576830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93345" marR="85090" algn="ctr">
              <a:lnSpc>
                <a:spcPts val="2210"/>
              </a:lnSpc>
              <a:spcBef>
                <a:spcPts val="335"/>
              </a:spcBef>
            </a:pPr>
            <a:r>
              <a:rPr sz="2000" b="1" spc="-10" dirty="0">
                <a:solidFill>
                  <a:srgbClr val="FFFFFF"/>
                </a:solidFill>
                <a:latin typeface="Calibri"/>
                <a:cs typeface="Calibri"/>
              </a:rPr>
              <a:t>Drainase</a:t>
            </a:r>
            <a:r>
              <a:rPr sz="20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melintang </a:t>
            </a:r>
            <a:r>
              <a:rPr sz="2000" b="1" spc="-43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(cross</a:t>
            </a:r>
            <a:r>
              <a:rPr sz="20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Calibri"/>
                <a:cs typeface="Calibri"/>
              </a:rPr>
              <a:t>drainage)</a:t>
            </a:r>
            <a:endParaRPr sz="2000">
              <a:latin typeface="Calibri"/>
              <a:cs typeface="Calibri"/>
            </a:endParaRPr>
          </a:p>
          <a:p>
            <a:pPr marL="12065" marR="5080" algn="ctr">
              <a:lnSpc>
                <a:spcPct val="91700"/>
              </a:lnSpc>
              <a:spcBef>
                <a:spcPts val="815"/>
              </a:spcBef>
            </a:pP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Dapat</a:t>
            </a:r>
            <a:r>
              <a:rPr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berupa</a:t>
            </a:r>
            <a:r>
              <a:rPr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gorong- </a:t>
            </a:r>
            <a:r>
              <a:rPr b="1" spc="-3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FFFFFF"/>
                </a:solidFill>
                <a:latin typeface="Calibri"/>
                <a:cs typeface="Calibri"/>
              </a:rPr>
              <a:t>gorong atau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jembatan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pelat</a:t>
            </a:r>
            <a:endParaRPr>
              <a:latin typeface="Calibri"/>
              <a:cs typeface="Calibri"/>
            </a:endParaRPr>
          </a:p>
          <a:p>
            <a:pPr marL="96520" marR="91440" algn="ctr">
              <a:lnSpc>
                <a:spcPct val="91500"/>
              </a:lnSpc>
              <a:spcBef>
                <a:spcPts val="770"/>
              </a:spcBef>
            </a:pP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FFFFFF"/>
                </a:solidFill>
                <a:latin typeface="Calibri"/>
                <a:cs typeface="Calibri"/>
              </a:rPr>
              <a:t>Potongan</a:t>
            </a:r>
            <a:r>
              <a:rPr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melintang </a:t>
            </a:r>
            <a:r>
              <a:rPr b="1" spc="-3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FFFFFF"/>
                </a:solidFill>
                <a:latin typeface="Calibri"/>
                <a:cs typeface="Calibri"/>
              </a:rPr>
              <a:t>gorong-gorong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dapat </a:t>
            </a:r>
            <a:r>
              <a:rPr b="1" spc="-3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FFFF"/>
                </a:solidFill>
                <a:latin typeface="Calibri"/>
                <a:cs typeface="Calibri"/>
              </a:rPr>
              <a:t>berupa bulat,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bususr </a:t>
            </a:r>
            <a:r>
              <a:rPr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FFFFFF"/>
                </a:solidFill>
                <a:latin typeface="Calibri"/>
                <a:cs typeface="Calibri"/>
              </a:rPr>
              <a:t>lingkaran, </a:t>
            </a:r>
            <a:r>
              <a:rPr b="1" spc="-15" dirty="0">
                <a:solidFill>
                  <a:srgbClr val="FFFFFF"/>
                </a:solidFill>
                <a:latin typeface="Calibri"/>
                <a:cs typeface="Calibri"/>
              </a:rPr>
              <a:t>kotak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65278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61103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551781" y="492709"/>
            <a:ext cx="262509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dirty="0">
                <a:latin typeface="Calibri"/>
                <a:cs typeface="Calibri"/>
              </a:rPr>
              <a:t>SUB</a:t>
            </a:r>
            <a:r>
              <a:rPr sz="2000" b="1" i="1" spc="-40" dirty="0">
                <a:latin typeface="Calibri"/>
                <a:cs typeface="Calibri"/>
              </a:rPr>
              <a:t> </a:t>
            </a:r>
            <a:r>
              <a:rPr sz="2000" b="1" i="1" spc="-25" dirty="0">
                <a:latin typeface="Calibri"/>
                <a:cs typeface="Calibri"/>
              </a:rPr>
              <a:t>SURFACE</a:t>
            </a:r>
            <a:r>
              <a:rPr sz="2000" b="1" i="1" spc="-55" dirty="0">
                <a:latin typeface="Calibri"/>
                <a:cs typeface="Calibri"/>
              </a:rPr>
              <a:t> </a:t>
            </a:r>
            <a:r>
              <a:rPr sz="2000" b="1" i="1" spc="-10" dirty="0">
                <a:latin typeface="Calibri"/>
                <a:cs typeface="Calibri"/>
              </a:rPr>
              <a:t>DRAINAGE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67553" y="1141222"/>
            <a:ext cx="10007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T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U</a:t>
            </a:r>
            <a:r>
              <a:rPr sz="2000" b="1" spc="-5" dirty="0">
                <a:solidFill>
                  <a:srgbClr val="001F5F"/>
                </a:solidFill>
                <a:latin typeface="Calibri"/>
                <a:cs typeface="Calibri"/>
              </a:rPr>
              <a:t>J</a:t>
            </a:r>
            <a:r>
              <a:rPr sz="2000" b="1" spc="-55" dirty="0">
                <a:solidFill>
                  <a:srgbClr val="001F5F"/>
                </a:solidFill>
                <a:latin typeface="Calibri"/>
                <a:cs typeface="Calibri"/>
              </a:rPr>
              <a:t>U</a:t>
            </a:r>
            <a:r>
              <a:rPr sz="2000" b="1" dirty="0">
                <a:solidFill>
                  <a:srgbClr val="001F5F"/>
                </a:solidFill>
                <a:latin typeface="Calibri"/>
                <a:cs typeface="Calibri"/>
              </a:rPr>
              <a:t>AN</a:t>
            </a:r>
            <a:r>
              <a:rPr sz="20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1F5F"/>
                </a:solidFill>
                <a:latin typeface="Calibri"/>
                <a:cs typeface="Calibri"/>
              </a:rPr>
              <a:t>: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767554" y="1442669"/>
            <a:ext cx="6085205" cy="758190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34235" algn="l"/>
              </a:tabLst>
            </a:pPr>
            <a:r>
              <a:rPr sz="2400" spc="-10" dirty="0">
                <a:latin typeface="Calibri"/>
                <a:cs typeface="Calibri"/>
              </a:rPr>
              <a:t>Menjaga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elevasi	muka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air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tanah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tidak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mendekati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Calibri"/>
                <a:cs typeface="Calibri"/>
              </a:rPr>
              <a:t>permukaan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tanah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tempat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badan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jalan</a:t>
            </a:r>
            <a:r>
              <a:rPr sz="2400" spc="-15" dirty="0">
                <a:latin typeface="Calibri"/>
                <a:cs typeface="Calibri"/>
              </a:rPr>
              <a:t> rel </a:t>
            </a:r>
            <a:r>
              <a:rPr sz="2400" spc="-10" dirty="0">
                <a:latin typeface="Calibri"/>
                <a:cs typeface="Calibri"/>
              </a:rPr>
              <a:t>berada.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xfrm>
            <a:off x="1874604" y="2343215"/>
            <a:ext cx="8056345" cy="194989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22630" indent="0">
              <a:lnSpc>
                <a:spcPts val="2390"/>
              </a:lnSpc>
              <a:spcBef>
                <a:spcPts val="105"/>
              </a:spcBef>
              <a:buNone/>
            </a:pPr>
            <a:r>
              <a:rPr lang="en-US" sz="2000" b="1" spc="-15" dirty="0" smtClean="0">
                <a:solidFill>
                  <a:srgbClr val="000099"/>
                </a:solidFill>
              </a:rPr>
              <a:t>	</a:t>
            </a:r>
            <a:r>
              <a:rPr sz="2000" b="1" spc="-15" dirty="0" smtClean="0">
                <a:solidFill>
                  <a:srgbClr val="000066"/>
                </a:solidFill>
              </a:rPr>
              <a:t>KONSTRUKSI</a:t>
            </a:r>
            <a:r>
              <a:rPr sz="2000" b="1" spc="-45" dirty="0" smtClean="0">
                <a:solidFill>
                  <a:srgbClr val="000066"/>
                </a:solidFill>
              </a:rPr>
              <a:t> </a:t>
            </a:r>
            <a:r>
              <a:rPr sz="2000" b="1" dirty="0">
                <a:solidFill>
                  <a:srgbClr val="000066"/>
                </a:solidFill>
                <a:latin typeface="Calibri"/>
                <a:cs typeface="Calibri"/>
              </a:rPr>
              <a:t>:</a:t>
            </a:r>
          </a:p>
          <a:p>
            <a:pPr marL="1294130" marR="19050" indent="-343535">
              <a:lnSpc>
                <a:spcPts val="2880"/>
              </a:lnSpc>
              <a:spcBef>
                <a:spcPts val="80"/>
              </a:spcBef>
              <a:buFont typeface="Arial MT"/>
              <a:buChar char="•"/>
              <a:tabLst>
                <a:tab pos="1294765" algn="l"/>
                <a:tab pos="1295400" algn="l"/>
                <a:tab pos="3289935" algn="l"/>
              </a:tabLst>
            </a:pPr>
            <a:r>
              <a:rPr sz="2400" dirty="0">
                <a:solidFill>
                  <a:srgbClr val="000000"/>
                </a:solidFill>
                <a:latin typeface="Calibri"/>
                <a:cs typeface="Calibri"/>
              </a:rPr>
              <a:t>Pipa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berlubang	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yang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dipasang di 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bawah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 permukaan</a:t>
            </a:r>
            <a:r>
              <a:rPr sz="240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dimpinggir</a:t>
            </a:r>
            <a:r>
              <a:rPr sz="240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kanan/kiri</a:t>
            </a:r>
            <a:r>
              <a:rPr sz="240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badan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jalan </a:t>
            </a:r>
            <a:r>
              <a:rPr sz="2400" spc="-15" dirty="0">
                <a:solidFill>
                  <a:srgbClr val="000000"/>
                </a:solidFill>
                <a:latin typeface="Calibri"/>
                <a:cs typeface="Calibri"/>
              </a:rPr>
              <a:t>rel</a:t>
            </a:r>
            <a:endParaRPr sz="2400" dirty="0">
              <a:latin typeface="Calibri"/>
              <a:cs typeface="Calibri"/>
            </a:endParaRPr>
          </a:p>
          <a:p>
            <a:pPr marL="1294130" marR="5080" indent="-343535">
              <a:lnSpc>
                <a:spcPts val="2880"/>
              </a:lnSpc>
              <a:buFont typeface="Arial MT"/>
              <a:buChar char="•"/>
              <a:tabLst>
                <a:tab pos="1294765" algn="l"/>
                <a:tab pos="1295400" algn="l"/>
              </a:tabLst>
            </a:pP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Diletakkan</a:t>
            </a:r>
            <a:r>
              <a:rPr sz="240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di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Calibri"/>
                <a:cs typeface="Calibri"/>
              </a:rPr>
              <a:t>atas</a:t>
            </a:r>
            <a:r>
              <a:rPr sz="240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pasir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setebal</a:t>
            </a:r>
            <a:r>
              <a:rPr sz="240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Calibri"/>
                <a:cs typeface="Calibri"/>
              </a:rPr>
              <a:t>10</a:t>
            </a:r>
            <a:r>
              <a:rPr sz="240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Calibri"/>
                <a:cs typeface="Calibri"/>
              </a:rPr>
              <a:t>cm</a:t>
            </a:r>
            <a:r>
              <a:rPr sz="240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dan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di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Calibri"/>
                <a:cs typeface="Calibri"/>
              </a:rPr>
              <a:t>atas </a:t>
            </a:r>
            <a:r>
              <a:rPr sz="2400" spc="-5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pipa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diberi</a:t>
            </a:r>
            <a:r>
              <a:rPr sz="24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kerikil</a:t>
            </a:r>
            <a:r>
              <a:rPr sz="240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Calibri"/>
                <a:cs typeface="Calibri"/>
              </a:rPr>
              <a:t>dengan</a:t>
            </a:r>
            <a:r>
              <a:rPr sz="24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000000"/>
                </a:solidFill>
                <a:latin typeface="Calibri"/>
                <a:cs typeface="Calibri"/>
              </a:rPr>
              <a:t>tebal</a:t>
            </a:r>
            <a:r>
              <a:rPr sz="240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Calibri"/>
                <a:cs typeface="Calibri"/>
              </a:rPr>
              <a:t>&gt; 15</a:t>
            </a:r>
            <a:r>
              <a:rPr sz="240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Calibri"/>
                <a:cs typeface="Calibri"/>
              </a:rPr>
              <a:t>cm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08421" y="4389358"/>
            <a:ext cx="5416751" cy="201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66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3476" y="557048"/>
            <a:ext cx="11414234" cy="5959366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1195950" y="2710384"/>
            <a:ext cx="2710312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15" dirty="0">
                <a:solidFill>
                  <a:schemeClr val="bg1"/>
                </a:solidFill>
                <a:latin typeface="Calibri"/>
                <a:cs typeface="Calibri"/>
              </a:rPr>
              <a:t>SLOPE</a:t>
            </a:r>
            <a:r>
              <a:rPr sz="2000" b="1" i="1" spc="-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schemeClr val="bg1"/>
                </a:solidFill>
                <a:latin typeface="Calibri"/>
                <a:cs typeface="Calibri"/>
              </a:rPr>
              <a:t>DRAINAGE</a:t>
            </a:r>
            <a:endParaRPr sz="2000" b="1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11722" y="3358897"/>
            <a:ext cx="146182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T</a:t>
            </a:r>
            <a:r>
              <a:rPr sz="2000" b="1" spc="-35" dirty="0">
                <a:solidFill>
                  <a:schemeClr val="bg1"/>
                </a:solidFill>
                <a:latin typeface="Calibri"/>
                <a:cs typeface="Calibri"/>
              </a:rPr>
              <a:t>U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J</a:t>
            </a:r>
            <a:r>
              <a:rPr sz="2000" b="1" spc="-55" dirty="0">
                <a:solidFill>
                  <a:schemeClr val="bg1"/>
                </a:solidFill>
                <a:latin typeface="Calibri"/>
                <a:cs typeface="Calibri"/>
              </a:rPr>
              <a:t>U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AN</a:t>
            </a:r>
            <a:r>
              <a:rPr sz="2000" b="1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:</a:t>
            </a:r>
            <a:endParaRPr sz="2000" b="1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411722" y="3846575"/>
            <a:ext cx="8772802" cy="75148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469900" marR="5080" indent="-457834">
              <a:lnSpc>
                <a:spcPct val="100000"/>
              </a:lnSpc>
              <a:spcBef>
                <a:spcPts val="100"/>
              </a:spcBef>
              <a:tabLst>
                <a:tab pos="469900" algn="l"/>
              </a:tabLst>
            </a:pP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1.	Mencegah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air </a:t>
            </a:r>
            <a:r>
              <a:rPr sz="2400" b="1" spc="-10" dirty="0">
                <a:solidFill>
                  <a:schemeClr val="bg1"/>
                </a:solidFill>
                <a:latin typeface="Calibri"/>
                <a:cs typeface="Calibri"/>
              </a:rPr>
              <a:t>permukaan yang berasal 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dari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 punggung 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lereng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tidak </a:t>
            </a:r>
            <a:r>
              <a:rPr sz="2400" b="1" spc="-10" dirty="0">
                <a:solidFill>
                  <a:schemeClr val="bg1"/>
                </a:solidFill>
                <a:latin typeface="Calibri"/>
                <a:cs typeface="Calibri"/>
              </a:rPr>
              <a:t>mengalir </a:t>
            </a:r>
            <a:r>
              <a:rPr sz="2400" b="1" spc="-15" dirty="0">
                <a:solidFill>
                  <a:schemeClr val="bg1"/>
                </a:solidFill>
                <a:latin typeface="Calibri"/>
                <a:cs typeface="Calibri"/>
              </a:rPr>
              <a:t>secara deras </a:t>
            </a:r>
            <a:r>
              <a:rPr sz="2400" b="1" spc="-5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bg1"/>
                </a:solidFill>
                <a:latin typeface="Calibri"/>
                <a:cs typeface="Calibri"/>
              </a:rPr>
              <a:t>(menyebabkan</a:t>
            </a:r>
            <a:r>
              <a:rPr sz="2400" b="1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bg1"/>
                </a:solidFill>
                <a:latin typeface="Calibri"/>
                <a:cs typeface="Calibri"/>
              </a:rPr>
              <a:t>gerusan)</a:t>
            </a:r>
            <a:endParaRPr sz="2400" b="1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1723" y="4758310"/>
            <a:ext cx="8595639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834">
              <a:spcBef>
                <a:spcPts val="100"/>
              </a:spcBef>
              <a:tabLst>
                <a:tab pos="469900" algn="l"/>
                <a:tab pos="4044950" algn="l"/>
              </a:tabLst>
            </a:pP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2.	Mencegah </a:t>
            </a:r>
            <a:r>
              <a:rPr sz="2400" b="1" spc="-15" dirty="0">
                <a:solidFill>
                  <a:schemeClr val="bg1"/>
                </a:solidFill>
                <a:latin typeface="Calibri"/>
                <a:cs typeface="Calibri"/>
              </a:rPr>
              <a:t>terjadinya 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rembesan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air 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dari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permukaan</a:t>
            </a:r>
            <a:r>
              <a:rPr sz="2400" b="1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lereng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40" dirty="0" err="1">
                <a:solidFill>
                  <a:schemeClr val="bg1"/>
                </a:solidFill>
                <a:latin typeface="Calibri"/>
                <a:cs typeface="Calibri"/>
              </a:rPr>
              <a:t>ke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5" dirty="0" err="1" smtClean="0">
                <a:solidFill>
                  <a:schemeClr val="bg1"/>
                </a:solidFill>
                <a:latin typeface="Calibri"/>
                <a:cs typeface="Calibri"/>
              </a:rPr>
              <a:t>dalam</a:t>
            </a:r>
            <a:r>
              <a:rPr lang="en-US" sz="2400" b="1" spc="-5" dirty="0" smtClean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5" dirty="0" err="1" smtClean="0">
                <a:solidFill>
                  <a:schemeClr val="bg1"/>
                </a:solidFill>
                <a:latin typeface="Calibri"/>
                <a:cs typeface="Calibri"/>
              </a:rPr>
              <a:t>badan</a:t>
            </a:r>
            <a:r>
              <a:rPr sz="2400" b="1" spc="-45" dirty="0" smtClean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chemeClr val="bg1"/>
                </a:solidFill>
                <a:latin typeface="Calibri"/>
                <a:cs typeface="Calibri"/>
              </a:rPr>
              <a:t>jalan</a:t>
            </a:r>
            <a:r>
              <a:rPr sz="2400" b="1" spc="-5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chemeClr val="bg1"/>
                </a:solidFill>
                <a:latin typeface="Calibri"/>
                <a:cs typeface="Calibri"/>
              </a:rPr>
              <a:t>rel</a:t>
            </a:r>
            <a:endParaRPr sz="2400" b="1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8379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20581" y="696046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511260" y="698272"/>
            <a:ext cx="5482990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/>
              <a:t>TIPE</a:t>
            </a:r>
            <a:r>
              <a:rPr sz="2400" spc="-55" dirty="0"/>
              <a:t> </a:t>
            </a:r>
            <a:r>
              <a:rPr sz="2400" spc="-15" dirty="0"/>
              <a:t>SLOPE</a:t>
            </a:r>
            <a:r>
              <a:rPr sz="2400" spc="-45" dirty="0"/>
              <a:t> </a:t>
            </a:r>
            <a:r>
              <a:rPr sz="2400" spc="-10" dirty="0"/>
              <a:t>DRAINAGE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727032" y="1734856"/>
            <a:ext cx="2888615" cy="148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spcBef>
                <a:spcPts val="100"/>
              </a:spcBef>
              <a:buAutoNum type="arabicPeriod"/>
              <a:tabLst>
                <a:tab pos="469900" algn="l"/>
                <a:tab pos="470534" algn="l"/>
              </a:tabLst>
            </a:pPr>
            <a:r>
              <a:rPr sz="2400" spc="-10" dirty="0">
                <a:latin typeface="Calibri"/>
                <a:cs typeface="Calibri"/>
              </a:rPr>
              <a:t>Selokan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punggung</a:t>
            </a:r>
            <a:endParaRPr sz="2400">
              <a:latin typeface="Calibri"/>
              <a:cs typeface="Calibri"/>
            </a:endParaRPr>
          </a:p>
          <a:p>
            <a:pPr marL="469900" indent="-457834">
              <a:spcBef>
                <a:spcPts val="5"/>
              </a:spcBef>
              <a:buAutoNum type="arabicPeriod"/>
              <a:tabLst>
                <a:tab pos="469900" algn="l"/>
                <a:tab pos="470534" algn="l"/>
              </a:tabLst>
            </a:pPr>
            <a:r>
              <a:rPr sz="2400" spc="-10" dirty="0">
                <a:latin typeface="Calibri"/>
                <a:cs typeface="Calibri"/>
              </a:rPr>
              <a:t>Selokan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tengah</a:t>
            </a:r>
            <a:endParaRPr sz="2400">
              <a:latin typeface="Calibri"/>
              <a:cs typeface="Calibri"/>
            </a:endParaRPr>
          </a:p>
          <a:p>
            <a:pPr marL="469900" indent="-457834">
              <a:buAutoNum type="arabicPeriod"/>
              <a:tabLst>
                <a:tab pos="469900" algn="l"/>
                <a:tab pos="470534" algn="l"/>
              </a:tabLst>
            </a:pPr>
            <a:r>
              <a:rPr sz="2400" spc="-10" dirty="0">
                <a:latin typeface="Calibri"/>
                <a:cs typeface="Calibri"/>
              </a:rPr>
              <a:t>Selokan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penangkap</a:t>
            </a:r>
            <a:endParaRPr sz="2400">
              <a:latin typeface="Calibri"/>
              <a:cs typeface="Calibri"/>
            </a:endParaRPr>
          </a:p>
          <a:p>
            <a:pPr marL="469900" indent="-457834">
              <a:buAutoNum type="arabicPeriod"/>
              <a:tabLst>
                <a:tab pos="469900" algn="l"/>
                <a:tab pos="470534" algn="l"/>
              </a:tabLst>
            </a:pPr>
            <a:r>
              <a:rPr sz="2400" spc="-10" dirty="0">
                <a:latin typeface="Calibri"/>
                <a:cs typeface="Calibri"/>
              </a:rPr>
              <a:t>Drainase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kombinasi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62351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33326" y="579802"/>
            <a:ext cx="6541902" cy="600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052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60420" y="836675"/>
            <a:ext cx="6443472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7586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35561" y="467045"/>
            <a:ext cx="4809223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/>
              <a:t>DRAINASE</a:t>
            </a:r>
            <a:r>
              <a:rPr sz="2400" spc="-65" dirty="0"/>
              <a:t> </a:t>
            </a:r>
            <a:r>
              <a:rPr sz="2400" dirty="0"/>
              <a:t>DI</a:t>
            </a:r>
            <a:r>
              <a:rPr sz="2400" spc="-35" dirty="0"/>
              <a:t> </a:t>
            </a:r>
            <a:r>
              <a:rPr sz="2400" dirty="0"/>
              <a:t>EMPLASEMEN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5112" y="1845564"/>
            <a:ext cx="7019544" cy="371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390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50870" y="467046"/>
            <a:ext cx="4558966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/>
              <a:t>DRAINASE</a:t>
            </a:r>
            <a:r>
              <a:rPr sz="2400" spc="-65" dirty="0"/>
              <a:t> </a:t>
            </a:r>
            <a:r>
              <a:rPr sz="2400" dirty="0"/>
              <a:t>DI</a:t>
            </a:r>
            <a:r>
              <a:rPr sz="2400" spc="-35" dirty="0"/>
              <a:t> </a:t>
            </a:r>
            <a:r>
              <a:rPr sz="2400" dirty="0"/>
              <a:t>EMPLASEMEN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7186" y="1629156"/>
            <a:ext cx="6191802" cy="4077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906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75304" y="526312"/>
            <a:ext cx="4342130" cy="38279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dirty="0"/>
              <a:t>DRAINASE</a:t>
            </a:r>
            <a:r>
              <a:rPr sz="2400" spc="-65" dirty="0"/>
              <a:t> </a:t>
            </a:r>
            <a:r>
              <a:rPr sz="2400" dirty="0"/>
              <a:t>DI</a:t>
            </a:r>
            <a:r>
              <a:rPr sz="2400" spc="-35" dirty="0"/>
              <a:t> </a:t>
            </a:r>
            <a:r>
              <a:rPr sz="2400" dirty="0"/>
              <a:t>EMPLASEMEN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54014" y="1712976"/>
            <a:ext cx="7013658" cy="425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842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7862</TotalTime>
  <Words>586</Words>
  <Application>Microsoft Office PowerPoint</Application>
  <PresentationFormat>Widescreen</PresentationFormat>
  <Paragraphs>116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Arial MT</vt:lpstr>
      <vt:lpstr>Calibri</vt:lpstr>
      <vt:lpstr>Calibri Light</vt:lpstr>
      <vt:lpstr>Office Theme</vt:lpstr>
      <vt:lpstr>PowerPoint Presentation</vt:lpstr>
      <vt:lpstr>OUTPUT :</vt:lpstr>
      <vt:lpstr>PowerPoint Presentation</vt:lpstr>
      <vt:lpstr>Tanah Dasar (subgrade)</vt:lpstr>
      <vt:lpstr>PowerPoint Presentation</vt:lpstr>
      <vt:lpstr>Tanah Dasar (subgrade)</vt:lpstr>
      <vt:lpstr>PowerPoint Presentation</vt:lpstr>
      <vt:lpstr>PowerPoint Presentation</vt:lpstr>
      <vt:lpstr>PowerPoint Presentation</vt:lpstr>
      <vt:lpstr>PowerPoint Presentation</vt:lpstr>
      <vt:lpstr>Permasalahan pada subgrade</vt:lpstr>
      <vt:lpstr>Badan jalan rel</vt:lpstr>
      <vt:lpstr>Longsoran dan cara pencegahannya</vt:lpstr>
      <vt:lpstr>Longsoran dan cara pencegahannya</vt:lpstr>
      <vt:lpstr>pencegahannya</vt:lpstr>
      <vt:lpstr>PowerPoint Presentation</vt:lpstr>
      <vt:lpstr>PowerPoint Presentation</vt:lpstr>
      <vt:lpstr>Drainase jalan rel</vt:lpstr>
      <vt:lpstr>Jenis Drainase jalan rel</vt:lpstr>
      <vt:lpstr>Mengalirkan air yang ada dipermukaan tanah dearah jalan rel, sangat dipengaruhi oleh keadaab topografi</vt:lpstr>
      <vt:lpstr>SURFACE DRAINAGE</vt:lpstr>
      <vt:lpstr>Menjaga elevasi muka air tanah tidak mendekati permukaan tanah tempat badan jalan rel berada.</vt:lpstr>
      <vt:lpstr>1. Mencegah air permukaan yang berasal dari  punggung lereng tidak mengalir secara deras  (menyebabkan gerusan)</vt:lpstr>
      <vt:lpstr>TIPE SLOPE DRAINAGE</vt:lpstr>
      <vt:lpstr>PowerPoint Presentation</vt:lpstr>
      <vt:lpstr>PowerPoint Presentation</vt:lpstr>
      <vt:lpstr>DRAINASE DI EMPLASEMEN</vt:lpstr>
      <vt:lpstr>DRAINASE DI EMPLASEMEN</vt:lpstr>
      <vt:lpstr>DRAINASE DI EMPLASEMEN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5</cp:revision>
  <dcterms:created xsi:type="dcterms:W3CDTF">2021-03-22T20:04:58Z</dcterms:created>
  <dcterms:modified xsi:type="dcterms:W3CDTF">2023-06-14T11:30:57Z</dcterms:modified>
</cp:coreProperties>
</file>