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  <p:sldMasterId id="2147483718" r:id="rId2"/>
  </p:sldMasterIdLst>
  <p:notesMasterIdLst>
    <p:notesMasterId r:id="rId19"/>
  </p:notesMasterIdLst>
  <p:handoutMasterIdLst>
    <p:handoutMasterId r:id="rId20"/>
  </p:handoutMasterIdLst>
  <p:sldIdLst>
    <p:sldId id="283" r:id="rId3"/>
    <p:sldId id="257" r:id="rId4"/>
    <p:sldId id="263" r:id="rId5"/>
    <p:sldId id="279" r:id="rId6"/>
    <p:sldId id="265" r:id="rId7"/>
    <p:sldId id="269" r:id="rId8"/>
    <p:sldId id="271" r:id="rId9"/>
    <p:sldId id="261" r:id="rId10"/>
    <p:sldId id="268" r:id="rId11"/>
    <p:sldId id="278" r:id="rId12"/>
    <p:sldId id="277" r:id="rId13"/>
    <p:sldId id="276" r:id="rId14"/>
    <p:sldId id="285" r:id="rId15"/>
    <p:sldId id="284" r:id="rId16"/>
    <p:sldId id="286" r:id="rId17"/>
    <p:sldId id="281" r:id="rId18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7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CC"/>
    <a:srgbClr val="4D4D4D"/>
    <a:srgbClr val="E5CB8B"/>
    <a:srgbClr val="FF3300"/>
    <a:srgbClr val="FF0909"/>
    <a:srgbClr val="6C0000"/>
    <a:srgbClr val="FF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83" autoAdjust="0"/>
    <p:restoredTop sz="94660"/>
  </p:normalViewPr>
  <p:slideViewPr>
    <p:cSldViewPr>
      <p:cViewPr>
        <p:scale>
          <a:sx n="72" d="100"/>
          <a:sy n="72" d="100"/>
        </p:scale>
        <p:origin x="-140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4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4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5076C4BF-EF15-445A-B9FB-37190E4916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777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A3027F98-BCFB-47EC-A623-E8D5384C6A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583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5C036-D4AF-4634-951B-0CA4DC489E76}" type="datetimeFigureOut">
              <a:rPr lang="en-US"/>
              <a:pPr>
                <a:defRPr/>
              </a:pPr>
              <a:t>3/25/2018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39BD999-3D52-45F2-857F-BFBCF95E37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470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6561F-2896-48EF-8405-4CA10157B52D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DE147-2C30-4588-BA02-65679FA0A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384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6D65D-40B3-4562-B7AC-6918338ABE14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3CEA5-B210-4C49-A652-55358B401E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670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0447A-FF68-46E6-9672-61FD999AFF03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1AB59-B503-4ED6-B6C5-2E00EF3EA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3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B2B15-4069-405D-BEFC-DC393BDFC3E7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FE636-8AC2-4499-B55E-1EE36B2784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44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25926-B737-40ED-9C85-1AC471E0517B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E6E01-0EB8-4ABE-8159-CF2C04B903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39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F74C5-8EFC-4DD3-A0CF-6E2AAA5133E4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5201E-E4F9-49A9-82DF-0A50854C84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750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DA9EA-DC8F-45D8-A6AC-8C9D420A78B9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57D3F-8FE8-47A6-ACA5-5FBB20F09C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95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C3FFB-F7DE-4BE3-B067-D36DF6BE043D}" type="datetimeFigureOut">
              <a:rPr lang="en-US"/>
              <a:pPr>
                <a:defRPr/>
              </a:pPr>
              <a:t>3/25/2018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DF220-A908-4A1C-B497-4B25F68B9E06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493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D09E3-7567-4183-AD92-007CE7D3CC90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7826A-A53E-43C3-95BE-3A903A7DB6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51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B8F61-1374-4013-A3E6-4DA7E34023B5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154FF-9078-4FE5-8F49-1A4D0D22B8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63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47625"/>
            <a:ext cx="8172450" cy="11255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2209800"/>
            <a:ext cx="38100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209800"/>
            <a:ext cx="38100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214787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E0E0E7-92AB-4E68-99DD-6D519F9F9F14}" type="datetimeFigureOut">
              <a:rPr lang="en-US"/>
              <a:pPr>
                <a:defRPr/>
              </a:pPr>
              <a:t>3/25/2018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43D8FE-CD11-4734-959B-D6552BC89DDA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179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F838693-7CAE-4FB8-B235-314664B8CEEB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B9819E-FF2B-4E35-B1F6-52AAD00712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388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Rectangle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DFD412-38DB-47A4-A9D0-80A2346A0CE4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BFBF40-EEA1-4371-AF75-979E302481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969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F06BB3-AA29-4B3B-A100-F44E899BC58D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F1127E-FC12-4EC3-B3E7-691C750702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5314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BA1D69-0002-4C39-9E72-585B9CCE16A4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3CE80B-FC8F-4A4B-95FC-6476BDCE0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916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0E58A7-0F3D-4A5C-9440-FD33C4050747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DE32BE-33D0-4C78-A574-49581B2B18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1912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BD75C3-3349-4DCE-BF27-906AFF55F754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FCB235-DAA5-418E-9112-7E61F4DF7C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9111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71859D2-B2C2-47A1-807B-86C60A7F53B0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AFC904-C163-488B-988D-4DAA3352F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72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7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1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5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163635-5181-4D8E-8801-81A6F64F2A02}" type="datetimeFigureOut">
              <a:rPr lang="en-US"/>
              <a:pPr>
                <a:defRPr/>
              </a:pPr>
              <a:t>3/25/2018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 sz="1100"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DC2F30-29D7-4E6F-8B8A-DE15167AD497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462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EAF54D-8036-4B2D-8DC7-6435B1C3F939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DAD2A3-CD55-4284-825E-33F1FA2D6D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86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586523-DBC7-4656-A3D3-B82A3FF851BF}" type="datetimeFigureOut">
              <a:rPr lang="en-US"/>
              <a:pPr>
                <a:defRPr/>
              </a:pPr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2B1F91-7BDA-40F1-8309-EA946991B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766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47625"/>
            <a:ext cx="8172450" cy="11255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2209800"/>
            <a:ext cx="38100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209800"/>
            <a:ext cx="38100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681599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9FEB22D-37DE-4A7F-8AFC-EF000692A08B}" type="datetimeFigureOut">
              <a:rPr lang="en-US"/>
              <a:pPr>
                <a:defRPr/>
              </a:pPr>
              <a:t>3/25/2018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000"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8D142AE7-C9EA-4625-9BF0-724A9F360AE7}" type="slidenum">
              <a:rPr lang="en-US"/>
              <a:pPr>
                <a:defRPr/>
              </a:pPr>
              <a:t>‹#›</a:t>
            </a:fld>
            <a:endParaRPr lang="en-US" sz="10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6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1A3FEFC-F191-4B06-B627-F8B1B6509C13}" type="datetimeFigureOut">
              <a:rPr lang="en-US"/>
              <a:pPr>
                <a:defRPr/>
              </a:pPr>
              <a:t>3/25/2018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7DB6CFC-4A4F-47A8-95AB-9A767AC0C013}" type="slidenum">
              <a:rPr lang="en-US"/>
              <a:pPr>
                <a:defRPr/>
              </a:pPr>
              <a:t>‹#›</a:t>
            </a:fld>
            <a:endParaRPr lang="en-US" sz="100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C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CFF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0BD0D9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4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4.xml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838200" y="914400"/>
            <a:ext cx="7772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Penetapan</a:t>
            </a: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Kriteria</a:t>
            </a: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Ketuntasan</a:t>
            </a: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Minimal</a:t>
            </a: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1676400" y="1981200"/>
            <a:ext cx="5486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Perencanaan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Pembelajaran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Sekoah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Dasar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1696278" y="4190999"/>
            <a:ext cx="54864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Oleh</a:t>
            </a: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Nyai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Cintang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S.Pd</a:t>
            </a: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M.Pd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shred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6"/>
          <p:cNvSpPr txBox="1">
            <a:spLocks noChangeArrowheads="1"/>
          </p:cNvSpPr>
          <p:nvPr/>
        </p:nvSpPr>
        <p:spPr bwMode="auto">
          <a:xfrm>
            <a:off x="609600" y="2971800"/>
            <a:ext cx="7848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5400" b="1" i="1" dirty="0" err="1">
                <a:solidFill>
                  <a:srgbClr val="00B050"/>
                </a:solidFill>
                <a:latin typeface="Monotype Corsiva" pitchFamily="66" charset="0"/>
              </a:rPr>
              <a:t>K</a:t>
            </a:r>
            <a:r>
              <a:rPr lang="en-US" sz="5400" b="1" dirty="0" err="1">
                <a:solidFill>
                  <a:srgbClr val="4D4D4D"/>
                </a:solidFill>
                <a:latin typeface="Monotype Corsiva" pitchFamily="66" charset="0"/>
              </a:rPr>
              <a:t>riteria</a:t>
            </a:r>
            <a:r>
              <a:rPr lang="en-US" sz="5400" b="1" dirty="0">
                <a:solidFill>
                  <a:srgbClr val="4D4D4D"/>
                </a:solidFill>
                <a:latin typeface="Monotype Corsiva" pitchFamily="66" charset="0"/>
              </a:rPr>
              <a:t> </a:t>
            </a:r>
            <a:r>
              <a:rPr lang="en-US" sz="5400" b="1" dirty="0">
                <a:solidFill>
                  <a:srgbClr val="993300"/>
                </a:solidFill>
                <a:latin typeface="Monotype Corsiva" pitchFamily="66" charset="0"/>
              </a:rPr>
              <a:t> </a:t>
            </a:r>
            <a:r>
              <a:rPr lang="en-US" sz="5400" b="1" i="1" dirty="0" err="1">
                <a:solidFill>
                  <a:srgbClr val="00B050"/>
                </a:solidFill>
                <a:latin typeface="Monotype Corsiva" pitchFamily="66" charset="0"/>
              </a:rPr>
              <a:t>K</a:t>
            </a:r>
            <a:r>
              <a:rPr lang="en-US" sz="5400" b="1" dirty="0" err="1">
                <a:solidFill>
                  <a:srgbClr val="4D4D4D"/>
                </a:solidFill>
                <a:latin typeface="Monotype Corsiva" pitchFamily="66" charset="0"/>
              </a:rPr>
              <a:t>etuntasan</a:t>
            </a:r>
            <a:r>
              <a:rPr lang="en-US" sz="5400" b="1" dirty="0">
                <a:solidFill>
                  <a:srgbClr val="4D4D4D"/>
                </a:solidFill>
                <a:latin typeface="Monotype Corsiva" pitchFamily="66" charset="0"/>
              </a:rPr>
              <a:t> </a:t>
            </a:r>
            <a:r>
              <a:rPr lang="en-US" sz="5400" b="1" i="1" dirty="0">
                <a:solidFill>
                  <a:srgbClr val="00B050"/>
                </a:solidFill>
                <a:latin typeface="Monotype Corsiva" pitchFamily="66" charset="0"/>
              </a:rPr>
              <a:t>M</a:t>
            </a:r>
            <a:r>
              <a:rPr lang="en-US" sz="5400" b="1" dirty="0">
                <a:solidFill>
                  <a:srgbClr val="4D4D4D"/>
                </a:solidFill>
                <a:latin typeface="Monotype Corsiva" pitchFamily="66" charset="0"/>
              </a:rPr>
              <a:t>inimal</a:t>
            </a:r>
          </a:p>
        </p:txBody>
      </p:sp>
      <p:sp>
        <p:nvSpPr>
          <p:cNvPr id="28675" name="Text Box 10"/>
          <p:cNvSpPr txBox="1">
            <a:spLocks noChangeArrowheads="1"/>
          </p:cNvSpPr>
          <p:nvPr/>
        </p:nvSpPr>
        <p:spPr bwMode="auto">
          <a:xfrm>
            <a:off x="381000" y="1905000"/>
            <a:ext cx="39624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4800" i="1">
                <a:solidFill>
                  <a:srgbClr val="4D4D4D"/>
                </a:solidFill>
                <a:latin typeface="Forte" pitchFamily="66" charset="0"/>
              </a:rPr>
              <a:t>Penetapan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:blinds dir="vert"/>
      </p:transition>
    </mc:Choice>
    <mc:Fallback xmlns="">
      <p:transition spd="slow" advClick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5"/>
          <p:cNvSpPr>
            <a:spLocks noGrp="1" noChangeArrowheads="1"/>
          </p:cNvSpPr>
          <p:nvPr>
            <p:ph type="title"/>
          </p:nvPr>
        </p:nvSpPr>
        <p:spPr>
          <a:xfrm>
            <a:off x="971550" y="381000"/>
            <a:ext cx="5670550" cy="792163"/>
          </a:xfrm>
        </p:spPr>
        <p:txBody>
          <a:bodyPr bIns="45720"/>
          <a:lstStyle/>
          <a:p>
            <a:pPr>
              <a:spcBef>
                <a:spcPct val="50000"/>
              </a:spcBef>
            </a:pPr>
            <a:r>
              <a:rPr lang="en-US" i="1" smtClean="0">
                <a:solidFill>
                  <a:schemeClr val="tx1"/>
                </a:solidFill>
                <a:latin typeface="Trebuchet MS" pitchFamily="34" charset="0"/>
              </a:rPr>
              <a:t>RAMBU-RAMBU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524000"/>
            <a:ext cx="7848600" cy="4267200"/>
          </a:xfrm>
        </p:spPr>
        <p:txBody>
          <a:bodyPr/>
          <a:lstStyle/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KKM ditetapkan pada awal tahun pelajaran</a:t>
            </a:r>
          </a:p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KKM ditetapkan oleh forum MGMP sekolah</a:t>
            </a:r>
          </a:p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Nilai KKM dinyatakan dalam bentuk bilangan bulat dengan rentang 0 – 100</a:t>
            </a:r>
          </a:p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Nilai ketuntasan belajar maksimal adalah 100</a:t>
            </a:r>
          </a:p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Sekolah dapat menetapkan KKM di bawah nilai ketuntasan belajar maksimal</a:t>
            </a:r>
          </a:p>
          <a:p>
            <a:pPr marL="457200" indent="-457200">
              <a:buClr>
                <a:srgbClr val="FF0909"/>
              </a:buClr>
              <a:buFont typeface="Wingdings" pitchFamily="2" charset="2"/>
              <a:buChar char="Ø"/>
            </a:pPr>
            <a:r>
              <a:rPr lang="en-US" sz="2400" smtClean="0">
                <a:solidFill>
                  <a:srgbClr val="6C0000"/>
                </a:solidFill>
                <a:latin typeface="Trebuchet MS" pitchFamily="34" charset="0"/>
              </a:rPr>
              <a:t>Nilai KKM harus dicantumkan dalam Laporan Hasil Belajar Peserta didik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2" name="AutoShape 4"/>
          <p:cNvSpPr>
            <a:spLocks noChangeArrowheads="1"/>
          </p:cNvSpPr>
          <p:nvPr/>
        </p:nvSpPr>
        <p:spPr bwMode="auto">
          <a:xfrm>
            <a:off x="1600200" y="19812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38100" cmpd="dbl">
            <a:solidFill>
              <a:srgbClr val="FF3300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KKM</a:t>
            </a: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INDIKATOR</a:t>
            </a:r>
          </a:p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76133" name="AutoShape 5"/>
          <p:cNvSpPr>
            <a:spLocks noChangeArrowheads="1"/>
          </p:cNvSpPr>
          <p:nvPr/>
        </p:nvSpPr>
        <p:spPr bwMode="auto">
          <a:xfrm>
            <a:off x="1676400" y="41910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38100" cmpd="dbl">
            <a:solidFill>
              <a:srgbClr val="FF3300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KKM</a:t>
            </a: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M P</a:t>
            </a:r>
          </a:p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76134" name="AutoShape 6"/>
          <p:cNvSpPr>
            <a:spLocks noChangeArrowheads="1"/>
          </p:cNvSpPr>
          <p:nvPr/>
        </p:nvSpPr>
        <p:spPr bwMode="auto">
          <a:xfrm>
            <a:off x="5181600" y="41910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38100" cmpd="dbl">
            <a:solidFill>
              <a:srgbClr val="FF3300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KKM</a:t>
            </a: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S K</a:t>
            </a:r>
          </a:p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176135" name="AutoShape 7"/>
          <p:cNvSpPr>
            <a:spLocks noChangeArrowheads="1"/>
          </p:cNvSpPr>
          <p:nvPr/>
        </p:nvSpPr>
        <p:spPr bwMode="auto">
          <a:xfrm>
            <a:off x="5105400" y="1981200"/>
            <a:ext cx="1676400" cy="914400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38100" cmpd="dbl">
            <a:solidFill>
              <a:srgbClr val="FF3300"/>
            </a:solidFill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KKM</a:t>
            </a:r>
          </a:p>
          <a:p>
            <a:pPr algn="ctr" eaLnBrk="0" hangingPunct="0">
              <a:defRPr/>
            </a:pPr>
            <a:r>
              <a:rPr lang="en-US" sz="2400" b="1">
                <a:solidFill>
                  <a:schemeClr val="bg1"/>
                </a:solidFill>
                <a:latin typeface="Trebuchet MS" pitchFamily="34" charset="0"/>
              </a:rPr>
              <a:t>K D</a:t>
            </a:r>
          </a:p>
          <a:p>
            <a:pPr algn="ctr" eaLnBrk="0" hangingPunct="0">
              <a:defRPr/>
            </a:pPr>
            <a:endParaRPr lang="en-US" sz="2800" b="1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30726" name="Text Box 11"/>
          <p:cNvSpPr txBox="1">
            <a:spLocks noChangeArrowheads="1"/>
          </p:cNvSpPr>
          <p:nvPr/>
        </p:nvSpPr>
        <p:spPr bwMode="auto">
          <a:xfrm>
            <a:off x="609600" y="304800"/>
            <a:ext cx="7924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600" b="1" i="1">
                <a:solidFill>
                  <a:srgbClr val="C00000"/>
                </a:solidFill>
                <a:latin typeface="Trebuchet MS" pitchFamily="34" charset="0"/>
              </a:rPr>
              <a:t>MEKANISME</a:t>
            </a:r>
            <a:r>
              <a:rPr lang="en-US" sz="3600">
                <a:solidFill>
                  <a:srgbClr val="C00000"/>
                </a:solidFill>
                <a:latin typeface="Trebuchet MS" pitchFamily="34" charset="0"/>
              </a:rPr>
              <a:t> </a:t>
            </a:r>
            <a:r>
              <a:rPr lang="en-US" sz="3600">
                <a:solidFill>
                  <a:srgbClr val="00B050"/>
                </a:solidFill>
                <a:latin typeface="Trebuchet MS" pitchFamily="34" charset="0"/>
              </a:rPr>
              <a:t>PENETAPAN KKM</a:t>
            </a:r>
            <a:r>
              <a:rPr lang="en-US" sz="3600" b="1" i="1">
                <a:solidFill>
                  <a:srgbClr val="00B050"/>
                </a:solidFill>
                <a:latin typeface="Trebuchet MS" pitchFamily="34" charset="0"/>
              </a:rPr>
              <a:t> :</a:t>
            </a:r>
          </a:p>
        </p:txBody>
      </p:sp>
      <p:sp>
        <p:nvSpPr>
          <p:cNvPr id="30727" name="AutoShape 15"/>
          <p:cNvSpPr>
            <a:spLocks noChangeArrowheads="1"/>
          </p:cNvSpPr>
          <p:nvPr/>
        </p:nvSpPr>
        <p:spPr bwMode="auto">
          <a:xfrm>
            <a:off x="7162800" y="2209800"/>
            <a:ext cx="914400" cy="29718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rgbClr val="FF090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30728" name="AutoShape 16"/>
          <p:cNvSpPr>
            <a:spLocks noChangeArrowheads="1"/>
          </p:cNvSpPr>
          <p:nvPr/>
        </p:nvSpPr>
        <p:spPr bwMode="auto">
          <a:xfrm>
            <a:off x="3581400" y="2133600"/>
            <a:ext cx="1295400" cy="685800"/>
          </a:xfrm>
          <a:custGeom>
            <a:avLst/>
            <a:gdLst>
              <a:gd name="T0" fmla="*/ 971550 w 21600"/>
              <a:gd name="T1" fmla="*/ 0 h 21600"/>
              <a:gd name="T2" fmla="*/ 0 w 21600"/>
              <a:gd name="T3" fmla="*/ 342900 h 21600"/>
              <a:gd name="T4" fmla="*/ 971550 w 21600"/>
              <a:gd name="T5" fmla="*/ 685800 h 21600"/>
              <a:gd name="T6" fmla="*/ 1295400 w 21600"/>
              <a:gd name="T7" fmla="*/ 3429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90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30729" name="AutoShape 17"/>
          <p:cNvSpPr>
            <a:spLocks noChangeArrowheads="1"/>
          </p:cNvSpPr>
          <p:nvPr/>
        </p:nvSpPr>
        <p:spPr bwMode="auto">
          <a:xfrm flipH="1" flipV="1">
            <a:off x="3657600" y="4267200"/>
            <a:ext cx="1295400" cy="685800"/>
          </a:xfrm>
          <a:custGeom>
            <a:avLst/>
            <a:gdLst>
              <a:gd name="T0" fmla="*/ 971550 w 21600"/>
              <a:gd name="T1" fmla="*/ 0 h 21600"/>
              <a:gd name="T2" fmla="*/ 0 w 21600"/>
              <a:gd name="T3" fmla="*/ 342900 h 21600"/>
              <a:gd name="T4" fmla="*/ 971550 w 21600"/>
              <a:gd name="T5" fmla="*/ 685800 h 21600"/>
              <a:gd name="T6" fmla="*/ 1295400 w 21600"/>
              <a:gd name="T7" fmla="*/ 3429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90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762000" y="1905000"/>
            <a:ext cx="784860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3200" b="1">
              <a:solidFill>
                <a:srgbClr val="993300"/>
              </a:solidFill>
              <a:latin typeface="Trebuchet MS" pitchFamily="34" charset="0"/>
            </a:endParaRPr>
          </a:p>
          <a:p>
            <a:pPr eaLnBrk="1" hangingPunct="1">
              <a:buFontTx/>
              <a:buChar char="•"/>
            </a:pPr>
            <a:r>
              <a:rPr lang="en-US" sz="3200" b="1">
                <a:solidFill>
                  <a:srgbClr val="993300"/>
                </a:solidFill>
                <a:latin typeface="Trebuchet MS" pitchFamily="34" charset="0"/>
              </a:rPr>
              <a:t>Kompleksitas (Kesulitan &amp; Kerumitan)</a:t>
            </a:r>
          </a:p>
          <a:p>
            <a:pPr eaLnBrk="1" hangingPunct="1">
              <a:buFontTx/>
              <a:buChar char="•"/>
            </a:pPr>
            <a:r>
              <a:rPr lang="en-US" sz="3200" b="1">
                <a:solidFill>
                  <a:srgbClr val="993300"/>
                </a:solidFill>
                <a:latin typeface="Trebuchet MS" pitchFamily="34" charset="0"/>
              </a:rPr>
              <a:t>Daya dukung (guru dan sarana)</a:t>
            </a:r>
          </a:p>
          <a:p>
            <a:pPr eaLnBrk="1" hangingPunct="1">
              <a:buFontTx/>
              <a:buChar char="•"/>
            </a:pPr>
            <a:r>
              <a:rPr lang="en-US" sz="3200" b="1">
                <a:solidFill>
                  <a:srgbClr val="993300"/>
                </a:solidFill>
                <a:latin typeface="Trebuchet MS" pitchFamily="34" charset="0"/>
              </a:rPr>
              <a:t>Intake siswa (Kemampuan Siswa)</a:t>
            </a:r>
          </a:p>
        </p:txBody>
      </p:sp>
      <p:sp>
        <p:nvSpPr>
          <p:cNvPr id="31747" name="Text Box 6"/>
          <p:cNvSpPr txBox="1">
            <a:spLocks noChangeArrowheads="1"/>
          </p:cNvSpPr>
          <p:nvPr/>
        </p:nvSpPr>
        <p:spPr bwMode="auto">
          <a:xfrm>
            <a:off x="533400" y="152400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4400" b="1" i="1">
                <a:latin typeface="Trebuchet MS" pitchFamily="34" charset="0"/>
              </a:rPr>
              <a:t>KRITERIA PENETAPAN KKM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0" y="2514600"/>
            <a:ext cx="5791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en-GB" sz="6000" b="1" i="1">
              <a:solidFill>
                <a:srgbClr val="33CCFF"/>
              </a:solidFill>
              <a:latin typeface="Georgia" pitchFamily="18" charset="0"/>
            </a:endParaRPr>
          </a:p>
        </p:txBody>
      </p:sp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381000" y="1295400"/>
            <a:ext cx="830580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5563" indent="-55563" eaLnBrk="0" hangingPunct="0"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801688" indent="-344488" eaLnBrk="0" hangingPunct="0"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54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400" b="1" i="1">
                <a:solidFill>
                  <a:srgbClr val="FF0000"/>
                </a:solidFill>
                <a:latin typeface="Trebuchet MS" pitchFamily="34" charset="0"/>
              </a:rPr>
              <a:t>TINGKAT KOMPLEKSITAS</a:t>
            </a:r>
            <a:r>
              <a:rPr lang="en-US" sz="2400">
                <a:latin typeface="Tahoma" pitchFamily="34" charset="0"/>
              </a:rPr>
              <a:t> </a:t>
            </a:r>
          </a:p>
          <a:p>
            <a:r>
              <a:rPr lang="en-US" sz="2400">
                <a:latin typeface="Trebuchet MS" pitchFamily="34" charset="0"/>
              </a:rPr>
              <a:t>(Kesulitan &amp; Kerumitan) setiap IP/KD yang harus dicapai oleh peserta didik.</a:t>
            </a:r>
          </a:p>
          <a:p>
            <a:endParaRPr lang="en-US" sz="1000">
              <a:latin typeface="Trebuchet MS" pitchFamily="34" charset="0"/>
            </a:endParaRPr>
          </a:p>
          <a:p>
            <a:r>
              <a:rPr lang="en-US" sz="2400">
                <a:latin typeface="Trebuchet MS" pitchFamily="34" charset="0"/>
              </a:rPr>
              <a:t>Tingkat kompleksitas tinggi, apabila d</a:t>
            </a:r>
            <a:r>
              <a:rPr lang="id-ID" sz="2400">
                <a:latin typeface="Trebuchet MS" pitchFamily="34" charset="0"/>
              </a:rPr>
              <a:t>a</a:t>
            </a:r>
            <a:r>
              <a:rPr lang="en-US" sz="2400">
                <a:latin typeface="Trebuchet MS" pitchFamily="34" charset="0"/>
              </a:rPr>
              <a:t>l</a:t>
            </a:r>
            <a:r>
              <a:rPr lang="id-ID" sz="2400">
                <a:latin typeface="Trebuchet MS" pitchFamily="34" charset="0"/>
              </a:rPr>
              <a:t>a</a:t>
            </a:r>
            <a:r>
              <a:rPr lang="en-US" sz="2400">
                <a:latin typeface="Trebuchet MS" pitchFamily="34" charset="0"/>
              </a:rPr>
              <a:t>m </a:t>
            </a:r>
            <a:r>
              <a:rPr lang="id-ID" sz="2400">
                <a:latin typeface="Trebuchet MS" pitchFamily="34" charset="0"/>
              </a:rPr>
              <a:t>p</a:t>
            </a:r>
            <a:r>
              <a:rPr lang="en-US" sz="2400">
                <a:latin typeface="Trebuchet MS" pitchFamily="34" charset="0"/>
              </a:rPr>
              <a:t>elaksanaan-nya  menuntut : </a:t>
            </a:r>
          </a:p>
          <a:p>
            <a:pPr>
              <a:buFontTx/>
              <a:buChar char="•"/>
            </a:pPr>
            <a:r>
              <a:rPr lang="en-US" sz="2400">
                <a:solidFill>
                  <a:srgbClr val="FF3300"/>
                </a:solidFill>
                <a:latin typeface="Trebuchet MS" pitchFamily="34" charset="0"/>
              </a:rPr>
              <a:t> Guru	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>
                <a:latin typeface="Trebuchet MS" pitchFamily="34" charset="0"/>
              </a:rPr>
              <a:t> memahami Kompetensi yang h</a:t>
            </a:r>
            <a:r>
              <a:rPr lang="id-ID" sz="2400">
                <a:latin typeface="Trebuchet MS" pitchFamily="34" charset="0"/>
              </a:rPr>
              <a:t>a</a:t>
            </a:r>
            <a:r>
              <a:rPr lang="en-US" sz="2400">
                <a:latin typeface="Trebuchet MS" pitchFamily="34" charset="0"/>
              </a:rPr>
              <a:t>r</a:t>
            </a:r>
            <a:r>
              <a:rPr lang="id-ID" sz="2400">
                <a:latin typeface="Trebuchet MS" pitchFamily="34" charset="0"/>
              </a:rPr>
              <a:t>u</a:t>
            </a:r>
            <a:r>
              <a:rPr lang="en-US" sz="2400">
                <a:latin typeface="Trebuchet MS" pitchFamily="34" charset="0"/>
              </a:rPr>
              <a:t>s dicapai peserta didik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>
                <a:latin typeface="Trebuchet MS" pitchFamily="34" charset="0"/>
              </a:rPr>
              <a:t> kreatif dan inovatif d</a:t>
            </a:r>
            <a:r>
              <a:rPr lang="id-ID" sz="2400">
                <a:latin typeface="Trebuchet MS" pitchFamily="34" charset="0"/>
              </a:rPr>
              <a:t>a</a:t>
            </a:r>
            <a:r>
              <a:rPr lang="en-US" sz="2400">
                <a:latin typeface="Trebuchet MS" pitchFamily="34" charset="0"/>
              </a:rPr>
              <a:t>l</a:t>
            </a:r>
            <a:r>
              <a:rPr lang="id-ID" sz="2400">
                <a:latin typeface="Trebuchet MS" pitchFamily="34" charset="0"/>
              </a:rPr>
              <a:t>a</a:t>
            </a:r>
            <a:r>
              <a:rPr lang="en-US" sz="2400">
                <a:latin typeface="Trebuchet MS" pitchFamily="34" charset="0"/>
              </a:rPr>
              <a:t>m 	melaksanakan pembelajaran.</a:t>
            </a:r>
          </a:p>
          <a:p>
            <a:pPr>
              <a:buFontTx/>
              <a:buChar char="•"/>
            </a:pPr>
            <a:r>
              <a:rPr lang="en-US" sz="2400">
                <a:solidFill>
                  <a:srgbClr val="FF3300"/>
                </a:solidFill>
                <a:latin typeface="Trebuchet MS" pitchFamily="34" charset="0"/>
              </a:rPr>
              <a:t> WAKTU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>
                <a:latin typeface="Trebuchet MS" pitchFamily="34" charset="0"/>
              </a:rPr>
              <a:t>cukup lama karena perlu pengulangan</a:t>
            </a:r>
          </a:p>
          <a:p>
            <a:pPr>
              <a:buClr>
                <a:srgbClr val="FF0909"/>
              </a:buClr>
              <a:buFontTx/>
              <a:buChar char="•"/>
            </a:pPr>
            <a:r>
              <a:rPr lang="en-US" sz="2400">
                <a:latin typeface="Trebuchet MS" pitchFamily="34" charset="0"/>
              </a:rPr>
              <a:t> </a:t>
            </a:r>
            <a:r>
              <a:rPr lang="en-US" sz="2400">
                <a:solidFill>
                  <a:srgbClr val="FF3300"/>
                </a:solidFill>
                <a:latin typeface="Trebuchet MS" pitchFamily="34" charset="0"/>
              </a:rPr>
              <a:t>PENALARAN dan KECERMATAN</a:t>
            </a:r>
            <a:r>
              <a:rPr lang="en-US" sz="2400">
                <a:latin typeface="Trebuchet MS" pitchFamily="34" charset="0"/>
              </a:rPr>
              <a:t> peserta didik yang tinggi.</a:t>
            </a:r>
          </a:p>
        </p:txBody>
      </p:sp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1371600" y="228600"/>
            <a:ext cx="6553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600" b="1">
                <a:solidFill>
                  <a:srgbClr val="CC3300"/>
                </a:solidFill>
                <a:latin typeface="Trebuchet MS" pitchFamily="34" charset="0"/>
              </a:rPr>
              <a:t>TINGKAT KOMPLEKSITAS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6"/>
          <p:cNvSpPr txBox="1">
            <a:spLocks noChangeArrowheads="1"/>
          </p:cNvSpPr>
          <p:nvPr/>
        </p:nvSpPr>
        <p:spPr bwMode="auto">
          <a:xfrm>
            <a:off x="990600" y="1676400"/>
            <a:ext cx="7315200" cy="411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15000"/>
              </a:spcBef>
              <a:buFontTx/>
              <a:buChar char="•"/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ketersediaan tenaga, </a:t>
            </a:r>
          </a:p>
          <a:p>
            <a:pPr eaLnBrk="1" hangingPunct="1">
              <a:spcBef>
                <a:spcPct val="15000"/>
              </a:spcBef>
              <a:buFontTx/>
              <a:buChar char="•"/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sarana dan prasarana pendidikan </a:t>
            </a:r>
          </a:p>
          <a:p>
            <a:pPr eaLnBrk="1" hangingPunct="1">
              <a:spcBef>
                <a:spcPct val="15000"/>
              </a:spcBef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  yang sangat dibutuhkan, </a:t>
            </a:r>
          </a:p>
          <a:p>
            <a:pPr eaLnBrk="1" hangingPunct="1">
              <a:spcBef>
                <a:spcPct val="15000"/>
              </a:spcBef>
              <a:buFontTx/>
              <a:buChar char="•"/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biaya operasional pendidikan, </a:t>
            </a:r>
          </a:p>
          <a:p>
            <a:pPr eaLnBrk="1" hangingPunct="1">
              <a:spcBef>
                <a:spcPct val="15000"/>
              </a:spcBef>
              <a:buFontTx/>
              <a:buChar char="•"/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manajemen sekolah, </a:t>
            </a:r>
          </a:p>
          <a:p>
            <a:pPr eaLnBrk="1" hangingPunct="1">
              <a:spcBef>
                <a:spcPct val="15000"/>
              </a:spcBef>
              <a:buFontTx/>
              <a:buChar char="•"/>
            </a:pP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 kepedulian </a:t>
            </a:r>
            <a:r>
              <a:rPr lang="en-US" sz="3200" i="1">
                <a:solidFill>
                  <a:srgbClr val="6C0000"/>
                </a:solidFill>
                <a:latin typeface="Trebuchet MS" pitchFamily="34" charset="0"/>
              </a:rPr>
              <a:t>stakeholders </a:t>
            </a:r>
            <a:r>
              <a:rPr lang="en-US" sz="3200">
                <a:solidFill>
                  <a:srgbClr val="6C0000"/>
                </a:solidFill>
                <a:latin typeface="Trebuchet MS" pitchFamily="34" charset="0"/>
              </a:rPr>
              <a:t>sekolah.</a:t>
            </a:r>
          </a:p>
          <a:p>
            <a:pPr>
              <a:spcBef>
                <a:spcPct val="50000"/>
              </a:spcBef>
            </a:pPr>
            <a:endParaRPr lang="en-US" sz="3200">
              <a:solidFill>
                <a:srgbClr val="6C0000"/>
              </a:solidFill>
              <a:latin typeface="Trebuchet MS" pitchFamily="34" charset="0"/>
            </a:endParaRPr>
          </a:p>
        </p:txBody>
      </p:sp>
      <p:sp>
        <p:nvSpPr>
          <p:cNvPr id="33795" name="Text Box 9"/>
          <p:cNvSpPr txBox="1">
            <a:spLocks noChangeArrowheads="1"/>
          </p:cNvSpPr>
          <p:nvPr/>
        </p:nvSpPr>
        <p:spPr bwMode="auto">
          <a:xfrm>
            <a:off x="609600" y="381000"/>
            <a:ext cx="815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CC3300"/>
                </a:solidFill>
                <a:latin typeface="Trebuchet MS" pitchFamily="34" charset="0"/>
              </a:rPr>
              <a:t>KEMAMPUAN SUMBER DAYA PENDUKUNG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9"/>
          <p:cNvSpPr txBox="1">
            <a:spLocks noChangeArrowheads="1"/>
          </p:cNvSpPr>
          <p:nvPr/>
        </p:nvSpPr>
        <p:spPr bwMode="auto">
          <a:xfrm>
            <a:off x="457200" y="334963"/>
            <a:ext cx="830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MENAFSIRKAN KRITERIA MENJADI NILAI</a:t>
            </a:r>
          </a:p>
        </p:txBody>
      </p:sp>
      <p:sp>
        <p:nvSpPr>
          <p:cNvPr id="34819" name="Rectangle 10"/>
          <p:cNvSpPr>
            <a:spLocks noChangeArrowheads="1"/>
          </p:cNvSpPr>
          <p:nvPr/>
        </p:nvSpPr>
        <p:spPr bwMode="auto">
          <a:xfrm>
            <a:off x="381000" y="1295400"/>
            <a:ext cx="8305800" cy="5033963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buFontTx/>
              <a:buAutoNum type="alphaUcPeriod"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 Dengan memberikan </a:t>
            </a:r>
            <a:r>
              <a:rPr lang="en-US" sz="2000">
                <a:solidFill>
                  <a:srgbClr val="7030A0"/>
                </a:solidFill>
                <a:latin typeface="Trebuchet MS" pitchFamily="34" charset="0"/>
              </a:rPr>
              <a:t>poin </a:t>
            </a:r>
            <a:r>
              <a:rPr lang="en-US" sz="2000">
                <a:latin typeface="Trebuchet MS" pitchFamily="34" charset="0"/>
              </a:rPr>
              <a:t>pada setiap kriteria yang ditetapkan :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endParaRPr lang="en-US" sz="2000">
              <a:latin typeface="Trebuchet MS" pitchFamily="34" charset="0"/>
            </a:endParaRP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1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. Kompleksitas	:</a:t>
            </a:r>
            <a:r>
              <a:rPr lang="en-US" sz="2000">
                <a:latin typeface="Trebuchet MS" pitchFamily="34" charset="0"/>
              </a:rPr>
              <a:t>	- Tinggi = 1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Sedang = 2 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Rendah = 3 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2. Daya dukung	:</a:t>
            </a:r>
            <a:r>
              <a:rPr lang="en-US" sz="2000">
                <a:latin typeface="Trebuchet MS" pitchFamily="34" charset="0"/>
              </a:rPr>
              <a:t>	- Tinggi = 3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Sedang = 2 </a:t>
            </a:r>
          </a:p>
          <a:p>
            <a:pPr marL="114300" lvl="1"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Rendah = 1 </a:t>
            </a:r>
          </a:p>
          <a:p>
            <a:pPr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3. Intake			:</a:t>
            </a:r>
            <a:r>
              <a:rPr lang="en-US" sz="2000">
                <a:latin typeface="Trebuchet MS" pitchFamily="34" charset="0"/>
              </a:rPr>
              <a:t>	- Tinggi = 3</a:t>
            </a:r>
          </a:p>
          <a:p>
            <a:pPr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Sedang = 2 </a:t>
            </a:r>
          </a:p>
          <a:p>
            <a:pPr>
              <a:lnSpc>
                <a:spcPct val="90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- Rendah = 1</a:t>
            </a: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endParaRPr lang="en-US" sz="1000">
              <a:latin typeface="Trebuchet MS" pitchFamily="34" charset="0"/>
            </a:endParaRP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solidFill>
                  <a:srgbClr val="FF0909"/>
                </a:solidFill>
                <a:latin typeface="Trebuchet MS" pitchFamily="34" charset="0"/>
              </a:rPr>
              <a:t>Jika indikator memiliki Kriteria</a:t>
            </a:r>
            <a:r>
              <a:rPr lang="en-US" sz="2000">
                <a:latin typeface="Trebuchet MS" pitchFamily="34" charset="0"/>
              </a:rPr>
              <a:t> : kompleksitas rendah, daya dukung tinggi dan intake peserta didik sedang </a:t>
            </a:r>
            <a:r>
              <a:rPr lang="en-US" sz="2000">
                <a:latin typeface="Trebuchet MS" pitchFamily="34" charset="0"/>
                <a:sym typeface="Wingdings" pitchFamily="2" charset="2"/>
              </a:rPr>
              <a:t> </a:t>
            </a:r>
            <a:r>
              <a:rPr lang="en-US" sz="2000">
                <a:latin typeface="Trebuchet MS" pitchFamily="34" charset="0"/>
              </a:rPr>
              <a:t>nilainya adalah: </a:t>
            </a: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endParaRPr lang="en-US" sz="1000">
              <a:latin typeface="Trebuchet MS" pitchFamily="34" charset="0"/>
            </a:endParaRP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                             (3 + 3 + 2) </a:t>
            </a: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x 100 = 88.89 dibulatkan menjadi 89</a:t>
            </a: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                              9</a:t>
            </a:r>
          </a:p>
          <a:p>
            <a:pPr>
              <a:lnSpc>
                <a:spcPct val="90000"/>
              </a:lnSpc>
              <a:tabLst>
                <a:tab pos="228600" algn="l"/>
                <a:tab pos="457200" algn="l"/>
                <a:tab pos="1828800" algn="l"/>
                <a:tab pos="1943100" algn="l"/>
                <a:tab pos="2114550" algn="l"/>
              </a:tabLst>
            </a:pPr>
            <a:endParaRPr lang="en-US" sz="2000">
              <a:latin typeface="Trebuchet MS" pitchFamily="34" charset="0"/>
            </a:endParaRPr>
          </a:p>
        </p:txBody>
      </p:sp>
      <p:sp>
        <p:nvSpPr>
          <p:cNvPr id="34820" name="Line 21"/>
          <p:cNvSpPr>
            <a:spLocks noChangeShapeType="1"/>
          </p:cNvSpPr>
          <p:nvPr/>
        </p:nvSpPr>
        <p:spPr bwMode="auto">
          <a:xfrm>
            <a:off x="2743200" y="5638800"/>
            <a:ext cx="1143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flip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5562600"/>
            <a:ext cx="8458200" cy="7620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5843" name="Rectangle 9"/>
          <p:cNvSpPr>
            <a:spLocks noChangeArrowheads="1"/>
          </p:cNvSpPr>
          <p:nvPr/>
        </p:nvSpPr>
        <p:spPr bwMode="auto">
          <a:xfrm>
            <a:off x="533400" y="1447800"/>
            <a:ext cx="80772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85000"/>
              </a:lnSpc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B. Dengan menggunakan </a:t>
            </a:r>
            <a:r>
              <a:rPr lang="en-US" sz="2000">
                <a:solidFill>
                  <a:srgbClr val="7030A0"/>
                </a:solidFill>
                <a:latin typeface="Trebuchet MS" pitchFamily="34" charset="0"/>
              </a:rPr>
              <a:t>rentang nilai </a:t>
            </a:r>
            <a:r>
              <a:rPr lang="en-US" sz="2000">
                <a:latin typeface="Trebuchet MS" pitchFamily="34" charset="0"/>
              </a:rPr>
              <a:t>pada setiap kriteria, misalnya: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endParaRPr lang="en-US" sz="2000">
              <a:latin typeface="Trebuchet MS" pitchFamily="34" charset="0"/>
            </a:endParaRP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</a:t>
            </a:r>
            <a:r>
              <a:rPr lang="en-US" sz="2000">
                <a:solidFill>
                  <a:srgbClr val="FF3300"/>
                </a:solidFill>
                <a:latin typeface="Trebuchet MS" pitchFamily="34" charset="0"/>
              </a:rPr>
              <a:t>1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.	Kompleksitas  	:</a:t>
            </a:r>
            <a:r>
              <a:rPr lang="en-US" sz="2000">
                <a:latin typeface="Trebuchet MS" pitchFamily="34" charset="0"/>
              </a:rPr>
              <a:t>	- Tinggi   = 50 - 64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Sedang  = 65 - 80 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Rendah  = 81 - 100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2.	Daya dukung		:</a:t>
            </a:r>
            <a:r>
              <a:rPr lang="en-US" sz="2000">
                <a:latin typeface="Trebuchet MS" pitchFamily="34" charset="0"/>
              </a:rPr>
              <a:t>	- Tinggi    = 81 - 100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Sedang   = 65 - 80</a:t>
            </a:r>
          </a:p>
          <a:p>
            <a:pPr marL="114300" lvl="1"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Rendah  = 50 - 64</a:t>
            </a:r>
          </a:p>
          <a:p>
            <a:pPr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</a:t>
            </a:r>
            <a:r>
              <a:rPr lang="en-US" sz="2000">
                <a:solidFill>
                  <a:srgbClr val="E8082D"/>
                </a:solidFill>
                <a:latin typeface="Trebuchet MS" pitchFamily="34" charset="0"/>
              </a:rPr>
              <a:t>3. Intake			:</a:t>
            </a:r>
            <a:r>
              <a:rPr lang="en-US" sz="2000">
                <a:latin typeface="Trebuchet MS" pitchFamily="34" charset="0"/>
              </a:rPr>
              <a:t>	- Tinggi    = 81 - 100</a:t>
            </a:r>
          </a:p>
          <a:p>
            <a:pPr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Sedang  = 65 - 80</a:t>
            </a:r>
          </a:p>
          <a:p>
            <a:pPr>
              <a:lnSpc>
                <a:spcPct val="85000"/>
              </a:lnSpc>
              <a:buFont typeface="Trebuchet MS" pitchFamily="34" charset="0"/>
              <a:buNone/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							- Rendah  = 50 - 64</a:t>
            </a:r>
          </a:p>
          <a:p>
            <a:pPr>
              <a:lnSpc>
                <a:spcPct val="85000"/>
              </a:lnSpc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endParaRPr lang="en-US" sz="2000">
              <a:latin typeface="Trebuchet MS" pitchFamily="34" charset="0"/>
            </a:endParaRPr>
          </a:p>
          <a:p>
            <a:pPr>
              <a:lnSpc>
                <a:spcPct val="85000"/>
              </a:lnSpc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solidFill>
                  <a:srgbClr val="FF0909"/>
                </a:solidFill>
                <a:latin typeface="Trebuchet MS" pitchFamily="34" charset="0"/>
              </a:rPr>
              <a:t>Jika indikator memiliki Kriteria</a:t>
            </a:r>
            <a:r>
              <a:rPr lang="en-US" sz="2000">
                <a:latin typeface="Trebuchet MS" pitchFamily="34" charset="0"/>
              </a:rPr>
              <a:t> : kompleksitas sedang, daya dukung tinggi dan intake sedang </a:t>
            </a:r>
            <a:r>
              <a:rPr lang="en-US" sz="2000">
                <a:latin typeface="Trebuchet MS" pitchFamily="34" charset="0"/>
                <a:sym typeface="Wingdings" pitchFamily="2" charset="2"/>
              </a:rPr>
              <a:t> </a:t>
            </a:r>
            <a:r>
              <a:rPr lang="en-US" sz="2000">
                <a:latin typeface="Trebuchet MS" pitchFamily="34" charset="0"/>
              </a:rPr>
              <a:t>nilainya adalah rata-rata setiap nilai dari kriteria yang ditentukan.</a:t>
            </a:r>
          </a:p>
          <a:p>
            <a:pPr>
              <a:lnSpc>
                <a:spcPct val="85000"/>
              </a:lnSpc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endParaRPr lang="en-US" sz="2000">
              <a:latin typeface="Trebuchet MS" pitchFamily="34" charset="0"/>
            </a:endParaRPr>
          </a:p>
          <a:p>
            <a:pPr>
              <a:lnSpc>
                <a:spcPct val="85000"/>
              </a:lnSpc>
              <a:tabLst>
                <a:tab pos="228600" algn="l"/>
                <a:tab pos="457200" algn="l"/>
                <a:tab pos="571500" algn="l"/>
                <a:tab pos="1828800" algn="l"/>
                <a:tab pos="1943100" algn="l"/>
                <a:tab pos="2114550" algn="l"/>
              </a:tabLst>
            </a:pPr>
            <a:r>
              <a:rPr lang="en-US" sz="2000">
                <a:latin typeface="Trebuchet MS" pitchFamily="34" charset="0"/>
              </a:rPr>
              <a:t>Dalam menentukan rentang nilai dan menentukan nilai dari setiap kriteria perlu kesepakatan forum MGMP</a:t>
            </a:r>
            <a:r>
              <a:rPr lang="id-ID" sz="2000">
                <a:latin typeface="Trebuchet MS" pitchFamily="34" charset="0"/>
              </a:rPr>
              <a:t> di Sekolah</a:t>
            </a:r>
            <a:r>
              <a:rPr lang="en-US" sz="2000">
                <a:latin typeface="Trebuchet MS" pitchFamily="34" charset="0"/>
              </a:rPr>
              <a:t>.</a:t>
            </a:r>
          </a:p>
        </p:txBody>
      </p:sp>
      <p:sp>
        <p:nvSpPr>
          <p:cNvPr id="35844" name="Text Box 14"/>
          <p:cNvSpPr txBox="1">
            <a:spLocks noChangeArrowheads="1"/>
          </p:cNvSpPr>
          <p:nvPr/>
        </p:nvSpPr>
        <p:spPr bwMode="auto">
          <a:xfrm>
            <a:off x="457200" y="334963"/>
            <a:ext cx="830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MENAFSIRKAN KRITERIA MENJADI NILAI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81000" y="1371600"/>
            <a:ext cx="8382000" cy="4876800"/>
          </a:xfrm>
          <a:solidFill>
            <a:srgbClr val="FFFFCC"/>
          </a:solidFill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C. </a:t>
            </a:r>
            <a:r>
              <a:rPr lang="en-US" sz="1800" dirty="0" err="1">
                <a:latin typeface="Trebuchet MS" pitchFamily="34" charset="0"/>
              </a:rPr>
              <a:t>Dengan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memberikan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solidFill>
                  <a:srgbClr val="7030A0"/>
                </a:solidFill>
                <a:latin typeface="Trebuchet MS" pitchFamily="34" charset="0"/>
              </a:rPr>
              <a:t>pertimbangan</a:t>
            </a:r>
            <a:r>
              <a:rPr lang="en-US" sz="1800" i="1" dirty="0">
                <a:solidFill>
                  <a:srgbClr val="7030A0"/>
                </a:solidFill>
                <a:latin typeface="Trebuchet MS" pitchFamily="34" charset="0"/>
              </a:rPr>
              <a:t> professional </a:t>
            </a:r>
            <a:r>
              <a:rPr lang="en-US" sz="1800" i="1" dirty="0" err="1">
                <a:solidFill>
                  <a:srgbClr val="7030A0"/>
                </a:solidFill>
                <a:latin typeface="Trebuchet MS" pitchFamily="34" charset="0"/>
              </a:rPr>
              <a:t>judgement</a:t>
            </a:r>
            <a:r>
              <a:rPr lang="en-US" sz="1800" i="1" dirty="0">
                <a:solidFill>
                  <a:srgbClr val="7030A0"/>
                </a:solidFill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pada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setiap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kriteria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untuk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menetapkan</a:t>
            </a: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nilai</a:t>
            </a:r>
            <a:r>
              <a:rPr lang="en-US" sz="1800" i="1" dirty="0">
                <a:latin typeface="Trebuchet MS" pitchFamily="34" charset="0"/>
              </a:rPr>
              <a:t> :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endParaRPr lang="en-US" sz="1800" i="1" dirty="0">
              <a:latin typeface="Trebuchet MS" pitchFamily="34" charset="0"/>
            </a:endParaRP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>
                <a:solidFill>
                  <a:srgbClr val="FF0909"/>
                </a:solidFill>
                <a:latin typeface="Trebuchet MS" pitchFamily="34" charset="0"/>
              </a:rPr>
              <a:t>1. </a:t>
            </a:r>
            <a:r>
              <a:rPr lang="en-US" sz="1800" i="1" dirty="0" err="1">
                <a:solidFill>
                  <a:srgbClr val="FF0909"/>
                </a:solidFill>
                <a:latin typeface="Trebuchet MS" pitchFamily="34" charset="0"/>
              </a:rPr>
              <a:t>Kompleksitas</a:t>
            </a: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 smtClean="0">
                <a:latin typeface="Trebuchet MS" pitchFamily="34" charset="0"/>
              </a:rPr>
              <a:t>	:</a:t>
            </a:r>
            <a:r>
              <a:rPr lang="en-US" sz="1800" i="1" dirty="0">
                <a:latin typeface="Trebuchet MS" pitchFamily="34" charset="0"/>
              </a:rPr>
              <a:t>	- </a:t>
            </a:r>
            <a:r>
              <a:rPr lang="en-US" sz="1800" i="1" dirty="0" err="1">
                <a:latin typeface="Trebuchet MS" pitchFamily="34" charset="0"/>
              </a:rPr>
              <a:t>Tinggi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		- </a:t>
            </a:r>
            <a:r>
              <a:rPr lang="en-US" sz="1800" i="1" dirty="0" err="1">
                <a:latin typeface="Trebuchet MS" pitchFamily="34" charset="0"/>
              </a:rPr>
              <a:t>Sedang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		- </a:t>
            </a:r>
            <a:r>
              <a:rPr lang="en-US" sz="1800" i="1" dirty="0" err="1">
                <a:latin typeface="Trebuchet MS" pitchFamily="34" charset="0"/>
              </a:rPr>
              <a:t>Rendah</a:t>
            </a:r>
            <a:r>
              <a:rPr lang="en-US" sz="1800" i="1" dirty="0">
                <a:latin typeface="Trebuchet MS" pitchFamily="34" charset="0"/>
              </a:rPr>
              <a:t>  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>
                <a:solidFill>
                  <a:srgbClr val="FF0909"/>
                </a:solidFill>
                <a:latin typeface="Trebuchet MS" pitchFamily="34" charset="0"/>
              </a:rPr>
              <a:t>2. </a:t>
            </a:r>
            <a:r>
              <a:rPr lang="en-US" sz="1800" i="1" dirty="0" err="1">
                <a:solidFill>
                  <a:srgbClr val="FF0909"/>
                </a:solidFill>
                <a:latin typeface="Trebuchet MS" pitchFamily="34" charset="0"/>
              </a:rPr>
              <a:t>Daya</a:t>
            </a:r>
            <a:r>
              <a:rPr lang="en-US" sz="1800" i="1" dirty="0">
                <a:solidFill>
                  <a:srgbClr val="FF0909"/>
                </a:solidFill>
                <a:latin typeface="Trebuchet MS" pitchFamily="34" charset="0"/>
              </a:rPr>
              <a:t> </a:t>
            </a:r>
            <a:r>
              <a:rPr lang="en-US" sz="1800" i="1" dirty="0" err="1">
                <a:solidFill>
                  <a:srgbClr val="FF0909"/>
                </a:solidFill>
                <a:latin typeface="Trebuchet MS" pitchFamily="34" charset="0"/>
              </a:rPr>
              <a:t>dukung</a:t>
            </a: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 smtClean="0">
                <a:latin typeface="Trebuchet MS" pitchFamily="34" charset="0"/>
              </a:rPr>
              <a:t>	:</a:t>
            </a: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 smtClean="0">
                <a:latin typeface="Trebuchet MS" pitchFamily="34" charset="0"/>
              </a:rPr>
              <a:t>- </a:t>
            </a:r>
            <a:r>
              <a:rPr lang="en-US" sz="1800" i="1" dirty="0" err="1">
                <a:latin typeface="Trebuchet MS" pitchFamily="34" charset="0"/>
              </a:rPr>
              <a:t>Tinggi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 		- </a:t>
            </a:r>
            <a:r>
              <a:rPr lang="en-US" sz="1800" i="1" dirty="0" err="1">
                <a:latin typeface="Trebuchet MS" pitchFamily="34" charset="0"/>
              </a:rPr>
              <a:t>Sedang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114300" lvl="1" indent="0" fontAlgn="auto">
              <a:lnSpc>
                <a:spcPct val="80000"/>
              </a:lnSpc>
              <a:spcBef>
                <a:spcPts val="37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 		- </a:t>
            </a:r>
            <a:r>
              <a:rPr lang="en-US" sz="1800" i="1" dirty="0" err="1">
                <a:latin typeface="Trebuchet MS" pitchFamily="34" charset="0"/>
              </a:rPr>
              <a:t>Rendah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</a:t>
            </a:r>
            <a:r>
              <a:rPr lang="en-US" sz="1800" i="1" dirty="0">
                <a:solidFill>
                  <a:srgbClr val="FF0909"/>
                </a:solidFill>
                <a:latin typeface="Trebuchet MS" pitchFamily="34" charset="0"/>
              </a:rPr>
              <a:t>3. Intake</a:t>
            </a:r>
            <a:r>
              <a:rPr lang="en-US" sz="1800" i="1" dirty="0">
                <a:latin typeface="Trebuchet MS" pitchFamily="34" charset="0"/>
              </a:rPr>
              <a:t>       		:	- </a:t>
            </a:r>
            <a:r>
              <a:rPr lang="en-US" sz="1800" i="1" dirty="0" err="1">
                <a:latin typeface="Trebuchet MS" pitchFamily="34" charset="0"/>
              </a:rPr>
              <a:t>Tinggi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                     		    - </a:t>
            </a:r>
            <a:r>
              <a:rPr lang="en-US" sz="1800" i="1" dirty="0" err="1">
                <a:latin typeface="Trebuchet MS" pitchFamily="34" charset="0"/>
              </a:rPr>
              <a:t>Sedang</a:t>
            </a:r>
            <a:r>
              <a:rPr lang="en-US" sz="1800" i="1" dirty="0">
                <a:latin typeface="Trebuchet MS" pitchFamily="34" charset="0"/>
              </a:rPr>
              <a:t>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		                     		    - </a:t>
            </a:r>
            <a:r>
              <a:rPr lang="en-US" sz="1800" i="1" dirty="0" err="1">
                <a:latin typeface="Trebuchet MS" pitchFamily="34" charset="0"/>
              </a:rPr>
              <a:t>Rendah</a:t>
            </a:r>
            <a:r>
              <a:rPr lang="en-US" sz="1800" i="1" dirty="0">
                <a:latin typeface="Trebuchet MS" pitchFamily="34" charset="0"/>
              </a:rPr>
              <a:t> </a:t>
            </a:r>
            <a:endParaRPr lang="id-ID" sz="1800" i="1" dirty="0">
              <a:latin typeface="Trebuchet MS" pitchFamily="34" charset="0"/>
            </a:endParaRP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id-ID" sz="1800" i="1" dirty="0">
                <a:solidFill>
                  <a:srgbClr val="FF0909"/>
                </a:solidFill>
                <a:latin typeface="Trebuchet MS" pitchFamily="34" charset="0"/>
              </a:rPr>
              <a:t>    </a:t>
            </a:r>
            <a:endParaRPr lang="en-US" sz="1800" i="1" dirty="0">
              <a:solidFill>
                <a:srgbClr val="FF0909"/>
              </a:solidFill>
              <a:latin typeface="Trebuchet MS" pitchFamily="34" charset="0"/>
            </a:endParaRP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solidFill>
                  <a:srgbClr val="FF0909"/>
                </a:solidFill>
                <a:latin typeface="Trebuchet MS" pitchFamily="34" charset="0"/>
              </a:rPr>
              <a:t>     </a:t>
            </a:r>
            <a:r>
              <a:rPr lang="id-ID" sz="1800" i="1" dirty="0">
                <a:solidFill>
                  <a:srgbClr val="FF0909"/>
                </a:solidFill>
                <a:latin typeface="Trebuchet MS" pitchFamily="34" charset="0"/>
              </a:rPr>
              <a:t>Contoh :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Tx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>
                <a:latin typeface="Trebuchet MS" pitchFamily="34" charset="0"/>
              </a:rPr>
              <a:t>	</a:t>
            </a:r>
            <a:r>
              <a:rPr lang="id-ID" sz="1800" i="1" dirty="0">
                <a:latin typeface="Trebuchet MS" pitchFamily="34" charset="0"/>
              </a:rPr>
              <a:t> 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Jika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indikator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memiliki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Kriteria</a:t>
            </a:r>
            <a:r>
              <a:rPr lang="en-US" sz="1800" i="1" dirty="0">
                <a:latin typeface="Trebuchet MS" pitchFamily="34" charset="0"/>
              </a:rPr>
              <a:t> : </a:t>
            </a:r>
            <a:r>
              <a:rPr lang="en-US" sz="1800" i="1" dirty="0" err="1">
                <a:latin typeface="Trebuchet MS" pitchFamily="34" charset="0"/>
              </a:rPr>
              <a:t>kompleksitas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rendah</a:t>
            </a:r>
            <a:r>
              <a:rPr lang="en-US" sz="1800" i="1" dirty="0">
                <a:latin typeface="Trebuchet MS" pitchFamily="34" charset="0"/>
              </a:rPr>
              <a:t>, </a:t>
            </a:r>
            <a:r>
              <a:rPr lang="en-US" sz="1800" i="1" dirty="0" err="1">
                <a:latin typeface="Trebuchet MS" pitchFamily="34" charset="0"/>
              </a:rPr>
              <a:t>daya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dukung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tinggi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dan</a:t>
            </a:r>
            <a:r>
              <a:rPr lang="en-US" sz="1800" i="1" dirty="0">
                <a:latin typeface="Trebuchet MS" pitchFamily="34" charset="0"/>
              </a:rPr>
              <a:t> intake </a:t>
            </a:r>
            <a:r>
              <a:rPr lang="en-US" sz="1800" i="1" dirty="0" err="1">
                <a:latin typeface="Trebuchet MS" pitchFamily="34" charset="0"/>
              </a:rPr>
              <a:t>peserta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didik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 err="1">
                <a:latin typeface="Trebuchet MS" pitchFamily="34" charset="0"/>
              </a:rPr>
              <a:t>sedang</a:t>
            </a:r>
            <a:r>
              <a:rPr lang="en-US" sz="1800" i="1" dirty="0">
                <a:latin typeface="Trebuchet MS" pitchFamily="34" charset="0"/>
              </a:rPr>
              <a:t> 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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maka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dapat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dikatakan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ada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dua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komponen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yang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mempengaruhi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untuk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dapat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mencapai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ketuntasan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maksimal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100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yaitu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kompleksitas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rendah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dan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daya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dukung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tinggi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.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Jadi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guru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dapat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mengurangi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nilai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menjadi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>
                <a:latin typeface="Trebuchet MS" pitchFamily="34" charset="0"/>
                <a:sym typeface="Wingdings" pitchFamily="2" charset="2"/>
              </a:rPr>
              <a:t>antara</a:t>
            </a:r>
            <a:r>
              <a:rPr lang="en-US" sz="1800" i="1" dirty="0">
                <a:latin typeface="Trebuchet MS" pitchFamily="34" charset="0"/>
                <a:sym typeface="Wingdings" pitchFamily="2" charset="2"/>
              </a:rPr>
              <a:t> 90 – 80.</a:t>
            </a:r>
            <a:endParaRPr lang="en-US" sz="1800" i="1" dirty="0">
              <a:latin typeface="Trebuchet MS" pitchFamily="34" charset="0"/>
            </a:endParaRPr>
          </a:p>
        </p:txBody>
      </p:sp>
      <p:sp>
        <p:nvSpPr>
          <p:cNvPr id="36867" name="Text Box 6"/>
          <p:cNvSpPr txBox="1">
            <a:spLocks noChangeArrowheads="1"/>
          </p:cNvSpPr>
          <p:nvPr/>
        </p:nvSpPr>
        <p:spPr bwMode="auto">
          <a:xfrm>
            <a:off x="457200" y="334963"/>
            <a:ext cx="830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MENAFSIRKAN KRITERIA MENJADI NILAI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319" name="Group 95"/>
          <p:cNvGraphicFramePr>
            <a:graphicFrameLocks noGrp="1"/>
          </p:cNvGraphicFramePr>
          <p:nvPr/>
        </p:nvGraphicFramePr>
        <p:xfrm>
          <a:off x="381000" y="990600"/>
          <a:ext cx="8426450" cy="5183300"/>
        </p:xfrm>
        <a:graphic>
          <a:graphicData uri="http://schemas.openxmlformats.org/drawingml/2006/table">
            <a:tbl>
              <a:tblPr/>
              <a:tblGrid>
                <a:gridCol w="3797300"/>
                <a:gridCol w="1200150"/>
                <a:gridCol w="1241425"/>
                <a:gridCol w="1258888"/>
                <a:gridCol w="928687"/>
              </a:tblGrid>
              <a:tr h="402282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Kompetensi dasar dan Indikator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Kriteria Ketuntasan Minimal</a:t>
                      </a: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951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Kriteria Penetapan Ketuntasan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Nilai KKM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142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hlinkClick r:id="rId3" action="ppaction://hlinksldjump"/>
                        </a:rPr>
                        <a:t>Kompleksitas</a:t>
                      </a: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hlinkClick r:id="rId4" action="ppaction://hlinksldjump"/>
                        </a:rPr>
                        <a:t>Daya dukung</a:t>
                      </a: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hlinkClick r:id="rId5" action="ppaction://hlinksldjump"/>
                        </a:rPr>
                        <a:t>Intake</a:t>
                      </a:r>
                      <a:endParaRPr kumimoji="0" lang="en-US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57110">
                <a:tc>
                  <a:txBody>
                    <a:bodyPr/>
                    <a:lstStyle/>
                    <a:p>
                      <a:pPr marL="287338" marR="0" lvl="0" indent="-287338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1.1. </a:t>
                      </a:r>
                      <a:r>
                        <a:rPr kumimoji="0" lang="id-ID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Mendeskripsikan hakikat bangsa dan unsur-unsur terbentuknya negara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i-FI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Mendeskripsikan keduduka</a:t>
                      </a:r>
                      <a:r>
                        <a:rPr kumimoji="0" lang="it-IT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 manusia sebagai makhluk individu dan makhluk sosial</a:t>
                      </a: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t-IT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it-IT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Menguraikan pengertian bangsa dan unsur terbentuknya bangsa</a:t>
                      </a: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it-IT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it-IT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Menganalisis pengertian negara dan unsur  terbentuknya Negara</a:t>
                      </a:r>
                      <a:endParaRPr kumimoji="0" lang="id-ID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7916" name="Text Box 32"/>
          <p:cNvSpPr txBox="1">
            <a:spLocks noChangeArrowheads="1"/>
          </p:cNvSpPr>
          <p:nvPr/>
        </p:nvSpPr>
        <p:spPr bwMode="auto">
          <a:xfrm>
            <a:off x="1600200" y="174625"/>
            <a:ext cx="5638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FORMAT A</a:t>
            </a:r>
          </a:p>
        </p:txBody>
      </p:sp>
      <p:sp>
        <p:nvSpPr>
          <p:cNvPr id="37917" name="Text Box 34"/>
          <p:cNvSpPr txBox="1">
            <a:spLocks noChangeArrowheads="1"/>
          </p:cNvSpPr>
          <p:nvPr/>
        </p:nvSpPr>
        <p:spPr bwMode="auto">
          <a:xfrm>
            <a:off x="4267200" y="37338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Rendah</a:t>
            </a:r>
          </a:p>
        </p:txBody>
      </p:sp>
      <p:sp>
        <p:nvSpPr>
          <p:cNvPr id="37918" name="Text Box 35"/>
          <p:cNvSpPr txBox="1">
            <a:spLocks noChangeArrowheads="1"/>
          </p:cNvSpPr>
          <p:nvPr/>
        </p:nvSpPr>
        <p:spPr bwMode="auto">
          <a:xfrm>
            <a:off x="4267200" y="5334000"/>
            <a:ext cx="838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Sedang</a:t>
            </a:r>
          </a:p>
        </p:txBody>
      </p:sp>
      <p:sp>
        <p:nvSpPr>
          <p:cNvPr id="37919" name="Text Box 36"/>
          <p:cNvSpPr txBox="1">
            <a:spLocks noChangeArrowheads="1"/>
          </p:cNvSpPr>
          <p:nvPr/>
        </p:nvSpPr>
        <p:spPr bwMode="auto">
          <a:xfrm>
            <a:off x="5638800" y="53340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tinggi</a:t>
            </a:r>
          </a:p>
        </p:txBody>
      </p:sp>
      <p:sp>
        <p:nvSpPr>
          <p:cNvPr id="37920" name="Text Box 37"/>
          <p:cNvSpPr txBox="1">
            <a:spLocks noChangeArrowheads="1"/>
          </p:cNvSpPr>
          <p:nvPr/>
        </p:nvSpPr>
        <p:spPr bwMode="auto">
          <a:xfrm>
            <a:off x="6781800" y="53340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sedang</a:t>
            </a:r>
          </a:p>
        </p:txBody>
      </p:sp>
      <p:sp>
        <p:nvSpPr>
          <p:cNvPr id="37921" name="Text Box 38"/>
          <p:cNvSpPr txBox="1">
            <a:spLocks noChangeArrowheads="1"/>
          </p:cNvSpPr>
          <p:nvPr/>
        </p:nvSpPr>
        <p:spPr bwMode="auto">
          <a:xfrm>
            <a:off x="5562600" y="37338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tinggi</a:t>
            </a:r>
          </a:p>
        </p:txBody>
      </p:sp>
      <p:sp>
        <p:nvSpPr>
          <p:cNvPr id="37922" name="Text Box 39"/>
          <p:cNvSpPr txBox="1">
            <a:spLocks noChangeArrowheads="1"/>
          </p:cNvSpPr>
          <p:nvPr/>
        </p:nvSpPr>
        <p:spPr bwMode="auto">
          <a:xfrm>
            <a:off x="6705600" y="37338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sedang</a:t>
            </a:r>
          </a:p>
        </p:txBody>
      </p:sp>
      <p:sp>
        <p:nvSpPr>
          <p:cNvPr id="37923" name="Text Box 40"/>
          <p:cNvSpPr txBox="1">
            <a:spLocks noChangeArrowheads="1"/>
          </p:cNvSpPr>
          <p:nvPr/>
        </p:nvSpPr>
        <p:spPr bwMode="auto">
          <a:xfrm>
            <a:off x="4343400" y="46482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tinggi</a:t>
            </a:r>
          </a:p>
        </p:txBody>
      </p:sp>
      <p:sp>
        <p:nvSpPr>
          <p:cNvPr id="37924" name="Text Box 41"/>
          <p:cNvSpPr txBox="1">
            <a:spLocks noChangeArrowheads="1"/>
          </p:cNvSpPr>
          <p:nvPr/>
        </p:nvSpPr>
        <p:spPr bwMode="auto">
          <a:xfrm>
            <a:off x="5562600" y="46482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sedang</a:t>
            </a:r>
          </a:p>
        </p:txBody>
      </p:sp>
      <p:sp>
        <p:nvSpPr>
          <p:cNvPr id="37925" name="Text Box 42"/>
          <p:cNvSpPr txBox="1">
            <a:spLocks noChangeArrowheads="1"/>
          </p:cNvSpPr>
          <p:nvPr/>
        </p:nvSpPr>
        <p:spPr bwMode="auto">
          <a:xfrm>
            <a:off x="6781800" y="46482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sedang</a:t>
            </a:r>
          </a:p>
        </p:txBody>
      </p:sp>
      <p:sp>
        <p:nvSpPr>
          <p:cNvPr id="37926" name="Text Box 43"/>
          <p:cNvSpPr txBox="1">
            <a:spLocks noChangeArrowheads="1"/>
          </p:cNvSpPr>
          <p:nvPr/>
        </p:nvSpPr>
        <p:spPr bwMode="auto">
          <a:xfrm>
            <a:off x="8001000" y="37338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89</a:t>
            </a:r>
          </a:p>
        </p:txBody>
      </p:sp>
      <p:sp>
        <p:nvSpPr>
          <p:cNvPr id="37927" name="Text Box 44"/>
          <p:cNvSpPr txBox="1">
            <a:spLocks noChangeArrowheads="1"/>
          </p:cNvSpPr>
          <p:nvPr/>
        </p:nvSpPr>
        <p:spPr bwMode="auto">
          <a:xfrm>
            <a:off x="8001000" y="4648200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56</a:t>
            </a:r>
          </a:p>
        </p:txBody>
      </p:sp>
      <p:sp>
        <p:nvSpPr>
          <p:cNvPr id="37928" name="Text Box 45"/>
          <p:cNvSpPr txBox="1">
            <a:spLocks noChangeArrowheads="1"/>
          </p:cNvSpPr>
          <p:nvPr/>
        </p:nvSpPr>
        <p:spPr bwMode="auto">
          <a:xfrm>
            <a:off x="8001000" y="53340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>
                <a:latin typeface="Tahoma" pitchFamily="34" charset="0"/>
              </a:rPr>
              <a:t>78</a:t>
            </a:r>
          </a:p>
        </p:txBody>
      </p:sp>
      <p:sp>
        <p:nvSpPr>
          <p:cNvPr id="37929" name="Text Box 46"/>
          <p:cNvSpPr txBox="1">
            <a:spLocks noChangeArrowheads="1"/>
          </p:cNvSpPr>
          <p:nvPr/>
        </p:nvSpPr>
        <p:spPr bwMode="auto">
          <a:xfrm>
            <a:off x="8001000" y="28956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 b="1">
                <a:latin typeface="Tahoma" pitchFamily="34" charset="0"/>
              </a:rPr>
              <a:t>74</a:t>
            </a:r>
          </a:p>
        </p:txBody>
      </p:sp>
      <p:sp>
        <p:nvSpPr>
          <p:cNvPr id="37930" name="Text Box 47"/>
          <p:cNvSpPr txBox="1">
            <a:spLocks noChangeArrowheads="1"/>
          </p:cNvSpPr>
          <p:nvPr/>
        </p:nvSpPr>
        <p:spPr bwMode="auto">
          <a:xfrm>
            <a:off x="4419600" y="39624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3</a:t>
            </a:r>
          </a:p>
        </p:txBody>
      </p:sp>
      <p:sp>
        <p:nvSpPr>
          <p:cNvPr id="37931" name="Text Box 48"/>
          <p:cNvSpPr txBox="1">
            <a:spLocks noChangeArrowheads="1"/>
          </p:cNvSpPr>
          <p:nvPr/>
        </p:nvSpPr>
        <p:spPr bwMode="auto">
          <a:xfrm>
            <a:off x="6858000" y="39624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37932" name="Text Box 49"/>
          <p:cNvSpPr txBox="1">
            <a:spLocks noChangeArrowheads="1"/>
          </p:cNvSpPr>
          <p:nvPr/>
        </p:nvSpPr>
        <p:spPr bwMode="auto">
          <a:xfrm>
            <a:off x="5638800" y="39624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3</a:t>
            </a:r>
          </a:p>
        </p:txBody>
      </p:sp>
      <p:sp>
        <p:nvSpPr>
          <p:cNvPr id="37933" name="Text Box 50"/>
          <p:cNvSpPr txBox="1">
            <a:spLocks noChangeArrowheads="1"/>
          </p:cNvSpPr>
          <p:nvPr/>
        </p:nvSpPr>
        <p:spPr bwMode="auto">
          <a:xfrm>
            <a:off x="6934200" y="48768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37934" name="Text Box 51"/>
          <p:cNvSpPr txBox="1">
            <a:spLocks noChangeArrowheads="1"/>
          </p:cNvSpPr>
          <p:nvPr/>
        </p:nvSpPr>
        <p:spPr bwMode="auto">
          <a:xfrm>
            <a:off x="5638800" y="4906963"/>
            <a:ext cx="533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37935" name="Text Box 52"/>
          <p:cNvSpPr txBox="1">
            <a:spLocks noChangeArrowheads="1"/>
          </p:cNvSpPr>
          <p:nvPr/>
        </p:nvSpPr>
        <p:spPr bwMode="auto">
          <a:xfrm>
            <a:off x="4343400" y="4906963"/>
            <a:ext cx="533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1</a:t>
            </a:r>
          </a:p>
        </p:txBody>
      </p:sp>
      <p:sp>
        <p:nvSpPr>
          <p:cNvPr id="37936" name="Text Box 53"/>
          <p:cNvSpPr txBox="1">
            <a:spLocks noChangeArrowheads="1"/>
          </p:cNvSpPr>
          <p:nvPr/>
        </p:nvSpPr>
        <p:spPr bwMode="auto">
          <a:xfrm>
            <a:off x="6934200" y="55626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37937" name="Text Box 54"/>
          <p:cNvSpPr txBox="1">
            <a:spLocks noChangeArrowheads="1"/>
          </p:cNvSpPr>
          <p:nvPr/>
        </p:nvSpPr>
        <p:spPr bwMode="auto">
          <a:xfrm>
            <a:off x="5638800" y="55626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3</a:t>
            </a:r>
          </a:p>
        </p:txBody>
      </p:sp>
      <p:sp>
        <p:nvSpPr>
          <p:cNvPr id="37938" name="Text Box 55"/>
          <p:cNvSpPr txBox="1">
            <a:spLocks noChangeArrowheads="1"/>
          </p:cNvSpPr>
          <p:nvPr/>
        </p:nvSpPr>
        <p:spPr bwMode="auto">
          <a:xfrm>
            <a:off x="4343400" y="5562600"/>
            <a:ext cx="533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rgbClr val="E8082D"/>
                </a:solidFill>
                <a:latin typeface="Tahoma" pitchFamily="34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90" name="Group 90"/>
          <p:cNvGraphicFramePr>
            <a:graphicFrameLocks noGrp="1"/>
          </p:cNvGraphicFramePr>
          <p:nvPr/>
        </p:nvGraphicFramePr>
        <p:xfrm>
          <a:off x="306388" y="914400"/>
          <a:ext cx="8532812" cy="5410200"/>
        </p:xfrm>
        <a:graphic>
          <a:graphicData uri="http://schemas.openxmlformats.org/drawingml/2006/table">
            <a:tbl>
              <a:tblPr/>
              <a:tblGrid>
                <a:gridCol w="3797300"/>
                <a:gridCol w="1309687"/>
                <a:gridCol w="1238250"/>
                <a:gridCol w="1258888"/>
                <a:gridCol w="928687"/>
              </a:tblGrid>
              <a:tr h="461963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Kompetensi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dasar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dan</a:t>
                      </a:r>
                      <a:r>
                        <a:rPr kumimoji="0" lang="en-US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en-US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Indikator</a:t>
                      </a:r>
                      <a:endParaRPr kumimoji="0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Kriteria Ketuntasan Minimal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84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Kriteria Penetapan Ketuntasan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Nilai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</a:rPr>
                        <a:t>KKM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731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  <a:hlinkClick r:id="rId3" action="ppaction://hlinksldjump"/>
                        </a:rPr>
                        <a:t>Kompleksitas</a:t>
                      </a:r>
                      <a:endParaRPr kumimoji="0" 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  <a:hlinkClick r:id="rId4" action="ppaction://hlinksldjump"/>
                        </a:rPr>
                        <a:t>Daya dukung</a:t>
                      </a:r>
                      <a:endParaRPr kumimoji="0" lang="en-US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Trebuchet MS" pitchFamily="34" charset="0"/>
                          <a:hlinkClick r:id="rId5" action="ppaction://hlinksldjump"/>
                        </a:rPr>
                        <a:t>Intake</a:t>
                      </a:r>
                      <a:endParaRPr kumimoji="0" lang="en-US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76649">
                <a:tc>
                  <a:txBody>
                    <a:bodyPr/>
                    <a:lstStyle/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1.1. </a:t>
                      </a:r>
                      <a:r>
                        <a:rPr kumimoji="0" lang="id-ID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Mendeskripsikan hakikat bangsa dan unsur-unsur terbentuknya negara</a:t>
                      </a:r>
                      <a:endParaRPr kumimoji="0" lang="en-US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fi-FI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Mendeskripsikan keduduka</a:t>
                      </a:r>
                      <a:r>
                        <a:rPr kumimoji="0" lang="it-IT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n manusia sebagai makhluk individu dan makhluk sosial</a:t>
                      </a: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it-IT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it-IT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Menguraikan  pengertian bangsa dan unsur terbentuknya bangsa</a:t>
                      </a: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it-IT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287338" marR="0" lvl="0" indent="-287338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it-IT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Arial Narrow" pitchFamily="34" charset="0"/>
                        </a:rPr>
                        <a:t>Menganalisis  pengertian negara dan unsur  terbentuknya Negara</a:t>
                      </a:r>
                      <a:endParaRPr kumimoji="0" lang="id-ID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1" u="none" strike="noStrike" cap="none" normalizeH="0" baseline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8940" name="Text Box 32"/>
          <p:cNvSpPr txBox="1">
            <a:spLocks noChangeArrowheads="1"/>
          </p:cNvSpPr>
          <p:nvPr/>
        </p:nvSpPr>
        <p:spPr bwMode="auto">
          <a:xfrm>
            <a:off x="1600200" y="152400"/>
            <a:ext cx="5638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FORMAT A</a:t>
            </a:r>
          </a:p>
        </p:txBody>
      </p:sp>
      <p:sp>
        <p:nvSpPr>
          <p:cNvPr id="38941" name="Text Box 36"/>
          <p:cNvSpPr txBox="1">
            <a:spLocks noChangeArrowheads="1"/>
          </p:cNvSpPr>
          <p:nvPr/>
        </p:nvSpPr>
        <p:spPr bwMode="auto">
          <a:xfrm>
            <a:off x="4419600" y="3657600"/>
            <a:ext cx="91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42" name="Text Box 37"/>
          <p:cNvSpPr txBox="1">
            <a:spLocks noChangeArrowheads="1"/>
          </p:cNvSpPr>
          <p:nvPr/>
        </p:nvSpPr>
        <p:spPr bwMode="auto">
          <a:xfrm>
            <a:off x="4419600" y="55324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43" name="Text Box 38"/>
          <p:cNvSpPr txBox="1">
            <a:spLocks noChangeArrowheads="1"/>
          </p:cNvSpPr>
          <p:nvPr/>
        </p:nvSpPr>
        <p:spPr bwMode="auto">
          <a:xfrm>
            <a:off x="5715000" y="5532438"/>
            <a:ext cx="762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tinggi</a:t>
            </a:r>
          </a:p>
        </p:txBody>
      </p:sp>
      <p:sp>
        <p:nvSpPr>
          <p:cNvPr id="38944" name="Text Box 39"/>
          <p:cNvSpPr txBox="1">
            <a:spLocks noChangeArrowheads="1"/>
          </p:cNvSpPr>
          <p:nvPr/>
        </p:nvSpPr>
        <p:spPr bwMode="auto">
          <a:xfrm>
            <a:off x="6781800" y="55324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45" name="Text Box 40"/>
          <p:cNvSpPr txBox="1">
            <a:spLocks noChangeArrowheads="1"/>
          </p:cNvSpPr>
          <p:nvPr/>
        </p:nvSpPr>
        <p:spPr bwMode="auto">
          <a:xfrm>
            <a:off x="5715000" y="3657600"/>
            <a:ext cx="762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tinggi</a:t>
            </a:r>
          </a:p>
        </p:txBody>
      </p:sp>
      <p:sp>
        <p:nvSpPr>
          <p:cNvPr id="38946" name="Text Box 41"/>
          <p:cNvSpPr txBox="1">
            <a:spLocks noChangeArrowheads="1"/>
          </p:cNvSpPr>
          <p:nvPr/>
        </p:nvSpPr>
        <p:spPr bwMode="auto">
          <a:xfrm>
            <a:off x="6781800" y="365760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47" name="Text Box 42"/>
          <p:cNvSpPr txBox="1">
            <a:spLocks noChangeArrowheads="1"/>
          </p:cNvSpPr>
          <p:nvPr/>
        </p:nvSpPr>
        <p:spPr bwMode="auto">
          <a:xfrm>
            <a:off x="4495800" y="4692650"/>
            <a:ext cx="762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tinggi</a:t>
            </a:r>
          </a:p>
        </p:txBody>
      </p:sp>
      <p:sp>
        <p:nvSpPr>
          <p:cNvPr id="38948" name="Text Box 43"/>
          <p:cNvSpPr txBox="1">
            <a:spLocks noChangeArrowheads="1"/>
          </p:cNvSpPr>
          <p:nvPr/>
        </p:nvSpPr>
        <p:spPr bwMode="auto">
          <a:xfrm>
            <a:off x="5638800" y="4692650"/>
            <a:ext cx="91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49" name="Text Box 44"/>
          <p:cNvSpPr txBox="1">
            <a:spLocks noChangeArrowheads="1"/>
          </p:cNvSpPr>
          <p:nvPr/>
        </p:nvSpPr>
        <p:spPr bwMode="auto">
          <a:xfrm>
            <a:off x="6858000" y="46926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600">
                <a:latin typeface="Tahoma" pitchFamily="34" charset="0"/>
              </a:rPr>
              <a:t>sedang</a:t>
            </a:r>
          </a:p>
        </p:txBody>
      </p:sp>
      <p:sp>
        <p:nvSpPr>
          <p:cNvPr id="38950" name="Text Box 45"/>
          <p:cNvSpPr txBox="1">
            <a:spLocks noChangeArrowheads="1"/>
          </p:cNvSpPr>
          <p:nvPr/>
        </p:nvSpPr>
        <p:spPr bwMode="auto">
          <a:xfrm>
            <a:off x="4610100" y="4068763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75</a:t>
            </a:r>
          </a:p>
        </p:txBody>
      </p:sp>
      <p:sp>
        <p:nvSpPr>
          <p:cNvPr id="38951" name="Text Box 46"/>
          <p:cNvSpPr txBox="1">
            <a:spLocks noChangeArrowheads="1"/>
          </p:cNvSpPr>
          <p:nvPr/>
        </p:nvSpPr>
        <p:spPr bwMode="auto">
          <a:xfrm>
            <a:off x="7924800" y="3886200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  <a:latin typeface="Tahoma" pitchFamily="34" charset="0"/>
              </a:rPr>
              <a:t>78</a:t>
            </a:r>
          </a:p>
        </p:txBody>
      </p:sp>
      <p:sp>
        <p:nvSpPr>
          <p:cNvPr id="38952" name="Text Box 47"/>
          <p:cNvSpPr txBox="1">
            <a:spLocks noChangeArrowheads="1"/>
          </p:cNvSpPr>
          <p:nvPr/>
        </p:nvSpPr>
        <p:spPr bwMode="auto">
          <a:xfrm>
            <a:off x="7010400" y="40386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70</a:t>
            </a:r>
          </a:p>
        </p:txBody>
      </p:sp>
      <p:sp>
        <p:nvSpPr>
          <p:cNvPr id="38953" name="Text Box 48"/>
          <p:cNvSpPr txBox="1">
            <a:spLocks noChangeArrowheads="1"/>
          </p:cNvSpPr>
          <p:nvPr/>
        </p:nvSpPr>
        <p:spPr bwMode="auto">
          <a:xfrm>
            <a:off x="5829300" y="40386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90</a:t>
            </a:r>
          </a:p>
        </p:txBody>
      </p:sp>
      <p:sp>
        <p:nvSpPr>
          <p:cNvPr id="38954" name="Text Box 49"/>
          <p:cNvSpPr txBox="1">
            <a:spLocks noChangeArrowheads="1"/>
          </p:cNvSpPr>
          <p:nvPr/>
        </p:nvSpPr>
        <p:spPr bwMode="auto">
          <a:xfrm>
            <a:off x="7924800" y="4800600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  <a:latin typeface="Tahoma" pitchFamily="34" charset="0"/>
              </a:rPr>
              <a:t>68</a:t>
            </a:r>
          </a:p>
        </p:txBody>
      </p:sp>
      <p:sp>
        <p:nvSpPr>
          <p:cNvPr id="38955" name="Text Box 50"/>
          <p:cNvSpPr txBox="1">
            <a:spLocks noChangeArrowheads="1"/>
          </p:cNvSpPr>
          <p:nvPr/>
        </p:nvSpPr>
        <p:spPr bwMode="auto">
          <a:xfrm>
            <a:off x="7010400" y="4999038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70</a:t>
            </a:r>
          </a:p>
        </p:txBody>
      </p:sp>
      <p:sp>
        <p:nvSpPr>
          <p:cNvPr id="38956" name="Text Box 51"/>
          <p:cNvSpPr txBox="1">
            <a:spLocks noChangeArrowheads="1"/>
          </p:cNvSpPr>
          <p:nvPr/>
        </p:nvSpPr>
        <p:spPr bwMode="auto">
          <a:xfrm>
            <a:off x="5829300" y="5029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80</a:t>
            </a:r>
          </a:p>
        </p:txBody>
      </p:sp>
      <p:sp>
        <p:nvSpPr>
          <p:cNvPr id="38957" name="Text Box 52"/>
          <p:cNvSpPr txBox="1">
            <a:spLocks noChangeArrowheads="1"/>
          </p:cNvSpPr>
          <p:nvPr/>
        </p:nvSpPr>
        <p:spPr bwMode="auto">
          <a:xfrm>
            <a:off x="4610100" y="50292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55</a:t>
            </a:r>
          </a:p>
        </p:txBody>
      </p:sp>
      <p:sp>
        <p:nvSpPr>
          <p:cNvPr id="38958" name="Text Box 53"/>
          <p:cNvSpPr txBox="1">
            <a:spLocks noChangeArrowheads="1"/>
          </p:cNvSpPr>
          <p:nvPr/>
        </p:nvSpPr>
        <p:spPr bwMode="auto">
          <a:xfrm>
            <a:off x="7924800" y="57150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  <a:latin typeface="Tahoma" pitchFamily="34" charset="0"/>
              </a:rPr>
              <a:t>78</a:t>
            </a:r>
          </a:p>
        </p:txBody>
      </p:sp>
      <p:sp>
        <p:nvSpPr>
          <p:cNvPr id="38959" name="Text Box 54"/>
          <p:cNvSpPr txBox="1">
            <a:spLocks noChangeArrowheads="1"/>
          </p:cNvSpPr>
          <p:nvPr/>
        </p:nvSpPr>
        <p:spPr bwMode="auto">
          <a:xfrm>
            <a:off x="7010400" y="58674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70</a:t>
            </a:r>
          </a:p>
        </p:txBody>
      </p:sp>
      <p:sp>
        <p:nvSpPr>
          <p:cNvPr id="38960" name="Text Box 55"/>
          <p:cNvSpPr txBox="1">
            <a:spLocks noChangeArrowheads="1"/>
          </p:cNvSpPr>
          <p:nvPr/>
        </p:nvSpPr>
        <p:spPr bwMode="auto">
          <a:xfrm>
            <a:off x="5829300" y="58674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85</a:t>
            </a:r>
          </a:p>
        </p:txBody>
      </p:sp>
      <p:sp>
        <p:nvSpPr>
          <p:cNvPr id="38961" name="Text Box 56"/>
          <p:cNvSpPr txBox="1">
            <a:spLocks noChangeArrowheads="1"/>
          </p:cNvSpPr>
          <p:nvPr/>
        </p:nvSpPr>
        <p:spPr bwMode="auto">
          <a:xfrm>
            <a:off x="4610100" y="5867400"/>
            <a:ext cx="533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latin typeface="Tahoma" pitchFamily="34" charset="0"/>
              </a:rPr>
              <a:t>78</a:t>
            </a:r>
          </a:p>
        </p:txBody>
      </p:sp>
      <p:sp>
        <p:nvSpPr>
          <p:cNvPr id="38962" name="Text Box 57"/>
          <p:cNvSpPr txBox="1">
            <a:spLocks noChangeArrowheads="1"/>
          </p:cNvSpPr>
          <p:nvPr/>
        </p:nvSpPr>
        <p:spPr bwMode="auto">
          <a:xfrm>
            <a:off x="7924800" y="2971800"/>
            <a:ext cx="76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tx2"/>
                </a:solidFill>
                <a:latin typeface="Tahoma" pitchFamily="34" charset="0"/>
              </a:rPr>
              <a:t>75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9"/>
          <p:cNvSpPr txBox="1">
            <a:spLocks noChangeArrowheads="1"/>
          </p:cNvSpPr>
          <p:nvPr/>
        </p:nvSpPr>
        <p:spPr bwMode="auto">
          <a:xfrm>
            <a:off x="609600" y="381000"/>
            <a:ext cx="815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solidFill>
                  <a:srgbClr val="00B050"/>
                </a:solidFill>
                <a:latin typeface="Trebuchet MS" pitchFamily="34" charset="0"/>
              </a:rPr>
              <a:t>Format Kriteria Ketuntasan Minimal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8600" y="1905000"/>
          <a:ext cx="8610598" cy="4526395"/>
        </p:xfrm>
        <a:graphic>
          <a:graphicData uri="http://schemas.openxmlformats.org/drawingml/2006/table">
            <a:tbl>
              <a:tblPr/>
              <a:tblGrid>
                <a:gridCol w="1252679"/>
                <a:gridCol w="1168852"/>
                <a:gridCol w="1494677"/>
                <a:gridCol w="601034"/>
                <a:gridCol w="601034"/>
                <a:gridCol w="601034"/>
                <a:gridCol w="601034"/>
                <a:gridCol w="475555"/>
                <a:gridCol w="645847"/>
                <a:gridCol w="645847"/>
                <a:gridCol w="523005"/>
              </a:tblGrid>
              <a:tr h="16766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 dirty="0">
                          <a:latin typeface="Arial Narrow"/>
                          <a:ea typeface="Times New Roman"/>
                        </a:rPr>
                        <a:t>STANDAR KOMPETENSI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KOMPETENSI DASAR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INDIKATOR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 dirty="0">
                          <a:latin typeface="Arial Narrow"/>
                          <a:ea typeface="Times New Roman"/>
                        </a:rPr>
                        <a:t>KRITERIA KETUNTASAN MINIMAL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3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KOMPLEKSITAS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DAYA DUKUNG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INTAKE SISWA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 dirty="0">
                          <a:latin typeface="Arial Narrow"/>
                          <a:ea typeface="Times New Roman"/>
                        </a:rPr>
                        <a:t>KKM INDIKATOR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KKM 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KD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KKM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SK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KKM 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>
                          <a:latin typeface="Arial Narrow"/>
                          <a:ea typeface="Times New Roman"/>
                        </a:rPr>
                        <a:t>SEMESTER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 b="1" dirty="0">
                          <a:latin typeface="Arial Narrow"/>
                          <a:ea typeface="Times New Roman"/>
                        </a:rPr>
                        <a:t>KKM MAPEL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426">
                <a:tc>
                  <a:txBody>
                    <a:bodyPr/>
                    <a:lstStyle/>
                    <a:p>
                      <a:pPr marL="180340" indent="-180340">
                        <a:spcAft>
                          <a:spcPts val="0"/>
                        </a:spcAft>
                        <a:tabLst>
                          <a:tab pos="180340" algn="l"/>
                          <a:tab pos="990600" algn="l"/>
                        </a:tabLst>
                      </a:pPr>
                      <a:r>
                        <a:rPr lang="en-US" sz="1100">
                          <a:latin typeface="Arial Narrow"/>
                          <a:ea typeface="Times New Roman"/>
                        </a:rPr>
                        <a:t>MENDENGARKAN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  <a:p>
                      <a:pPr marL="180340" indent="-180340">
                        <a:spcAft>
                          <a:spcPts val="0"/>
                        </a:spcAft>
                        <a:tabLst>
                          <a:tab pos="180340" algn="l"/>
                          <a:tab pos="990600" algn="l"/>
                        </a:tabLst>
                      </a:pPr>
                      <a:r>
                        <a:rPr lang="en-US" sz="1100">
                          <a:latin typeface="Arial Narrow"/>
                          <a:ea typeface="Times New Roman"/>
                        </a:rPr>
                        <a:t>1.   Mendengarkan tentang petunjuk denah dan symbol/lambing Korps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8280" indent="-179705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en-US" sz="1100">
                        <a:latin typeface="Arial Narrow"/>
                        <a:ea typeface="Times New Roman"/>
                      </a:endParaRPr>
                    </a:p>
                    <a:p>
                      <a:pPr marL="208280" indent="-179705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>
                          <a:latin typeface="Arial Narrow"/>
                          <a:ea typeface="Times New Roman"/>
                        </a:rPr>
                        <a:t>1.1 Menjelaskan kembali secara lisan atau tulisan penjelasan tentang symbol daerah/lambing korps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Menjelaskan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secara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rinci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satu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tempat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tertentu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yang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terkenal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dalam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denah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dengan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pilihan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kata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kalimat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yang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runtut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Menjelaskan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kembali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tentang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symbol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daerah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/lambing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korps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5285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5285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5285" algn="l"/>
                        </a:tabLs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75285" algn="l"/>
                        </a:tabLs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474">
                <a:tc>
                  <a:txBody>
                    <a:bodyPr/>
                    <a:lstStyle/>
                    <a:p>
                      <a:pPr marL="180340" indent="-180340">
                        <a:spcAft>
                          <a:spcPts val="0"/>
                        </a:spcAft>
                        <a:tabLst>
                          <a:tab pos="180340" algn="l"/>
                          <a:tab pos="990600" algn="l"/>
                        </a:tabLst>
                      </a:pPr>
                      <a:r>
                        <a:rPr lang="en-US" sz="1100">
                          <a:latin typeface="Arial Narrow"/>
                          <a:ea typeface="Times New Roman"/>
                        </a:rPr>
                        <a:t>2.Memahami cerita tentang suatu peristiwa dan cerita pendek yang disampaikan secara lisan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8910" indent="-179705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en-US" sz="1100">
                          <a:latin typeface="Arial Narrow"/>
                          <a:ea typeface="Times New Roman"/>
                        </a:rPr>
                        <a:t>2.1 Menanggapi cerita tentang peristiwa yang terjadi disekitar kita yang disampaikan secara liasan</a:t>
                      </a:r>
                      <a:endParaRPr lang="en-US" sz="11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02565" algn="l"/>
                        </a:tabLst>
                      </a:pP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Menjelaskan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masalah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atau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peristiwa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yang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terjadi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disekitar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dengan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runtut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02565" algn="l"/>
                        </a:tabLst>
                      </a:pP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Memberikan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komentar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atau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saran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dengan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alasan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yang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logis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dan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bahasa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yang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santun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terhadap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peristiwa</a:t>
                      </a:r>
                      <a:r>
                        <a:rPr lang="en-US" sz="1100" dirty="0">
                          <a:latin typeface="Arial Narrow"/>
                          <a:ea typeface="Times New Roman"/>
                        </a:rPr>
                        <a:t> </a:t>
                      </a:r>
                      <a:r>
                        <a:rPr lang="en-US" sz="1100" dirty="0" err="1">
                          <a:latin typeface="Arial Narrow"/>
                          <a:ea typeface="Times New Roman"/>
                        </a:rPr>
                        <a:t>tersebut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>
                        <a:latin typeface="Arial Narrow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latin typeface="Arial Narrow"/>
                        <a:ea typeface="Times New Roman"/>
                      </a:endParaRPr>
                    </a:p>
                  </a:txBody>
                  <a:tcPr marL="41921" marR="419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9991" name="Rectangle 1"/>
          <p:cNvSpPr>
            <a:spLocks noChangeArrowheads="1"/>
          </p:cNvSpPr>
          <p:nvPr/>
        </p:nvSpPr>
        <p:spPr bwMode="auto">
          <a:xfrm>
            <a:off x="228600" y="1133475"/>
            <a:ext cx="76962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168275" algn="l"/>
              </a:tabLst>
            </a:pPr>
            <a:r>
              <a:rPr lang="en-US" sz="1400" b="1">
                <a:latin typeface="Arial Narrow" pitchFamily="34" charset="0"/>
                <a:cs typeface="Times New Roman" pitchFamily="18" charset="0"/>
              </a:rPr>
              <a:t>                                                                               KRITERIA KETUNTASAN MINIMAL</a:t>
            </a:r>
            <a:endParaRPr lang="en-US" sz="1100"/>
          </a:p>
          <a:p>
            <a:pPr eaLnBrk="0" hangingPunct="0">
              <a:tabLst>
                <a:tab pos="168275" algn="l"/>
              </a:tabLst>
            </a:pPr>
            <a:r>
              <a:rPr lang="en-US" sz="1100" b="1">
                <a:latin typeface="Arial Narrow" pitchFamily="34" charset="0"/>
                <a:cs typeface="Times New Roman" pitchFamily="18" charset="0"/>
              </a:rPr>
              <a:t>Mata Pelajaran	: BAHASA INDONESIA</a:t>
            </a:r>
            <a:endParaRPr lang="en-US" sz="1100"/>
          </a:p>
          <a:p>
            <a:pPr eaLnBrk="0" hangingPunct="0">
              <a:tabLst>
                <a:tab pos="168275" algn="l"/>
              </a:tabLst>
            </a:pPr>
            <a:r>
              <a:rPr lang="en-US" sz="1100" b="1">
                <a:latin typeface="Arial Narrow" pitchFamily="34" charset="0"/>
                <a:cs typeface="Times New Roman" pitchFamily="18" charset="0"/>
              </a:rPr>
              <a:t>Kelas/Semester	: IV (C dan D) / Ganjil</a:t>
            </a:r>
            <a:endParaRPr lang="en-US" sz="1100"/>
          </a:p>
          <a:p>
            <a:pPr eaLnBrk="0" hangingPunct="0">
              <a:tabLst>
                <a:tab pos="168275" algn="l"/>
              </a:tabLst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1000" y="4495800"/>
            <a:ext cx="84582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81000" y="1371600"/>
            <a:ext cx="8382000" cy="4876800"/>
          </a:xfrm>
        </p:spPr>
        <p:txBody>
          <a:bodyPr>
            <a:normAutofit/>
          </a:bodyPr>
          <a:lstStyle/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smtClean="0">
                <a:latin typeface="Trebuchet MS" pitchFamily="34" charset="0"/>
              </a:rPr>
              <a:t>Per </a:t>
            </a:r>
            <a:r>
              <a:rPr lang="en-US" sz="1800" i="1" dirty="0" err="1" smtClean="0">
                <a:latin typeface="Trebuchet MS" pitchFamily="34" charset="0"/>
              </a:rPr>
              <a:t>Indikator</a:t>
            </a:r>
            <a:endParaRPr lang="en-US" sz="1800" i="1" dirty="0" smtClean="0">
              <a:latin typeface="Trebuchet MS" pitchFamily="34" charset="0"/>
            </a:endParaRP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atin typeface="Trebuchet MS" pitchFamily="34" charset="0"/>
              </a:rPr>
              <a:t>Kriteria</a:t>
            </a:r>
            <a:r>
              <a:rPr lang="en-US" sz="1800" i="1" dirty="0" smtClean="0">
                <a:latin typeface="Trebuchet MS" pitchFamily="34" charset="0"/>
              </a:rPr>
              <a:t> : 0 % - 100 %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smtClean="0">
                <a:latin typeface="Trebuchet MS" pitchFamily="34" charset="0"/>
              </a:rPr>
              <a:t>Ideal      : 75 %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atin typeface="Trebuchet MS" pitchFamily="34" charset="0"/>
              </a:rPr>
              <a:t>Sekolah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menetapkan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sendiri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dengan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pertimbangan</a:t>
            </a: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arenR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atin typeface="Trebuchet MS" pitchFamily="34" charset="0"/>
              </a:rPr>
              <a:t>Kemampuan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akademis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siswa</a:t>
            </a: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arenR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Kompleksitas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indikator</a:t>
            </a: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+mj-lt"/>
              <a:buAutoNum type="arabicParenR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atin typeface="Trebuchet MS" pitchFamily="34" charset="0"/>
              </a:rPr>
              <a:t>Daya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dukung</a:t>
            </a:r>
            <a:r>
              <a:rPr lang="en-US" sz="1800" i="1" dirty="0" smtClean="0">
                <a:latin typeface="Trebuchet MS" pitchFamily="34" charset="0"/>
              </a:rPr>
              <a:t> : guru </a:t>
            </a:r>
            <a:r>
              <a:rPr lang="en-US" sz="1800" i="1" dirty="0" err="1" smtClean="0">
                <a:latin typeface="Trebuchet MS" pitchFamily="34" charset="0"/>
              </a:rPr>
              <a:t>dan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sarana</a:t>
            </a: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atin typeface="Trebuchet MS" pitchFamily="34" charset="0"/>
              </a:rPr>
              <a:t>Tuntas</a:t>
            </a:r>
            <a:r>
              <a:rPr lang="en-US" sz="1800" i="1" dirty="0" smtClean="0">
                <a:latin typeface="Trebuchet MS" pitchFamily="34" charset="0"/>
              </a:rPr>
              <a:t> : </a:t>
            </a:r>
            <a:r>
              <a:rPr lang="en-US" sz="1800" i="1" dirty="0" err="1" smtClean="0">
                <a:latin typeface="Trebuchet MS" pitchFamily="34" charset="0"/>
              </a:rPr>
              <a:t>skor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u="sng" dirty="0" smtClean="0">
                <a:latin typeface="Trebuchet MS" pitchFamily="34" charset="0"/>
              </a:rPr>
              <a:t>&gt;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kriteria</a:t>
            </a:r>
            <a:r>
              <a:rPr lang="en-US" sz="1800" i="1" dirty="0" smtClean="0">
                <a:latin typeface="Trebuchet MS" pitchFamily="34" charset="0"/>
              </a:rPr>
              <a:t> </a:t>
            </a:r>
            <a:r>
              <a:rPr lang="en-US" sz="1800" i="1" dirty="0" err="1" smtClean="0">
                <a:latin typeface="Trebuchet MS" pitchFamily="34" charset="0"/>
              </a:rPr>
              <a:t>ketuntasan</a:t>
            </a: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endParaRPr lang="en-US" sz="1800" i="1" dirty="0" smtClean="0"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</a:rPr>
              <a:t>Tuntas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</a:rPr>
              <a:t>indikator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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kompetensi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dasar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 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standar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kompetensi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 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mata</a:t>
            </a:r>
            <a:r>
              <a:rPr lang="en-US" sz="1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 </a:t>
            </a:r>
            <a:r>
              <a:rPr lang="en-US" sz="18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rebuchet MS" pitchFamily="34" charset="0"/>
                <a:sym typeface="Wingdings" pitchFamily="2" charset="2"/>
              </a:rPr>
              <a:t>pelajaran</a:t>
            </a:r>
            <a:endParaRPr lang="en-US" sz="18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rebuchet MS" pitchFamily="34" charset="0"/>
            </a:endParaRPr>
          </a:p>
          <a:p>
            <a:pPr marL="342900" indent="-34290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228600" algn="l"/>
                <a:tab pos="457200" algn="l"/>
                <a:tab pos="1943100" algn="l"/>
                <a:tab pos="2247900" algn="l"/>
                <a:tab pos="2517775" algn="l"/>
              </a:tabLst>
              <a:defRPr/>
            </a:pPr>
            <a:endParaRPr lang="en-US" sz="1800" i="1" dirty="0" smtClean="0">
              <a:latin typeface="Trebuchet MS" pitchFamily="34" charset="0"/>
            </a:endParaRPr>
          </a:p>
        </p:txBody>
      </p:sp>
      <p:sp>
        <p:nvSpPr>
          <p:cNvPr id="40964" name="Text Box 6"/>
          <p:cNvSpPr txBox="1">
            <a:spLocks noChangeArrowheads="1"/>
          </p:cNvSpPr>
          <p:nvPr/>
        </p:nvSpPr>
        <p:spPr bwMode="auto">
          <a:xfrm>
            <a:off x="457200" y="334963"/>
            <a:ext cx="830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6C0000"/>
                </a:solidFill>
                <a:latin typeface="Trebuchet MS" pitchFamily="34" charset="0"/>
              </a:rPr>
              <a:t>PERHITUNGAN KETUNTASAN BELAJAR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9"/>
          <p:cNvSpPr txBox="1">
            <a:spLocks noChangeArrowheads="1"/>
          </p:cNvSpPr>
          <p:nvPr/>
        </p:nvSpPr>
        <p:spPr bwMode="auto">
          <a:xfrm>
            <a:off x="609600" y="381000"/>
            <a:ext cx="8153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solidFill>
                  <a:srgbClr val="00B050"/>
                </a:solidFill>
                <a:latin typeface="Trebuchet MS" pitchFamily="34" charset="0"/>
              </a:rPr>
              <a:t>Contoh Perhitungan Ketuntasan Belajar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600" y="1524000"/>
          <a:ext cx="8153401" cy="2438400"/>
        </p:xfrm>
        <a:graphic>
          <a:graphicData uri="http://schemas.openxmlformats.org/drawingml/2006/table">
            <a:tbl>
              <a:tblPr/>
              <a:tblGrid>
                <a:gridCol w="1630307"/>
                <a:gridCol w="1630307"/>
                <a:gridCol w="1630929"/>
                <a:gridCol w="1630929"/>
                <a:gridCol w="1630929"/>
              </a:tblGrid>
              <a:tr h="975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KOMPETENSI DASAR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INDIKATOR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KRITERIA KEBERHASILAN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NILAI PESERTA DIDIK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KETUNTASAN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68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60 %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60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TUNTAS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6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60 %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59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TAK TUNTAS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6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55 %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75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TUNTAS</a:t>
                      </a:r>
                    </a:p>
                  </a:txBody>
                  <a:tcPr marL="50303" marR="5030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2017" name="Rectangle 1"/>
          <p:cNvSpPr>
            <a:spLocks noChangeArrowheads="1"/>
          </p:cNvSpPr>
          <p:nvPr/>
        </p:nvSpPr>
        <p:spPr bwMode="auto">
          <a:xfrm>
            <a:off x="304800" y="4114800"/>
            <a:ext cx="8839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>
                <a:ea typeface="Calibri" pitchFamily="34" charset="0"/>
                <a:cs typeface="Arial" charset="0"/>
              </a:rPr>
              <a:t>Nilai Kompetensi Dasar A</a:t>
            </a:r>
          </a:p>
          <a:p>
            <a:pPr eaLnBrk="0" hangingPunct="0"/>
            <a:r>
              <a:rPr lang="en-US" sz="1600">
                <a:ea typeface="Calibri" pitchFamily="34" charset="0"/>
                <a:cs typeface="Arial" charset="0"/>
              </a:rPr>
              <a:t>=  </a:t>
            </a:r>
            <a:r>
              <a:rPr lang="en-US" sz="1600" u="sng">
                <a:ea typeface="Calibri" pitchFamily="34" charset="0"/>
                <a:cs typeface="Arial" charset="0"/>
              </a:rPr>
              <a:t>60 + 59 + 75</a:t>
            </a:r>
            <a:r>
              <a:rPr lang="en-US" sz="1600">
                <a:ea typeface="Calibri" pitchFamily="34" charset="0"/>
                <a:cs typeface="Arial" charset="0"/>
              </a:rPr>
              <a:t>  = 64,67 atau dibulatkan 65</a:t>
            </a:r>
            <a:endParaRPr lang="en-US" sz="1600">
              <a:cs typeface="Arial" charset="0"/>
            </a:endParaRPr>
          </a:p>
          <a:p>
            <a:pPr eaLnBrk="0" hangingPunct="0"/>
            <a:r>
              <a:rPr lang="en-US" sz="1600">
                <a:cs typeface="Calibri" pitchFamily="34" charset="0"/>
              </a:rPr>
              <a:t>               3</a:t>
            </a:r>
            <a:endParaRPr lang="en-US" sz="1600">
              <a:cs typeface="Arial" charset="0"/>
            </a:endParaRPr>
          </a:p>
          <a:p>
            <a:pPr eaLnBrk="0" hangingPunct="0"/>
            <a:r>
              <a:rPr lang="en-US" sz="1600" b="1">
                <a:cs typeface="Calibri" pitchFamily="34" charset="0"/>
              </a:rPr>
              <a:t>Catatan :</a:t>
            </a:r>
            <a:endParaRPr lang="en-US" sz="1600">
              <a:cs typeface="Arial" charset="0"/>
            </a:endParaRPr>
          </a:p>
          <a:p>
            <a:pPr eaLnBrk="0" hangingPunct="0"/>
            <a:r>
              <a:rPr lang="en-US" sz="1600">
                <a:cs typeface="Calibri" pitchFamily="34" charset="0"/>
              </a:rPr>
              <a:t>Dalam 1 (satu) Kompetensi Dasar :</a:t>
            </a:r>
            <a:endParaRPr lang="en-US" sz="1600"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en-US" sz="1600">
                <a:cs typeface="Calibri" pitchFamily="34" charset="0"/>
              </a:rPr>
              <a:t>Jumlah indicator yang tuntas lebih dari 50 % </a:t>
            </a:r>
            <a:r>
              <a:rPr lang="en-US" sz="1600">
                <a:cs typeface="Calibri" pitchFamily="34" charset="0"/>
                <a:sym typeface="Wingdings" pitchFamily="2" charset="2"/>
              </a:rPr>
              <a:t></a:t>
            </a:r>
            <a:r>
              <a:rPr lang="en-US" sz="1600">
                <a:cs typeface="Calibri" pitchFamily="34" charset="0"/>
              </a:rPr>
              <a:t> lanjut ke KD berikutnya</a:t>
            </a:r>
            <a:endParaRPr lang="en-US" sz="1600">
              <a:cs typeface="Arial" charset="0"/>
              <a:sym typeface="Wingdings" pitchFamily="2" charset="2"/>
            </a:endParaRPr>
          </a:p>
          <a:p>
            <a:pPr eaLnBrk="0" hangingPunct="0">
              <a:buFontTx/>
              <a:buChar char="•"/>
            </a:pPr>
            <a:r>
              <a:rPr lang="en-US" sz="1600">
                <a:cs typeface="Calibri" pitchFamily="34" charset="0"/>
                <a:sym typeface="Wingdings" pitchFamily="2" charset="2"/>
              </a:rPr>
              <a:t>Jumlah indicator yang belum tuntas atau kurang dari 50 % </a:t>
            </a:r>
            <a:r>
              <a:rPr lang="en-US" sz="1600">
                <a:cs typeface="Calibri" pitchFamily="34" charset="0"/>
              </a:rPr>
              <a:t> mengulang KD yang sama </a:t>
            </a:r>
            <a:endParaRPr lang="en-US" sz="1600">
              <a:cs typeface="Calibri" pitchFamily="34" charset="0"/>
              <a:sym typeface="Wingdings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63562" y="1295400"/>
            <a:ext cx="7772400" cy="1649413"/>
          </a:xfrm>
        </p:spPr>
        <p:txBody>
          <a:bodyPr>
            <a:normAutofit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7200" i="1" dirty="0" err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Sekian</a:t>
            </a:r>
            <a:endParaRPr lang="en-US" sz="7200" i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8610600" y="6400800"/>
            <a:ext cx="533400" cy="457200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8532813" y="6381750"/>
            <a:ext cx="611187" cy="476250"/>
          </a:xfrm>
          <a:prstGeom prst="rect">
            <a:avLst/>
          </a:pr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325639" name="Rectangle 7"/>
          <p:cNvSpPr>
            <a:spLocks noChangeArrowheads="1"/>
          </p:cNvSpPr>
          <p:nvPr/>
        </p:nvSpPr>
        <p:spPr bwMode="auto">
          <a:xfrm>
            <a:off x="563562" y="3048000"/>
            <a:ext cx="80470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marL="342900" indent="-342900" algn="ctr" eaLnBrk="0" hangingPunct="0">
              <a:lnSpc>
                <a:spcPct val="85000"/>
              </a:lnSpc>
              <a:defRPr/>
            </a:pPr>
            <a:r>
              <a:rPr lang="en-US" sz="7200" b="1" i="1" dirty="0" err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Terimakasih</a:t>
            </a:r>
            <a:endParaRPr lang="en-US" sz="7200" b="1" i="1" dirty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tro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2067</TotalTime>
  <Words>632</Words>
  <Application>Microsoft Office PowerPoint</Application>
  <PresentationFormat>On-screen Show (4:3)</PresentationFormat>
  <Paragraphs>249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Equity</vt:lpstr>
      <vt:lpstr>Metro</vt:lpstr>
      <vt:lpstr>PowerPoint Presentation</vt:lpstr>
      <vt:lpstr>PowerPoint Presentation</vt:lpstr>
      <vt:lpstr>RAMBU-RAMBU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Windows 8.1</cp:lastModifiedBy>
  <cp:revision>61</cp:revision>
  <cp:lastPrinted>2011-12-15T01:43:41Z</cp:lastPrinted>
  <dcterms:created xsi:type="dcterms:W3CDTF">2006-01-24T15:54:51Z</dcterms:created>
  <dcterms:modified xsi:type="dcterms:W3CDTF">2018-03-26T05:22:35Z</dcterms:modified>
</cp:coreProperties>
</file>