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66B27D-A4A1-4BB6-8E8A-D86936E69BEE}" type="datetimeFigureOut">
              <a:rPr lang="id-ID" smtClean="0"/>
              <a:t>20/02/2020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0802C-272E-457F-8E9C-55F2D6B51AC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02946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t>Psikologi Kepribadian</a:t>
            </a:r>
          </a:p>
        </p:txBody>
      </p:sp>
      <p:sp>
        <p:nvSpPr>
          <p:cNvPr id="1638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t>Pertemuan ke- 17/ Yulianti Dwi Astuti</a:t>
            </a:r>
          </a:p>
        </p:txBody>
      </p:sp>
      <p:sp>
        <p:nvSpPr>
          <p:cNvPr id="1638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D5F2E86-30F1-4060-998D-D7E64E7A137D}" type="slidenum">
              <a:rPr 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eaLnBrk="1" hangingPunct="1"/>
              <a:t>2</a:t>
            </a:fld>
            <a:endParaRPr 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83251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8955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Subtitle 4"/>
          <p:cNvSpPr>
            <a:spLocks noGrp="1"/>
          </p:cNvSpPr>
          <p:nvPr>
            <p:ph type="subTitle" idx="1"/>
          </p:nvPr>
        </p:nvSpPr>
        <p:spPr>
          <a:xfrm>
            <a:off x="2358736" y="4041198"/>
            <a:ext cx="7239000" cy="1752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id-ID" sz="3200" dirty="0">
                <a:ea typeface="ＭＳ Ｐゴシック" panose="020B0600070205080204" pitchFamily="34" charset="-128"/>
              </a:rPr>
              <a:t>PADMI DHYAH Y/ DESI MAULIA</a:t>
            </a:r>
            <a:endParaRPr lang="en-US" sz="3200" dirty="0">
              <a:ea typeface="ＭＳ Ｐゴシック" panose="020B0600070205080204" pitchFamily="34" charset="-12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/>
              <a:t>ERIK H. ERICSON</a:t>
            </a:r>
          </a:p>
        </p:txBody>
      </p:sp>
    </p:spTree>
    <p:extLst>
      <p:ext uri="{BB962C8B-B14F-4D97-AF65-F5344CB8AC3E}">
        <p14:creationId xmlns:p14="http://schemas.microsoft.com/office/powerpoint/2010/main" val="3808699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4"/>
          <p:cNvSpPr>
            <a:spLocks noGrp="1"/>
          </p:cNvSpPr>
          <p:nvPr>
            <p:ph type="title"/>
          </p:nvPr>
        </p:nvSpPr>
        <p:spPr>
          <a:xfrm>
            <a:off x="4572001" y="274638"/>
            <a:ext cx="5313363" cy="1338262"/>
          </a:xfrm>
        </p:spPr>
        <p:txBody>
          <a:bodyPr/>
          <a:lstStyle/>
          <a:p>
            <a:pPr eaLnBrk="1" hangingPunct="1"/>
            <a:r>
              <a:rPr lang="en-US">
                <a:latin typeface="Candara" panose="020E0502030303020204" pitchFamily="34" charset="0"/>
                <a:ea typeface="ＭＳ Ｐゴシック" panose="020B0600070205080204" pitchFamily="34" charset="-128"/>
              </a:rPr>
              <a:t>BIOGRAFI</a:t>
            </a:r>
          </a:p>
        </p:txBody>
      </p:sp>
      <p:sp>
        <p:nvSpPr>
          <p:cNvPr id="17410" name="Content Placeholder 5"/>
          <p:cNvSpPr>
            <a:spLocks noGrp="1"/>
          </p:cNvSpPr>
          <p:nvPr>
            <p:ph sz="half" idx="1"/>
          </p:nvPr>
        </p:nvSpPr>
        <p:spPr>
          <a:xfrm>
            <a:off x="2209800" y="3276600"/>
            <a:ext cx="8001000" cy="3276600"/>
          </a:xfrm>
        </p:spPr>
        <p:txBody>
          <a:bodyPr/>
          <a:lstStyle/>
          <a:p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Selama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hidup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mengalami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kebingungan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dengan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identitas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ayahnya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Ia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terus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mencari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tahu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ttg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ayah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kandungnya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hingga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meyakini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3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sosok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lelaki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sbg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ayahnya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. </a:t>
            </a:r>
          </a:p>
          <a:p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Mengalami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kebingunan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identitas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karena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kondisi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fisiknya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yang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membuatnya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terasing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di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komunitas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Yahudi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dan Non-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Yahudi</a:t>
            </a:r>
            <a:endParaRPr lang="en-US" sz="2400" dirty="0">
              <a:solidFill>
                <a:schemeClr val="tx1"/>
              </a:solidFill>
              <a:latin typeface="Candara" panose="020E0502030303020204" pitchFamily="34" charset="0"/>
              <a:ea typeface="ＭＳ Ｐゴシック" panose="020B0600070205080204" pitchFamily="34" charset="-128"/>
            </a:endParaRPr>
          </a:p>
          <a:p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Menyembunyikan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keberadaan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anaknya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yang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mengalami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Down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Sidrom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dari</a:t>
            </a:r>
            <a:r>
              <a:rPr lang="en-US" sz="2400" dirty="0">
                <a:solidFill>
                  <a:schemeClr val="tx1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anak2nya yang lain</a:t>
            </a:r>
          </a:p>
          <a:p>
            <a:endParaRPr lang="en-US" sz="2400" dirty="0">
              <a:latin typeface="Candara" panose="020E0502030303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7411" name="Content Placeholder 6"/>
          <p:cNvSpPr>
            <a:spLocks noGrp="1"/>
          </p:cNvSpPr>
          <p:nvPr>
            <p:ph sz="half" idx="2"/>
          </p:nvPr>
        </p:nvSpPr>
        <p:spPr>
          <a:xfrm>
            <a:off x="4800601" y="1600200"/>
            <a:ext cx="5084763" cy="18415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TTL : </a:t>
            </a:r>
            <a:r>
              <a:rPr lang="en-US" sz="2400" dirty="0" err="1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Jerman</a:t>
            </a:r>
            <a:r>
              <a:rPr lang="en-US" sz="2400" dirty="0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, 15 </a:t>
            </a:r>
            <a:r>
              <a:rPr lang="en-US" sz="2400" dirty="0" err="1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Juni</a:t>
            </a:r>
            <a:r>
              <a:rPr lang="en-US" sz="2400" dirty="0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1902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err="1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Yahudi</a:t>
            </a:r>
            <a:r>
              <a:rPr lang="en-US" sz="2400" dirty="0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dibesarkan</a:t>
            </a:r>
            <a:r>
              <a:rPr lang="en-US" sz="2400" dirty="0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oleh </a:t>
            </a:r>
            <a:r>
              <a:rPr lang="en-US" sz="2400" dirty="0" err="1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ibu</a:t>
            </a:r>
            <a:r>
              <a:rPr lang="en-US" sz="2400" dirty="0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kandung</a:t>
            </a:r>
            <a:r>
              <a:rPr lang="en-US" sz="2400" dirty="0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&amp; ayah </a:t>
            </a:r>
            <a:r>
              <a:rPr lang="en-US" sz="2400" dirty="0" err="1">
                <a:solidFill>
                  <a:srgbClr val="00B0F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tiri</a:t>
            </a:r>
            <a:endParaRPr lang="en-US" sz="2400" dirty="0">
              <a:solidFill>
                <a:srgbClr val="00B0F0"/>
              </a:solidFill>
              <a:latin typeface="Candara" panose="020E050203030302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4" name="Picture 4" descr="er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1" y="381000"/>
            <a:ext cx="2119313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8076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ontent Placeholder 7"/>
          <p:cNvSpPr>
            <a:spLocks noGrp="1"/>
          </p:cNvSpPr>
          <p:nvPr>
            <p:ph idx="1"/>
          </p:nvPr>
        </p:nvSpPr>
        <p:spPr>
          <a:xfrm>
            <a:off x="1233055" y="533401"/>
            <a:ext cx="9767454" cy="55927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Sering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berpindah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/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berganti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tempat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tinggal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ataupun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pekerjaan</a:t>
            </a:r>
            <a:endParaRPr lang="en-US" sz="2800" dirty="0">
              <a:solidFill>
                <a:srgbClr val="00B050"/>
              </a:solidFill>
              <a:latin typeface="Candara" panose="020E0502030303020204" pitchFamily="34" charset="0"/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Erikson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menawarkan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konsep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baru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untuk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mengembangkan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konsep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Freud,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yaitu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:</a:t>
            </a:r>
          </a:p>
          <a:p>
            <a:pPr marL="739775" lvl="1" indent="-457200">
              <a:buFont typeface="Candara" panose="020E0502030303020204" pitchFamily="34" charset="0"/>
              <a:buAutoNum type="arabicPeriod"/>
            </a:pP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Memperluas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tahap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perkembangan</a:t>
            </a:r>
            <a:endParaRPr lang="en-US" sz="2800" dirty="0">
              <a:solidFill>
                <a:srgbClr val="00B050"/>
              </a:solidFill>
              <a:latin typeface="Candara" panose="020E0502030303020204" pitchFamily="34" charset="0"/>
              <a:ea typeface="ＭＳ Ｐゴシック" panose="020B0600070205080204" pitchFamily="34" charset="-128"/>
            </a:endParaRPr>
          </a:p>
          <a:p>
            <a:pPr marL="739775" lvl="1" indent="-457200">
              <a:buFont typeface="Candara" panose="020E0502030303020204" pitchFamily="34" charset="0"/>
              <a:buAutoNum type="arabicPeriod"/>
            </a:pP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Setiap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tahap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perkembangan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mengandung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pergulatan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psikososial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dan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ada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krisis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identitas</a:t>
            </a:r>
            <a:endParaRPr lang="en-US" sz="2800" dirty="0">
              <a:solidFill>
                <a:srgbClr val="00B050"/>
              </a:solidFill>
              <a:latin typeface="Candara" panose="020E0502030303020204" pitchFamily="34" charset="0"/>
              <a:ea typeface="ＭＳ Ｐゴシック" panose="020B0600070205080204" pitchFamily="34" charset="-128"/>
            </a:endParaRPr>
          </a:p>
          <a:p>
            <a:pPr marL="739775" lvl="1" indent="-457200"/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Perbedaan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dengan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Freud:</a:t>
            </a:r>
          </a:p>
          <a:p>
            <a:pPr marL="739775" lvl="2" indent="-457200">
              <a:buFont typeface="Candara" panose="020E0502030303020204" pitchFamily="34" charset="0"/>
              <a:buAutoNum type="arabicPeriod"/>
            </a:pP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Menekankan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pada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pengaruh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sosial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dan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historis</a:t>
            </a:r>
            <a:endParaRPr lang="en-US" sz="2800" dirty="0">
              <a:solidFill>
                <a:srgbClr val="00B050"/>
              </a:solidFill>
              <a:latin typeface="Candara" panose="020E0502030303020204" pitchFamily="34" charset="0"/>
              <a:ea typeface="ＭＳ Ｐゴシック" panose="020B0600070205080204" pitchFamily="34" charset="-128"/>
            </a:endParaRPr>
          </a:p>
          <a:p>
            <a:pPr marL="739775" lvl="2" indent="-457200">
              <a:buFont typeface="Candara" panose="020E0502030303020204" pitchFamily="34" charset="0"/>
              <a:buAutoNum type="arabicPeriod"/>
            </a:pP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Ego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merupakan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kemampuan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pribadi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untuk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menyatukan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pengalaman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dan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tindakan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secara</a:t>
            </a:r>
            <a:r>
              <a:rPr lang="en-US" sz="2800" dirty="0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adaptif</a:t>
            </a:r>
            <a:endParaRPr lang="en-US" sz="2800" dirty="0">
              <a:solidFill>
                <a:srgbClr val="00B050"/>
              </a:solidFill>
              <a:latin typeface="Candara" panose="020E0502030303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74706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159564" y="1101436"/>
            <a:ext cx="9872871" cy="4038600"/>
          </a:xfrm>
        </p:spPr>
        <p:txBody>
          <a:bodyPr rtlCol="0" anchor="t">
            <a:normAutofit/>
          </a:bodyPr>
          <a:lstStyle/>
          <a:p>
            <a:pPr marL="274320" indent="-274320">
              <a:defRPr/>
            </a:pPr>
            <a:r>
              <a:rPr lang="en-US" sz="3600" dirty="0" err="1">
                <a:ea typeface="+mn-ea"/>
                <a:cs typeface="+mn-cs"/>
              </a:rPr>
              <a:t>Karya</a:t>
            </a:r>
            <a:r>
              <a:rPr lang="en-US" sz="3600" dirty="0">
                <a:ea typeface="+mn-ea"/>
                <a:cs typeface="+mn-cs"/>
              </a:rPr>
              <a:t>:</a:t>
            </a:r>
          </a:p>
          <a:p>
            <a:pPr marL="620713" indent="-457200">
              <a:buFont typeface="+mj-lt"/>
              <a:buAutoNum type="arabicPeriod"/>
              <a:defRPr/>
            </a:pPr>
            <a:r>
              <a:rPr lang="en-US" sz="3600" dirty="0">
                <a:ea typeface="+mn-ea"/>
                <a:cs typeface="+mn-cs"/>
              </a:rPr>
              <a:t>Childhood and Society</a:t>
            </a:r>
          </a:p>
          <a:p>
            <a:pPr marL="620713" indent="-457200">
              <a:buFont typeface="+mj-lt"/>
              <a:buAutoNum type="arabicPeriod"/>
              <a:defRPr/>
            </a:pPr>
            <a:r>
              <a:rPr lang="en-US" sz="3600" dirty="0">
                <a:ea typeface="+mn-ea"/>
                <a:cs typeface="+mn-cs"/>
              </a:rPr>
              <a:t>Young man Luther</a:t>
            </a:r>
          </a:p>
          <a:p>
            <a:pPr marL="620713" indent="-457200">
              <a:buFont typeface="+mj-lt"/>
              <a:buAutoNum type="arabicPeriod"/>
              <a:defRPr/>
            </a:pPr>
            <a:r>
              <a:rPr lang="en-US" sz="3600" dirty="0">
                <a:ea typeface="+mn-ea"/>
                <a:cs typeface="+mn-cs"/>
              </a:rPr>
              <a:t>Identity : Young and Crisis</a:t>
            </a:r>
          </a:p>
          <a:p>
            <a:pPr marL="620713" indent="-457200">
              <a:buFont typeface="+mj-lt"/>
              <a:buAutoNum type="arabicPeriod"/>
              <a:defRPr/>
            </a:pPr>
            <a:r>
              <a:rPr lang="en-US" sz="3600" dirty="0">
                <a:ea typeface="+mn-ea"/>
                <a:cs typeface="+mn-cs"/>
              </a:rPr>
              <a:t>Dimension of a New Identity</a:t>
            </a:r>
          </a:p>
        </p:txBody>
      </p:sp>
    </p:spTree>
    <p:extLst>
      <p:ext uri="{BB962C8B-B14F-4D97-AF65-F5344CB8AC3E}">
        <p14:creationId xmlns:p14="http://schemas.microsoft.com/office/powerpoint/2010/main" val="1348602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>
          <a:xfrm>
            <a:off x="2438400" y="533400"/>
            <a:ext cx="6781800" cy="1600200"/>
          </a:xfrm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en-US" dirty="0" err="1">
                <a:latin typeface="Candara" charset="0"/>
                <a:ea typeface="ＭＳ Ｐゴシック" charset="0"/>
                <a:cs typeface="ＭＳ Ｐゴシック" charset="0"/>
              </a:rPr>
              <a:t>Tahapan</a:t>
            </a:r>
            <a:r>
              <a:rPr lang="en-US" dirty="0">
                <a:latin typeface="Candara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latin typeface="Candara" charset="0"/>
                <a:ea typeface="ＭＳ Ｐゴシック" charset="0"/>
                <a:cs typeface="ＭＳ Ｐゴシック" charset="0"/>
              </a:rPr>
              <a:t>Perkembangan</a:t>
            </a:r>
            <a:r>
              <a:rPr lang="en-US" dirty="0">
                <a:latin typeface="Candara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latin typeface="Candara" charset="0"/>
                <a:ea typeface="ＭＳ Ｐゴシック" charset="0"/>
                <a:cs typeface="ＭＳ Ｐゴシック" charset="0"/>
              </a:rPr>
              <a:t>Psikososial</a:t>
            </a:r>
            <a:endParaRPr lang="en-US" dirty="0">
              <a:latin typeface="Candar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0484" name="Content Placeholder 2"/>
          <p:cNvSpPr>
            <a:spLocks noGrp="1"/>
          </p:cNvSpPr>
          <p:nvPr>
            <p:ph idx="1"/>
          </p:nvPr>
        </p:nvSpPr>
        <p:spPr>
          <a:xfrm>
            <a:off x="2286000" y="2362200"/>
            <a:ext cx="7543800" cy="419100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Berisi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8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tahap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berkelanjutan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sepanjang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hidup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Kepribadian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dipengaruhi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oleh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faktor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biologis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sosial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dan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diri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Menekankan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pengaruh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pertumbuhan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yang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sehat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penyesuaian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sumber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kesadaran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&amp;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identitas</a:t>
            </a:r>
            <a:endParaRPr lang="en-US" dirty="0">
              <a:solidFill>
                <a:srgbClr val="FF0000"/>
              </a:solidFill>
              <a:latin typeface="Candara" panose="020E0502030303020204" pitchFamily="34" charset="0"/>
              <a:ea typeface="ＭＳ Ｐゴシック" panose="020B0600070205080204" pitchFamily="34" charset="-128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Tahap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perkembangan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Erikson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terletak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di </a:t>
            </a:r>
            <a:r>
              <a:rPr lang="en-US" b="1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atas</a:t>
            </a:r>
            <a:r>
              <a:rPr lang="en-US" b="1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prinsip</a:t>
            </a:r>
            <a:r>
              <a:rPr lang="en-US" b="1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epigenetik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yaitu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satu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bagian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muncul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dari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bagian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komponen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sebelumnya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, dan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memiliki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waktu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sendiri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untuk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muncul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namun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tidak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pernah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menghilangkan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sepenuhnya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komponen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sebelumnya</a:t>
            </a:r>
            <a:r>
              <a:rPr lang="en-US" dirty="0">
                <a:solidFill>
                  <a:srgbClr val="FF000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dirty="0">
              <a:latin typeface="Candara" panose="020E0502030303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51667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2613025" y="304800"/>
            <a:ext cx="7272338" cy="62484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path path="circle">
              <a:fillToRect l="100000" t="100000"/>
            </a:path>
            <a:tileRect r="-100000" b="-100000"/>
          </a:gradFill>
          <a:ln>
            <a:miter lim="800000"/>
            <a:headEnd/>
            <a:tailEnd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rtlCol="0">
            <a:normAutofit/>
          </a:bodyPr>
          <a:lstStyle>
            <a:lvl1pPr marL="282575" indent="-282575" eaLnBrk="0" hangingPunct="0">
              <a:defRPr sz="4400">
                <a:solidFill>
                  <a:schemeClr val="tx2"/>
                </a:solidFill>
                <a:latin typeface="Gigi" charset="0"/>
                <a:ea typeface="ＭＳ Ｐゴシック" charset="0"/>
                <a:cs typeface="ＭＳ Ｐゴシック" charset="0"/>
              </a:defRPr>
            </a:lvl1pPr>
            <a:lvl2pPr marL="739775" indent="-457200" eaLnBrk="0" hangingPunct="0">
              <a:defRPr sz="4400">
                <a:solidFill>
                  <a:schemeClr val="tx2"/>
                </a:solidFill>
                <a:latin typeface="Gigi" charset="0"/>
                <a:ea typeface="ＭＳ Ｐゴシック" charset="0"/>
              </a:defRPr>
            </a:lvl2pPr>
            <a:lvl3pPr eaLnBrk="0" hangingPunct="0">
              <a:defRPr sz="4400">
                <a:solidFill>
                  <a:schemeClr val="tx2"/>
                </a:solidFill>
                <a:latin typeface="Gigi" charset="0"/>
                <a:ea typeface="ＭＳ Ｐゴシック" charset="0"/>
              </a:defRPr>
            </a:lvl3pPr>
            <a:lvl4pPr eaLnBrk="0" hangingPunct="0">
              <a:defRPr sz="4400">
                <a:solidFill>
                  <a:schemeClr val="tx2"/>
                </a:solidFill>
                <a:latin typeface="Gigi" charset="0"/>
                <a:ea typeface="ＭＳ Ｐゴシック" charset="0"/>
              </a:defRPr>
            </a:lvl4pPr>
            <a:lvl5pPr eaLnBrk="0" hangingPunct="0">
              <a:defRPr sz="4400">
                <a:solidFill>
                  <a:schemeClr val="tx2"/>
                </a:solidFill>
                <a:latin typeface="Gig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charset="0"/>
                <a:ea typeface="ＭＳ Ｐゴシック" charset="0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>
                <a:solidFill>
                  <a:srgbClr val="404040"/>
                </a:solidFill>
                <a:latin typeface="Candara" charset="0"/>
              </a:rPr>
              <a:t>Beberapa</a:t>
            </a:r>
            <a:r>
              <a:rPr lang="en-US" sz="2400" dirty="0">
                <a:solidFill>
                  <a:srgbClr val="404040"/>
                </a:solidFill>
                <a:latin typeface="Candara" charset="0"/>
              </a:rPr>
              <a:t> </a:t>
            </a:r>
            <a:r>
              <a:rPr lang="en-US" sz="2400" dirty="0" err="1">
                <a:solidFill>
                  <a:srgbClr val="404040"/>
                </a:solidFill>
                <a:latin typeface="Candara" charset="0"/>
              </a:rPr>
              <a:t>hal</a:t>
            </a:r>
            <a:r>
              <a:rPr lang="en-US" sz="2400" dirty="0">
                <a:solidFill>
                  <a:srgbClr val="404040"/>
                </a:solidFill>
                <a:latin typeface="Candara" charset="0"/>
              </a:rPr>
              <a:t> </a:t>
            </a:r>
            <a:r>
              <a:rPr lang="en-US" sz="2400" dirty="0" err="1">
                <a:solidFill>
                  <a:srgbClr val="404040"/>
                </a:solidFill>
                <a:latin typeface="Candara" charset="0"/>
              </a:rPr>
              <a:t>mendasar</a:t>
            </a:r>
            <a:r>
              <a:rPr lang="en-US" sz="2400" dirty="0">
                <a:solidFill>
                  <a:srgbClr val="404040"/>
                </a:solidFill>
                <a:latin typeface="Candara" charset="0"/>
              </a:rPr>
              <a:t> </a:t>
            </a:r>
            <a:r>
              <a:rPr lang="en-US" sz="2400" dirty="0" err="1">
                <a:solidFill>
                  <a:srgbClr val="404040"/>
                </a:solidFill>
                <a:latin typeface="Candara" charset="0"/>
              </a:rPr>
              <a:t>pada</a:t>
            </a:r>
            <a:r>
              <a:rPr lang="en-US" sz="2400" dirty="0">
                <a:solidFill>
                  <a:srgbClr val="404040"/>
                </a:solidFill>
                <a:latin typeface="Candara" charset="0"/>
              </a:rPr>
              <a:t> </a:t>
            </a:r>
            <a:r>
              <a:rPr lang="en-US" sz="2400" dirty="0" err="1">
                <a:solidFill>
                  <a:srgbClr val="404040"/>
                </a:solidFill>
                <a:latin typeface="Candara" charset="0"/>
              </a:rPr>
              <a:t>pendekatan</a:t>
            </a:r>
            <a:r>
              <a:rPr lang="en-US" sz="2400" dirty="0">
                <a:solidFill>
                  <a:srgbClr val="404040"/>
                </a:solidFill>
                <a:latin typeface="Candara" charset="0"/>
              </a:rPr>
              <a:t> </a:t>
            </a:r>
            <a:r>
              <a:rPr lang="en-US" sz="2400" dirty="0" err="1">
                <a:solidFill>
                  <a:srgbClr val="404040"/>
                </a:solidFill>
                <a:latin typeface="Candara" charset="0"/>
              </a:rPr>
              <a:t>ini</a:t>
            </a:r>
            <a:r>
              <a:rPr lang="en-US" sz="2400" dirty="0">
                <a:solidFill>
                  <a:srgbClr val="404040"/>
                </a:solidFill>
                <a:latin typeface="Candara" charset="0"/>
              </a:rPr>
              <a:t>: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  <a:buFont typeface="Candara" charset="0"/>
              <a:buAutoNum type="arabicPeriod"/>
              <a:defRPr/>
            </a:pP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Pertumbuhan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berjalan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berdasarkan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prinsip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epigenetik</a:t>
            </a:r>
            <a:endParaRPr lang="en-US" sz="2200" dirty="0">
              <a:solidFill>
                <a:srgbClr val="404040"/>
              </a:solidFill>
              <a:latin typeface="Candara" charset="0"/>
              <a:cs typeface="ＭＳ Ｐゴシック" charset="0"/>
            </a:endParaRP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  <a:buFont typeface="Candara" charset="0"/>
              <a:buAutoNum type="arabicPeriod"/>
              <a:defRPr/>
            </a:pP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Di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setiap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tahap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kehidupan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terjadi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interaksi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hal-hal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yang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berlawanan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,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yaitu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konflik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antara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elemen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b="1" u="sng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sintonik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(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harmonis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)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dengan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b="1" u="sng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distonik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(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pengacau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) yang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mengarah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pada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krisis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psikososial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.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  <a:buFont typeface="Candara" charset="0"/>
              <a:buAutoNum type="arabicPeriod"/>
              <a:defRPr/>
            </a:pP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Konflik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sintonik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dg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distonik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akan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menghasilkan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b="1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kekuatan</a:t>
            </a:r>
            <a:r>
              <a:rPr lang="en-US" sz="2200" b="1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b="1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dasar</a:t>
            </a:r>
            <a:r>
              <a:rPr lang="en-US" sz="2200" b="1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(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karakteristik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dan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kepercayaan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yang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memotivasi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, yang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berasal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dari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keberhasilan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menyelesaikan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krisis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di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setiap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tahap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),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sehingga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individu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mampu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bergerak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ke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tahap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perkembangan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2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selanjutnya</a:t>
            </a:r>
            <a:r>
              <a:rPr lang="en-US" sz="22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.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  <a:buFont typeface="Candara" charset="0"/>
              <a:buAutoNum type="arabicPeriod"/>
              <a:defRPr/>
            </a:pPr>
            <a:r>
              <a:rPr lang="en-US" sz="24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Kekuatan</a:t>
            </a:r>
            <a:r>
              <a:rPr lang="en-US" sz="24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dasar</a:t>
            </a:r>
            <a:r>
              <a:rPr lang="en-US" sz="24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yang paling </a:t>
            </a:r>
            <a:r>
              <a:rPr lang="en-US" sz="24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kecil</a:t>
            </a:r>
            <a:r>
              <a:rPr lang="en-US" sz="24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akan</a:t>
            </a:r>
            <a:r>
              <a:rPr lang="en-US" sz="24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menimbulkan</a:t>
            </a:r>
            <a:r>
              <a:rPr lang="en-US" sz="2400" dirty="0">
                <a:solidFill>
                  <a:srgbClr val="404040"/>
                </a:solidFill>
                <a:latin typeface="Candara" charset="0"/>
                <a:cs typeface="ＭＳ Ｐゴシック" charset="0"/>
              </a:rPr>
              <a:t> </a:t>
            </a:r>
            <a:r>
              <a:rPr lang="en-US" sz="2400" b="1" dirty="0" err="1">
                <a:solidFill>
                  <a:srgbClr val="404040"/>
                </a:solidFill>
                <a:latin typeface="Candara" charset="0"/>
                <a:cs typeface="ＭＳ Ｐゴシック" charset="0"/>
              </a:rPr>
              <a:t>patologi</a:t>
            </a:r>
            <a:endParaRPr lang="en-US" sz="2400" b="1" dirty="0">
              <a:solidFill>
                <a:srgbClr val="404040"/>
              </a:solidFill>
              <a:latin typeface="Candara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664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76288" lvl="1" indent="-457200">
              <a:buFont typeface="Calibri" panose="020F0502020204030204" pitchFamily="34" charset="0"/>
              <a:buAutoNum type="arabicPeriod" startAt="5"/>
            </a:pPr>
            <a:r>
              <a:rPr lang="en-US">
                <a:solidFill>
                  <a:srgbClr val="40404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Komponen biologis berpengaruh thd perkembangan</a:t>
            </a:r>
          </a:p>
          <a:p>
            <a:pPr marL="776288" lvl="1" indent="-457200">
              <a:buFont typeface="Calibri" panose="020F0502020204030204" pitchFamily="34" charset="0"/>
              <a:buAutoNum type="arabicPeriod" startAt="5"/>
            </a:pPr>
            <a:r>
              <a:rPr lang="en-US">
                <a:solidFill>
                  <a:srgbClr val="40404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Identitas ego dibentuk oleh keanekaragaman konflik dan peristiwa.</a:t>
            </a:r>
          </a:p>
          <a:p>
            <a:pPr marL="776288" lvl="1" indent="-457200">
              <a:buFont typeface="Calibri" panose="020F0502020204030204" pitchFamily="34" charset="0"/>
              <a:buAutoNum type="arabicPeriod" startAt="5"/>
            </a:pPr>
            <a:r>
              <a:rPr lang="en-US">
                <a:solidFill>
                  <a:srgbClr val="404040"/>
                </a:solidFill>
                <a:latin typeface="Candara" panose="020E0502030303020204" pitchFamily="34" charset="0"/>
                <a:ea typeface="ＭＳ Ｐゴシック" panose="020B0600070205080204" pitchFamily="34" charset="-128"/>
              </a:rPr>
              <a:t>Selama tiap tahapan selalu ditandai oleh krisis identitas, yaitu periode krusial akan meningkatnya kerapuhan dan memuncaknya potensi</a:t>
            </a:r>
          </a:p>
          <a:p>
            <a:pPr eaLnBrk="1" hangingPunct="1"/>
            <a:endParaRPr lang="en-US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96377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d-ID">
              <a:ea typeface="ＭＳ Ｐゴシック" panose="020B0600070205080204" pitchFamily="34" charset="-128"/>
            </a:endParaRP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id-ID">
              <a:ea typeface="ＭＳ Ｐゴシック" panose="020B0600070205080204" pitchFamily="34" charset="-128"/>
            </a:endParaRPr>
          </a:p>
        </p:txBody>
      </p:sp>
      <p:pic>
        <p:nvPicPr>
          <p:cNvPr id="23555" name="Picture 5" descr="Erikson'sSt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28601"/>
            <a:ext cx="8785225" cy="639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8397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/>
        </p:nvGraphicFramePr>
        <p:xfrm>
          <a:off x="1981200" y="2057401"/>
          <a:ext cx="8382000" cy="2804140"/>
        </p:xfrm>
        <a:graphic>
          <a:graphicData uri="http://schemas.openxmlformats.org/drawingml/2006/table">
            <a:tbl>
              <a:tblPr/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71600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Mode Psikososial</a:t>
                      </a: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Krisis Psikososial</a:t>
                      </a: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Kekuatan Dasar</a:t>
                      </a: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Patologi Inti</a:t>
                      </a: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Relasi yang signifikan</a:t>
                      </a: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1925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Oral – Sensori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Rasa Percaya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Vs.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Tidak percaya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Harapan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Penarikan diri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Pengasuh utama (ibu)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330" name="Text Box 42"/>
          <p:cNvSpPr txBox="1">
            <a:spLocks noChangeArrowheads="1"/>
          </p:cNvSpPr>
          <p:nvPr/>
        </p:nvSpPr>
        <p:spPr bwMode="auto">
          <a:xfrm>
            <a:off x="3048000" y="457201"/>
            <a:ext cx="70866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Masa Bayi</a:t>
            </a:r>
          </a:p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(0 – 12 bulan)</a:t>
            </a:r>
          </a:p>
        </p:txBody>
      </p:sp>
    </p:spTree>
    <p:extLst>
      <p:ext uri="{BB962C8B-B14F-4D97-AF65-F5344CB8AC3E}">
        <p14:creationId xmlns:p14="http://schemas.microsoft.com/office/powerpoint/2010/main" val="2215253315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 descr="baby maud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762000"/>
            <a:ext cx="29718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Callout 7"/>
          <p:cNvSpPr/>
          <p:nvPr/>
        </p:nvSpPr>
        <p:spPr>
          <a:xfrm>
            <a:off x="1524000" y="2971800"/>
            <a:ext cx="8839200" cy="3733800"/>
          </a:xfrm>
          <a:prstGeom prst="wedgeEllipseCallout">
            <a:avLst>
              <a:gd name="adj1" fmla="val -28499"/>
              <a:gd name="adj2" fmla="val -5584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547688" indent="-411163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60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Bayi bergantung pada orang lain untuk pemenuhan kebutuhannya, baik untuk bertahan, kasih sayang dan keamanan.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600" i="1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Lives through and loves with his mouth and senses </a:t>
            </a:r>
            <a:r>
              <a:rPr lang="en-US" sz="2600" i="1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 oral – sensor inderawi</a:t>
            </a:r>
            <a:endParaRPr lang="en-US" sz="2600" i="1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719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410201" y="762001"/>
            <a:ext cx="4538663" cy="5210175"/>
          </a:xfrm>
        </p:spPr>
        <p:txBody>
          <a:bodyPr anchor="t"/>
          <a:lstStyle/>
          <a:p>
            <a:pPr marL="136525" indent="0">
              <a:lnSpc>
                <a:spcPct val="120000"/>
              </a:lnSpc>
              <a:buNone/>
              <a:defRPr/>
            </a:pPr>
            <a:r>
              <a:rPr lang="en-US" sz="2800" b="1" u="sng" dirty="0" err="1">
                <a:cs typeface="Calibri" charset="0"/>
              </a:rPr>
              <a:t>Bayi</a:t>
            </a:r>
            <a:r>
              <a:rPr lang="en-US" sz="2800" b="1" u="sng" dirty="0">
                <a:cs typeface="Calibri" charset="0"/>
              </a:rPr>
              <a:t> :</a:t>
            </a:r>
          </a:p>
          <a:p>
            <a:pPr marL="547688" indent="-411163">
              <a:lnSpc>
                <a:spcPct val="120000"/>
              </a:lnSpc>
              <a:buFont typeface="Arial" charset="0"/>
              <a:buChar char="•"/>
              <a:defRPr/>
            </a:pPr>
            <a:r>
              <a:rPr lang="en-US" sz="2800" dirty="0" err="1">
                <a:cs typeface="Calibri" charset="0"/>
              </a:rPr>
              <a:t>Belajar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tentang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konsistensi</a:t>
            </a:r>
            <a:r>
              <a:rPr lang="en-US" sz="2800" dirty="0">
                <a:cs typeface="Calibri" charset="0"/>
              </a:rPr>
              <a:t>, </a:t>
            </a:r>
            <a:r>
              <a:rPr lang="en-US" sz="2800" dirty="0" err="1">
                <a:cs typeface="Calibri" charset="0"/>
              </a:rPr>
              <a:t>kontinuitas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dan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kesamaan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dunia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dari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pengasuh</a:t>
            </a:r>
            <a:r>
              <a:rPr lang="en-US" sz="2800" dirty="0">
                <a:cs typeface="Calibri" charset="0"/>
              </a:rPr>
              <a:t>.</a:t>
            </a:r>
          </a:p>
          <a:p>
            <a:pPr marL="547688" indent="-411163">
              <a:lnSpc>
                <a:spcPct val="120000"/>
              </a:lnSpc>
              <a:buFont typeface="Arial" charset="0"/>
              <a:buChar char="•"/>
              <a:defRPr/>
            </a:pPr>
            <a:r>
              <a:rPr lang="en-US" sz="2800" dirty="0" err="1">
                <a:cs typeface="Calibri" charset="0"/>
              </a:rPr>
              <a:t>Belajar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b="1" u="sng" dirty="0" err="1">
                <a:cs typeface="Calibri" charset="0"/>
              </a:rPr>
              <a:t>mengembangkan</a:t>
            </a:r>
            <a:r>
              <a:rPr lang="en-US" sz="2800" b="1" u="sng" dirty="0">
                <a:cs typeface="Calibri" charset="0"/>
              </a:rPr>
              <a:t> rasa </a:t>
            </a:r>
            <a:r>
              <a:rPr lang="en-US" sz="2800" b="1" u="sng" dirty="0" err="1">
                <a:cs typeface="Calibri" charset="0"/>
              </a:rPr>
              <a:t>percaya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pada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oranglain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dan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pada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diri</a:t>
            </a:r>
            <a:r>
              <a:rPr lang="en-US" sz="2800" dirty="0">
                <a:cs typeface="Calibri" charset="0"/>
              </a:rPr>
              <a:t> </a:t>
            </a:r>
            <a:r>
              <a:rPr lang="en-US" sz="2800" dirty="0" err="1">
                <a:cs typeface="Calibri" charset="0"/>
              </a:rPr>
              <a:t>sendiri</a:t>
            </a:r>
            <a:endParaRPr lang="en-US" sz="2800" dirty="0">
              <a:cs typeface="Calibri" charset="0"/>
            </a:endParaRPr>
          </a:p>
        </p:txBody>
      </p:sp>
      <p:pic>
        <p:nvPicPr>
          <p:cNvPr id="26626" name="Picture 1" descr="cartoon_owl_sitting_on_a_book_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838200"/>
            <a:ext cx="2571750" cy="242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76200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133601" y="838200"/>
            <a:ext cx="8139113" cy="51816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>
            <a:normAutofit fontScale="850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7675" indent="-311150">
              <a:lnSpc>
                <a:spcPct val="130000"/>
              </a:lnSpc>
              <a:defRPr/>
            </a:pPr>
            <a:r>
              <a:rPr lang="en-GB" sz="2800" dirty="0" err="1">
                <a:ea typeface="ＭＳ Ｐゴシック" charset="0"/>
                <a:cs typeface="Calibri" charset="0"/>
              </a:rPr>
              <a:t>Jika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kepercayaan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dasar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kuat</a:t>
            </a:r>
            <a:r>
              <a:rPr lang="en-GB" sz="2800" dirty="0">
                <a:ea typeface="ＭＳ Ｐゴシック" charset="0"/>
                <a:cs typeface="Calibri" charset="0"/>
              </a:rPr>
              <a:t>, </a:t>
            </a:r>
            <a:r>
              <a:rPr lang="en-GB" sz="2800" dirty="0" err="1">
                <a:ea typeface="ＭＳ Ｐゴシック" charset="0"/>
                <a:cs typeface="Calibri" charset="0"/>
              </a:rPr>
              <a:t>anak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memelihara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sikap</a:t>
            </a:r>
            <a:r>
              <a:rPr lang="en-GB" sz="2800" dirty="0">
                <a:ea typeface="ＭＳ Ｐゴシック" charset="0"/>
                <a:cs typeface="Calibri" charset="0"/>
              </a:rPr>
              <a:t> yang </a:t>
            </a:r>
            <a:r>
              <a:rPr lang="en-GB" sz="2800" b="1" u="sng" dirty="0" err="1">
                <a:ea typeface="ＭＳ Ｐゴシック" charset="0"/>
                <a:cs typeface="Calibri" charset="0"/>
              </a:rPr>
              <a:t>penuh</a:t>
            </a:r>
            <a:r>
              <a:rPr lang="en-GB" sz="2800" b="1" u="sng" dirty="0">
                <a:ea typeface="ＭＳ Ｐゴシック" charset="0"/>
                <a:cs typeface="Calibri" charset="0"/>
              </a:rPr>
              <a:t> </a:t>
            </a:r>
            <a:r>
              <a:rPr lang="en-GB" sz="2800" b="1" u="sng" dirty="0" err="1">
                <a:ea typeface="ＭＳ Ｐゴシック" charset="0"/>
                <a:cs typeface="Calibri" charset="0"/>
              </a:rPr>
              <a:t>harapan</a:t>
            </a:r>
            <a:endParaRPr lang="en-GB" sz="2800" b="1" u="sng" dirty="0">
              <a:ea typeface="ＭＳ Ｐゴシック" charset="0"/>
              <a:cs typeface="Calibri" charset="0"/>
            </a:endParaRPr>
          </a:p>
          <a:p>
            <a:pPr marL="447675" indent="-311150">
              <a:lnSpc>
                <a:spcPct val="130000"/>
              </a:lnSpc>
              <a:buNone/>
              <a:defRPr/>
            </a:pPr>
            <a:r>
              <a:rPr lang="en-GB" sz="2800" dirty="0">
                <a:ea typeface="ＭＳ Ｐゴシック" charset="0"/>
                <a:cs typeface="Calibri" charset="0"/>
                <a:sym typeface="Wingdings" charset="0"/>
              </a:rPr>
              <a:t>	 	</a:t>
            </a:r>
            <a:r>
              <a:rPr lang="en-GB" sz="2800" dirty="0" err="1">
                <a:ea typeface="ＭＳ Ｐゴシック" charset="0"/>
                <a:cs typeface="Calibri" charset="0"/>
                <a:sym typeface="Wingdings" charset="0"/>
              </a:rPr>
              <a:t>K</a:t>
            </a:r>
            <a:r>
              <a:rPr lang="en-GB" sz="2800" dirty="0" err="1">
                <a:ea typeface="ＭＳ Ｐゴシック" charset="0"/>
                <a:cs typeface="Calibri" charset="0"/>
              </a:rPr>
              <a:t>ebutuhan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secara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konsisten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dicukupi</a:t>
            </a:r>
            <a:r>
              <a:rPr lang="en-GB" sz="2800" dirty="0">
                <a:ea typeface="ＭＳ Ｐゴシック" charset="0"/>
                <a:cs typeface="Calibri" charset="0"/>
              </a:rPr>
              <a:t>, </a:t>
            </a:r>
            <a:r>
              <a:rPr lang="en-GB" sz="2800" dirty="0" err="1">
                <a:ea typeface="ＭＳ Ｐゴシック" charset="0"/>
                <a:cs typeface="Calibri" charset="0"/>
              </a:rPr>
              <a:t>menerima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rangsangan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dan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cinta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>
                <a:ea typeface="ＭＳ Ｐゴシック" charset="0"/>
                <a:cs typeface="Calibri" charset="0"/>
                <a:sym typeface="Wingdings" charset="0"/>
              </a:rPr>
              <a:t></a:t>
            </a:r>
            <a:r>
              <a:rPr lang="en-GB" sz="2800" dirty="0" err="1">
                <a:ea typeface="ＭＳ Ｐゴシック" charset="0"/>
                <a:cs typeface="Calibri" charset="0"/>
              </a:rPr>
              <a:t>berkembang</a:t>
            </a:r>
            <a:r>
              <a:rPr lang="en-GB" sz="2800" dirty="0">
                <a:ea typeface="ＭＳ Ｐゴシック" charset="0"/>
                <a:cs typeface="Calibri" charset="0"/>
              </a:rPr>
              <a:t> rasa </a:t>
            </a:r>
            <a:r>
              <a:rPr lang="en-GB" sz="2800" dirty="0" err="1">
                <a:ea typeface="ＭＳ Ｐゴシック" charset="0"/>
                <a:cs typeface="Calibri" charset="0"/>
              </a:rPr>
              <a:t>kepercayaan</a:t>
            </a:r>
            <a:r>
              <a:rPr lang="en-GB" sz="2800" dirty="0">
                <a:ea typeface="ＭＳ Ｐゴシック" charset="0"/>
                <a:cs typeface="Calibri" charset="0"/>
              </a:rPr>
              <a:t>, </a:t>
            </a:r>
            <a:r>
              <a:rPr lang="en-GB" sz="2800" dirty="0" err="1">
                <a:ea typeface="ＭＳ Ｐゴシック" charset="0"/>
                <a:cs typeface="Calibri" charset="0"/>
              </a:rPr>
              <a:t>tidak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hanya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pada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pihak</a:t>
            </a:r>
            <a:r>
              <a:rPr lang="en-GB" sz="2800" dirty="0">
                <a:ea typeface="ＭＳ Ｐゴシック" charset="0"/>
                <a:cs typeface="Calibri" charset="0"/>
              </a:rPr>
              <a:t> lain </a:t>
            </a:r>
            <a:r>
              <a:rPr lang="en-GB" sz="2800" dirty="0" err="1">
                <a:ea typeface="ＭＳ Ｐゴシック" charset="0"/>
                <a:cs typeface="Calibri" charset="0"/>
              </a:rPr>
              <a:t>tetapi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juga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dalam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dirinya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</a:p>
          <a:p>
            <a:pPr marL="447675" indent="-311150">
              <a:lnSpc>
                <a:spcPct val="130000"/>
              </a:lnSpc>
              <a:buNone/>
              <a:defRPr/>
            </a:pPr>
            <a:endParaRPr lang="en-GB" sz="2800" dirty="0">
              <a:ea typeface="ＭＳ Ｐゴシック" charset="0"/>
              <a:cs typeface="Calibri" charset="0"/>
            </a:endParaRPr>
          </a:p>
          <a:p>
            <a:pPr marL="447675" indent="-311150">
              <a:lnSpc>
                <a:spcPct val="130000"/>
              </a:lnSpc>
              <a:buNone/>
              <a:defRPr/>
            </a:pPr>
            <a:r>
              <a:rPr lang="en-GB" sz="2800" dirty="0">
                <a:ea typeface="ＭＳ Ｐゴシック" charset="0"/>
                <a:cs typeface="Calibri" charset="0"/>
                <a:sym typeface="Wingdings" charset="0"/>
              </a:rPr>
              <a:t>	 	</a:t>
            </a:r>
            <a:r>
              <a:rPr lang="en-GB" sz="2800" dirty="0" err="1">
                <a:ea typeface="ＭＳ Ｐゴシック" charset="0"/>
                <a:cs typeface="Calibri" charset="0"/>
                <a:sym typeface="Wingdings" charset="0"/>
              </a:rPr>
              <a:t>K</a:t>
            </a:r>
            <a:r>
              <a:rPr lang="en-GB" sz="2800" dirty="0" err="1">
                <a:ea typeface="ＭＳ Ｐゴシック" charset="0"/>
                <a:cs typeface="Calibri" charset="0"/>
              </a:rPr>
              <a:t>ebutuhan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tidak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dicukupi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secara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teratur</a:t>
            </a:r>
            <a:r>
              <a:rPr lang="en-GB" sz="2800" dirty="0">
                <a:ea typeface="ＭＳ Ｐゴシック" charset="0"/>
                <a:cs typeface="Calibri" charset="0"/>
              </a:rPr>
              <a:t>, </a:t>
            </a:r>
            <a:r>
              <a:rPr lang="en-GB" sz="2800" dirty="0" err="1">
                <a:ea typeface="ＭＳ Ｐゴシック" charset="0"/>
                <a:cs typeface="Calibri" charset="0"/>
              </a:rPr>
              <a:t>menerima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cinta</a:t>
            </a:r>
            <a:r>
              <a:rPr lang="en-GB" sz="2800" dirty="0">
                <a:ea typeface="ＭＳ Ｐゴシック" charset="0"/>
                <a:cs typeface="Calibri" charset="0"/>
              </a:rPr>
              <a:t>, </a:t>
            </a:r>
            <a:r>
              <a:rPr lang="en-GB" sz="2800" dirty="0" err="1">
                <a:ea typeface="ＭＳ Ｐゴシック" charset="0"/>
                <a:cs typeface="Calibri" charset="0"/>
              </a:rPr>
              <a:t>rangsangan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dan</a:t>
            </a:r>
            <a:r>
              <a:rPr lang="en-GB" sz="2800" dirty="0">
                <a:ea typeface="ＭＳ Ｐゴシック" charset="0"/>
                <a:cs typeface="Calibri" charset="0"/>
              </a:rPr>
              <a:t>  </a:t>
            </a:r>
            <a:r>
              <a:rPr lang="en-GB" sz="2800" dirty="0" err="1">
                <a:ea typeface="ＭＳ Ｐゴシック" charset="0"/>
                <a:cs typeface="Calibri" charset="0"/>
              </a:rPr>
              <a:t>perhatian</a:t>
            </a:r>
            <a:r>
              <a:rPr lang="en-GB" sz="2800" dirty="0">
                <a:ea typeface="ＭＳ Ｐゴシック" charset="0"/>
                <a:cs typeface="Calibri" charset="0"/>
              </a:rPr>
              <a:t> yang </a:t>
            </a:r>
            <a:r>
              <a:rPr lang="en-GB" sz="2800" dirty="0" err="1">
                <a:ea typeface="ＭＳ Ｐゴシック" charset="0"/>
                <a:cs typeface="Calibri" charset="0"/>
              </a:rPr>
              <a:t>sedikit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>
                <a:ea typeface="ＭＳ Ｐゴシック" charset="0"/>
                <a:cs typeface="Calibri" charset="0"/>
                <a:sym typeface="Wingdings" charset="0"/>
              </a:rPr>
              <a:t> </a:t>
            </a:r>
            <a:r>
              <a:rPr lang="en-GB" sz="2800" dirty="0" err="1">
                <a:ea typeface="ＭＳ Ｐゴシック" charset="0"/>
                <a:cs typeface="Calibri" charset="0"/>
              </a:rPr>
              <a:t>perasaan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ketidak-percayaan</a:t>
            </a:r>
            <a:r>
              <a:rPr lang="en-GB" sz="2800" dirty="0">
                <a:ea typeface="ＭＳ Ｐゴシック" charset="0"/>
                <a:cs typeface="Calibri" charset="0"/>
              </a:rPr>
              <a:t>. </a:t>
            </a:r>
            <a:r>
              <a:rPr lang="en-GB" sz="2800" dirty="0" err="1">
                <a:ea typeface="ＭＳ Ｐゴシック" charset="0"/>
                <a:cs typeface="Calibri" charset="0"/>
              </a:rPr>
              <a:t>anak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mungkin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menjadi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takut-takut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dan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menarik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diri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>
                <a:ea typeface="ＭＳ Ｐゴシック" charset="0"/>
                <a:cs typeface="Calibri" charset="0"/>
                <a:sym typeface="Wingdings" charset="0"/>
              </a:rPr>
              <a:t>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ia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telah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melepaskan</a:t>
            </a:r>
            <a:r>
              <a:rPr lang="en-GB" sz="2800" dirty="0">
                <a:ea typeface="ＭＳ Ｐゴシック" charset="0"/>
                <a:cs typeface="Calibri" charset="0"/>
              </a:rPr>
              <a:t> </a:t>
            </a:r>
            <a:r>
              <a:rPr lang="en-GB" sz="2800" dirty="0" err="1">
                <a:ea typeface="ＭＳ Ｐゴシック" charset="0"/>
                <a:cs typeface="Calibri" charset="0"/>
              </a:rPr>
              <a:t>harapan</a:t>
            </a:r>
            <a:endParaRPr lang="en-GB" sz="2800" dirty="0">
              <a:ea typeface="ＭＳ Ｐゴシック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254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/>
        </p:nvGraphicFramePr>
        <p:xfrm>
          <a:off x="1981200" y="1905000"/>
          <a:ext cx="8382000" cy="3733800"/>
        </p:xfrm>
        <a:graphic>
          <a:graphicData uri="http://schemas.openxmlformats.org/drawingml/2006/table">
            <a:tbl>
              <a:tblPr/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Mode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Krisis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Kekuatan Dasar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Patologi Inti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Relasi yang signifikan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Muskuler - Anal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Otonomi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Vs.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Rasa malu, rasa ragu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Kemauan/ Kehendak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Kompulsi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Orangtua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330" name="Text Box 42"/>
          <p:cNvSpPr txBox="1">
            <a:spLocks noChangeArrowheads="1"/>
          </p:cNvSpPr>
          <p:nvPr/>
        </p:nvSpPr>
        <p:spPr bwMode="auto">
          <a:xfrm>
            <a:off x="3048000" y="457201"/>
            <a:ext cx="70866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Masa Kanak-Kanak Awal</a:t>
            </a:r>
          </a:p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(1-3 th)</a:t>
            </a:r>
          </a:p>
        </p:txBody>
      </p:sp>
      <p:pic>
        <p:nvPicPr>
          <p:cNvPr id="28695" name="Picture 4" descr="baby-crawling-clip-art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0" y="4724400"/>
            <a:ext cx="1879600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2091618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8" name="Text Box 40"/>
          <p:cNvSpPr txBox="1">
            <a:spLocks noChangeArrowheads="1"/>
          </p:cNvSpPr>
          <p:nvPr/>
        </p:nvSpPr>
        <p:spPr bwMode="auto">
          <a:xfrm>
            <a:off x="2133600" y="914400"/>
            <a:ext cx="79248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55600" indent="-355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rgbClr val="000099"/>
                </a:solidFill>
                <a:latin typeface="Lucky" pitchFamily="82" charset="0"/>
                <a:cs typeface="Times New Roman" panose="02020603050405020304" pitchFamily="18" charset="0"/>
              </a:rPr>
              <a:t>Individu berusaha untuk menguasai lingkungan fisik sekaligus menjaga self-esteem 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rgbClr val="000099"/>
                </a:solidFill>
                <a:latin typeface="Lucky" pitchFamily="82" charset="0"/>
                <a:cs typeface="Times New Roman" panose="02020603050405020304" pitchFamily="18" charset="0"/>
              </a:rPr>
              <a:t>Secara biologis: anak belajar untuk  berjalan, makan sendiri, berbicara </a:t>
            </a:r>
            <a:r>
              <a:rPr lang="en-US" sz="2400">
                <a:solidFill>
                  <a:srgbClr val="000099"/>
                </a:solidFill>
                <a:latin typeface="Lucky" pitchFamily="82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>
                <a:solidFill>
                  <a:srgbClr val="000099"/>
                </a:solidFill>
                <a:latin typeface="Lucky" pitchFamily="82" charset="0"/>
                <a:cs typeface="Times New Roman" panose="02020603050405020304" pitchFamily="18" charset="0"/>
              </a:rPr>
              <a:t>Waktu untuk kematangan otot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rgbClr val="000099"/>
                </a:solidFill>
                <a:latin typeface="Lucky" pitchFamily="82" charset="0"/>
                <a:cs typeface="Times New Roman" panose="02020603050405020304" pitchFamily="18" charset="0"/>
              </a:rPr>
              <a:t>Kebutuhan akan kendali luar, keteguhan pengasuh diperlukan untuk pengembangan otonomi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rgbClr val="000099"/>
                </a:solidFill>
                <a:latin typeface="Lucky" pitchFamily="82" charset="0"/>
                <a:cs typeface="Times New Roman" panose="02020603050405020304" pitchFamily="18" charset="0"/>
              </a:rPr>
              <a:t>Anak dihadapkan pada budaya yang menghambat ekspresi diri. Anak belajar mengenal hak dan kewajiban serta pembatasan-pembatasan tingkah laku,  belajar mengontrol diri sendiri dan menerima kontrol dari orang lain. </a:t>
            </a:r>
          </a:p>
        </p:txBody>
      </p:sp>
    </p:spTree>
    <p:extLst>
      <p:ext uri="{BB962C8B-B14F-4D97-AF65-F5344CB8AC3E}">
        <p14:creationId xmlns:p14="http://schemas.microsoft.com/office/powerpoint/2010/main" val="213728833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68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209801" y="990600"/>
            <a:ext cx="8137525" cy="4724400"/>
          </a:xfrm>
        </p:spPr>
        <p:txBody>
          <a:bodyPr/>
          <a:lstStyle/>
          <a:p>
            <a:pPr marL="266700" indent="-266700">
              <a:lnSpc>
                <a:spcPct val="110000"/>
              </a:lnSpc>
            </a:pPr>
            <a:endParaRPr lang="en-GB" sz="280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  <a:p>
            <a:pPr marL="266700" indent="-266700">
              <a:lnSpc>
                <a:spcPct val="110000"/>
              </a:lnSpc>
            </a:pP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Keberhasilan mengontrol tubuh </a:t>
            </a: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 otonomi bangga</a:t>
            </a:r>
          </a:p>
          <a:p>
            <a:pPr marL="266700" indent="-266700">
              <a:lnSpc>
                <a:spcPct val="110000"/>
              </a:lnSpc>
            </a:pP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Kegagalan mengontrol tubuh  malu-ragu</a:t>
            </a:r>
            <a:endParaRPr lang="en-GB" sz="280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  <a:p>
            <a:pPr marL="666750" lvl="1" indent="-266700">
              <a:lnSpc>
                <a:spcPct val="110000"/>
              </a:lnSpc>
            </a:pPr>
            <a:r>
              <a:rPr lang="en-GB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Malu terjadi karena anak sangat </a:t>
            </a:r>
            <a:r>
              <a:rPr lang="en-GB" sz="2400" i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self-conscious</a:t>
            </a:r>
            <a:r>
              <a:rPr lang="en-GB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 (peka terhadap penilaian orang lain) terhadap ekspose negatif</a:t>
            </a:r>
          </a:p>
          <a:p>
            <a:pPr marL="666750" lvl="1" indent="-266700">
              <a:lnSpc>
                <a:spcPct val="110000"/>
              </a:lnSpc>
            </a:pPr>
            <a:r>
              <a:rPr lang="en-GB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Self-Doubt dapat meningkat jika orang tua sering mempermalukan anak</a:t>
            </a:r>
          </a:p>
        </p:txBody>
      </p:sp>
      <p:pic>
        <p:nvPicPr>
          <p:cNvPr id="30722" name="Picture 5" descr="classhead10-4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57201"/>
            <a:ext cx="13589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7720870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/>
        </p:nvGraphicFramePr>
        <p:xfrm>
          <a:off x="1981200" y="1905000"/>
          <a:ext cx="8382000" cy="3733800"/>
        </p:xfrm>
        <a:graphic>
          <a:graphicData uri="http://schemas.openxmlformats.org/drawingml/2006/table">
            <a:tbl>
              <a:tblPr/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Mode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Krisis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Kekuatan Dasar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Patologi Inti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Relasi yang signifikan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Lokomotor-genital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Inisiatif vs. rasa bersalah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Tujuan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Penghambatan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Keluarga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330" name="Text Box 42"/>
          <p:cNvSpPr txBox="1">
            <a:spLocks noChangeArrowheads="1"/>
          </p:cNvSpPr>
          <p:nvPr/>
        </p:nvSpPr>
        <p:spPr bwMode="auto">
          <a:xfrm>
            <a:off x="2133600" y="457201"/>
            <a:ext cx="80010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Usia Bermain/ Kanak</a:t>
            </a:r>
            <a:r>
              <a:rPr lang="en-US" b="1" baseline="30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</a:t>
            </a: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Awal</a:t>
            </a:r>
          </a:p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(3-5 th)</a:t>
            </a:r>
          </a:p>
        </p:txBody>
      </p:sp>
      <p:pic>
        <p:nvPicPr>
          <p:cNvPr id="31767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4600576"/>
            <a:ext cx="2117725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1347471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135189" y="1295401"/>
            <a:ext cx="7921625" cy="4581525"/>
          </a:xfrm>
        </p:spPr>
        <p:txBody>
          <a:bodyPr/>
          <a:lstStyle/>
          <a:p>
            <a:pPr marL="261938" indent="-261938">
              <a:lnSpc>
                <a:spcPct val="80000"/>
              </a:lnSpc>
            </a:pP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Perkembangan : identifikasi peran sosial dari orang tua (oedipus kompleks </a:t>
            </a: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 imajinasi anak</a:t>
            </a: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), mengembangkan gerakan tubuh, keterampilan  bahasa, rasa ingin tahu, imajinasi, kemampuan menentukan tujuan </a:t>
            </a:r>
          </a:p>
          <a:p>
            <a:pPr marL="261938" indent="-261938">
              <a:lnSpc>
                <a:spcPct val="80000"/>
              </a:lnSpc>
            </a:pP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Perkembangan Anak: Prakarsa muncul dalam hubungan dengan tugas/aktivitas motorik dan intelektual</a:t>
            </a:r>
          </a:p>
          <a:p>
            <a:pPr marL="261938" indent="-261938">
              <a:lnSpc>
                <a:spcPct val="80000"/>
              </a:lnSpc>
            </a:pP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Anak sudah belajar apa yang dilarang, tetapi ambisinya tidak terbatas shg menjadi agresif dan manipulatif untuk mencapai tujuan → timbul rasa bersalah</a:t>
            </a:r>
          </a:p>
        </p:txBody>
      </p:sp>
    </p:spTree>
    <p:extLst>
      <p:ext uri="{BB962C8B-B14F-4D97-AF65-F5344CB8AC3E}">
        <p14:creationId xmlns:p14="http://schemas.microsoft.com/office/powerpoint/2010/main" val="1028680124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92314" y="1981200"/>
            <a:ext cx="8207375" cy="2590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30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Persaingan antar saudara kandung sering terjadi</a:t>
            </a:r>
          </a:p>
          <a:p>
            <a:pPr eaLnBrk="1" hangingPunct="1">
              <a:lnSpc>
                <a:spcPct val="80000"/>
              </a:lnSpc>
            </a:pPr>
            <a:r>
              <a:rPr lang="en-US" sz="30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Basic strength : tujuan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6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anak bermain dengan tujuan, terutama permainan kompetisi dan mengejar kemenangan. Mereka menetapkan apa yang akan dicapai dan berusaha  mencapainya dengan tujuan </a:t>
            </a:r>
          </a:p>
        </p:txBody>
      </p:sp>
      <p:pic>
        <p:nvPicPr>
          <p:cNvPr id="33794" name="Picture 4" descr="k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0" y="663575"/>
            <a:ext cx="12954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1124803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/>
        </p:nvGraphicFramePr>
        <p:xfrm>
          <a:off x="1981200" y="1905000"/>
          <a:ext cx="8382000" cy="3733800"/>
        </p:xfrm>
        <a:graphic>
          <a:graphicData uri="http://schemas.openxmlformats.org/drawingml/2006/table">
            <a:tbl>
              <a:tblPr/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66900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Mode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Krisis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Kekuatan Dasar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Patologi Inti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Relasi yang signifikan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6900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Latensi – inferioritas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Industri/ rajin Vs. Inferioritas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(rasa rendah diri)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Kompetensi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Inersia (Regresi/ kemunduran ke tahap sebelumnya)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defTabSz="4572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panose="020B0604020202020204" pitchFamily="34" charset="0"/>
                        <a:defRPr sz="160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ＭＳ Ｐゴシック" panose="020B0600070205080204" pitchFamily="34" charset="-128"/>
                          <a:cs typeface="Calibri" panose="020F0502020204030204" pitchFamily="34" charset="0"/>
                        </a:rPr>
                        <a:t>Tetangga dan Teman Sekolah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330" name="Text Box 42"/>
          <p:cNvSpPr txBox="1">
            <a:spLocks noChangeArrowheads="1"/>
          </p:cNvSpPr>
          <p:nvPr/>
        </p:nvSpPr>
        <p:spPr bwMode="auto">
          <a:xfrm>
            <a:off x="3048000" y="457200"/>
            <a:ext cx="70866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Usia Sekolah</a:t>
            </a:r>
          </a:p>
        </p:txBody>
      </p:sp>
      <p:pic>
        <p:nvPicPr>
          <p:cNvPr id="34839" name="Picture 5" descr="BOY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438" y="292100"/>
            <a:ext cx="21129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8365256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362200" y="533400"/>
            <a:ext cx="7772400" cy="4267200"/>
          </a:xfrm>
        </p:spPr>
        <p:txBody>
          <a:bodyPr/>
          <a:lstStyle/>
          <a:p>
            <a:pPr marL="547688" indent="-411163">
              <a:lnSpc>
                <a:spcPct val="110000"/>
              </a:lnSpc>
            </a:pP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Dunia anak sangat luas, ditunjukkan dari pengaruh dan tekanan baru dari luar rumah. Pengaruh orang tua tiba-tiba berkurang</a:t>
            </a:r>
          </a:p>
          <a:p>
            <a:pPr marL="547688" indent="-411163">
              <a:lnSpc>
                <a:spcPct val="110000"/>
              </a:lnSpc>
            </a:pP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Pengalaman yang diterima anak di rumah dapat memberi warna yang besar bagi pengalamannya di lingkungan yang baru</a:t>
            </a:r>
          </a:p>
          <a:p>
            <a:pPr marL="547688" indent="-411163">
              <a:lnSpc>
                <a:spcPct val="110000"/>
              </a:lnSpc>
            </a:pP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Anak sibuk membangun, menciptakan, dan mencapai sesuatu. </a:t>
            </a:r>
          </a:p>
        </p:txBody>
      </p:sp>
      <p:pic>
        <p:nvPicPr>
          <p:cNvPr id="35842" name="Picture 1" descr="School ki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4648201"/>
            <a:ext cx="1866900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0189494"/>
      </p:ext>
    </p:extLst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133601" y="533400"/>
            <a:ext cx="8137525" cy="4953000"/>
          </a:xfrm>
        </p:spPr>
        <p:txBody>
          <a:bodyPr/>
          <a:lstStyle/>
          <a:p>
            <a:pPr marL="447675" indent="-447675"/>
            <a:r>
              <a:rPr lang="en-GB" sz="26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Industry/ketekunan</a:t>
            </a:r>
          </a:p>
          <a:p>
            <a:pPr marL="847725" lvl="1" indent="-447675"/>
            <a:r>
              <a:rPr lang="en-GB">
                <a:latin typeface="Times New Roman" panose="02020603050405020304" pitchFamily="18" charset="0"/>
                <a:ea typeface="ＭＳ Ｐゴシック" panose="020B0600070205080204" pitchFamily="34" charset="-128"/>
              </a:rPr>
              <a:t>anak bersedia sibuk dengan satu kegiatan sampai selesai.  </a:t>
            </a:r>
          </a:p>
          <a:p>
            <a:pPr marL="847725" lvl="1" indent="-447675"/>
            <a:r>
              <a:rPr lang="en-GB">
                <a:latin typeface="Times New Roman" panose="02020603050405020304" pitchFamily="18" charset="0"/>
                <a:ea typeface="ＭＳ Ｐゴシック" panose="020B0600070205080204" pitchFamily="34" charset="-128"/>
              </a:rPr>
              <a:t>Anak usia belajar di sekolah, bekerja, dan bermain yang diarahkan untuk memperoleh ketrampilan kerja dan untuk mempelajari aturan kerjasama. </a:t>
            </a:r>
          </a:p>
          <a:p>
            <a:pPr marL="447675" indent="-447675"/>
            <a:r>
              <a:rPr lang="en-GB" sz="2600" i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Socially decisive age</a:t>
            </a:r>
            <a:r>
              <a:rPr lang="en-GB" sz="26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 </a:t>
            </a:r>
          </a:p>
          <a:p>
            <a:pPr marL="447675" indent="-447675"/>
            <a:r>
              <a:rPr lang="en-GB" sz="2600" i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Competency </a:t>
            </a:r>
            <a:r>
              <a:rPr lang="en-GB" sz="26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yang diperoleh melalui  latihan kecakapan gerak dan kecerdasan untuk menyelesaikan tugas. </a:t>
            </a:r>
          </a:p>
          <a:p>
            <a:pPr marL="447675" indent="-447675"/>
            <a:r>
              <a:rPr lang="en-GB" sz="26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Bahaya: perasaan inferior dan kekurangan jika anak putus asa terhadap ketrampilan dan statusnya diantara teman sebayanya</a:t>
            </a:r>
          </a:p>
        </p:txBody>
      </p:sp>
      <p:pic>
        <p:nvPicPr>
          <p:cNvPr id="36866" name="Picture 4" descr="buku tan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228601"/>
            <a:ext cx="1366838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1850436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/>
        </p:nvGraphicFramePr>
        <p:xfrm>
          <a:off x="1981200" y="1905000"/>
          <a:ext cx="8382000" cy="3733800"/>
        </p:xfrm>
        <a:graphic>
          <a:graphicData uri="http://schemas.openxmlformats.org/drawingml/2006/table">
            <a:tbl>
              <a:tblPr/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Mode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Krisis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Kekuatan Dasar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Patologi Inti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Relasi yang signifikan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Pubertas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Identitas vs kebingungan identitas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Kesetiaan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Penolakan peran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Kelompok Sebaya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330" name="Text Box 42"/>
          <p:cNvSpPr txBox="1">
            <a:spLocks noChangeArrowheads="1"/>
          </p:cNvSpPr>
          <p:nvPr/>
        </p:nvSpPr>
        <p:spPr bwMode="auto">
          <a:xfrm>
            <a:off x="3048000" y="457200"/>
            <a:ext cx="70866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Usia Remaja</a:t>
            </a:r>
          </a:p>
        </p:txBody>
      </p:sp>
      <p:pic>
        <p:nvPicPr>
          <p:cNvPr id="37911" name="Picture 39" descr="PE000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4648200"/>
            <a:ext cx="1773238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1662117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981200" y="990600"/>
            <a:ext cx="8229600" cy="4941888"/>
          </a:xfrm>
        </p:spPr>
        <p:txBody>
          <a:bodyPr>
            <a:normAutofit lnSpcReduction="10000"/>
          </a:bodyPr>
          <a:lstStyle/>
          <a:p>
            <a:pPr marL="547688" indent="-411163"/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Berjuang untuk mengembangkan identitas diri </a:t>
            </a:r>
          </a:p>
          <a:p>
            <a:pPr marL="947738" lvl="1" indent="-411163"/>
            <a:r>
              <a:rPr lang="en-GB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Sangat memperhatikan penampilan, pemujaan idola, ideologi</a:t>
            </a:r>
          </a:p>
          <a:p>
            <a:pPr marL="947738" lvl="1" indent="-411163"/>
            <a:r>
              <a:rPr lang="en-GB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Mengembangkan identitas kelompok (peers)</a:t>
            </a:r>
          </a:p>
          <a:p>
            <a:pPr marL="947738" lvl="1" indent="-411163"/>
            <a:r>
              <a:rPr lang="en-US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Sering menolak standar orang yang lebih tua dan memilih nilai-nilai kelompok </a:t>
            </a:r>
            <a:r>
              <a:rPr lang="en-GB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  </a:t>
            </a:r>
          </a:p>
          <a:p>
            <a:pPr marL="547688" indent="-411163"/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Bahaya: </a:t>
            </a:r>
            <a:r>
              <a:rPr lang="en-GB" sz="2800" i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role confusion</a:t>
            </a: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, keraguan tentang identitas seksual dan pekerjaan </a:t>
            </a:r>
          </a:p>
          <a:p>
            <a:pPr marL="547688" indent="-411163"/>
            <a:r>
              <a:rPr lang="en-GB" sz="2800" i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Psychosocial moratorium</a:t>
            </a:r>
            <a:r>
              <a:rPr lang="en-GB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: suatu tahap antara kesusilaan yang dipelajari oleh anak dan etika yang dikembangkan oleh orang dewasa (waktu tertundanya peran dewasa)</a:t>
            </a:r>
          </a:p>
          <a:p>
            <a:pPr marL="547688" indent="-411163"/>
            <a:endParaRPr lang="en-GB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6404512"/>
      </p:ext>
    </p:extLst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ubtitle 2"/>
          <p:cNvSpPr>
            <a:spLocks noGrp="1"/>
          </p:cNvSpPr>
          <p:nvPr>
            <p:ph type="subTitle" idx="4294967295"/>
          </p:nvPr>
        </p:nvSpPr>
        <p:spPr>
          <a:xfrm>
            <a:off x="1919289" y="1143001"/>
            <a:ext cx="8353425" cy="4511675"/>
          </a:xfrm>
        </p:spPr>
        <p:txBody>
          <a:bodyPr/>
          <a:lstStyle/>
          <a:p>
            <a:pPr marL="363538" indent="-363538">
              <a:buFont typeface="Book Antiqua" panose="02040602050305030304" pitchFamily="18" charset="0"/>
              <a:buChar char="Ψ"/>
            </a:pPr>
            <a:r>
              <a:rPr lang="en-US">
                <a:latin typeface="Times New Roman" panose="02020603050405020304" pitchFamily="18" charset="0"/>
                <a:ea typeface="ＭＳ Ｐゴシック" panose="020B0600070205080204" pitchFamily="34" charset="-128"/>
              </a:rPr>
              <a:t>Identitas positif adalah keputusan mengenai apa yang mereka ingini dan apa yang mereka yakini. </a:t>
            </a:r>
          </a:p>
          <a:p>
            <a:pPr marL="363538" indent="-363538">
              <a:buFont typeface="Book Antiqua" panose="02040602050305030304" pitchFamily="18" charset="0"/>
              <a:buChar char="Ψ"/>
            </a:pPr>
            <a:r>
              <a:rPr lang="en-US">
                <a:latin typeface="Times New Roman" panose="02020603050405020304" pitchFamily="18" charset="0"/>
                <a:ea typeface="ＭＳ Ｐゴシック" panose="020B0600070205080204" pitchFamily="34" charset="-128"/>
              </a:rPr>
              <a:t>Identitas negatif adalah apa yang tidak diingini dan tidak dipercayai. </a:t>
            </a:r>
          </a:p>
          <a:p>
            <a:pPr marL="363538" indent="-363538">
              <a:buFont typeface="Book Antiqua" panose="02040602050305030304" pitchFamily="18" charset="0"/>
              <a:buChar char="Ψ"/>
            </a:pPr>
            <a:r>
              <a:rPr lang="en-US">
                <a:latin typeface="Times New Roman" panose="02020603050405020304" pitchFamily="18" charset="0"/>
                <a:ea typeface="ＭＳ Ｐゴシック" panose="020B0600070205080204" pitchFamily="34" charset="-128"/>
              </a:rPr>
              <a:t>Kekuatan dasar adalah </a:t>
            </a:r>
            <a:r>
              <a:rPr lang="en-US" i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fidelity </a:t>
            </a:r>
            <a:r>
              <a:rPr lang="en-US">
                <a:latin typeface="Times New Roman" panose="02020603050405020304" pitchFamily="18" charset="0"/>
                <a:ea typeface="ＭＳ Ｐゴシック" panose="020B0600070205080204" pitchFamily="34" charset="-128"/>
              </a:rPr>
              <a:t>(kesetiaan) yaitu setia dalam beberapa pandangan ideologi atau visi masa depan, yakin bahwa agama, politik, idiologi sosial memberi standar tingkah laku konsisten </a:t>
            </a:r>
          </a:p>
          <a:p>
            <a:pPr marL="363538" indent="-363538">
              <a:buNone/>
            </a:pPr>
            <a:endParaRPr lang="en-US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32872342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/>
        </p:nvGraphicFramePr>
        <p:xfrm>
          <a:off x="1981200" y="1905000"/>
          <a:ext cx="8382000" cy="3733800"/>
        </p:xfrm>
        <a:graphic>
          <a:graphicData uri="http://schemas.openxmlformats.org/drawingml/2006/table">
            <a:tbl>
              <a:tblPr/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Mode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Krisis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Kekuatan Dasar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Patologi Inti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Relasi yang signifikan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Genitalitas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Keintiman vs Isolasi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Cinta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Eksklusivitas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Pasangan Seksual dan teman2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330" name="Text Box 42"/>
          <p:cNvSpPr txBox="1">
            <a:spLocks noChangeArrowheads="1"/>
          </p:cNvSpPr>
          <p:nvPr/>
        </p:nvSpPr>
        <p:spPr bwMode="auto">
          <a:xfrm>
            <a:off x="3048000" y="457200"/>
            <a:ext cx="7086600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Dewasa Awal</a:t>
            </a:r>
          </a:p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sz="22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(20-40 th)</a:t>
            </a:r>
          </a:p>
        </p:txBody>
      </p:sp>
      <p:pic>
        <p:nvPicPr>
          <p:cNvPr id="40983" name="Picture 5" descr="wedding 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596900"/>
            <a:ext cx="2133600" cy="176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4" name="Picture 39" descr="j028326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1" y="4876800"/>
            <a:ext cx="2155825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0936925"/>
      </p:ext>
    </p:extLst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38313" y="1143001"/>
            <a:ext cx="8572500" cy="5357813"/>
          </a:xfrm>
        </p:spPr>
        <p:txBody>
          <a:bodyPr/>
          <a:lstStyle/>
          <a:p>
            <a:pPr marL="547688" indent="-411163"/>
            <a:r>
              <a:rPr lang="en-US" sz="26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Independen dari ortu dan sekolah</a:t>
            </a:r>
          </a:p>
          <a:p>
            <a:pPr marL="947738" lvl="1" indent="-411163"/>
            <a:r>
              <a:rPr lang="en-US">
                <a:latin typeface="Times New Roman" panose="02020603050405020304" pitchFamily="18" charset="0"/>
                <a:ea typeface="ＭＳ Ｐゴシック" panose="020B0600070205080204" pitchFamily="34" charset="-128"/>
              </a:rPr>
              <a:t>Kerja produktif, menjalin hubungan intim (persahabatan- percintaan)</a:t>
            </a:r>
          </a:p>
          <a:p>
            <a:pPr marL="947738" lvl="1" indent="-411163"/>
            <a:r>
              <a:rPr lang="en-GB">
                <a:latin typeface="Times New Roman" panose="02020603050405020304" pitchFamily="18" charset="0"/>
                <a:ea typeface="ＭＳ Ｐゴシック" panose="020B0600070205080204" pitchFamily="34" charset="-128"/>
              </a:rPr>
              <a:t>Tuntutan: mampu menyesuaikan diri dengan identitas orang lain tanpa takut kehilangan identitas diri kita </a:t>
            </a:r>
            <a:r>
              <a:rPr lang="en-GB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 intimacy </a:t>
            </a:r>
            <a:endParaRPr lang="en-GB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  <a:p>
            <a:pPr marL="947738" lvl="1" indent="-411163"/>
            <a:r>
              <a:rPr lang="en-US">
                <a:latin typeface="Times New Roman" panose="02020603050405020304" pitchFamily="18" charset="0"/>
                <a:ea typeface="ＭＳ Ｐゴシック" panose="020B0600070205080204" pitchFamily="34" charset="-128"/>
              </a:rPr>
              <a:t>Tidak mampu bekerja sama dengan orang lain melalui berbagai intimasi yang sebenarnya : </a:t>
            </a:r>
            <a:r>
              <a:rPr lang="en-US" i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isolation/alone </a:t>
            </a:r>
            <a:r>
              <a:rPr lang="en-US">
                <a:latin typeface="Times New Roman" panose="02020603050405020304" pitchFamily="18" charset="0"/>
                <a:ea typeface="ＭＳ Ｐゴシック" panose="020B0600070205080204" pitchFamily="34" charset="-128"/>
              </a:rPr>
              <a:t>karena </a:t>
            </a:r>
            <a:r>
              <a:rPr lang="en-US" i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fear of intimacy</a:t>
            </a:r>
          </a:p>
          <a:p>
            <a:pPr marL="947738" lvl="1" indent="-411163"/>
            <a:r>
              <a:rPr lang="en-US">
                <a:latin typeface="Times New Roman" panose="02020603050405020304" pitchFamily="18" charset="0"/>
                <a:ea typeface="ＭＳ Ｐゴシック" panose="020B0600070205080204" pitchFamily="34" charset="-128"/>
              </a:rPr>
              <a:t>Krisis psikososial menyebabkan cinta yaitu adanya intimacy sekaligus isolasi karena masing2 boleh memiliki identitas yang terpisah </a:t>
            </a:r>
            <a:endParaRPr lang="en-GB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  <a:p>
            <a:pPr marL="547688" indent="-411163"/>
            <a:endParaRPr lang="en-GB" sz="260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  <a:p>
            <a:pPr marL="547688" indent="-411163"/>
            <a:endParaRPr lang="en-GB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  <a:p>
            <a:pPr marL="547688" indent="-411163"/>
            <a:endParaRPr lang="en-GB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68030396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/>
        </p:nvGraphicFramePr>
        <p:xfrm>
          <a:off x="1981200" y="1905000"/>
          <a:ext cx="8382000" cy="3733800"/>
        </p:xfrm>
        <a:graphic>
          <a:graphicData uri="http://schemas.openxmlformats.org/drawingml/2006/table">
            <a:tbl>
              <a:tblPr/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Mode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Krisis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Kekuatan Dasar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Patologi Inti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Relasi yang signifikan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Prokreativitas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Generativitas</a:t>
                      </a: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 </a:t>
                      </a:r>
                      <a:r>
                        <a:rPr kumimoji="0" lang="en-US" sz="2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vs</a:t>
                      </a: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 </a:t>
                      </a:r>
                      <a:r>
                        <a:rPr kumimoji="0" lang="en-US" sz="2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Stagnasi</a:t>
                      </a: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Perhatian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Penolakan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Teman</a:t>
                      </a: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 </a:t>
                      </a:r>
                      <a:r>
                        <a:rPr kumimoji="0" lang="en-US" sz="2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sekerja</a:t>
                      </a: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 </a:t>
                      </a:r>
                      <a:r>
                        <a:rPr kumimoji="0" lang="en-US" sz="2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dan</a:t>
                      </a: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 </a:t>
                      </a:r>
                      <a:r>
                        <a:rPr kumimoji="0" lang="en-US" sz="2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Rumah</a:t>
                      </a: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 </a:t>
                      </a:r>
                      <a:r>
                        <a:rPr kumimoji="0" lang="en-US" sz="2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Tangga</a:t>
                      </a:r>
                      <a:endParaRPr kumimoji="0" 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330" name="Text Box 42"/>
          <p:cNvSpPr txBox="1">
            <a:spLocks noChangeArrowheads="1"/>
          </p:cNvSpPr>
          <p:nvPr/>
        </p:nvSpPr>
        <p:spPr bwMode="auto">
          <a:xfrm>
            <a:off x="3048000" y="457200"/>
            <a:ext cx="7086600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igi" panose="04040504061007020D02" pitchFamily="82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Dewasa madya</a:t>
            </a:r>
          </a:p>
          <a:p>
            <a:pPr algn="r" eaLnBrk="1" hangingPunct="1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en-US" sz="22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(40-60 th)</a:t>
            </a:r>
          </a:p>
        </p:txBody>
      </p:sp>
      <p:pic>
        <p:nvPicPr>
          <p:cNvPr id="43031" name="Picture 5" descr="family with teenage chidr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1" y="381000"/>
            <a:ext cx="3128963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7717151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057400" y="381000"/>
            <a:ext cx="8229600" cy="5715000"/>
          </a:xfrm>
        </p:spPr>
        <p:txBody>
          <a:bodyPr/>
          <a:lstStyle/>
          <a:p>
            <a:pPr marL="547688" indent="-411163"/>
            <a:r>
              <a:rPr lang="en-US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Stagnation, bosan, lemah : jika tidak berhasil membina generasi berikutnya </a:t>
            </a:r>
            <a:r>
              <a:rPr lang="en-US" sz="2800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 regresi ke tahap pseudointimacy (memanjakan dirinya sendiri seperti anak kecil)</a:t>
            </a:r>
          </a:p>
          <a:p>
            <a:pPr marL="547688" indent="-411163"/>
            <a:r>
              <a:rPr lang="en-US" sz="2800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Care/kepedulian adalah perluasan komitmen untuk merawat orang lain, produk dan ide yang membutuhkan perhatian. </a:t>
            </a:r>
          </a:p>
          <a:p>
            <a:pPr marL="547688" indent="-411163"/>
            <a:r>
              <a:rPr lang="en-US" sz="2800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Care bukan suatu tugas tetapi keinginan  yang muncul secara alami dari konflik antara generativity dan stagnation</a:t>
            </a:r>
            <a:endParaRPr lang="en-US">
              <a:latin typeface="Times New Roman" panose="02020603050405020304" pitchFamily="18" charset="0"/>
              <a:ea typeface="ＭＳ Ｐゴシック" panose="020B0600070205080204" pitchFamily="34" charset="-128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178031960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609600"/>
            <a:ext cx="73152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9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igi" panose="04040504061007020D02" pitchFamily="82" charset="0"/>
                <a:ea typeface="ＭＳ Ｐゴシック" panose="020B0600070205080204" pitchFamily="34" charset="-128"/>
              </a:rPr>
              <a:t>Masa Dewasa Akhir</a:t>
            </a:r>
            <a:br>
              <a:rPr lang="en-US" sz="49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igi" panose="04040504061007020D02" pitchFamily="82" charset="0"/>
                <a:ea typeface="ＭＳ Ｐゴシック" panose="020B0600070205080204" pitchFamily="34" charset="-128"/>
              </a:rPr>
            </a:br>
            <a:r>
              <a:rPr lang="en-US" sz="18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igi" panose="04040504061007020D02" pitchFamily="82" charset="0"/>
                <a:ea typeface="ＭＳ Ｐゴシック" panose="020B0600070205080204" pitchFamily="34" charset="-128"/>
              </a:rPr>
              <a:t>(60 th – kematian)</a:t>
            </a:r>
          </a:p>
        </p:txBody>
      </p:sp>
      <p:graphicFrame>
        <p:nvGraphicFramePr>
          <p:cNvPr id="35" name="Table 34"/>
          <p:cNvGraphicFramePr>
            <a:graphicFrameLocks noGrp="1"/>
          </p:cNvGraphicFramePr>
          <p:nvPr/>
        </p:nvGraphicFramePr>
        <p:xfrm>
          <a:off x="1981200" y="1905000"/>
          <a:ext cx="8382000" cy="3733800"/>
        </p:xfrm>
        <a:graphic>
          <a:graphicData uri="http://schemas.openxmlformats.org/drawingml/2006/table">
            <a:tbl>
              <a:tblPr/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ＭＳ Ｐゴシック" charset="0"/>
                        <a:cs typeface="Calibri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Mode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Krisis Psikososial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Kekuatan Dasar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Patologi Inti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Relasi yang signifikan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6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Generalisasi mode-mode sensual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Integritas vs rasa putus asa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Kebijaksanaan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Rasa diabaikan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ＭＳ Ｐゴシック" charset="0"/>
                          <a:cs typeface="Calibri" charset="0"/>
                        </a:rPr>
                        <a:t>Semua manusia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5079" name="Picture 35" descr="old wom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100" y="381000"/>
            <a:ext cx="14351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4321011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981200" y="1989138"/>
            <a:ext cx="8147050" cy="4608512"/>
          </a:xfrm>
        </p:spPr>
        <p:txBody>
          <a:bodyPr/>
          <a:lstStyle/>
          <a:p>
            <a:pPr marL="547688" indent="-411163"/>
            <a:r>
              <a:rPr lang="en-US" sz="2800" b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Time of reflection</a:t>
            </a:r>
            <a:r>
              <a:rPr lang="en-US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: melihat seluruh kehidupan yang telah dijalani</a:t>
            </a:r>
          </a:p>
          <a:p>
            <a:pPr marL="547688" indent="-411163"/>
            <a:r>
              <a:rPr lang="en-US" sz="2800" b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Sense of fulfillment &amp; satisfaction</a:t>
            </a:r>
            <a:r>
              <a:rPr lang="en-US" sz="28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, menerima kemenangan &amp; kekalahan hidup </a:t>
            </a:r>
            <a:r>
              <a:rPr lang="en-US" sz="2800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 </a:t>
            </a:r>
            <a:r>
              <a:rPr lang="en-US" sz="2800" b="1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ego integrity</a:t>
            </a:r>
          </a:p>
          <a:p>
            <a:pPr marL="547688" indent="-411163"/>
            <a:r>
              <a:rPr lang="en-US" sz="2800" b="1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Sense of frustration/dendam</a:t>
            </a:r>
            <a:r>
              <a:rPr lang="en-US" sz="2800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, marah akan hilangnya kesempatan, menyesali kesalahan yang tidak dapat diperbaiki lagi  </a:t>
            </a:r>
            <a:r>
              <a:rPr lang="en-US" sz="2800" b="1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despair</a:t>
            </a:r>
            <a:r>
              <a:rPr lang="en-US" sz="2800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 (if only……)</a:t>
            </a:r>
          </a:p>
          <a:p>
            <a:pPr marL="547688" indent="-411163"/>
            <a:r>
              <a:rPr lang="en-US" sz="2800">
                <a:latin typeface="Times New Roman" panose="02020603050405020304" pitchFamily="18" charset="0"/>
                <a:ea typeface="ＭＳ Ｐゴシック" panose="020B0600070205080204" pitchFamily="34" charset="-128"/>
                <a:sym typeface="Wingdings" panose="05000000000000000000" pitchFamily="2" charset="2"/>
              </a:rPr>
              <a:t>Orang dengan kebijaksanaan yang matang, tetap mempertahankan integritasnya ketika kemampuan fisik dan mental menurun</a:t>
            </a:r>
          </a:p>
          <a:p>
            <a:pPr marL="547688" indent="-411163">
              <a:buNone/>
            </a:pPr>
            <a:endParaRPr lang="en-US" sz="2800">
              <a:latin typeface="Times New Roman" panose="02020603050405020304" pitchFamily="18" charset="0"/>
              <a:ea typeface="ＭＳ Ｐゴシック" panose="020B0600070205080204" pitchFamily="34" charset="-128"/>
              <a:sym typeface="Wingdings" panose="05000000000000000000" pitchFamily="2" charset="2"/>
            </a:endParaRPr>
          </a:p>
        </p:txBody>
      </p:sp>
      <p:pic>
        <p:nvPicPr>
          <p:cNvPr id="46082" name="Picture 6" descr="j01958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76250"/>
            <a:ext cx="1439862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9332000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</TotalTime>
  <Words>1277</Words>
  <Application>Microsoft Office PowerPoint</Application>
  <PresentationFormat>Widescreen</PresentationFormat>
  <Paragraphs>205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ＭＳ Ｐゴシック</vt:lpstr>
      <vt:lpstr>Arial</vt:lpstr>
      <vt:lpstr>Book Antiqua</vt:lpstr>
      <vt:lpstr>Calibri</vt:lpstr>
      <vt:lpstr>Candara</vt:lpstr>
      <vt:lpstr>Corbel</vt:lpstr>
      <vt:lpstr>Gigi</vt:lpstr>
      <vt:lpstr>Lucky</vt:lpstr>
      <vt:lpstr>Times New Roman</vt:lpstr>
      <vt:lpstr>Wingdings</vt:lpstr>
      <vt:lpstr>Basis</vt:lpstr>
      <vt:lpstr>PowerPoint Presentation</vt:lpstr>
      <vt:lpstr>ERIK H. ERICSON</vt:lpstr>
      <vt:lpstr>BIOGRAFI</vt:lpstr>
      <vt:lpstr>PowerPoint Presentation</vt:lpstr>
      <vt:lpstr>PowerPoint Presentation</vt:lpstr>
      <vt:lpstr>Tahapan Perkembangan Psikososial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Masa Dewasa Akhir (60 th – kematian)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Padmi Dhyah Yulianti</dc:creator>
  <cp:lastModifiedBy>asus</cp:lastModifiedBy>
  <cp:revision>2</cp:revision>
  <dcterms:created xsi:type="dcterms:W3CDTF">2020-02-13T04:39:26Z</dcterms:created>
  <dcterms:modified xsi:type="dcterms:W3CDTF">2020-02-20T00:01:45Z</dcterms:modified>
</cp:coreProperties>
</file>