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97" r:id="rId3"/>
    <p:sldId id="300" r:id="rId4"/>
    <p:sldId id="29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301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79" autoAdjust="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09925" y="2481452"/>
            <a:ext cx="2724149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08655" y="461594"/>
            <a:ext cx="2726689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565"/>
            <a:ext cx="8072119" cy="2952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spc="-100" dirty="0"/>
              <a:t>BATU</a:t>
            </a:r>
            <a:r>
              <a:rPr spc="-85" dirty="0"/>
              <a:t> </a:t>
            </a:r>
            <a:r>
              <a:rPr dirty="0"/>
              <a:t>ALAM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Batu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alam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semua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bahan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menyusun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kerak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bumi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agregat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mineral-mineral 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yang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telah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mengeras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akibat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proses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alami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seperti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membeku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pelapukan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mengendap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adanya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proses </a:t>
            </a:r>
            <a:r>
              <a:rPr lang="en-US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kimia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3123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658DEF-54A1-4CAD-BE43-4E8AC53DC240}"/>
              </a:ext>
            </a:extLst>
          </p:cNvPr>
          <p:cNvSpPr/>
          <p:nvPr/>
        </p:nvSpPr>
        <p:spPr>
          <a:xfrm>
            <a:off x="0" y="1138316"/>
            <a:ext cx="9144000" cy="47219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BATUAN 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PENYUSUN KULIT BUMI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12BF7-FCBD-4FC9-B165-900152238B6F}"/>
              </a:ext>
            </a:extLst>
          </p:cNvPr>
          <p:cNvSpPr txBox="1"/>
          <p:nvPr/>
        </p:nvSpPr>
        <p:spPr>
          <a:xfrm>
            <a:off x="22485" y="1610506"/>
            <a:ext cx="43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8138" lvl="1"/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SIKLUS BATUAN</a:t>
            </a:r>
          </a:p>
        </p:txBody>
      </p:sp>
      <p:pic>
        <p:nvPicPr>
          <p:cNvPr id="10" name="Picture 9" descr="W229_12_21_6577">
            <a:extLst>
              <a:ext uri="{FF2B5EF4-FFF2-40B4-BE49-F238E27FC236}">
                <a16:creationId xmlns:a16="http://schemas.microsoft.com/office/drawing/2014/main" id="{AFACE5C5-80AC-4E59-BD5E-7198E225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643" y="1771969"/>
            <a:ext cx="4636957" cy="478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C38D67-2A29-4C5F-9D58-4940D72A13D0}"/>
              </a:ext>
            </a:extLst>
          </p:cNvPr>
          <p:cNvSpPr/>
          <p:nvPr/>
        </p:nvSpPr>
        <p:spPr>
          <a:xfrm>
            <a:off x="610850" y="2281595"/>
            <a:ext cx="330158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Siklus batuan menggambarkan bagaimana perubahan material Bumi didaur ulang oleh proses Bumi seiring waktu geologi</a:t>
            </a:r>
          </a:p>
          <a:p>
            <a:pPr algn="just"/>
            <a:endParaRPr lang="en-US" sz="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lingkungan permukaan, batuan didaur ulang oleh cuaca menjadi sedimen</a:t>
            </a:r>
          </a:p>
          <a:p>
            <a:pPr algn="just"/>
            <a:endParaRPr lang="en-US" sz="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lingkungan yang dalam, panas dan tekanan mengubah sedimen menjadi batuan lain yang akhirnya terpapar di permukaan</a:t>
            </a:r>
          </a:p>
        </p:txBody>
      </p:sp>
    </p:spTree>
    <p:extLst>
      <p:ext uri="{BB962C8B-B14F-4D97-AF65-F5344CB8AC3E}">
        <p14:creationId xmlns:p14="http://schemas.microsoft.com/office/powerpoint/2010/main" val="1730011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658DEF-54A1-4CAD-BE43-4E8AC53DC240}"/>
              </a:ext>
            </a:extLst>
          </p:cNvPr>
          <p:cNvSpPr/>
          <p:nvPr/>
        </p:nvSpPr>
        <p:spPr>
          <a:xfrm>
            <a:off x="0" y="1138316"/>
            <a:ext cx="9144000" cy="47219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BATUAN 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PENYUSUN KULIT BUMI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28BF97-E5FD-437C-950B-D1F5E42F9C28}"/>
              </a:ext>
            </a:extLst>
          </p:cNvPr>
          <p:cNvSpPr/>
          <p:nvPr/>
        </p:nvSpPr>
        <p:spPr>
          <a:xfrm>
            <a:off x="775189" y="2203614"/>
            <a:ext cx="316018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Kombinasi unsur-unsur senyawa kimia anorganik dalam kerak Bumi disebut mineral</a:t>
            </a:r>
          </a:p>
          <a:p>
            <a:endParaRPr lang="en-US" sz="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Mineral-mineral bercampur bersama dalam berbagai proporsi, membentuk berbagai batuan yang berbeda</a:t>
            </a:r>
          </a:p>
          <a:p>
            <a:endParaRPr lang="en-US" sz="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Batuan kerak Bumi dikelompokkan menjadi tiga kelas utama: </a:t>
            </a: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batuan beku, sedimen dan metamorf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F9D6FD-4427-4320-8AED-42A443E967E2}"/>
              </a:ext>
            </a:extLst>
          </p:cNvPr>
          <p:cNvGrpSpPr/>
          <p:nvPr/>
        </p:nvGrpSpPr>
        <p:grpSpPr>
          <a:xfrm>
            <a:off x="4159770" y="2450236"/>
            <a:ext cx="4496113" cy="2426252"/>
            <a:chOff x="3562663" y="2393803"/>
            <a:chExt cx="6629400" cy="3552825"/>
          </a:xfrm>
        </p:grpSpPr>
        <p:pic>
          <p:nvPicPr>
            <p:cNvPr id="6" name="Picture 5" descr="W223_12_01_6577">
              <a:extLst>
                <a:ext uri="{FF2B5EF4-FFF2-40B4-BE49-F238E27FC236}">
                  <a16:creationId xmlns:a16="http://schemas.microsoft.com/office/drawing/2014/main" id="{4369909E-F63A-4CA3-A461-386735E061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2663" y="2393803"/>
              <a:ext cx="6629400" cy="3552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E3CAE3D-ED40-41F0-AE24-972DB7798ADE}"/>
                </a:ext>
              </a:extLst>
            </p:cNvPr>
            <p:cNvSpPr/>
            <p:nvPr/>
          </p:nvSpPr>
          <p:spPr>
            <a:xfrm>
              <a:off x="3767528" y="3550157"/>
              <a:ext cx="1229193" cy="569626"/>
            </a:xfrm>
            <a:prstGeom prst="rect">
              <a:avLst/>
            </a:prstGeom>
            <a:solidFill>
              <a:srgbClr val="94BA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Oksigen </a:t>
              </a:r>
            </a:p>
            <a:p>
              <a:pPr algn="ctr"/>
              <a:r>
                <a:rPr lang="en-US" sz="135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47 %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C5CE277-CF4A-43C9-A1A2-300D872014F6}"/>
                </a:ext>
              </a:extLst>
            </p:cNvPr>
            <p:cNvSpPr/>
            <p:nvPr/>
          </p:nvSpPr>
          <p:spPr>
            <a:xfrm>
              <a:off x="4751882" y="4908678"/>
              <a:ext cx="1229193" cy="569626"/>
            </a:xfrm>
            <a:prstGeom prst="rect">
              <a:avLst/>
            </a:prstGeom>
            <a:solidFill>
              <a:srgbClr val="EEA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Silikon </a:t>
              </a:r>
            </a:p>
            <a:p>
              <a:pPr algn="ctr"/>
              <a:r>
                <a:rPr lang="en-US" sz="135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28 %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210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5"/>
              </a:spcBef>
            </a:pPr>
            <a:r>
              <a:rPr spc="-100" dirty="0"/>
              <a:t>BATU</a:t>
            </a:r>
            <a:r>
              <a:rPr spc="-75" dirty="0"/>
              <a:t> </a:t>
            </a:r>
            <a:r>
              <a:rPr dirty="0"/>
              <a:t>ALAM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3370"/>
            <a:ext cx="7900670" cy="1290096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algn="just">
              <a:lnSpc>
                <a:spcPts val="3240"/>
              </a:lnSpc>
              <a:tabLst>
                <a:tab pos="354965" algn="l"/>
                <a:tab pos="355600" algn="l"/>
              </a:tabLst>
            </a:pPr>
            <a:r>
              <a:rPr sz="3000" spc="-5" dirty="0" err="1" smtClean="0">
                <a:latin typeface="Calibri"/>
                <a:cs typeface="Calibri"/>
              </a:rPr>
              <a:t>Jenis</a:t>
            </a:r>
            <a:r>
              <a:rPr sz="3000" spc="-5" dirty="0" smtClean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batu </a:t>
            </a:r>
            <a:r>
              <a:rPr sz="3000" dirty="0">
                <a:latin typeface="Calibri"/>
                <a:cs typeface="Calibri"/>
              </a:rPr>
              <a:t>alam </a:t>
            </a:r>
            <a:r>
              <a:rPr sz="3000" spc="-5" dirty="0">
                <a:latin typeface="Calibri"/>
                <a:cs typeface="Calibri"/>
              </a:rPr>
              <a:t>di Indonesia memiliki </a:t>
            </a:r>
            <a:r>
              <a:rPr sz="3000" spc="-15" dirty="0">
                <a:latin typeface="Calibri"/>
                <a:cs typeface="Calibri"/>
              </a:rPr>
              <a:t>berbagai 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macam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jenis </a:t>
            </a:r>
            <a:r>
              <a:rPr sz="3000" spc="-15" dirty="0">
                <a:latin typeface="Calibri"/>
                <a:cs typeface="Calibri"/>
              </a:rPr>
              <a:t>yang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menurut </a:t>
            </a:r>
            <a:r>
              <a:rPr sz="3000" spc="-15" dirty="0">
                <a:latin typeface="Calibri"/>
                <a:cs typeface="Calibri"/>
              </a:rPr>
              <a:t>proses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pembentukan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nya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sebagai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berikut: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3782" y="461594"/>
            <a:ext cx="69367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5" dirty="0"/>
              <a:t>A.</a:t>
            </a:r>
            <a:r>
              <a:rPr spc="10" dirty="0"/>
              <a:t> </a:t>
            </a:r>
            <a:r>
              <a:rPr spc="-5" dirty="0"/>
              <a:t>Batuan</a:t>
            </a:r>
            <a:r>
              <a:rPr spc="-25" dirty="0"/>
              <a:t> </a:t>
            </a:r>
            <a:r>
              <a:rPr spc="-15" dirty="0"/>
              <a:t>Beku</a:t>
            </a:r>
            <a:r>
              <a:rPr spc="-25" dirty="0"/>
              <a:t> </a:t>
            </a:r>
            <a:r>
              <a:rPr spc="-5" dirty="0"/>
              <a:t>(</a:t>
            </a:r>
            <a:r>
              <a:rPr i="1" spc="-5" dirty="0"/>
              <a:t>Igneous</a:t>
            </a:r>
            <a:r>
              <a:rPr i="1" spc="-15" dirty="0"/>
              <a:t> Rock</a:t>
            </a:r>
            <a:r>
              <a:rPr spc="-15" dirty="0"/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7461"/>
            <a:ext cx="7910195" cy="422402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Jenis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dirty="0">
                <a:latin typeface="Calibri"/>
                <a:cs typeface="Calibri"/>
              </a:rPr>
              <a:t>alam </a:t>
            </a:r>
            <a:r>
              <a:rPr sz="2700" spc="-10" dirty="0">
                <a:latin typeface="Calibri"/>
                <a:cs typeface="Calibri"/>
              </a:rPr>
              <a:t>Batuan </a:t>
            </a:r>
            <a:r>
              <a:rPr sz="2700" spc="-15" dirty="0">
                <a:latin typeface="Calibri"/>
                <a:cs typeface="Calibri"/>
              </a:rPr>
              <a:t>beku </a:t>
            </a:r>
            <a:r>
              <a:rPr sz="2700" spc="-10" dirty="0">
                <a:latin typeface="Calibri"/>
                <a:cs typeface="Calibri"/>
              </a:rPr>
              <a:t>terbentuk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pembekuan </a:t>
            </a:r>
            <a:r>
              <a:rPr sz="2700" spc="-20" dirty="0">
                <a:latin typeface="Calibri"/>
                <a:cs typeface="Calibri"/>
              </a:rPr>
              <a:t>lava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15" dirty="0">
                <a:latin typeface="Calibri"/>
                <a:cs typeface="Calibri"/>
              </a:rPr>
              <a:t>keluar </a:t>
            </a:r>
            <a:r>
              <a:rPr sz="2700" spc="-45" dirty="0">
                <a:latin typeface="Calibri"/>
                <a:cs typeface="Calibri"/>
              </a:rPr>
              <a:t>ke </a:t>
            </a:r>
            <a:r>
              <a:rPr sz="2700" spc="-10" dirty="0">
                <a:latin typeface="Calibri"/>
                <a:cs typeface="Calibri"/>
              </a:rPr>
              <a:t>permukaan </a:t>
            </a:r>
            <a:r>
              <a:rPr sz="2700" spc="-5" dirty="0">
                <a:latin typeface="Calibri"/>
                <a:cs typeface="Calibri"/>
              </a:rPr>
              <a:t>bumi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(Ekstrusif) saat </a:t>
            </a:r>
            <a:r>
              <a:rPr sz="2700" spc="-5" dirty="0">
                <a:latin typeface="Calibri"/>
                <a:cs typeface="Calibri"/>
              </a:rPr>
              <a:t>letusan </a:t>
            </a:r>
            <a:r>
              <a:rPr sz="2700" dirty="0">
                <a:latin typeface="Calibri"/>
                <a:cs typeface="Calibri"/>
              </a:rPr>
              <a:t>gunung </a:t>
            </a:r>
            <a:r>
              <a:rPr sz="2700" spc="-15" dirty="0">
                <a:latin typeface="Calibri"/>
                <a:cs typeface="Calibri"/>
              </a:rPr>
              <a:t>berapi </a:t>
            </a:r>
            <a:r>
              <a:rPr sz="2700" spc="-5" dirty="0">
                <a:latin typeface="Calibri"/>
                <a:cs typeface="Calibri"/>
              </a:rPr>
              <a:t>dan </a:t>
            </a:r>
            <a:r>
              <a:rPr sz="2700" spc="-10" dirty="0">
                <a:latin typeface="Calibri"/>
                <a:cs typeface="Calibri"/>
              </a:rPr>
              <a:t>pembekuan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magma </a:t>
            </a:r>
            <a:r>
              <a:rPr sz="2700" spc="-15" dirty="0">
                <a:latin typeface="Calibri"/>
                <a:cs typeface="Calibri"/>
              </a:rPr>
              <a:t>yang </a:t>
            </a:r>
            <a:r>
              <a:rPr sz="2700" spc="-10" dirty="0">
                <a:latin typeface="Calibri"/>
                <a:cs typeface="Calibri"/>
              </a:rPr>
              <a:t>menerobos </a:t>
            </a:r>
            <a:r>
              <a:rPr sz="2700" dirty="0">
                <a:latin typeface="Calibri"/>
                <a:cs typeface="Calibri"/>
              </a:rPr>
              <a:t>lapisan </a:t>
            </a:r>
            <a:r>
              <a:rPr sz="2700" spc="-10" dirty="0">
                <a:latin typeface="Calibri"/>
                <a:cs typeface="Calibri"/>
              </a:rPr>
              <a:t>tanah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spc="-15" dirty="0">
                <a:latin typeface="Calibri"/>
                <a:cs typeface="Calibri"/>
              </a:rPr>
              <a:t>bawah </a:t>
            </a:r>
            <a:r>
              <a:rPr sz="2700" spc="-10" dirty="0">
                <a:latin typeface="Calibri"/>
                <a:cs typeface="Calibri"/>
              </a:rPr>
              <a:t> permukaan </a:t>
            </a:r>
            <a:r>
              <a:rPr sz="2700" spc="-5" dirty="0">
                <a:latin typeface="Calibri"/>
                <a:cs typeface="Calibri"/>
              </a:rPr>
              <a:t>bumi </a:t>
            </a:r>
            <a:r>
              <a:rPr sz="2700" spc="-20" dirty="0">
                <a:latin typeface="Calibri"/>
                <a:cs typeface="Calibri"/>
              </a:rPr>
              <a:t>atau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spc="-20" dirty="0">
                <a:latin typeface="Calibri"/>
                <a:cs typeface="Calibri"/>
              </a:rPr>
              <a:t>kenal </a:t>
            </a:r>
            <a:r>
              <a:rPr sz="2700" spc="-15" dirty="0">
                <a:latin typeface="Calibri"/>
                <a:cs typeface="Calibri"/>
              </a:rPr>
              <a:t>dengan </a:t>
            </a:r>
            <a:r>
              <a:rPr sz="2700" spc="-30" dirty="0">
                <a:latin typeface="Calibri"/>
                <a:cs typeface="Calibri"/>
              </a:rPr>
              <a:t>Intrusif. 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Ciri </a:t>
            </a:r>
            <a:r>
              <a:rPr sz="2700" spc="-10" dirty="0">
                <a:latin typeface="Calibri"/>
                <a:cs typeface="Calibri"/>
              </a:rPr>
              <a:t>utama batuan </a:t>
            </a:r>
            <a:r>
              <a:rPr sz="2700" dirty="0">
                <a:latin typeface="Calibri"/>
                <a:cs typeface="Calibri"/>
              </a:rPr>
              <a:t>ini adalah </a:t>
            </a:r>
            <a:r>
              <a:rPr sz="2700" spc="-20" dirty="0">
                <a:latin typeface="Calibri"/>
                <a:cs typeface="Calibri"/>
              </a:rPr>
              <a:t>sifat </a:t>
            </a:r>
            <a:r>
              <a:rPr sz="2700" spc="-5" dirty="0">
                <a:latin typeface="Calibri"/>
                <a:cs typeface="Calibri"/>
              </a:rPr>
              <a:t>fisik </a:t>
            </a:r>
            <a:r>
              <a:rPr sz="2700" spc="-30" dirty="0">
                <a:latin typeface="Calibri"/>
                <a:cs typeface="Calibri"/>
              </a:rPr>
              <a:t>nya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35" dirty="0">
                <a:latin typeface="Calibri"/>
                <a:cs typeface="Calibri"/>
              </a:rPr>
              <a:t>keras 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dan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padat.</a:t>
            </a:r>
            <a:endParaRPr sz="2700" dirty="0">
              <a:latin typeface="Calibri"/>
              <a:cs typeface="Calibri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3150" dirty="0">
              <a:latin typeface="Calibri"/>
              <a:cs typeface="Calibri"/>
            </a:endParaRPr>
          </a:p>
          <a:p>
            <a:pPr marL="355600" marR="72390" indent="-342900" algn="just">
              <a:lnSpc>
                <a:spcPct val="8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Jenis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dirty="0">
                <a:latin typeface="Calibri"/>
                <a:cs typeface="Calibri"/>
              </a:rPr>
              <a:t>alam </a:t>
            </a:r>
            <a:r>
              <a:rPr sz="2700" spc="-15" dirty="0">
                <a:latin typeface="Calibri"/>
                <a:cs typeface="Calibri"/>
              </a:rPr>
              <a:t>yang </a:t>
            </a:r>
            <a:r>
              <a:rPr sz="2700" spc="-5" dirty="0">
                <a:latin typeface="Calibri"/>
                <a:cs typeface="Calibri"/>
              </a:rPr>
              <a:t>termasuk pada </a:t>
            </a:r>
            <a:r>
              <a:rPr sz="2700" spc="-20" dirty="0">
                <a:latin typeface="Calibri"/>
                <a:cs typeface="Calibri"/>
              </a:rPr>
              <a:t>kategori </a:t>
            </a:r>
            <a:r>
              <a:rPr sz="2700" dirty="0">
                <a:latin typeface="Calibri"/>
                <a:cs typeface="Calibri"/>
              </a:rPr>
              <a:t>ini 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adalah: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spc="-5" dirty="0">
                <a:latin typeface="Calibri"/>
                <a:cs typeface="Calibri"/>
              </a:rPr>
              <a:t>Andesit,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spc="-5" dirty="0">
                <a:latin typeface="Calibri"/>
                <a:cs typeface="Calibri"/>
              </a:rPr>
              <a:t>Curi,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spc="-35" dirty="0">
                <a:latin typeface="Calibri"/>
                <a:cs typeface="Calibri"/>
              </a:rPr>
              <a:t>Templek 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Salagedang,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spc="-35" dirty="0">
                <a:latin typeface="Calibri"/>
                <a:cs typeface="Calibri"/>
              </a:rPr>
              <a:t>Templek </a:t>
            </a:r>
            <a:r>
              <a:rPr sz="2700" spc="-15" dirty="0">
                <a:latin typeface="Calibri"/>
                <a:cs typeface="Calibri"/>
              </a:rPr>
              <a:t>Purwakarta </a:t>
            </a:r>
            <a:r>
              <a:rPr sz="2700" spc="-5" dirty="0">
                <a:latin typeface="Calibri"/>
                <a:cs typeface="Calibri"/>
              </a:rPr>
              <a:t>dan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spc="-5" dirty="0">
                <a:latin typeface="Calibri"/>
                <a:cs typeface="Calibri"/>
              </a:rPr>
              <a:t>Candi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(</a:t>
            </a:r>
            <a:r>
              <a:rPr sz="2700" i="1" spc="-15" dirty="0">
                <a:latin typeface="Calibri"/>
                <a:cs typeface="Calibri"/>
              </a:rPr>
              <a:t>Lavastone</a:t>
            </a:r>
            <a:r>
              <a:rPr sz="2700" spc="-15" dirty="0">
                <a:latin typeface="Calibri"/>
                <a:cs typeface="Calibri"/>
              </a:rPr>
              <a:t>).</a:t>
            </a:r>
            <a:endParaRPr sz="2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8592" y="191846"/>
            <a:ext cx="422656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56845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B. Batuan </a:t>
            </a:r>
            <a:r>
              <a:rPr sz="4000" spc="-10" dirty="0"/>
              <a:t>Sedimen </a:t>
            </a:r>
            <a:r>
              <a:rPr sz="4000" spc="-5" dirty="0"/>
              <a:t> </a:t>
            </a:r>
            <a:r>
              <a:rPr sz="4000" spc="-10" dirty="0"/>
              <a:t>(Sedimentary</a:t>
            </a:r>
            <a:r>
              <a:rPr sz="4000" spc="-75" dirty="0"/>
              <a:t> </a:t>
            </a:r>
            <a:r>
              <a:rPr sz="4000" spc="-25" dirty="0"/>
              <a:t>Rocks)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681595" cy="44582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Jenis</a:t>
            </a:r>
            <a:r>
              <a:rPr sz="3200" spc="-10" dirty="0">
                <a:latin typeface="Calibri"/>
                <a:cs typeface="Calibri"/>
              </a:rPr>
              <a:t> batu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alam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batuan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sedimen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atau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lebih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dikenal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batuan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endapan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adalah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batuan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terbentuk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dari </a:t>
            </a:r>
            <a:r>
              <a:rPr sz="3200" spc="-15" dirty="0">
                <a:latin typeface="Calibri"/>
                <a:cs typeface="Calibri"/>
              </a:rPr>
              <a:t>proses 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pengendapan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atau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sedimentasi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lapisan-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lapisan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tanah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zat-zat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kimia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 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dihanyutkan</a:t>
            </a:r>
            <a:r>
              <a:rPr sz="3200" spc="4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oleh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85" dirty="0">
                <a:latin typeface="Calibri"/>
                <a:cs typeface="Calibri"/>
              </a:rPr>
              <a:t>air.</a:t>
            </a:r>
            <a:r>
              <a:rPr sz="3200" spc="5" dirty="0">
                <a:latin typeface="Calibri"/>
                <a:cs typeface="Calibri"/>
              </a:rPr>
              <a:t> </a:t>
            </a:r>
            <a:endParaRPr lang="en-US" sz="3200" spc="5" dirty="0" smtClean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 err="1" smtClean="0">
                <a:latin typeface="Calibri"/>
                <a:cs typeface="Calibri"/>
              </a:rPr>
              <a:t>Batuan</a:t>
            </a:r>
            <a:r>
              <a:rPr sz="3200" spc="5" dirty="0" smtClean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sedimen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terdiri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dari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batuan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limestone,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sandstone,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tufa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 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konglomerat.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5361" y="461594"/>
            <a:ext cx="41097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Batuan</a:t>
            </a:r>
            <a:r>
              <a:rPr spc="-85" dirty="0"/>
              <a:t> </a:t>
            </a:r>
            <a:r>
              <a:rPr spc="-15" dirty="0"/>
              <a:t>Limestone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26794"/>
            <a:ext cx="7980680" cy="4716676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Batuan </a:t>
            </a:r>
            <a:r>
              <a:rPr sz="3000" spc="-10" dirty="0">
                <a:latin typeface="Calibri"/>
                <a:cs typeface="Calibri"/>
              </a:rPr>
              <a:t>limestone </a:t>
            </a:r>
            <a:r>
              <a:rPr sz="3000" spc="-15" dirty="0">
                <a:latin typeface="Calibri"/>
                <a:cs typeface="Calibri"/>
              </a:rPr>
              <a:t>terbentuk </a:t>
            </a:r>
            <a:r>
              <a:rPr sz="3000" spc="-5" dirty="0">
                <a:latin typeface="Calibri"/>
                <a:cs typeface="Calibri"/>
              </a:rPr>
              <a:t>akibat endapan </a:t>
            </a:r>
            <a:r>
              <a:rPr sz="3000" spc="-15" dirty="0">
                <a:latin typeface="Calibri"/>
                <a:cs typeface="Calibri"/>
              </a:rPr>
              <a:t>yang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terbentang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 </a:t>
            </a:r>
            <a:r>
              <a:rPr sz="3000" spc="-5" dirty="0">
                <a:latin typeface="Calibri"/>
                <a:cs typeface="Calibri"/>
              </a:rPr>
              <a:t>dasar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laut,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sungai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dan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danau. 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Batuan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ini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merupakan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cikal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bakal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terbentuknya 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batu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45" dirty="0">
                <a:latin typeface="Calibri"/>
                <a:cs typeface="Calibri"/>
              </a:rPr>
              <a:t>marmer.</a:t>
            </a:r>
            <a:endParaRPr sz="3000" dirty="0">
              <a:latin typeface="Calibri"/>
              <a:cs typeface="Calibri"/>
            </a:endParaRPr>
          </a:p>
          <a:p>
            <a:pPr marL="355600" marR="256540" indent="-342900" algn="just">
              <a:lnSpc>
                <a:spcPct val="80000"/>
              </a:lnSpc>
              <a:spcBef>
                <a:spcPts val="72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Calibri"/>
                <a:cs typeface="Calibri"/>
              </a:rPr>
              <a:t>Selain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banyak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digunakan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untuk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dinding,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batu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ini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sangat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favorit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untuk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digunakan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sebagai</a:t>
            </a:r>
            <a:r>
              <a:rPr sz="3000" spc="-5" dirty="0">
                <a:latin typeface="Calibri"/>
                <a:cs typeface="Calibri"/>
              </a:rPr>
              <a:t> bahan 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dasar </a:t>
            </a:r>
            <a:r>
              <a:rPr sz="3000" spc="-10" dirty="0">
                <a:latin typeface="Calibri"/>
                <a:cs typeface="Calibri"/>
              </a:rPr>
              <a:t>patung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karena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struktur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40" dirty="0">
                <a:latin typeface="Calibri"/>
                <a:cs typeface="Calibri"/>
              </a:rPr>
              <a:t>nya</a:t>
            </a:r>
            <a:r>
              <a:rPr sz="3000" spc="15" dirty="0">
                <a:latin typeface="Calibri"/>
                <a:cs typeface="Calibri"/>
              </a:rPr>
              <a:t> </a:t>
            </a:r>
            <a:r>
              <a:rPr sz="3000" spc="-15" dirty="0">
                <a:latin typeface="Calibri"/>
                <a:cs typeface="Calibri"/>
              </a:rPr>
              <a:t>yang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20" dirty="0">
                <a:latin typeface="Calibri"/>
                <a:cs typeface="Calibri"/>
              </a:rPr>
              <a:t>sangat 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mudah</a:t>
            </a:r>
            <a:r>
              <a:rPr sz="3000" spc="-5" dirty="0">
                <a:latin typeface="Calibri"/>
                <a:cs typeface="Calibri"/>
              </a:rPr>
              <a:t> di </a:t>
            </a:r>
            <a:r>
              <a:rPr sz="3000" spc="-5" dirty="0" err="1">
                <a:latin typeface="Calibri"/>
                <a:cs typeface="Calibri"/>
              </a:rPr>
              <a:t>pahat</a:t>
            </a:r>
            <a:r>
              <a:rPr sz="3000" spc="-5" dirty="0" smtClean="0">
                <a:latin typeface="Calibri"/>
                <a:cs typeface="Calibri"/>
              </a:rPr>
              <a:t>.</a:t>
            </a:r>
            <a:endParaRPr sz="3000" dirty="0">
              <a:latin typeface="Calibri"/>
              <a:cs typeface="Calibri"/>
            </a:endParaRPr>
          </a:p>
          <a:p>
            <a:pPr marL="355600" marR="298450" indent="-342900" algn="just">
              <a:lnSpc>
                <a:spcPct val="80000"/>
              </a:lnSpc>
              <a:spcBef>
                <a:spcPts val="725"/>
              </a:spcBef>
              <a:buFont typeface="Arial MT"/>
              <a:buChar char="•"/>
              <a:tabLst>
                <a:tab pos="355600" algn="l"/>
              </a:tabLst>
            </a:pPr>
            <a:r>
              <a:rPr lang="en-US" sz="3000" spc="-5" dirty="0" err="1" smtClean="0">
                <a:latin typeface="Calibri"/>
                <a:cs typeface="Calibri"/>
              </a:rPr>
              <a:t>J</a:t>
            </a:r>
            <a:r>
              <a:rPr sz="3000" spc="-5" dirty="0" err="1" smtClean="0">
                <a:latin typeface="Calibri"/>
                <a:cs typeface="Calibri"/>
              </a:rPr>
              <a:t>enis</a:t>
            </a:r>
            <a:r>
              <a:rPr sz="3000" spc="-5" dirty="0" smtClean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batu </a:t>
            </a:r>
            <a:r>
              <a:rPr sz="3000" dirty="0">
                <a:latin typeface="Calibri"/>
                <a:cs typeface="Calibri"/>
              </a:rPr>
              <a:t>alam </a:t>
            </a:r>
            <a:r>
              <a:rPr sz="3000" spc="-15" dirty="0">
                <a:latin typeface="Calibri"/>
                <a:cs typeface="Calibri"/>
              </a:rPr>
              <a:t>yang </a:t>
            </a:r>
            <a:r>
              <a:rPr sz="3000" spc="-5" dirty="0">
                <a:latin typeface="Calibri"/>
                <a:cs typeface="Calibri"/>
              </a:rPr>
              <a:t>termasuk pada </a:t>
            </a:r>
            <a:r>
              <a:rPr sz="3000" spc="-20" dirty="0">
                <a:latin typeface="Calibri"/>
                <a:cs typeface="Calibri"/>
              </a:rPr>
              <a:t>kategori </a:t>
            </a:r>
            <a:r>
              <a:rPr sz="3000" spc="-5" dirty="0">
                <a:latin typeface="Calibri"/>
                <a:cs typeface="Calibri"/>
              </a:rPr>
              <a:t>ini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adalah: </a:t>
            </a:r>
            <a:r>
              <a:rPr sz="3000" spc="-10" dirty="0">
                <a:latin typeface="Calibri"/>
                <a:cs typeface="Calibri"/>
              </a:rPr>
              <a:t>Batu </a:t>
            </a:r>
            <a:r>
              <a:rPr sz="3000" spc="-30" dirty="0">
                <a:latin typeface="Calibri"/>
                <a:cs typeface="Calibri"/>
              </a:rPr>
              <a:t>Paras </a:t>
            </a:r>
            <a:r>
              <a:rPr sz="3000" spc="-5" dirty="0">
                <a:latin typeface="Calibri"/>
                <a:cs typeface="Calibri"/>
              </a:rPr>
              <a:t>Putih Jogja, </a:t>
            </a:r>
            <a:r>
              <a:rPr sz="3000" spc="-10" dirty="0">
                <a:latin typeface="Calibri"/>
                <a:cs typeface="Calibri"/>
              </a:rPr>
              <a:t>Batu </a:t>
            </a:r>
            <a:r>
              <a:rPr sz="3000" spc="-30" dirty="0">
                <a:latin typeface="Calibri"/>
                <a:cs typeface="Calibri"/>
              </a:rPr>
              <a:t>Paras </a:t>
            </a:r>
            <a:r>
              <a:rPr sz="3000" spc="-25" dirty="0">
                <a:latin typeface="Calibri"/>
                <a:cs typeface="Calibri"/>
              </a:rPr>
              <a:t>Krem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Jogja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(Paras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Gold),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Batu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25" dirty="0">
                <a:latin typeface="Calibri"/>
                <a:cs typeface="Calibri"/>
              </a:rPr>
              <a:t>Java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Gold,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Batu </a:t>
            </a:r>
            <a:r>
              <a:rPr sz="3000" spc="-25" dirty="0">
                <a:latin typeface="Calibri"/>
                <a:cs typeface="Calibri"/>
              </a:rPr>
              <a:t>Brexy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03170" y="461594"/>
            <a:ext cx="41363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Batuan</a:t>
            </a:r>
            <a:r>
              <a:rPr spc="-65" dirty="0"/>
              <a:t> </a:t>
            </a:r>
            <a:r>
              <a:rPr spc="-15" dirty="0"/>
              <a:t>Sandstone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835265" cy="3441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Batuan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sandstone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terbentuk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dari </a:t>
            </a:r>
            <a:r>
              <a:rPr sz="3200" dirty="0">
                <a:latin typeface="Calibri"/>
                <a:cs typeface="Calibri"/>
              </a:rPr>
              <a:t>endapan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pasir </a:t>
            </a:r>
            <a:r>
              <a:rPr sz="3200" spc="-10" dirty="0">
                <a:latin typeface="Calibri"/>
                <a:cs typeface="Calibri"/>
              </a:rPr>
              <a:t>yang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terbawa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air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angin.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Batu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ini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struktur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nya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agak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mirip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limestone 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hanya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saja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lebih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keras.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Di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Indonesia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terdapat 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berbagai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jenis batuan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sandstone</a:t>
            </a:r>
            <a:r>
              <a:rPr sz="3200" spc="-10" dirty="0" smtClean="0">
                <a:latin typeface="Calibri"/>
                <a:cs typeface="Calibri"/>
              </a:rPr>
              <a:t>.</a:t>
            </a:r>
            <a:r>
              <a:rPr lang="en-US" sz="3200" spc="-10" dirty="0" smtClean="0">
                <a:latin typeface="Calibri"/>
                <a:cs typeface="Calibri"/>
              </a:rPr>
              <a:t> 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 err="1" smtClean="0">
                <a:latin typeface="Calibri"/>
                <a:cs typeface="Calibri"/>
              </a:rPr>
              <a:t>Jenis</a:t>
            </a:r>
            <a:r>
              <a:rPr sz="3200" spc="30" dirty="0" smtClean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batu 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alam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termasuk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pada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kategori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adalah: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Batu </a:t>
            </a:r>
            <a:r>
              <a:rPr sz="3200" spc="-10" dirty="0">
                <a:latin typeface="Calibri"/>
                <a:cs typeface="Calibri"/>
              </a:rPr>
              <a:t>Palimanan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1829" y="461594"/>
            <a:ext cx="27222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Batuan</a:t>
            </a:r>
            <a:r>
              <a:rPr spc="-95" dirty="0"/>
              <a:t> </a:t>
            </a:r>
            <a:r>
              <a:rPr spc="-90" dirty="0"/>
              <a:t>Tufa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835265" cy="397865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Batuan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70" dirty="0">
                <a:latin typeface="Calibri"/>
                <a:cs typeface="Calibri"/>
              </a:rPr>
              <a:t>Tufa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terbentuk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dari resapan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kalsium 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melalui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penguapan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air</a:t>
            </a:r>
            <a:r>
              <a:rPr sz="3200" spc="-5" dirty="0">
                <a:latin typeface="Calibri"/>
                <a:cs typeface="Calibri"/>
              </a:rPr>
              <a:t> di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sekitar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mata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sungai 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atau</a:t>
            </a:r>
            <a:r>
              <a:rPr sz="3200" spc="-5" dirty="0">
                <a:latin typeface="Calibri"/>
                <a:cs typeface="Calibri"/>
              </a:rPr>
              <a:t> di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dalam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 err="1">
                <a:latin typeface="Calibri"/>
                <a:cs typeface="Calibri"/>
              </a:rPr>
              <a:t>gua</a:t>
            </a:r>
            <a:r>
              <a:rPr sz="3200" spc="-5" dirty="0" smtClean="0">
                <a:latin typeface="Calibri"/>
                <a:cs typeface="Calibri"/>
              </a:rPr>
              <a:t>.</a:t>
            </a:r>
            <a:endParaRPr lang="en-US" sz="3200" spc="-5" dirty="0" smtClean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 err="1" smtClean="0">
                <a:latin typeface="Calibri"/>
                <a:cs typeface="Calibri"/>
              </a:rPr>
              <a:t>Batuan</a:t>
            </a:r>
            <a:r>
              <a:rPr sz="3200" spc="20" dirty="0" smtClean="0">
                <a:latin typeface="Calibri"/>
                <a:cs typeface="Calibri"/>
              </a:rPr>
              <a:t> </a:t>
            </a:r>
            <a:r>
              <a:rPr lang="en-US" sz="3200" spc="-20" dirty="0">
                <a:latin typeface="Calibri"/>
                <a:cs typeface="Calibri"/>
              </a:rPr>
              <a:t>T</a:t>
            </a:r>
            <a:r>
              <a:rPr sz="3200" spc="-20" dirty="0" smtClean="0">
                <a:latin typeface="Calibri"/>
                <a:cs typeface="Calibri"/>
              </a:rPr>
              <a:t>ufa</a:t>
            </a:r>
            <a:r>
              <a:rPr sz="3200" spc="15" dirty="0" smtClean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banyak 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digunakan</a:t>
            </a:r>
            <a:r>
              <a:rPr sz="3200" spc="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untuk dinding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luar</a:t>
            </a:r>
            <a:r>
              <a:rPr sz="3200" spc="-15" dirty="0">
                <a:latin typeface="Calibri"/>
                <a:cs typeface="Calibri"/>
              </a:rPr>
              <a:t> atau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pagar 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pola</a:t>
            </a:r>
            <a:r>
              <a:rPr sz="3200" spc="-10" dirty="0">
                <a:latin typeface="Calibri"/>
                <a:cs typeface="Calibri"/>
              </a:rPr>
              <a:t> random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atau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 err="1">
                <a:latin typeface="Calibri"/>
                <a:cs typeface="Calibri"/>
              </a:rPr>
              <a:t>acak</a:t>
            </a:r>
            <a:r>
              <a:rPr sz="3200" dirty="0" smtClean="0">
                <a:latin typeface="Calibri"/>
                <a:cs typeface="Calibri"/>
              </a:rPr>
              <a:t>.</a:t>
            </a:r>
            <a:endParaRPr lang="en-US" sz="3200" dirty="0" smtClean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dirty="0" err="1" smtClean="0">
                <a:latin typeface="Calibri"/>
                <a:cs typeface="Calibri"/>
              </a:rPr>
              <a:t>Jenis</a:t>
            </a:r>
            <a:r>
              <a:rPr sz="3200" dirty="0" smtClean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batu 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alam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termasuk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pada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kategori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adalah: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Batu </a:t>
            </a:r>
            <a:r>
              <a:rPr sz="3200" spc="-30" dirty="0">
                <a:latin typeface="Calibri"/>
                <a:cs typeface="Calibri"/>
              </a:rPr>
              <a:t>Paras</a:t>
            </a:r>
            <a:r>
              <a:rPr sz="3200" spc="-10" dirty="0">
                <a:latin typeface="Calibri"/>
                <a:cs typeface="Calibri"/>
              </a:rPr>
              <a:t> Kebumen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1517" y="461594"/>
            <a:ext cx="46786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Batuan</a:t>
            </a:r>
            <a:r>
              <a:rPr spc="-90" dirty="0"/>
              <a:t> </a:t>
            </a:r>
            <a:r>
              <a:rPr spc="-20" dirty="0"/>
              <a:t>Konglomerat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864475" cy="29809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Batuan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konglomerat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terbentuk </a:t>
            </a:r>
            <a:r>
              <a:rPr sz="3200" spc="-5" dirty="0">
                <a:latin typeface="Calibri"/>
                <a:cs typeface="Calibri"/>
              </a:rPr>
              <a:t>dari </a:t>
            </a:r>
            <a:r>
              <a:rPr sz="3200" spc="-15" dirty="0">
                <a:latin typeface="Calibri"/>
                <a:cs typeface="Calibri"/>
              </a:rPr>
              <a:t>proses </a:t>
            </a:r>
            <a:r>
              <a:rPr sz="3200" spc="-10" dirty="0">
                <a:latin typeface="Calibri"/>
                <a:cs typeface="Calibri"/>
              </a:rPr>
              <a:t> sedimentasi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lumpur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batu-batu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kecil 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lainnya.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Batuan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ini </a:t>
            </a:r>
            <a:r>
              <a:rPr sz="3200" spc="-5" dirty="0">
                <a:latin typeface="Calibri"/>
                <a:cs typeface="Calibri"/>
              </a:rPr>
              <a:t>memiliki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warna </a:t>
            </a:r>
            <a:r>
              <a:rPr sz="3200" spc="-20" dirty="0">
                <a:latin typeface="Calibri"/>
                <a:cs typeface="Calibri"/>
              </a:rPr>
              <a:t>beragam 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(multi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warna).</a:t>
            </a:r>
            <a:r>
              <a:rPr sz="3200" spc="5" dirty="0">
                <a:latin typeface="Calibri"/>
                <a:cs typeface="Calibri"/>
              </a:rPr>
              <a:t> </a:t>
            </a:r>
            <a:endParaRPr lang="en-US" sz="3200" spc="5" dirty="0" smtClean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 err="1" smtClean="0">
                <a:latin typeface="Calibri"/>
                <a:cs typeface="Calibri"/>
              </a:rPr>
              <a:t>Jenis</a:t>
            </a:r>
            <a:r>
              <a:rPr sz="3200" dirty="0" smtClean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batu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alam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yang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termasuk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pada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kategori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ini</a:t>
            </a:r>
            <a:r>
              <a:rPr sz="3200" dirty="0">
                <a:latin typeface="Calibri"/>
                <a:cs typeface="Calibri"/>
              </a:rPr>
              <a:t> adalah: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Batu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Bali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Green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1329" y="461594"/>
            <a:ext cx="46412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C.</a:t>
            </a:r>
            <a:r>
              <a:rPr spc="-25" dirty="0"/>
              <a:t> </a:t>
            </a:r>
            <a:r>
              <a:rPr spc="-5" dirty="0"/>
              <a:t>Batuan</a:t>
            </a:r>
            <a:r>
              <a:rPr spc="-45" dirty="0"/>
              <a:t> </a:t>
            </a:r>
            <a:r>
              <a:rPr spc="-10" dirty="0"/>
              <a:t>Metamorf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914640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Batuan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metamorf terbentuk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karena 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perubahan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tekanan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suhu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tinggi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atau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panas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bumi.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Batuan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terdiri</a:t>
            </a:r>
            <a:r>
              <a:rPr sz="3200" spc="-5" dirty="0">
                <a:latin typeface="Calibri"/>
                <a:cs typeface="Calibri"/>
              </a:rPr>
              <a:t> dari </a:t>
            </a:r>
            <a:r>
              <a:rPr sz="3200" spc="-10" dirty="0">
                <a:latin typeface="Calibri"/>
                <a:cs typeface="Calibri"/>
              </a:rPr>
              <a:t>batu 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marmer</a:t>
            </a:r>
            <a:r>
              <a:rPr sz="3200" spc="-5" dirty="0">
                <a:latin typeface="Calibri"/>
                <a:cs typeface="Calibri"/>
              </a:rPr>
              <a:t> dan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batu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templek</a:t>
            </a:r>
            <a:r>
              <a:rPr sz="3200" spc="-15" dirty="0">
                <a:latin typeface="Calibri"/>
                <a:cs typeface="Calibri"/>
              </a:rPr>
              <a:t> (</a:t>
            </a:r>
            <a:r>
              <a:rPr sz="3200" i="1" spc="-15" dirty="0">
                <a:latin typeface="Calibri"/>
                <a:cs typeface="Calibri"/>
              </a:rPr>
              <a:t>slate</a:t>
            </a:r>
            <a:r>
              <a:rPr sz="3200" spc="-15" dirty="0">
                <a:latin typeface="Calibri"/>
                <a:cs typeface="Calibri"/>
              </a:rPr>
              <a:t>)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1142" y="461594"/>
            <a:ext cx="30632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Batu</a:t>
            </a:r>
            <a:r>
              <a:rPr spc="-75" dirty="0"/>
              <a:t> </a:t>
            </a:r>
            <a:r>
              <a:rPr dirty="0"/>
              <a:t>Marmer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371600"/>
            <a:ext cx="7920355" cy="4446858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Batu </a:t>
            </a:r>
            <a:r>
              <a:rPr sz="2800" dirty="0">
                <a:latin typeface="Calibri"/>
                <a:cs typeface="Calibri"/>
              </a:rPr>
              <a:t>marmer </a:t>
            </a:r>
            <a:r>
              <a:rPr sz="2800" spc="-10" dirty="0">
                <a:latin typeface="Calibri"/>
                <a:cs typeface="Calibri"/>
              </a:rPr>
              <a:t>terbentuk </a:t>
            </a:r>
            <a:r>
              <a:rPr sz="2800" spc="-5" dirty="0">
                <a:latin typeface="Calibri"/>
                <a:cs typeface="Calibri"/>
              </a:rPr>
              <a:t>dari batuan </a:t>
            </a:r>
            <a:r>
              <a:rPr sz="2800" spc="-15" dirty="0">
                <a:latin typeface="Calibri"/>
                <a:cs typeface="Calibri"/>
              </a:rPr>
              <a:t>limestone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mengkristal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selama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jutaan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tahun.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Batu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ini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berwarna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indah </a:t>
            </a:r>
            <a:r>
              <a:rPr sz="2800" spc="-15" dirty="0">
                <a:latin typeface="Calibri"/>
                <a:cs typeface="Calibri"/>
              </a:rPr>
              <a:t>dengan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corak</a:t>
            </a:r>
            <a:r>
              <a:rPr sz="2800" spc="-15" dirty="0">
                <a:latin typeface="Calibri"/>
                <a:cs typeface="Calibri"/>
              </a:rPr>
              <a:t> yang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beraneka 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ragam</a:t>
            </a:r>
            <a:r>
              <a:rPr sz="2800" spc="-10" dirty="0">
                <a:latin typeface="Calibri"/>
                <a:cs typeface="Calibri"/>
              </a:rPr>
              <a:t> sehingga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banyak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digunakan</a:t>
            </a:r>
            <a:r>
              <a:rPr sz="2800" spc="-5" dirty="0">
                <a:latin typeface="Calibri"/>
                <a:cs typeface="Calibri"/>
              </a:rPr>
              <a:t> dalam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dunia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arsitektur.</a:t>
            </a:r>
            <a:r>
              <a:rPr sz="2800" spc="-5" dirty="0">
                <a:latin typeface="Calibri"/>
                <a:cs typeface="Calibri"/>
              </a:rPr>
              <a:t> </a:t>
            </a:r>
            <a:endParaRPr lang="en-US" sz="2800" spc="-5" dirty="0" smtClean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 err="1" smtClean="0">
                <a:latin typeface="Calibri"/>
                <a:cs typeface="Calibri"/>
              </a:rPr>
              <a:t>Dalam</a:t>
            </a:r>
            <a:r>
              <a:rPr sz="2800" spc="5" dirty="0" smtClean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penggunaan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40" dirty="0">
                <a:latin typeface="Calibri"/>
                <a:cs typeface="Calibri"/>
              </a:rPr>
              <a:t>nya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batu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marmer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sangat </a:t>
            </a:r>
            <a:r>
              <a:rPr sz="2800" spc="-15" dirty="0">
                <a:latin typeface="Calibri"/>
                <a:cs typeface="Calibri"/>
              </a:rPr>
              <a:t>cocok </a:t>
            </a:r>
            <a:r>
              <a:rPr sz="2800" spc="-10" dirty="0">
                <a:latin typeface="Calibri"/>
                <a:cs typeface="Calibri"/>
              </a:rPr>
              <a:t>untuk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penggunaan</a:t>
            </a:r>
            <a:r>
              <a:rPr sz="2800" dirty="0">
                <a:latin typeface="Calibri"/>
                <a:cs typeface="Calibri"/>
              </a:rPr>
              <a:t> indoor 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ketimbang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exterior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karena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karakter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batu</a:t>
            </a:r>
            <a:r>
              <a:rPr sz="2800" dirty="0">
                <a:latin typeface="Calibri"/>
                <a:cs typeface="Calibri"/>
              </a:rPr>
              <a:t> marmer </a:t>
            </a:r>
            <a:r>
              <a:rPr sz="2800" spc="-66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menonjolkan </a:t>
            </a:r>
            <a:r>
              <a:rPr sz="2800" spc="-15" dirty="0">
                <a:latin typeface="Calibri"/>
                <a:cs typeface="Calibri"/>
              </a:rPr>
              <a:t>kilauannya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akan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lebih </a:t>
            </a:r>
            <a:r>
              <a:rPr sz="2800" spc="-5" dirty="0">
                <a:latin typeface="Calibri"/>
                <a:cs typeface="Calibri"/>
              </a:rPr>
              <a:t> maksimal </a:t>
            </a:r>
            <a:r>
              <a:rPr sz="2800" spc="-20" dirty="0">
                <a:latin typeface="Calibri"/>
                <a:cs typeface="Calibri"/>
              </a:rPr>
              <a:t>jika </a:t>
            </a:r>
            <a:r>
              <a:rPr sz="2800" spc="-5" dirty="0">
                <a:latin typeface="Calibri"/>
                <a:cs typeface="Calibri"/>
              </a:rPr>
              <a:t>di </a:t>
            </a:r>
            <a:r>
              <a:rPr sz="2800" spc="-15" dirty="0">
                <a:latin typeface="Calibri"/>
                <a:cs typeface="Calibri"/>
              </a:rPr>
              <a:t>tempatkan </a:t>
            </a:r>
            <a:r>
              <a:rPr sz="2800" spc="-5" dirty="0">
                <a:latin typeface="Calibri"/>
                <a:cs typeface="Calibri"/>
              </a:rPr>
              <a:t>di dalam </a:t>
            </a:r>
            <a:r>
              <a:rPr sz="2800" spc="-10" dirty="0">
                <a:latin typeface="Calibri"/>
                <a:cs typeface="Calibri"/>
              </a:rPr>
              <a:t>ruangan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ketimbang </a:t>
            </a:r>
            <a:r>
              <a:rPr sz="2800" spc="-5" dirty="0">
                <a:latin typeface="Calibri"/>
                <a:cs typeface="Calibri"/>
              </a:rPr>
              <a:t>di </a:t>
            </a:r>
            <a:r>
              <a:rPr sz="2800" dirty="0">
                <a:latin typeface="Calibri"/>
                <a:cs typeface="Calibri"/>
              </a:rPr>
              <a:t>luar </a:t>
            </a:r>
            <a:r>
              <a:rPr sz="2800" spc="-5" dirty="0" err="1">
                <a:latin typeface="Calibri"/>
                <a:cs typeface="Calibri"/>
              </a:rPr>
              <a:t>ruangan</a:t>
            </a:r>
            <a:r>
              <a:rPr sz="2800" spc="-5" dirty="0" smtClean="0">
                <a:latin typeface="Calibri"/>
                <a:cs typeface="Calibri"/>
              </a:rPr>
              <a:t>.</a:t>
            </a:r>
            <a:endParaRPr lang="en-US" sz="2800" spc="-5" dirty="0" smtClean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 err="1" smtClean="0">
                <a:latin typeface="Calibri"/>
                <a:cs typeface="Calibri"/>
              </a:rPr>
              <a:t>Jenis</a:t>
            </a:r>
            <a:r>
              <a:rPr sz="2800" spc="-5" dirty="0" smtClean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batu </a:t>
            </a:r>
            <a:r>
              <a:rPr sz="2800" dirty="0">
                <a:latin typeface="Calibri"/>
                <a:cs typeface="Calibri"/>
              </a:rPr>
              <a:t>alam </a:t>
            </a:r>
            <a:r>
              <a:rPr sz="2800" spc="-15" dirty="0">
                <a:latin typeface="Calibri"/>
                <a:cs typeface="Calibri"/>
              </a:rPr>
              <a:t>yang </a:t>
            </a:r>
            <a:r>
              <a:rPr sz="2800" spc="-10" dirty="0">
                <a:latin typeface="Calibri"/>
                <a:cs typeface="Calibri"/>
              </a:rPr>
              <a:t> termasuk </a:t>
            </a:r>
            <a:r>
              <a:rPr sz="2800" spc="-5" dirty="0">
                <a:latin typeface="Calibri"/>
                <a:cs typeface="Calibri"/>
              </a:rPr>
              <a:t>pada </a:t>
            </a:r>
            <a:r>
              <a:rPr sz="2800" spc="-20" dirty="0">
                <a:latin typeface="Calibri"/>
                <a:cs typeface="Calibri"/>
              </a:rPr>
              <a:t>kategori </a:t>
            </a:r>
            <a:r>
              <a:rPr sz="2800" dirty="0">
                <a:latin typeface="Calibri"/>
                <a:cs typeface="Calibri"/>
              </a:rPr>
              <a:t>ini </a:t>
            </a:r>
            <a:r>
              <a:rPr sz="2800" spc="-5" dirty="0">
                <a:latin typeface="Calibri"/>
                <a:cs typeface="Calibri"/>
              </a:rPr>
              <a:t>adalah: </a:t>
            </a:r>
            <a:r>
              <a:rPr sz="2800" spc="-10" dirty="0">
                <a:latin typeface="Calibri"/>
                <a:cs typeface="Calibri"/>
              </a:rPr>
              <a:t>Batu </a:t>
            </a:r>
            <a:r>
              <a:rPr sz="2800" dirty="0">
                <a:latin typeface="Calibri"/>
                <a:cs typeface="Calibri"/>
              </a:rPr>
              <a:t>Marmer </a:t>
            </a:r>
            <a:r>
              <a:rPr sz="2800" spc="-665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Tulung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Agung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Marmer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Bandung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19805" y="461594"/>
            <a:ext cx="31057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Batu</a:t>
            </a:r>
            <a:r>
              <a:rPr spc="-100" dirty="0"/>
              <a:t> </a:t>
            </a:r>
            <a:r>
              <a:rPr spc="-55" dirty="0"/>
              <a:t>Templek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37461"/>
            <a:ext cx="8056245" cy="4936929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5600" marR="5080" indent="-342900" algn="just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5" dirty="0" err="1" smtClean="0">
                <a:latin typeface="Calibri"/>
                <a:cs typeface="Calibri"/>
              </a:rPr>
              <a:t>Batu</a:t>
            </a:r>
            <a:r>
              <a:rPr sz="2700" spc="-5" dirty="0" smtClean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templek </a:t>
            </a:r>
            <a:r>
              <a:rPr sz="2700" spc="-10" dirty="0">
                <a:latin typeface="Calibri"/>
                <a:cs typeface="Calibri"/>
              </a:rPr>
              <a:t>terbentuk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dirty="0" err="1">
                <a:latin typeface="Calibri"/>
                <a:cs typeface="Calibri"/>
              </a:rPr>
              <a:t>lempung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10" dirty="0" err="1" smtClean="0">
                <a:latin typeface="Calibri"/>
                <a:cs typeface="Calibri"/>
              </a:rPr>
              <a:t>dan</a:t>
            </a:r>
            <a:r>
              <a:rPr lang="en-US" sz="2700" spc="-10" dirty="0" smtClean="0">
                <a:latin typeface="Calibri"/>
                <a:cs typeface="Calibri"/>
              </a:rPr>
              <a:t> </a:t>
            </a:r>
            <a:r>
              <a:rPr sz="2700" spc="-10" dirty="0" err="1" smtClean="0">
                <a:latin typeface="Calibri"/>
                <a:cs typeface="Calibri"/>
              </a:rPr>
              <a:t>batuan</a:t>
            </a:r>
            <a:r>
              <a:rPr sz="2700" spc="-10" dirty="0" smtClean="0">
                <a:latin typeface="Calibri"/>
                <a:cs typeface="Calibri"/>
              </a:rPr>
              <a:t> </a:t>
            </a:r>
            <a:r>
              <a:rPr sz="2700" spc="-5" dirty="0" smtClean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shale. </a:t>
            </a:r>
            <a:r>
              <a:rPr sz="2700" spc="-10" dirty="0">
                <a:latin typeface="Calibri"/>
                <a:cs typeface="Calibri"/>
              </a:rPr>
              <a:t>Dinamakan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batu</a:t>
            </a:r>
            <a:r>
              <a:rPr sz="2700" spc="-5" dirty="0">
                <a:latin typeface="Calibri"/>
                <a:cs typeface="Calibri"/>
              </a:rPr>
              <a:t> templek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atau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dirty="0">
                <a:latin typeface="Calibri"/>
                <a:cs typeface="Calibri"/>
              </a:rPr>
              <a:t>lempeng </a:t>
            </a:r>
            <a:r>
              <a:rPr sz="2700" spc="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atau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spc="-5" dirty="0">
                <a:latin typeface="Calibri"/>
                <a:cs typeface="Calibri"/>
              </a:rPr>
              <a:t>tempel </a:t>
            </a:r>
            <a:r>
              <a:rPr sz="2700" spc="-20" dirty="0">
                <a:latin typeface="Calibri"/>
                <a:cs typeface="Calibri"/>
              </a:rPr>
              <a:t>karena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dirty="0">
                <a:latin typeface="Calibri"/>
                <a:cs typeface="Calibri"/>
              </a:rPr>
              <a:t>ini </a:t>
            </a:r>
            <a:r>
              <a:rPr sz="2700" spc="-10" dirty="0">
                <a:latin typeface="Calibri"/>
                <a:cs typeface="Calibri"/>
              </a:rPr>
              <a:t>dapat </a:t>
            </a:r>
            <a:r>
              <a:rPr sz="2700" spc="-5" dirty="0">
                <a:latin typeface="Calibri"/>
                <a:cs typeface="Calibri"/>
              </a:rPr>
              <a:t>di belah </a:t>
            </a:r>
            <a:r>
              <a:rPr sz="2700" dirty="0">
                <a:latin typeface="Calibri"/>
                <a:cs typeface="Calibri"/>
              </a:rPr>
              <a:t> menjadin </a:t>
            </a:r>
            <a:r>
              <a:rPr sz="2700" spc="-5" dirty="0">
                <a:latin typeface="Calibri"/>
                <a:cs typeface="Calibri"/>
              </a:rPr>
              <a:t>lempengan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dirty="0">
                <a:latin typeface="Calibri"/>
                <a:cs typeface="Calibri"/>
              </a:rPr>
              <a:t>tipis.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spc="-5" dirty="0">
                <a:latin typeface="Calibri"/>
                <a:cs typeface="Calibri"/>
              </a:rPr>
              <a:t>templek </a:t>
            </a:r>
            <a:r>
              <a:rPr sz="2700" spc="-15" dirty="0">
                <a:latin typeface="Calibri"/>
                <a:cs typeface="Calibri"/>
              </a:rPr>
              <a:t>sangat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cocok </a:t>
            </a:r>
            <a:r>
              <a:rPr sz="2700" spc="-10" dirty="0">
                <a:latin typeface="Calibri"/>
                <a:cs typeface="Calibri"/>
              </a:rPr>
              <a:t>untuk </a:t>
            </a:r>
            <a:r>
              <a:rPr sz="2700" dirty="0">
                <a:latin typeface="Calibri"/>
                <a:cs typeface="Calibri"/>
              </a:rPr>
              <a:t>dinding, </a:t>
            </a:r>
            <a:r>
              <a:rPr sz="2700" spc="-5" dirty="0">
                <a:latin typeface="Calibri"/>
                <a:cs typeface="Calibri"/>
              </a:rPr>
              <a:t>carport dan jalan. </a:t>
            </a:r>
            <a:endParaRPr lang="en-US" sz="2700" spc="-5" dirty="0" smtClean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spc="-10" dirty="0" err="1" smtClean="0">
                <a:latin typeface="Calibri"/>
                <a:cs typeface="Calibri"/>
              </a:rPr>
              <a:t>Batu</a:t>
            </a:r>
            <a:r>
              <a:rPr sz="2700" spc="-10" dirty="0" smtClean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templek di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tambang </a:t>
            </a:r>
            <a:r>
              <a:rPr sz="2700" spc="-20" dirty="0">
                <a:latin typeface="Calibri"/>
                <a:cs typeface="Calibri"/>
              </a:rPr>
              <a:t>secara </a:t>
            </a:r>
            <a:r>
              <a:rPr sz="2700" dirty="0">
                <a:latin typeface="Calibri"/>
                <a:cs typeface="Calibri"/>
              </a:rPr>
              <a:t>manual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spc="-15" dirty="0">
                <a:latin typeface="Calibri"/>
                <a:cs typeface="Calibri"/>
              </a:rPr>
              <a:t>daerah </a:t>
            </a:r>
            <a:r>
              <a:rPr sz="2700" spc="-10" dirty="0">
                <a:latin typeface="Calibri"/>
                <a:cs typeface="Calibri"/>
              </a:rPr>
              <a:t>perbukitan </a:t>
            </a:r>
            <a:r>
              <a:rPr sz="2700" spc="-5" dirty="0">
                <a:latin typeface="Calibri"/>
                <a:cs typeface="Calibri"/>
              </a:rPr>
              <a:t>dan </a:t>
            </a:r>
            <a:r>
              <a:rPr sz="2700" dirty="0">
                <a:latin typeface="Calibri"/>
                <a:cs typeface="Calibri"/>
              </a:rPr>
              <a:t> pinggir </a:t>
            </a:r>
            <a:r>
              <a:rPr sz="2700" spc="-10" dirty="0">
                <a:latin typeface="Calibri"/>
                <a:cs typeface="Calibri"/>
              </a:rPr>
              <a:t>sungai. </a:t>
            </a:r>
            <a:r>
              <a:rPr sz="2700" spc="-15" dirty="0">
                <a:latin typeface="Calibri"/>
                <a:cs typeface="Calibri"/>
              </a:rPr>
              <a:t>Umumnya </a:t>
            </a:r>
            <a:r>
              <a:rPr sz="2700" spc="-5" dirty="0">
                <a:latin typeface="Calibri"/>
                <a:cs typeface="Calibri"/>
              </a:rPr>
              <a:t>batuan </a:t>
            </a:r>
            <a:r>
              <a:rPr sz="2700" spc="-10" dirty="0">
                <a:latin typeface="Calibri"/>
                <a:cs typeface="Calibri"/>
              </a:rPr>
              <a:t>yang ditambang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berbentuk </a:t>
            </a:r>
            <a:r>
              <a:rPr sz="2700" spc="-5" dirty="0">
                <a:latin typeface="Calibri"/>
                <a:cs typeface="Calibri"/>
              </a:rPr>
              <a:t>lempengan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5" dirty="0">
                <a:latin typeface="Calibri"/>
                <a:cs typeface="Calibri"/>
              </a:rPr>
              <a:t>berlapis </a:t>
            </a:r>
            <a:r>
              <a:rPr sz="2700" dirty="0">
                <a:latin typeface="Calibri"/>
                <a:cs typeface="Calibri"/>
              </a:rPr>
              <a:t>lapis. </a:t>
            </a:r>
            <a:r>
              <a:rPr sz="2700" spc="-10" dirty="0">
                <a:latin typeface="Calibri"/>
                <a:cs typeface="Calibri"/>
              </a:rPr>
              <a:t>Setelah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tambang, </a:t>
            </a:r>
            <a:r>
              <a:rPr sz="2700" spc="-10" dirty="0">
                <a:latin typeface="Calibri"/>
                <a:cs typeface="Calibri"/>
              </a:rPr>
              <a:t>bongkahan batu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spc="-15" dirty="0">
                <a:latin typeface="Calibri"/>
                <a:cs typeface="Calibri"/>
              </a:rPr>
              <a:t>bakar </a:t>
            </a:r>
            <a:r>
              <a:rPr sz="2700" spc="-20" dirty="0">
                <a:latin typeface="Calibri"/>
                <a:cs typeface="Calibri"/>
              </a:rPr>
              <a:t>atau </a:t>
            </a:r>
            <a:r>
              <a:rPr sz="2700" spc="-5" dirty="0">
                <a:latin typeface="Calibri"/>
                <a:cs typeface="Calibri"/>
              </a:rPr>
              <a:t>diasap </a:t>
            </a:r>
            <a:r>
              <a:rPr sz="2700" spc="-15" dirty="0">
                <a:latin typeface="Calibri"/>
                <a:cs typeface="Calibri"/>
              </a:rPr>
              <a:t>agar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mudah </a:t>
            </a:r>
            <a:r>
              <a:rPr sz="2700" spc="-5" dirty="0">
                <a:latin typeface="Calibri"/>
                <a:cs typeface="Calibri"/>
              </a:rPr>
              <a:t>dibelah dan di </a:t>
            </a:r>
            <a:r>
              <a:rPr sz="2700" spc="-10" dirty="0">
                <a:latin typeface="Calibri"/>
                <a:cs typeface="Calibri"/>
              </a:rPr>
              <a:t>pahat </a:t>
            </a:r>
            <a:r>
              <a:rPr sz="2700" dirty="0">
                <a:latin typeface="Calibri"/>
                <a:cs typeface="Calibri"/>
              </a:rPr>
              <a:t>menjadi </a:t>
            </a:r>
            <a:r>
              <a:rPr sz="2700" spc="-10" dirty="0">
                <a:latin typeface="Calibri"/>
                <a:cs typeface="Calibri"/>
              </a:rPr>
              <a:t>lembaran yang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lebih</a:t>
            </a:r>
            <a:r>
              <a:rPr sz="2700" spc="4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tipis.</a:t>
            </a:r>
            <a:r>
              <a:rPr sz="2700" spc="45" dirty="0">
                <a:latin typeface="Calibri"/>
                <a:cs typeface="Calibri"/>
              </a:rPr>
              <a:t> </a:t>
            </a:r>
            <a:endParaRPr lang="en-US" sz="2700" spc="45" dirty="0" smtClean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74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700" dirty="0" err="1" smtClean="0">
                <a:latin typeface="Calibri"/>
                <a:cs typeface="Calibri"/>
              </a:rPr>
              <a:t>Jenis</a:t>
            </a:r>
            <a:r>
              <a:rPr sz="2700" spc="20" dirty="0" smtClean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batu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alam</a:t>
            </a:r>
            <a:r>
              <a:rPr sz="2700" spc="4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yang</a:t>
            </a:r>
            <a:r>
              <a:rPr sz="2700" spc="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termasuk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pada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kategori </a:t>
            </a:r>
            <a:r>
              <a:rPr sz="2700" dirty="0">
                <a:latin typeface="Calibri"/>
                <a:cs typeface="Calibri"/>
              </a:rPr>
              <a:t>ini </a:t>
            </a:r>
            <a:r>
              <a:rPr sz="2700" spc="-5" dirty="0">
                <a:latin typeface="Calibri"/>
                <a:cs typeface="Calibri"/>
              </a:rPr>
              <a:t>adalah: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spc="-35" dirty="0">
                <a:latin typeface="Calibri"/>
                <a:cs typeface="Calibri"/>
              </a:rPr>
              <a:t>Templek </a:t>
            </a:r>
            <a:r>
              <a:rPr sz="2700" spc="-5" dirty="0">
                <a:latin typeface="Calibri"/>
                <a:cs typeface="Calibri"/>
              </a:rPr>
              <a:t>Salagedang, </a:t>
            </a:r>
            <a:r>
              <a:rPr sz="2700" spc="-10" dirty="0">
                <a:latin typeface="Calibri"/>
                <a:cs typeface="Calibri"/>
              </a:rPr>
              <a:t>Batu 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spc="-35" dirty="0">
                <a:latin typeface="Calibri"/>
                <a:cs typeface="Calibri"/>
              </a:rPr>
              <a:t>Templek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Hitam</a:t>
            </a:r>
            <a:r>
              <a:rPr sz="2700" spc="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Garut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dan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Batu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35" dirty="0">
                <a:latin typeface="Calibri"/>
                <a:cs typeface="Calibri"/>
              </a:rPr>
              <a:t>Templek</a:t>
            </a:r>
            <a:r>
              <a:rPr sz="2700" spc="-15" dirty="0">
                <a:latin typeface="Calibri"/>
                <a:cs typeface="Calibri"/>
              </a:rPr>
              <a:t> Purwakarta</a:t>
            </a:r>
            <a:endParaRPr sz="27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6538" y="461594"/>
            <a:ext cx="70313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Batu</a:t>
            </a:r>
            <a:r>
              <a:rPr spc="-15" dirty="0"/>
              <a:t> </a:t>
            </a:r>
            <a:r>
              <a:rPr spc="-35" dirty="0"/>
              <a:t>Koral</a:t>
            </a:r>
            <a:r>
              <a:rPr spc="-10" dirty="0"/>
              <a:t> </a:t>
            </a:r>
            <a:r>
              <a:rPr spc="-15" dirty="0"/>
              <a:t>Sungai </a:t>
            </a:r>
            <a:r>
              <a:rPr spc="-10" dirty="0"/>
              <a:t>(</a:t>
            </a:r>
            <a:r>
              <a:rPr i="1" spc="-10" dirty="0"/>
              <a:t>River</a:t>
            </a:r>
            <a:r>
              <a:rPr i="1" spc="-5" dirty="0"/>
              <a:t> </a:t>
            </a:r>
            <a:r>
              <a:rPr i="1" spc="-10" dirty="0"/>
              <a:t>Stone</a:t>
            </a:r>
            <a:r>
              <a:rPr spc="-10" dirty="0"/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83526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Proses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 err="1" smtClean="0">
                <a:latin typeface="Calibri"/>
                <a:cs typeface="Calibri"/>
              </a:rPr>
              <a:t>terbentuk</a:t>
            </a:r>
            <a:r>
              <a:rPr sz="3200" spc="-35" dirty="0" err="1" smtClean="0">
                <a:latin typeface="Calibri"/>
                <a:cs typeface="Calibri"/>
              </a:rPr>
              <a:t>nya</a:t>
            </a:r>
            <a:r>
              <a:rPr sz="3200" dirty="0" smtClean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batu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ini </a:t>
            </a:r>
            <a:r>
              <a:rPr sz="3200" spc="-5" dirty="0">
                <a:latin typeface="Calibri"/>
                <a:cs typeface="Calibri"/>
              </a:rPr>
              <a:t>mirip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 </a:t>
            </a:r>
            <a:r>
              <a:rPr sz="3200" spc="-10" dirty="0">
                <a:latin typeface="Calibri"/>
                <a:cs typeface="Calibri"/>
              </a:rPr>
              <a:t> batu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templek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hanya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 err="1">
                <a:latin typeface="Calibri"/>
                <a:cs typeface="Calibri"/>
              </a:rPr>
              <a:t>saja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0" dirty="0" err="1" smtClean="0">
                <a:latin typeface="Calibri"/>
                <a:cs typeface="Calibri"/>
              </a:rPr>
              <a:t>ukuran</a:t>
            </a:r>
            <a:r>
              <a:rPr sz="3200" spc="-35" dirty="0" err="1" smtClean="0">
                <a:latin typeface="Calibri"/>
                <a:cs typeface="Calibri"/>
              </a:rPr>
              <a:t>nya</a:t>
            </a:r>
            <a:r>
              <a:rPr sz="3200" dirty="0" smtClean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lebih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kecil.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Batu</a:t>
            </a:r>
            <a:r>
              <a:rPr sz="3200" dirty="0">
                <a:latin typeface="Calibri"/>
                <a:cs typeface="Calibri"/>
              </a:rPr>
              <a:t> ini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dapat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ditemui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di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aliran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sungai </a:t>
            </a:r>
            <a:r>
              <a:rPr sz="3200" spc="-10" dirty="0">
                <a:latin typeface="Calibri"/>
                <a:cs typeface="Calibri"/>
              </a:rPr>
              <a:t> sehingga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banyak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disebut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batu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kali</a:t>
            </a:r>
            <a:r>
              <a:rPr sz="3200" spc="-10" dirty="0" smtClean="0">
                <a:latin typeface="Calibri"/>
                <a:cs typeface="Calibri"/>
              </a:rPr>
              <a:t>.</a:t>
            </a:r>
            <a:endParaRPr lang="en-US" sz="3200" spc="-10" dirty="0" smtClean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 err="1" smtClean="0">
                <a:latin typeface="Calibri"/>
                <a:cs typeface="Calibri"/>
              </a:rPr>
              <a:t>Jenis</a:t>
            </a:r>
            <a:r>
              <a:rPr sz="3200" spc="25" dirty="0" smtClean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batu 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alam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yang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termasuk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pada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kategori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ini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adalah: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Batu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Kali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(Bronjol)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2272" y="461594"/>
            <a:ext cx="62998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Batu</a:t>
            </a:r>
            <a:r>
              <a:rPr spc="-15" dirty="0"/>
              <a:t> </a:t>
            </a:r>
            <a:r>
              <a:rPr spc="-35" dirty="0"/>
              <a:t>Koral</a:t>
            </a:r>
            <a:r>
              <a:rPr spc="-10" dirty="0"/>
              <a:t> </a:t>
            </a:r>
            <a:r>
              <a:rPr spc="-25" dirty="0"/>
              <a:t>Sikat</a:t>
            </a:r>
            <a:r>
              <a:rPr spc="-10" dirty="0"/>
              <a:t> </a:t>
            </a:r>
            <a:r>
              <a:rPr spc="-30" dirty="0"/>
              <a:t>(Koral</a:t>
            </a:r>
            <a:r>
              <a:rPr spc="-10" dirty="0"/>
              <a:t> </a:t>
            </a:r>
            <a:r>
              <a:rPr dirty="0"/>
              <a:t>Laut)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07565"/>
            <a:ext cx="7806690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Batu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koral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sikat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banyak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terdapat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di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laut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atau </a:t>
            </a:r>
            <a:r>
              <a:rPr sz="3200" spc="-15" dirty="0">
                <a:latin typeface="Calibri"/>
                <a:cs typeface="Calibri"/>
              </a:rPr>
              <a:t> pantai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di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daerah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flores. </a:t>
            </a:r>
            <a:r>
              <a:rPr sz="3200" spc="-5" dirty="0">
                <a:latin typeface="Calibri"/>
                <a:cs typeface="Calibri"/>
              </a:rPr>
              <a:t>Perbedaan </a:t>
            </a:r>
            <a:r>
              <a:rPr sz="3200" spc="-10" dirty="0">
                <a:latin typeface="Calibri"/>
                <a:cs typeface="Calibri"/>
              </a:rPr>
              <a:t>Batu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koral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sungai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(batu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kali)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dengan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batu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35" dirty="0">
                <a:latin typeface="Calibri"/>
                <a:cs typeface="Calibri"/>
              </a:rPr>
              <a:t>koral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sikat 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adalah </a:t>
            </a:r>
            <a:r>
              <a:rPr sz="3200" spc="-10" dirty="0">
                <a:latin typeface="Calibri"/>
                <a:cs typeface="Calibri"/>
              </a:rPr>
              <a:t>variasi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warna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nya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dimana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batu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laut 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lebih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variatif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warnanya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sedangkan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batu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kali 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warna </a:t>
            </a:r>
            <a:r>
              <a:rPr sz="3200" spc="-25" dirty="0">
                <a:latin typeface="Calibri"/>
                <a:cs typeface="Calibri"/>
              </a:rPr>
              <a:t>hanya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sejenis.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2669" y="461594"/>
            <a:ext cx="60585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Adesit</a:t>
            </a:r>
            <a:r>
              <a:rPr spc="-10" dirty="0"/>
              <a:t> </a:t>
            </a:r>
            <a:r>
              <a:rPr spc="-15" dirty="0"/>
              <a:t>Hitam-</a:t>
            </a:r>
            <a:r>
              <a:rPr spc="-30" dirty="0"/>
              <a:t> </a:t>
            </a:r>
            <a:r>
              <a:rPr dirty="0"/>
              <a:t>Abu2</a:t>
            </a:r>
            <a:r>
              <a:rPr spc="-5" dirty="0"/>
              <a:t> </a:t>
            </a:r>
            <a:r>
              <a:rPr dirty="0"/>
              <a:t>,</a:t>
            </a:r>
            <a:r>
              <a:rPr spc="-5" dirty="0"/>
              <a:t> </a:t>
            </a:r>
            <a:r>
              <a:rPr spc="-20" dirty="0"/>
              <a:t>Polos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1371600"/>
            <a:ext cx="419100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7801" y="461594"/>
            <a:ext cx="31730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Andesit</a:t>
            </a:r>
            <a:r>
              <a:rPr spc="-50" dirty="0"/>
              <a:t> </a:t>
            </a:r>
            <a:r>
              <a:rPr spc="-5" dirty="0"/>
              <a:t>Bintik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1577174"/>
            <a:ext cx="464820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1329" y="461594"/>
            <a:ext cx="46437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Andesit</a:t>
            </a:r>
            <a:r>
              <a:rPr spc="-30" dirty="0"/>
              <a:t> </a:t>
            </a:r>
            <a:r>
              <a:rPr spc="-50" dirty="0"/>
              <a:t>Tropical</a:t>
            </a:r>
            <a:r>
              <a:rPr spc="-25" dirty="0"/>
              <a:t> Red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8400" y="1729574"/>
            <a:ext cx="434340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5025" y="461594"/>
            <a:ext cx="49383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Andesit</a:t>
            </a:r>
            <a:r>
              <a:rPr spc="-10" dirty="0"/>
              <a:t> </a:t>
            </a:r>
            <a:r>
              <a:rPr dirty="0"/>
              <a:t>Black</a:t>
            </a:r>
            <a:r>
              <a:rPr spc="-35" dirty="0"/>
              <a:t> </a:t>
            </a:r>
            <a:r>
              <a:rPr spc="-5" dirty="0"/>
              <a:t>Absolut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805813"/>
            <a:ext cx="4137786" cy="413778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1745" y="461594"/>
            <a:ext cx="408177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Palimanan</a:t>
            </a:r>
            <a:r>
              <a:rPr spc="-50" dirty="0"/>
              <a:t> </a:t>
            </a:r>
            <a:r>
              <a:rPr spc="-15" dirty="0"/>
              <a:t>Kuning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1752600"/>
            <a:ext cx="4267200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30046" y="461594"/>
            <a:ext cx="728725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Palimanan</a:t>
            </a:r>
            <a:r>
              <a:rPr dirty="0"/>
              <a:t> Putih</a:t>
            </a:r>
            <a:r>
              <a:rPr spc="-5" dirty="0"/>
              <a:t> </a:t>
            </a:r>
            <a:r>
              <a:rPr spc="-35" dirty="0"/>
              <a:t>(Broken</a:t>
            </a:r>
            <a:r>
              <a:rPr spc="-20" dirty="0"/>
              <a:t> </a:t>
            </a:r>
            <a:r>
              <a:rPr spc="-10" dirty="0"/>
              <a:t>White)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805813"/>
            <a:ext cx="4290186" cy="429018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5777" y="461594"/>
            <a:ext cx="35534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Sukabumi</a:t>
            </a:r>
            <a:r>
              <a:rPr spc="-95" dirty="0"/>
              <a:t> </a:t>
            </a:r>
            <a:r>
              <a:rPr spc="-5" dirty="0"/>
              <a:t>Hijau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0" y="1958174"/>
            <a:ext cx="419100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6860" y="461594"/>
            <a:ext cx="492214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 err="1" smtClean="0"/>
              <a:t>Salagedang</a:t>
            </a:r>
            <a:r>
              <a:rPr lang="en-US" spc="-25" dirty="0" smtClean="0"/>
              <a:t> </a:t>
            </a:r>
            <a:r>
              <a:rPr spc="-25" dirty="0" err="1" smtClean="0"/>
              <a:t>Templek</a:t>
            </a:r>
            <a:endParaRPr spc="-2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1828800"/>
            <a:ext cx="4267200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3708" y="461594"/>
            <a:ext cx="46609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5" dirty="0"/>
              <a:t>Templek</a:t>
            </a:r>
            <a:r>
              <a:rPr spc="-50" dirty="0"/>
              <a:t> </a:t>
            </a:r>
            <a:r>
              <a:rPr spc="-15" dirty="0"/>
              <a:t>Purwakarta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805774"/>
            <a:ext cx="434340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7094" y="461594"/>
            <a:ext cx="38290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Paras Krem </a:t>
            </a:r>
            <a:r>
              <a:rPr dirty="0"/>
              <a:t>Jogja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805813"/>
            <a:ext cx="4061586" cy="406158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8236" y="461594"/>
            <a:ext cx="38315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Paras</a:t>
            </a:r>
            <a:r>
              <a:rPr spc="-30" dirty="0"/>
              <a:t> </a:t>
            </a:r>
            <a:r>
              <a:rPr dirty="0"/>
              <a:t>Putih</a:t>
            </a:r>
            <a:r>
              <a:rPr spc="-30" dirty="0"/>
              <a:t> </a:t>
            </a:r>
            <a:r>
              <a:rPr dirty="0"/>
              <a:t>Jogja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1881974"/>
            <a:ext cx="4038600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85565" y="461594"/>
            <a:ext cx="23742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Bali</a:t>
            </a:r>
            <a:r>
              <a:rPr spc="-80" dirty="0"/>
              <a:t> </a:t>
            </a:r>
            <a:r>
              <a:rPr spc="-10" dirty="0"/>
              <a:t>Green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805774"/>
            <a:ext cx="4267200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8029" y="461594"/>
            <a:ext cx="25692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Batu</a:t>
            </a:r>
            <a:r>
              <a:rPr spc="-60" dirty="0"/>
              <a:t> </a:t>
            </a:r>
            <a:r>
              <a:rPr spc="-20" dirty="0"/>
              <a:t>Breksi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805774"/>
            <a:ext cx="4267200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0241" y="461594"/>
            <a:ext cx="37668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Relief</a:t>
            </a:r>
            <a:r>
              <a:rPr spc="-60" dirty="0"/>
              <a:t> </a:t>
            </a:r>
            <a:r>
              <a:rPr spc="-5" dirty="0"/>
              <a:t>Batu</a:t>
            </a:r>
            <a:r>
              <a:rPr spc="-30" dirty="0"/>
              <a:t> </a:t>
            </a:r>
            <a:r>
              <a:rPr spc="-5" dirty="0"/>
              <a:t>Alam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805813"/>
            <a:ext cx="4213986" cy="421398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1642" y="461594"/>
            <a:ext cx="26828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Koral</a:t>
            </a:r>
            <a:r>
              <a:rPr spc="-70" dirty="0"/>
              <a:t> </a:t>
            </a:r>
            <a:r>
              <a:rPr spc="-10" dirty="0"/>
              <a:t>Hitam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1881974"/>
            <a:ext cx="38100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8805" y="461594"/>
            <a:ext cx="38665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Koral </a:t>
            </a:r>
            <a:r>
              <a:rPr spc="-15" dirty="0"/>
              <a:t>Merah</a:t>
            </a:r>
            <a:r>
              <a:rPr spc="-35" dirty="0"/>
              <a:t> </a:t>
            </a:r>
            <a:r>
              <a:rPr spc="-10" dirty="0"/>
              <a:t>Hati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1905000"/>
            <a:ext cx="3962400" cy="3962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4334" y="461594"/>
            <a:ext cx="22758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Koral</a:t>
            </a:r>
            <a:r>
              <a:rPr spc="-70" dirty="0"/>
              <a:t> </a:t>
            </a:r>
            <a:r>
              <a:rPr dirty="0"/>
              <a:t>Pink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752600"/>
            <a:ext cx="419100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0702" y="461594"/>
            <a:ext cx="24815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Koral</a:t>
            </a:r>
            <a:r>
              <a:rPr spc="-65" dirty="0"/>
              <a:t> </a:t>
            </a:r>
            <a:r>
              <a:rPr spc="-5" dirty="0"/>
              <a:t>Hijau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1805813"/>
            <a:ext cx="4213986" cy="421398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1558" y="461594"/>
            <a:ext cx="25031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Koral</a:t>
            </a:r>
            <a:r>
              <a:rPr spc="-65" dirty="0"/>
              <a:t> </a:t>
            </a:r>
            <a:r>
              <a:rPr dirty="0"/>
              <a:t>Putih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7000" y="1828800"/>
            <a:ext cx="38862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6026" y="461594"/>
            <a:ext cx="26352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Batu</a:t>
            </a:r>
            <a:r>
              <a:rPr spc="-75" dirty="0"/>
              <a:t> </a:t>
            </a:r>
            <a:r>
              <a:rPr dirty="0"/>
              <a:t>Adesit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201" y="2590800"/>
            <a:ext cx="8217876" cy="243969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3670" y="461594"/>
            <a:ext cx="37553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Batu</a:t>
            </a:r>
            <a:r>
              <a:rPr spc="-25" dirty="0"/>
              <a:t> </a:t>
            </a:r>
            <a:r>
              <a:rPr spc="-20" dirty="0"/>
              <a:t>Kali</a:t>
            </a:r>
            <a:r>
              <a:rPr spc="-25" dirty="0"/>
              <a:t> </a:t>
            </a:r>
            <a:r>
              <a:rPr spc="-5" dirty="0"/>
              <a:t>Olahan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772157"/>
            <a:ext cx="8513445" cy="424764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5273" y="461594"/>
            <a:ext cx="2476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Batu</a:t>
            </a:r>
            <a:r>
              <a:rPr spc="-80" dirty="0"/>
              <a:t> </a:t>
            </a:r>
            <a:r>
              <a:rPr dirty="0"/>
              <a:t>Belah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487" y="2667000"/>
            <a:ext cx="8604428" cy="23320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2705" y="461594"/>
            <a:ext cx="24180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Batu</a:t>
            </a:r>
            <a:r>
              <a:rPr spc="-75" dirty="0"/>
              <a:t> </a:t>
            </a:r>
            <a:r>
              <a:rPr spc="-35" dirty="0"/>
              <a:t>Paras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4570" y="2514600"/>
            <a:ext cx="8273669" cy="269027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0702" y="461594"/>
            <a:ext cx="24847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Batu</a:t>
            </a:r>
            <a:r>
              <a:rPr spc="-65" dirty="0"/>
              <a:t> </a:t>
            </a:r>
            <a:r>
              <a:rPr spc="-5" dirty="0"/>
              <a:t>Candi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938" y="2209800"/>
            <a:ext cx="8228330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9264" y="461594"/>
            <a:ext cx="56673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Mozaik </a:t>
            </a:r>
            <a:r>
              <a:rPr dirty="0"/>
              <a:t>Bahan</a:t>
            </a:r>
            <a:r>
              <a:rPr spc="-35" dirty="0"/>
              <a:t> </a:t>
            </a:r>
            <a:r>
              <a:rPr spc="-10" dirty="0"/>
              <a:t>Batu</a:t>
            </a:r>
            <a:r>
              <a:rPr spc="-20" dirty="0"/>
              <a:t> </a:t>
            </a:r>
            <a:r>
              <a:rPr spc="-35" dirty="0"/>
              <a:t>Koral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607058"/>
            <a:ext cx="5549773" cy="410794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9264" y="461594"/>
            <a:ext cx="56673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Mozaik </a:t>
            </a:r>
            <a:r>
              <a:rPr dirty="0"/>
              <a:t>Bahan</a:t>
            </a:r>
            <a:r>
              <a:rPr spc="-35" dirty="0"/>
              <a:t> </a:t>
            </a:r>
            <a:r>
              <a:rPr spc="-10" dirty="0"/>
              <a:t>Batu</a:t>
            </a:r>
            <a:r>
              <a:rPr spc="-20" dirty="0"/>
              <a:t> </a:t>
            </a:r>
            <a:r>
              <a:rPr spc="-35" dirty="0"/>
              <a:t>Koral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7323" y="2209800"/>
            <a:ext cx="5181600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990600" y="1295400"/>
            <a:ext cx="7239000" cy="4648200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kern="0" dirty="0" err="1" smtClean="0">
                <a:solidFill>
                  <a:sysClr val="windowText" lastClr="000000"/>
                </a:solidFill>
              </a:rPr>
              <a:t>Jenis</a:t>
            </a:r>
            <a:r>
              <a:rPr lang="en-US" sz="2800" b="1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b="1" kern="0" dirty="0" err="1" smtClean="0">
                <a:solidFill>
                  <a:sysClr val="windowText" lastClr="000000"/>
                </a:solidFill>
              </a:rPr>
              <a:t>Batu</a:t>
            </a:r>
            <a:r>
              <a:rPr lang="en-US" sz="2800" b="1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b="1" kern="0" dirty="0" err="1" smtClean="0">
                <a:solidFill>
                  <a:sysClr val="windowText" lastClr="000000"/>
                </a:solidFill>
              </a:rPr>
              <a:t>Alam</a:t>
            </a:r>
            <a:r>
              <a:rPr lang="en-US" sz="2800" b="1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b="1" kern="0" dirty="0" err="1" smtClean="0">
                <a:solidFill>
                  <a:sysClr val="windowText" lastClr="000000"/>
                </a:solidFill>
              </a:rPr>
              <a:t>Menurut</a:t>
            </a:r>
            <a:r>
              <a:rPr lang="en-US" sz="2800" b="1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b="1" kern="0" dirty="0" err="1">
                <a:solidFill>
                  <a:sysClr val="windowText" lastClr="000000"/>
                </a:solidFill>
              </a:rPr>
              <a:t>T</a:t>
            </a:r>
            <a:r>
              <a:rPr lang="en-US" sz="2800" b="1" kern="0" dirty="0" err="1" smtClean="0">
                <a:solidFill>
                  <a:sysClr val="windowText" lastClr="000000"/>
                </a:solidFill>
              </a:rPr>
              <a:t>egangannya</a:t>
            </a:r>
            <a:r>
              <a:rPr lang="en-US" sz="2800" b="1" kern="0" dirty="0" smtClean="0">
                <a:solidFill>
                  <a:sysClr val="windowText" lastClr="000000"/>
                </a:solidFill>
              </a:rPr>
              <a:t> :</a:t>
            </a:r>
          </a:p>
          <a:p>
            <a:pPr algn="just"/>
            <a:endParaRPr lang="en-US" sz="2400" b="1" kern="0" dirty="0" smtClean="0">
              <a:solidFill>
                <a:sysClr val="windowText" lastClr="000000"/>
              </a:solidFill>
            </a:endParaRPr>
          </a:p>
          <a:p>
            <a:pPr algn="just"/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Batu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lunak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( 4 kg/cm</a:t>
            </a:r>
            <a:r>
              <a:rPr lang="en-US" sz="2400" kern="0" baseline="30000" dirty="0" smtClean="0">
                <a:solidFill>
                  <a:sysClr val="windowText" lastClr="000000"/>
                </a:solidFill>
                <a:cs typeface="Times New Roman" pitchFamily="18" charset="0"/>
              </a:rPr>
              <a:t>2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– 8 kg/cm</a:t>
            </a:r>
            <a:r>
              <a:rPr lang="en-US" sz="2400" kern="0" baseline="30000" dirty="0" smtClean="0">
                <a:solidFill>
                  <a:sysClr val="windowText" lastClr="000000"/>
                </a:solidFill>
                <a:cs typeface="Times New Roman" pitchFamily="18" charset="0"/>
              </a:rPr>
              <a:t>2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),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yaitu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batu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alam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yang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mudah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digali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dan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dipatahkan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dengan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tangan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. </a:t>
            </a:r>
          </a:p>
          <a:p>
            <a:pPr algn="just"/>
            <a:endParaRPr lang="id-ID" sz="2400" kern="0" dirty="0" smtClean="0">
              <a:solidFill>
                <a:sysClr val="windowText" lastClr="000000"/>
              </a:solidFill>
              <a:cs typeface="Times New Roman" pitchFamily="18" charset="0"/>
            </a:endParaRPr>
          </a:p>
          <a:p>
            <a:pPr algn="just"/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Batu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sedang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( 8 kg/cm</a:t>
            </a:r>
            <a:r>
              <a:rPr lang="en-US" sz="2400" kern="0" baseline="30000" dirty="0" smtClean="0">
                <a:solidFill>
                  <a:sysClr val="windowText" lastClr="000000"/>
                </a:solidFill>
                <a:cs typeface="Times New Roman" pitchFamily="18" charset="0"/>
              </a:rPr>
              <a:t>2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– 18 kg/cm</a:t>
            </a:r>
            <a:r>
              <a:rPr lang="en-US" sz="2400" kern="0" baseline="30000" dirty="0" smtClean="0">
                <a:solidFill>
                  <a:sysClr val="windowText" lastClr="000000"/>
                </a:solidFill>
                <a:cs typeface="Times New Roman" pitchFamily="18" charset="0"/>
              </a:rPr>
              <a:t>2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),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Bagian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pecahan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/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patahan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mudah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dihancurkan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dengan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palu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. </a:t>
            </a:r>
          </a:p>
          <a:p>
            <a:pPr algn="just"/>
            <a:endParaRPr lang="id-ID" sz="2400" kern="0" dirty="0" smtClean="0">
              <a:solidFill>
                <a:sysClr val="windowText" lastClr="000000"/>
              </a:solidFill>
              <a:cs typeface="Times New Roman" pitchFamily="18" charset="0"/>
            </a:endParaRPr>
          </a:p>
          <a:p>
            <a:pPr algn="just"/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Batu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keras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( 16 kg/cm</a:t>
            </a:r>
            <a:r>
              <a:rPr lang="en-US" sz="2400" kern="0" baseline="30000" dirty="0" smtClean="0">
                <a:solidFill>
                  <a:sysClr val="windowText" lastClr="000000"/>
                </a:solidFill>
                <a:cs typeface="Times New Roman" pitchFamily="18" charset="0"/>
              </a:rPr>
              <a:t>2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– 50 kg/cm</a:t>
            </a:r>
            <a:r>
              <a:rPr lang="en-US" sz="2400" kern="0" baseline="30000" dirty="0" smtClean="0">
                <a:solidFill>
                  <a:sysClr val="windowText" lastClr="000000"/>
                </a:solidFill>
                <a:cs typeface="Times New Roman" pitchFamily="18" charset="0"/>
              </a:rPr>
              <a:t>2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),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yaitu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batu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alam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yang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hanya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dapat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digali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dengan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memakai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bagan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 </a:t>
            </a:r>
            <a:r>
              <a:rPr lang="en-US" sz="2400" kern="0" dirty="0" err="1" smtClean="0">
                <a:solidFill>
                  <a:sysClr val="windowText" lastClr="000000"/>
                </a:solidFill>
                <a:cs typeface="Times New Roman" pitchFamily="18" charset="0"/>
              </a:rPr>
              <a:t>peledak</a:t>
            </a:r>
            <a:r>
              <a:rPr lang="en-US" sz="2400" kern="0" dirty="0" smtClean="0">
                <a:solidFill>
                  <a:sysClr val="windowText" lastClr="000000"/>
                </a:solidFill>
                <a:cs typeface="Times New Roman" pitchFamily="18" charset="0"/>
              </a:rPr>
              <a:t>. </a:t>
            </a:r>
            <a:endParaRPr lang="id-ID" sz="2400" kern="0" dirty="0" smtClean="0">
              <a:solidFill>
                <a:sysClr val="windowText" lastClr="000000"/>
              </a:solidFill>
              <a:cs typeface="Times New Roman" pitchFamily="18" charset="0"/>
            </a:endParaRPr>
          </a:p>
          <a:p>
            <a:pPr algn="just"/>
            <a:endParaRPr lang="en-US" sz="24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3505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 marL="742950" indent="-742950" algn="just">
              <a:buAutoNum type="alphaLcParenR"/>
            </a:pPr>
            <a:r>
              <a:rPr lang="en-US" sz="3600" dirty="0" err="1" smtClean="0"/>
              <a:t>Batu</a:t>
            </a:r>
            <a:r>
              <a:rPr lang="en-US" sz="3600" dirty="0" smtClean="0"/>
              <a:t> </a:t>
            </a:r>
            <a:r>
              <a:rPr lang="en-US" sz="3600" dirty="0" err="1" smtClean="0"/>
              <a:t>Gamping</a:t>
            </a:r>
            <a:r>
              <a:rPr lang="en-US" sz="3600" dirty="0"/>
              <a:t> </a:t>
            </a:r>
            <a:endParaRPr lang="en-US" sz="3600" dirty="0" smtClean="0"/>
          </a:p>
          <a:p>
            <a:pPr algn="just"/>
            <a:r>
              <a:rPr lang="en-US" sz="3600" dirty="0"/>
              <a:t> </a:t>
            </a:r>
            <a:r>
              <a:rPr lang="en-US" sz="3600" dirty="0" smtClean="0"/>
              <a:t>      (</a:t>
            </a:r>
            <a:r>
              <a:rPr lang="en-US" sz="3600" dirty="0" err="1" smtClean="0"/>
              <a:t>termasuk</a:t>
            </a:r>
            <a:r>
              <a:rPr lang="en-US" sz="3600" dirty="0" smtClean="0"/>
              <a:t> </a:t>
            </a:r>
            <a:r>
              <a:rPr lang="en-US" sz="3600" dirty="0" err="1" smtClean="0"/>
              <a:t>batuan</a:t>
            </a:r>
            <a:r>
              <a:rPr lang="en-US" sz="3600" dirty="0"/>
              <a:t> </a:t>
            </a:r>
            <a:r>
              <a:rPr lang="en-US" sz="3600" dirty="0" err="1" smtClean="0"/>
              <a:t>sedimen</a:t>
            </a:r>
            <a:r>
              <a:rPr lang="en-US" sz="3600" dirty="0"/>
              <a:t>) </a:t>
            </a:r>
            <a:endParaRPr lang="id-ID" sz="3600" dirty="0"/>
          </a:p>
          <a:p>
            <a:pPr marL="0" indent="0" algn="just">
              <a:buNone/>
            </a:pPr>
            <a:endParaRPr lang="en-US" sz="3600" dirty="0" smtClean="0"/>
          </a:p>
          <a:p>
            <a:pPr marL="0" indent="0" algn="just">
              <a:buNone/>
            </a:pPr>
            <a:r>
              <a:rPr lang="en-US" sz="3600" dirty="0" err="1" smtClean="0"/>
              <a:t>Secara</a:t>
            </a:r>
            <a:r>
              <a:rPr lang="en-US" sz="3600" dirty="0" smtClean="0"/>
              <a:t> </a:t>
            </a:r>
            <a:r>
              <a:rPr lang="en-US" sz="3600" dirty="0" err="1"/>
              <a:t>kimia</a:t>
            </a:r>
            <a:r>
              <a:rPr lang="en-US" sz="3600" dirty="0"/>
              <a:t> </a:t>
            </a:r>
            <a:r>
              <a:rPr lang="en-US" sz="3600" dirty="0" err="1"/>
              <a:t>batu</a:t>
            </a:r>
            <a:r>
              <a:rPr lang="en-US" sz="3600" dirty="0"/>
              <a:t> </a:t>
            </a:r>
            <a:r>
              <a:rPr lang="en-US" sz="3600" dirty="0" err="1"/>
              <a:t>gamping</a:t>
            </a:r>
            <a:r>
              <a:rPr lang="en-US" sz="3600" dirty="0"/>
              <a:t> </a:t>
            </a:r>
            <a:r>
              <a:rPr lang="en-US" sz="3600" dirty="0" err="1"/>
              <a:t>terdiri</a:t>
            </a:r>
            <a:r>
              <a:rPr lang="en-US" sz="3600" dirty="0"/>
              <a:t> </a:t>
            </a:r>
            <a:r>
              <a:rPr lang="en-US" sz="3600" dirty="0" err="1" smtClean="0"/>
              <a:t>atas</a:t>
            </a:r>
            <a:r>
              <a:rPr lang="en-US" sz="3600" dirty="0"/>
              <a:t> </a:t>
            </a:r>
            <a:r>
              <a:rPr lang="en-US" sz="3600" dirty="0" err="1" smtClean="0"/>
              <a:t>kalsium</a:t>
            </a:r>
            <a:r>
              <a:rPr lang="en-US" sz="3600" dirty="0" smtClean="0"/>
              <a:t> </a:t>
            </a:r>
            <a:r>
              <a:rPr lang="en-US" sz="3600" dirty="0" err="1" smtClean="0"/>
              <a:t>karbonat</a:t>
            </a:r>
            <a:r>
              <a:rPr lang="en-US" sz="3600" dirty="0" smtClean="0"/>
              <a:t> </a:t>
            </a:r>
            <a:r>
              <a:rPr lang="en-US" sz="3600" dirty="0"/>
              <a:t>(CaCO3). </a:t>
            </a:r>
            <a:r>
              <a:rPr lang="en-US" sz="3600" dirty="0" err="1" smtClean="0"/>
              <a:t>Pada</a:t>
            </a:r>
            <a:r>
              <a:rPr lang="en-US" sz="3600" dirty="0" smtClean="0"/>
              <a:t> </a:t>
            </a:r>
            <a:r>
              <a:rPr lang="en-US" sz="3600" dirty="0" err="1" smtClean="0"/>
              <a:t>umumnya</a:t>
            </a:r>
            <a:r>
              <a:rPr lang="en-US" sz="3600" dirty="0" smtClean="0"/>
              <a:t> </a:t>
            </a:r>
            <a:r>
              <a:rPr lang="en-US" sz="3600" dirty="0"/>
              <a:t>deposit </a:t>
            </a:r>
            <a:r>
              <a:rPr lang="en-US" sz="3600" dirty="0" err="1"/>
              <a:t>batu</a:t>
            </a:r>
            <a:r>
              <a:rPr lang="en-US" sz="3600" dirty="0"/>
              <a:t> </a:t>
            </a:r>
            <a:r>
              <a:rPr lang="en-US" sz="3600" dirty="0" err="1" smtClean="0"/>
              <a:t>gamping</a:t>
            </a:r>
            <a:r>
              <a:rPr lang="en-US" sz="3600" dirty="0" smtClean="0"/>
              <a:t> </a:t>
            </a:r>
            <a:r>
              <a:rPr lang="en-US" sz="3600" dirty="0" err="1" smtClean="0"/>
              <a:t>ditemukan</a:t>
            </a:r>
            <a:r>
              <a:rPr lang="en-US" sz="3600" dirty="0" smtClean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bentuk</a:t>
            </a:r>
            <a:r>
              <a:rPr lang="en-US" sz="3600" dirty="0"/>
              <a:t> </a:t>
            </a:r>
            <a:r>
              <a:rPr lang="en-US" sz="3600" dirty="0" err="1"/>
              <a:t>bukit</a:t>
            </a:r>
            <a:r>
              <a:rPr lang="en-US" sz="3600" dirty="0"/>
              <a:t>. </a:t>
            </a:r>
            <a:r>
              <a:rPr lang="en-US" sz="3600" dirty="0" err="1"/>
              <a:t>Oleh</a:t>
            </a:r>
            <a:r>
              <a:rPr lang="en-US" sz="3600" dirty="0"/>
              <a:t> </a:t>
            </a:r>
            <a:r>
              <a:rPr lang="en-US" sz="3600" dirty="0" err="1" smtClean="0"/>
              <a:t>sebab</a:t>
            </a:r>
            <a:r>
              <a:rPr lang="en-US" sz="3600" dirty="0" smtClean="0"/>
              <a:t> </a:t>
            </a:r>
            <a:r>
              <a:rPr lang="en-US" sz="3600" dirty="0" err="1"/>
              <a:t>itu</a:t>
            </a:r>
            <a:r>
              <a:rPr lang="en-US" sz="3600" dirty="0"/>
              <a:t> </a:t>
            </a:r>
            <a:r>
              <a:rPr lang="en-US" sz="3600" dirty="0" err="1"/>
              <a:t>teknik</a:t>
            </a:r>
            <a:r>
              <a:rPr lang="en-US" sz="3600" dirty="0"/>
              <a:t> </a:t>
            </a:r>
            <a:r>
              <a:rPr lang="en-US" sz="3600" dirty="0" err="1"/>
              <a:t>penambangannya</a:t>
            </a:r>
            <a:r>
              <a:rPr lang="en-US" sz="3600" dirty="0"/>
              <a:t> </a:t>
            </a:r>
            <a:r>
              <a:rPr lang="en-US" sz="3600" dirty="0" err="1" smtClean="0"/>
              <a:t>dilakukan</a:t>
            </a:r>
            <a:r>
              <a:rPr lang="en-US" sz="3600" dirty="0" smtClean="0"/>
              <a:t> </a:t>
            </a:r>
            <a:r>
              <a:rPr lang="en-US" sz="3600" dirty="0" err="1" smtClean="0"/>
              <a:t>bentuk</a:t>
            </a:r>
            <a:r>
              <a:rPr lang="en-US" sz="3600" dirty="0" smtClean="0"/>
              <a:t> </a:t>
            </a:r>
            <a:r>
              <a:rPr lang="en-US" sz="3600" dirty="0" err="1"/>
              <a:t>tambang</a:t>
            </a:r>
            <a:r>
              <a:rPr lang="en-US" sz="3600" dirty="0"/>
              <a:t> </a:t>
            </a:r>
            <a:r>
              <a:rPr lang="en-US" sz="3600" dirty="0" err="1"/>
              <a:t>terbuka</a:t>
            </a:r>
            <a:r>
              <a:rPr lang="en-US" sz="3600" dirty="0"/>
              <a:t>. </a:t>
            </a:r>
            <a:endParaRPr lang="id-ID" sz="3600" dirty="0"/>
          </a:p>
          <a:p>
            <a:pPr algn="just"/>
            <a:endParaRPr lang="en-US" sz="3600" dirty="0" smtClean="0"/>
          </a:p>
          <a:p>
            <a:pPr algn="just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4901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89771"/>
            <a:ext cx="8686800" cy="6111029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id-ID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err="1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Batu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gamping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yang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dikalsinasi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(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dipanaskan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pada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suhu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600°C - 900°C)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akan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menjadi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kapur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tohor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dan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kapur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padam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Kapur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ini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digunakan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sebagai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bahan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perekat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hidrolis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pada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adukan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/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spesi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Batu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gamping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juga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merupakan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bahan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baku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pembuatan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semen Portland. </a:t>
            </a:r>
            <a:r>
              <a:rPr lang="id-ID" sz="36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/>
            </a:r>
            <a:br>
              <a:rPr lang="id-ID" sz="36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</a:br>
            <a:r>
              <a:rPr lang="id-ID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/>
            </a:r>
            <a:br>
              <a:rPr lang="id-ID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</a:br>
            <a:r>
              <a:rPr lang="id-ID" sz="36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/>
            </a:r>
            <a:br>
              <a:rPr lang="id-ID" sz="36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</a:br>
            <a:r>
              <a:rPr lang="id-ID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/>
            </a:r>
            <a:br>
              <a:rPr lang="id-ID" sz="3600" dirty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</a:br>
            <a:r>
              <a:rPr lang="id-ID" sz="36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/>
            </a:r>
            <a:br>
              <a:rPr lang="id-ID" sz="3600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</a:br>
            <a:r>
              <a:rPr lang="en-US" sz="3600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Batu</a:t>
            </a:r>
            <a:r>
              <a:rPr lang="en-US" sz="3600" b="1" i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chemeClr val="tx2">
                    <a:lumMod val="75000"/>
                  </a:schemeClr>
                </a:solidFill>
                <a:latin typeface="+mj-lt"/>
                <a:cs typeface="Times New Roman" pitchFamily="18" charset="0"/>
              </a:rPr>
              <a:t>Kapur</a:t>
            </a:r>
            <a:r>
              <a:rPr lang="id-ID" sz="3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/>
            </a:r>
            <a:br>
              <a:rPr lang="id-ID" sz="3600" dirty="0">
                <a:solidFill>
                  <a:schemeClr val="tx2">
                    <a:lumMod val="75000"/>
                  </a:schemeClr>
                </a:solidFill>
                <a:latin typeface="+mj-lt"/>
              </a:rPr>
            </a:br>
            <a:r>
              <a:rPr lang="en-US" dirty="0"/>
              <a:t> 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932683" y="3810000"/>
            <a:ext cx="3324473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928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92696"/>
            <a:ext cx="8229600" cy="60722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Dolomit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id-ID" sz="3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Terjadi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karena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proses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peresapan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unsure magnesium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air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laut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batu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gamping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Berfungsi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seperti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batu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gamping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id-ID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id-ID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id-ID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id-ID" sz="3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id-ID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id-ID" sz="3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3200" b="1" i="1" dirty="0" err="1" smtClean="0">
                <a:latin typeface="Times New Roman" pitchFamily="18" charset="0"/>
                <a:cs typeface="Times New Roman" pitchFamily="18" charset="0"/>
              </a:rPr>
              <a:t>Batu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3200" b="1" i="1" dirty="0" smtClean="0">
                <a:latin typeface="Times New Roman" pitchFamily="18" charset="0"/>
                <a:cs typeface="Times New Roman" pitchFamily="18" charset="0"/>
              </a:rPr>
              <a:t>Dolomit</a:t>
            </a:r>
            <a:endParaRPr lang="id-ID" sz="3200" dirty="0">
              <a:latin typeface="Times New Roman" pitchFamily="18" charset="0"/>
              <a:cs typeface="Times New Roman" pitchFamily="18" charset="0"/>
            </a:endParaRPr>
          </a:p>
          <a:p>
            <a:endParaRPr lang="id-ID" sz="3200" dirty="0"/>
          </a:p>
        </p:txBody>
      </p:sp>
      <p:pic>
        <p:nvPicPr>
          <p:cNvPr id="4" name="Picture 3" descr="http://t1.gstatic.com/images?q=tbn:ANd9GcS_6dT9Od1Go67GhkSDm2mvrtUU_XcTLsAl4eRmP4JTRisKf0f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819400"/>
            <a:ext cx="492922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571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79120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sz="2800" dirty="0" smtClean="0"/>
              <a:t>C) </a:t>
            </a:r>
            <a:r>
              <a:rPr lang="en-US" sz="2800" dirty="0" err="1"/>
              <a:t>G</a:t>
            </a:r>
            <a:r>
              <a:rPr lang="en-US" sz="2800" dirty="0" err="1" smtClean="0"/>
              <a:t>ipsum</a:t>
            </a:r>
            <a:r>
              <a:rPr lang="en-US" sz="2800" dirty="0" smtClean="0"/>
              <a:t> </a:t>
            </a:r>
            <a:endParaRPr lang="id-ID" sz="2800" dirty="0"/>
          </a:p>
          <a:p>
            <a:pPr algn="just">
              <a:buNone/>
            </a:pPr>
            <a:r>
              <a:rPr lang="en-US" sz="2800" dirty="0" err="1" smtClean="0"/>
              <a:t>Ditemukan</a:t>
            </a:r>
            <a:r>
              <a:rPr lang="en-US" sz="2800" dirty="0" smtClean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bentuk</a:t>
            </a:r>
            <a:r>
              <a:rPr lang="en-US" sz="2800" dirty="0"/>
              <a:t> </a:t>
            </a:r>
            <a:r>
              <a:rPr lang="en-US" sz="2800" dirty="0" err="1"/>
              <a:t>lembaran</a:t>
            </a:r>
            <a:r>
              <a:rPr lang="en-US" sz="2800" dirty="0"/>
              <a:t> </a:t>
            </a:r>
            <a:r>
              <a:rPr lang="en-US" sz="2800" dirty="0" err="1"/>
              <a:t>pipih</a:t>
            </a:r>
            <a:r>
              <a:rPr lang="en-US" sz="2800" dirty="0"/>
              <a:t>, </a:t>
            </a:r>
            <a:r>
              <a:rPr lang="en-US" sz="2800" dirty="0" err="1"/>
              <a:t>kristal</a:t>
            </a:r>
            <a:r>
              <a:rPr lang="en-US" sz="2800" dirty="0"/>
              <a:t>, </a:t>
            </a:r>
            <a:r>
              <a:rPr lang="en-US" sz="2800" dirty="0" err="1"/>
              <a:t>serabut</a:t>
            </a:r>
            <a:r>
              <a:rPr lang="en-US" sz="2800" dirty="0"/>
              <a:t> di </a:t>
            </a:r>
            <a:r>
              <a:rPr lang="en-US" sz="2800" dirty="0" err="1"/>
              <a:t>daerah</a:t>
            </a:r>
            <a:r>
              <a:rPr lang="en-US" sz="2800" dirty="0"/>
              <a:t> </a:t>
            </a:r>
            <a:r>
              <a:rPr lang="en-US" sz="2800" dirty="0" err="1"/>
              <a:t>batu</a:t>
            </a:r>
            <a:r>
              <a:rPr lang="en-US" sz="2800" dirty="0"/>
              <a:t> </a:t>
            </a:r>
            <a:r>
              <a:rPr lang="en-US" sz="2800" dirty="0" err="1"/>
              <a:t>gamping</a:t>
            </a:r>
            <a:r>
              <a:rPr lang="en-US" sz="2800" dirty="0"/>
              <a:t>. </a:t>
            </a:r>
            <a:r>
              <a:rPr lang="en-US" sz="2800" dirty="0" err="1" smtClean="0"/>
              <a:t>Gipsum</a:t>
            </a:r>
            <a:r>
              <a:rPr lang="en-US" sz="2800" dirty="0" smtClean="0"/>
              <a:t> </a:t>
            </a:r>
            <a:r>
              <a:rPr lang="en-US" sz="2800" dirty="0" err="1"/>
              <a:t>hasil</a:t>
            </a:r>
            <a:r>
              <a:rPr lang="en-US" sz="2800" dirty="0"/>
              <a:t> </a:t>
            </a:r>
            <a:r>
              <a:rPr lang="en-US" sz="2800" dirty="0" err="1"/>
              <a:t>penambangan</a:t>
            </a:r>
            <a:r>
              <a:rPr lang="en-US" sz="2800" dirty="0"/>
              <a:t> </a:t>
            </a:r>
            <a:r>
              <a:rPr lang="en-US" sz="2800" dirty="0" err="1"/>
              <a:t>diolah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dirty="0" err="1"/>
              <a:t>dipanaskan</a:t>
            </a:r>
            <a:r>
              <a:rPr lang="en-US" sz="2800" dirty="0"/>
              <a:t> </a:t>
            </a:r>
            <a:r>
              <a:rPr lang="en-US" sz="2800" dirty="0" err="1"/>
              <a:t>sehingga</a:t>
            </a:r>
            <a:r>
              <a:rPr lang="en-US" sz="2800" dirty="0"/>
              <a:t> </a:t>
            </a:r>
            <a:r>
              <a:rPr lang="en-US" sz="2800" dirty="0" err="1"/>
              <a:t>berbentuk</a:t>
            </a:r>
            <a:r>
              <a:rPr lang="en-US" sz="2800" dirty="0"/>
              <a:t> </a:t>
            </a:r>
            <a:r>
              <a:rPr lang="en-US" sz="2800" dirty="0" err="1"/>
              <a:t>tepung</a:t>
            </a:r>
            <a:r>
              <a:rPr lang="en-US" sz="2800" dirty="0"/>
              <a:t> </a:t>
            </a:r>
            <a:r>
              <a:rPr lang="en-US" sz="2800" dirty="0" err="1"/>
              <a:t>gips</a:t>
            </a:r>
            <a:r>
              <a:rPr lang="en-US" sz="2800" dirty="0"/>
              <a:t>. </a:t>
            </a:r>
            <a:r>
              <a:rPr lang="en-US" sz="2800" dirty="0" err="1" smtClean="0"/>
              <a:t>Digunakan</a:t>
            </a:r>
            <a:r>
              <a:rPr lang="en-US" sz="2800" dirty="0" smtClean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bahan</a:t>
            </a:r>
            <a:r>
              <a:rPr lang="en-US" sz="2800" dirty="0"/>
              <a:t> </a:t>
            </a:r>
            <a:r>
              <a:rPr lang="en-US" sz="2800" dirty="0" err="1"/>
              <a:t>tambah</a:t>
            </a:r>
            <a:r>
              <a:rPr lang="en-US" sz="2800" dirty="0"/>
              <a:t> semen </a:t>
            </a:r>
            <a:r>
              <a:rPr lang="en-US" sz="2800" dirty="0" err="1"/>
              <a:t>portlad</a:t>
            </a:r>
            <a:r>
              <a:rPr lang="en-US" sz="2800" dirty="0"/>
              <a:t>, </a:t>
            </a:r>
            <a:r>
              <a:rPr lang="en-US" sz="2800" dirty="0" err="1"/>
              <a:t>untuk</a:t>
            </a:r>
            <a:r>
              <a:rPr lang="en-US" sz="2800" dirty="0"/>
              <a:t> plafond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partisi</a:t>
            </a:r>
            <a:r>
              <a:rPr lang="en-US" sz="2800" dirty="0" smtClean="0"/>
              <a:t>.</a:t>
            </a:r>
            <a:endParaRPr lang="id-ID" sz="2800" dirty="0" smtClean="0"/>
          </a:p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endParaRPr lang="id-ID" dirty="0"/>
          </a:p>
          <a:p>
            <a:endParaRPr lang="id-ID" dirty="0" smtClean="0"/>
          </a:p>
          <a:p>
            <a:pPr algn="ctr">
              <a:buNone/>
            </a:pPr>
            <a:r>
              <a:rPr lang="en-US" dirty="0" smtClean="0"/>
              <a:t> </a:t>
            </a:r>
            <a:endParaRPr lang="en-US" b="1" i="1" dirty="0"/>
          </a:p>
          <a:p>
            <a:pPr algn="ctr">
              <a:buNone/>
            </a:pPr>
            <a:endParaRPr lang="en-US" b="1" i="1" dirty="0" smtClean="0"/>
          </a:p>
          <a:p>
            <a:pPr algn="ctr">
              <a:buNone/>
            </a:pPr>
            <a:endParaRPr lang="en-US" b="1" i="1" dirty="0" smtClean="0"/>
          </a:p>
          <a:p>
            <a:pPr algn="ctr">
              <a:buNone/>
            </a:pPr>
            <a:endParaRPr lang="en-US" b="1" i="1" dirty="0"/>
          </a:p>
          <a:p>
            <a:pPr algn="ctr">
              <a:buNone/>
            </a:pPr>
            <a:endParaRPr lang="en-US" b="1" i="1" dirty="0" smtClean="0"/>
          </a:p>
          <a:p>
            <a:pPr algn="ctr">
              <a:buNone/>
            </a:pPr>
            <a:endParaRPr lang="en-US" b="1" i="1" dirty="0"/>
          </a:p>
          <a:p>
            <a:pPr algn="ctr">
              <a:buNone/>
            </a:pPr>
            <a:endParaRPr lang="en-US" b="1" i="1" dirty="0" smtClean="0"/>
          </a:p>
          <a:p>
            <a:pPr algn="ctr">
              <a:buNone/>
            </a:pPr>
            <a:endParaRPr lang="en-US" b="1" i="1" dirty="0"/>
          </a:p>
          <a:p>
            <a:pPr algn="ctr">
              <a:buNone/>
            </a:pPr>
            <a:r>
              <a:rPr lang="en-US" sz="2800" b="1" i="1" dirty="0" err="1" smtClean="0"/>
              <a:t>Batu</a:t>
            </a:r>
            <a:r>
              <a:rPr lang="id-ID" sz="2800" b="1" i="1" dirty="0" smtClean="0"/>
              <a:t> </a:t>
            </a:r>
            <a:r>
              <a:rPr lang="id-ID" sz="2800" b="1" i="1" dirty="0" smtClean="0"/>
              <a:t>Gipsum</a:t>
            </a:r>
            <a:endParaRPr lang="id-ID" sz="2800" dirty="0" smtClean="0"/>
          </a:p>
          <a:p>
            <a:endParaRPr lang="en-US" dirty="0" smtClean="0"/>
          </a:p>
          <a:p>
            <a:endParaRPr lang="id-ID" dirty="0"/>
          </a:p>
          <a:p>
            <a:endParaRPr lang="id-ID" dirty="0"/>
          </a:p>
        </p:txBody>
      </p:sp>
      <p:pic>
        <p:nvPicPr>
          <p:cNvPr id="4" name="Picture 3" descr="http://t1.gstatic.com/images?q=tbn:ANd9GcS2QhQTNR-ooPh2owMhSxSw1drDIZSGn_J_npxrJ4szkCgvQjXGUQ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0555" y="2743200"/>
            <a:ext cx="502289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463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60722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id-ID" sz="2800" dirty="0" smtClean="0">
                <a:cs typeface="Times New Roman" pitchFamily="18" charset="0"/>
              </a:rPr>
              <a:t>d</a:t>
            </a:r>
            <a:r>
              <a:rPr lang="en-US" sz="2800" dirty="0" smtClean="0">
                <a:cs typeface="Times New Roman" pitchFamily="18" charset="0"/>
              </a:rPr>
              <a:t>) </a:t>
            </a:r>
            <a:r>
              <a:rPr lang="en-US" sz="2800" dirty="0" err="1">
                <a:cs typeface="Times New Roman" pitchFamily="18" charset="0"/>
              </a:rPr>
              <a:t>Marmer</a:t>
            </a:r>
            <a:r>
              <a:rPr lang="en-US" sz="2800" dirty="0">
                <a:cs typeface="Times New Roman" pitchFamily="18" charset="0"/>
              </a:rPr>
              <a:t> </a:t>
            </a:r>
            <a:endParaRPr lang="id-ID" sz="2800" dirty="0"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 err="1">
                <a:cs typeface="Times New Roman" pitchFamily="18" charset="0"/>
              </a:rPr>
              <a:t>Merupakan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hasil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metamorfose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dari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batu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gamping</a:t>
            </a:r>
            <a:r>
              <a:rPr lang="en-US" sz="2800" dirty="0">
                <a:cs typeface="Times New Roman" pitchFamily="18" charset="0"/>
              </a:rPr>
              <a:t>. </a:t>
            </a:r>
            <a:r>
              <a:rPr lang="en-US" sz="2800" dirty="0" err="1" smtClean="0">
                <a:cs typeface="Times New Roman" pitchFamily="18" charset="0"/>
              </a:rPr>
              <a:t>Bersifat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tahan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terhadap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cuaca</a:t>
            </a:r>
            <a:r>
              <a:rPr lang="en-US" sz="2800" dirty="0">
                <a:cs typeface="Times New Roman" pitchFamily="18" charset="0"/>
              </a:rPr>
              <a:t>, </a:t>
            </a:r>
            <a:r>
              <a:rPr lang="en-US" sz="2800" dirty="0" err="1">
                <a:cs typeface="Times New Roman" pitchFamily="18" charset="0"/>
              </a:rPr>
              <a:t>mudah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dikerjakan</a:t>
            </a:r>
            <a:r>
              <a:rPr lang="en-US" sz="2800" dirty="0">
                <a:cs typeface="Times New Roman" pitchFamily="18" charset="0"/>
              </a:rPr>
              <a:t>, </a:t>
            </a:r>
            <a:r>
              <a:rPr lang="en-US" sz="2800" dirty="0" err="1">
                <a:cs typeface="Times New Roman" pitchFamily="18" charset="0"/>
              </a:rPr>
              <a:t>tidak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tahan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asam</a:t>
            </a:r>
            <a:r>
              <a:rPr lang="en-US" sz="2800" dirty="0">
                <a:cs typeface="Times New Roman" pitchFamily="18" charset="0"/>
              </a:rPr>
              <a:t>. </a:t>
            </a:r>
            <a:endParaRPr lang="id-ID" sz="2800" dirty="0"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 err="1" smtClean="0">
                <a:cs typeface="Times New Roman" pitchFamily="18" charset="0"/>
              </a:rPr>
              <a:t>Digunakan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untuk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pelapis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dinding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dan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lantai</a:t>
            </a:r>
            <a:r>
              <a:rPr lang="en-US" sz="2800" dirty="0">
                <a:cs typeface="Times New Roman" pitchFamily="18" charset="0"/>
              </a:rPr>
              <a:t>. </a:t>
            </a:r>
            <a:endParaRPr lang="id-ID" sz="2800" dirty="0"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>
                <a:cs typeface="Times New Roman" pitchFamily="18" charset="0"/>
              </a:rPr>
              <a:t> </a:t>
            </a:r>
            <a:endParaRPr lang="id-ID" sz="2800" dirty="0" smtClean="0">
              <a:cs typeface="Times New Roman" pitchFamily="18" charset="0"/>
            </a:endParaRPr>
          </a:p>
          <a:p>
            <a:pPr algn="just">
              <a:buNone/>
            </a:pPr>
            <a:endParaRPr lang="id-ID" sz="2800" dirty="0" smtClean="0">
              <a:cs typeface="Times New Roman" pitchFamily="18" charset="0"/>
            </a:endParaRPr>
          </a:p>
          <a:p>
            <a:pPr algn="just">
              <a:buNone/>
            </a:pPr>
            <a:endParaRPr lang="id-ID" sz="2800" dirty="0">
              <a:cs typeface="Times New Roman" pitchFamily="18" charset="0"/>
            </a:endParaRPr>
          </a:p>
          <a:p>
            <a:pPr algn="just">
              <a:buNone/>
            </a:pPr>
            <a:endParaRPr lang="id-ID" sz="2800" dirty="0">
              <a:cs typeface="Times New Roman" pitchFamily="18" charset="0"/>
            </a:endParaRPr>
          </a:p>
          <a:p>
            <a:pPr algn="just">
              <a:buNone/>
            </a:pPr>
            <a:endParaRPr lang="en-US" sz="2800" dirty="0" smtClean="0">
              <a:cs typeface="Times New Roman" pitchFamily="18" charset="0"/>
            </a:endParaRPr>
          </a:p>
          <a:p>
            <a:pPr algn="just">
              <a:buNone/>
            </a:pPr>
            <a:endParaRPr lang="en-US" sz="2800" dirty="0">
              <a:cs typeface="Times New Roman" pitchFamily="18" charset="0"/>
            </a:endParaRPr>
          </a:p>
          <a:p>
            <a:pPr algn="ctr">
              <a:buNone/>
            </a:pPr>
            <a:endParaRPr lang="id-ID" sz="2800" dirty="0">
              <a:cs typeface="Times New Roman" pitchFamily="18" charset="0"/>
            </a:endParaRPr>
          </a:p>
          <a:p>
            <a:pPr algn="ctr">
              <a:buNone/>
            </a:pPr>
            <a:r>
              <a:rPr lang="en-US" sz="2800" b="1" i="1" dirty="0" err="1" smtClean="0">
                <a:cs typeface="Times New Roman" pitchFamily="18" charset="0"/>
              </a:rPr>
              <a:t>Batu</a:t>
            </a:r>
            <a:r>
              <a:rPr lang="en-US" sz="2800" b="1" i="1" dirty="0" smtClean="0">
                <a:cs typeface="Times New Roman" pitchFamily="18" charset="0"/>
              </a:rPr>
              <a:t> </a:t>
            </a:r>
            <a:r>
              <a:rPr lang="en-US" sz="2800" b="1" i="1" dirty="0" err="1">
                <a:cs typeface="Times New Roman" pitchFamily="18" charset="0"/>
              </a:rPr>
              <a:t>Marmer</a:t>
            </a:r>
            <a:endParaRPr lang="id-ID" sz="2800" dirty="0">
              <a:cs typeface="Times New Roman" pitchFamily="18" charset="0"/>
            </a:endParaRPr>
          </a:p>
          <a:p>
            <a:pPr algn="just"/>
            <a:endParaRPr lang="id-ID" sz="28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88601" y="3048000"/>
            <a:ext cx="4643470" cy="243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672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0"/>
            <a:ext cx="8153400" cy="65973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200" dirty="0" smtClean="0"/>
              <a:t>  </a:t>
            </a:r>
            <a:endParaRPr lang="en-US" sz="3200" dirty="0" smtClean="0"/>
          </a:p>
          <a:p>
            <a:pPr algn="just">
              <a:buNone/>
            </a:pPr>
            <a:r>
              <a:rPr lang="en-US" sz="2800" dirty="0" smtClean="0">
                <a:cs typeface="Times New Roman" pitchFamily="18" charset="0"/>
              </a:rPr>
              <a:t>e</a:t>
            </a:r>
            <a:r>
              <a:rPr lang="en-US" sz="2800" dirty="0">
                <a:cs typeface="Times New Roman" pitchFamily="18" charset="0"/>
              </a:rPr>
              <a:t>) </a:t>
            </a:r>
            <a:r>
              <a:rPr lang="en-US" sz="2800" dirty="0" err="1">
                <a:cs typeface="Times New Roman" pitchFamily="18" charset="0"/>
              </a:rPr>
              <a:t>Tras</a:t>
            </a:r>
            <a:r>
              <a:rPr lang="en-US" sz="2800" dirty="0">
                <a:cs typeface="Times New Roman" pitchFamily="18" charset="0"/>
              </a:rPr>
              <a:t> </a:t>
            </a:r>
            <a:endParaRPr lang="id-ID" sz="2800" dirty="0">
              <a:cs typeface="Times New Roman" pitchFamily="18" charset="0"/>
            </a:endParaRPr>
          </a:p>
          <a:p>
            <a:pPr algn="just">
              <a:buNone/>
            </a:pPr>
            <a:r>
              <a:rPr lang="en-US" sz="2800" dirty="0" err="1" smtClean="0">
                <a:cs typeface="Times New Roman" pitchFamily="18" charset="0"/>
              </a:rPr>
              <a:t>Disebut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juga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sebagai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posolan</a:t>
            </a:r>
            <a:r>
              <a:rPr lang="en-US" sz="2800" dirty="0">
                <a:cs typeface="Times New Roman" pitchFamily="18" charset="0"/>
              </a:rPr>
              <a:t>, </a:t>
            </a:r>
            <a:r>
              <a:rPr lang="en-US" sz="2800" dirty="0" err="1">
                <a:cs typeface="Times New Roman" pitchFamily="18" charset="0"/>
              </a:rPr>
              <a:t>terbentuk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dari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 smtClean="0">
                <a:cs typeface="Times New Roman" pitchFamily="18" charset="0"/>
              </a:rPr>
              <a:t>batuan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dirty="0" err="1" smtClean="0">
                <a:cs typeface="Times New Roman" pitchFamily="18" charset="0"/>
              </a:rPr>
              <a:t>vulkanik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dirty="0">
                <a:cs typeface="Times New Roman" pitchFamily="18" charset="0"/>
              </a:rPr>
              <a:t>yang </a:t>
            </a:r>
            <a:r>
              <a:rPr lang="en-US" sz="2800" dirty="0" err="1">
                <a:cs typeface="Times New Roman" pitchFamily="18" charset="0"/>
              </a:rPr>
              <a:t>banyak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mengandung</a:t>
            </a:r>
            <a:r>
              <a:rPr lang="en-US" sz="2800" dirty="0">
                <a:cs typeface="Times New Roman" pitchFamily="18" charset="0"/>
              </a:rPr>
              <a:t> feldspar </a:t>
            </a:r>
            <a:r>
              <a:rPr lang="en-US" sz="2800" dirty="0" err="1" smtClean="0">
                <a:cs typeface="Times New Roman" pitchFamily="18" charset="0"/>
              </a:rPr>
              <a:t>dan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silika</a:t>
            </a:r>
            <a:r>
              <a:rPr lang="en-US" sz="2800" dirty="0">
                <a:cs typeface="Times New Roman" pitchFamily="18" charset="0"/>
              </a:rPr>
              <a:t>  </a:t>
            </a:r>
            <a:r>
              <a:rPr lang="en-US" sz="2800" dirty="0" err="1" smtClean="0">
                <a:cs typeface="Times New Roman" pitchFamily="18" charset="0"/>
              </a:rPr>
              <a:t>seperti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andesit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dan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granit</a:t>
            </a:r>
            <a:r>
              <a:rPr lang="en-US" sz="2800" dirty="0">
                <a:cs typeface="Times New Roman" pitchFamily="18" charset="0"/>
              </a:rPr>
              <a:t> yang </a:t>
            </a:r>
            <a:r>
              <a:rPr lang="en-US" sz="2800" dirty="0" err="1">
                <a:cs typeface="Times New Roman" pitchFamily="18" charset="0"/>
              </a:rPr>
              <a:t>telah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 smtClean="0">
                <a:cs typeface="Times New Roman" pitchFamily="18" charset="0"/>
              </a:rPr>
              <a:t>mengalami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dirty="0" err="1">
                <a:cs typeface="Times New Roman" pitchFamily="18" charset="0"/>
              </a:rPr>
              <a:t>pelapukan</a:t>
            </a:r>
            <a:r>
              <a:rPr lang="en-US" sz="2800" dirty="0">
                <a:cs typeface="Times New Roman" pitchFamily="18" charset="0"/>
              </a:rPr>
              <a:t> </a:t>
            </a:r>
            <a:r>
              <a:rPr lang="en-US" sz="2800" dirty="0" err="1" smtClean="0">
                <a:cs typeface="Times New Roman" pitchFamily="18" charset="0"/>
              </a:rPr>
              <a:t>lanjut</a:t>
            </a:r>
            <a:r>
              <a:rPr lang="en-US" sz="2800" dirty="0">
                <a:cs typeface="Times New Roman" pitchFamily="18" charset="0"/>
              </a:rPr>
              <a:t>. </a:t>
            </a:r>
            <a:endParaRPr lang="en-US" sz="2800" dirty="0" smtClean="0">
              <a:cs typeface="Times New Roman" pitchFamily="18" charset="0"/>
            </a:endParaRPr>
          </a:p>
          <a:p>
            <a:pPr>
              <a:buNone/>
            </a:pPr>
            <a:endParaRPr lang="id-ID" sz="3200" b="1" i="1" dirty="0">
              <a:cs typeface="Times New Roman" pitchFamily="18" charset="0"/>
            </a:endParaRPr>
          </a:p>
          <a:p>
            <a:pPr>
              <a:buNone/>
            </a:pPr>
            <a:endParaRPr lang="en-US" sz="3200" b="1" i="1" dirty="0" smtClean="0"/>
          </a:p>
          <a:p>
            <a:pPr>
              <a:buNone/>
            </a:pPr>
            <a:endParaRPr lang="en-US" sz="3200" b="1" i="1" dirty="0"/>
          </a:p>
          <a:p>
            <a:pPr>
              <a:buNone/>
            </a:pPr>
            <a:endParaRPr lang="en-US" sz="3200" b="1" i="1" dirty="0" smtClean="0"/>
          </a:p>
          <a:p>
            <a:pPr>
              <a:buNone/>
            </a:pPr>
            <a:endParaRPr lang="id-ID" sz="3200" b="1" i="1" dirty="0" smtClean="0"/>
          </a:p>
          <a:p>
            <a:pPr>
              <a:buNone/>
            </a:pPr>
            <a:endParaRPr lang="id-ID" sz="3200" b="1" i="1" dirty="0" smtClean="0"/>
          </a:p>
          <a:p>
            <a:pPr>
              <a:buNone/>
            </a:pPr>
            <a:endParaRPr lang="en-US" sz="3200" b="1" i="1" dirty="0"/>
          </a:p>
          <a:p>
            <a:pPr algn="ctr">
              <a:buNone/>
            </a:pPr>
            <a:r>
              <a:rPr lang="en-US" sz="3200" b="1" i="1" dirty="0" smtClean="0">
                <a:cs typeface="Times New Roman" pitchFamily="18" charset="0"/>
              </a:rPr>
              <a:t>Tanah </a:t>
            </a:r>
            <a:r>
              <a:rPr lang="en-US" sz="3200" b="1" i="1" dirty="0" err="1">
                <a:cs typeface="Times New Roman" pitchFamily="18" charset="0"/>
              </a:rPr>
              <a:t>Trass</a:t>
            </a:r>
            <a:endParaRPr lang="id-ID" sz="3200" dirty="0">
              <a:cs typeface="Times New Roman" pitchFamily="18" charset="0"/>
            </a:endParaRPr>
          </a:p>
          <a:p>
            <a:pPr>
              <a:buNone/>
            </a:pPr>
            <a:r>
              <a:rPr lang="en-US" sz="3200" dirty="0"/>
              <a:t> </a:t>
            </a:r>
            <a:endParaRPr lang="id-ID" sz="3200" dirty="0" smtClean="0"/>
          </a:p>
          <a:p>
            <a:pPr>
              <a:buNone/>
            </a:pPr>
            <a:endParaRPr lang="id-ID" sz="3200" dirty="0"/>
          </a:p>
          <a:p>
            <a:endParaRPr lang="id-ID" sz="32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0310" y="2971800"/>
            <a:ext cx="430338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6960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33400"/>
            <a:ext cx="4648200" cy="639762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+mj-lt"/>
                <a:cs typeface="Times New Roman" pitchFamily="18" charset="0"/>
              </a:rPr>
              <a:t>f) </a:t>
            </a:r>
            <a:r>
              <a:rPr lang="en-US" sz="3600" dirty="0" err="1">
                <a:latin typeface="+mj-lt"/>
                <a:cs typeface="Times New Roman" pitchFamily="18" charset="0"/>
              </a:rPr>
              <a:t>Andesit</a:t>
            </a:r>
            <a:r>
              <a:rPr lang="en-US" sz="3600" dirty="0"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latin typeface="+mj-lt"/>
                <a:cs typeface="Times New Roman" pitchFamily="18" charset="0"/>
              </a:rPr>
              <a:t>dan</a:t>
            </a:r>
            <a:r>
              <a:rPr lang="en-US" sz="3600" dirty="0">
                <a:latin typeface="+mj-lt"/>
                <a:cs typeface="Times New Roman" pitchFamily="18" charset="0"/>
              </a:rPr>
              <a:t> basalt </a:t>
            </a:r>
            <a:r>
              <a:rPr lang="id-ID" sz="3600" dirty="0">
                <a:latin typeface="+mj-lt"/>
              </a:rPr>
              <a:t/>
            </a:r>
            <a:br>
              <a:rPr lang="id-ID" sz="3600" dirty="0">
                <a:latin typeface="+mj-lt"/>
              </a:rPr>
            </a:br>
            <a:endParaRPr lang="id-ID" sz="36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226024"/>
          </a:xfrm>
        </p:spPr>
        <p:txBody>
          <a:bodyPr>
            <a:normAutofit/>
          </a:bodyPr>
          <a:lstStyle/>
          <a:p>
            <a:pPr algn="just"/>
            <a:r>
              <a:rPr lang="en-US" sz="3200" dirty="0" err="1" smtClean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Merupakan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jenis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batuan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beku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luar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(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hasil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pembekuan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magma di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permukaan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bumi</a:t>
            </a:r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). </a:t>
            </a:r>
            <a:endParaRPr lang="id-ID" sz="3200" dirty="0">
              <a:solidFill>
                <a:schemeClr val="tx1">
                  <a:lumMod val="95000"/>
                </a:schemeClr>
              </a:solidFill>
              <a:cs typeface="Times New Roman" pitchFamily="18" charset="0"/>
            </a:endParaRPr>
          </a:p>
          <a:p>
            <a:pPr algn="just"/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Bersifat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massif,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keras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tahan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terhadap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hujan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mempunyai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berat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jenis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2,3-2,7,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kuat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tekan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600 – 2400 kg/cm2. </a:t>
            </a:r>
            <a:endParaRPr lang="id-ID" sz="3200" dirty="0">
              <a:solidFill>
                <a:schemeClr val="tx1">
                  <a:lumMod val="95000"/>
                </a:schemeClr>
              </a:solidFill>
              <a:cs typeface="Times New Roman" pitchFamily="18" charset="0"/>
            </a:endParaRPr>
          </a:p>
          <a:p>
            <a:pPr algn="just"/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Digunakan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untuk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pondasi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penutup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lantai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dinding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cs typeface="Times New Roman" pitchFamily="18" charset="0"/>
              </a:rPr>
              <a:t>. </a:t>
            </a:r>
            <a:endParaRPr lang="id-ID" sz="3200" dirty="0">
              <a:solidFill>
                <a:schemeClr val="tx1">
                  <a:lumMod val="9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8671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t2.gstatic.com/images?q=tbn:ANd9GcQcCnnEd16YW0Ixu-YfxJsE0mgHglmw8kJn3jG9c4sGnKso_yvk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67219" y="1340768"/>
            <a:ext cx="4309237" cy="2827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t2.gstatic.com/images?q=tbn:ANd9GcRS7E_2rScZ-p3kTNX-J1xQU6WwmujVTnlGfkNmotEvPcYjDlVmKw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520" y="1340768"/>
            <a:ext cx="3963290" cy="2830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914400" y="4419600"/>
            <a:ext cx="73628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d-ID" sz="2800" b="1" i="1" dirty="0" smtClean="0">
                <a:solidFill>
                  <a:srgbClr val="FF0000"/>
                </a:solidFill>
              </a:rPr>
              <a:t>Andesit</a:t>
            </a:r>
            <a:r>
              <a:rPr lang="id-ID" sz="2800" b="1" i="1" dirty="0" smtClean="0"/>
              <a:t> </a:t>
            </a:r>
            <a:r>
              <a:rPr lang="id-ID" sz="2800" b="1" i="1" dirty="0" smtClean="0">
                <a:solidFill>
                  <a:srgbClr val="FF0000"/>
                </a:solidFill>
              </a:rPr>
              <a:t>dan Basalt</a:t>
            </a:r>
          </a:p>
          <a:p>
            <a:pPr>
              <a:buNone/>
            </a:pPr>
            <a:endParaRPr lang="id-ID" sz="2800" b="1" i="1" dirty="0"/>
          </a:p>
          <a:p>
            <a:pPr>
              <a:buNone/>
            </a:pPr>
            <a:endParaRPr lang="id-ID" sz="2800" b="1" i="1" dirty="0" smtClean="0"/>
          </a:p>
          <a:p>
            <a:pPr>
              <a:buNone/>
            </a:pPr>
            <a:endParaRPr lang="id-ID" sz="2800" b="1" i="1" dirty="0"/>
          </a:p>
          <a:p>
            <a:pPr>
              <a:buNone/>
            </a:pP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306398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rock</Template>
  <TotalTime>11058</TotalTime>
  <Words>1169</Words>
  <Application>Microsoft Office PowerPoint</Application>
  <PresentationFormat>On-screen Show (4:3)</PresentationFormat>
  <Paragraphs>151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 MT</vt:lpstr>
      <vt:lpstr>Calibri</vt:lpstr>
      <vt:lpstr>Times New Roman</vt:lpstr>
      <vt:lpstr>Office Theme</vt:lpstr>
      <vt:lpstr>BATU ALAM</vt:lpstr>
      <vt:lpstr>PowerPoint Presentation</vt:lpstr>
      <vt:lpstr>PowerPoint Presentation</vt:lpstr>
      <vt:lpstr>PowerPoint Presentation</vt:lpstr>
      <vt:lpstr>BATU ALAM</vt:lpstr>
      <vt:lpstr>A. Batuan Beku (Igneous Rock)</vt:lpstr>
      <vt:lpstr>B. Batuan Sedimen  (Sedimentary Rocks)</vt:lpstr>
      <vt:lpstr>Batuan Limestone</vt:lpstr>
      <vt:lpstr>Batuan Sandstone</vt:lpstr>
      <vt:lpstr>Batuan Tufa</vt:lpstr>
      <vt:lpstr>Batuan Konglomerat</vt:lpstr>
      <vt:lpstr>C. Batuan Metamorf</vt:lpstr>
      <vt:lpstr>Batu Marmer</vt:lpstr>
      <vt:lpstr>Batu Templek</vt:lpstr>
      <vt:lpstr>Batu Koral Sungai (River Stone)</vt:lpstr>
      <vt:lpstr>Batu Koral Sikat (Koral Laut)</vt:lpstr>
      <vt:lpstr>Adesit Hitam- Abu2 , Polos</vt:lpstr>
      <vt:lpstr>Andesit Bintik</vt:lpstr>
      <vt:lpstr>Andesit Tropical Red</vt:lpstr>
      <vt:lpstr>Andesit Black Absolut</vt:lpstr>
      <vt:lpstr>Palimanan Kuning</vt:lpstr>
      <vt:lpstr>Palimanan Putih (Broken White)</vt:lpstr>
      <vt:lpstr>Sukabumi Hijau</vt:lpstr>
      <vt:lpstr>Salagedang Templek</vt:lpstr>
      <vt:lpstr>Templek Purwakarta</vt:lpstr>
      <vt:lpstr>Paras Krem Jogja</vt:lpstr>
      <vt:lpstr>Paras Putih Jogja</vt:lpstr>
      <vt:lpstr>Bali Green</vt:lpstr>
      <vt:lpstr>Batu Breksi</vt:lpstr>
      <vt:lpstr>Relief Batu Alam</vt:lpstr>
      <vt:lpstr>Koral Hitam</vt:lpstr>
      <vt:lpstr>Koral Merah Hati</vt:lpstr>
      <vt:lpstr>Koral Pink</vt:lpstr>
      <vt:lpstr>Koral Hijau</vt:lpstr>
      <vt:lpstr>Koral Putih</vt:lpstr>
      <vt:lpstr>Batu Adesit</vt:lpstr>
      <vt:lpstr>Batu Kali Olahan</vt:lpstr>
      <vt:lpstr>Batu Belah</vt:lpstr>
      <vt:lpstr>Batu Paras</vt:lpstr>
      <vt:lpstr>Batu Candi</vt:lpstr>
      <vt:lpstr>Mozaik Bahan Batu Koral</vt:lpstr>
      <vt:lpstr>Mozaik Bahan Batu Koral</vt:lpstr>
      <vt:lpstr>PowerPoint Presentation</vt:lpstr>
      <vt:lpstr>PowerPoint Presentation</vt:lpstr>
      <vt:lpstr> Batu gamping yang dikalsinasi ( dipanaskan pada suhu 600°C - 900°C) akan menjadi kapur tohor dan kapur padam. Kapur ini digunakan sebagai bahan perekat hidrolis pada adukan/spesi. Batu gamping juga merupakan bahan baku pembuatan semen Portland.      Batu Kapur   </vt:lpstr>
      <vt:lpstr>PowerPoint Presentation</vt:lpstr>
      <vt:lpstr>PowerPoint Presentation</vt:lpstr>
      <vt:lpstr>PowerPoint Presentation</vt:lpstr>
      <vt:lpstr>PowerPoint Presentation</vt:lpstr>
      <vt:lpstr>f) Andesit dan basalt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BATU ALAM</dc:title>
  <dc:creator>x200ma</dc:creator>
  <cp:lastModifiedBy>Mr.Luqman</cp:lastModifiedBy>
  <cp:revision>12</cp:revision>
  <dcterms:created xsi:type="dcterms:W3CDTF">2022-10-11T05:28:22Z</dcterms:created>
  <dcterms:modified xsi:type="dcterms:W3CDTF">2022-10-19T04:12:37Z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2016-12-05T00:00:00Z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2022-10-11T00:00:00Z</vt:filetime>
  </property>
</Properties>
</file>