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p:cViewPr varScale="1">
        <p:scale>
          <a:sx n="75" d="100"/>
          <a:sy n="75" d="100"/>
        </p:scale>
        <p:origin x="19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8465B7-9E47-4893-94B4-0B7EF9AF698D}"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472659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8465B7-9E47-4893-94B4-0B7EF9AF698D}"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3037362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8465B7-9E47-4893-94B4-0B7EF9AF698D}"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AC9B044-8C7E-4409-9F33-7F2324F99B6A}" type="slidenum">
              <a:rPr lang="id-ID" smtClean="0"/>
              <a:t>‹#›</a:t>
            </a:fld>
            <a:endParaRPr lang="id-ID"/>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862504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488465B7-9E47-4893-94B4-0B7EF9AF698D}" type="datetimeFigureOut">
              <a:rPr lang="id-ID" smtClean="0"/>
              <a:t>08/11/2018</a:t>
            </a:fld>
            <a:endParaRPr lang="id-ID"/>
          </a:p>
        </p:txBody>
      </p:sp>
      <p:sp>
        <p:nvSpPr>
          <p:cNvPr id="6" name="Footer Placeholder 5"/>
          <p:cNvSpPr>
            <a:spLocks noGrp="1"/>
          </p:cNvSpPr>
          <p:nvPr>
            <p:ph type="ftr" sz="quarter" idx="11"/>
          </p:nvPr>
        </p:nvSpPr>
        <p:spPr/>
        <p:txBody>
          <a:bodyPr/>
          <a:lstStyle/>
          <a:p>
            <a:endParaRPr lang="id-ID"/>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32106512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488465B7-9E47-4893-94B4-0B7EF9AF698D}" type="datetimeFigureOut">
              <a:rPr lang="id-ID" smtClean="0"/>
              <a:t>08/11/2018</a:t>
            </a:fld>
            <a:endParaRPr lang="id-ID"/>
          </a:p>
        </p:txBody>
      </p:sp>
      <p:sp>
        <p:nvSpPr>
          <p:cNvPr id="6" name="Footer Placeholder 5"/>
          <p:cNvSpPr>
            <a:spLocks noGrp="1"/>
          </p:cNvSpPr>
          <p:nvPr>
            <p:ph type="ftr" sz="quarter" idx="11"/>
          </p:nvPr>
        </p:nvSpPr>
        <p:spPr/>
        <p:txBody>
          <a:bodyPr/>
          <a:lstStyle/>
          <a:p>
            <a:endParaRPr lang="id-ID"/>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AC9B044-8C7E-4409-9F33-7F2324F99B6A}" type="slidenum">
              <a:rPr lang="id-ID" smtClean="0"/>
              <a:t>‹#›</a:t>
            </a:fld>
            <a:endParaRPr lang="id-ID"/>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8425025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488465B7-9E47-4893-94B4-0B7EF9AF698D}" type="datetimeFigureOut">
              <a:rPr lang="id-ID" smtClean="0"/>
              <a:t>08/11/2018</a:t>
            </a:fld>
            <a:endParaRPr lang="id-ID"/>
          </a:p>
        </p:txBody>
      </p:sp>
      <p:sp>
        <p:nvSpPr>
          <p:cNvPr id="6" name="Footer Placeholder 5"/>
          <p:cNvSpPr>
            <a:spLocks noGrp="1"/>
          </p:cNvSpPr>
          <p:nvPr>
            <p:ph type="ftr" sz="quarter" idx="11"/>
          </p:nvPr>
        </p:nvSpPr>
        <p:spPr/>
        <p:txBody>
          <a:bodyPr/>
          <a:lstStyle/>
          <a:p>
            <a:endParaRPr lang="id-ID"/>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6962748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8465B7-9E47-4893-94B4-0B7EF9AF698D}"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39976574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8465B7-9E47-4893-94B4-0B7EF9AF698D}"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589891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8465B7-9E47-4893-94B4-0B7EF9AF698D}"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2584818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8465B7-9E47-4893-94B4-0B7EF9AF698D}"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195885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8465B7-9E47-4893-94B4-0B7EF9AF698D}" type="datetimeFigureOut">
              <a:rPr lang="id-ID" smtClean="0"/>
              <a:t>08/11/2018</a:t>
            </a:fld>
            <a:endParaRPr lang="id-ID"/>
          </a:p>
        </p:txBody>
      </p:sp>
      <p:sp>
        <p:nvSpPr>
          <p:cNvPr id="6" name="Footer Placeholder 5"/>
          <p:cNvSpPr>
            <a:spLocks noGrp="1"/>
          </p:cNvSpPr>
          <p:nvPr>
            <p:ph type="ftr" sz="quarter" idx="11"/>
          </p:nvPr>
        </p:nvSpPr>
        <p:spPr/>
        <p:txBody>
          <a:bodyPr/>
          <a:lstStyle/>
          <a:p>
            <a:endParaRPr lang="id-ID"/>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488021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8465B7-9E47-4893-94B4-0B7EF9AF698D}" type="datetimeFigureOut">
              <a:rPr lang="id-ID" smtClean="0"/>
              <a:t>08/11/2018</a:t>
            </a:fld>
            <a:endParaRPr lang="id-ID"/>
          </a:p>
        </p:txBody>
      </p:sp>
      <p:sp>
        <p:nvSpPr>
          <p:cNvPr id="8" name="Footer Placeholder 7"/>
          <p:cNvSpPr>
            <a:spLocks noGrp="1"/>
          </p:cNvSpPr>
          <p:nvPr>
            <p:ph type="ftr" sz="quarter" idx="11"/>
          </p:nvPr>
        </p:nvSpPr>
        <p:spPr/>
        <p:txBody>
          <a:bodyPr/>
          <a:lstStyle/>
          <a:p>
            <a:endParaRPr lang="id-ID"/>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1732142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8465B7-9E47-4893-94B4-0B7EF9AF698D}" type="datetimeFigureOut">
              <a:rPr lang="id-ID" smtClean="0"/>
              <a:t>08/11/2018</a:t>
            </a:fld>
            <a:endParaRPr lang="id-ID"/>
          </a:p>
        </p:txBody>
      </p:sp>
      <p:sp>
        <p:nvSpPr>
          <p:cNvPr id="4" name="Footer Placeholder 3"/>
          <p:cNvSpPr>
            <a:spLocks noGrp="1"/>
          </p:cNvSpPr>
          <p:nvPr>
            <p:ph type="ftr" sz="quarter" idx="11"/>
          </p:nvPr>
        </p:nvSpPr>
        <p:spPr/>
        <p:txBody>
          <a:bodyPr/>
          <a:lstStyle/>
          <a:p>
            <a:endParaRPr lang="id-ID"/>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3268264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8465B7-9E47-4893-94B4-0B7EF9AF698D}" type="datetimeFigureOut">
              <a:rPr lang="id-ID" smtClean="0"/>
              <a:t>08/11/2018</a:t>
            </a:fld>
            <a:endParaRPr lang="id-ID"/>
          </a:p>
        </p:txBody>
      </p:sp>
      <p:sp>
        <p:nvSpPr>
          <p:cNvPr id="3" name="Footer Placeholder 2"/>
          <p:cNvSpPr>
            <a:spLocks noGrp="1"/>
          </p:cNvSpPr>
          <p:nvPr>
            <p:ph type="ftr" sz="quarter" idx="11"/>
          </p:nvPr>
        </p:nvSpPr>
        <p:spPr/>
        <p:txBody>
          <a:bodyPr/>
          <a:lstStyle/>
          <a:p>
            <a:endParaRPr lang="id-ID"/>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3305288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8465B7-9E47-4893-94B4-0B7EF9AF698D}" type="datetimeFigureOut">
              <a:rPr lang="id-ID" smtClean="0"/>
              <a:t>08/11/2018</a:t>
            </a:fld>
            <a:endParaRPr lang="id-ID"/>
          </a:p>
        </p:txBody>
      </p:sp>
      <p:sp>
        <p:nvSpPr>
          <p:cNvPr id="6" name="Footer Placeholder 5"/>
          <p:cNvSpPr>
            <a:spLocks noGrp="1"/>
          </p:cNvSpPr>
          <p:nvPr>
            <p:ph type="ftr" sz="quarter" idx="11"/>
          </p:nvPr>
        </p:nvSpPr>
        <p:spPr/>
        <p:txBody>
          <a:bodyPr/>
          <a:lstStyle/>
          <a:p>
            <a:endParaRPr lang="id-ID"/>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1776367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8465B7-9E47-4893-94B4-0B7EF9AF698D}" type="datetimeFigureOut">
              <a:rPr lang="id-ID" smtClean="0"/>
              <a:t>08/11/2018</a:t>
            </a:fld>
            <a:endParaRPr lang="id-ID"/>
          </a:p>
        </p:txBody>
      </p:sp>
      <p:sp>
        <p:nvSpPr>
          <p:cNvPr id="6" name="Footer Placeholder 5"/>
          <p:cNvSpPr>
            <a:spLocks noGrp="1"/>
          </p:cNvSpPr>
          <p:nvPr>
            <p:ph type="ftr" sz="quarter" idx="11"/>
          </p:nvPr>
        </p:nvSpPr>
        <p:spPr/>
        <p:txBody>
          <a:bodyPr/>
          <a:lstStyle/>
          <a:p>
            <a:endParaRPr lang="id-ID"/>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AC9B044-8C7E-4409-9F33-7F2324F99B6A}" type="slidenum">
              <a:rPr lang="id-ID" smtClean="0"/>
              <a:t>‹#›</a:t>
            </a:fld>
            <a:endParaRPr lang="id-ID"/>
          </a:p>
        </p:txBody>
      </p:sp>
    </p:spTree>
    <p:extLst>
      <p:ext uri="{BB962C8B-B14F-4D97-AF65-F5344CB8AC3E}">
        <p14:creationId xmlns:p14="http://schemas.microsoft.com/office/powerpoint/2010/main" val="205364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88465B7-9E47-4893-94B4-0B7EF9AF698D}" type="datetimeFigureOut">
              <a:rPr lang="id-ID" smtClean="0"/>
              <a:t>08/11/2018</a:t>
            </a:fld>
            <a:endParaRPr lang="id-ID"/>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id-ID"/>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CAC9B044-8C7E-4409-9F33-7F2324F99B6A}" type="slidenum">
              <a:rPr lang="id-ID" smtClean="0"/>
              <a:t>‹#›</a:t>
            </a:fld>
            <a:endParaRPr lang="id-ID"/>
          </a:p>
        </p:txBody>
      </p:sp>
    </p:spTree>
    <p:extLst>
      <p:ext uri="{BB962C8B-B14F-4D97-AF65-F5344CB8AC3E}">
        <p14:creationId xmlns:p14="http://schemas.microsoft.com/office/powerpoint/2010/main" val="21723790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1003300"/>
            <a:ext cx="8915399" cy="2262781"/>
          </a:xfrm>
        </p:spPr>
        <p:txBody>
          <a:bodyPr/>
          <a:lstStyle/>
          <a:p>
            <a:pPr algn="ctr"/>
            <a:r>
              <a:rPr lang="id-ID" dirty="0" smtClean="0"/>
              <a:t>Gaya dan Gerak</a:t>
            </a:r>
            <a:endParaRPr lang="id-ID" dirty="0"/>
          </a:p>
        </p:txBody>
      </p:sp>
      <p:sp>
        <p:nvSpPr>
          <p:cNvPr id="3" name="Subtitle 2"/>
          <p:cNvSpPr>
            <a:spLocks noGrp="1"/>
          </p:cNvSpPr>
          <p:nvPr>
            <p:ph type="subTitle" idx="1"/>
          </p:nvPr>
        </p:nvSpPr>
        <p:spPr>
          <a:xfrm>
            <a:off x="2462213" y="3431179"/>
            <a:ext cx="8915399" cy="1126283"/>
          </a:xfrm>
        </p:spPr>
        <p:txBody>
          <a:bodyPr/>
          <a:lstStyle/>
          <a:p>
            <a:pPr algn="ctr"/>
            <a:r>
              <a:rPr lang="id-ID" dirty="0" smtClean="0"/>
              <a:t>Taufik Alam Huda, S.Pd.</a:t>
            </a:r>
            <a:endParaRPr lang="id-ID" dirty="0"/>
          </a:p>
        </p:txBody>
      </p:sp>
    </p:spTree>
    <p:extLst>
      <p:ext uri="{BB962C8B-B14F-4D97-AF65-F5344CB8AC3E}">
        <p14:creationId xmlns:p14="http://schemas.microsoft.com/office/powerpoint/2010/main" val="1992540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Lanjutan...</a:t>
            </a:r>
            <a:endParaRPr lang="id-ID" b="1" dirty="0"/>
          </a:p>
        </p:txBody>
      </p:sp>
      <p:sp>
        <p:nvSpPr>
          <p:cNvPr id="3" name="Content Placeholder 2"/>
          <p:cNvSpPr>
            <a:spLocks noGrp="1"/>
          </p:cNvSpPr>
          <p:nvPr>
            <p:ph idx="1"/>
          </p:nvPr>
        </p:nvSpPr>
        <p:spPr>
          <a:xfrm>
            <a:off x="2487612" y="1264554"/>
            <a:ext cx="8915400" cy="4920345"/>
          </a:xfrm>
        </p:spPr>
        <p:txBody>
          <a:bodyPr>
            <a:noAutofit/>
          </a:bodyPr>
          <a:lstStyle/>
          <a:p>
            <a:r>
              <a:rPr lang="id-ID" sz="2800" b="1" i="1" dirty="0" smtClean="0"/>
              <a:t>Gaya </a:t>
            </a:r>
            <a:r>
              <a:rPr lang="id-ID" sz="2800" b="1" i="1" dirty="0"/>
              <a:t>Gesek Kinetik</a:t>
            </a:r>
            <a:r>
              <a:rPr lang="id-ID" sz="2800" dirty="0"/>
              <a:t>, yakni jenis gaya gesek yang terjadi ketika benda dalam keadaan bergerak. Gaya Gesek Kinetik terjadi ketika nilai gaya gesek selalu lebih kecil dibandingkan gaya luar yang bekerja padanya, sehingga gaya luar menang dan membuat benda tersebut bergerak. </a:t>
            </a:r>
            <a:r>
              <a:rPr lang="id-ID" sz="2800" b="1" i="1" dirty="0"/>
              <a:t>Contohnya </a:t>
            </a:r>
            <a:r>
              <a:rPr lang="id-ID" sz="2800" dirty="0"/>
              <a:t>yaitu gaya gesek antara permukaan mobil dengan aspal ketika mobil bergerak, gaya gesek yang terjadi lebih kecil, dari gaya mesin sehingga mobil mampu bergerak. </a:t>
            </a:r>
          </a:p>
        </p:txBody>
      </p:sp>
    </p:spTree>
    <p:extLst>
      <p:ext uri="{BB962C8B-B14F-4D97-AF65-F5344CB8AC3E}">
        <p14:creationId xmlns:p14="http://schemas.microsoft.com/office/powerpoint/2010/main" val="3083476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Gaya Mesin</a:t>
            </a:r>
            <a:endParaRPr lang="id-ID" b="1" dirty="0"/>
          </a:p>
        </p:txBody>
      </p:sp>
      <p:sp>
        <p:nvSpPr>
          <p:cNvPr id="3" name="Content Placeholder 2"/>
          <p:cNvSpPr>
            <a:spLocks noGrp="1"/>
          </p:cNvSpPr>
          <p:nvPr>
            <p:ph idx="1"/>
          </p:nvPr>
        </p:nvSpPr>
        <p:spPr>
          <a:xfrm>
            <a:off x="2589212" y="1651000"/>
            <a:ext cx="8915400" cy="3777622"/>
          </a:xfrm>
        </p:spPr>
        <p:txBody>
          <a:bodyPr>
            <a:normAutofit/>
          </a:bodyPr>
          <a:lstStyle/>
          <a:p>
            <a:pPr marL="0" indent="0">
              <a:buNone/>
            </a:pPr>
            <a:r>
              <a:rPr lang="id-ID" sz="2800" dirty="0"/>
              <a:t>Gaya Mesin yaitu jenis gaya yang dihasilkan oleh kerja mesin, seiring berkembangnya teknologi, mesin yang dibuatpun semakin canggih. Gaya Mesin sangat membantu dalam meringankan aktivitas manusia. </a:t>
            </a:r>
          </a:p>
          <a:p>
            <a:pPr marL="0" indent="0">
              <a:buNone/>
            </a:pPr>
            <a:r>
              <a:rPr lang="id-ID" sz="2800" b="1" i="1" dirty="0"/>
              <a:t>Contohnya </a:t>
            </a:r>
            <a:r>
              <a:rPr lang="id-ID" sz="2800" i="1" dirty="0"/>
              <a:t>yaitu </a:t>
            </a:r>
            <a:r>
              <a:rPr lang="id-ID" sz="2800" dirty="0"/>
              <a:t>Kerja Mobil dan Motor. </a:t>
            </a:r>
          </a:p>
        </p:txBody>
      </p:sp>
    </p:spTree>
    <p:extLst>
      <p:ext uri="{BB962C8B-B14F-4D97-AF65-F5344CB8AC3E}">
        <p14:creationId xmlns:p14="http://schemas.microsoft.com/office/powerpoint/2010/main" val="1679631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Gaya Gravitasi Bumi</a:t>
            </a:r>
            <a:endParaRPr lang="id-ID" b="1" dirty="0"/>
          </a:p>
        </p:txBody>
      </p:sp>
      <p:sp>
        <p:nvSpPr>
          <p:cNvPr id="3" name="Content Placeholder 2"/>
          <p:cNvSpPr>
            <a:spLocks noGrp="1"/>
          </p:cNvSpPr>
          <p:nvPr>
            <p:ph idx="1"/>
          </p:nvPr>
        </p:nvSpPr>
        <p:spPr>
          <a:xfrm>
            <a:off x="2157412" y="1493154"/>
            <a:ext cx="8915400" cy="4577445"/>
          </a:xfrm>
        </p:spPr>
        <p:txBody>
          <a:bodyPr>
            <a:noAutofit/>
          </a:bodyPr>
          <a:lstStyle/>
          <a:p>
            <a:pPr marL="0" indent="0">
              <a:buNone/>
            </a:pPr>
            <a:r>
              <a:rPr lang="id-ID" sz="3200" dirty="0"/>
              <a:t>Gaya Gravitasi Bumi yaitu jenis Gaya tarik bumi terhadap seluruh benda bermassa yang terdapat pada permukaannya.anda semua pasti sudah mengetahui bahwa dengan adanya gravitasi bumi, maka kita bisa berdiri tanpa </a:t>
            </a:r>
            <a:r>
              <a:rPr lang="id-ID" sz="3200" dirty="0" smtClean="0"/>
              <a:t>masalah dipermukaannya</a:t>
            </a:r>
            <a:r>
              <a:rPr lang="id-ID" sz="3200" dirty="0"/>
              <a:t>, jika tidak terdapat gaya gravitasi bumi, maka setiap benda akan melayang seperti halnya di luar angkasa. </a:t>
            </a:r>
          </a:p>
        </p:txBody>
      </p:sp>
    </p:spTree>
    <p:extLst>
      <p:ext uri="{BB962C8B-B14F-4D97-AF65-F5344CB8AC3E}">
        <p14:creationId xmlns:p14="http://schemas.microsoft.com/office/powerpoint/2010/main" val="3159373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Gaya Magnet</a:t>
            </a:r>
            <a:endParaRPr lang="id-ID" b="1" dirty="0"/>
          </a:p>
        </p:txBody>
      </p:sp>
      <p:sp>
        <p:nvSpPr>
          <p:cNvPr id="3" name="Content Placeholder 2"/>
          <p:cNvSpPr>
            <a:spLocks noGrp="1"/>
          </p:cNvSpPr>
          <p:nvPr>
            <p:ph idx="1"/>
          </p:nvPr>
        </p:nvSpPr>
        <p:spPr>
          <a:xfrm>
            <a:off x="1878012" y="1384300"/>
            <a:ext cx="8915400" cy="4787900"/>
          </a:xfrm>
        </p:spPr>
        <p:txBody>
          <a:bodyPr>
            <a:noAutofit/>
          </a:bodyPr>
          <a:lstStyle/>
          <a:p>
            <a:pPr marL="0" indent="0">
              <a:buNone/>
            </a:pPr>
            <a:r>
              <a:rPr lang="id-ID" sz="2400" dirty="0"/>
              <a:t>Gaya Magnet yaitu gaya pada magnet yang mampu menarik benda – benda tertentu. Benda yang mampu ditarik oleh magnet disebut benda magnetis, umumnya terbuat dari besi atau baja, ataupun logam lainnya. Semakin dekat magnet dengan benda magnetis, maka gaya tarik magnet tersebut semakin besar. Gaya magnet bisa menarik benda walaupun tanpa menyentuhnya, oleh sebab itu Gaya magnet termasuk ke dalam kelompok Gaya Tak Sentuh. </a:t>
            </a:r>
          </a:p>
          <a:p>
            <a:pPr marL="0" indent="0">
              <a:buNone/>
            </a:pPr>
            <a:r>
              <a:rPr lang="id-ID" sz="2400" b="1" i="1" dirty="0"/>
              <a:t>Contohnya </a:t>
            </a:r>
            <a:r>
              <a:rPr lang="id-ID" sz="2400" dirty="0"/>
              <a:t>yaitu paku jika didekatkan ke sebuah magnet, maka ia akan tertarik ke arah magnet tersebut, maka paku merupakan benda magnetis. </a:t>
            </a:r>
          </a:p>
        </p:txBody>
      </p:sp>
    </p:spTree>
    <p:extLst>
      <p:ext uri="{BB962C8B-B14F-4D97-AF65-F5344CB8AC3E}">
        <p14:creationId xmlns:p14="http://schemas.microsoft.com/office/powerpoint/2010/main" val="2936351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Gaya Listrik</a:t>
            </a:r>
            <a:endParaRPr lang="id-ID" b="1" dirty="0"/>
          </a:p>
        </p:txBody>
      </p:sp>
      <p:sp>
        <p:nvSpPr>
          <p:cNvPr id="3" name="Content Placeholder 2"/>
          <p:cNvSpPr>
            <a:spLocks noGrp="1"/>
          </p:cNvSpPr>
          <p:nvPr>
            <p:ph idx="1"/>
          </p:nvPr>
        </p:nvSpPr>
        <p:spPr>
          <a:xfrm>
            <a:off x="1839912" y="1358900"/>
            <a:ext cx="8915400" cy="3777622"/>
          </a:xfrm>
        </p:spPr>
        <p:txBody>
          <a:bodyPr>
            <a:normAutofit/>
          </a:bodyPr>
          <a:lstStyle/>
          <a:p>
            <a:pPr marL="0" indent="0">
              <a:buNone/>
            </a:pPr>
            <a:r>
              <a:rPr lang="id-ID" sz="2800" dirty="0" smtClean="0"/>
              <a:t>Gaya </a:t>
            </a:r>
            <a:r>
              <a:rPr lang="id-ID" sz="2800" dirty="0"/>
              <a:t>Listrik yaitu jenis gaya yang dihasilkan oleh benda – benda bermuatan listrik dalam medan listrik. </a:t>
            </a:r>
            <a:endParaRPr lang="id-ID" sz="2800" dirty="0" smtClean="0"/>
          </a:p>
          <a:p>
            <a:pPr marL="0" indent="0">
              <a:buNone/>
            </a:pPr>
            <a:r>
              <a:rPr lang="id-ID" sz="2800" b="1" i="1" dirty="0" smtClean="0"/>
              <a:t>Contohnya </a:t>
            </a:r>
            <a:r>
              <a:rPr lang="id-ID" sz="2800" dirty="0"/>
              <a:t>yaitu kipas angin bekerja dengan mengubah energi listrik menjadi energi gerak. </a:t>
            </a:r>
          </a:p>
        </p:txBody>
      </p:sp>
    </p:spTree>
    <p:extLst>
      <p:ext uri="{BB962C8B-B14F-4D97-AF65-F5344CB8AC3E}">
        <p14:creationId xmlns:p14="http://schemas.microsoft.com/office/powerpoint/2010/main" val="3778426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Rumus dan Satuan Gaya</a:t>
            </a:r>
            <a:endParaRPr lang="id-ID" b="1" dirty="0"/>
          </a:p>
        </p:txBody>
      </p:sp>
      <p:sp>
        <p:nvSpPr>
          <p:cNvPr id="3" name="Content Placeholder 2"/>
          <p:cNvSpPr>
            <a:spLocks noGrp="1"/>
          </p:cNvSpPr>
          <p:nvPr>
            <p:ph idx="1"/>
          </p:nvPr>
        </p:nvSpPr>
        <p:spPr>
          <a:xfrm>
            <a:off x="1852612" y="1384300"/>
            <a:ext cx="8915400" cy="3777622"/>
          </a:xfrm>
        </p:spPr>
        <p:txBody>
          <a:bodyPr>
            <a:noAutofit/>
          </a:bodyPr>
          <a:lstStyle/>
          <a:p>
            <a:pPr marL="0" indent="0">
              <a:buNone/>
            </a:pPr>
            <a:r>
              <a:rPr lang="id-ID" sz="2800" b="1" dirty="0"/>
              <a:t>a. Hukum Newton 1 </a:t>
            </a:r>
            <a:endParaRPr lang="id-ID" sz="2800" dirty="0"/>
          </a:p>
          <a:p>
            <a:pPr marL="0" indent="0">
              <a:buNone/>
            </a:pPr>
            <a:r>
              <a:rPr lang="id-ID" sz="2800" dirty="0"/>
              <a:t>Jika Resultan (Penjumlahan atau pengurangan gaya) yang bekerja pada benda sama dengan nol, maka benda yang semula diam akan tetap diam, dan benda yang bergerak lurus beraturan akan tetap bergerak lurus beraturan. Jadi Rumus Hukum Newton 1 yaitu : </a:t>
            </a:r>
          </a:p>
          <a:p>
            <a:pPr marL="0" indent="0">
              <a:buNone/>
            </a:pPr>
            <a:r>
              <a:rPr lang="el-GR" sz="2800" b="1" i="1" dirty="0"/>
              <a:t>Σ</a:t>
            </a:r>
            <a:r>
              <a:rPr lang="id-ID" sz="2800" b="1" i="1" dirty="0"/>
              <a:t>F = 0 </a:t>
            </a:r>
            <a:endParaRPr lang="id-ID" sz="2800" dirty="0"/>
          </a:p>
          <a:p>
            <a:pPr marL="0" indent="0">
              <a:buNone/>
            </a:pPr>
            <a:r>
              <a:rPr lang="id-ID" sz="2800" b="1" i="1" dirty="0"/>
              <a:t>Keterangan : </a:t>
            </a:r>
            <a:endParaRPr lang="id-ID" sz="2800" dirty="0"/>
          </a:p>
          <a:p>
            <a:pPr marL="0" indent="0">
              <a:buNone/>
            </a:pPr>
            <a:r>
              <a:rPr lang="en-US" sz="2800" dirty="0"/>
              <a:t>ΣF = </a:t>
            </a:r>
            <a:r>
              <a:rPr lang="en-US" sz="2800" dirty="0" err="1"/>
              <a:t>resultan</a:t>
            </a:r>
            <a:r>
              <a:rPr lang="en-US" sz="2800" dirty="0"/>
              <a:t> </a:t>
            </a:r>
            <a:r>
              <a:rPr lang="en-US" sz="2800" dirty="0" err="1"/>
              <a:t>gaya</a:t>
            </a:r>
            <a:r>
              <a:rPr lang="en-US" sz="2800" dirty="0"/>
              <a:t> (Kg m/s2) </a:t>
            </a:r>
            <a:endParaRPr lang="id-ID" sz="2800" dirty="0"/>
          </a:p>
        </p:txBody>
      </p:sp>
    </p:spTree>
    <p:extLst>
      <p:ext uri="{BB962C8B-B14F-4D97-AF65-F5344CB8AC3E}">
        <p14:creationId xmlns:p14="http://schemas.microsoft.com/office/powerpoint/2010/main" val="27115537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8812" y="584200"/>
            <a:ext cx="8915400" cy="5651500"/>
          </a:xfrm>
        </p:spPr>
        <p:txBody>
          <a:bodyPr>
            <a:noAutofit/>
          </a:bodyPr>
          <a:lstStyle/>
          <a:p>
            <a:pPr marL="0" indent="0">
              <a:buNone/>
            </a:pPr>
            <a:r>
              <a:rPr lang="id-ID" sz="2800" b="1" dirty="0"/>
              <a:t>b. Hukum Newton 2 </a:t>
            </a:r>
            <a:endParaRPr lang="id-ID" sz="2800" dirty="0"/>
          </a:p>
          <a:p>
            <a:pPr marL="0" indent="0">
              <a:buNone/>
            </a:pPr>
            <a:r>
              <a:rPr lang="id-ID" sz="2800" dirty="0"/>
              <a:t>Percepatan (Perubahan dari kecepatan) gerak benda selalu berbanding lurus dengan resultan gaya yang bekerja pada suatu benda dan selalu berbanding terbalik dengan massa benda. Jadi Rumus Hukum Newton 2 yaitu : </a:t>
            </a:r>
          </a:p>
          <a:p>
            <a:pPr marL="0" indent="0">
              <a:buNone/>
            </a:pPr>
            <a:r>
              <a:rPr lang="el-GR" sz="2800" b="1" i="1" dirty="0"/>
              <a:t>Σ</a:t>
            </a:r>
            <a:r>
              <a:rPr lang="id-ID" sz="2800" b="1" i="1" dirty="0"/>
              <a:t>F = m.a </a:t>
            </a:r>
            <a:endParaRPr lang="id-ID" sz="2800" dirty="0"/>
          </a:p>
          <a:p>
            <a:pPr marL="0" indent="0">
              <a:buNone/>
            </a:pPr>
            <a:r>
              <a:rPr lang="id-ID" sz="2800" b="1" i="1" dirty="0"/>
              <a:t>Keterangan : </a:t>
            </a:r>
            <a:endParaRPr lang="id-ID" sz="2800" dirty="0"/>
          </a:p>
          <a:p>
            <a:pPr marL="0" indent="0">
              <a:buNone/>
            </a:pPr>
            <a:r>
              <a:rPr lang="en-US" sz="2800" dirty="0"/>
              <a:t>ΣF = </a:t>
            </a:r>
            <a:r>
              <a:rPr lang="en-US" sz="2800" dirty="0" err="1"/>
              <a:t>resultan</a:t>
            </a:r>
            <a:r>
              <a:rPr lang="en-US" sz="2800" dirty="0"/>
              <a:t> </a:t>
            </a:r>
            <a:r>
              <a:rPr lang="en-US" sz="2800" dirty="0" err="1"/>
              <a:t>gaya</a:t>
            </a:r>
            <a:r>
              <a:rPr lang="en-US" sz="2800" dirty="0"/>
              <a:t> (Kg m/s2) </a:t>
            </a:r>
          </a:p>
          <a:p>
            <a:pPr marL="0" indent="0">
              <a:buNone/>
            </a:pPr>
            <a:r>
              <a:rPr lang="id-ID" sz="2800" dirty="0"/>
              <a:t>m = Massa Benda (Kg) </a:t>
            </a:r>
          </a:p>
          <a:p>
            <a:pPr marL="0" indent="0">
              <a:buNone/>
            </a:pPr>
            <a:r>
              <a:rPr lang="id-ID" sz="2800" dirty="0"/>
              <a:t>a = percepatan (m/s2) </a:t>
            </a:r>
          </a:p>
        </p:txBody>
      </p:sp>
    </p:spTree>
    <p:extLst>
      <p:ext uri="{BB962C8B-B14F-4D97-AF65-F5344CB8AC3E}">
        <p14:creationId xmlns:p14="http://schemas.microsoft.com/office/powerpoint/2010/main" val="4023619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8312" y="406400"/>
            <a:ext cx="9932988" cy="4864100"/>
          </a:xfrm>
        </p:spPr>
        <p:txBody>
          <a:bodyPr>
            <a:noAutofit/>
          </a:bodyPr>
          <a:lstStyle/>
          <a:p>
            <a:pPr marL="0" indent="0">
              <a:buNone/>
            </a:pPr>
            <a:r>
              <a:rPr lang="id-ID" sz="3200" b="1" dirty="0"/>
              <a:t>c. Hukum Newton 3 </a:t>
            </a:r>
            <a:endParaRPr lang="id-ID" sz="3200" dirty="0"/>
          </a:p>
          <a:p>
            <a:pPr marL="0" indent="0">
              <a:buNone/>
            </a:pPr>
            <a:r>
              <a:rPr lang="id-ID" sz="3200" dirty="0"/>
              <a:t>Setiap Aksi akan menimbulkan reaksi, artinya Jika Suatu benda mengerjakan gaya terhadap benda kedua makan, benda kedua akan membalas gaya dari benda pertama dengan arah yang berlawanan. Jadi Rumus Hukum Newton 3 yaitu : </a:t>
            </a:r>
            <a:endParaRPr lang="id-ID" sz="3200" dirty="0" smtClean="0"/>
          </a:p>
          <a:p>
            <a:pPr marL="0" indent="0">
              <a:buNone/>
            </a:pPr>
            <a:r>
              <a:rPr lang="el-GR" sz="3200" b="1" i="1" dirty="0"/>
              <a:t>Σ</a:t>
            </a:r>
            <a:r>
              <a:rPr lang="id-ID" sz="3200" b="1" i="1" dirty="0"/>
              <a:t>FAKSI = -</a:t>
            </a:r>
            <a:r>
              <a:rPr lang="el-GR" sz="3200" b="1" i="1" dirty="0"/>
              <a:t>Σ</a:t>
            </a:r>
            <a:r>
              <a:rPr lang="id-ID" sz="3200" b="1" i="1" dirty="0"/>
              <a:t>FREAKSI </a:t>
            </a:r>
            <a:endParaRPr lang="id-ID" sz="3200" dirty="0"/>
          </a:p>
        </p:txBody>
      </p:sp>
    </p:spTree>
    <p:extLst>
      <p:ext uri="{BB962C8B-B14F-4D97-AF65-F5344CB8AC3E}">
        <p14:creationId xmlns:p14="http://schemas.microsoft.com/office/powerpoint/2010/main" val="21030790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Apa itu Gerak ?</a:t>
            </a:r>
            <a:endParaRPr lang="id-ID" b="1" dirty="0"/>
          </a:p>
        </p:txBody>
      </p:sp>
      <p:sp>
        <p:nvSpPr>
          <p:cNvPr id="3" name="Content Placeholder 2"/>
          <p:cNvSpPr>
            <a:spLocks noGrp="1"/>
          </p:cNvSpPr>
          <p:nvPr>
            <p:ph idx="1"/>
          </p:nvPr>
        </p:nvSpPr>
        <p:spPr>
          <a:xfrm>
            <a:off x="1712912" y="1358900"/>
            <a:ext cx="9791700" cy="3777622"/>
          </a:xfrm>
        </p:spPr>
        <p:txBody>
          <a:bodyPr>
            <a:noAutofit/>
          </a:bodyPr>
          <a:lstStyle/>
          <a:p>
            <a:pPr marL="0" indent="0">
              <a:buNone/>
            </a:pPr>
            <a:r>
              <a:rPr lang="id-ID" sz="3200" dirty="0"/>
              <a:t>Gerak merupakan suatu perubahan tempat kedudukan pada suatu benda dari tempat awal. </a:t>
            </a:r>
            <a:endParaRPr lang="id-ID" sz="3200" dirty="0" smtClean="0"/>
          </a:p>
          <a:p>
            <a:pPr marL="0" indent="0">
              <a:buNone/>
            </a:pPr>
            <a:endParaRPr lang="id-ID" sz="3200" dirty="0"/>
          </a:p>
          <a:p>
            <a:pPr marL="0" indent="0">
              <a:buNone/>
            </a:pPr>
            <a:r>
              <a:rPr lang="id-ID" sz="3200" dirty="0" smtClean="0"/>
              <a:t>Sebuah </a:t>
            </a:r>
            <a:r>
              <a:rPr lang="id-ID" sz="3200" dirty="0"/>
              <a:t>benda dikatakan bergerak bila benda itu berpindah kedudukan terhadap benda lainnya baik perubahan kedudukan yang menjauhi maupun yang mendekati, roda sepeda dapat bergerak dengan mudah. </a:t>
            </a:r>
          </a:p>
        </p:txBody>
      </p:sp>
    </p:spTree>
    <p:extLst>
      <p:ext uri="{BB962C8B-B14F-4D97-AF65-F5344CB8AC3E}">
        <p14:creationId xmlns:p14="http://schemas.microsoft.com/office/powerpoint/2010/main" val="21155955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Macam-Macam Gerak Benda </a:t>
            </a:r>
          </a:p>
        </p:txBody>
      </p:sp>
      <p:sp>
        <p:nvSpPr>
          <p:cNvPr id="3" name="Content Placeholder 2"/>
          <p:cNvSpPr>
            <a:spLocks noGrp="1"/>
          </p:cNvSpPr>
          <p:nvPr>
            <p:ph idx="1"/>
          </p:nvPr>
        </p:nvSpPr>
        <p:spPr>
          <a:xfrm>
            <a:off x="1801812" y="1371600"/>
            <a:ext cx="8915400" cy="3777622"/>
          </a:xfrm>
        </p:spPr>
        <p:txBody>
          <a:bodyPr>
            <a:noAutofit/>
          </a:bodyPr>
          <a:lstStyle/>
          <a:p>
            <a:r>
              <a:rPr lang="id-ID" sz="3200" dirty="0" smtClean="0"/>
              <a:t>Menggelinding</a:t>
            </a:r>
          </a:p>
          <a:p>
            <a:r>
              <a:rPr lang="id-ID" sz="3200" dirty="0" smtClean="0"/>
              <a:t>Meluncur</a:t>
            </a:r>
          </a:p>
          <a:p>
            <a:r>
              <a:rPr lang="id-ID" sz="3200" dirty="0" smtClean="0"/>
              <a:t>Berputar</a:t>
            </a:r>
          </a:p>
          <a:p>
            <a:r>
              <a:rPr lang="id-ID" sz="3200" dirty="0" smtClean="0"/>
              <a:t>Memantul</a:t>
            </a:r>
          </a:p>
          <a:p>
            <a:r>
              <a:rPr lang="id-ID" sz="3200" dirty="0" smtClean="0"/>
              <a:t>Jatuh</a:t>
            </a:r>
          </a:p>
          <a:p>
            <a:r>
              <a:rPr lang="id-ID" sz="3200" dirty="0" smtClean="0"/>
              <a:t>Mengalir</a:t>
            </a:r>
          </a:p>
          <a:p>
            <a:r>
              <a:rPr lang="id-ID" sz="3200" dirty="0" smtClean="0"/>
              <a:t>Tenggelam dan Terapung</a:t>
            </a:r>
            <a:endParaRPr lang="id-ID" sz="3200" dirty="0"/>
          </a:p>
        </p:txBody>
      </p:sp>
    </p:spTree>
    <p:extLst>
      <p:ext uri="{BB962C8B-B14F-4D97-AF65-F5344CB8AC3E}">
        <p14:creationId xmlns:p14="http://schemas.microsoft.com/office/powerpoint/2010/main" val="4215453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Apa itu Gaya ?</a:t>
            </a:r>
            <a:endParaRPr lang="id-ID" b="1" dirty="0"/>
          </a:p>
        </p:txBody>
      </p:sp>
      <p:sp>
        <p:nvSpPr>
          <p:cNvPr id="3" name="Content Placeholder 2"/>
          <p:cNvSpPr>
            <a:spLocks noGrp="1"/>
          </p:cNvSpPr>
          <p:nvPr>
            <p:ph idx="1"/>
          </p:nvPr>
        </p:nvSpPr>
        <p:spPr>
          <a:xfrm>
            <a:off x="1370012" y="1457324"/>
            <a:ext cx="10134600" cy="5095876"/>
          </a:xfrm>
        </p:spPr>
        <p:txBody>
          <a:bodyPr>
            <a:noAutofit/>
          </a:bodyPr>
          <a:lstStyle/>
          <a:p>
            <a:r>
              <a:rPr lang="id-ID" sz="2000" dirty="0" smtClean="0"/>
              <a:t>Gaya </a:t>
            </a:r>
            <a:r>
              <a:rPr lang="id-ID" sz="2000" dirty="0"/>
              <a:t>merupakan tarikan atau dorongan yang terjadi terhadap suatu benda. </a:t>
            </a:r>
          </a:p>
          <a:p>
            <a:r>
              <a:rPr lang="id-ID" sz="2000" dirty="0" smtClean="0"/>
              <a:t>Gaya </a:t>
            </a:r>
            <a:r>
              <a:rPr lang="id-ID" sz="2000" dirty="0"/>
              <a:t>bisa menyebabkan perubahan posisi, gerak atau perubahan bentuk pada benda. </a:t>
            </a:r>
            <a:endParaRPr lang="id-ID" sz="2000" dirty="0" smtClean="0"/>
          </a:p>
          <a:p>
            <a:r>
              <a:rPr lang="id-ID" sz="2000" dirty="0" smtClean="0"/>
              <a:t>Gaya </a:t>
            </a:r>
            <a:r>
              <a:rPr lang="id-ID" sz="2000" dirty="0"/>
              <a:t>termasuk ke dalam besaran Vektor, karena mempunyai nilai dan </a:t>
            </a:r>
            <a:r>
              <a:rPr lang="id-ID" sz="2000" dirty="0" smtClean="0"/>
              <a:t>arah.</a:t>
            </a:r>
          </a:p>
          <a:p>
            <a:r>
              <a:rPr lang="id-ID" sz="2000" dirty="0" smtClean="0"/>
              <a:t>Sebuah </a:t>
            </a:r>
            <a:r>
              <a:rPr lang="id-ID" sz="2000" dirty="0"/>
              <a:t>Gaya disimbolkan dengan huruf F (Force) dan Satuan Gaya dalam SI (Satuan Internasional) yaitu Newton, disingkat dengan N. </a:t>
            </a:r>
            <a:endParaRPr lang="id-ID" sz="2000" dirty="0" smtClean="0"/>
          </a:p>
          <a:p>
            <a:r>
              <a:rPr lang="id-ID" sz="2000" dirty="0" smtClean="0"/>
              <a:t>Pengukuran </a:t>
            </a:r>
            <a:r>
              <a:rPr lang="id-ID" sz="2000" dirty="0"/>
              <a:t>gaya bisa dilakukan dengan alat yang disebut dengan dinamometer atau neraca </a:t>
            </a:r>
            <a:r>
              <a:rPr lang="id-ID" sz="2000" dirty="0" smtClean="0"/>
              <a:t>pegas.</a:t>
            </a:r>
          </a:p>
          <a:p>
            <a:r>
              <a:rPr lang="id-ID" sz="2000" dirty="0" smtClean="0"/>
              <a:t>Untuk </a:t>
            </a:r>
            <a:r>
              <a:rPr lang="id-ID" sz="2000" dirty="0"/>
              <a:t>melakukan sebuah gaya diperlukan usaha (Tenaga), semakin besar gaya yang hendak dilakukan, maka semakin besar pula Usaha (tenaga) yang harus dikeluarkan. </a:t>
            </a:r>
          </a:p>
        </p:txBody>
      </p:sp>
    </p:spTree>
    <p:extLst>
      <p:ext uri="{BB962C8B-B14F-4D97-AF65-F5344CB8AC3E}">
        <p14:creationId xmlns:p14="http://schemas.microsoft.com/office/powerpoint/2010/main" val="33560565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Faktor-Faktor Yang Mempengaruhi Gerak </a:t>
            </a:r>
            <a:r>
              <a:rPr lang="id-ID" b="1" dirty="0" smtClean="0"/>
              <a:t>Benda</a:t>
            </a:r>
            <a:endParaRPr lang="id-ID" b="1" dirty="0"/>
          </a:p>
        </p:txBody>
      </p:sp>
      <p:sp>
        <p:nvSpPr>
          <p:cNvPr id="3" name="Content Placeholder 2"/>
          <p:cNvSpPr>
            <a:spLocks noGrp="1"/>
          </p:cNvSpPr>
          <p:nvPr>
            <p:ph idx="1"/>
          </p:nvPr>
        </p:nvSpPr>
        <p:spPr>
          <a:xfrm>
            <a:off x="1712912" y="2159000"/>
            <a:ext cx="9615488" cy="3777622"/>
          </a:xfrm>
        </p:spPr>
        <p:txBody>
          <a:bodyPr>
            <a:normAutofit/>
          </a:bodyPr>
          <a:lstStyle/>
          <a:p>
            <a:r>
              <a:rPr lang="id-ID" sz="3200" dirty="0" smtClean="0"/>
              <a:t>Bentuk Benda (lingkaran/kotak/kerucut)</a:t>
            </a:r>
          </a:p>
          <a:p>
            <a:r>
              <a:rPr lang="id-ID" sz="3200" dirty="0" smtClean="0"/>
              <a:t>Ukuran Benda (besar/kecil)</a:t>
            </a:r>
          </a:p>
          <a:p>
            <a:r>
              <a:rPr lang="id-ID" sz="3200" dirty="0" smtClean="0"/>
              <a:t>Permukaan Benda (Halus/kasar, Lebar/kecil)</a:t>
            </a:r>
            <a:endParaRPr lang="id-ID" sz="3200" dirty="0"/>
          </a:p>
        </p:txBody>
      </p:sp>
    </p:spTree>
    <p:extLst>
      <p:ext uri="{BB962C8B-B14F-4D97-AF65-F5344CB8AC3E}">
        <p14:creationId xmlns:p14="http://schemas.microsoft.com/office/powerpoint/2010/main" val="34589823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Jenis Gerak Benda</a:t>
            </a:r>
            <a:endParaRPr lang="id-ID" b="1" dirty="0"/>
          </a:p>
        </p:txBody>
      </p:sp>
      <p:sp>
        <p:nvSpPr>
          <p:cNvPr id="3" name="Content Placeholder 2"/>
          <p:cNvSpPr>
            <a:spLocks noGrp="1"/>
          </p:cNvSpPr>
          <p:nvPr>
            <p:ph idx="1"/>
          </p:nvPr>
        </p:nvSpPr>
        <p:spPr>
          <a:xfrm>
            <a:off x="1903412" y="1600200"/>
            <a:ext cx="8915400" cy="3777622"/>
          </a:xfrm>
        </p:spPr>
        <p:txBody>
          <a:bodyPr>
            <a:normAutofit/>
          </a:bodyPr>
          <a:lstStyle/>
          <a:p>
            <a:r>
              <a:rPr lang="id-ID" sz="3600" dirty="0" smtClean="0"/>
              <a:t>Gerak Semu/Relatif</a:t>
            </a:r>
          </a:p>
          <a:p>
            <a:r>
              <a:rPr lang="id-ID" sz="3600" dirty="0" smtClean="0"/>
              <a:t>Gerak Ganda</a:t>
            </a:r>
          </a:p>
          <a:p>
            <a:r>
              <a:rPr lang="id-ID" sz="3600" dirty="0" smtClean="0"/>
              <a:t>Gerak Lurus (Beraturan &amp; Berubah Beraturan)</a:t>
            </a:r>
            <a:endParaRPr lang="id-ID" sz="3600" dirty="0"/>
          </a:p>
        </p:txBody>
      </p:sp>
    </p:spTree>
    <p:extLst>
      <p:ext uri="{BB962C8B-B14F-4D97-AF65-F5344CB8AC3E}">
        <p14:creationId xmlns:p14="http://schemas.microsoft.com/office/powerpoint/2010/main" val="40994040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Gerak Semu</a:t>
            </a:r>
            <a:endParaRPr lang="id-ID" b="1" dirty="0"/>
          </a:p>
        </p:txBody>
      </p:sp>
      <p:sp>
        <p:nvSpPr>
          <p:cNvPr id="3" name="Content Placeholder 2"/>
          <p:cNvSpPr>
            <a:spLocks noGrp="1"/>
          </p:cNvSpPr>
          <p:nvPr>
            <p:ph idx="1"/>
          </p:nvPr>
        </p:nvSpPr>
        <p:spPr>
          <a:xfrm>
            <a:off x="1674812" y="1498600"/>
            <a:ext cx="8915400" cy="4546600"/>
          </a:xfrm>
        </p:spPr>
        <p:txBody>
          <a:bodyPr>
            <a:noAutofit/>
          </a:bodyPr>
          <a:lstStyle/>
          <a:p>
            <a:pPr marL="0" indent="0">
              <a:buNone/>
            </a:pPr>
            <a:r>
              <a:rPr lang="id-ID" sz="2800" dirty="0"/>
              <a:t>Gerak semu adalah gerak yang sifatnya seolah-olah bergerak atau tidak sebenarnya (ilusi). </a:t>
            </a:r>
            <a:endParaRPr lang="id-ID" sz="2800" dirty="0" smtClean="0"/>
          </a:p>
          <a:p>
            <a:pPr marL="0" indent="0">
              <a:buNone/>
            </a:pPr>
            <a:r>
              <a:rPr lang="id-ID" sz="2800" dirty="0" smtClean="0"/>
              <a:t>Contoh </a:t>
            </a:r>
            <a:r>
              <a:rPr lang="id-ID" sz="2800" dirty="0"/>
              <a:t>: </a:t>
            </a:r>
            <a:endParaRPr lang="id-ID" sz="2800" dirty="0" smtClean="0"/>
          </a:p>
          <a:p>
            <a:r>
              <a:rPr lang="id-ID" sz="2800" dirty="0" smtClean="0"/>
              <a:t>Benda-benda </a:t>
            </a:r>
            <a:r>
              <a:rPr lang="id-ID" sz="2800" dirty="0"/>
              <a:t>yang ada diluar mobil kita seolah bergerak padahal kendaraanlah yang </a:t>
            </a:r>
            <a:r>
              <a:rPr lang="id-ID" sz="2800" dirty="0" smtClean="0"/>
              <a:t>bergerak.</a:t>
            </a:r>
          </a:p>
          <a:p>
            <a:r>
              <a:rPr lang="id-ID" sz="2800" dirty="0" smtClean="0"/>
              <a:t>Bumi </a:t>
            </a:r>
            <a:r>
              <a:rPr lang="id-ID" sz="2800" dirty="0"/>
              <a:t>berputar pada porosnya terhadap matahari, namun sekonyong-konyong kita melihat matahari bergerak dari timur ke barat. </a:t>
            </a:r>
          </a:p>
        </p:txBody>
      </p:sp>
    </p:spTree>
    <p:extLst>
      <p:ext uri="{BB962C8B-B14F-4D97-AF65-F5344CB8AC3E}">
        <p14:creationId xmlns:p14="http://schemas.microsoft.com/office/powerpoint/2010/main" val="20556861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Gerak Ganda</a:t>
            </a:r>
            <a:endParaRPr lang="id-ID" b="1" dirty="0"/>
          </a:p>
        </p:txBody>
      </p:sp>
      <p:sp>
        <p:nvSpPr>
          <p:cNvPr id="3" name="Content Placeholder 2"/>
          <p:cNvSpPr>
            <a:spLocks noGrp="1"/>
          </p:cNvSpPr>
          <p:nvPr>
            <p:ph idx="1"/>
          </p:nvPr>
        </p:nvSpPr>
        <p:spPr>
          <a:xfrm>
            <a:off x="1789112" y="1409700"/>
            <a:ext cx="8915400" cy="4889500"/>
          </a:xfrm>
        </p:spPr>
        <p:txBody>
          <a:bodyPr>
            <a:noAutofit/>
          </a:bodyPr>
          <a:lstStyle/>
          <a:p>
            <a:pPr marL="0" indent="0">
              <a:buNone/>
            </a:pPr>
            <a:r>
              <a:rPr lang="id-ID" sz="2400" dirty="0"/>
              <a:t>Gerak ganda adalah gerak yang terjadi secara bersamaan terhadap benda-benda yang ada di sekitarnya. </a:t>
            </a:r>
            <a:endParaRPr lang="id-ID" sz="2400" dirty="0" smtClean="0"/>
          </a:p>
          <a:p>
            <a:pPr marL="0" indent="0">
              <a:buNone/>
            </a:pPr>
            <a:r>
              <a:rPr lang="id-ID" sz="2400" dirty="0" smtClean="0"/>
              <a:t>Contoh :</a:t>
            </a:r>
          </a:p>
          <a:p>
            <a:pPr marL="0" indent="0">
              <a:buNone/>
            </a:pPr>
            <a:r>
              <a:rPr lang="id-ID" sz="2400" dirty="0" smtClean="0"/>
              <a:t>Seorang anak </a:t>
            </a:r>
            <a:r>
              <a:rPr lang="id-ID" sz="2400" dirty="0"/>
              <a:t>kecil </a:t>
            </a:r>
            <a:r>
              <a:rPr lang="id-ID" sz="2400" dirty="0" smtClean="0"/>
              <a:t>melempar </a:t>
            </a:r>
            <a:r>
              <a:rPr lang="id-ID" sz="2400" dirty="0"/>
              <a:t>puntung rokok dari atas kereta </a:t>
            </a:r>
            <a:r>
              <a:rPr lang="id-ID" sz="2400" dirty="0" smtClean="0"/>
              <a:t>rangkaian </a:t>
            </a:r>
            <a:r>
              <a:rPr lang="id-ID" sz="2400" dirty="0"/>
              <a:t>listrik saat berjalan di atap krl tersebut. Maka terjadi gerak puntung rokok terhadap tiga (3) benda di sekitarnya, yaitu </a:t>
            </a:r>
            <a:r>
              <a:rPr lang="id-ID" sz="2400" dirty="0" smtClean="0"/>
              <a:t>:</a:t>
            </a:r>
          </a:p>
          <a:p>
            <a:r>
              <a:rPr lang="id-ID" sz="2400" dirty="0" smtClean="0"/>
              <a:t>Gerak </a:t>
            </a:r>
            <a:r>
              <a:rPr lang="id-ID" sz="2400" dirty="0"/>
              <a:t>terhadap kereta </a:t>
            </a:r>
            <a:r>
              <a:rPr lang="id-ID" sz="2400" dirty="0" smtClean="0"/>
              <a:t>krl</a:t>
            </a:r>
          </a:p>
          <a:p>
            <a:r>
              <a:rPr lang="id-ID" sz="2400" dirty="0" smtClean="0"/>
              <a:t>Gerak </a:t>
            </a:r>
            <a:r>
              <a:rPr lang="id-ID" sz="2400" dirty="0"/>
              <a:t>terhadap </a:t>
            </a:r>
            <a:r>
              <a:rPr lang="id-ID" sz="2400" dirty="0" smtClean="0"/>
              <a:t>anak kecil</a:t>
            </a:r>
          </a:p>
          <a:p>
            <a:r>
              <a:rPr lang="id-ID" sz="2400" dirty="0" smtClean="0"/>
              <a:t>Gerak </a:t>
            </a:r>
            <a:r>
              <a:rPr lang="id-ID" sz="2400" dirty="0"/>
              <a:t>terhadap tanah / bumi </a:t>
            </a:r>
          </a:p>
        </p:txBody>
      </p:sp>
    </p:spTree>
    <p:extLst>
      <p:ext uri="{BB962C8B-B14F-4D97-AF65-F5344CB8AC3E}">
        <p14:creationId xmlns:p14="http://schemas.microsoft.com/office/powerpoint/2010/main" val="32020551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4625" y="117698"/>
            <a:ext cx="8911687" cy="1280890"/>
          </a:xfrm>
        </p:spPr>
        <p:txBody>
          <a:bodyPr/>
          <a:lstStyle/>
          <a:p>
            <a:r>
              <a:rPr lang="id-ID" b="1" dirty="0" smtClean="0"/>
              <a:t>Gerak Lurus</a:t>
            </a:r>
            <a:endParaRPr lang="id-ID" b="1" dirty="0"/>
          </a:p>
        </p:txBody>
      </p:sp>
      <p:sp>
        <p:nvSpPr>
          <p:cNvPr id="3" name="Content Placeholder 2"/>
          <p:cNvSpPr>
            <a:spLocks noGrp="1"/>
          </p:cNvSpPr>
          <p:nvPr>
            <p:ph idx="1"/>
          </p:nvPr>
        </p:nvSpPr>
        <p:spPr>
          <a:xfrm>
            <a:off x="1422668" y="758143"/>
            <a:ext cx="10515600" cy="4851400"/>
          </a:xfrm>
        </p:spPr>
        <p:txBody>
          <a:bodyPr>
            <a:noAutofit/>
          </a:bodyPr>
          <a:lstStyle/>
          <a:p>
            <a:pPr marL="0" indent="0">
              <a:buNone/>
            </a:pPr>
            <a:r>
              <a:rPr lang="id-ID" dirty="0"/>
              <a:t>Gerak lurus adalah gerak pada suatu benda melalui lintasan garis lurus. Contohnya seperti gerak rotasi bumi, gerak jatuh buah apel, dan lain sebagainya. </a:t>
            </a:r>
          </a:p>
          <a:p>
            <a:pPr marL="0" indent="0">
              <a:buNone/>
            </a:pPr>
            <a:r>
              <a:rPr lang="id-ID" dirty="0" smtClean="0"/>
              <a:t>Gerak </a:t>
            </a:r>
            <a:r>
              <a:rPr lang="id-ID" dirty="0"/>
              <a:t>lurus dapat kita bagi lagi menjadi beberapa jenis, yaitu : </a:t>
            </a:r>
            <a:endParaRPr lang="id-ID" dirty="0" smtClean="0"/>
          </a:p>
          <a:p>
            <a:pPr marL="514350" indent="-514350">
              <a:buAutoNum type="alphaLcPeriod"/>
            </a:pPr>
            <a:r>
              <a:rPr lang="id-ID" dirty="0" smtClean="0"/>
              <a:t>Gerak Lurus Beraturan (GLB)</a:t>
            </a:r>
          </a:p>
          <a:p>
            <a:pPr marL="444500" indent="0">
              <a:buNone/>
            </a:pPr>
            <a:r>
              <a:rPr lang="id-ID" dirty="0"/>
              <a:t>Gerak lurus beraturan adalah gerak suatu benda yang lurus beraturan dengan kecepatan yang tetap dan stabil. </a:t>
            </a:r>
            <a:endParaRPr lang="id-ID" dirty="0" smtClean="0"/>
          </a:p>
          <a:p>
            <a:pPr marL="444500" indent="0">
              <a:buNone/>
            </a:pPr>
            <a:r>
              <a:rPr lang="id-ID" dirty="0" smtClean="0"/>
              <a:t>Misal :</a:t>
            </a:r>
          </a:p>
          <a:p>
            <a:pPr marL="901700" indent="-457200"/>
            <a:r>
              <a:rPr lang="id-ID" dirty="0" smtClean="0"/>
              <a:t>Kereta </a:t>
            </a:r>
            <a:r>
              <a:rPr lang="id-ID" dirty="0"/>
              <a:t>melaju dengan kecepatan yang sama di jalur rel yang lurus </a:t>
            </a:r>
            <a:endParaRPr lang="id-ID" dirty="0" smtClean="0"/>
          </a:p>
          <a:p>
            <a:pPr marL="901700" indent="-457200"/>
            <a:r>
              <a:rPr lang="id-ID" dirty="0" smtClean="0"/>
              <a:t>Mobil </a:t>
            </a:r>
            <a:r>
              <a:rPr lang="id-ID" dirty="0"/>
              <a:t>di jalan tol dengan kecepatan tetap stabil di dalam perjalanannya. </a:t>
            </a:r>
            <a:endParaRPr lang="id-ID" dirty="0" smtClean="0"/>
          </a:p>
          <a:p>
            <a:pPr marL="0" indent="0">
              <a:buNone/>
            </a:pPr>
            <a:r>
              <a:rPr lang="id-ID" dirty="0" smtClean="0"/>
              <a:t>b.     Gerak Lurus Berubah Beraturan (GLBB)</a:t>
            </a:r>
          </a:p>
          <a:p>
            <a:pPr marL="444500" indent="0">
              <a:buNone/>
            </a:pPr>
            <a:r>
              <a:rPr lang="id-ID" dirty="0" smtClean="0"/>
              <a:t>Gerak </a:t>
            </a:r>
            <a:r>
              <a:rPr lang="id-ID" dirty="0"/>
              <a:t>lurus berubah beraturan adalah gerak suatu benda yang tidak beraturan dengan kecepatan yang berubah-ubah dari waktu ke waktu. </a:t>
            </a:r>
            <a:endParaRPr lang="id-ID" dirty="0" smtClean="0"/>
          </a:p>
          <a:p>
            <a:pPr marL="444500" indent="0">
              <a:buNone/>
            </a:pPr>
            <a:r>
              <a:rPr lang="id-ID" dirty="0" smtClean="0"/>
              <a:t>Misalnya :</a:t>
            </a:r>
          </a:p>
          <a:p>
            <a:pPr marL="901700" indent="-457200"/>
            <a:r>
              <a:rPr lang="id-ID" dirty="0" smtClean="0"/>
              <a:t>Gerak </a:t>
            </a:r>
            <a:r>
              <a:rPr lang="id-ID" dirty="0"/>
              <a:t>jatuhnya tetesan air hujan dari atap ke </a:t>
            </a:r>
            <a:r>
              <a:rPr lang="id-ID" dirty="0" smtClean="0"/>
              <a:t>lantai</a:t>
            </a:r>
          </a:p>
          <a:p>
            <a:pPr marL="901700" indent="-457200"/>
            <a:r>
              <a:rPr lang="id-ID" dirty="0" smtClean="0"/>
              <a:t>Mobil </a:t>
            </a:r>
            <a:r>
              <a:rPr lang="id-ID" dirty="0"/>
              <a:t>yang bergerak di jalan lurus mulai dari berhenti </a:t>
            </a:r>
            <a:endParaRPr lang="id-ID" dirty="0" smtClean="0"/>
          </a:p>
        </p:txBody>
      </p:sp>
    </p:spTree>
    <p:extLst>
      <p:ext uri="{BB962C8B-B14F-4D97-AF65-F5344CB8AC3E}">
        <p14:creationId xmlns:p14="http://schemas.microsoft.com/office/powerpoint/2010/main" val="26615075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7100" y="2524125"/>
            <a:ext cx="10515600" cy="1325563"/>
          </a:xfrm>
        </p:spPr>
        <p:txBody>
          <a:bodyPr/>
          <a:lstStyle/>
          <a:p>
            <a:pPr algn="ctr"/>
            <a:r>
              <a:rPr lang="id-ID" dirty="0" smtClean="0"/>
              <a:t>Terimakasih</a:t>
            </a:r>
            <a:endParaRPr lang="id-ID" dirty="0"/>
          </a:p>
        </p:txBody>
      </p:sp>
    </p:spTree>
    <p:extLst>
      <p:ext uri="{BB962C8B-B14F-4D97-AF65-F5344CB8AC3E}">
        <p14:creationId xmlns:p14="http://schemas.microsoft.com/office/powerpoint/2010/main" val="4230704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Sifat-sifat Gaya</a:t>
            </a:r>
            <a:endParaRPr lang="id-ID" b="1" dirty="0"/>
          </a:p>
        </p:txBody>
      </p:sp>
      <p:sp>
        <p:nvSpPr>
          <p:cNvPr id="3" name="Content Placeholder 2"/>
          <p:cNvSpPr>
            <a:spLocks noGrp="1"/>
          </p:cNvSpPr>
          <p:nvPr>
            <p:ph idx="1"/>
          </p:nvPr>
        </p:nvSpPr>
        <p:spPr>
          <a:xfrm>
            <a:off x="2436812" y="1264555"/>
            <a:ext cx="8915400" cy="3777622"/>
          </a:xfrm>
        </p:spPr>
        <p:txBody>
          <a:bodyPr/>
          <a:lstStyle/>
          <a:p>
            <a:pPr marL="0" indent="0">
              <a:buNone/>
            </a:pPr>
            <a:r>
              <a:rPr lang="id-ID" sz="2800" dirty="0"/>
              <a:t>Berdasarkan penjelasan diatas, maka bisa disimpulkan bahwa gaya mempunyai beberapa sifat berikut : </a:t>
            </a:r>
          </a:p>
          <a:p>
            <a:r>
              <a:rPr lang="id-ID" sz="2800" dirty="0" smtClean="0"/>
              <a:t>Gaya </a:t>
            </a:r>
            <a:r>
              <a:rPr lang="id-ID" sz="2800" dirty="0"/>
              <a:t>dapat mengubah arah gerak benda </a:t>
            </a:r>
          </a:p>
          <a:p>
            <a:r>
              <a:rPr lang="id-ID" sz="2800" dirty="0" smtClean="0"/>
              <a:t>Gaya </a:t>
            </a:r>
            <a:r>
              <a:rPr lang="id-ID" sz="2800" dirty="0"/>
              <a:t>dapat mengubah bentuk benda </a:t>
            </a:r>
          </a:p>
          <a:p>
            <a:r>
              <a:rPr lang="id-ID" sz="2800" dirty="0" smtClean="0"/>
              <a:t>Gaya </a:t>
            </a:r>
            <a:r>
              <a:rPr lang="id-ID" sz="2800" dirty="0"/>
              <a:t>dapat mengubah posisi benda dengan cara menggerakkan atau memindahkannya </a:t>
            </a:r>
          </a:p>
          <a:p>
            <a:endParaRPr lang="id-ID" dirty="0"/>
          </a:p>
        </p:txBody>
      </p:sp>
    </p:spTree>
    <p:extLst>
      <p:ext uri="{BB962C8B-B14F-4D97-AF65-F5344CB8AC3E}">
        <p14:creationId xmlns:p14="http://schemas.microsoft.com/office/powerpoint/2010/main" val="3751429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Macam-Macam Gaya </a:t>
            </a:r>
            <a:endParaRPr lang="id-ID" dirty="0"/>
          </a:p>
        </p:txBody>
      </p:sp>
      <p:sp>
        <p:nvSpPr>
          <p:cNvPr id="3" name="Content Placeholder 2"/>
          <p:cNvSpPr>
            <a:spLocks noGrp="1"/>
          </p:cNvSpPr>
          <p:nvPr>
            <p:ph idx="1"/>
          </p:nvPr>
        </p:nvSpPr>
        <p:spPr>
          <a:xfrm>
            <a:off x="2309812" y="1422400"/>
            <a:ext cx="8915400" cy="5105400"/>
          </a:xfrm>
        </p:spPr>
        <p:txBody>
          <a:bodyPr>
            <a:noAutofit/>
          </a:bodyPr>
          <a:lstStyle/>
          <a:p>
            <a:r>
              <a:rPr lang="id-ID" sz="2000" dirty="0" smtClean="0"/>
              <a:t>Gaya Sentuh</a:t>
            </a:r>
          </a:p>
          <a:p>
            <a:pPr marL="0" indent="0">
              <a:buNone/>
            </a:pPr>
            <a:r>
              <a:rPr lang="id-ID" sz="2000" dirty="0"/>
              <a:t>Gaya Sentuh adalah gaya yang bekerja dengan sentuhan. Artinya Suatu gaya akan menghasilkan efek jika terjadi sentuhan dengan benda yang akan diberikan gaya tersebut, jika tidak terjadi sentuhan, maka gaya tidak akan bekerja pada benda. Gaya ini akan muncul ketika benda bersentuhan dengan benda lain yang menjadi sumber gaya. </a:t>
            </a:r>
            <a:endParaRPr lang="id-ID" sz="2000" dirty="0" smtClean="0"/>
          </a:p>
          <a:p>
            <a:pPr marL="0" indent="0">
              <a:buNone/>
            </a:pPr>
            <a:r>
              <a:rPr lang="id-ID" sz="2000" dirty="0" smtClean="0"/>
              <a:t>Contohnya Seseorang mendorong meja</a:t>
            </a:r>
          </a:p>
          <a:p>
            <a:r>
              <a:rPr lang="id-ID" sz="2000" dirty="0" smtClean="0"/>
              <a:t>Gaya Tak Sentuh</a:t>
            </a:r>
          </a:p>
          <a:p>
            <a:pPr marL="0" indent="0">
              <a:buNone/>
            </a:pPr>
            <a:r>
              <a:rPr lang="id-ID" sz="2000" dirty="0"/>
              <a:t>Gaya Tak Sentuh ialah suatu gaya yang akan bekerja tanpa terjadinya sentuhan. Artinya Efek dari gaya yang dikeluarkan oleh sumber gaya tetap bisa dirasakan oleh benda meskipun mereka tidak bersentuhan. </a:t>
            </a:r>
            <a:endParaRPr lang="id-ID" sz="2000" dirty="0" smtClean="0"/>
          </a:p>
          <a:p>
            <a:pPr marL="0" indent="0">
              <a:buNone/>
            </a:pPr>
            <a:r>
              <a:rPr lang="id-ID" sz="2000" dirty="0" smtClean="0"/>
              <a:t>Contohnya pada magnet dan Garvitasi</a:t>
            </a:r>
            <a:endParaRPr lang="id-ID" sz="2000" dirty="0"/>
          </a:p>
        </p:txBody>
      </p:sp>
    </p:spTree>
    <p:extLst>
      <p:ext uri="{BB962C8B-B14F-4D97-AF65-F5344CB8AC3E}">
        <p14:creationId xmlns:p14="http://schemas.microsoft.com/office/powerpoint/2010/main" val="105914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Jenis-jenis Gaya</a:t>
            </a:r>
            <a:endParaRPr lang="id-ID" b="1" dirty="0"/>
          </a:p>
        </p:txBody>
      </p:sp>
      <p:sp>
        <p:nvSpPr>
          <p:cNvPr id="3" name="Content Placeholder 2"/>
          <p:cNvSpPr>
            <a:spLocks noGrp="1"/>
          </p:cNvSpPr>
          <p:nvPr>
            <p:ph idx="1"/>
          </p:nvPr>
        </p:nvSpPr>
        <p:spPr>
          <a:xfrm>
            <a:off x="2881312" y="1600200"/>
            <a:ext cx="7570788" cy="4356100"/>
          </a:xfrm>
        </p:spPr>
        <p:txBody>
          <a:bodyPr>
            <a:noAutofit/>
          </a:bodyPr>
          <a:lstStyle/>
          <a:p>
            <a:r>
              <a:rPr lang="id-ID" sz="3200" dirty="0" smtClean="0"/>
              <a:t>Gaya Otot</a:t>
            </a:r>
          </a:p>
          <a:p>
            <a:r>
              <a:rPr lang="id-ID" sz="3200" dirty="0" smtClean="0"/>
              <a:t>Gaya Pegas</a:t>
            </a:r>
          </a:p>
          <a:p>
            <a:r>
              <a:rPr lang="id-ID" sz="3200" dirty="0" smtClean="0"/>
              <a:t>Gaya Gesek (Statis &amp; Kinetik)</a:t>
            </a:r>
          </a:p>
          <a:p>
            <a:r>
              <a:rPr lang="id-ID" sz="3200" dirty="0" smtClean="0"/>
              <a:t>Gaya Mesin</a:t>
            </a:r>
          </a:p>
          <a:p>
            <a:r>
              <a:rPr lang="id-ID" sz="3200" dirty="0" smtClean="0"/>
              <a:t>Gaya Gravitasi Bumi</a:t>
            </a:r>
          </a:p>
          <a:p>
            <a:r>
              <a:rPr lang="id-ID" sz="3200" dirty="0" smtClean="0"/>
              <a:t>Gaya Magnet</a:t>
            </a:r>
          </a:p>
          <a:p>
            <a:r>
              <a:rPr lang="id-ID" sz="3200" dirty="0" smtClean="0"/>
              <a:t>Gaya Listrik</a:t>
            </a:r>
          </a:p>
        </p:txBody>
      </p:sp>
    </p:spTree>
    <p:extLst>
      <p:ext uri="{BB962C8B-B14F-4D97-AF65-F5344CB8AC3E}">
        <p14:creationId xmlns:p14="http://schemas.microsoft.com/office/powerpoint/2010/main" val="1044383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6325" y="255810"/>
            <a:ext cx="8911687" cy="1280890"/>
          </a:xfrm>
        </p:spPr>
        <p:txBody>
          <a:bodyPr/>
          <a:lstStyle/>
          <a:p>
            <a:r>
              <a:rPr lang="id-ID" b="1" dirty="0" smtClean="0"/>
              <a:t>Gaya Otot</a:t>
            </a:r>
            <a:endParaRPr lang="id-ID" b="1" dirty="0"/>
          </a:p>
        </p:txBody>
      </p:sp>
      <p:sp>
        <p:nvSpPr>
          <p:cNvPr id="3" name="Content Placeholder 2"/>
          <p:cNvSpPr>
            <a:spLocks noGrp="1"/>
          </p:cNvSpPr>
          <p:nvPr>
            <p:ph idx="1"/>
          </p:nvPr>
        </p:nvSpPr>
        <p:spPr>
          <a:xfrm>
            <a:off x="1687512" y="1536700"/>
            <a:ext cx="10034588" cy="4851400"/>
          </a:xfrm>
        </p:spPr>
        <p:txBody>
          <a:bodyPr>
            <a:noAutofit/>
          </a:bodyPr>
          <a:lstStyle/>
          <a:p>
            <a:pPr marL="0" indent="0">
              <a:buNone/>
            </a:pPr>
            <a:r>
              <a:rPr lang="id-ID" sz="3200" dirty="0"/>
              <a:t>Sesuai dengan namanya Gaya otot adalah jenis gaya yang dilakukan oleh makhluk hidup yang mempunyai otot. Gaya timbul dari koordinasi dari struktur otot dengan rangka tubuh. Gaya Otot Termasuk ke dalam kelompok Gaya Sentuh. </a:t>
            </a:r>
          </a:p>
          <a:p>
            <a:pPr marL="0" indent="0">
              <a:buNone/>
            </a:pPr>
            <a:r>
              <a:rPr lang="id-ID" sz="3200" b="1" i="1" dirty="0"/>
              <a:t>Contohnya </a:t>
            </a:r>
            <a:r>
              <a:rPr lang="id-ID" sz="3200" dirty="0"/>
              <a:t>yaitu seseorang yang mengangkat batu. Untuk mengangkat batu tersebut, otot di dalam tubuhnya berkoordinasi sehingga mampu menggerakan tangan untuk mengangkat batu. </a:t>
            </a:r>
          </a:p>
        </p:txBody>
      </p:sp>
    </p:spTree>
    <p:extLst>
      <p:ext uri="{BB962C8B-B14F-4D97-AF65-F5344CB8AC3E}">
        <p14:creationId xmlns:p14="http://schemas.microsoft.com/office/powerpoint/2010/main" val="2850532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Gaya Pegas</a:t>
            </a:r>
            <a:endParaRPr lang="id-ID" b="1" dirty="0"/>
          </a:p>
        </p:txBody>
      </p:sp>
      <p:sp>
        <p:nvSpPr>
          <p:cNvPr id="3" name="Content Placeholder 2"/>
          <p:cNvSpPr>
            <a:spLocks noGrp="1"/>
          </p:cNvSpPr>
          <p:nvPr>
            <p:ph idx="1"/>
          </p:nvPr>
        </p:nvSpPr>
        <p:spPr>
          <a:xfrm>
            <a:off x="2055812" y="1460500"/>
            <a:ext cx="8915400" cy="5067300"/>
          </a:xfrm>
        </p:spPr>
        <p:txBody>
          <a:bodyPr>
            <a:noAutofit/>
          </a:bodyPr>
          <a:lstStyle/>
          <a:p>
            <a:pPr marL="0" indent="0">
              <a:buNone/>
            </a:pPr>
            <a:r>
              <a:rPr lang="id-ID" sz="2400" dirty="0"/>
              <a:t>Gaya Pegas ialah jenis gaya yang dihasilkan oleh sebuah pegas. Gaya pegas disebut juga gaya lenting pulih yang terjadi karena adanya sifat keelastisan suatu benda. Gaya Pegas termasuk ke dalam kelompok Gaya Sentuh. Gaya Pegas muncul karena pegas bisa memapat dan merenggang sehingga bentuknya bisa kembali seperti semula setelah terjadi gaya tersebut. </a:t>
            </a:r>
          </a:p>
          <a:p>
            <a:pPr marL="0" indent="0">
              <a:buNone/>
            </a:pPr>
            <a:r>
              <a:rPr lang="id-ID" sz="2400" b="1" i="1" dirty="0"/>
              <a:t>Contohnya </a:t>
            </a:r>
            <a:r>
              <a:rPr lang="id-ID" sz="2400" dirty="0"/>
              <a:t>yaitu ketika seseorang pemanah menarik anak panah kebelakang, maka busur pada panah tersebut akan mengikuti arah busur yang ditarik, kemudian sesudah anak panah dilepaskan, maka pegas pada busur panah akan kembali ke bentuk semulanya. </a:t>
            </a:r>
          </a:p>
        </p:txBody>
      </p:sp>
    </p:spTree>
    <p:extLst>
      <p:ext uri="{BB962C8B-B14F-4D97-AF65-F5344CB8AC3E}">
        <p14:creationId xmlns:p14="http://schemas.microsoft.com/office/powerpoint/2010/main" val="4035965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5812" y="192310"/>
            <a:ext cx="8911687" cy="1280890"/>
          </a:xfrm>
        </p:spPr>
        <p:txBody>
          <a:bodyPr/>
          <a:lstStyle/>
          <a:p>
            <a:r>
              <a:rPr lang="id-ID" b="1" dirty="0" smtClean="0"/>
              <a:t>Gaya Sesek</a:t>
            </a:r>
            <a:endParaRPr lang="id-ID" b="1" dirty="0"/>
          </a:p>
        </p:txBody>
      </p:sp>
      <p:sp>
        <p:nvSpPr>
          <p:cNvPr id="3" name="Content Placeholder 2"/>
          <p:cNvSpPr>
            <a:spLocks noGrp="1"/>
          </p:cNvSpPr>
          <p:nvPr>
            <p:ph idx="1"/>
          </p:nvPr>
        </p:nvSpPr>
        <p:spPr>
          <a:xfrm>
            <a:off x="2055812" y="1168400"/>
            <a:ext cx="9844088" cy="4381499"/>
          </a:xfrm>
        </p:spPr>
        <p:txBody>
          <a:bodyPr>
            <a:noAutofit/>
          </a:bodyPr>
          <a:lstStyle/>
          <a:p>
            <a:pPr marL="0" indent="0">
              <a:buNone/>
            </a:pPr>
            <a:r>
              <a:rPr lang="id-ID" sz="2400" dirty="0"/>
              <a:t>Gaya Gesek yaitu jenis gaya yang muncul karena terjadinya persentuhan langsung antara dua permukaan benda. </a:t>
            </a:r>
            <a:endParaRPr lang="id-ID" sz="2400" dirty="0" smtClean="0"/>
          </a:p>
          <a:p>
            <a:pPr marL="0" indent="0">
              <a:buNone/>
            </a:pPr>
            <a:r>
              <a:rPr lang="id-ID" sz="2400" dirty="0" smtClean="0"/>
              <a:t>Gaya </a:t>
            </a:r>
            <a:r>
              <a:rPr lang="id-ID" sz="2400" dirty="0"/>
              <a:t>Gesek adalah gaya yang arahnya selalu berlawanan dengan arah gerak benda atau arah gaya luar. </a:t>
            </a:r>
            <a:endParaRPr lang="id-ID" sz="2400" dirty="0" smtClean="0"/>
          </a:p>
          <a:p>
            <a:pPr marL="0" indent="0">
              <a:buNone/>
            </a:pPr>
            <a:r>
              <a:rPr lang="id-ID" sz="2400" dirty="0" smtClean="0"/>
              <a:t>Gaya </a:t>
            </a:r>
            <a:r>
              <a:rPr lang="id-ID" sz="2400" dirty="0"/>
              <a:t>gesek termasuk ke dalam kelompok gaya sentuh. </a:t>
            </a:r>
            <a:endParaRPr lang="id-ID" sz="2400" dirty="0" smtClean="0"/>
          </a:p>
          <a:p>
            <a:pPr marL="0" indent="0">
              <a:buNone/>
            </a:pPr>
            <a:r>
              <a:rPr lang="id-ID" sz="2400" dirty="0" smtClean="0"/>
              <a:t>Besar </a:t>
            </a:r>
            <a:r>
              <a:rPr lang="id-ID" sz="2400" dirty="0"/>
              <a:t>kecilnya gaya gesekan ditentukan oleh halus atau kasarnya permukaan benda. Semakin halus permukaan, maka semakin kecil gaya gesekan yang muncul sehingga gaya yang dibutuhkan untuk membuat benda tersebut bergerak semakin kecil juga. </a:t>
            </a:r>
          </a:p>
        </p:txBody>
      </p:sp>
    </p:spTree>
    <p:extLst>
      <p:ext uri="{BB962C8B-B14F-4D97-AF65-F5344CB8AC3E}">
        <p14:creationId xmlns:p14="http://schemas.microsoft.com/office/powerpoint/2010/main" val="21961586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Gaya Gesek Statis &amp; Kinetik</a:t>
            </a:r>
            <a:endParaRPr lang="id-ID" dirty="0"/>
          </a:p>
        </p:txBody>
      </p:sp>
      <p:sp>
        <p:nvSpPr>
          <p:cNvPr id="3" name="Content Placeholder 2"/>
          <p:cNvSpPr>
            <a:spLocks noGrp="1"/>
          </p:cNvSpPr>
          <p:nvPr>
            <p:ph idx="1"/>
          </p:nvPr>
        </p:nvSpPr>
        <p:spPr>
          <a:xfrm>
            <a:off x="1825624" y="1594755"/>
            <a:ext cx="9678988" cy="4603122"/>
          </a:xfrm>
        </p:spPr>
        <p:txBody>
          <a:bodyPr>
            <a:noAutofit/>
          </a:bodyPr>
          <a:lstStyle/>
          <a:p>
            <a:r>
              <a:rPr lang="id-ID" sz="2400" b="1" i="1" dirty="0" smtClean="0"/>
              <a:t>Gaya </a:t>
            </a:r>
            <a:r>
              <a:rPr lang="id-ID" sz="2400" b="1" i="1" dirty="0"/>
              <a:t>Gesek Statis</a:t>
            </a:r>
            <a:r>
              <a:rPr lang="id-ID" sz="2400" dirty="0"/>
              <a:t>, yakni jenis gaya gesek yang terjadi ketika benda diam. Gaya gesek statis terjadi jika gaya luar yang diberikan kepada benda nilainya sama dengan gaya gesekan yang terjadi sehingga benda tersebut akan diam tidak bergerak karena resultan (penjumlahan) gaya yang terjadi padanya sama dengan nol. </a:t>
            </a:r>
            <a:r>
              <a:rPr lang="id-ID" sz="2400" b="1" i="1" dirty="0"/>
              <a:t>Contohnya</a:t>
            </a:r>
            <a:r>
              <a:rPr lang="id-ID" sz="2400" dirty="0"/>
              <a:t>, ketika ada sebuah benda diletakan pada bidang </a:t>
            </a:r>
            <a:r>
              <a:rPr lang="id-ID" sz="2400" dirty="0" smtClean="0"/>
              <a:t>miring </a:t>
            </a:r>
            <a:r>
              <a:rPr lang="id-ID" sz="2400" dirty="0"/>
              <a:t>dan benda tersebut kita tahan dengan tangan, maka benda itu tidak akan bergerak (tetap diam) karena resultan gaya dari tangan kita sama dengan resultan gaya gesek yang terjadi, tapi jika kita melepaskannya, maka benda tersebut akan kembali bergerak</a:t>
            </a:r>
            <a:r>
              <a:rPr lang="id-ID" sz="2400" dirty="0" smtClean="0"/>
              <a:t>. </a:t>
            </a:r>
            <a:endParaRPr lang="id-ID" sz="2400" dirty="0"/>
          </a:p>
          <a:p>
            <a:endParaRPr lang="id-ID" sz="2400" dirty="0"/>
          </a:p>
        </p:txBody>
      </p:sp>
    </p:spTree>
    <p:extLst>
      <p:ext uri="{BB962C8B-B14F-4D97-AF65-F5344CB8AC3E}">
        <p14:creationId xmlns:p14="http://schemas.microsoft.com/office/powerpoint/2010/main" val="3564177802"/>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82</TotalTime>
  <Words>1457</Words>
  <Application>Microsoft Office PowerPoint</Application>
  <PresentationFormat>Widescreen</PresentationFormat>
  <Paragraphs>117</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Century Gothic</vt:lpstr>
      <vt:lpstr>Wingdings 3</vt:lpstr>
      <vt:lpstr>Wisp</vt:lpstr>
      <vt:lpstr>Gaya dan Gerak</vt:lpstr>
      <vt:lpstr>Apa itu Gaya ?</vt:lpstr>
      <vt:lpstr>Sifat-sifat Gaya</vt:lpstr>
      <vt:lpstr>Macam-Macam Gaya </vt:lpstr>
      <vt:lpstr>Jenis-jenis Gaya</vt:lpstr>
      <vt:lpstr>Gaya Otot</vt:lpstr>
      <vt:lpstr>Gaya Pegas</vt:lpstr>
      <vt:lpstr>Gaya Sesek</vt:lpstr>
      <vt:lpstr>Gaya Gesek Statis &amp; Kinetik</vt:lpstr>
      <vt:lpstr>Lanjutan...</vt:lpstr>
      <vt:lpstr>Gaya Mesin</vt:lpstr>
      <vt:lpstr>Gaya Gravitasi Bumi</vt:lpstr>
      <vt:lpstr>Gaya Magnet</vt:lpstr>
      <vt:lpstr>Gaya Listrik</vt:lpstr>
      <vt:lpstr>Rumus dan Satuan Gaya</vt:lpstr>
      <vt:lpstr>PowerPoint Presentation</vt:lpstr>
      <vt:lpstr>PowerPoint Presentation</vt:lpstr>
      <vt:lpstr>Apa itu Gerak ?</vt:lpstr>
      <vt:lpstr>Macam-Macam Gerak Benda </vt:lpstr>
      <vt:lpstr>Faktor-Faktor Yang Mempengaruhi Gerak Benda</vt:lpstr>
      <vt:lpstr>Jenis Gerak Benda</vt:lpstr>
      <vt:lpstr>Gerak Semu</vt:lpstr>
      <vt:lpstr>Gerak Ganda</vt:lpstr>
      <vt:lpstr>Gerak Lurus</vt:lpstr>
      <vt:lpstr>Terimakasih</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Gaya dan Gerak</dc:title>
  <dc:creator>asus</dc:creator>
  <cp:lastModifiedBy>asus</cp:lastModifiedBy>
  <cp:revision>6</cp:revision>
  <dcterms:created xsi:type="dcterms:W3CDTF">2018-10-31T02:46:09Z</dcterms:created>
  <dcterms:modified xsi:type="dcterms:W3CDTF">2018-11-08T03:43:16Z</dcterms:modified>
</cp:coreProperties>
</file>