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318" r:id="rId4"/>
    <p:sldId id="258" r:id="rId5"/>
    <p:sldId id="272" r:id="rId6"/>
    <p:sldId id="273" r:id="rId7"/>
    <p:sldId id="259" r:id="rId8"/>
    <p:sldId id="268" r:id="rId9"/>
    <p:sldId id="260" r:id="rId10"/>
    <p:sldId id="262" r:id="rId11"/>
    <p:sldId id="263" r:id="rId12"/>
    <p:sldId id="270" r:id="rId13"/>
    <p:sldId id="277" r:id="rId14"/>
    <p:sldId id="264" r:id="rId15"/>
    <p:sldId id="265" r:id="rId16"/>
    <p:sldId id="266" r:id="rId17"/>
    <p:sldId id="267" r:id="rId18"/>
    <p:sldId id="269" r:id="rId19"/>
    <p:sldId id="271" r:id="rId20"/>
    <p:sldId id="274" r:id="rId21"/>
    <p:sldId id="275" r:id="rId22"/>
    <p:sldId id="276" r:id="rId23"/>
    <p:sldId id="278" r:id="rId24"/>
    <p:sldId id="279" r:id="rId25"/>
    <p:sldId id="282" r:id="rId26"/>
    <p:sldId id="280" r:id="rId27"/>
    <p:sldId id="283" r:id="rId28"/>
    <p:sldId id="281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9" r:id="rId63"/>
    <p:sldId id="317" r:id="rId64"/>
    <p:sldId id="320" r:id="rId65"/>
    <p:sldId id="323" r:id="rId66"/>
    <p:sldId id="321" r:id="rId67"/>
    <p:sldId id="324" r:id="rId68"/>
    <p:sldId id="325" r:id="rId69"/>
    <p:sldId id="326" r:id="rId70"/>
    <p:sldId id="327" r:id="rId71"/>
    <p:sldId id="328" r:id="rId72"/>
    <p:sldId id="329" r:id="rId73"/>
    <p:sldId id="330" r:id="rId74"/>
    <p:sldId id="333" r:id="rId75"/>
    <p:sldId id="334" r:id="rId76"/>
    <p:sldId id="335" r:id="rId77"/>
    <p:sldId id="336" r:id="rId78"/>
    <p:sldId id="338" r:id="rId79"/>
    <p:sldId id="337" r:id="rId80"/>
    <p:sldId id="339" r:id="rId8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4385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73793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04479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5295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90159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76452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48562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4372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30304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91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509943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07299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685812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193047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2185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438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0764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BECF3B5-2E8F-4AE6-8748-A80C6A7C6FAA}" type="datetimeFigureOut">
              <a:rPr lang="id-ID" smtClean="0"/>
              <a:t>17/03/2017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343F018-F23F-4F15-8C31-F6CFE69D0E7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03673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Aspek-aspek</a:t>
            </a:r>
            <a:r>
              <a:rPr lang="en-US" dirty="0"/>
              <a:t> </a:t>
            </a:r>
            <a:r>
              <a:rPr lang="en-US" dirty="0" err="1"/>
              <a:t>imk</a:t>
            </a:r>
            <a:br>
              <a:rPr lang="en-US" dirty="0"/>
            </a:br>
            <a:r>
              <a:rPr lang="en-US" sz="2800" dirty="0"/>
              <a:t>(</a:t>
            </a:r>
            <a:r>
              <a:rPr lang="en-US" sz="2800" dirty="0" err="1"/>
              <a:t>manusia</a:t>
            </a:r>
            <a:r>
              <a:rPr lang="en-US" sz="2800" dirty="0"/>
              <a:t>, </a:t>
            </a:r>
            <a:r>
              <a:rPr lang="en-US" sz="2800" dirty="0" err="1"/>
              <a:t>komputer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interaksi</a:t>
            </a:r>
            <a:r>
              <a:rPr lang="en-US" sz="2800" dirty="0"/>
              <a:t>)</a:t>
            </a:r>
            <a:endParaRPr lang="id-ID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PERTEMUAN KE 3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30212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SISTEM KOMPUTER </a:t>
            </a:r>
            <a:r>
              <a:rPr lang="en-US" sz="2400" b="1" dirty="0" err="1"/>
              <a:t>terdiri</a:t>
            </a:r>
            <a:r>
              <a:rPr lang="en-US" sz="2400" b="1" dirty="0"/>
              <a:t> DARI 3 ASPEK</a:t>
            </a:r>
          </a:p>
          <a:p>
            <a:r>
              <a:rPr lang="en-US" sz="2400" dirty="0"/>
              <a:t>HARDWARE (PERANGKAT KERAS)</a:t>
            </a:r>
          </a:p>
          <a:p>
            <a:r>
              <a:rPr lang="en-US" sz="2400" dirty="0"/>
              <a:t>SOFTWARE (PERANGKAT LUNAK)</a:t>
            </a:r>
          </a:p>
          <a:p>
            <a:r>
              <a:rPr lang="en-US" sz="2400" dirty="0"/>
              <a:t>BRAINWARE (MANUSIA)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 MENERIMA &amp; MENGOLAH INFORMASI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646120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ASPEK-ASPEK MANUSIA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31120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MENGAPA PERANCANG PERLU MEMAHAMI EFEK DARI FAKTOR MANUSIA?</a:t>
            </a:r>
            <a:endParaRPr lang="id-ID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KARENA MANUSIA MEMPUNYAI KETERBATASAN DALAM MEMPROSES INFORMASI.</a:t>
            </a:r>
          </a:p>
          <a:p>
            <a:r>
              <a:rPr lang="en-US" dirty="0"/>
              <a:t>MANUSIA MENERIMA INFORMASI DAN MEMBERIKAN RESPON LEWAT SALURAN YANG TERBATAS SEPERTI VISUAL, AUDITORY, HAPTIC DAN MOVEMENT </a:t>
            </a:r>
          </a:p>
          <a:p>
            <a:r>
              <a:rPr lang="en-US" dirty="0">
                <a:solidFill>
                  <a:srgbClr val="FF0000"/>
                </a:solidFill>
              </a:rPr>
              <a:t>DAN INFORMASI DISIMPAN DI DALAM MEMORI</a:t>
            </a:r>
          </a:p>
          <a:p>
            <a:r>
              <a:rPr lang="en-US" dirty="0"/>
              <a:t>INFORMASI KEMUDIAN DIPROSES DAN DITERAPKAN MELALUI PENALARAN, PROBLEM SOLVING DAN SKILL DALAM MENANGANI KESALAHAN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03757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&amp; </a:t>
            </a:r>
            <a:r>
              <a:rPr lang="en-US" dirty="0" err="1"/>
              <a:t>panjang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Jangka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Pendek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disimpan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lebih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lama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dibanding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Sensoris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(RAM).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berisi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hal-hal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sadari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benak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Otak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melakukan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beberapa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proses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untuk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menyimpan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Jangka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Pendek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Jangka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Panjang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5131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 </a:t>
            </a:r>
            <a:r>
              <a:rPr lang="en-US" dirty="0" err="1"/>
              <a:t>jangka</a:t>
            </a:r>
            <a:r>
              <a:rPr lang="en-US" dirty="0"/>
              <a:t> </a:t>
            </a:r>
            <a:r>
              <a:rPr lang="en-US" dirty="0" err="1"/>
              <a:t>pendek</a:t>
            </a:r>
            <a:r>
              <a:rPr lang="en-US" dirty="0"/>
              <a:t> &amp; </a:t>
            </a:r>
            <a:r>
              <a:rPr lang="en-US" dirty="0" err="1"/>
              <a:t>panjang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Jangka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Panjang</a:t>
            </a: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Memori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Jangka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Panjang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adalah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informasi-informasi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disimpan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ingatan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untuk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keperluan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di masa yang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datang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(storage).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Penyimpanan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: </a:t>
            </a:r>
            <a:r>
              <a:rPr lang="en-US" dirty="0" err="1"/>
              <a:t>pengulangan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tersusun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arti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mengingat</a:t>
            </a:r>
            <a:r>
              <a:rPr lang="en-US" dirty="0"/>
              <a:t>, </a:t>
            </a:r>
            <a:r>
              <a:rPr lang="en-US" dirty="0" err="1"/>
              <a:t>bertahan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proses </a:t>
            </a:r>
            <a:r>
              <a:rPr lang="en-US" dirty="0" err="1"/>
              <a:t>penyimpanan</a:t>
            </a:r>
            <a:r>
              <a:rPr lang="en-US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Penghapusan</a:t>
            </a:r>
            <a:r>
              <a:rPr lang="en-US" dirty="0"/>
              <a:t> / proses </a:t>
            </a:r>
            <a:r>
              <a:rPr lang="en-US" dirty="0" err="1"/>
              <a:t>melupakan</a:t>
            </a:r>
            <a:r>
              <a:rPr lang="en-US" dirty="0"/>
              <a:t> : </a:t>
            </a:r>
            <a:r>
              <a:rPr lang="en-US" dirty="0" err="1"/>
              <a:t>hilang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bertahap</a:t>
            </a:r>
            <a:r>
              <a:rPr lang="en-US" dirty="0"/>
              <a:t> </a:t>
            </a:r>
            <a:r>
              <a:rPr lang="en-US" dirty="0" err="1"/>
              <a:t>tp</a:t>
            </a:r>
            <a:r>
              <a:rPr lang="en-US" dirty="0"/>
              <a:t> lama, </a:t>
            </a:r>
            <a:r>
              <a:rPr lang="en-US" dirty="0" err="1"/>
              <a:t>interferensi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, </a:t>
            </a:r>
            <a:r>
              <a:rPr lang="en-US" dirty="0" err="1"/>
              <a:t>seleksi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emosi</a:t>
            </a:r>
            <a:r>
              <a:rPr lang="en-US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 err="1"/>
              <a:t>Penggalian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(</a:t>
            </a:r>
            <a:r>
              <a:rPr lang="en-US" dirty="0" err="1"/>
              <a:t>retrival</a:t>
            </a:r>
            <a:r>
              <a:rPr lang="en-US" dirty="0"/>
              <a:t>) : </a:t>
            </a:r>
            <a:r>
              <a:rPr lang="en-US" dirty="0" err="1"/>
              <a:t>Mengingat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petunjuk</a:t>
            </a:r>
            <a:r>
              <a:rPr lang="en-US" dirty="0"/>
              <a:t> (recall),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pengetahuan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yang </a:t>
            </a:r>
            <a:r>
              <a:rPr lang="en-US" dirty="0" err="1"/>
              <a:t>pernah</a:t>
            </a:r>
            <a:r>
              <a:rPr lang="en-US" dirty="0"/>
              <a:t> </a:t>
            </a:r>
            <a:r>
              <a:rPr lang="en-US" dirty="0" err="1"/>
              <a:t>diketahui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 (recognition).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4092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- </a:t>
            </a:r>
            <a:r>
              <a:rPr lang="en-US" dirty="0" err="1"/>
              <a:t>keluaran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Saluran</a:t>
            </a:r>
            <a:r>
              <a:rPr lang="en-US" b="1" dirty="0"/>
              <a:t> </a:t>
            </a:r>
            <a:r>
              <a:rPr lang="en-US" b="1" dirty="0" err="1"/>
              <a:t>masukan</a:t>
            </a:r>
            <a:r>
              <a:rPr lang="en-US" b="1" dirty="0"/>
              <a:t> </a:t>
            </a:r>
            <a:r>
              <a:rPr lang="en-US" b="1" dirty="0" err="1"/>
              <a:t>utama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terletak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panca</a:t>
            </a:r>
            <a:r>
              <a:rPr lang="en-US" b="1" dirty="0"/>
              <a:t> </a:t>
            </a:r>
            <a:r>
              <a:rPr lang="en-US" b="1" dirty="0" err="1"/>
              <a:t>indera</a:t>
            </a:r>
            <a:endParaRPr lang="en-US" b="1" dirty="0"/>
          </a:p>
          <a:p>
            <a:r>
              <a:rPr lang="en-US" dirty="0"/>
              <a:t>Mata  	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melihat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, </a:t>
            </a:r>
            <a:r>
              <a:rPr lang="en-US" dirty="0" err="1"/>
              <a:t>ukuran</a:t>
            </a:r>
            <a:r>
              <a:rPr lang="en-US" dirty="0"/>
              <a:t>, </a:t>
            </a:r>
            <a:r>
              <a:rPr lang="en-US" dirty="0" err="1"/>
              <a:t>warna</a:t>
            </a:r>
            <a:r>
              <a:rPr lang="en-US" dirty="0"/>
              <a:t>, 		</a:t>
            </a:r>
            <a:r>
              <a:rPr lang="en-US" dirty="0" err="1"/>
              <a:t>bentuk</a:t>
            </a:r>
            <a:r>
              <a:rPr lang="en-US" dirty="0"/>
              <a:t>, </a:t>
            </a:r>
            <a:r>
              <a:rPr lang="en-US" dirty="0" err="1"/>
              <a:t>kepadatan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tekstur</a:t>
            </a:r>
            <a:endParaRPr lang="en-US" dirty="0"/>
          </a:p>
          <a:p>
            <a:r>
              <a:rPr lang="en-US" dirty="0" err="1"/>
              <a:t>Telinga</a:t>
            </a:r>
            <a:r>
              <a:rPr lang="en-US" dirty="0"/>
              <a:t>  	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input </a:t>
            </a:r>
            <a:r>
              <a:rPr lang="en-US" dirty="0" err="1"/>
              <a:t>pendengaran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		  	</a:t>
            </a:r>
            <a:r>
              <a:rPr lang="en-US" dirty="0" err="1"/>
              <a:t>mendengarkan</a:t>
            </a:r>
            <a:r>
              <a:rPr lang="en-US" dirty="0"/>
              <a:t> nada, </a:t>
            </a:r>
            <a:r>
              <a:rPr lang="en-US" dirty="0" err="1"/>
              <a:t>warna</a:t>
            </a:r>
            <a:r>
              <a:rPr lang="en-US" dirty="0"/>
              <a:t> nada,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		nada,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91890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- </a:t>
            </a:r>
            <a:r>
              <a:rPr lang="en-US" dirty="0" err="1"/>
              <a:t>keluaran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Saluran</a:t>
            </a:r>
            <a:r>
              <a:rPr lang="en-US" b="1" dirty="0"/>
              <a:t> </a:t>
            </a:r>
            <a:r>
              <a:rPr lang="en-US" b="1" dirty="0" err="1"/>
              <a:t>masukan</a:t>
            </a:r>
            <a:r>
              <a:rPr lang="en-US" b="1" dirty="0"/>
              <a:t> </a:t>
            </a:r>
            <a:r>
              <a:rPr lang="en-US" b="1" dirty="0" err="1"/>
              <a:t>utama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r>
              <a:rPr lang="en-US" b="1" dirty="0"/>
              <a:t> </a:t>
            </a:r>
            <a:r>
              <a:rPr lang="en-US" b="1" dirty="0" err="1"/>
              <a:t>terletak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panca</a:t>
            </a:r>
            <a:r>
              <a:rPr lang="en-US" b="1" dirty="0"/>
              <a:t> </a:t>
            </a:r>
            <a:r>
              <a:rPr lang="en-US" b="1" dirty="0" err="1"/>
              <a:t>indera</a:t>
            </a:r>
            <a:endParaRPr lang="en-US" b="1" dirty="0"/>
          </a:p>
          <a:p>
            <a:r>
              <a:rPr lang="en-US" dirty="0" err="1"/>
              <a:t>Hidung</a:t>
            </a:r>
            <a:r>
              <a:rPr lang="en-US" dirty="0"/>
              <a:t>	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membedakan</a:t>
            </a:r>
            <a:r>
              <a:rPr lang="en-US" dirty="0"/>
              <a:t> </a:t>
            </a:r>
            <a:r>
              <a:rPr lang="en-US" dirty="0" err="1"/>
              <a:t>bau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			</a:t>
            </a:r>
            <a:r>
              <a:rPr lang="en-US" dirty="0" err="1"/>
              <a:t>disekeliling</a:t>
            </a:r>
            <a:r>
              <a:rPr lang="en-US" dirty="0"/>
              <a:t> </a:t>
            </a:r>
            <a:r>
              <a:rPr lang="en-US" dirty="0" err="1"/>
              <a:t>kita</a:t>
            </a:r>
            <a:endParaRPr lang="en-US" dirty="0"/>
          </a:p>
          <a:p>
            <a:r>
              <a:rPr lang="en-US" dirty="0" err="1"/>
              <a:t>Lidah</a:t>
            </a:r>
            <a:r>
              <a:rPr lang="en-US" dirty="0"/>
              <a:t> 		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indera</a:t>
            </a:r>
            <a:r>
              <a:rPr lang="en-US" dirty="0"/>
              <a:t> </a:t>
            </a:r>
            <a:r>
              <a:rPr lang="en-US" dirty="0" err="1"/>
              <a:t>perasa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membedakan</a:t>
            </a:r>
            <a:r>
              <a:rPr lang="en-US" dirty="0"/>
              <a:t> rasa 		</a:t>
            </a:r>
            <a:r>
              <a:rPr lang="en-US" dirty="0" err="1"/>
              <a:t>manis</a:t>
            </a:r>
            <a:r>
              <a:rPr lang="en-US" dirty="0"/>
              <a:t>, </a:t>
            </a:r>
            <a:r>
              <a:rPr lang="en-US" dirty="0" err="1"/>
              <a:t>kecut</a:t>
            </a:r>
            <a:r>
              <a:rPr lang="en-US" dirty="0"/>
              <a:t>, </a:t>
            </a:r>
            <a:r>
              <a:rPr lang="en-US" dirty="0" err="1"/>
              <a:t>pahit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asin</a:t>
            </a:r>
            <a:endParaRPr lang="en-US" dirty="0"/>
          </a:p>
          <a:p>
            <a:r>
              <a:rPr lang="en-US" dirty="0" err="1"/>
              <a:t>kulit</a:t>
            </a:r>
            <a:r>
              <a:rPr lang="en-US" dirty="0"/>
              <a:t>		yang </a:t>
            </a:r>
            <a:r>
              <a:rPr lang="en-US" dirty="0" err="1"/>
              <a:t>membungkus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berfungsi</a:t>
            </a:r>
            <a:r>
              <a:rPr lang="en-US" dirty="0"/>
              <a:t> 		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suhu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2240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- </a:t>
            </a:r>
            <a:r>
              <a:rPr lang="en-US" dirty="0" err="1"/>
              <a:t>keluaran</a:t>
            </a:r>
            <a:r>
              <a:rPr lang="en-US" dirty="0"/>
              <a:t>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Saluran</a:t>
            </a:r>
            <a:r>
              <a:rPr lang="en-US" b="1" dirty="0"/>
              <a:t> </a:t>
            </a:r>
            <a:r>
              <a:rPr lang="en-US" b="1" dirty="0" err="1"/>
              <a:t>keluaran</a:t>
            </a:r>
            <a:r>
              <a:rPr lang="en-US" b="1" dirty="0"/>
              <a:t> </a:t>
            </a:r>
            <a:r>
              <a:rPr lang="en-US" b="1" dirty="0" err="1"/>
              <a:t>pada</a:t>
            </a:r>
            <a:r>
              <a:rPr lang="en-US" b="1" dirty="0"/>
              <a:t> </a:t>
            </a:r>
            <a:r>
              <a:rPr lang="en-US" b="1" dirty="0" err="1"/>
              <a:t>manusia</a:t>
            </a:r>
            <a:endParaRPr lang="en-US" b="1" dirty="0"/>
          </a:p>
          <a:p>
            <a:r>
              <a:rPr lang="en-US" dirty="0" err="1"/>
              <a:t>Jari-jari</a:t>
            </a:r>
            <a:r>
              <a:rPr lang="en-US" dirty="0"/>
              <a:t>, </a:t>
            </a:r>
            <a:r>
              <a:rPr lang="en-US" dirty="0" err="1"/>
              <a:t>tangan</a:t>
            </a:r>
            <a:endParaRPr lang="en-US" dirty="0"/>
          </a:p>
          <a:p>
            <a:r>
              <a:rPr lang="en-US" dirty="0"/>
              <a:t>Mata</a:t>
            </a:r>
          </a:p>
          <a:p>
            <a:r>
              <a:rPr lang="en-US" dirty="0" err="1"/>
              <a:t>suara</a:t>
            </a: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18626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Ketajaman</a:t>
            </a:r>
            <a:r>
              <a:rPr lang="en-US" b="1" dirty="0"/>
              <a:t> </a:t>
            </a:r>
            <a:r>
              <a:rPr lang="en-US" b="1" dirty="0" err="1"/>
              <a:t>pandangan</a:t>
            </a:r>
            <a:endParaRPr lang="en-US" b="1" dirty="0"/>
          </a:p>
          <a:p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mempersepsikan</a:t>
            </a:r>
            <a:r>
              <a:rPr lang="en-US" dirty="0"/>
              <a:t> detail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unik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</a:t>
            </a:r>
            <a:r>
              <a:rPr lang="en-US" dirty="0" err="1"/>
              <a:t>pandang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yang </a:t>
            </a:r>
            <a:r>
              <a:rPr lang="en-US" dirty="0" err="1"/>
              <a:t>dipandang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jelas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detail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memproses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yang </a:t>
            </a:r>
            <a:r>
              <a:rPr lang="en-US" dirty="0" err="1"/>
              <a:t>masuk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output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11725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Ketajaman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kecemerlangan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(brightness)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kejelasan</a:t>
            </a:r>
            <a:r>
              <a:rPr lang="en-US" dirty="0"/>
              <a:t> (luminance) </a:t>
            </a:r>
            <a:r>
              <a:rPr lang="en-US" dirty="0" err="1"/>
              <a:t>sebagaimana</a:t>
            </a:r>
            <a:r>
              <a:rPr lang="en-US" dirty="0"/>
              <a:t>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kekeruhan</a:t>
            </a:r>
            <a:r>
              <a:rPr lang="en-US" dirty="0"/>
              <a:t> </a:t>
            </a:r>
            <a:r>
              <a:rPr lang="en-US" dirty="0" err="1"/>
              <a:t>pandangan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banyaknya</a:t>
            </a:r>
            <a:r>
              <a:rPr lang="en-US" dirty="0"/>
              <a:t> </a:t>
            </a:r>
            <a:r>
              <a:rPr lang="en-US" dirty="0" err="1"/>
              <a:t>kedip</a:t>
            </a:r>
            <a:r>
              <a:rPr lang="en-US" dirty="0"/>
              <a:t> (flicker) yang </a:t>
            </a:r>
            <a:r>
              <a:rPr lang="en-US" dirty="0" err="1"/>
              <a:t>terjadi</a:t>
            </a:r>
            <a:r>
              <a:rPr lang="en-US" dirty="0"/>
              <a:t>.</a:t>
            </a:r>
          </a:p>
          <a:p>
            <a:r>
              <a:rPr lang="en-US" dirty="0" err="1"/>
              <a:t>Ketajaman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juga </a:t>
            </a:r>
            <a:r>
              <a:rPr lang="en-US" dirty="0" err="1"/>
              <a:t>dipengaruhi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warna</a:t>
            </a:r>
            <a:endParaRPr lang="en-US" dirty="0"/>
          </a:p>
          <a:p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hue, intensity </a:t>
            </a:r>
            <a:r>
              <a:rPr lang="en-US" dirty="0" err="1"/>
              <a:t>dan</a:t>
            </a:r>
            <a:r>
              <a:rPr lang="en-US" dirty="0"/>
              <a:t> saturation</a:t>
            </a:r>
          </a:p>
          <a:p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dibedakan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150 hue (</a:t>
            </a:r>
            <a:r>
              <a:rPr lang="en-US" dirty="0" err="1"/>
              <a:t>corak</a:t>
            </a:r>
            <a:r>
              <a:rPr lang="en-US" dirty="0"/>
              <a:t>), 7 </a:t>
            </a:r>
            <a:r>
              <a:rPr lang="en-US" dirty="0" err="1"/>
              <a:t>juta</a:t>
            </a:r>
            <a:r>
              <a:rPr lang="en-US" dirty="0"/>
              <a:t> </a:t>
            </a:r>
            <a:r>
              <a:rPr lang="en-US" dirty="0" err="1"/>
              <a:t>kombinasi</a:t>
            </a:r>
            <a:r>
              <a:rPr lang="en-US" dirty="0"/>
              <a:t> </a:t>
            </a:r>
            <a:r>
              <a:rPr lang="en-US" dirty="0" err="1"/>
              <a:t>corak</a:t>
            </a:r>
            <a:r>
              <a:rPr lang="en-US" dirty="0"/>
              <a:t> </a:t>
            </a:r>
            <a:r>
              <a:rPr lang="en-US" dirty="0" err="1"/>
              <a:t>intensitas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kejenuhan</a:t>
            </a:r>
            <a:r>
              <a:rPr lang="en-US" dirty="0"/>
              <a:t>, </a:t>
            </a:r>
            <a:r>
              <a:rPr lang="en-US" dirty="0" err="1"/>
              <a:t>terdapat</a:t>
            </a:r>
            <a:r>
              <a:rPr lang="en-US" dirty="0"/>
              <a:t> 11 </a:t>
            </a:r>
            <a:r>
              <a:rPr lang="en-US" dirty="0" err="1"/>
              <a:t>warna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61117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hue, intensity </a:t>
            </a:r>
            <a:r>
              <a:rPr lang="en-US" dirty="0" err="1"/>
              <a:t>dan</a:t>
            </a:r>
            <a:r>
              <a:rPr lang="en-US" dirty="0"/>
              <a:t> saturation</a:t>
            </a:r>
          </a:p>
          <a:p>
            <a:pPr marL="0" indent="0">
              <a:buNone/>
            </a:pPr>
            <a:endParaRPr lang="id-ID" dirty="0"/>
          </a:p>
        </p:txBody>
      </p:sp>
      <p:pic>
        <p:nvPicPr>
          <p:cNvPr id="1026" name="Picture 2" descr="Hasil gambar untuk hue saturation intens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59" y="3051312"/>
            <a:ext cx="3634202" cy="2892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6362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7" t="4445" r="14782" b="3575"/>
          <a:stretch/>
        </p:blipFill>
        <p:spPr bwMode="auto">
          <a:xfrm>
            <a:off x="1417983" y="304800"/>
            <a:ext cx="6374296" cy="6308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377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Ada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aspek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pemakaian</a:t>
            </a:r>
            <a:r>
              <a:rPr lang="en-US" dirty="0"/>
              <a:t> </a:t>
            </a:r>
            <a:r>
              <a:rPr lang="en-US" dirty="0" err="1"/>
              <a:t>warna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psikologi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perseptual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/>
              <a:t>Aspek</a:t>
            </a:r>
            <a:r>
              <a:rPr lang="en-US" dirty="0"/>
              <a:t> </a:t>
            </a:r>
            <a:r>
              <a:rPr lang="en-US" dirty="0" err="1"/>
              <a:t>kognitif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435516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psikologi</a:t>
            </a:r>
            <a:endParaRPr lang="en-US" b="1" dirty="0"/>
          </a:p>
          <a:p>
            <a:r>
              <a:rPr lang="en-US" dirty="0" err="1"/>
              <a:t>Hindari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tajam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simultan</a:t>
            </a:r>
            <a:r>
              <a:rPr lang="en-US" dirty="0"/>
              <a:t>.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jingga</a:t>
            </a:r>
            <a:r>
              <a:rPr lang="en-US" dirty="0"/>
              <a:t>, </a:t>
            </a:r>
            <a:r>
              <a:rPr lang="en-US" dirty="0" err="1"/>
              <a:t>kuning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bersama-sama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pemfokusan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. </a:t>
            </a:r>
            <a:r>
              <a:rPr lang="en-US" dirty="0" err="1"/>
              <a:t>Tetapi</a:t>
            </a:r>
            <a:r>
              <a:rPr lang="en-US" dirty="0"/>
              <a:t> cyan,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serempak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.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focus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berulang-ulang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Lelah</a:t>
            </a:r>
          </a:p>
          <a:p>
            <a:r>
              <a:rPr lang="en-US" dirty="0" err="1"/>
              <a:t>Hindari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murni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, </a:t>
            </a:r>
            <a:r>
              <a:rPr lang="en-US" dirty="0" err="1"/>
              <a:t>garis</a:t>
            </a:r>
            <a:r>
              <a:rPr lang="en-US" dirty="0"/>
              <a:t> tipis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.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penglihatan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diset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memandang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terperinci</a:t>
            </a:r>
            <a:r>
              <a:rPr lang="en-US" dirty="0"/>
              <a:t>, </a:t>
            </a:r>
            <a:r>
              <a:rPr lang="en-US" dirty="0" err="1"/>
              <a:t>tajam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bergelombang</a:t>
            </a:r>
            <a:r>
              <a:rPr lang="en-US" dirty="0"/>
              <a:t> </a:t>
            </a:r>
            <a:r>
              <a:rPr lang="en-US" dirty="0" err="1"/>
              <a:t>pendek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319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psikologi</a:t>
            </a:r>
            <a:endParaRPr lang="en-US" b="1" dirty="0"/>
          </a:p>
          <a:p>
            <a:r>
              <a:rPr lang="en-US" dirty="0" err="1"/>
              <a:t>Hindari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berdekatan</a:t>
            </a:r>
            <a:r>
              <a:rPr lang="en-US" dirty="0"/>
              <a:t> yang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.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sudut-sudut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presentase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terlihat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mata</a:t>
            </a:r>
            <a:endParaRPr lang="en-US" dirty="0"/>
          </a:p>
          <a:p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pengaturan</a:t>
            </a:r>
            <a:r>
              <a:rPr lang="en-US" dirty="0"/>
              <a:t> </a:t>
            </a:r>
            <a:r>
              <a:rPr lang="en-US" dirty="0" err="1"/>
              <a:t>pencahayaan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Karena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berubah</a:t>
            </a:r>
            <a:endParaRPr lang="en-US" dirty="0"/>
          </a:p>
          <a:p>
            <a:r>
              <a:rPr lang="en-US" dirty="0" err="1"/>
              <a:t>Hindari</a:t>
            </a:r>
            <a:r>
              <a:rPr lang="en-US" dirty="0"/>
              <a:t> </a:t>
            </a:r>
            <a:r>
              <a:rPr lang="en-US" dirty="0" err="1"/>
              <a:t>penempatan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hijau</a:t>
            </a:r>
            <a:r>
              <a:rPr lang="en-US" dirty="0"/>
              <a:t> </a:t>
            </a:r>
            <a:r>
              <a:rPr lang="en-US" dirty="0" err="1"/>
              <a:t>secaraberseberangan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tampilan</a:t>
            </a:r>
            <a:r>
              <a:rPr lang="en-US" dirty="0"/>
              <a:t> </a:t>
            </a:r>
            <a:r>
              <a:rPr lang="en-US" dirty="0" err="1"/>
              <a:t>berskala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 </a:t>
            </a:r>
            <a:r>
              <a:rPr lang="en-US" dirty="0" err="1"/>
              <a:t>Gunakan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853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perseptual</a:t>
            </a:r>
            <a:endParaRPr lang="en-US" b="1" dirty="0"/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dibaca</a:t>
            </a:r>
            <a:r>
              <a:rPr lang="en-US" dirty="0"/>
              <a:t>.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gelap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98038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penglihatan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Aspek</a:t>
            </a:r>
            <a:r>
              <a:rPr lang="en-US" b="1" dirty="0"/>
              <a:t> </a:t>
            </a:r>
            <a:r>
              <a:rPr lang="en-US" b="1" dirty="0" err="1"/>
              <a:t>kognitif</a:t>
            </a:r>
            <a:endParaRPr lang="en-US" b="1" dirty="0"/>
          </a:p>
          <a:p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berlebihan</a:t>
            </a:r>
            <a:endParaRPr lang="en-US" dirty="0"/>
          </a:p>
          <a:p>
            <a:r>
              <a:rPr lang="en-US" dirty="0" err="1"/>
              <a:t>Warna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“</a:t>
            </a:r>
            <a:r>
              <a:rPr lang="en-US" dirty="0" err="1"/>
              <a:t>membawa</a:t>
            </a:r>
            <a:r>
              <a:rPr lang="en-US" dirty="0"/>
              <a:t>” </a:t>
            </a:r>
            <a:r>
              <a:rPr lang="en-US" dirty="0" err="1"/>
              <a:t>pesan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endParaRPr lang="en-US" dirty="0"/>
          </a:p>
          <a:p>
            <a:r>
              <a:rPr lang="en-US" dirty="0" err="1"/>
              <a:t>Urutan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spektralnya</a:t>
            </a:r>
            <a:endParaRPr lang="en-US" dirty="0"/>
          </a:p>
          <a:p>
            <a:r>
              <a:rPr lang="en-US" dirty="0" err="1"/>
              <a:t>Kecerahan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saturasi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menarik</a:t>
            </a:r>
            <a:r>
              <a:rPr lang="en-US" dirty="0"/>
              <a:t> </a:t>
            </a:r>
            <a:r>
              <a:rPr lang="en-US" dirty="0" err="1"/>
              <a:t>perhatian</a:t>
            </a:r>
            <a:endParaRPr lang="en-US" dirty="0"/>
          </a:p>
          <a:p>
            <a:r>
              <a:rPr lang="en-US" dirty="0" err="1"/>
              <a:t>Waspadalah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manipulasi</a:t>
            </a:r>
            <a:r>
              <a:rPr lang="en-US" dirty="0"/>
              <a:t> </a:t>
            </a:r>
            <a:r>
              <a:rPr lang="en-US" dirty="0" err="1"/>
              <a:t>warna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linier </a:t>
            </a:r>
            <a:r>
              <a:rPr lang="en-US" dirty="0" err="1"/>
              <a:t>pada</a:t>
            </a:r>
            <a:r>
              <a:rPr lang="en-US" dirty="0"/>
              <a:t> layer </a:t>
            </a:r>
            <a:r>
              <a:rPr lang="en-US" dirty="0" err="1"/>
              <a:t>tampilan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cetakan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81081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Persepsi</a:t>
            </a:r>
            <a:r>
              <a:rPr lang="en-US" dirty="0"/>
              <a:t>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indent="-18288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visual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menentukan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ketajaman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sinyal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masuk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hal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akan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mempengaruhi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otak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dilihat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visual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dibentuk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ketika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bergerak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kiri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terjauh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kanan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terjauh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yang bias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dibagi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menjadi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4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684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Persepsi</a:t>
            </a:r>
            <a:r>
              <a:rPr lang="en-US" dirty="0"/>
              <a:t>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indent="-18288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1</a:t>
            </a:r>
          </a:p>
          <a:p>
            <a:pPr marL="45720" indent="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dimana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kedua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mampu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melihat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sebuah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objek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dalam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kondisi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sama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atau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disebut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dengan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penglihatan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binokuler</a:t>
            </a:r>
            <a:endParaRPr lang="en-US" sz="2200" dirty="0">
              <a:solidFill>
                <a:srgbClr val="FF0000"/>
              </a:solidFill>
            </a:endParaRPr>
          </a:p>
          <a:p>
            <a:pPr indent="-18288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</a:t>
            </a:r>
          </a:p>
          <a:p>
            <a:pPr marL="45720" indent="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dimana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terjauh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dilihat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oleh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kiri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ketika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kiri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bergerak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paling 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kiri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atau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disebut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dengan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penglihatan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monokuler</a:t>
            </a:r>
            <a:r>
              <a:rPr lang="en-US" sz="2200" dirty="0">
                <a:solidFill>
                  <a:srgbClr val="FF0000"/>
                </a:solidFill>
              </a:rPr>
              <a:t> 	</a:t>
            </a:r>
            <a:r>
              <a:rPr lang="en-US" sz="2200" dirty="0" err="1">
                <a:solidFill>
                  <a:srgbClr val="FF0000"/>
                </a:solidFill>
              </a:rPr>
              <a:t>kiri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992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Persepsi</a:t>
            </a:r>
            <a:r>
              <a:rPr lang="en-US" dirty="0"/>
              <a:t> visual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indent="-18288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</a:t>
            </a:r>
          </a:p>
          <a:p>
            <a:pPr marL="45720" indent="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dimana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terjauh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dilihat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oleh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kanan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ketika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kanan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bergerak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paling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kanan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atau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disebut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dengan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penglihatan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200" dirty="0" err="1">
                <a:solidFill>
                  <a:srgbClr val="FF0000"/>
                </a:solidFill>
              </a:rPr>
              <a:t>monokuler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 err="1">
                <a:solidFill>
                  <a:srgbClr val="FF0000"/>
                </a:solidFill>
              </a:rPr>
              <a:t>kanan</a:t>
            </a:r>
            <a:endParaRPr lang="en-US" sz="2200" dirty="0">
              <a:solidFill>
                <a:srgbClr val="FF0000"/>
              </a:solidFill>
            </a:endParaRPr>
          </a:p>
          <a:p>
            <a:pPr indent="-18288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Sudut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4</a:t>
            </a:r>
          </a:p>
          <a:p>
            <a:pPr marL="45720" indent="0" fontAlgn="auto">
              <a:lnSpc>
                <a:spcPct val="90000"/>
              </a:lnSpc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adalah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buta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yaitu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sama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sekali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tidak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bisa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dilihat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oleh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mata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kedua</a:t>
            </a: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39592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membaca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topik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persepsi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mengambil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kesimpulan</a:t>
            </a:r>
            <a:r>
              <a:rPr lang="en-US" dirty="0"/>
              <a:t>.</a:t>
            </a:r>
          </a:p>
          <a:p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saccades (</a:t>
            </a:r>
            <a:r>
              <a:rPr lang="en-US" dirty="0" err="1"/>
              <a:t>mata</a:t>
            </a:r>
            <a:r>
              <a:rPr lang="en-US" dirty="0"/>
              <a:t> yang </a:t>
            </a:r>
            <a:r>
              <a:rPr lang="en-US" dirty="0" err="1"/>
              <a:t>berkedip-kedip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fixation (</a:t>
            </a:r>
            <a:r>
              <a:rPr lang="en-US" dirty="0" err="1"/>
              <a:t>mata</a:t>
            </a:r>
            <a:r>
              <a:rPr lang="en-US" dirty="0"/>
              <a:t> yang </a:t>
            </a:r>
            <a:r>
              <a:rPr lang="en-US" dirty="0" err="1"/>
              <a:t>memandang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terpaku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)</a:t>
            </a:r>
          </a:p>
          <a:p>
            <a:r>
              <a:rPr lang="en-US" dirty="0" err="1"/>
              <a:t>Normalnya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fixation 3-5 kali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yang </a:t>
            </a:r>
            <a:r>
              <a:rPr lang="en-US" dirty="0" err="1"/>
              <a:t>dibaca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69694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membaca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Pola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,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latar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tulisan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proses </a:t>
            </a:r>
            <a:r>
              <a:rPr lang="en-US" dirty="0" err="1"/>
              <a:t>membaca</a:t>
            </a:r>
            <a:r>
              <a:rPr lang="en-US" dirty="0"/>
              <a:t>. </a:t>
            </a:r>
          </a:p>
          <a:p>
            <a:r>
              <a:rPr lang="en-US" dirty="0" err="1"/>
              <a:t>Begitu</a:t>
            </a:r>
            <a:r>
              <a:rPr lang="en-US" dirty="0"/>
              <a:t> juga </a:t>
            </a:r>
            <a:r>
              <a:rPr lang="en-US" dirty="0" err="1"/>
              <a:t>halnya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membaca</a:t>
            </a:r>
            <a:r>
              <a:rPr lang="en-US" dirty="0"/>
              <a:t> di </a:t>
            </a:r>
            <a:r>
              <a:rPr lang="en-US" dirty="0" err="1"/>
              <a:t>layar</a:t>
            </a:r>
            <a:r>
              <a:rPr lang="en-US" dirty="0"/>
              <a:t> monitor.</a:t>
            </a:r>
          </a:p>
          <a:p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kontras</a:t>
            </a:r>
            <a:r>
              <a:rPr lang="en-US" dirty="0"/>
              <a:t> </a:t>
            </a:r>
            <a:r>
              <a:rPr lang="en-US" dirty="0" err="1"/>
              <a:t>negatif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terang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memperbaiki</a:t>
            </a:r>
            <a:r>
              <a:rPr lang="en-US" dirty="0"/>
              <a:t> proses </a:t>
            </a:r>
            <a:r>
              <a:rPr lang="en-US" dirty="0" err="1"/>
              <a:t>membaca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monitor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5706973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mendengar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id-ID" altLang="id-ID" sz="2200" dirty="0"/>
              <a:t>Bagi orang dengan penglihatan dan pendengaran normal, pendengaran merupakan panca indera yang paling penting setelah penglihatan dalam dunia komputer interaktif. </a:t>
            </a:r>
            <a:endParaRPr lang="en-US" altLang="id-ID" sz="2200" dirty="0"/>
          </a:p>
          <a:p>
            <a:pPr>
              <a:lnSpc>
                <a:spcPct val="90000"/>
              </a:lnSpc>
            </a:pPr>
            <a:r>
              <a:rPr lang="id-ID" sz="2200" dirty="0"/>
              <a:t>Terlebih pada era ini juga terdapat berbagai aplikasi yang dalam penggunaannya menggunakan suara seperti aplikasi OK GOOGLE. Pada dasarnya manusia hanya bisa mendeteksi suara antara 20 Hertz sampai 20 Khertz.</a:t>
            </a:r>
            <a:endParaRPr lang="en-US" altLang="id-ID" sz="2200" dirty="0"/>
          </a:p>
        </p:txBody>
      </p:sp>
    </p:spTree>
    <p:extLst>
      <p:ext uri="{BB962C8B-B14F-4D97-AF65-F5344CB8AC3E}">
        <p14:creationId xmlns:p14="http://schemas.microsoft.com/office/powerpoint/2010/main" val="358475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mendengar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d-ID" dirty="0"/>
              <a:t>Dengan pendengaran, informasi yang diterima oleh mata akan lebih lengkap dan akurat. </a:t>
            </a:r>
            <a:endParaRPr lang="en-US" dirty="0"/>
          </a:p>
          <a:p>
            <a:r>
              <a:rPr lang="id-ID" dirty="0"/>
              <a:t>Kebanyakan manusia dapat mendeteksi suara dalam kisaran frekuensi 20 Hertz sampai 20 KHertz.</a:t>
            </a:r>
            <a:br>
              <a:rPr lang="id-ID" dirty="0"/>
            </a:br>
            <a:endParaRPr lang="en-US" dirty="0"/>
          </a:p>
          <a:p>
            <a:r>
              <a:rPr lang="id-ID" dirty="0"/>
              <a:t>Suara dapat bervariasi dalam hal kebisingan (loudness).</a:t>
            </a:r>
            <a:br>
              <a:rPr lang="id-ID" dirty="0"/>
            </a:br>
            <a:r>
              <a:rPr lang="id-ID" dirty="0"/>
              <a:t>Suara bisikan mempunyai tingkat kebisingan 20 dB.</a:t>
            </a:r>
            <a:br>
              <a:rPr lang="id-ID" dirty="0"/>
            </a:br>
            <a:r>
              <a:rPr lang="id-ID" dirty="0"/>
              <a:t>Percakapan biasa mempunyai tingkat kebisingan 50 dB sampai 70 dB.</a:t>
            </a:r>
            <a:br>
              <a:rPr lang="id-ID" dirty="0"/>
            </a:br>
            <a:r>
              <a:rPr lang="id-ID" dirty="0"/>
              <a:t>Kebisingan lebih dari 140 dB dapat menyebabkan kerusakan telinga</a:t>
            </a:r>
          </a:p>
        </p:txBody>
      </p:sp>
    </p:spTree>
    <p:extLst>
      <p:ext uri="{BB962C8B-B14F-4D97-AF65-F5344CB8AC3E}">
        <p14:creationId xmlns:p14="http://schemas.microsoft.com/office/powerpoint/2010/main" val="2096793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suara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diakibatkan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getaran-getaran</a:t>
            </a:r>
            <a:r>
              <a:rPr lang="en-US" dirty="0"/>
              <a:t> yang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gelombang-gelombang</a:t>
            </a:r>
            <a:r>
              <a:rPr lang="en-US" dirty="0"/>
              <a:t> </a:t>
            </a:r>
            <a:r>
              <a:rPr lang="en-US" dirty="0" err="1"/>
              <a:t>tekanan</a:t>
            </a:r>
            <a:r>
              <a:rPr lang="en-US" dirty="0"/>
              <a:t> </a:t>
            </a:r>
          </a:p>
          <a:p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gelombang</a:t>
            </a:r>
            <a:r>
              <a:rPr lang="en-US" dirty="0"/>
              <a:t> yang </a:t>
            </a:r>
            <a:r>
              <a:rPr lang="en-US" dirty="0" err="1"/>
              <a:t>diakibatkan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getaran</a:t>
            </a:r>
            <a:r>
              <a:rPr lang="en-US" dirty="0"/>
              <a:t>.</a:t>
            </a:r>
          </a:p>
          <a:p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dasarnya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20450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suara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Pitch –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suara</a:t>
            </a:r>
            <a:endParaRPr lang="en-US" dirty="0"/>
          </a:p>
          <a:p>
            <a:r>
              <a:rPr lang="en-US" dirty="0"/>
              <a:t>Loudness – amplitude (</a:t>
            </a:r>
            <a:r>
              <a:rPr lang="en-US" dirty="0" err="1"/>
              <a:t>lebar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)</a:t>
            </a:r>
          </a:p>
          <a:p>
            <a:r>
              <a:rPr lang="en-US" dirty="0"/>
              <a:t>Timbre –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suara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attack, </a:t>
            </a:r>
            <a:r>
              <a:rPr lang="en-US" dirty="0" err="1"/>
              <a:t>pembangkit</a:t>
            </a:r>
            <a:r>
              <a:rPr lang="en-US" dirty="0"/>
              <a:t> </a:t>
            </a:r>
            <a:r>
              <a:rPr lang="en-US" dirty="0" err="1"/>
              <a:t>suara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sustain, </a:t>
            </a:r>
            <a:r>
              <a:rPr lang="en-US" dirty="0" err="1"/>
              <a:t>penopang</a:t>
            </a:r>
            <a:r>
              <a:rPr lang="en-US" dirty="0"/>
              <a:t> </a:t>
            </a:r>
            <a:r>
              <a:rPr lang="en-US" dirty="0" err="1"/>
              <a:t>suara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decay, </a:t>
            </a:r>
            <a:r>
              <a:rPr lang="en-US" dirty="0" err="1"/>
              <a:t>pengurangan</a:t>
            </a:r>
            <a:r>
              <a:rPr lang="en-US" dirty="0"/>
              <a:t> </a:t>
            </a:r>
            <a:r>
              <a:rPr lang="en-US" dirty="0" err="1"/>
              <a:t>suara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36567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sentuhan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d-ID" altLang="id-ID" sz="2400" dirty="0"/>
              <a:t>Sentuhan barangkali merupakan sarana interaksi yang lebih penting pada orang buta selain suara (jika ia tidak tuli)</a:t>
            </a:r>
            <a:r>
              <a:rPr lang="en-US" altLang="id-ID" sz="2400" dirty="0"/>
              <a:t>. </a:t>
            </a:r>
            <a:r>
              <a:rPr lang="en-US" altLang="id-ID" sz="2400" dirty="0" err="1"/>
              <a:t>Urutan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ketiga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dalam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interaksi</a:t>
            </a:r>
            <a:r>
              <a:rPr lang="id-ID" altLang="id-ID" sz="2400" dirty="0"/>
              <a:t>.</a:t>
            </a:r>
            <a:endParaRPr lang="en-US" altLang="id-ID" sz="2400" dirty="0"/>
          </a:p>
          <a:p>
            <a:r>
              <a:rPr lang="id-ID" altLang="id-ID" sz="2400" dirty="0"/>
              <a:t>Sensitifitas sentuhan lebih dikaitkan dengan aspek ergonomis dalam sebuah sistem. </a:t>
            </a:r>
            <a:endParaRPr lang="en-US" altLang="id-ID" sz="2400" dirty="0"/>
          </a:p>
          <a:p>
            <a:r>
              <a:rPr lang="en-US" altLang="id-ID" sz="2400" dirty="0"/>
              <a:t>C</a:t>
            </a:r>
            <a:r>
              <a:rPr lang="id-ID" altLang="id-ID" sz="2400" dirty="0"/>
              <a:t>ontoh, dalam penggunaan papan ketik atau tombol, manusia akan lebih merasa nyaman apabila tangan</a:t>
            </a:r>
            <a:r>
              <a:rPr lang="en-US" altLang="id-ID" sz="2400" dirty="0" err="1"/>
              <a:t>nya</a:t>
            </a:r>
            <a:r>
              <a:rPr lang="id-ID" altLang="id-ID" sz="2400" dirty="0"/>
              <a:t> merasakan adanya sensasi sentuhan. </a:t>
            </a:r>
            <a:endParaRPr lang="en-US" alt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0568582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sentuhan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d-ID" altLang="id-ID" sz="2400" dirty="0"/>
              <a:t>Sentuhan </a:t>
            </a:r>
            <a:r>
              <a:rPr lang="en-US" altLang="id-ID" sz="2400" dirty="0" err="1"/>
              <a:t>merupakan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suatu</a:t>
            </a:r>
            <a:r>
              <a:rPr lang="en-US" altLang="id-ID" sz="2400" dirty="0"/>
              <a:t> stimulus yang </a:t>
            </a:r>
            <a:r>
              <a:rPr lang="en-US" altLang="id-ID" sz="2400" dirty="0" err="1"/>
              <a:t>diterima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melalui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kulit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seperti</a:t>
            </a:r>
            <a:r>
              <a:rPr lang="en-US" altLang="id-ID" sz="2400" dirty="0"/>
              <a:t>:</a:t>
            </a:r>
          </a:p>
          <a:p>
            <a:r>
              <a:rPr lang="en-US" altLang="id-ID" sz="2400" dirty="0"/>
              <a:t>Mechanoreceptors (</a:t>
            </a:r>
            <a:r>
              <a:rPr lang="en-US" altLang="id-ID" sz="2400" dirty="0" err="1"/>
              <a:t>panas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dingin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suhu</a:t>
            </a:r>
            <a:r>
              <a:rPr lang="en-US" altLang="id-ID" sz="2400" dirty="0"/>
              <a:t>)</a:t>
            </a:r>
          </a:p>
          <a:p>
            <a:r>
              <a:rPr lang="en-US" altLang="id-ID" sz="2400" dirty="0"/>
              <a:t>Thermoreceptors (</a:t>
            </a:r>
            <a:r>
              <a:rPr lang="en-US" altLang="id-ID" sz="2400" dirty="0" err="1"/>
              <a:t>sakit</a:t>
            </a:r>
            <a:r>
              <a:rPr lang="en-US" altLang="id-ID" sz="2400" dirty="0"/>
              <a:t>)</a:t>
            </a:r>
          </a:p>
          <a:p>
            <a:r>
              <a:rPr lang="en-US" altLang="id-ID" sz="2400" dirty="0" err="1"/>
              <a:t>Nocioreceptors</a:t>
            </a:r>
            <a:r>
              <a:rPr lang="en-US" altLang="id-ID" sz="2400" dirty="0"/>
              <a:t> (</a:t>
            </a:r>
            <a:r>
              <a:rPr lang="en-US" altLang="id-ID" sz="2400" dirty="0" err="1"/>
              <a:t>tekanan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baik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terus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menerus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ataupun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spontan</a:t>
            </a:r>
            <a:r>
              <a:rPr lang="en-US" altLang="id-ID" sz="2400" dirty="0"/>
              <a:t>)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323716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gerakan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id-ID" sz="2400" dirty="0" err="1"/>
              <a:t>Gerakan</a:t>
            </a:r>
            <a:r>
              <a:rPr lang="en-US" altLang="id-ID" sz="2400" dirty="0"/>
              <a:t> (movement) </a:t>
            </a:r>
            <a:r>
              <a:rPr lang="en-US" altLang="id-ID" sz="2400" dirty="0" err="1"/>
              <a:t>mengandung</a:t>
            </a:r>
            <a:r>
              <a:rPr lang="en-US" altLang="id-ID" sz="2400" dirty="0"/>
              <a:t> 2 </a:t>
            </a:r>
            <a:r>
              <a:rPr lang="en-US" altLang="id-ID" sz="2400" dirty="0" err="1"/>
              <a:t>hal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penting</a:t>
            </a:r>
            <a:r>
              <a:rPr lang="en-US" altLang="id-ID" sz="2400" dirty="0"/>
              <a:t>:</a:t>
            </a:r>
          </a:p>
          <a:p>
            <a:pPr marL="0" indent="0"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Kecepatan</a:t>
            </a:r>
            <a:endParaRPr lang="en-US" altLang="id-ID" sz="2400" dirty="0"/>
          </a:p>
          <a:p>
            <a:pPr marL="0" indent="0"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Keakuratan</a:t>
            </a:r>
            <a:endParaRPr lang="en-US" altLang="id-ID" sz="2400" dirty="0"/>
          </a:p>
          <a:p>
            <a:r>
              <a:rPr lang="en-US" altLang="id-ID" sz="2400" dirty="0" err="1"/>
              <a:t>Faktor</a:t>
            </a:r>
            <a:r>
              <a:rPr lang="en-US" altLang="id-ID" sz="2400" dirty="0"/>
              <a:t> </a:t>
            </a:r>
            <a:r>
              <a:rPr lang="en-US" altLang="id-ID" sz="2400" dirty="0" err="1"/>
              <a:t>gerak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sangat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dibutuhkan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berinteraksi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komputer</a:t>
            </a:r>
            <a:endParaRPr lang="en-US" alt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18004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adalah</a:t>
            </a:r>
            <a:r>
              <a:rPr lang="en-US" altLang="id-ID" sz="2400" dirty="0"/>
              <a:t> proses </a:t>
            </a:r>
            <a:r>
              <a:rPr lang="en-US" altLang="id-ID" sz="2400" dirty="0" err="1"/>
              <a:t>kedua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input yang </a:t>
            </a:r>
            <a:r>
              <a:rPr lang="en-US" altLang="id-ID" sz="2400" dirty="0" err="1"/>
              <a:t>masuk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alat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panca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indera</a:t>
            </a:r>
            <a:endParaRPr lang="en-US" altLang="id-ID" sz="2400" dirty="0"/>
          </a:p>
          <a:p>
            <a:r>
              <a:rPr lang="en-US" altLang="id-ID" sz="2400" dirty="0"/>
              <a:t>Dari </a:t>
            </a:r>
            <a:r>
              <a:rPr lang="en-US" altLang="id-ID" sz="2400" dirty="0" err="1"/>
              <a:t>panca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indera</a:t>
            </a:r>
            <a:r>
              <a:rPr lang="en-US" altLang="id-ID" sz="2400" dirty="0"/>
              <a:t>, input </a:t>
            </a:r>
            <a:r>
              <a:rPr lang="en-US" altLang="id-ID" sz="2400" dirty="0" err="1"/>
              <a:t>masuk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melalui</a:t>
            </a:r>
            <a:r>
              <a:rPr lang="en-US" altLang="id-ID" sz="2400" dirty="0"/>
              <a:t> sensory memory </a:t>
            </a:r>
            <a:r>
              <a:rPr lang="en-US" altLang="id-ID" sz="2400" dirty="0" err="1"/>
              <a:t>ke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jangka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panjang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secara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simultan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diteruskan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jangka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panjang</a:t>
            </a:r>
            <a:endParaRPr lang="en-US" alt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176058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id-ID" sz="2400" dirty="0" err="1"/>
              <a:t>Terdapat</a:t>
            </a:r>
            <a:r>
              <a:rPr lang="en-US" altLang="id-ID" sz="2400" dirty="0"/>
              <a:t> 3 </a:t>
            </a:r>
            <a:r>
              <a:rPr lang="en-US" altLang="id-ID" sz="2400" dirty="0" err="1"/>
              <a:t>fungsi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:</a:t>
            </a:r>
          </a:p>
          <a:p>
            <a:r>
              <a:rPr lang="en-US" altLang="id-ID" sz="2400" dirty="0"/>
              <a:t>Sensory memory</a:t>
            </a:r>
          </a:p>
          <a:p>
            <a:r>
              <a:rPr lang="en-US" altLang="id-ID" sz="2400" dirty="0"/>
              <a:t>Short-term memory</a:t>
            </a:r>
          </a:p>
          <a:p>
            <a:r>
              <a:rPr lang="en-US" altLang="id-ID" sz="2400" dirty="0"/>
              <a:t>Long-term memory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998479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id-ID" sz="2400" b="1" dirty="0">
                <a:solidFill>
                  <a:schemeClr val="accent1">
                    <a:lumMod val="75000"/>
                  </a:schemeClr>
                </a:solidFill>
              </a:rPr>
              <a:t>Sensory memory</a:t>
            </a:r>
          </a:p>
          <a:p>
            <a:pPr marL="0" indent="0">
              <a:buNone/>
            </a:pPr>
            <a:r>
              <a:rPr lang="en-US" altLang="id-ID" sz="2400" dirty="0"/>
              <a:t>	</a:t>
            </a:r>
            <a:r>
              <a:rPr lang="en-US" altLang="id-ID" sz="2400" dirty="0" err="1"/>
              <a:t>yaitu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merasakan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merupakan</a:t>
            </a:r>
            <a:r>
              <a:rPr lang="en-US" altLang="id-ID" sz="2400" dirty="0"/>
              <a:t> buffer 	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stimuli, </a:t>
            </a:r>
            <a:r>
              <a:rPr lang="en-US" altLang="id-ID" sz="2400" dirty="0" err="1"/>
              <a:t>seperti</a:t>
            </a:r>
            <a:r>
              <a:rPr lang="en-US" altLang="id-ID" sz="2400" dirty="0"/>
              <a:t>:</a:t>
            </a:r>
          </a:p>
          <a:p>
            <a:pPr marL="0" indent="0">
              <a:buNone/>
            </a:pPr>
            <a:r>
              <a:rPr lang="en-US" altLang="id-ID" sz="2400" dirty="0"/>
              <a:t>	</a:t>
            </a:r>
            <a:r>
              <a:rPr lang="en-US" altLang="id-ID" sz="2400" dirty="0">
                <a:solidFill>
                  <a:srgbClr val="FF0000"/>
                </a:solidFill>
              </a:rPr>
              <a:t>Iconic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rangsangan</a:t>
            </a:r>
            <a:r>
              <a:rPr lang="en-US" altLang="id-ID" sz="2400" dirty="0"/>
              <a:t> visual</a:t>
            </a:r>
          </a:p>
          <a:p>
            <a:pPr marL="0" indent="0">
              <a:buNone/>
            </a:pPr>
            <a:r>
              <a:rPr lang="en-US" altLang="id-ID" sz="2400" dirty="0"/>
              <a:t>	</a:t>
            </a:r>
            <a:r>
              <a:rPr lang="en-US" altLang="id-ID" sz="2400" dirty="0">
                <a:solidFill>
                  <a:srgbClr val="FF0000"/>
                </a:solidFill>
              </a:rPr>
              <a:t>Echoic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rangsangan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suara</a:t>
            </a:r>
            <a:endParaRPr lang="en-US" altLang="id-ID" sz="2400" dirty="0"/>
          </a:p>
          <a:p>
            <a:pPr marL="0" indent="0">
              <a:buNone/>
            </a:pPr>
            <a:r>
              <a:rPr lang="en-US" altLang="id-ID" sz="2400" dirty="0"/>
              <a:t>	</a:t>
            </a:r>
            <a:r>
              <a:rPr lang="en-US" altLang="id-ID" sz="2400" dirty="0">
                <a:solidFill>
                  <a:srgbClr val="FF0000"/>
                </a:solidFill>
              </a:rPr>
              <a:t>Haptic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rangsangan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sentuhan</a:t>
            </a:r>
            <a:endParaRPr lang="en-US" altLang="id-ID" sz="2400" dirty="0"/>
          </a:p>
          <a:p>
            <a:r>
              <a:rPr lang="en-US" altLang="id-ID" sz="2400" dirty="0"/>
              <a:t>Sensory memory </a:t>
            </a:r>
            <a:r>
              <a:rPr lang="en-US" altLang="id-ID" sz="2400" dirty="0" err="1"/>
              <a:t>secara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terus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menerus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diperbarui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atau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ditumpuk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kemudian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diteruskan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jangka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pendek</a:t>
            </a:r>
            <a:endParaRPr lang="en-US" altLang="id-ID" sz="2400" dirty="0"/>
          </a:p>
        </p:txBody>
      </p:sp>
    </p:spTree>
    <p:extLst>
      <p:ext uri="{BB962C8B-B14F-4D97-AF65-F5344CB8AC3E}">
        <p14:creationId xmlns:p14="http://schemas.microsoft.com/office/powerpoint/2010/main" val="7479184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id-ID" sz="2400" b="1" dirty="0">
                <a:solidFill>
                  <a:schemeClr val="accent1">
                    <a:lumMod val="75000"/>
                  </a:schemeClr>
                </a:solidFill>
              </a:rPr>
              <a:t>Short-term memory</a:t>
            </a:r>
          </a:p>
          <a:p>
            <a:r>
              <a:rPr lang="en-US" altLang="id-ID" sz="2400" dirty="0" err="1"/>
              <a:t>Merupakan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gerbang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keluar-masuknya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informasi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baru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secara</a:t>
            </a:r>
            <a:r>
              <a:rPr lang="en-US" altLang="id-ID" sz="2400" dirty="0"/>
              <a:t> stimulus.</a:t>
            </a:r>
          </a:p>
          <a:p>
            <a:r>
              <a:rPr lang="en-US" altLang="id-ID" sz="2400" dirty="0" err="1"/>
              <a:t>Ini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bisa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disamakan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dengan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tampilan</a:t>
            </a:r>
            <a:r>
              <a:rPr lang="en-US" altLang="id-ID" sz="2400" dirty="0"/>
              <a:t> layer monitor di mana data </a:t>
            </a:r>
            <a:r>
              <a:rPr lang="en-US" altLang="id-ID" sz="2400" dirty="0" err="1"/>
              <a:t>masih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akan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tetap</a:t>
            </a:r>
            <a:r>
              <a:rPr lang="en-US" altLang="id-ID" sz="2400" dirty="0"/>
              <a:t> </a:t>
            </a:r>
            <a:r>
              <a:rPr lang="en-US" altLang="id-ID" sz="2400" dirty="0" err="1"/>
              <a:t>berada</a:t>
            </a:r>
            <a:r>
              <a:rPr lang="en-US" altLang="id-ID" sz="2400" dirty="0"/>
              <a:t> di layer </a:t>
            </a:r>
            <a:r>
              <a:rPr lang="en-US" altLang="id-ID" sz="2400" dirty="0" err="1"/>
              <a:t>jika</a:t>
            </a:r>
            <a:r>
              <a:rPr lang="en-US" altLang="id-ID" sz="2400" dirty="0"/>
              <a:t> user </a:t>
            </a:r>
            <a:r>
              <a:rPr lang="en-US" altLang="id-ID" sz="2400" dirty="0" err="1"/>
              <a:t>masih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menginginkan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membutuhkannya</a:t>
            </a:r>
            <a:endParaRPr lang="en-US" alt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090768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altLang="id-ID" sz="2400" b="1" dirty="0">
                <a:solidFill>
                  <a:schemeClr val="accent1">
                    <a:lumMod val="75000"/>
                  </a:schemeClr>
                </a:solidFill>
              </a:rPr>
              <a:t>Short-term memory</a:t>
            </a:r>
          </a:p>
          <a:p>
            <a:r>
              <a:rPr lang="en-US" sz="2200" dirty="0" err="1"/>
              <a:t>Jika</a:t>
            </a:r>
            <a:r>
              <a:rPr lang="en-US" sz="2200" dirty="0"/>
              <a:t>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dibutuhkan</a:t>
            </a:r>
            <a:r>
              <a:rPr lang="en-US" sz="2200" dirty="0"/>
              <a:t> </a:t>
            </a:r>
            <a:r>
              <a:rPr lang="en-US" sz="2200" dirty="0" err="1"/>
              <a:t>lagi</a:t>
            </a:r>
            <a:r>
              <a:rPr lang="en-US" sz="2200" dirty="0"/>
              <a:t> </a:t>
            </a:r>
            <a:r>
              <a:rPr lang="en-US" sz="2200" dirty="0" err="1"/>
              <a:t>maka</a:t>
            </a:r>
            <a:r>
              <a:rPr lang="en-US" sz="2200" dirty="0"/>
              <a:t> user </a:t>
            </a:r>
            <a:r>
              <a:rPr lang="en-US" sz="2200" dirty="0" err="1"/>
              <a:t>tinggal</a:t>
            </a:r>
            <a:r>
              <a:rPr lang="en-US" sz="2200" dirty="0"/>
              <a:t> </a:t>
            </a:r>
            <a:r>
              <a:rPr lang="en-US" sz="2200" dirty="0" err="1"/>
              <a:t>menghapusnya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Memori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mempunyai</a:t>
            </a:r>
            <a:r>
              <a:rPr lang="en-US" sz="2200" dirty="0"/>
              <a:t> </a:t>
            </a:r>
            <a:r>
              <a:rPr lang="en-US" sz="2200" dirty="0" err="1"/>
              <a:t>akses</a:t>
            </a:r>
            <a:r>
              <a:rPr lang="en-US" sz="2200" dirty="0"/>
              <a:t> </a:t>
            </a:r>
            <a:r>
              <a:rPr lang="en-US" sz="2200" dirty="0" err="1"/>
              <a:t>informasi</a:t>
            </a:r>
            <a:r>
              <a:rPr lang="en-US" sz="2200" dirty="0"/>
              <a:t> 70 </a:t>
            </a:r>
            <a:r>
              <a:rPr lang="en-US" sz="2200" dirty="0" err="1"/>
              <a:t>ms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membuang</a:t>
            </a:r>
            <a:r>
              <a:rPr lang="en-US" sz="2200" dirty="0"/>
              <a:t> </a:t>
            </a:r>
            <a:r>
              <a:rPr lang="en-US" sz="2200" dirty="0" err="1"/>
              <a:t>informasi</a:t>
            </a:r>
            <a:r>
              <a:rPr lang="en-US" sz="2200" dirty="0"/>
              <a:t> 200 </a:t>
            </a:r>
            <a:r>
              <a:rPr lang="en-US" sz="2200" dirty="0" err="1"/>
              <a:t>ms.</a:t>
            </a:r>
            <a:endParaRPr lang="en-US" sz="2200" dirty="0"/>
          </a:p>
          <a:p>
            <a:r>
              <a:rPr lang="en-US" sz="2200" dirty="0" err="1"/>
              <a:t>Kapasitas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terbatas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692590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 err="1"/>
              <a:t>Coba</a:t>
            </a:r>
            <a:r>
              <a:rPr lang="en-US" sz="2200" dirty="0"/>
              <a:t> </a:t>
            </a:r>
            <a:r>
              <a:rPr lang="en-US" sz="2200" dirty="0" err="1"/>
              <a:t>ingat</a:t>
            </a:r>
            <a:r>
              <a:rPr lang="en-US" sz="2200" dirty="0"/>
              <a:t> </a:t>
            </a:r>
            <a:r>
              <a:rPr lang="en-US" sz="2200" dirty="0" err="1"/>
              <a:t>nomor-nomor</a:t>
            </a:r>
            <a:r>
              <a:rPr lang="en-US" sz="2200" dirty="0"/>
              <a:t> </a:t>
            </a:r>
            <a:r>
              <a:rPr lang="en-US" sz="2200" dirty="0" err="1"/>
              <a:t>dibawah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1 </a:t>
            </a:r>
            <a:r>
              <a:rPr lang="en-US" sz="2200" dirty="0" err="1"/>
              <a:t>menit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kemudian</a:t>
            </a:r>
            <a:r>
              <a:rPr lang="en-US" sz="2200" dirty="0"/>
              <a:t> </a:t>
            </a:r>
            <a:r>
              <a:rPr lang="en-US" sz="2200" dirty="0" err="1"/>
              <a:t>tuliskan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endParaRPr lang="en-US" sz="2200" dirty="0"/>
          </a:p>
          <a:p>
            <a:pPr marL="0" indent="0" algn="ctr">
              <a:buNone/>
            </a:pPr>
            <a:r>
              <a:rPr lang="en-US" sz="4000" dirty="0"/>
              <a:t>321684987651386745</a:t>
            </a:r>
          </a:p>
        </p:txBody>
      </p:sp>
    </p:spTree>
    <p:extLst>
      <p:ext uri="{BB962C8B-B14F-4D97-AF65-F5344CB8AC3E}">
        <p14:creationId xmlns:p14="http://schemas.microsoft.com/office/powerpoint/2010/main" val="865910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/>
              <a:t>Berapa</a:t>
            </a:r>
            <a:r>
              <a:rPr lang="en-US" sz="3600" dirty="0"/>
              <a:t> </a:t>
            </a:r>
            <a:r>
              <a:rPr lang="en-US" sz="3600" dirty="0" err="1"/>
              <a:t>nomor</a:t>
            </a:r>
            <a:r>
              <a:rPr lang="en-US" sz="3600" dirty="0"/>
              <a:t> yang </a:t>
            </a:r>
            <a:r>
              <a:rPr lang="en-US" sz="3600" dirty="0" err="1"/>
              <a:t>bisa</a:t>
            </a:r>
            <a:r>
              <a:rPr lang="en-US" sz="3600" dirty="0"/>
              <a:t> </a:t>
            </a:r>
            <a:r>
              <a:rPr lang="en-US" sz="3600" dirty="0" err="1"/>
              <a:t>diingat</a:t>
            </a:r>
            <a:r>
              <a:rPr lang="en-US" sz="3600" dirty="0"/>
              <a:t>?????</a:t>
            </a:r>
          </a:p>
        </p:txBody>
      </p:sp>
    </p:spTree>
    <p:extLst>
      <p:ext uri="{BB962C8B-B14F-4D97-AF65-F5344CB8AC3E}">
        <p14:creationId xmlns:p14="http://schemas.microsoft.com/office/powerpoint/2010/main" val="12660598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 err="1"/>
              <a:t>Coba</a:t>
            </a:r>
            <a:r>
              <a:rPr lang="en-US" sz="2200" dirty="0"/>
              <a:t> </a:t>
            </a:r>
            <a:r>
              <a:rPr lang="en-US" sz="2200" dirty="0" err="1"/>
              <a:t>ingat</a:t>
            </a:r>
            <a:r>
              <a:rPr lang="en-US" sz="2200" dirty="0"/>
              <a:t> </a:t>
            </a:r>
            <a:r>
              <a:rPr lang="en-US" sz="2200" dirty="0" err="1"/>
              <a:t>huruf</a:t>
            </a:r>
            <a:r>
              <a:rPr lang="en-US" sz="2200" dirty="0"/>
              <a:t> </a:t>
            </a:r>
            <a:r>
              <a:rPr lang="en-US" sz="2200" dirty="0" err="1"/>
              <a:t>dibawah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1 </a:t>
            </a:r>
            <a:r>
              <a:rPr lang="en-US" sz="2200" dirty="0" err="1"/>
              <a:t>menit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kemudian</a:t>
            </a:r>
            <a:r>
              <a:rPr lang="en-US" sz="2200" dirty="0"/>
              <a:t> </a:t>
            </a:r>
            <a:r>
              <a:rPr lang="en-US" sz="2200" dirty="0" err="1"/>
              <a:t>tuliskan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endParaRPr lang="en-US" sz="2200" dirty="0"/>
          </a:p>
          <a:p>
            <a:pPr marL="0" indent="0" algn="ctr">
              <a:buNone/>
            </a:pPr>
            <a:r>
              <a:rPr lang="en-US" sz="4000" dirty="0" err="1"/>
              <a:t>Ejs</a:t>
            </a:r>
            <a:r>
              <a:rPr lang="en-US" sz="4000" dirty="0"/>
              <a:t> </a:t>
            </a:r>
            <a:r>
              <a:rPr lang="en-US" sz="4000" dirty="0" err="1"/>
              <a:t>toh</a:t>
            </a:r>
            <a:r>
              <a:rPr lang="en-US" sz="4000" dirty="0"/>
              <a:t> </a:t>
            </a:r>
            <a:r>
              <a:rPr lang="en-US" sz="4000" dirty="0" err="1"/>
              <a:t>wll</a:t>
            </a:r>
            <a:r>
              <a:rPr lang="en-US" sz="4000" dirty="0"/>
              <a:t> </a:t>
            </a:r>
            <a:r>
              <a:rPr lang="en-US" sz="4000" dirty="0" err="1"/>
              <a:t>eos</a:t>
            </a:r>
            <a:r>
              <a:rPr lang="en-US" sz="4000" dirty="0"/>
              <a:t> </a:t>
            </a:r>
            <a:r>
              <a:rPr lang="en-US" sz="4000" dirty="0" err="1"/>
              <a:t>pqz</a:t>
            </a:r>
            <a:r>
              <a:rPr lang="en-US" sz="4000" dirty="0"/>
              <a:t> </a:t>
            </a:r>
            <a:r>
              <a:rPr lang="en-US" sz="4000" dirty="0" err="1"/>
              <a:t>xie</a:t>
            </a:r>
            <a:r>
              <a:rPr lang="en-US" sz="4000" dirty="0"/>
              <a:t> </a:t>
            </a:r>
            <a:r>
              <a:rPr lang="en-US" sz="4000" dirty="0" err="1"/>
              <a:t>bpe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9741296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/>
              <a:t>Berapa</a:t>
            </a:r>
            <a:r>
              <a:rPr lang="en-US" sz="3600" dirty="0"/>
              <a:t> </a:t>
            </a:r>
            <a:r>
              <a:rPr lang="en-US" sz="3600" dirty="0" err="1"/>
              <a:t>huruf</a:t>
            </a:r>
            <a:r>
              <a:rPr lang="en-US" sz="3600" dirty="0"/>
              <a:t> yang </a:t>
            </a:r>
            <a:r>
              <a:rPr lang="en-US" sz="3600" dirty="0" err="1"/>
              <a:t>bisa</a:t>
            </a:r>
            <a:r>
              <a:rPr lang="en-US" sz="3600" dirty="0"/>
              <a:t> </a:t>
            </a:r>
            <a:r>
              <a:rPr lang="en-US" sz="3600" dirty="0" err="1"/>
              <a:t>diingat</a:t>
            </a:r>
            <a:r>
              <a:rPr lang="en-US" sz="3600" dirty="0"/>
              <a:t>?????</a:t>
            </a:r>
          </a:p>
        </p:txBody>
      </p:sp>
    </p:spTree>
    <p:extLst>
      <p:ext uri="{BB962C8B-B14F-4D97-AF65-F5344CB8AC3E}">
        <p14:creationId xmlns:p14="http://schemas.microsoft.com/office/powerpoint/2010/main" val="8356379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 err="1"/>
              <a:t>Coba</a:t>
            </a:r>
            <a:r>
              <a:rPr lang="en-US" sz="2200" dirty="0"/>
              <a:t> </a:t>
            </a:r>
            <a:r>
              <a:rPr lang="en-US" sz="2200" dirty="0" err="1"/>
              <a:t>ingat</a:t>
            </a:r>
            <a:r>
              <a:rPr lang="en-US" sz="2200" dirty="0"/>
              <a:t> </a:t>
            </a:r>
            <a:r>
              <a:rPr lang="en-US" sz="2200" dirty="0" err="1"/>
              <a:t>kalimat</a:t>
            </a:r>
            <a:r>
              <a:rPr lang="en-US" sz="2200" dirty="0"/>
              <a:t> </a:t>
            </a:r>
            <a:r>
              <a:rPr lang="en-US" sz="2200" dirty="0" err="1"/>
              <a:t>dibawah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waktu</a:t>
            </a:r>
            <a:r>
              <a:rPr lang="en-US" sz="2200" dirty="0"/>
              <a:t> 1 </a:t>
            </a:r>
            <a:r>
              <a:rPr lang="en-US" sz="2200" dirty="0" err="1"/>
              <a:t>menit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kemudian</a:t>
            </a:r>
            <a:r>
              <a:rPr lang="en-US" sz="2200" dirty="0"/>
              <a:t> </a:t>
            </a:r>
            <a:r>
              <a:rPr lang="en-US" sz="2200" dirty="0" err="1"/>
              <a:t>tuliskan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endParaRPr lang="en-US" sz="2200" dirty="0"/>
          </a:p>
          <a:p>
            <a:pPr marL="0" indent="0" algn="ctr">
              <a:buNone/>
            </a:pPr>
            <a:r>
              <a:rPr lang="en-US" sz="4000" dirty="0" err="1"/>
              <a:t>Otak</a:t>
            </a:r>
            <a:r>
              <a:rPr lang="en-US" sz="4000" dirty="0"/>
              <a:t> </a:t>
            </a:r>
            <a:r>
              <a:rPr lang="en-US" sz="4000" dirty="0" err="1"/>
              <a:t>manusia</a:t>
            </a:r>
            <a:r>
              <a:rPr lang="en-US" sz="4000" dirty="0"/>
              <a:t> </a:t>
            </a:r>
            <a:r>
              <a:rPr lang="en-US" sz="4000" dirty="0" err="1"/>
              <a:t>merupakan</a:t>
            </a:r>
            <a:r>
              <a:rPr lang="en-US" sz="4000" dirty="0"/>
              <a:t> </a:t>
            </a:r>
            <a:r>
              <a:rPr lang="en-US" sz="4000" dirty="0" err="1"/>
              <a:t>sesuatu</a:t>
            </a:r>
            <a:r>
              <a:rPr lang="en-US" sz="4000" dirty="0"/>
              <a:t> yang </a:t>
            </a:r>
            <a:r>
              <a:rPr lang="en-US" sz="4000" dirty="0" err="1"/>
              <a:t>rumit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63506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err="1"/>
              <a:t>Berapa</a:t>
            </a:r>
            <a:r>
              <a:rPr lang="en-US" sz="3600" dirty="0"/>
              <a:t> kata yang </a:t>
            </a:r>
            <a:r>
              <a:rPr lang="en-US" sz="3600" dirty="0" err="1"/>
              <a:t>bisa</a:t>
            </a:r>
            <a:r>
              <a:rPr lang="en-US" sz="3600" dirty="0"/>
              <a:t> </a:t>
            </a:r>
            <a:r>
              <a:rPr lang="en-US" sz="3600" dirty="0" err="1"/>
              <a:t>diingat</a:t>
            </a:r>
            <a:r>
              <a:rPr lang="en-US" sz="3600" dirty="0"/>
              <a:t>?????</a:t>
            </a:r>
          </a:p>
        </p:txBody>
      </p:sp>
    </p:spTree>
    <p:extLst>
      <p:ext uri="{BB962C8B-B14F-4D97-AF65-F5344CB8AC3E}">
        <p14:creationId xmlns:p14="http://schemas.microsoft.com/office/powerpoint/2010/main" val="30559567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 err="1"/>
              <a:t>Hampir</a:t>
            </a:r>
            <a:r>
              <a:rPr lang="en-US" sz="2200" dirty="0"/>
              <a:t> </a:t>
            </a:r>
            <a:r>
              <a:rPr lang="en-US" sz="2200" dirty="0" err="1"/>
              <a:t>semua</a:t>
            </a:r>
            <a:r>
              <a:rPr lang="en-US" sz="2200" dirty="0"/>
              <a:t> orang </a:t>
            </a:r>
            <a:r>
              <a:rPr lang="en-US" sz="2200" dirty="0" err="1"/>
              <a:t>bisa</a:t>
            </a:r>
            <a:r>
              <a:rPr lang="en-US" sz="2200" dirty="0"/>
              <a:t> </a:t>
            </a:r>
            <a:r>
              <a:rPr lang="en-US" sz="2200" dirty="0" err="1"/>
              <a:t>menuliskannya</a:t>
            </a:r>
            <a:r>
              <a:rPr lang="en-US" sz="2200" dirty="0"/>
              <a:t> </a:t>
            </a:r>
            <a:r>
              <a:rPr lang="en-US" sz="2200" dirty="0" err="1"/>
              <a:t>kembali</a:t>
            </a:r>
            <a:r>
              <a:rPr lang="en-US" sz="2200" dirty="0"/>
              <a:t> Karena item-item </a:t>
            </a:r>
            <a:r>
              <a:rPr lang="en-US" sz="2200" dirty="0" err="1"/>
              <a:t>itu</a:t>
            </a:r>
            <a:r>
              <a:rPr lang="en-US" sz="2200" dirty="0"/>
              <a:t> </a:t>
            </a:r>
            <a:r>
              <a:rPr lang="en-US" sz="2200" dirty="0" err="1"/>
              <a:t>sudah</a:t>
            </a:r>
            <a:r>
              <a:rPr lang="en-US" sz="2200" dirty="0"/>
              <a:t> </a:t>
            </a:r>
            <a:r>
              <a:rPr lang="en-US" sz="2200" dirty="0" err="1"/>
              <a:t>familier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kehidupan</a:t>
            </a:r>
            <a:r>
              <a:rPr lang="en-US" sz="2200" dirty="0"/>
              <a:t> </a:t>
            </a:r>
            <a:r>
              <a:rPr lang="en-US" sz="2200" dirty="0" err="1"/>
              <a:t>manusia</a:t>
            </a:r>
            <a:endParaRPr lang="en-US" sz="2200" dirty="0"/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589333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id-ID" sz="2400" b="1" dirty="0">
                <a:solidFill>
                  <a:schemeClr val="accent1">
                    <a:lumMod val="75000"/>
                  </a:schemeClr>
                </a:solidFill>
              </a:rPr>
              <a:t>Long-term memory</a:t>
            </a:r>
          </a:p>
          <a:p>
            <a:r>
              <a:rPr lang="en-US" altLang="id-ID" sz="2400" dirty="0" err="1"/>
              <a:t>Menyimpan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dta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secara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permanen</a:t>
            </a:r>
            <a:r>
              <a:rPr lang="en-US" altLang="id-ID" sz="2400" dirty="0"/>
              <a:t> di </a:t>
            </a:r>
            <a:r>
              <a:rPr lang="en-US" altLang="id-ID" sz="2400" dirty="0" err="1"/>
              <a:t>dalam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endParaRPr lang="en-US" altLang="id-ID" sz="2400" dirty="0"/>
          </a:p>
          <a:p>
            <a:r>
              <a:rPr lang="en-US" altLang="id-ID" sz="2400" dirty="0" err="1"/>
              <a:t>Mempunyai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kapasitas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tidak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terbatas</a:t>
            </a:r>
            <a:endParaRPr lang="en-US" altLang="id-ID" sz="2400" dirty="0"/>
          </a:p>
          <a:p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merupakan</a:t>
            </a:r>
            <a:r>
              <a:rPr lang="en-US" altLang="id-ID" sz="2400" dirty="0"/>
              <a:t> database </a:t>
            </a:r>
            <a:r>
              <a:rPr lang="en-US" altLang="id-ID" sz="2400" dirty="0" err="1"/>
              <a:t>setiap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manusia</a:t>
            </a:r>
            <a:endParaRPr lang="en-US" altLang="id-ID" sz="2400" dirty="0"/>
          </a:p>
          <a:p>
            <a:r>
              <a:rPr lang="en-US" altLang="id-ID" sz="2400" dirty="0" err="1"/>
              <a:t>Akses</a:t>
            </a:r>
            <a:r>
              <a:rPr lang="en-US" altLang="id-ID" sz="2400" dirty="0"/>
              <a:t>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ini</a:t>
            </a:r>
            <a:r>
              <a:rPr lang="en-US" altLang="id-ID" sz="2400" dirty="0"/>
              <a:t> 1/10 </a:t>
            </a:r>
            <a:r>
              <a:rPr lang="en-US" altLang="id-ID" sz="2400" dirty="0" err="1"/>
              <a:t>detik</a:t>
            </a:r>
            <a:r>
              <a:rPr lang="en-US" altLang="id-ID" sz="2400" dirty="0"/>
              <a:t>, </a:t>
            </a:r>
            <a:r>
              <a:rPr lang="en-US" altLang="id-ID" sz="2400" dirty="0" err="1"/>
              <a:t>baik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untuk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menyimpan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maupun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mengeluarkan</a:t>
            </a:r>
            <a:r>
              <a:rPr lang="en-US" altLang="id-ID" sz="2400" dirty="0"/>
              <a:t> </a:t>
            </a:r>
            <a:r>
              <a:rPr lang="en-US" altLang="id-ID" sz="2400" dirty="0" err="1"/>
              <a:t>informasi</a:t>
            </a:r>
            <a:endParaRPr lang="en-US" alt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73891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id-ID" sz="2400" b="1" dirty="0">
                <a:solidFill>
                  <a:schemeClr val="accent1">
                    <a:lumMod val="75000"/>
                  </a:schemeClr>
                </a:solidFill>
              </a:rPr>
              <a:t>Long-term memory</a:t>
            </a:r>
          </a:p>
          <a:p>
            <a:r>
              <a:rPr lang="en-US" sz="2200" dirty="0"/>
              <a:t>Ada 2 </a:t>
            </a:r>
            <a:r>
              <a:rPr lang="en-US" sz="2200" dirty="0" err="1"/>
              <a:t>jenis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</a:t>
            </a:r>
            <a:r>
              <a:rPr lang="en-US" sz="2200" dirty="0" err="1"/>
              <a:t>jangka</a:t>
            </a:r>
            <a:r>
              <a:rPr lang="en-US" sz="2200" dirty="0"/>
              <a:t> </a:t>
            </a:r>
            <a:r>
              <a:rPr lang="en-US" sz="2200" dirty="0" err="1"/>
              <a:t>panjang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>
                <a:solidFill>
                  <a:srgbClr val="FF0000"/>
                </a:solidFill>
              </a:rPr>
              <a:t>Episodik</a:t>
            </a:r>
            <a:r>
              <a:rPr lang="en-US" sz="2200" dirty="0">
                <a:solidFill>
                  <a:srgbClr val="FF0000"/>
                </a:solidFill>
              </a:rPr>
              <a:t>, </a:t>
            </a:r>
            <a:r>
              <a:rPr lang="en-US" sz="2200" dirty="0" err="1"/>
              <a:t>berurutan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kejadian-kejadian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/>
              <a:t>semua</a:t>
            </a:r>
            <a:r>
              <a:rPr lang="en-US" sz="2200" dirty="0"/>
              <a:t> </a:t>
            </a:r>
            <a:r>
              <a:rPr lang="en-US" sz="2200" dirty="0" err="1"/>
              <a:t>kejadian</a:t>
            </a:r>
            <a:r>
              <a:rPr lang="en-US" sz="2200" dirty="0"/>
              <a:t> bias </a:t>
            </a:r>
            <a:r>
              <a:rPr lang="en-US" sz="2200" dirty="0" err="1"/>
              <a:t>disimpan</a:t>
            </a:r>
            <a:r>
              <a:rPr lang="en-US" sz="2200" dirty="0"/>
              <a:t> </a:t>
            </a:r>
            <a:r>
              <a:rPr lang="en-US" sz="2200" dirty="0" err="1"/>
              <a:t>dalam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</a:t>
            </a:r>
            <a:r>
              <a:rPr lang="en-US" sz="2200" dirty="0" err="1"/>
              <a:t>ini</a:t>
            </a:r>
            <a:r>
              <a:rPr lang="en-US" sz="2200" dirty="0"/>
              <a:t>, 	</a:t>
            </a:r>
            <a:r>
              <a:rPr lang="en-US" sz="2200" dirty="0" err="1"/>
              <a:t>apalagi</a:t>
            </a:r>
            <a:r>
              <a:rPr lang="en-US" sz="2200" dirty="0"/>
              <a:t> </a:t>
            </a:r>
            <a:r>
              <a:rPr lang="en-US" sz="2200" dirty="0" err="1"/>
              <a:t>kejadian-kejadian</a:t>
            </a:r>
            <a:r>
              <a:rPr lang="en-US" sz="2200" dirty="0"/>
              <a:t> yang </a:t>
            </a:r>
            <a:r>
              <a:rPr lang="en-US" sz="2200" dirty="0" err="1"/>
              <a:t>dialami</a:t>
            </a:r>
            <a:r>
              <a:rPr lang="en-US" sz="2200" dirty="0"/>
              <a:t> </a:t>
            </a:r>
            <a:r>
              <a:rPr lang="en-US" sz="2200" dirty="0" err="1"/>
              <a:t>sendiri</a:t>
            </a:r>
            <a:r>
              <a:rPr lang="en-US" sz="2200" dirty="0"/>
              <a:t>, 	</a:t>
            </a:r>
            <a:r>
              <a:rPr lang="en-US" sz="2200" dirty="0" err="1"/>
              <a:t>seperti</a:t>
            </a:r>
            <a:r>
              <a:rPr lang="en-US" sz="2200" dirty="0"/>
              <a:t> </a:t>
            </a:r>
            <a:r>
              <a:rPr lang="en-US" sz="2200" dirty="0" err="1"/>
              <a:t>mengalami</a:t>
            </a:r>
            <a:r>
              <a:rPr lang="en-US" sz="2200" dirty="0"/>
              <a:t> </a:t>
            </a:r>
            <a:r>
              <a:rPr lang="en-US" sz="2200" dirty="0" err="1"/>
              <a:t>kebakaran</a:t>
            </a:r>
            <a:r>
              <a:rPr lang="en-US" sz="2200" dirty="0"/>
              <a:t>, </a:t>
            </a:r>
            <a:r>
              <a:rPr lang="en-US" sz="2200" dirty="0" err="1"/>
              <a:t>kecelakaan</a:t>
            </a:r>
            <a:r>
              <a:rPr lang="en-US" sz="2200" dirty="0"/>
              <a:t> </a:t>
            </a:r>
            <a:r>
              <a:rPr lang="en-US" sz="2200" dirty="0" err="1"/>
              <a:t>dsb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493771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id-ID" sz="2400" b="1" dirty="0">
                <a:solidFill>
                  <a:schemeClr val="accent1">
                    <a:lumMod val="75000"/>
                  </a:schemeClr>
                </a:solidFill>
              </a:rPr>
              <a:t>Long-term memory</a:t>
            </a:r>
          </a:p>
          <a:p>
            <a:r>
              <a:rPr lang="en-US" sz="2200" dirty="0"/>
              <a:t>Ada 2 </a:t>
            </a:r>
            <a:r>
              <a:rPr lang="en-US" sz="2200" dirty="0" err="1"/>
              <a:t>jenis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</a:t>
            </a:r>
            <a:r>
              <a:rPr lang="en-US" sz="2200" dirty="0" err="1"/>
              <a:t>jangka</a:t>
            </a:r>
            <a:r>
              <a:rPr lang="en-US" sz="2200" dirty="0"/>
              <a:t> </a:t>
            </a:r>
            <a:r>
              <a:rPr lang="en-US" sz="2200" dirty="0" err="1"/>
              <a:t>panjang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>
                <a:solidFill>
                  <a:srgbClr val="FF0000"/>
                </a:solidFill>
              </a:rPr>
              <a:t>semantic, </a:t>
            </a:r>
            <a:r>
              <a:rPr lang="en-US" sz="2200" dirty="0" err="1"/>
              <a:t>terstruktur</a:t>
            </a:r>
            <a:r>
              <a:rPr lang="en-US" sz="2200" dirty="0"/>
              <a:t>, </a:t>
            </a:r>
            <a:r>
              <a:rPr lang="en-US" sz="2200" dirty="0" err="1"/>
              <a:t>terdiri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fakta-fakta</a:t>
            </a:r>
            <a:r>
              <a:rPr lang="en-US" sz="2200" dirty="0"/>
              <a:t>. 	</a:t>
            </a:r>
            <a:r>
              <a:rPr lang="en-US" sz="2200" dirty="0" err="1"/>
              <a:t>Informasi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</a:t>
            </a:r>
            <a:r>
              <a:rPr lang="en-US" sz="2200" dirty="0" err="1"/>
              <a:t>semantik</a:t>
            </a:r>
            <a:r>
              <a:rPr lang="en-US" sz="2200" dirty="0"/>
              <a:t> </a:t>
            </a:r>
            <a:r>
              <a:rPr lang="en-US" sz="2200" dirty="0" err="1"/>
              <a:t>diturunkan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	</a:t>
            </a:r>
            <a:r>
              <a:rPr lang="en-US" sz="2200" dirty="0" err="1"/>
              <a:t>memori</a:t>
            </a:r>
            <a:r>
              <a:rPr lang="en-US" sz="2200" dirty="0"/>
              <a:t> episodic.</a:t>
            </a:r>
          </a:p>
          <a:p>
            <a:pPr marL="0" indent="0">
              <a:buNone/>
            </a:pPr>
            <a:r>
              <a:rPr lang="en-US" sz="2200" dirty="0" err="1"/>
              <a:t>Struktur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semantic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15620609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 err="1"/>
              <a:t>Struktur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memori</a:t>
            </a:r>
            <a:r>
              <a:rPr lang="en-US" sz="2200" dirty="0"/>
              <a:t> semantic </a:t>
            </a:r>
            <a:r>
              <a:rPr lang="en-US" sz="2200" dirty="0" err="1"/>
              <a:t>adalah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/>
              <a:t>Menyediakan</a:t>
            </a:r>
            <a:r>
              <a:rPr lang="en-US" sz="2200" dirty="0"/>
              <a:t> </a:t>
            </a:r>
            <a:r>
              <a:rPr lang="en-US" sz="2200" dirty="0" err="1"/>
              <a:t>akses</a:t>
            </a:r>
            <a:r>
              <a:rPr lang="en-US" sz="2200" dirty="0"/>
              <a:t> </a:t>
            </a:r>
            <a:r>
              <a:rPr lang="en-US" sz="2200" dirty="0" err="1"/>
              <a:t>ke</a:t>
            </a:r>
            <a:r>
              <a:rPr lang="en-US" sz="2200" dirty="0"/>
              <a:t> </a:t>
            </a:r>
            <a:r>
              <a:rPr lang="en-US" sz="2200" dirty="0" err="1"/>
              <a:t>informasi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/>
              <a:t>Merepresentasikan</a:t>
            </a:r>
            <a:r>
              <a:rPr lang="en-US" sz="2200" dirty="0"/>
              <a:t> </a:t>
            </a:r>
            <a:r>
              <a:rPr lang="en-US" sz="2200" dirty="0" err="1"/>
              <a:t>hubungan</a:t>
            </a:r>
            <a:r>
              <a:rPr lang="en-US" sz="2200" dirty="0"/>
              <a:t> </a:t>
            </a:r>
            <a:r>
              <a:rPr lang="en-US" sz="2200" dirty="0" err="1"/>
              <a:t>antara</a:t>
            </a:r>
            <a:r>
              <a:rPr lang="en-US" sz="2200" dirty="0"/>
              <a:t> bit-bit 			</a:t>
            </a:r>
            <a:r>
              <a:rPr lang="en-US" sz="2200" dirty="0" err="1"/>
              <a:t>informasi</a:t>
            </a:r>
            <a:endParaRPr lang="en-US" sz="2200" dirty="0"/>
          </a:p>
          <a:p>
            <a:pPr marL="0" indent="0">
              <a:buNone/>
            </a:pPr>
            <a:r>
              <a:rPr lang="en-US" sz="2200" dirty="0"/>
              <a:t>	</a:t>
            </a:r>
            <a:r>
              <a:rPr lang="en-US" sz="2200" dirty="0" err="1"/>
              <a:t>Mendukung</a:t>
            </a:r>
            <a:r>
              <a:rPr lang="en-US" sz="2200" dirty="0"/>
              <a:t> </a:t>
            </a:r>
            <a:r>
              <a:rPr lang="en-US" sz="2200" dirty="0" err="1"/>
              <a:t>inferensi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38338854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id-ID" sz="2400" dirty="0"/>
              <a:t>Model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semantic </a:t>
            </a:r>
            <a:r>
              <a:rPr lang="en-US" altLang="id-ID" sz="2400" dirty="0" err="1"/>
              <a:t>adalah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jaringan</a:t>
            </a:r>
            <a:r>
              <a:rPr lang="en-US" altLang="id-ID" sz="2400" dirty="0"/>
              <a:t> yang </a:t>
            </a:r>
            <a:r>
              <a:rPr lang="en-US" altLang="id-ID" sz="2400" dirty="0" err="1"/>
              <a:t>memiliki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sifat</a:t>
            </a:r>
            <a:r>
              <a:rPr lang="en-US" altLang="id-ID" sz="2400" dirty="0"/>
              <a:t>:</a:t>
            </a:r>
          </a:p>
          <a:p>
            <a:pPr marL="0" indent="0">
              <a:buNone/>
            </a:pPr>
            <a:r>
              <a:rPr lang="en-US" sz="2400" dirty="0"/>
              <a:t>	Inheritance, node-node </a:t>
            </a:r>
            <a:r>
              <a:rPr lang="en-US" sz="2400" dirty="0" err="1"/>
              <a:t>diturunkan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node-			node </a:t>
            </a:r>
            <a:r>
              <a:rPr lang="en-US" sz="2400" dirty="0" err="1"/>
              <a:t>induk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Hubungan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bit-bit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diturunkan</a:t>
            </a:r>
            <a:r>
              <a:rPr lang="en-US" sz="2400" dirty="0"/>
              <a:t> 			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eksplisit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inferensi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inheritance 			(</a:t>
            </a:r>
            <a:r>
              <a:rPr lang="en-US" sz="2400" dirty="0" err="1"/>
              <a:t>penurunan</a:t>
            </a:r>
            <a:r>
              <a:rPr lang="en-US" sz="2400" dirty="0"/>
              <a:t> </a:t>
            </a:r>
            <a:r>
              <a:rPr lang="en-US" sz="2400" dirty="0" err="1"/>
              <a:t>sifat</a:t>
            </a:r>
            <a:r>
              <a:rPr lang="en-US" sz="2400" dirty="0"/>
              <a:t>)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149476249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id-ID" sz="2400" dirty="0"/>
              <a:t>Model lain </a:t>
            </a:r>
            <a:r>
              <a:rPr lang="en-US" altLang="id-ID" sz="2400" dirty="0" err="1"/>
              <a:t>dari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memori</a:t>
            </a:r>
            <a:r>
              <a:rPr lang="en-US" altLang="id-ID" sz="2400" dirty="0"/>
              <a:t> </a:t>
            </a:r>
            <a:r>
              <a:rPr lang="en-US" altLang="id-ID" sz="2400" dirty="0" err="1"/>
              <a:t>jangka</a:t>
            </a:r>
            <a:r>
              <a:rPr lang="en-US" altLang="id-ID" sz="2400" dirty="0"/>
              <a:t> </a:t>
            </a:r>
            <a:r>
              <a:rPr lang="en-US" altLang="id-ID" sz="2400" dirty="0" err="1"/>
              <a:t>panjang</a:t>
            </a:r>
            <a:r>
              <a:rPr lang="en-US" altLang="id-ID" sz="2400" dirty="0"/>
              <a:t>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	Frame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seorang</a:t>
            </a:r>
            <a:r>
              <a:rPr lang="en-US" sz="2400" dirty="0"/>
              <a:t> </a:t>
            </a:r>
            <a:r>
              <a:rPr lang="en-US" sz="2400" dirty="0" err="1"/>
              <a:t>mencatat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	</a:t>
            </a:r>
            <a:r>
              <a:rPr lang="en-US" sz="2400" dirty="0" err="1"/>
              <a:t>ia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-	</a:t>
            </a:r>
            <a:r>
              <a:rPr lang="en-US" sz="2400" dirty="0" err="1"/>
              <a:t>benar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	yang </a:t>
            </a:r>
            <a:r>
              <a:rPr lang="en-US" sz="2400" dirty="0" err="1"/>
              <a:t>diperolehnya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pengalaman</a:t>
            </a: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	Script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err="1"/>
              <a:t>Skema</a:t>
            </a:r>
            <a:r>
              <a:rPr lang="en-US" sz="2400" dirty="0"/>
              <a:t> </a:t>
            </a:r>
            <a:r>
              <a:rPr lang="en-US" sz="2400" dirty="0" err="1"/>
              <a:t>representasi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	frame,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merepresentasikan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	</a:t>
            </a:r>
            <a:r>
              <a:rPr lang="en-US" sz="2400" dirty="0" err="1"/>
              <a:t>karakteristik</a:t>
            </a:r>
            <a:r>
              <a:rPr lang="en-US" sz="2400" dirty="0"/>
              <a:t> yang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pengalaman</a:t>
            </a:r>
            <a:endParaRPr lang="en-US" sz="2400" dirty="0"/>
          </a:p>
          <a:p>
            <a:pPr marL="0" indent="0">
              <a:buNone/>
            </a:pP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426642687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530" y="618518"/>
            <a:ext cx="3339548" cy="5835291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FRAME</a:t>
            </a:r>
            <a:br>
              <a:rPr lang="en-US" dirty="0"/>
            </a:br>
            <a:r>
              <a:rPr lang="en-US" sz="2200" dirty="0"/>
              <a:t>SETIAP FRAME INDIVIDUAL DAPAT DIPANDANG SEBAGAI SEBUAH STRUKTUR DATA YANG DALAM BANYAK HAL MIRIP DENGAN RECORD YANG BERISI INFORMASI YANG RELEVAN DENGAN ENTITAS-ENTITAS STEREOTIPE</a:t>
            </a:r>
            <a:endParaRPr lang="id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968" y="986229"/>
            <a:ext cx="4861055" cy="520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3592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dirty="0"/>
              <a:t>SLOT-SLOT DALAM FRAME TERSEBUT BERISI INFORMASI SEPERTI:</a:t>
            </a:r>
          </a:p>
          <a:p>
            <a:pPr marL="0" indent="0">
              <a:buNone/>
            </a:pPr>
            <a:r>
              <a:rPr lang="en-US" sz="2200" dirty="0"/>
              <a:t>	INFORMASI IDENTIFIKASI FRAME</a:t>
            </a:r>
          </a:p>
          <a:p>
            <a:pPr marL="0" indent="0">
              <a:buNone/>
            </a:pPr>
            <a:r>
              <a:rPr lang="en-US" sz="2200" dirty="0"/>
              <a:t>	HUBUNGAN FRAME DENGAN FRAME LAIN</a:t>
            </a:r>
          </a:p>
          <a:p>
            <a:pPr marL="0" indent="0">
              <a:buNone/>
            </a:pPr>
            <a:r>
              <a:rPr lang="en-US" sz="2200" dirty="0"/>
              <a:t>	PENGGAMBARAN PERSYARATAN YANG DIBUTUHKAN FRAME</a:t>
            </a:r>
          </a:p>
          <a:p>
            <a:pPr marL="0" indent="0">
              <a:buNone/>
            </a:pPr>
            <a:r>
              <a:rPr lang="en-US" sz="2200" dirty="0"/>
              <a:t>	INFORMASI PROSEDURAL UNTUK MENGGUNAKAN STRUKTUR 	YANG DIGAMBARKAN</a:t>
            </a:r>
          </a:p>
          <a:p>
            <a:pPr marL="0" indent="0">
              <a:buNone/>
            </a:pPr>
            <a:r>
              <a:rPr lang="en-US" sz="2200" dirty="0"/>
              <a:t>	INFORMASI DEFAULT FRAME</a:t>
            </a:r>
          </a:p>
          <a:p>
            <a:pPr marL="0" indent="0">
              <a:buNone/>
            </a:pPr>
            <a:r>
              <a:rPr lang="en-US" sz="2200" dirty="0"/>
              <a:t>	INFORMASI BARU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29871677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US" altLang="id-ID" sz="2400" dirty="0"/>
              <a:t>MEMORI JANGKA PANJANG FRAME BERFUNGSI UNTUK MENGINGAT SESUATU SECARA LEBIH DETAIL</a:t>
            </a:r>
          </a:p>
          <a:p>
            <a:r>
              <a:rPr lang="en-US" sz="2400" dirty="0"/>
              <a:t>MEMORI BISA MENYIMPAN INFORMASI DENGAN WAKTU YANG LAMA KARENA FRAME MERUPAKAN PERLUASAN DARI JARINGAN SEMANTIK</a:t>
            </a:r>
          </a:p>
          <a:p>
            <a:r>
              <a:rPr lang="en-US" sz="2400" dirty="0"/>
              <a:t>HANYA DENGAN MENGINGAT DEFAULT DARI INFORMASI YANG ADA BISA DITURUNKAN KE HAL-HAL YANG LEBIH DETAIL</a:t>
            </a:r>
          </a:p>
          <a:p>
            <a:pPr marL="0" indent="0">
              <a:buNone/>
            </a:pP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375487975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SCRIPT</a:t>
            </a:r>
          </a:p>
          <a:p>
            <a:pPr marL="0" indent="0">
              <a:buNone/>
            </a:pPr>
            <a:r>
              <a:rPr lang="en-US" sz="2200" dirty="0"/>
              <a:t>PERBEDAAN FRAME DAN SRCIPT</a:t>
            </a:r>
          </a:p>
          <a:p>
            <a:pPr marL="0" indent="0">
              <a:buNone/>
            </a:pPr>
            <a:r>
              <a:rPr lang="en-US" sz="2200" dirty="0"/>
              <a:t>FRAME MENGGAMBARKAN OBJEK SEDANGKAN SCRIPT INI MENGGAMBARKAN URUT-URUTAN PERISTIWA.</a:t>
            </a:r>
          </a:p>
          <a:p>
            <a:pPr marL="0" indent="0">
              <a:buNone/>
            </a:pPr>
            <a:r>
              <a:rPr lang="en-US" sz="2200" dirty="0"/>
              <a:t>SCRIPT MENGGUNAKAN SLOT YANG BERISI INFORMASI TENTANG ORANG, OBJEK DAN TINDAKAN-TINDAKAN YANG TERJADI DALAM SUATU PERISTIWA.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31753205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86142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altLang="id-ID" sz="2400" b="1" dirty="0"/>
              <a:t>ELEMEN-ELEMEN DARI SCRIPT:</a:t>
            </a:r>
          </a:p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INPUT CONDITION, </a:t>
            </a:r>
            <a:r>
              <a:rPr lang="en-US" altLang="id-ID" sz="2400" b="1" dirty="0"/>
              <a:t>KONDISI YANG HARUS DIPENUHI SEBELUM TERJADI ATAU BERLAKU SESUATU PERISTIWA DALAM SCRIPT</a:t>
            </a:r>
            <a:endParaRPr lang="en-US" altLang="id-ID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TRACK, </a:t>
            </a:r>
            <a:r>
              <a:rPr lang="en-US" altLang="id-ID" sz="2400" b="1" dirty="0"/>
              <a:t>VARIASI YANG MUNGKIN TERJADI DALAM SUATU SCRIPT</a:t>
            </a:r>
            <a:endParaRPr lang="en-US" altLang="id-ID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PROP, </a:t>
            </a:r>
            <a:r>
              <a:rPr lang="en-US" altLang="id-ID" sz="2400" b="1" dirty="0"/>
              <a:t>BERISI OBJEK-OBJEK PENDUKUNG YANG DIGUNAKAN SELAMA PERISTIWA TERJADI</a:t>
            </a:r>
            <a:endParaRPr lang="en-US" altLang="id-ID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ROLE, </a:t>
            </a:r>
            <a:r>
              <a:rPr lang="en-US" altLang="id-ID" sz="2400" b="1" dirty="0"/>
              <a:t>PERAN YANG DIMAINKAN OLEH SESEORANG DALAM PERISTIWA</a:t>
            </a:r>
            <a:endParaRPr lang="en-US" altLang="id-ID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SCANE, </a:t>
            </a:r>
            <a:r>
              <a:rPr lang="en-US" altLang="id-ID" sz="2400" b="1" dirty="0"/>
              <a:t>ADEGAN YANG DIMAINKAN MERUPAKAN BAGIAN DARI SUATU PERISTIWA</a:t>
            </a:r>
            <a:endParaRPr lang="en-US" altLang="id-ID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id-ID" sz="2400" b="1" dirty="0">
                <a:solidFill>
                  <a:srgbClr val="FF0000"/>
                </a:solidFill>
              </a:rPr>
              <a:t>OUTPUT, </a:t>
            </a:r>
            <a:r>
              <a:rPr lang="en-US" altLang="id-ID" sz="2400" b="1" dirty="0"/>
              <a:t>KONDISI YANG ADA SETELAH URUTAN PERISTIWA DALAM SUATU SCRIPT TERJADI</a:t>
            </a:r>
            <a:endParaRPr lang="en-US" altLang="id-ID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883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PADA MEMORI JANGKA PANJANG TERDAPAT 3 FAKTOR PENTING: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STORE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FORGETTING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RETRIEVAL</a:t>
            </a:r>
            <a:endParaRPr lang="id-ID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53896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PADA MEMORI JANGKA PANJANG TERDAPAT 3 FAKTOR PENTING: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STORE</a:t>
            </a:r>
            <a:r>
              <a:rPr lang="en-US" sz="2200" dirty="0"/>
              <a:t>, PROSES PENYIMPANAN INFORMASI PADA MEMORI JANGKA PANJANG TERJADI OLEH ADANYA PERPINDAHAN INFORMASI DARI MEMORI JANGKA PENDEK KE MEMORI JANGKA PANJANG KARENA ADANYA LATIHAN DARI PERULANGAN</a:t>
            </a:r>
          </a:p>
        </p:txBody>
      </p:sp>
    </p:spTree>
    <p:extLst>
      <p:ext uri="{BB962C8B-B14F-4D97-AF65-F5344CB8AC3E}">
        <p14:creationId xmlns:p14="http://schemas.microsoft.com/office/powerpoint/2010/main" val="24834263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200" dirty="0"/>
              <a:t>PADA MEMORI JANGKA PANJANG TERDAPAT 3 FAKTOR PENTING: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STORE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FORGETTING, </a:t>
            </a:r>
            <a:r>
              <a:rPr lang="en-US" sz="2200" dirty="0"/>
              <a:t>KEHILANGAN INFORMASI PADA MEMORI JANGKA PANJANG DAPAT TERJADI SECARA BERTAHAP DIAKIBATKAN OLEH: </a:t>
            </a:r>
            <a:endParaRPr lang="en-US" sz="2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	</a:t>
            </a:r>
            <a:r>
              <a:rPr lang="en-US" sz="2200" dirty="0"/>
              <a:t>DECAY, DARI WAKTU KE WAKTU</a:t>
            </a:r>
          </a:p>
          <a:p>
            <a:pPr marL="0" indent="0">
              <a:buNone/>
            </a:pPr>
            <a:r>
              <a:rPr lang="en-US" sz="2200" dirty="0"/>
              <a:t>	INTERFERENCE, CAMPUR TANGAN ATAU GANGGUAN DARI 			INFORMASI BARU </a:t>
            </a:r>
          </a:p>
          <a:p>
            <a:pPr marL="0" indent="0">
              <a:buNone/>
            </a:pPr>
            <a:r>
              <a:rPr lang="en-US" sz="2200" dirty="0"/>
              <a:t>	EMOTION, EMOSI MENGINGINKAN INFORMASI MANA YANG 			HARUS TETAP ADA DAN MANA YANG HARUS DILUPAKAN</a:t>
            </a:r>
          </a:p>
        </p:txBody>
      </p:sp>
    </p:spTree>
    <p:extLst>
      <p:ext uri="{BB962C8B-B14F-4D97-AF65-F5344CB8AC3E}">
        <p14:creationId xmlns:p14="http://schemas.microsoft.com/office/powerpoint/2010/main" val="12391092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manusia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PADA MEMORI JANGKA PANJANG TERDAPAT 3 FAKTOR PENTING: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STORE</a:t>
            </a:r>
            <a:endParaRPr lang="en-US" sz="2200" dirty="0"/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FORGETTING</a:t>
            </a:r>
          </a:p>
          <a:p>
            <a:pPr marL="457200" indent="-457200">
              <a:buAutoNum type="arabicPeriod"/>
            </a:pPr>
            <a:r>
              <a:rPr lang="en-US" sz="2200" dirty="0">
                <a:solidFill>
                  <a:srgbClr val="FF0000"/>
                </a:solidFill>
              </a:rPr>
              <a:t>RETRIEVAL, </a:t>
            </a:r>
            <a:r>
              <a:rPr lang="en-US" sz="2200" dirty="0"/>
              <a:t>INFORMASI YANG HILANG DAPAT DIKEMBALIKAN DENGAN CARA MEMANGGIL KEMBALI (RECALL) DAN MENGENAL KEMBALI (RECOGNITION)</a:t>
            </a:r>
            <a:endParaRPr lang="id-ID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71247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MEMORI PADA HCI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INTERNAL MEMORY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	</a:t>
            </a:r>
            <a:r>
              <a:rPr lang="en-US" sz="2200" dirty="0"/>
              <a:t>MEMORI YANG DIMILIKI MANUSIA (OTAK)</a:t>
            </a:r>
            <a:endParaRPr lang="en-US" sz="2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EXTERNAL MEMORY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FF0000"/>
                </a:solidFill>
              </a:rPr>
              <a:t>	</a:t>
            </a:r>
            <a:r>
              <a:rPr lang="en-US" sz="2200" dirty="0"/>
              <a:t>MEMORI YANG DIMILIKI OLEH KOMPUTER</a:t>
            </a:r>
            <a:endParaRPr lang="id-ID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35028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BELAJAR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SALAH SATU UPAYA UNTUK MENINGKATKAN MEMORI JANGKA PANJANG ADALAH DENGAN BELAJAR (LEARNING)</a:t>
            </a:r>
          </a:p>
          <a:p>
            <a:r>
              <a:rPr lang="en-US" sz="2200" dirty="0"/>
              <a:t>MANUSIA BISA PINTAR DAN MENGUASAI INFORMASI DENGAN MEMPELAJARI SESUATU YANG TIDAK MEREKA KETAHUI</a:t>
            </a:r>
          </a:p>
          <a:p>
            <a:r>
              <a:rPr lang="en-US" sz="2200" dirty="0"/>
              <a:t>SETELAH MEMPELAJARI SESUATU, SECARA BERTAHAP INFORMASI YANG DIDAPATKANNYA AKAN DISIMPAN DI DALAM MEMORI JANGKA PANJANG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217241601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BERPIKIR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/>
              <a:t>BERPIKIR (THINKING) MERUPAKAN SESUATU YANG DIMILIKI MANUSIA UNTUK MEMBEDAKAN INFORMASI, MENYELESAIKAN MASALAH DAN MEMPERTIMBANGKANNYA</a:t>
            </a:r>
          </a:p>
          <a:p>
            <a:r>
              <a:rPr lang="en-US" sz="2200" dirty="0"/>
              <a:t>BERPIKIR MERUPAKAN SUATU REPRESENTASI PENGETAHUAN</a:t>
            </a:r>
          </a:p>
          <a:p>
            <a:r>
              <a:rPr lang="en-US" sz="2200" dirty="0"/>
              <a:t>LOGIKA ADALAH BENTUK REPRESENTASI PENGETAHUAN</a:t>
            </a:r>
          </a:p>
          <a:p>
            <a:r>
              <a:rPr lang="en-US" sz="2200" dirty="0"/>
              <a:t>PADA DASARNYA PROSES LOGIKA ADALAH PROSES MEMBENTUK KESIMPULAN ATAU MENARIK SUATU INFERENSI BERDASARKAN FAKTA YANG TELAH ADA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27241482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BERPIKIR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INPUT DARI PROSES LOGIKA BERUPA PREMIS ATAU FAKTA-FAKTA YANG DIAKUI KEBENARANNYA SEHINGGA DENGAN MELAKUKAN PENALARAN PADA PROSES LOGIKA MAKA AKAN DAPAT DIBENTUK SUATU INFERENSI ATAU KESIMPULAN YANG BENAR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359589973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ASPEK-ASPEK KOMPUTER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9514827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KOMPUTER MERUPAKAN SUATU ALAT ELEKTRONIK YANG MAMPU MELAKUKAN BERBAGAI TUGAS, YAITU:</a:t>
            </a:r>
          </a:p>
          <a:p>
            <a:r>
              <a:rPr lang="en-US" dirty="0"/>
              <a:t>MENERIMA INPUT</a:t>
            </a:r>
          </a:p>
          <a:p>
            <a:r>
              <a:rPr lang="en-US" dirty="0"/>
              <a:t>MEMPROSES INPUT SESUAI PERINTAH</a:t>
            </a:r>
          </a:p>
          <a:p>
            <a:r>
              <a:rPr lang="en-US" dirty="0"/>
              <a:t>MENYIMPAN PERINTAH-PERINTAH DAN HASIL DARI PENGOLAHAN</a:t>
            </a:r>
          </a:p>
          <a:p>
            <a:r>
              <a:rPr lang="en-US" dirty="0"/>
              <a:t>MENYEDIAKAN OUTPUT DALAM BENTUK INFORMASI</a:t>
            </a:r>
          </a:p>
          <a:p>
            <a:r>
              <a:rPr lang="en-US" dirty="0"/>
              <a:t>MEMBERIKAN INFORMASI</a:t>
            </a:r>
          </a:p>
          <a:p>
            <a:r>
              <a:rPr lang="en-US" dirty="0"/>
              <a:t>BEKERJA SECARA OTOMATIS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0475058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KOMPUTER TERDIRI DARI BEBERAPA KOMPONEN:</a:t>
            </a:r>
          </a:p>
          <a:p>
            <a:r>
              <a:rPr lang="en-US" dirty="0"/>
              <a:t>INPUT DEVICE</a:t>
            </a:r>
          </a:p>
          <a:p>
            <a:r>
              <a:rPr lang="en-US" dirty="0"/>
              <a:t>OUTPUT DEVICE</a:t>
            </a:r>
          </a:p>
          <a:p>
            <a:r>
              <a:rPr lang="en-US" dirty="0"/>
              <a:t>MEMORY</a:t>
            </a:r>
          </a:p>
          <a:p>
            <a:r>
              <a:rPr lang="en-US" dirty="0"/>
              <a:t>PROCESSING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813865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861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MASUKAN DAN KELUARAN</a:t>
            </a:r>
          </a:p>
          <a:p>
            <a:r>
              <a:rPr lang="en-US" dirty="0"/>
              <a:t>DIRECT INPUT</a:t>
            </a:r>
          </a:p>
          <a:p>
            <a:pPr marL="0" indent="0">
              <a:buNone/>
            </a:pPr>
            <a:r>
              <a:rPr lang="en-US" dirty="0"/>
              <a:t>	MASUKAN LANGSUNG</a:t>
            </a:r>
          </a:p>
          <a:p>
            <a:pPr marL="0" indent="0">
              <a:buNone/>
            </a:pPr>
            <a:r>
              <a:rPr lang="en-US" dirty="0"/>
              <a:t>	MOUSE, KEYBOARD</a:t>
            </a:r>
          </a:p>
          <a:p>
            <a:r>
              <a:rPr lang="en-US" dirty="0"/>
              <a:t>INDIRECT INPUT</a:t>
            </a:r>
          </a:p>
          <a:p>
            <a:pPr marL="0" indent="0">
              <a:buNone/>
            </a:pPr>
            <a:r>
              <a:rPr lang="en-US" dirty="0"/>
              <a:t>	MASUKAN TIDAK LANGSUNG</a:t>
            </a:r>
          </a:p>
          <a:p>
            <a:pPr marL="0" indent="0">
              <a:buNone/>
            </a:pPr>
            <a:r>
              <a:rPr lang="en-US" dirty="0"/>
              <a:t>	SCANNER, NETWORK</a:t>
            </a:r>
          </a:p>
        </p:txBody>
      </p:sp>
    </p:spTree>
    <p:extLst>
      <p:ext uri="{BB962C8B-B14F-4D97-AF65-F5344CB8AC3E}">
        <p14:creationId xmlns:p14="http://schemas.microsoft.com/office/powerpoint/2010/main" val="98009236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86142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PERALATAN MASUKAN TEKS:</a:t>
            </a:r>
          </a:p>
          <a:p>
            <a:r>
              <a:rPr lang="en-US" dirty="0"/>
              <a:t>KEYBOARD</a:t>
            </a:r>
          </a:p>
          <a:p>
            <a:r>
              <a:rPr lang="en-US" dirty="0"/>
              <a:t>KEYBOARD JARI</a:t>
            </a:r>
          </a:p>
          <a:p>
            <a:r>
              <a:rPr lang="en-US" dirty="0"/>
              <a:t>KITTY</a:t>
            </a:r>
          </a:p>
          <a:p>
            <a:r>
              <a:rPr lang="en-US" dirty="0"/>
              <a:t>CURSOR KEY</a:t>
            </a:r>
          </a:p>
          <a:p>
            <a:r>
              <a:rPr lang="en-US" dirty="0"/>
              <a:t>PHONE PAD</a:t>
            </a:r>
          </a:p>
          <a:p>
            <a:r>
              <a:rPr lang="en-US" dirty="0"/>
              <a:t>NUMERIC KEYPAD</a:t>
            </a:r>
          </a:p>
          <a:p>
            <a:r>
              <a:rPr lang="en-US" dirty="0"/>
              <a:t>TOMBOL FUNGSI</a:t>
            </a:r>
          </a:p>
        </p:txBody>
      </p:sp>
    </p:spTree>
    <p:extLst>
      <p:ext uri="{BB962C8B-B14F-4D97-AF65-F5344CB8AC3E}">
        <p14:creationId xmlns:p14="http://schemas.microsoft.com/office/powerpoint/2010/main" val="22492624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861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PENGENALAN TULISAN TANGAN</a:t>
            </a:r>
          </a:p>
          <a:p>
            <a:r>
              <a:rPr lang="en-US" dirty="0"/>
              <a:t>CARA LAIN UNTUK MEMASUKKAN TEKS KE KOMPUTER ADALAH DENGAN TEKNOLOGI PENGENALAN TULISAN (HANDWRITTING RECOGNITION)</a:t>
            </a:r>
          </a:p>
          <a:p>
            <a:r>
              <a:rPr lang="en-US" dirty="0"/>
              <a:t>PENGENALAN TULISAN TANGAN MEMILIKI PERMASALAHAN DALAM MENDAPATKAN SEMUA INFORMASI YANG BERGUNA, SEPERTI:</a:t>
            </a:r>
          </a:p>
          <a:p>
            <a:pPr marL="0" indent="0">
              <a:buNone/>
            </a:pPr>
            <a:r>
              <a:rPr lang="en-US" dirty="0"/>
              <a:t>	ALUR GORESAN, TEKANAN, PERBEDAAN PENULISAN 	GABUNGAN KE DALAM HURUF-HURUF YANG TERPISAH, 	INTERPRETASI HURUF-HURUF SECARA INDIVIDU</a:t>
            </a:r>
          </a:p>
        </p:txBody>
      </p:sp>
    </p:spTree>
    <p:extLst>
      <p:ext uri="{BB962C8B-B14F-4D97-AF65-F5344CB8AC3E}">
        <p14:creationId xmlns:p14="http://schemas.microsoft.com/office/powerpoint/2010/main" val="7619912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861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PENGENALAN UCAPAN</a:t>
            </a:r>
          </a:p>
          <a:p>
            <a:pPr marL="0" indent="0">
              <a:buNone/>
            </a:pPr>
            <a:r>
              <a:rPr lang="en-US" dirty="0"/>
              <a:t>PENGENALAN UCAPAN (SPEECH RECOGNITION) MERUPAKAN TEKNOLOGI DI MANA UNTUK MENGETIKKAN TEKS ORANG TIDAK MEMERLUKAN KEYBOARD KARENA SISTEM SUDAH DIDESAIN SECARA OTOMATIS UNTUK MENGERJAKAN SESUATU DENGAN PERINTAH SUARA</a:t>
            </a:r>
          </a:p>
        </p:txBody>
      </p:sp>
    </p:spTree>
    <p:extLst>
      <p:ext uri="{BB962C8B-B14F-4D97-AF65-F5344CB8AC3E}">
        <p14:creationId xmlns:p14="http://schemas.microsoft.com/office/powerpoint/2010/main" val="9229710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86142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PIRANTI PENUNJUK 2D</a:t>
            </a:r>
          </a:p>
          <a:p>
            <a:r>
              <a:rPr lang="en-US" dirty="0"/>
              <a:t>MOUSE</a:t>
            </a:r>
          </a:p>
          <a:p>
            <a:r>
              <a:rPr lang="en-US" dirty="0"/>
              <a:t>TRACKBALL</a:t>
            </a:r>
          </a:p>
          <a:p>
            <a:r>
              <a:rPr lang="en-US" dirty="0"/>
              <a:t>JOYSTICK</a:t>
            </a:r>
          </a:p>
          <a:p>
            <a:r>
              <a:rPr lang="en-US" dirty="0"/>
              <a:t>EYEGAZE</a:t>
            </a:r>
          </a:p>
          <a:p>
            <a:r>
              <a:rPr lang="en-US" dirty="0"/>
              <a:t>TOUCHSCREEN</a:t>
            </a:r>
          </a:p>
        </p:txBody>
      </p:sp>
    </p:spTree>
    <p:extLst>
      <p:ext uri="{BB962C8B-B14F-4D97-AF65-F5344CB8AC3E}">
        <p14:creationId xmlns:p14="http://schemas.microsoft.com/office/powerpoint/2010/main" val="14455069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027583"/>
            <a:ext cx="7772870" cy="420093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LAYAR SENTUH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PENA CAHAYA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TABLET DIGITAL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PIRANTI PENUNJUK 3d </a:t>
            </a:r>
          </a:p>
          <a:p>
            <a:pPr marL="0" indent="0">
              <a:buNone/>
            </a:pPr>
            <a:r>
              <a:rPr lang="en-US" dirty="0"/>
              <a:t>VIRTUAL REALITY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PIRANTI INPUT MULTIFUNGSI</a:t>
            </a:r>
          </a:p>
          <a:p>
            <a:pPr marL="0" indent="0">
              <a:buNone/>
            </a:pPr>
            <a:r>
              <a:rPr lang="en-US" dirty="0"/>
              <a:t>KAMERA DIGITAL, VOICE RECORDER, REMOTE CONTROL, VIDEO CONFERENCE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MASUKAN BIOMETRIK</a:t>
            </a:r>
          </a:p>
          <a:p>
            <a:pPr marL="0" indent="0">
              <a:buNone/>
            </a:pPr>
            <a:r>
              <a:rPr lang="en-US" dirty="0"/>
              <a:t>SIDIK JARI, GEOMETRI TANGAN, BIOMETRIK MATA,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5725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027583"/>
            <a:ext cx="7772870" cy="4200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PIRANTI KELUARAN</a:t>
            </a:r>
          </a:p>
          <a:p>
            <a:r>
              <a:rPr lang="en-US" sz="2200" dirty="0"/>
              <a:t>PIRANTI KELUARAN VISUAL</a:t>
            </a:r>
          </a:p>
          <a:p>
            <a:r>
              <a:rPr lang="en-US" sz="2200" dirty="0"/>
              <a:t>LCD SCREEN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PIRANTI KELUARAN AUDIO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PIRANTI CETAK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FONT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PEMINDAI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PEMBACA OPTIK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57114198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027583"/>
            <a:ext cx="7772870" cy="4200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MEMORI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MEDIA PENYIMPANAN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KOMPRESI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TEKNOLOGI JARINGAN</a:t>
            </a:r>
          </a:p>
          <a:p>
            <a:pPr marL="0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3720922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TERMINOLOGI INTERAKSI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SIKLUS INTERAKSI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KERANGKA KERJA INTERAKSI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ERGONOMI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PRINSIP-PRINSIP ERGONOMI</a:t>
            </a:r>
          </a:p>
          <a:p>
            <a:r>
              <a:rPr lang="en-US" sz="2200" b="1" dirty="0">
                <a:solidFill>
                  <a:srgbClr val="FF0000"/>
                </a:solidFill>
              </a:rPr>
              <a:t>GAYA INTERAKSI</a:t>
            </a:r>
            <a:endParaRPr lang="id-ID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12036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7819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TERMINOLOGI INTERAKSI</a:t>
            </a:r>
          </a:p>
          <a:p>
            <a:r>
              <a:rPr lang="en-US" sz="2200" dirty="0"/>
              <a:t>DOMAIN</a:t>
            </a:r>
          </a:p>
          <a:p>
            <a:pPr marL="0" indent="0">
              <a:buNone/>
            </a:pPr>
            <a:r>
              <a:rPr lang="en-US" sz="2200" dirty="0"/>
              <a:t>	SUATU AREA KEAHLIAN DAN PENGETAHUAN PADA 	KEGIATAN 	DUNIA NYATA</a:t>
            </a:r>
          </a:p>
          <a:p>
            <a:r>
              <a:rPr lang="en-US" sz="2200" dirty="0"/>
              <a:t>GOAL</a:t>
            </a:r>
          </a:p>
          <a:p>
            <a:pPr marL="0" indent="0">
              <a:buNone/>
            </a:pPr>
            <a:r>
              <a:rPr lang="en-US" sz="2200" dirty="0"/>
              <a:t>	MENGINGINKAN HASIL DARI SUATU TASK (TUGAS)</a:t>
            </a:r>
          </a:p>
          <a:p>
            <a:r>
              <a:rPr lang="en-US" sz="2200" dirty="0"/>
              <a:t>TASK</a:t>
            </a:r>
          </a:p>
          <a:p>
            <a:pPr marL="0" indent="0">
              <a:buNone/>
            </a:pPr>
            <a:r>
              <a:rPr lang="en-US" sz="2200" dirty="0"/>
              <a:t>	MERUPAKAN OPERASI UNTUK MEMANIPULASI MUATAN DARI 	DOMAIN</a:t>
            </a:r>
          </a:p>
        </p:txBody>
      </p:sp>
    </p:spTree>
    <p:extLst>
      <p:ext uri="{BB962C8B-B14F-4D97-AF65-F5344CB8AC3E}">
        <p14:creationId xmlns:p14="http://schemas.microsoft.com/office/powerpoint/2010/main" val="13721964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40734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TERMINOLOGI INTERAKSI</a:t>
            </a:r>
          </a:p>
          <a:p>
            <a:r>
              <a:rPr lang="en-US" sz="2200" dirty="0"/>
              <a:t>INTENTION</a:t>
            </a:r>
          </a:p>
          <a:p>
            <a:pPr marL="0" indent="0">
              <a:buNone/>
            </a:pPr>
            <a:r>
              <a:rPr lang="en-US" sz="2200" dirty="0"/>
              <a:t>	AKSI KHUSUS UNTUK MENEMUKAN TUJUAN YANG 	DIINGINKAN</a:t>
            </a:r>
          </a:p>
          <a:p>
            <a:r>
              <a:rPr lang="en-US" sz="2200" dirty="0"/>
              <a:t>TASK ANALYSIS</a:t>
            </a:r>
          </a:p>
          <a:p>
            <a:pPr marL="0" indent="0">
              <a:buNone/>
            </a:pPr>
            <a:r>
              <a:rPr lang="en-US" sz="2200" dirty="0"/>
              <a:t>	IDENTIFIKASI RUANG MASALAH YANG BERKAITAN 	DENGAN DOMAIN, TUJUAN, TUGAS DAN MAKSUD</a:t>
            </a:r>
          </a:p>
        </p:txBody>
      </p:sp>
    </p:spTree>
    <p:extLst>
      <p:ext uri="{BB962C8B-B14F-4D97-AF65-F5344CB8AC3E}">
        <p14:creationId xmlns:p14="http://schemas.microsoft.com/office/powerpoint/2010/main" val="109627864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72890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TERMINOLOGI INTERAKSI</a:t>
            </a:r>
          </a:p>
          <a:p>
            <a:r>
              <a:rPr lang="en-US" sz="2200" dirty="0"/>
              <a:t>SYSTEM</a:t>
            </a:r>
          </a:p>
          <a:p>
            <a:pPr marL="0" indent="0">
              <a:buNone/>
            </a:pPr>
            <a:r>
              <a:rPr lang="en-US" sz="2200" dirty="0"/>
              <a:t>	APLIKASI KOMPUTER</a:t>
            </a:r>
          </a:p>
          <a:p>
            <a:r>
              <a:rPr lang="en-US" sz="2200" dirty="0"/>
              <a:t>TASK LANGUAGE</a:t>
            </a:r>
          </a:p>
          <a:p>
            <a:pPr marL="0" indent="0">
              <a:buNone/>
            </a:pPr>
            <a:r>
              <a:rPr lang="en-US" sz="2200" dirty="0"/>
              <a:t>	BAHASA USER, MENJELASKAN ATRIBUT DOMAINYANG RELEVAN 	TERHADAP KONDISI PENGGUNA</a:t>
            </a:r>
          </a:p>
          <a:p>
            <a:r>
              <a:rPr lang="en-US" sz="2200" dirty="0"/>
              <a:t>CORE LANGUAGE</a:t>
            </a:r>
          </a:p>
          <a:p>
            <a:pPr marL="0" indent="0">
              <a:buNone/>
            </a:pPr>
            <a:r>
              <a:rPr lang="en-US" sz="2200" dirty="0"/>
              <a:t>	BAHASA SISTEM YANG MENJELASKAN ATRIBUT DOMAIN YANG 	RELEVAN TERHADAP KONDISI SISTEM</a:t>
            </a:r>
          </a:p>
        </p:txBody>
      </p:sp>
    </p:spTree>
    <p:extLst>
      <p:ext uri="{BB962C8B-B14F-4D97-AF65-F5344CB8AC3E}">
        <p14:creationId xmlns:p14="http://schemas.microsoft.com/office/powerpoint/2010/main" val="184577955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FF0000"/>
                </a:solidFill>
              </a:rPr>
              <a:t>SIKLUS INTERAKSI</a:t>
            </a:r>
          </a:p>
          <a:p>
            <a:r>
              <a:rPr lang="en-US" sz="2200" dirty="0"/>
              <a:t>SIKLUS INTERAKSI DIBAGI MENJADI 2: EKSEKUSI &amp; EVALUASI</a:t>
            </a:r>
          </a:p>
          <a:p>
            <a:r>
              <a:rPr lang="en-US" sz="2200" dirty="0"/>
              <a:t>BAGIAN INI DIBAGI MENJADI 7 KOMPONEN:</a:t>
            </a:r>
          </a:p>
          <a:p>
            <a:pPr marL="0" indent="0">
              <a:buNone/>
            </a:pPr>
            <a:r>
              <a:rPr lang="en-US" sz="2200" dirty="0"/>
              <a:t>	MENETAPKAN TUJUAN</a:t>
            </a:r>
          </a:p>
          <a:p>
            <a:pPr marL="0" indent="0">
              <a:buNone/>
            </a:pPr>
            <a:r>
              <a:rPr lang="en-US" sz="2200" dirty="0"/>
              <a:t>	MEMBENTUK INTENTION</a:t>
            </a:r>
          </a:p>
          <a:p>
            <a:pPr marL="0" indent="0">
              <a:buNone/>
            </a:pPr>
            <a:r>
              <a:rPr lang="en-US" sz="2200" dirty="0"/>
              <a:t>	MENETAPKAN RANGKAIAN AKSI</a:t>
            </a:r>
          </a:p>
        </p:txBody>
      </p:sp>
    </p:spTree>
    <p:extLst>
      <p:ext uri="{BB962C8B-B14F-4D97-AF65-F5344CB8AC3E}">
        <p14:creationId xmlns:p14="http://schemas.microsoft.com/office/powerpoint/2010/main" val="26413042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/>
              <a:t>	MELAKSANAKAN AKSI</a:t>
            </a:r>
          </a:p>
          <a:p>
            <a:pPr marL="0" indent="0">
              <a:buNone/>
            </a:pPr>
            <a:r>
              <a:rPr lang="en-US" sz="2200" dirty="0"/>
              <a:t>	MELIHAT KONDISI SISTEM</a:t>
            </a:r>
          </a:p>
          <a:p>
            <a:pPr marL="0" indent="0">
              <a:buNone/>
            </a:pPr>
            <a:r>
              <a:rPr lang="en-US" sz="2200" dirty="0"/>
              <a:t>	MENGINTERPRESTASIKAN KONDISI SISTEM</a:t>
            </a:r>
          </a:p>
          <a:p>
            <a:pPr marL="0" indent="0">
              <a:buNone/>
            </a:pPr>
            <a:r>
              <a:rPr lang="en-US" sz="2200" dirty="0"/>
              <a:t>	MENGEVALUASI KONDISI SISTEM SEHUBUNGAN DENGAN 	GOAL DAN INTENTION</a:t>
            </a:r>
          </a:p>
          <a:p>
            <a:pPr marL="457200" indent="-457200">
              <a:buAutoNum type="arabicPeriod"/>
            </a:pP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6945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GAYA INTERAKSI</a:t>
            </a:r>
          </a:p>
          <a:p>
            <a:pPr marL="0" indent="0">
              <a:buNone/>
            </a:pPr>
            <a:r>
              <a:rPr lang="en-US" sz="2200" dirty="0"/>
              <a:t>SECARA UMUM TERDAPAT BERBAGAI MACAM GAYA INTERAKSI:</a:t>
            </a:r>
          </a:p>
          <a:p>
            <a:pPr marL="0" indent="0">
              <a:buNone/>
            </a:pPr>
            <a:r>
              <a:rPr lang="en-US" sz="2200" dirty="0"/>
              <a:t>	COMMAND LINE INTERFACE</a:t>
            </a:r>
          </a:p>
          <a:p>
            <a:pPr marL="0" indent="0">
              <a:buNone/>
            </a:pPr>
            <a:r>
              <a:rPr lang="en-US" sz="2200" dirty="0"/>
              <a:t>	MENUS</a:t>
            </a:r>
          </a:p>
          <a:p>
            <a:pPr marL="0" indent="0">
              <a:buNone/>
            </a:pPr>
            <a:r>
              <a:rPr lang="en-US" sz="2200" dirty="0"/>
              <a:t>	NATURAL LANGUAGE</a:t>
            </a:r>
          </a:p>
          <a:p>
            <a:pPr marL="0" indent="0">
              <a:buNone/>
            </a:pPr>
            <a:r>
              <a:rPr lang="en-US" sz="2200" dirty="0"/>
              <a:t>	QUESTION/ANSWER</a:t>
            </a:r>
          </a:p>
        </p:txBody>
      </p:sp>
    </p:spTree>
    <p:extLst>
      <p:ext uri="{BB962C8B-B14F-4D97-AF65-F5344CB8AC3E}">
        <p14:creationId xmlns:p14="http://schemas.microsoft.com/office/powerpoint/2010/main" val="257919455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INTERAKSI MANUSIA DAN KOMPUTER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200" b="1" dirty="0">
                <a:solidFill>
                  <a:srgbClr val="FF0000"/>
                </a:solidFill>
              </a:rPr>
              <a:t>GAYA INTERAKSI</a:t>
            </a:r>
          </a:p>
          <a:p>
            <a:pPr marL="0" indent="0">
              <a:buNone/>
            </a:pPr>
            <a:r>
              <a:rPr lang="en-US" sz="2200" dirty="0"/>
              <a:t>SECARA UMUM TERDAPAT BERBAGAI MACAM GAYA INTERAKSI:</a:t>
            </a:r>
          </a:p>
          <a:p>
            <a:pPr marL="0" indent="0">
              <a:buNone/>
            </a:pPr>
            <a:r>
              <a:rPr lang="en-US" sz="2200" dirty="0"/>
              <a:t>	QUERIES</a:t>
            </a:r>
          </a:p>
          <a:p>
            <a:pPr marL="0" indent="0">
              <a:buNone/>
            </a:pPr>
            <a:r>
              <a:rPr lang="en-US" sz="2200" dirty="0"/>
              <a:t>	FORM-FILLING AND SPREADSHEETS</a:t>
            </a:r>
          </a:p>
          <a:p>
            <a:pPr marL="0" indent="0">
              <a:buNone/>
            </a:pPr>
            <a:r>
              <a:rPr lang="en-US" sz="2200" dirty="0"/>
              <a:t>	WIMP</a:t>
            </a:r>
          </a:p>
          <a:p>
            <a:pPr marL="0" indent="0">
              <a:buNone/>
            </a:pPr>
            <a:r>
              <a:rPr lang="en-US" sz="2200" dirty="0"/>
              <a:t>	POINT AND CLICK</a:t>
            </a:r>
            <a:endParaRPr lang="id-ID" sz="2200" dirty="0"/>
          </a:p>
        </p:txBody>
      </p:sp>
    </p:spTree>
    <p:extLst>
      <p:ext uri="{BB962C8B-B14F-4D97-AF65-F5344CB8AC3E}">
        <p14:creationId xmlns:p14="http://schemas.microsoft.com/office/powerpoint/2010/main" val="3923945201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677</TotalTime>
  <Words>1946</Words>
  <Application>Microsoft Office PowerPoint</Application>
  <PresentationFormat>On-screen Show (4:3)</PresentationFormat>
  <Paragraphs>381</Paragraphs>
  <Slides>80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4" baseType="lpstr">
      <vt:lpstr>Arial</vt:lpstr>
      <vt:lpstr>Tw Cen MT</vt:lpstr>
      <vt:lpstr>Wingdings</vt:lpstr>
      <vt:lpstr>Droplet</vt:lpstr>
      <vt:lpstr>Aspek-aspek imk (manusia, komputer dan interaksi)</vt:lpstr>
      <vt:lpstr>PowerPoint Presentation</vt:lpstr>
      <vt:lpstr>ASPEK-ASPEK MANUSIA</vt:lpstr>
      <vt:lpstr>MENGAPA PERANCANG PERLU MEMAHAMI EFEK DARI FAKTOR MANUSIA?</vt:lpstr>
      <vt:lpstr>MEMORI jangka pendek &amp; panjang</vt:lpstr>
      <vt:lpstr>MEMORI jangka pendek &amp; panjang</vt:lpstr>
      <vt:lpstr>Saluran masukan - keluaran </vt:lpstr>
      <vt:lpstr>Saluran masukan - keluaran </vt:lpstr>
      <vt:lpstr>Saluran masukan - keluaran </vt:lpstr>
      <vt:lpstr>penglihatan</vt:lpstr>
      <vt:lpstr>penglihatan</vt:lpstr>
      <vt:lpstr>PowerPoint Presentation</vt:lpstr>
      <vt:lpstr>PowerPoint Presentation</vt:lpstr>
      <vt:lpstr>penglihatan</vt:lpstr>
      <vt:lpstr>penglihatan</vt:lpstr>
      <vt:lpstr>penglihatan</vt:lpstr>
      <vt:lpstr>penglihatan</vt:lpstr>
      <vt:lpstr>penglihatan</vt:lpstr>
      <vt:lpstr>Persepsi visual</vt:lpstr>
      <vt:lpstr>Persepsi visual</vt:lpstr>
      <vt:lpstr>Persepsi visual</vt:lpstr>
      <vt:lpstr>membaca</vt:lpstr>
      <vt:lpstr>membaca</vt:lpstr>
      <vt:lpstr>mendengar</vt:lpstr>
      <vt:lpstr>mendengar</vt:lpstr>
      <vt:lpstr>suara</vt:lpstr>
      <vt:lpstr>Tiga komponen utama suara</vt:lpstr>
      <vt:lpstr>sentuhan</vt:lpstr>
      <vt:lpstr>sentuhan</vt:lpstr>
      <vt:lpstr>gerakan</vt:lpstr>
      <vt:lpstr>Otak manusia</vt:lpstr>
      <vt:lpstr>Otak manusia</vt:lpstr>
      <vt:lpstr>Otak manusia</vt:lpstr>
      <vt:lpstr>Otak manusia</vt:lpstr>
      <vt:lpstr>Otak manusia</vt:lpstr>
      <vt:lpstr>Otak manusia</vt:lpstr>
      <vt:lpstr>PowerPoint Presentation</vt:lpstr>
      <vt:lpstr>Otak manusia</vt:lpstr>
      <vt:lpstr>PowerPoint Presentation</vt:lpstr>
      <vt:lpstr>Otak manusia</vt:lpstr>
      <vt:lpstr>PowerPoint Presentation</vt:lpstr>
      <vt:lpstr>Otak manusia</vt:lpstr>
      <vt:lpstr>Otak manusia</vt:lpstr>
      <vt:lpstr>Otak manusia</vt:lpstr>
      <vt:lpstr>Otak manusia</vt:lpstr>
      <vt:lpstr>Otak manusia</vt:lpstr>
      <vt:lpstr>Otak manusia</vt:lpstr>
      <vt:lpstr>Otak manusia</vt:lpstr>
      <vt:lpstr>FRAME SETIAP FRAME INDIVIDUAL DAPAT DIPANDANG SEBAGAI SEBUAH STRUKTUR DATA YANG DALAM BANYAK HAL MIRIP DENGAN RECORD YANG BERISI INFORMASI YANG RELEVAN DENGAN ENTITAS-ENTITAS STEREOTIPE</vt:lpstr>
      <vt:lpstr>Otak manusia</vt:lpstr>
      <vt:lpstr>Otak manusia</vt:lpstr>
      <vt:lpstr>Otak manusia</vt:lpstr>
      <vt:lpstr>Otak manusia</vt:lpstr>
      <vt:lpstr>Otak manusia</vt:lpstr>
      <vt:lpstr>Otak manusia</vt:lpstr>
      <vt:lpstr>Otak manusia</vt:lpstr>
      <vt:lpstr>Otak manusia</vt:lpstr>
      <vt:lpstr>MEMORI PADA HCI</vt:lpstr>
      <vt:lpstr>BELAJAR</vt:lpstr>
      <vt:lpstr>BERPIKIR</vt:lpstr>
      <vt:lpstr>BERPIKIR</vt:lpstr>
      <vt:lpstr>ASPEK-ASPEK KOMPUTER</vt:lpstr>
      <vt:lpstr>KOMPUTER</vt:lpstr>
      <vt:lpstr>KOMPUTER</vt:lpstr>
      <vt:lpstr>KOMPUTER</vt:lpstr>
      <vt:lpstr>KOMPUTER</vt:lpstr>
      <vt:lpstr>KOMPUTER</vt:lpstr>
      <vt:lpstr>KOMPUTER</vt:lpstr>
      <vt:lpstr>KOMPUTER</vt:lpstr>
      <vt:lpstr>KOMPUTER</vt:lpstr>
      <vt:lpstr>KOMPUTER</vt:lpstr>
      <vt:lpstr>KOMPUTER</vt:lpstr>
      <vt:lpstr>INTERAKSI MANUSIA DAN KOMPUTER</vt:lpstr>
      <vt:lpstr>INTERAKSI MANUSIA DAN KOMPUTER</vt:lpstr>
      <vt:lpstr>INTERAKSI MANUSIA DAN KOMPUTER</vt:lpstr>
      <vt:lpstr>INTERAKSI MANUSIA DAN KOMPUTER</vt:lpstr>
      <vt:lpstr>INTERAKSI MANUSIA DAN KOMPUTER</vt:lpstr>
      <vt:lpstr>INTERAKSI MANUSIA DAN KOMPUTER</vt:lpstr>
      <vt:lpstr>INTERAKSI MANUSIA DAN KOMPUTER</vt:lpstr>
      <vt:lpstr>INTERAKSI MANUSIA DAN KOMPUTER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Aspek-aspek imk</dc:title>
  <dc:creator>ning</dc:creator>
  <cp:lastModifiedBy>ning</cp:lastModifiedBy>
  <cp:revision>47</cp:revision>
  <dcterms:created xsi:type="dcterms:W3CDTF">2017-03-15T00:19:50Z</dcterms:created>
  <dcterms:modified xsi:type="dcterms:W3CDTF">2017-03-17T03:07:03Z</dcterms:modified>
</cp:coreProperties>
</file>