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DDE2-C590-43A3-B4F0-C9641778D515}" type="datetimeFigureOut">
              <a:rPr lang="id-ID" smtClean="0"/>
              <a:t>09/06/2021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39C44-4D01-43D5-A48F-C308F6563A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6719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DDE2-C590-43A3-B4F0-C9641778D515}" type="datetimeFigureOut">
              <a:rPr lang="id-ID" smtClean="0"/>
              <a:t>09/06/2021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39C44-4D01-43D5-A48F-C308F6563A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16829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DDE2-C590-43A3-B4F0-C9641778D515}" type="datetimeFigureOut">
              <a:rPr lang="id-ID" smtClean="0"/>
              <a:t>09/06/2021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39C44-4D01-43D5-A48F-C308F6563A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67327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DDE2-C590-43A3-B4F0-C9641778D515}" type="datetimeFigureOut">
              <a:rPr lang="id-ID" smtClean="0"/>
              <a:t>09/06/2021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39C44-4D01-43D5-A48F-C308F6563A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4536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DDE2-C590-43A3-B4F0-C9641778D515}" type="datetimeFigureOut">
              <a:rPr lang="id-ID" smtClean="0"/>
              <a:t>09/06/2021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39C44-4D01-43D5-A48F-C308F6563A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1872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DDE2-C590-43A3-B4F0-C9641778D515}" type="datetimeFigureOut">
              <a:rPr lang="id-ID" smtClean="0"/>
              <a:t>09/06/2021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39C44-4D01-43D5-A48F-C308F6563A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2913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DDE2-C590-43A3-B4F0-C9641778D515}" type="datetimeFigureOut">
              <a:rPr lang="id-ID" smtClean="0"/>
              <a:t>09/06/2021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39C44-4D01-43D5-A48F-C308F6563A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622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DDE2-C590-43A3-B4F0-C9641778D515}" type="datetimeFigureOut">
              <a:rPr lang="id-ID" smtClean="0"/>
              <a:t>09/06/2021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39C44-4D01-43D5-A48F-C308F6563A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83980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DDE2-C590-43A3-B4F0-C9641778D515}" type="datetimeFigureOut">
              <a:rPr lang="id-ID" smtClean="0"/>
              <a:t>09/06/2021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39C44-4D01-43D5-A48F-C308F6563A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75944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DDE2-C590-43A3-B4F0-C9641778D515}" type="datetimeFigureOut">
              <a:rPr lang="id-ID" smtClean="0"/>
              <a:t>09/06/2021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39C44-4D01-43D5-A48F-C308F6563A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5899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DDE2-C590-43A3-B4F0-C9641778D515}" type="datetimeFigureOut">
              <a:rPr lang="id-ID" smtClean="0"/>
              <a:t>09/06/2021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39C44-4D01-43D5-A48F-C308F6563A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06426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4DDE2-C590-43A3-B4F0-C9641778D515}" type="datetimeFigureOut">
              <a:rPr lang="id-ID" smtClean="0"/>
              <a:t>09/06/2021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39C44-4D01-43D5-A48F-C308F6563A0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33550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PORTAL 3 SENDI TIDAK SIMETRIS STATIS TERTENTU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23319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448" t="23125" r="30088" b="19196"/>
          <a:stretch/>
        </p:blipFill>
        <p:spPr>
          <a:xfrm>
            <a:off x="1763487" y="1018904"/>
            <a:ext cx="8490856" cy="532964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4859383" y="5564777"/>
            <a:ext cx="0" cy="41801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7458891" y="6139543"/>
            <a:ext cx="0" cy="4441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153989" y="5264331"/>
            <a:ext cx="457200" cy="1306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723017" y="5873931"/>
            <a:ext cx="457200" cy="1306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859383" y="5796338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Va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3934217" y="5195445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Ha</a:t>
            </a:r>
            <a:endParaRPr lang="id-ID" dirty="0"/>
          </a:p>
        </p:txBody>
      </p:sp>
      <p:sp>
        <p:nvSpPr>
          <p:cNvPr id="14" name="TextBox 13"/>
          <p:cNvSpPr txBox="1"/>
          <p:nvPr/>
        </p:nvSpPr>
        <p:spPr>
          <a:xfrm>
            <a:off x="6723017" y="5564775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Hb</a:t>
            </a:r>
            <a:endParaRPr lang="id-ID" dirty="0"/>
          </a:p>
        </p:txBody>
      </p:sp>
      <p:sp>
        <p:nvSpPr>
          <p:cNvPr id="15" name="TextBox 14"/>
          <p:cNvSpPr txBox="1"/>
          <p:nvPr/>
        </p:nvSpPr>
        <p:spPr>
          <a:xfrm>
            <a:off x="7511141" y="6178729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Vb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94800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7463" y="561703"/>
            <a:ext cx="3325975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Mencari reaksi Tumpuan:</a:t>
            </a:r>
          </a:p>
          <a:p>
            <a:r>
              <a:rPr lang="id-ID" dirty="0" smtClean="0"/>
              <a:t>∑MA = 0</a:t>
            </a:r>
          </a:p>
          <a:p>
            <a:pPr marL="285750" indent="-285750">
              <a:buFontTx/>
              <a:buChar char="-"/>
            </a:pPr>
            <a:r>
              <a:rPr lang="id-ID" dirty="0" smtClean="0"/>
              <a:t>Vb. 6 – Hb.2 – P.4 + (q.4) . 2 =0</a:t>
            </a:r>
          </a:p>
          <a:p>
            <a:pPr marL="285750" indent="-285750">
              <a:buFontTx/>
              <a:buChar char="-"/>
            </a:pPr>
            <a:r>
              <a:rPr lang="id-ID" dirty="0" smtClean="0"/>
              <a:t>6Vb – 2Hb – 8 + 16 = 0</a:t>
            </a:r>
          </a:p>
          <a:p>
            <a:r>
              <a:rPr lang="id-ID" dirty="0" smtClean="0"/>
              <a:t>6 Vb + 2 Hb = 8  </a:t>
            </a:r>
          </a:p>
          <a:p>
            <a:r>
              <a:rPr lang="id-ID" dirty="0" smtClean="0"/>
              <a:t>3 Vb + Hb = 4  ......................(1)</a:t>
            </a:r>
          </a:p>
          <a:p>
            <a:endParaRPr lang="id-ID" dirty="0"/>
          </a:p>
          <a:p>
            <a:r>
              <a:rPr lang="id-ID" dirty="0" smtClean="0"/>
              <a:t>∑MB = 0</a:t>
            </a:r>
          </a:p>
          <a:p>
            <a:r>
              <a:rPr lang="id-ID" dirty="0" smtClean="0"/>
              <a:t>Va.6 + Ha.2 +(q.4) . 4 – P.6 = 0</a:t>
            </a:r>
          </a:p>
          <a:p>
            <a:r>
              <a:rPr lang="id-ID" dirty="0" smtClean="0"/>
              <a:t>3Va + Ha + 16 – 6 =0</a:t>
            </a:r>
          </a:p>
          <a:p>
            <a:r>
              <a:rPr lang="id-ID" dirty="0" smtClean="0"/>
              <a:t>3Va +Ha = - 10  ................(2)</a:t>
            </a:r>
          </a:p>
          <a:p>
            <a:endParaRPr lang="id-ID" dirty="0"/>
          </a:p>
          <a:p>
            <a:r>
              <a:rPr lang="id-ID" dirty="0" smtClean="0"/>
              <a:t>∑MC = 0 (kiri)</a:t>
            </a:r>
          </a:p>
          <a:p>
            <a:r>
              <a:rPr lang="id-ID" dirty="0" smtClean="0"/>
              <a:t>Va. 2 – Ha. 4 –(q.4). 2 = 0</a:t>
            </a:r>
          </a:p>
          <a:p>
            <a:r>
              <a:rPr lang="id-ID" dirty="0" smtClean="0"/>
              <a:t>Va- 2Ha = 8     ..................... (3)</a:t>
            </a:r>
          </a:p>
          <a:p>
            <a:endParaRPr lang="id-ID" dirty="0" smtClean="0"/>
          </a:p>
          <a:p>
            <a:r>
              <a:rPr lang="id-ID" dirty="0" smtClean="0"/>
              <a:t>∑MC = 0 (kanan)</a:t>
            </a:r>
          </a:p>
          <a:p>
            <a:r>
              <a:rPr lang="id-ID" dirty="0" smtClean="0"/>
              <a:t>-vb . 4 –Hb.6 = 0</a:t>
            </a:r>
          </a:p>
          <a:p>
            <a:r>
              <a:rPr lang="id-ID" dirty="0" smtClean="0"/>
              <a:t>2Vb + 3Hb = 0 ......................(4)</a:t>
            </a:r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3508" t="50982" r="27477" b="12589"/>
          <a:stretch/>
        </p:blipFill>
        <p:spPr>
          <a:xfrm>
            <a:off x="6675120" y="0"/>
            <a:ext cx="5342708" cy="34355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07131" y="3827417"/>
            <a:ext cx="31612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(1) X 3  </a:t>
            </a:r>
            <a:r>
              <a:rPr lang="id-ID" dirty="0" smtClean="0">
                <a:sym typeface="Wingdings" panose="05000000000000000000" pitchFamily="2" charset="2"/>
              </a:rPr>
              <a:t> 9 Vb + 3 Hb = 12</a:t>
            </a:r>
            <a:endParaRPr lang="id-ID" dirty="0" smtClean="0"/>
          </a:p>
          <a:p>
            <a:pPr marL="342900" indent="-342900">
              <a:buAutoNum type="arabicParenBoth" startAt="4"/>
            </a:pPr>
            <a:r>
              <a:rPr lang="id-ID" dirty="0" smtClean="0"/>
              <a:t>            2 Vb + 3 Hb = 0</a:t>
            </a:r>
          </a:p>
          <a:p>
            <a:pPr marL="342900" indent="-342900">
              <a:buAutoNum type="arabicParenBoth" startAt="4"/>
            </a:pPr>
            <a:endParaRPr lang="id-ID" dirty="0"/>
          </a:p>
          <a:p>
            <a:r>
              <a:rPr lang="id-ID" dirty="0" smtClean="0"/>
              <a:t>                    7 Vb = 12</a:t>
            </a:r>
          </a:p>
          <a:p>
            <a:r>
              <a:rPr lang="id-ID" dirty="0"/>
              <a:t> </a:t>
            </a:r>
            <a:r>
              <a:rPr lang="id-ID" dirty="0" smtClean="0"/>
              <a:t>     Vb = 1,71 ton</a:t>
            </a:r>
          </a:p>
          <a:p>
            <a:endParaRPr lang="id-ID" dirty="0"/>
          </a:p>
          <a:p>
            <a:pPr marL="342900" indent="-342900">
              <a:buAutoNum type="arabicParenBoth"/>
            </a:pPr>
            <a:r>
              <a:rPr lang="id-ID" dirty="0" smtClean="0"/>
              <a:t>---</a:t>
            </a:r>
            <a:r>
              <a:rPr lang="id-ID" dirty="0" smtClean="0">
                <a:sym typeface="Wingdings" panose="05000000000000000000" pitchFamily="2" charset="2"/>
              </a:rPr>
              <a:t> 3. 1,71 + Hb = 4</a:t>
            </a:r>
          </a:p>
          <a:p>
            <a:r>
              <a:rPr lang="id-ID" dirty="0">
                <a:sym typeface="Wingdings" panose="05000000000000000000" pitchFamily="2" charset="2"/>
              </a:rPr>
              <a:t> </a:t>
            </a:r>
            <a:r>
              <a:rPr lang="id-ID" dirty="0" smtClean="0">
                <a:sym typeface="Wingdings" panose="05000000000000000000" pitchFamily="2" charset="2"/>
              </a:rPr>
              <a:t>                 Hb = - 1,13 ton</a:t>
            </a:r>
          </a:p>
          <a:p>
            <a:r>
              <a:rPr lang="id-ID" dirty="0" smtClean="0">
                <a:sym typeface="Wingdings" panose="05000000000000000000" pitchFamily="2" charset="2"/>
              </a:rPr>
              <a:t>Atau Hb = 1,13 ton  </a:t>
            </a:r>
            <a:endParaRPr lang="id-ID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016139" y="4519749"/>
            <a:ext cx="2481942" cy="13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550331" y="4349929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6792686" y="4976949"/>
            <a:ext cx="0" cy="2873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380514" y="5917015"/>
            <a:ext cx="4250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6766557" y="6200045"/>
            <a:ext cx="531223" cy="4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522036" y="4023360"/>
            <a:ext cx="34957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(2)  </a:t>
            </a:r>
            <a:r>
              <a:rPr lang="id-ID" dirty="0" smtClean="0">
                <a:sym typeface="Wingdings" panose="05000000000000000000" pitchFamily="2" charset="2"/>
              </a:rPr>
              <a:t></a:t>
            </a:r>
            <a:r>
              <a:rPr lang="id-ID" dirty="0" smtClean="0"/>
              <a:t>     3Va +Ha = - 10 </a:t>
            </a:r>
            <a:endParaRPr lang="id-ID" dirty="0" smtClean="0"/>
          </a:p>
          <a:p>
            <a:r>
              <a:rPr lang="id-ID" dirty="0" smtClean="0"/>
              <a:t>(3)x3 </a:t>
            </a:r>
            <a:r>
              <a:rPr lang="id-ID" dirty="0" smtClean="0">
                <a:sym typeface="Wingdings" panose="05000000000000000000" pitchFamily="2" charset="2"/>
              </a:rPr>
              <a:t>   3 Va – 6 Ha = 24</a:t>
            </a:r>
          </a:p>
          <a:p>
            <a:r>
              <a:rPr lang="id-ID" dirty="0">
                <a:sym typeface="Wingdings" panose="05000000000000000000" pitchFamily="2" charset="2"/>
              </a:rPr>
              <a:t> </a:t>
            </a:r>
            <a:r>
              <a:rPr lang="id-ID" dirty="0" smtClean="0">
                <a:sym typeface="Wingdings" panose="05000000000000000000" pitchFamily="2" charset="2"/>
              </a:rPr>
              <a:t>                 7 Ha = - 34</a:t>
            </a:r>
          </a:p>
          <a:p>
            <a:r>
              <a:rPr lang="id-ID" dirty="0">
                <a:sym typeface="Wingdings" panose="05000000000000000000" pitchFamily="2" charset="2"/>
              </a:rPr>
              <a:t> </a:t>
            </a:r>
            <a:r>
              <a:rPr lang="id-ID" dirty="0" smtClean="0">
                <a:sym typeface="Wingdings" panose="05000000000000000000" pitchFamily="2" charset="2"/>
              </a:rPr>
              <a:t>                    Ha = - 4,86 ton</a:t>
            </a:r>
          </a:p>
          <a:p>
            <a:r>
              <a:rPr lang="id-ID" dirty="0" smtClean="0">
                <a:sym typeface="Wingdings" panose="05000000000000000000" pitchFamily="2" charset="2"/>
              </a:rPr>
              <a:t>Atau Ha = 4,86 t </a:t>
            </a:r>
          </a:p>
          <a:p>
            <a:endParaRPr lang="id-ID" dirty="0">
              <a:sym typeface="Wingdings" panose="05000000000000000000" pitchFamily="2" charset="2"/>
            </a:endParaRPr>
          </a:p>
          <a:p>
            <a:pPr marL="342900" indent="-342900">
              <a:buAutoNum type="arabicParenR" startAt="2"/>
            </a:pPr>
            <a:r>
              <a:rPr lang="id-ID" dirty="0" smtClean="0">
                <a:sym typeface="Wingdings" panose="05000000000000000000" pitchFamily="2" charset="2"/>
              </a:rPr>
              <a:t></a:t>
            </a:r>
            <a:r>
              <a:rPr lang="id-ID" dirty="0" smtClean="0"/>
              <a:t>     3Va +</a:t>
            </a:r>
            <a:r>
              <a:rPr lang="id-ID" dirty="0" smtClean="0">
                <a:sym typeface="Wingdings" panose="05000000000000000000" pitchFamily="2" charset="2"/>
              </a:rPr>
              <a:t> (- 4,86 )</a:t>
            </a:r>
            <a:r>
              <a:rPr lang="id-ID" dirty="0" smtClean="0"/>
              <a:t> = - 10</a:t>
            </a:r>
          </a:p>
          <a:p>
            <a:r>
              <a:rPr lang="id-ID" dirty="0"/>
              <a:t> </a:t>
            </a:r>
            <a:r>
              <a:rPr lang="id-ID" dirty="0" smtClean="0"/>
              <a:t>           Va = -5,14/3 = -1,71 ton</a:t>
            </a:r>
            <a:endParaRPr lang="id-ID" dirty="0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8869680" y="4653947"/>
            <a:ext cx="2481942" cy="13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1484810" y="4450299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1186157" y="4998261"/>
            <a:ext cx="4250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10654934" y="5348725"/>
            <a:ext cx="531223" cy="4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11611172" y="5917015"/>
            <a:ext cx="0" cy="2873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526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448" t="23125" r="30088" b="19196"/>
          <a:stretch/>
        </p:blipFill>
        <p:spPr>
          <a:xfrm>
            <a:off x="1515293" y="418013"/>
            <a:ext cx="8490856" cy="5329646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4611189" y="5042262"/>
            <a:ext cx="0" cy="5652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7210697" y="5538652"/>
            <a:ext cx="0" cy="4441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3226526" y="4676504"/>
            <a:ext cx="679269" cy="130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505303" y="5286104"/>
            <a:ext cx="570412" cy="108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11189" y="5195447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Va= 1,71 t</a:t>
            </a:r>
            <a:endParaRPr lang="id-ID" dirty="0"/>
          </a:p>
        </p:txBody>
      </p:sp>
      <p:sp>
        <p:nvSpPr>
          <p:cNvPr id="10" name="TextBox 9"/>
          <p:cNvSpPr txBox="1"/>
          <p:nvPr/>
        </p:nvSpPr>
        <p:spPr>
          <a:xfrm>
            <a:off x="3226526" y="469905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Ha= 4,86 t</a:t>
            </a:r>
            <a:endParaRPr lang="id-ID" dirty="0"/>
          </a:p>
        </p:txBody>
      </p:sp>
      <p:sp>
        <p:nvSpPr>
          <p:cNvPr id="11" name="TextBox 10"/>
          <p:cNvSpPr txBox="1"/>
          <p:nvPr/>
        </p:nvSpPr>
        <p:spPr>
          <a:xfrm>
            <a:off x="6031882" y="4916772"/>
            <a:ext cx="115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Hb= 1,13 t</a:t>
            </a:r>
            <a:endParaRPr lang="id-ID" dirty="0"/>
          </a:p>
        </p:txBody>
      </p:sp>
      <p:sp>
        <p:nvSpPr>
          <p:cNvPr id="12" name="TextBox 11"/>
          <p:cNvSpPr txBox="1"/>
          <p:nvPr/>
        </p:nvSpPr>
        <p:spPr>
          <a:xfrm>
            <a:off x="7262947" y="5577838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Vb= 1,71 t</a:t>
            </a:r>
            <a:endParaRPr lang="id-ID" dirty="0"/>
          </a:p>
        </p:txBody>
      </p:sp>
      <p:sp>
        <p:nvSpPr>
          <p:cNvPr id="17" name="TextBox 16"/>
          <p:cNvSpPr txBox="1"/>
          <p:nvPr/>
        </p:nvSpPr>
        <p:spPr>
          <a:xfrm>
            <a:off x="-901337" y="1605508"/>
            <a:ext cx="226376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Kontrol :</a:t>
            </a:r>
          </a:p>
          <a:p>
            <a:r>
              <a:rPr lang="id-ID" dirty="0" smtClean="0"/>
              <a:t>∑H = 0</a:t>
            </a:r>
          </a:p>
          <a:p>
            <a:r>
              <a:rPr lang="id-ID" dirty="0" smtClean="0"/>
              <a:t>(q.4) – P – Ha – Hb = 0</a:t>
            </a:r>
          </a:p>
          <a:p>
            <a:r>
              <a:rPr lang="id-ID" dirty="0" smtClean="0"/>
              <a:t>8 – 2 – 4,86 – 1,13 = 0</a:t>
            </a:r>
          </a:p>
          <a:p>
            <a:r>
              <a:rPr lang="id-ID" dirty="0" smtClean="0"/>
              <a:t>0 = 0</a:t>
            </a:r>
            <a:endParaRPr lang="id-ID" dirty="0"/>
          </a:p>
        </p:txBody>
      </p:sp>
      <p:sp>
        <p:nvSpPr>
          <p:cNvPr id="18" name="TextBox 17"/>
          <p:cNvSpPr txBox="1"/>
          <p:nvPr/>
        </p:nvSpPr>
        <p:spPr>
          <a:xfrm>
            <a:off x="-1047614" y="3120467"/>
            <a:ext cx="224612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Mencari Momen :</a:t>
            </a:r>
          </a:p>
          <a:p>
            <a:r>
              <a:rPr lang="id-ID" dirty="0" smtClean="0"/>
              <a:t>Ma = 0</a:t>
            </a:r>
          </a:p>
          <a:p>
            <a:r>
              <a:rPr lang="id-ID" dirty="0" smtClean="0"/>
              <a:t>Mb = 0</a:t>
            </a:r>
          </a:p>
          <a:p>
            <a:r>
              <a:rPr lang="id-ID" dirty="0" smtClean="0"/>
              <a:t>Batang A-D</a:t>
            </a:r>
          </a:p>
          <a:p>
            <a:r>
              <a:rPr lang="id-ID" dirty="0" smtClean="0"/>
              <a:t>Mx = Ha. X – (q.x). x/2</a:t>
            </a:r>
          </a:p>
          <a:p>
            <a:r>
              <a:rPr lang="id-ID" dirty="0" smtClean="0"/>
              <a:t>X= 0    M0= 0</a:t>
            </a:r>
          </a:p>
          <a:p>
            <a:r>
              <a:rPr lang="id-ID" dirty="0" smtClean="0"/>
              <a:t>X= 1m  M1= 3,86 t.m</a:t>
            </a:r>
          </a:p>
          <a:p>
            <a:r>
              <a:rPr lang="id-ID" dirty="0" smtClean="0"/>
              <a:t>X=2m    M2= 5,72 t.m</a:t>
            </a:r>
          </a:p>
          <a:p>
            <a:r>
              <a:rPr lang="id-ID" dirty="0" smtClean="0"/>
              <a:t>X=3m    M3= 5,58 tm</a:t>
            </a:r>
          </a:p>
          <a:p>
            <a:r>
              <a:rPr lang="id-ID" dirty="0" smtClean="0"/>
              <a:t>X=4m    M4= 3,44 t.m</a:t>
            </a:r>
            <a:endParaRPr lang="id-ID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091143" y="3788229"/>
            <a:ext cx="0" cy="731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79820" y="4058249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22" name="TextBox 21"/>
          <p:cNvSpPr txBox="1"/>
          <p:nvPr/>
        </p:nvSpPr>
        <p:spPr>
          <a:xfrm>
            <a:off x="9269732" y="2344172"/>
            <a:ext cx="260680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Mc= - Va.2 +Ha.4 – (q.4).2</a:t>
            </a:r>
          </a:p>
          <a:p>
            <a:r>
              <a:rPr lang="id-ID" dirty="0"/>
              <a:t> </a:t>
            </a:r>
            <a:r>
              <a:rPr lang="id-ID" dirty="0" smtClean="0"/>
              <a:t>    = - 3,42 + 19,44 -16</a:t>
            </a:r>
          </a:p>
          <a:p>
            <a:r>
              <a:rPr lang="id-ID" dirty="0"/>
              <a:t> </a:t>
            </a:r>
            <a:r>
              <a:rPr lang="id-ID" dirty="0" smtClean="0"/>
              <a:t>   = 0 </a:t>
            </a:r>
          </a:p>
          <a:p>
            <a:endParaRPr lang="id-ID" dirty="0"/>
          </a:p>
          <a:p>
            <a:r>
              <a:rPr lang="id-ID" dirty="0" smtClean="0"/>
              <a:t>Me = - Hb.6 = - 6,78 t.m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9743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8101" t="50268" r="55595" b="27898"/>
          <a:stretch/>
        </p:blipFill>
        <p:spPr>
          <a:xfrm>
            <a:off x="1574465" y="1995045"/>
            <a:ext cx="1290917" cy="2821577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2677885" y="4816622"/>
            <a:ext cx="0" cy="5652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8229598" y="4975162"/>
            <a:ext cx="0" cy="4441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1540655" y="4803560"/>
            <a:ext cx="679269" cy="130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7255987" y="4516784"/>
            <a:ext cx="570412" cy="108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35694" y="4803560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Va= 1,71 t</a:t>
            </a:r>
            <a:endParaRPr lang="id-ID" dirty="0"/>
          </a:p>
        </p:txBody>
      </p:sp>
      <p:sp>
        <p:nvSpPr>
          <p:cNvPr id="10" name="TextBox 9"/>
          <p:cNvSpPr txBox="1"/>
          <p:nvPr/>
        </p:nvSpPr>
        <p:spPr>
          <a:xfrm>
            <a:off x="1137998" y="4975162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Ha= 4,86 t</a:t>
            </a:r>
            <a:endParaRPr lang="id-ID" dirty="0"/>
          </a:p>
        </p:txBody>
      </p:sp>
      <p:sp>
        <p:nvSpPr>
          <p:cNvPr id="11" name="TextBox 10"/>
          <p:cNvSpPr txBox="1"/>
          <p:nvPr/>
        </p:nvSpPr>
        <p:spPr>
          <a:xfrm>
            <a:off x="6668710" y="4631956"/>
            <a:ext cx="115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Hb= 1,13 t</a:t>
            </a:r>
            <a:endParaRPr lang="id-ID" dirty="0"/>
          </a:p>
        </p:txBody>
      </p:sp>
      <p:sp>
        <p:nvSpPr>
          <p:cNvPr id="12" name="TextBox 11"/>
          <p:cNvSpPr txBox="1"/>
          <p:nvPr/>
        </p:nvSpPr>
        <p:spPr>
          <a:xfrm>
            <a:off x="8514311" y="4999500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Vb= 1,71 t</a:t>
            </a:r>
            <a:endParaRPr lang="id-ID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43213" t="45133" r="40895" b="44534"/>
          <a:stretch/>
        </p:blipFill>
        <p:spPr>
          <a:xfrm>
            <a:off x="4001799" y="714232"/>
            <a:ext cx="3254188" cy="9547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53773" t="53237" r="37546" b="19196"/>
          <a:stretch/>
        </p:blipFill>
        <p:spPr>
          <a:xfrm>
            <a:off x="7730298" y="2427903"/>
            <a:ext cx="1777702" cy="2547259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 flipV="1">
            <a:off x="2677885" y="1515291"/>
            <a:ext cx="0" cy="479754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677885" y="1635704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1,71 t</a:t>
            </a:r>
            <a:endParaRPr lang="id-ID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1711232" y="1889649"/>
            <a:ext cx="69876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4098" y="1484308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(8-4,86)=3,14 t</a:t>
            </a:r>
            <a:endParaRPr lang="id-ID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409997" y="3265714"/>
            <a:ext cx="1090849" cy="13063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500846" y="3221167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8 t</a:t>
            </a:r>
            <a:endParaRPr lang="id-ID" dirty="0"/>
          </a:p>
        </p:txBody>
      </p:sp>
      <p:sp>
        <p:nvSpPr>
          <p:cNvPr id="26" name="Curved Up Arrow 25"/>
          <p:cNvSpPr/>
          <p:nvPr/>
        </p:nvSpPr>
        <p:spPr>
          <a:xfrm rot="10800000">
            <a:off x="2044232" y="2377440"/>
            <a:ext cx="1260667" cy="40494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69499" y="2008108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 D = 3,44 t.m</a:t>
            </a:r>
            <a:endParaRPr lang="id-ID" dirty="0"/>
          </a:p>
        </p:txBody>
      </p:sp>
      <p:sp>
        <p:nvSpPr>
          <p:cNvPr id="29" name="Curved Left Arrow 28"/>
          <p:cNvSpPr/>
          <p:nvPr/>
        </p:nvSpPr>
        <p:spPr>
          <a:xfrm rot="10800000">
            <a:off x="4217978" y="992777"/>
            <a:ext cx="406271" cy="8608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0" name="Curved Right Arrow 29"/>
          <p:cNvSpPr/>
          <p:nvPr/>
        </p:nvSpPr>
        <p:spPr>
          <a:xfrm rot="5161829">
            <a:off x="8086149" y="2437116"/>
            <a:ext cx="352697" cy="69054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2" name="Curved Left Arrow 31"/>
          <p:cNvSpPr/>
          <p:nvPr/>
        </p:nvSpPr>
        <p:spPr>
          <a:xfrm>
            <a:off x="6088917" y="1062724"/>
            <a:ext cx="406271" cy="8608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96713" y="1328008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 = - 6,78 t.m</a:t>
            </a:r>
            <a:endParaRPr lang="id-ID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859138" y="391886"/>
            <a:ext cx="0" cy="6708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130673" y="562764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1,71 t</a:t>
            </a:r>
            <a:endParaRPr lang="id-ID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3035694" y="1350750"/>
            <a:ext cx="8234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666136" y="99691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3,14 t</a:t>
            </a:r>
            <a:endParaRPr lang="id-ID" dirty="0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6668710" y="1820370"/>
            <a:ext cx="0" cy="4441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207993" y="2071323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1,71 t</a:t>
            </a:r>
            <a:endParaRPr lang="id-ID" dirty="0"/>
          </a:p>
        </p:txBody>
      </p:sp>
      <p:sp>
        <p:nvSpPr>
          <p:cNvPr id="42" name="TextBox 41"/>
          <p:cNvSpPr txBox="1"/>
          <p:nvPr/>
        </p:nvSpPr>
        <p:spPr>
          <a:xfrm>
            <a:off x="6301668" y="218413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1,71 t</a:t>
            </a:r>
            <a:endParaRPr lang="id-ID" dirty="0"/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8263788" y="1876586"/>
            <a:ext cx="47895" cy="61099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7149613" y="2579914"/>
            <a:ext cx="629764" cy="27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007023" y="264438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1,13 t</a:t>
            </a:r>
            <a:endParaRPr lang="id-ID" dirty="0"/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7335433" y="1350750"/>
            <a:ext cx="570412" cy="108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779377" y="1006937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1,13 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60918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424</Words>
  <Application>Microsoft Office PowerPoint</Application>
  <PresentationFormat>Widescreen</PresentationFormat>
  <Paragraphs>83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Agung Kristiawan</dc:creator>
  <cp:lastModifiedBy>Agung Kristiawan</cp:lastModifiedBy>
  <cp:revision>9</cp:revision>
  <dcterms:created xsi:type="dcterms:W3CDTF">2021-06-09T11:40:12Z</dcterms:created>
  <dcterms:modified xsi:type="dcterms:W3CDTF">2021-06-09T12:59:18Z</dcterms:modified>
</cp:coreProperties>
</file>