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41"/>
  </p:notesMasterIdLst>
  <p:sldIdLst>
    <p:sldId id="266" r:id="rId2"/>
    <p:sldId id="267" r:id="rId3"/>
    <p:sldId id="268" r:id="rId4"/>
    <p:sldId id="269" r:id="rId5"/>
    <p:sldId id="270" r:id="rId6"/>
    <p:sldId id="271" r:id="rId7"/>
    <p:sldId id="272" r:id="rId8"/>
    <p:sldId id="273" r:id="rId9"/>
    <p:sldId id="274" r:id="rId10"/>
    <p:sldId id="275" r:id="rId11"/>
    <p:sldId id="276" r:id="rId12"/>
    <p:sldId id="277" r:id="rId13"/>
    <p:sldId id="278" r:id="rId14"/>
    <p:sldId id="279" r:id="rId15"/>
    <p:sldId id="280" r:id="rId16"/>
    <p:sldId id="281" r:id="rId17"/>
    <p:sldId id="256" r:id="rId18"/>
    <p:sldId id="257" r:id="rId19"/>
    <p:sldId id="264" r:id="rId20"/>
    <p:sldId id="258" r:id="rId21"/>
    <p:sldId id="259" r:id="rId22"/>
    <p:sldId id="260" r:id="rId23"/>
    <p:sldId id="261" r:id="rId24"/>
    <p:sldId id="262" r:id="rId25"/>
    <p:sldId id="282" r:id="rId26"/>
    <p:sldId id="283" r:id="rId27"/>
    <p:sldId id="284" r:id="rId28"/>
    <p:sldId id="285" r:id="rId29"/>
    <p:sldId id="296" r:id="rId30"/>
    <p:sldId id="286" r:id="rId31"/>
    <p:sldId id="287" r:id="rId32"/>
    <p:sldId id="288" r:id="rId33"/>
    <p:sldId id="289" r:id="rId34"/>
    <p:sldId id="290" r:id="rId35"/>
    <p:sldId id="291" r:id="rId36"/>
    <p:sldId id="292" r:id="rId37"/>
    <p:sldId id="293" r:id="rId38"/>
    <p:sldId id="294" r:id="rId39"/>
    <p:sldId id="295" r:id="rId40"/>
  </p:sldIdLst>
  <p:sldSz cx="9144000" cy="6858000" type="screen4x3"/>
  <p:notesSz cx="6858000" cy="9144000"/>
  <p:defaultTex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8" d="100"/>
          <a:sy n="68" d="100"/>
        </p:scale>
        <p:origin x="1446" y="60"/>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0" Type="http://schemas.openxmlformats.org/officeDocument/2006/relationships/slide" Target="slides/slide19.xml"/><Relationship Id="rId41"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id-ID"/>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7AD10F0-E73A-41C8-B9D0-434FC4F7A870}" type="datetimeFigureOut">
              <a:rPr lang="id-ID" smtClean="0"/>
              <a:t>19/10/2016</a:t>
            </a:fld>
            <a:endParaRPr lang="id-ID"/>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id-ID"/>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id-ID"/>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D3AC0D2-1D37-4608-89A8-FC0B4CEA0408}" type="slidenum">
              <a:rPr lang="id-ID" smtClean="0"/>
              <a:t>‹#›</a:t>
            </a:fld>
            <a:endParaRPr lang="id-ID"/>
          </a:p>
        </p:txBody>
      </p:sp>
    </p:spTree>
    <p:extLst>
      <p:ext uri="{BB962C8B-B14F-4D97-AF65-F5344CB8AC3E}">
        <p14:creationId xmlns:p14="http://schemas.microsoft.com/office/powerpoint/2010/main" val="309719427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3" name="Group 42"/>
          <p:cNvGrpSpPr/>
          <p:nvPr/>
        </p:nvGrpSpPr>
        <p:grpSpPr>
          <a:xfrm>
            <a:off x="-382404" y="0"/>
            <a:ext cx="9932332" cy="6858000"/>
            <a:chOff x="-382404" y="0"/>
            <a:chExt cx="9932332" cy="6858000"/>
          </a:xfrm>
        </p:grpSpPr>
        <p:grpSp>
          <p:nvGrpSpPr>
            <p:cNvPr id="44" name="Group 44"/>
            <p:cNvGrpSpPr/>
            <p:nvPr/>
          </p:nvGrpSpPr>
          <p:grpSpPr>
            <a:xfrm>
              <a:off x="0" y="0"/>
              <a:ext cx="9144000" cy="6858000"/>
              <a:chOff x="0" y="0"/>
              <a:chExt cx="9144000" cy="6858000"/>
            </a:xfrm>
          </p:grpSpPr>
          <p:grpSp>
            <p:nvGrpSpPr>
              <p:cNvPr id="70" name="Group 4"/>
              <p:cNvGrpSpPr/>
              <p:nvPr/>
            </p:nvGrpSpPr>
            <p:grpSpPr>
              <a:xfrm>
                <a:off x="0" y="0"/>
                <a:ext cx="2514600" cy="6858000"/>
                <a:chOff x="0" y="0"/>
                <a:chExt cx="2514600" cy="6858000"/>
              </a:xfrm>
            </p:grpSpPr>
            <p:sp>
              <p:nvSpPr>
                <p:cNvPr id="115" name="Rectangle 114"/>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6"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7"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1" name="Group 5"/>
              <p:cNvGrpSpPr/>
              <p:nvPr/>
            </p:nvGrpSpPr>
            <p:grpSpPr>
              <a:xfrm>
                <a:off x="422910" y="0"/>
                <a:ext cx="2514600" cy="6858000"/>
                <a:chOff x="0" y="0"/>
                <a:chExt cx="2514600" cy="6858000"/>
              </a:xfrm>
            </p:grpSpPr>
            <p:sp>
              <p:nvSpPr>
                <p:cNvPr id="85" name="Rectangle 84"/>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85"/>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4" name="Rectangle 11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3" name="Group 9"/>
              <p:cNvGrpSpPr/>
              <p:nvPr/>
            </p:nvGrpSpPr>
            <p:grpSpPr>
              <a:xfrm rot="10800000">
                <a:off x="6629400" y="0"/>
                <a:ext cx="2514600" cy="6858000"/>
                <a:chOff x="0" y="0"/>
                <a:chExt cx="2514600" cy="6858000"/>
              </a:xfrm>
            </p:grpSpPr>
            <p:sp>
              <p:nvSpPr>
                <p:cNvPr id="78" name="Rectangle 77"/>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Rectangle 80"/>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5" name="Rectangle 74"/>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Rectangle 75"/>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5" name="Freeform 44"/>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Freeform 50"/>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2" name="Freeform 51"/>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3" name="Hexagon 52"/>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Hexagon 54"/>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Hexagon 56"/>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Freeform 57"/>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Hexagon 58"/>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Hexagon 60"/>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Hexagon 62"/>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Freeform 67"/>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Freeform 68"/>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Rectangle 45"/>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Rectangle 46"/>
          <p:cNvSpPr/>
          <p:nvPr/>
        </p:nvSpPr>
        <p:spPr>
          <a:xfrm>
            <a:off x="4649096" y="-21511"/>
            <a:ext cx="3505200" cy="231288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4733365" y="2708476"/>
            <a:ext cx="3313355" cy="1702160"/>
          </a:xfrm>
        </p:spPr>
        <p:txBody>
          <a:bodyPr>
            <a:normAutofit/>
          </a:bodyPr>
          <a:lstStyle>
            <a:lvl1pPr>
              <a:defRPr sz="3600"/>
            </a:lvl1pPr>
          </a:lstStyle>
          <a:p>
            <a:r>
              <a:rPr lang="en-US"/>
              <a:t>Click to edit Master title style</a:t>
            </a:r>
            <a:endParaRPr lang="en-US" dirty="0"/>
          </a:p>
        </p:txBody>
      </p:sp>
      <p:sp>
        <p:nvSpPr>
          <p:cNvPr id="3" name="Subtitle 2"/>
          <p:cNvSpPr>
            <a:spLocks noGrp="1"/>
          </p:cNvSpPr>
          <p:nvPr>
            <p:ph type="subTitle" idx="1"/>
          </p:nvPr>
        </p:nvSpPr>
        <p:spPr>
          <a:xfrm>
            <a:off x="4733365" y="4421080"/>
            <a:ext cx="3309803" cy="1260629"/>
          </a:xfrm>
        </p:spPr>
        <p:txBody>
          <a:bodyPr>
            <a:normAutofit/>
          </a:bodyPr>
          <a:lstStyle>
            <a:lvl1pPr marL="0" indent="0" algn="l">
              <a:buNone/>
              <a:defRPr sz="1800">
                <a:solidFill>
                  <a:srgbClr val="42424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4738744" y="1516828"/>
            <a:ext cx="2133600" cy="750981"/>
          </a:xfrm>
        </p:spPr>
        <p:txBody>
          <a:bodyPr anchor="b"/>
          <a:lstStyle>
            <a:lvl1pPr algn="l">
              <a:defRPr sz="2400"/>
            </a:lvl1pPr>
          </a:lstStyle>
          <a:p>
            <a:fld id="{B25FDD39-41A8-4CAA-8122-4E0DB1C89583}" type="datetime1">
              <a:rPr lang="id-ID" smtClean="0"/>
              <a:t>19/10/2016</a:t>
            </a:fld>
            <a:endParaRPr lang="id-ID"/>
          </a:p>
        </p:txBody>
      </p:sp>
      <p:sp>
        <p:nvSpPr>
          <p:cNvPr id="50" name="Rectangle 49"/>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ooter Placeholder 4"/>
          <p:cNvSpPr>
            <a:spLocks noGrp="1"/>
          </p:cNvSpPr>
          <p:nvPr>
            <p:ph type="ftr" sz="quarter" idx="11"/>
          </p:nvPr>
        </p:nvSpPr>
        <p:spPr>
          <a:xfrm>
            <a:off x="5303520" y="5719966"/>
            <a:ext cx="2831592" cy="365125"/>
          </a:xfrm>
        </p:spPr>
        <p:txBody>
          <a:bodyPr>
            <a:normAutofit/>
          </a:bodyPr>
          <a:lstStyle>
            <a:lvl1pPr>
              <a:defRPr>
                <a:solidFill>
                  <a:schemeClr val="accent1"/>
                </a:solidFill>
              </a:defRPr>
            </a:lvl1pPr>
          </a:lstStyle>
          <a:p>
            <a:r>
              <a:rPr lang="id-ID"/>
              <a:t>#logika informatika_Ninink#</a:t>
            </a:r>
          </a:p>
        </p:txBody>
      </p:sp>
      <p:sp>
        <p:nvSpPr>
          <p:cNvPr id="6" name="Slide Number Placeholder 5"/>
          <p:cNvSpPr>
            <a:spLocks noGrp="1"/>
          </p:cNvSpPr>
          <p:nvPr>
            <p:ph type="sldNum" sz="quarter" idx="12"/>
          </p:nvPr>
        </p:nvSpPr>
        <p:spPr>
          <a:xfrm>
            <a:off x="4649096" y="5719966"/>
            <a:ext cx="643666" cy="365125"/>
          </a:xfrm>
        </p:spPr>
        <p:txBody>
          <a:bodyPr/>
          <a:lstStyle>
            <a:lvl1pPr>
              <a:defRPr>
                <a:solidFill>
                  <a:schemeClr val="accent1"/>
                </a:solidFill>
              </a:defRPr>
            </a:lvl1pPr>
          </a:lstStyle>
          <a:p>
            <a:fld id="{47A12D55-82E6-4014-BA28-1C8BB63256C4}" type="slidenum">
              <a:rPr lang="id-ID" smtClean="0"/>
              <a:t>‹#›</a:t>
            </a:fld>
            <a:endParaRPr lang="id-ID"/>
          </a:p>
        </p:txBody>
      </p:sp>
      <p:sp>
        <p:nvSpPr>
          <p:cNvPr id="89" name="Rectangle 88"/>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F3A199F-EE2B-4552-AD39-52A52B682E81}" type="datetime1">
              <a:rPr lang="id-ID" smtClean="0"/>
              <a:t>19/10/2016</a:t>
            </a:fld>
            <a:endParaRPr lang="id-ID"/>
          </a:p>
        </p:txBody>
      </p:sp>
      <p:sp>
        <p:nvSpPr>
          <p:cNvPr id="5" name="Footer Placeholder 4"/>
          <p:cNvSpPr>
            <a:spLocks noGrp="1"/>
          </p:cNvSpPr>
          <p:nvPr>
            <p:ph type="ftr" sz="quarter" idx="11"/>
          </p:nvPr>
        </p:nvSpPr>
        <p:spPr/>
        <p:txBody>
          <a:bodyPr/>
          <a:lstStyle/>
          <a:p>
            <a:r>
              <a:rPr lang="id-ID"/>
              <a:t>#logika informatika_Ninink#</a:t>
            </a:r>
          </a:p>
        </p:txBody>
      </p:sp>
      <p:sp>
        <p:nvSpPr>
          <p:cNvPr id="6" name="Slide Number Placeholder 5"/>
          <p:cNvSpPr>
            <a:spLocks noGrp="1"/>
          </p:cNvSpPr>
          <p:nvPr>
            <p:ph type="sldNum" sz="quarter" idx="12"/>
          </p:nvPr>
        </p:nvSpPr>
        <p:spPr/>
        <p:txBody>
          <a:bodyPr/>
          <a:lstStyle/>
          <a:p>
            <a:fld id="{47A12D55-82E6-4014-BA28-1C8BB63256C4}" type="slidenum">
              <a:rPr lang="id-ID" smtClean="0"/>
              <a:t>‹#›</a:t>
            </a:fld>
            <a:endParaRPr lang="id-ID"/>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58645" y="2900829"/>
            <a:ext cx="6637468" cy="1362075"/>
          </a:xfrm>
        </p:spPr>
        <p:txBody>
          <a:bodyPr anchor="b"/>
          <a:lstStyle>
            <a:lvl1pPr algn="l">
              <a:defRPr sz="4000" b="0" cap="none" baseline="0"/>
            </a:lvl1pPr>
          </a:lstStyle>
          <a:p>
            <a:r>
              <a:rPr lang="en-US"/>
              <a:t>Click to edit Master title style</a:t>
            </a:r>
            <a:endParaRPr lang="en-US" dirty="0"/>
          </a:p>
        </p:txBody>
      </p:sp>
      <p:sp>
        <p:nvSpPr>
          <p:cNvPr id="3" name="Text Placeholder 2"/>
          <p:cNvSpPr>
            <a:spLocks noGrp="1"/>
          </p:cNvSpPr>
          <p:nvPr>
            <p:ph type="body" idx="1"/>
          </p:nvPr>
        </p:nvSpPr>
        <p:spPr>
          <a:xfrm>
            <a:off x="1258645" y="4267200"/>
            <a:ext cx="6637467" cy="1520413"/>
          </a:xfrm>
        </p:spPr>
        <p:txBody>
          <a:bodyPr anchor="t"/>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E66E866-8389-4113-A829-1BF45529456E}" type="datetime1">
              <a:rPr lang="id-ID" smtClean="0"/>
              <a:t>19/10/2016</a:t>
            </a:fld>
            <a:endParaRPr lang="id-ID"/>
          </a:p>
        </p:txBody>
      </p:sp>
      <p:sp>
        <p:nvSpPr>
          <p:cNvPr id="5" name="Footer Placeholder 4"/>
          <p:cNvSpPr>
            <a:spLocks noGrp="1"/>
          </p:cNvSpPr>
          <p:nvPr>
            <p:ph type="ftr" sz="quarter" idx="11"/>
          </p:nvPr>
        </p:nvSpPr>
        <p:spPr/>
        <p:txBody>
          <a:bodyPr/>
          <a:lstStyle/>
          <a:p>
            <a:r>
              <a:rPr lang="id-ID"/>
              <a:t>#logika informatika_Ninink#</a:t>
            </a:r>
          </a:p>
        </p:txBody>
      </p:sp>
      <p:sp>
        <p:nvSpPr>
          <p:cNvPr id="6" name="Slide Number Placeholder 5"/>
          <p:cNvSpPr>
            <a:spLocks noGrp="1"/>
          </p:cNvSpPr>
          <p:nvPr>
            <p:ph type="sldNum" sz="quarter" idx="12"/>
          </p:nvPr>
        </p:nvSpPr>
        <p:spPr/>
        <p:txBody>
          <a:bodyPr/>
          <a:lstStyle/>
          <a:p>
            <a:fld id="{47A12D55-82E6-4014-BA28-1C8BB63256C4}" type="slidenum">
              <a:rPr lang="id-ID" smtClean="0"/>
              <a:t>‹#›</a:t>
            </a:fld>
            <a:endParaRPr lang="id-ID"/>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5" name="Date Placeholder 4"/>
          <p:cNvSpPr>
            <a:spLocks noGrp="1"/>
          </p:cNvSpPr>
          <p:nvPr>
            <p:ph type="dt" sz="half" idx="10"/>
          </p:nvPr>
        </p:nvSpPr>
        <p:spPr/>
        <p:txBody>
          <a:bodyPr/>
          <a:lstStyle/>
          <a:p>
            <a:fld id="{A956B5FA-6373-4837-B9FF-208DB3FCFE01}" type="datetime1">
              <a:rPr lang="id-ID" smtClean="0"/>
              <a:t>19/10/2016</a:t>
            </a:fld>
            <a:endParaRPr lang="id-ID"/>
          </a:p>
        </p:txBody>
      </p:sp>
      <p:sp>
        <p:nvSpPr>
          <p:cNvPr id="6" name="Footer Placeholder 5"/>
          <p:cNvSpPr>
            <a:spLocks noGrp="1"/>
          </p:cNvSpPr>
          <p:nvPr>
            <p:ph type="ftr" sz="quarter" idx="11"/>
          </p:nvPr>
        </p:nvSpPr>
        <p:spPr/>
        <p:txBody>
          <a:bodyPr/>
          <a:lstStyle/>
          <a:p>
            <a:r>
              <a:rPr lang="id-ID"/>
              <a:t>#logika informatika_Ninink#</a:t>
            </a:r>
          </a:p>
        </p:txBody>
      </p:sp>
      <p:sp>
        <p:nvSpPr>
          <p:cNvPr id="7" name="Slide Number Placeholder 6"/>
          <p:cNvSpPr>
            <a:spLocks noGrp="1"/>
          </p:cNvSpPr>
          <p:nvPr>
            <p:ph type="sldNum" sz="quarter" idx="12"/>
          </p:nvPr>
        </p:nvSpPr>
        <p:spPr/>
        <p:txBody>
          <a:bodyPr/>
          <a:lstStyle/>
          <a:p>
            <a:fld id="{47A12D55-82E6-4014-BA28-1C8BB63256C4}" type="slidenum">
              <a:rPr lang="id-ID" smtClean="0"/>
              <a:t>‹#›</a:t>
            </a:fld>
            <a:endParaRPr lang="id-ID"/>
          </a:p>
        </p:txBody>
      </p:sp>
      <p:sp>
        <p:nvSpPr>
          <p:cNvPr id="9" name="Content Placeholder 8"/>
          <p:cNvSpPr>
            <a:spLocks noGrp="1"/>
          </p:cNvSpPr>
          <p:nvPr>
            <p:ph sz="quarter" idx="13"/>
          </p:nvPr>
        </p:nvSpPr>
        <p:spPr>
          <a:xfrm>
            <a:off x="1042416" y="2313432"/>
            <a:ext cx="3419856" cy="349300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10"/>
          <p:cNvSpPr>
            <a:spLocks noGrp="1"/>
          </p:cNvSpPr>
          <p:nvPr>
            <p:ph sz="quarter" idx="14"/>
          </p:nvPr>
        </p:nvSpPr>
        <p:spPr>
          <a:xfrm>
            <a:off x="4645152" y="2313431"/>
            <a:ext cx="3419856" cy="349300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1412111" y="2316009"/>
            <a:ext cx="3057148" cy="63976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41721" y="2974694"/>
            <a:ext cx="3419856" cy="283579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11837" y="2316010"/>
            <a:ext cx="3055717" cy="63976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152" y="2974694"/>
            <a:ext cx="3419856" cy="283579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3C418038-5513-4531-95FB-F55CA8E4ECF7}" type="datetime1">
              <a:rPr lang="id-ID" smtClean="0"/>
              <a:t>19/10/2016</a:t>
            </a:fld>
            <a:endParaRPr lang="id-ID"/>
          </a:p>
        </p:txBody>
      </p:sp>
      <p:sp>
        <p:nvSpPr>
          <p:cNvPr id="8" name="Footer Placeholder 7"/>
          <p:cNvSpPr>
            <a:spLocks noGrp="1"/>
          </p:cNvSpPr>
          <p:nvPr>
            <p:ph type="ftr" sz="quarter" idx="11"/>
          </p:nvPr>
        </p:nvSpPr>
        <p:spPr/>
        <p:txBody>
          <a:bodyPr/>
          <a:lstStyle/>
          <a:p>
            <a:r>
              <a:rPr lang="id-ID"/>
              <a:t>#logika informatika_Ninink#</a:t>
            </a:r>
          </a:p>
        </p:txBody>
      </p:sp>
      <p:sp>
        <p:nvSpPr>
          <p:cNvPr id="9" name="Slide Number Placeholder 8"/>
          <p:cNvSpPr>
            <a:spLocks noGrp="1"/>
          </p:cNvSpPr>
          <p:nvPr>
            <p:ph type="sldNum" sz="quarter" idx="12"/>
          </p:nvPr>
        </p:nvSpPr>
        <p:spPr/>
        <p:txBody>
          <a:bodyPr/>
          <a:lstStyle/>
          <a:p>
            <a:fld id="{47A12D55-82E6-4014-BA28-1C8BB63256C4}" type="slidenum">
              <a:rPr lang="id-ID" smtClean="0"/>
              <a:t>‹#›</a:t>
            </a:fld>
            <a:endParaRPr lang="id-ID"/>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6C36C17F-39DE-4425-ACD5-6985E990AC4C}" type="datetime1">
              <a:rPr lang="id-ID" smtClean="0"/>
              <a:t>19/10/2016</a:t>
            </a:fld>
            <a:endParaRPr lang="id-ID"/>
          </a:p>
        </p:txBody>
      </p:sp>
      <p:sp>
        <p:nvSpPr>
          <p:cNvPr id="4" name="Footer Placeholder 3"/>
          <p:cNvSpPr>
            <a:spLocks noGrp="1"/>
          </p:cNvSpPr>
          <p:nvPr>
            <p:ph type="ftr" sz="quarter" idx="11"/>
          </p:nvPr>
        </p:nvSpPr>
        <p:spPr/>
        <p:txBody>
          <a:bodyPr/>
          <a:lstStyle/>
          <a:p>
            <a:r>
              <a:rPr lang="id-ID"/>
              <a:t>#logika informatika_Ninink#</a:t>
            </a:r>
          </a:p>
        </p:txBody>
      </p:sp>
      <p:sp>
        <p:nvSpPr>
          <p:cNvPr id="5" name="Slide Number Placeholder 4"/>
          <p:cNvSpPr>
            <a:spLocks noGrp="1"/>
          </p:cNvSpPr>
          <p:nvPr>
            <p:ph type="sldNum" sz="quarter" idx="12"/>
          </p:nvPr>
        </p:nvSpPr>
        <p:spPr/>
        <p:txBody>
          <a:bodyPr/>
          <a:lstStyle/>
          <a:p>
            <a:fld id="{47A12D55-82E6-4014-BA28-1C8BB63256C4}" type="slidenum">
              <a:rPr lang="id-ID" smtClean="0"/>
              <a:t>‹#›</a:t>
            </a:fld>
            <a:endParaRPr lang="id-ID"/>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BEFE32E-B6E5-434B-B521-3BCC9681A014}" type="datetime1">
              <a:rPr lang="id-ID" smtClean="0"/>
              <a:t>19/10/2016</a:t>
            </a:fld>
            <a:endParaRPr lang="id-ID"/>
          </a:p>
        </p:txBody>
      </p:sp>
      <p:sp>
        <p:nvSpPr>
          <p:cNvPr id="3" name="Footer Placeholder 2"/>
          <p:cNvSpPr>
            <a:spLocks noGrp="1"/>
          </p:cNvSpPr>
          <p:nvPr>
            <p:ph type="ftr" sz="quarter" idx="11"/>
          </p:nvPr>
        </p:nvSpPr>
        <p:spPr/>
        <p:txBody>
          <a:bodyPr/>
          <a:lstStyle/>
          <a:p>
            <a:r>
              <a:rPr lang="id-ID"/>
              <a:t>#logika informatika_Ninink#</a:t>
            </a:r>
          </a:p>
        </p:txBody>
      </p:sp>
      <p:sp>
        <p:nvSpPr>
          <p:cNvPr id="4" name="Slide Number Placeholder 3"/>
          <p:cNvSpPr>
            <a:spLocks noGrp="1"/>
          </p:cNvSpPr>
          <p:nvPr>
            <p:ph type="sldNum" sz="quarter" idx="12"/>
          </p:nvPr>
        </p:nvSpPr>
        <p:spPr/>
        <p:txBody>
          <a:bodyPr/>
          <a:lstStyle/>
          <a:p>
            <a:fld id="{47A12D55-82E6-4014-BA28-1C8BB63256C4}" type="slidenum">
              <a:rPr lang="id-ID" smtClean="0"/>
              <a:t>‹#›</a:t>
            </a:fld>
            <a:endParaRPr lang="id-ID"/>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44" name="Group 43"/>
          <p:cNvGrpSpPr/>
          <p:nvPr/>
        </p:nvGrpSpPr>
        <p:grpSpPr>
          <a:xfrm>
            <a:off x="-382404" y="0"/>
            <a:ext cx="9932332" cy="6858000"/>
            <a:chOff x="-382404" y="0"/>
            <a:chExt cx="9932332" cy="6858000"/>
          </a:xfrm>
        </p:grpSpPr>
        <p:grpSp>
          <p:nvGrpSpPr>
            <p:cNvPr id="45" name="Group 44"/>
            <p:cNvGrpSpPr/>
            <p:nvPr/>
          </p:nvGrpSpPr>
          <p:grpSpPr>
            <a:xfrm>
              <a:off x="0" y="0"/>
              <a:ext cx="9144000" cy="6858000"/>
              <a:chOff x="0" y="0"/>
              <a:chExt cx="9144000" cy="6858000"/>
            </a:xfrm>
          </p:grpSpPr>
          <p:grpSp>
            <p:nvGrpSpPr>
              <p:cNvPr id="72" name="Group 4"/>
              <p:cNvGrpSpPr/>
              <p:nvPr/>
            </p:nvGrpSpPr>
            <p:grpSpPr>
              <a:xfrm>
                <a:off x="0" y="0"/>
                <a:ext cx="2514600" cy="6858000"/>
                <a:chOff x="0" y="0"/>
                <a:chExt cx="2514600" cy="6858000"/>
              </a:xfrm>
            </p:grpSpPr>
            <p:sp>
              <p:nvSpPr>
                <p:cNvPr id="84" name="Rectangle 83"/>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3" name="Group 5"/>
              <p:cNvGrpSpPr/>
              <p:nvPr/>
            </p:nvGrpSpPr>
            <p:grpSpPr>
              <a:xfrm>
                <a:off x="422910" y="0"/>
                <a:ext cx="2514600" cy="6858000"/>
                <a:chOff x="0" y="0"/>
                <a:chExt cx="2514600" cy="6858000"/>
              </a:xfrm>
            </p:grpSpPr>
            <p:sp>
              <p:nvSpPr>
                <p:cNvPr id="81" name="Rectangle 80"/>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Rectangle 81"/>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Rectangle 82"/>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4" name="Group 9"/>
              <p:cNvGrpSpPr/>
              <p:nvPr/>
            </p:nvGrpSpPr>
            <p:grpSpPr>
              <a:xfrm rot="10800000">
                <a:off x="6629400" y="0"/>
                <a:ext cx="2514600" cy="6858000"/>
                <a:chOff x="0" y="0"/>
                <a:chExt cx="2514600" cy="6858000"/>
              </a:xfrm>
            </p:grpSpPr>
            <p:sp>
              <p:nvSpPr>
                <p:cNvPr id="78" name="Rectangle 77"/>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Rectangle 79"/>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5" name="Rectangle 74"/>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Rectangle 75"/>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7" name="Freeform 46"/>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Freeform 49"/>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Freeform 50"/>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2" name="Hexagon 51"/>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Hexagon 52"/>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Hexagon 54"/>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Freeform 58"/>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Hexagon 62"/>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Hexagon 67"/>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Hexagon 68"/>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Freeform 69"/>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Freeform 70"/>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Rectangle 45"/>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Rectangle 56"/>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Date Placeholder 4"/>
          <p:cNvSpPr>
            <a:spLocks noGrp="1"/>
          </p:cNvSpPr>
          <p:nvPr>
            <p:ph type="dt" sz="half" idx="10"/>
          </p:nvPr>
        </p:nvSpPr>
        <p:spPr/>
        <p:txBody>
          <a:bodyPr/>
          <a:lstStyle/>
          <a:p>
            <a:fld id="{9F4CC43F-224D-49EA-A869-37B6DD22AC36}" type="datetime1">
              <a:rPr lang="id-ID" smtClean="0"/>
              <a:t>19/10/2016</a:t>
            </a:fld>
            <a:endParaRPr lang="id-ID"/>
          </a:p>
        </p:txBody>
      </p:sp>
      <p:sp>
        <p:nvSpPr>
          <p:cNvPr id="7" name="Slide Number Placeholder 6"/>
          <p:cNvSpPr>
            <a:spLocks noGrp="1"/>
          </p:cNvSpPr>
          <p:nvPr>
            <p:ph type="sldNum" sz="quarter" idx="12"/>
          </p:nvPr>
        </p:nvSpPr>
        <p:spPr/>
        <p:txBody>
          <a:bodyPr/>
          <a:lstStyle/>
          <a:p>
            <a:fld id="{47A12D55-82E6-4014-BA28-1C8BB63256C4}" type="slidenum">
              <a:rPr lang="id-ID" smtClean="0"/>
              <a:t>‹#›</a:t>
            </a:fld>
            <a:endParaRPr lang="id-ID"/>
          </a:p>
        </p:txBody>
      </p:sp>
      <p:sp>
        <p:nvSpPr>
          <p:cNvPr id="58" name="Rectangle 57"/>
          <p:cNvSpPr/>
          <p:nvPr/>
        </p:nvSpPr>
        <p:spPr>
          <a:xfrm>
            <a:off x="905571" y="601883"/>
            <a:ext cx="3562257" cy="5648445"/>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1145894" y="856527"/>
            <a:ext cx="3090440" cy="5150734"/>
          </a:xfrm>
        </p:spPr>
        <p:txBody>
          <a:bodyPr/>
          <a:lstStyle>
            <a:lvl1pPr>
              <a:defRPr sz="2400"/>
            </a:lvl1pPr>
            <a:lvl2pPr>
              <a:defRPr sz="2200"/>
            </a:lvl2pPr>
            <a:lvl3pPr>
              <a:defRPr sz="2000"/>
            </a:lvl3pPr>
            <a:lvl4pPr>
              <a:defRPr sz="1800"/>
            </a:lvl4pPr>
            <a:lvl5pPr>
              <a:defRPr sz="16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1" name="Rectangle 60"/>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Footer Placeholder 5"/>
          <p:cNvSpPr>
            <a:spLocks noGrp="1"/>
          </p:cNvSpPr>
          <p:nvPr>
            <p:ph type="ftr" sz="quarter" idx="11"/>
          </p:nvPr>
        </p:nvSpPr>
        <p:spPr>
          <a:xfrm>
            <a:off x="4641448" y="5724835"/>
            <a:ext cx="3493664" cy="365125"/>
          </a:xfrm>
        </p:spPr>
        <p:txBody>
          <a:bodyPr>
            <a:normAutofit/>
          </a:bodyPr>
          <a:lstStyle/>
          <a:p>
            <a:r>
              <a:rPr lang="id-ID"/>
              <a:t>#logika informatika_Ninink#</a:t>
            </a:r>
          </a:p>
        </p:txBody>
      </p:sp>
      <p:sp>
        <p:nvSpPr>
          <p:cNvPr id="2" name="Title 1"/>
          <p:cNvSpPr>
            <a:spLocks noGrp="1"/>
          </p:cNvSpPr>
          <p:nvPr>
            <p:ph type="title"/>
          </p:nvPr>
        </p:nvSpPr>
        <p:spPr>
          <a:xfrm>
            <a:off x="4739833" y="2657434"/>
            <a:ext cx="3304572" cy="1463153"/>
          </a:xfrm>
        </p:spPr>
        <p:txBody>
          <a:bodyPr anchor="b">
            <a:normAutofit/>
          </a:bodyPr>
          <a:lstStyle>
            <a:lvl1pPr algn="l">
              <a:defRPr sz="2800" b="0"/>
            </a:lvl1pPr>
          </a:lstStyle>
          <a:p>
            <a:r>
              <a:rPr lang="en-US"/>
              <a:t>Click to edit Master title style</a:t>
            </a:r>
          </a:p>
        </p:txBody>
      </p:sp>
      <p:sp>
        <p:nvSpPr>
          <p:cNvPr id="4" name="Text Placeholder 3"/>
          <p:cNvSpPr>
            <a:spLocks noGrp="1"/>
          </p:cNvSpPr>
          <p:nvPr>
            <p:ph type="body" sz="half" idx="2"/>
          </p:nvPr>
        </p:nvSpPr>
        <p:spPr>
          <a:xfrm>
            <a:off x="4736592" y="4136994"/>
            <a:ext cx="3298784" cy="1517904"/>
          </a:xfrm>
        </p:spPr>
        <p:txBody>
          <a:bodyPr>
            <a:normAutofit/>
          </a:bodyPr>
          <a:lstStyle>
            <a:lvl1pPr marL="0" indent="0">
              <a:buNone/>
              <a:defRPr sz="1600">
                <a:solidFill>
                  <a:srgbClr val="42424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44" name="Group 43"/>
          <p:cNvGrpSpPr/>
          <p:nvPr/>
        </p:nvGrpSpPr>
        <p:grpSpPr>
          <a:xfrm>
            <a:off x="-382404" y="0"/>
            <a:ext cx="9932332" cy="6858000"/>
            <a:chOff x="-382404" y="0"/>
            <a:chExt cx="9932332" cy="6858000"/>
          </a:xfrm>
        </p:grpSpPr>
        <p:grpSp>
          <p:nvGrpSpPr>
            <p:cNvPr id="45" name="Group 44"/>
            <p:cNvGrpSpPr/>
            <p:nvPr/>
          </p:nvGrpSpPr>
          <p:grpSpPr>
            <a:xfrm>
              <a:off x="0" y="0"/>
              <a:ext cx="9144000" cy="6858000"/>
              <a:chOff x="0" y="0"/>
              <a:chExt cx="9144000" cy="6858000"/>
            </a:xfrm>
          </p:grpSpPr>
          <p:grpSp>
            <p:nvGrpSpPr>
              <p:cNvPr id="75" name="Group 4"/>
              <p:cNvGrpSpPr/>
              <p:nvPr/>
            </p:nvGrpSpPr>
            <p:grpSpPr>
              <a:xfrm>
                <a:off x="0" y="0"/>
                <a:ext cx="2514600" cy="6858000"/>
                <a:chOff x="0" y="0"/>
                <a:chExt cx="2514600" cy="6858000"/>
              </a:xfrm>
            </p:grpSpPr>
            <p:sp>
              <p:nvSpPr>
                <p:cNvPr id="87" name="Rectangle 86"/>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8"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9"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6" name="Group 5"/>
              <p:cNvGrpSpPr/>
              <p:nvPr/>
            </p:nvGrpSpPr>
            <p:grpSpPr>
              <a:xfrm>
                <a:off x="422910" y="0"/>
                <a:ext cx="2514600" cy="6858000"/>
                <a:chOff x="0" y="0"/>
                <a:chExt cx="2514600" cy="6858000"/>
              </a:xfrm>
            </p:grpSpPr>
            <p:sp>
              <p:nvSpPr>
                <p:cNvPr id="84" name="Rectangle 83"/>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Rectangle 84"/>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85"/>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7" name="Group 9"/>
              <p:cNvGrpSpPr/>
              <p:nvPr/>
            </p:nvGrpSpPr>
            <p:grpSpPr>
              <a:xfrm rot="10800000">
                <a:off x="6629400" y="0"/>
                <a:ext cx="2514600" cy="6858000"/>
                <a:chOff x="0" y="0"/>
                <a:chExt cx="2514600" cy="6858000"/>
              </a:xfrm>
            </p:grpSpPr>
            <p:sp>
              <p:nvSpPr>
                <p:cNvPr id="81" name="Rectangle 80"/>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Rectangle 81"/>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Rectangle 82"/>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8" name="Rectangle 77"/>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Rectangle 79"/>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Freeform 45"/>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7" name="Freeform 46"/>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Freeform 49"/>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Hexagon 50"/>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Hexagon 51"/>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Hexagon 60"/>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Freeform 62"/>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Hexagon 67"/>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Hexagon 68"/>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Hexagon 69"/>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Hexagon 70"/>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Hexagon 71"/>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Freeform 72"/>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Freeform 73"/>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94" name="Rectangle 93"/>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1" name="Rectangle 100"/>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2" name="Rectangle 101"/>
          <p:cNvSpPr/>
          <p:nvPr/>
        </p:nvSpPr>
        <p:spPr>
          <a:xfrm>
            <a:off x="905571" y="601883"/>
            <a:ext cx="3562257" cy="5648445"/>
          </a:xfrm>
          <a:prstGeom prst="rect">
            <a:avLst/>
          </a:prstGeom>
          <a:solidFill>
            <a:srgbClr val="FFFFFF"/>
          </a:solidFill>
          <a:ln w="3175">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 name="Rectangle 104"/>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734424" y="2660904"/>
            <a:ext cx="3300984" cy="1463040"/>
          </a:xfrm>
        </p:spPr>
        <p:txBody>
          <a:bodyPr anchor="b">
            <a:normAutofit/>
          </a:bodyPr>
          <a:lstStyle>
            <a:lvl1pPr algn="l">
              <a:defRPr sz="2800" b="0"/>
            </a:lvl1pPr>
          </a:lstStyle>
          <a:p>
            <a:r>
              <a:rPr lang="en-US"/>
              <a:t>Click to edit Master title style</a:t>
            </a:r>
          </a:p>
        </p:txBody>
      </p:sp>
      <p:sp>
        <p:nvSpPr>
          <p:cNvPr id="3" name="Picture Placeholder 2"/>
          <p:cNvSpPr>
            <a:spLocks noGrp="1"/>
          </p:cNvSpPr>
          <p:nvPr>
            <p:ph type="pic" idx="1"/>
          </p:nvPr>
        </p:nvSpPr>
        <p:spPr>
          <a:xfrm>
            <a:off x="1005208" y="693795"/>
            <a:ext cx="3359623" cy="5468112"/>
          </a:xfrm>
        </p:spPr>
        <p:txBody>
          <a:bodyPr/>
          <a:lstStyle>
            <a:lvl1pPr marL="0" indent="0">
              <a:buNone/>
              <a:defRPr sz="3200">
                <a:solidFill>
                  <a:schemeClr val="accent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4734630" y="4133088"/>
            <a:ext cx="3300573" cy="1519561"/>
          </a:xfrm>
        </p:spPr>
        <p:txBody>
          <a:bodyPr>
            <a:normAutofit/>
          </a:bodyPr>
          <a:lstStyle>
            <a:lvl1pPr marL="0" indent="0">
              <a:buNone/>
              <a:defRPr sz="1600">
                <a:solidFill>
                  <a:srgbClr val="42424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096EE93-B8B6-4C57-B18A-5D6DBAFB531C}" type="datetime1">
              <a:rPr lang="id-ID" smtClean="0"/>
              <a:t>19/10/2016</a:t>
            </a:fld>
            <a:endParaRPr lang="id-ID"/>
          </a:p>
        </p:txBody>
      </p:sp>
      <p:sp>
        <p:nvSpPr>
          <p:cNvPr id="6" name="Footer Placeholder 5"/>
          <p:cNvSpPr>
            <a:spLocks noGrp="1"/>
          </p:cNvSpPr>
          <p:nvPr>
            <p:ph type="ftr" sz="quarter" idx="11"/>
          </p:nvPr>
        </p:nvSpPr>
        <p:spPr>
          <a:xfrm>
            <a:off x="4641448" y="5724835"/>
            <a:ext cx="3493664" cy="365125"/>
          </a:xfrm>
        </p:spPr>
        <p:txBody>
          <a:bodyPr>
            <a:normAutofit/>
          </a:bodyPr>
          <a:lstStyle/>
          <a:p>
            <a:r>
              <a:rPr lang="id-ID"/>
              <a:t>#logika informatika_Ninink#</a:t>
            </a:r>
          </a:p>
        </p:txBody>
      </p:sp>
      <p:sp>
        <p:nvSpPr>
          <p:cNvPr id="7" name="Slide Number Placeholder 6"/>
          <p:cNvSpPr>
            <a:spLocks noGrp="1"/>
          </p:cNvSpPr>
          <p:nvPr>
            <p:ph type="sldNum" sz="quarter" idx="12"/>
          </p:nvPr>
        </p:nvSpPr>
        <p:spPr/>
        <p:txBody>
          <a:bodyPr/>
          <a:lstStyle/>
          <a:p>
            <a:fld id="{47A12D55-82E6-4014-BA28-1C8BB63256C4}" type="slidenum">
              <a:rPr lang="id-ID" smtClean="0"/>
              <a:t>‹#›</a:t>
            </a:fld>
            <a:endParaRPr lang="id-ID"/>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F0B9A1F-EB98-45CB-8B19-0F13726C2D7B}" type="datetime1">
              <a:rPr lang="id-ID" smtClean="0"/>
              <a:t>19/10/2016</a:t>
            </a:fld>
            <a:endParaRPr lang="id-ID"/>
          </a:p>
        </p:txBody>
      </p:sp>
      <p:sp>
        <p:nvSpPr>
          <p:cNvPr id="5" name="Footer Placeholder 4"/>
          <p:cNvSpPr>
            <a:spLocks noGrp="1"/>
          </p:cNvSpPr>
          <p:nvPr>
            <p:ph type="ftr" sz="quarter" idx="11"/>
          </p:nvPr>
        </p:nvSpPr>
        <p:spPr/>
        <p:txBody>
          <a:bodyPr/>
          <a:lstStyle/>
          <a:p>
            <a:r>
              <a:rPr lang="id-ID"/>
              <a:t>#logika informatika_Ninink#</a:t>
            </a:r>
          </a:p>
        </p:txBody>
      </p:sp>
      <p:sp>
        <p:nvSpPr>
          <p:cNvPr id="6" name="Slide Number Placeholder 5"/>
          <p:cNvSpPr>
            <a:spLocks noGrp="1"/>
          </p:cNvSpPr>
          <p:nvPr>
            <p:ph type="sldNum" sz="quarter" idx="12"/>
          </p:nvPr>
        </p:nvSpPr>
        <p:spPr/>
        <p:txBody>
          <a:bodyPr/>
          <a:lstStyle/>
          <a:p>
            <a:fld id="{47A12D55-82E6-4014-BA28-1C8BB63256C4}" type="slidenum">
              <a:rPr lang="id-ID" smtClean="0"/>
              <a:t>‹#›</a:t>
            </a:fld>
            <a:endParaRPr lang="id-ID"/>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030147"/>
            <a:ext cx="1484453" cy="4780344"/>
          </a:xfrm>
        </p:spPr>
        <p:txBody>
          <a:bodyPr vert="eaVert" anchor="ctr"/>
          <a:lstStyle/>
          <a:p>
            <a:r>
              <a:rPr lang="en-US"/>
              <a:t>Click to edit Master title style</a:t>
            </a:r>
          </a:p>
        </p:txBody>
      </p:sp>
      <p:sp>
        <p:nvSpPr>
          <p:cNvPr id="3" name="Vertical Text Placeholder 2"/>
          <p:cNvSpPr>
            <a:spLocks noGrp="1"/>
          </p:cNvSpPr>
          <p:nvPr>
            <p:ph type="body" orient="vert" idx="1"/>
          </p:nvPr>
        </p:nvSpPr>
        <p:spPr>
          <a:xfrm>
            <a:off x="1053296" y="1030147"/>
            <a:ext cx="5423704" cy="47803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4FDEFDE-D5B7-43A4-8722-02B948888960}" type="datetime1">
              <a:rPr lang="id-ID" smtClean="0"/>
              <a:t>19/10/2016</a:t>
            </a:fld>
            <a:endParaRPr lang="id-ID"/>
          </a:p>
        </p:txBody>
      </p:sp>
      <p:sp>
        <p:nvSpPr>
          <p:cNvPr id="5" name="Footer Placeholder 4"/>
          <p:cNvSpPr>
            <a:spLocks noGrp="1"/>
          </p:cNvSpPr>
          <p:nvPr>
            <p:ph type="ftr" sz="quarter" idx="11"/>
          </p:nvPr>
        </p:nvSpPr>
        <p:spPr/>
        <p:txBody>
          <a:bodyPr/>
          <a:lstStyle/>
          <a:p>
            <a:r>
              <a:rPr lang="id-ID"/>
              <a:t>#logika informatika_Ninink#</a:t>
            </a:r>
          </a:p>
        </p:txBody>
      </p:sp>
      <p:sp>
        <p:nvSpPr>
          <p:cNvPr id="6" name="Slide Number Placeholder 5"/>
          <p:cNvSpPr>
            <a:spLocks noGrp="1"/>
          </p:cNvSpPr>
          <p:nvPr>
            <p:ph type="sldNum" sz="quarter" idx="12"/>
          </p:nvPr>
        </p:nvSpPr>
        <p:spPr/>
        <p:txBody>
          <a:bodyPr/>
          <a:lstStyle/>
          <a:p>
            <a:fld id="{47A12D55-82E6-4014-BA28-1C8BB63256C4}" type="slidenum">
              <a:rPr lang="id-ID" smtClean="0"/>
              <a:t>‹#›</a:t>
            </a:fld>
            <a:endParaRPr lang="id-ID"/>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42" name="Group 41"/>
          <p:cNvGrpSpPr/>
          <p:nvPr/>
        </p:nvGrpSpPr>
        <p:grpSpPr>
          <a:xfrm>
            <a:off x="-304800" y="0"/>
            <a:ext cx="9932332" cy="6858000"/>
            <a:chOff x="-382404" y="0"/>
            <a:chExt cx="9932332" cy="6858000"/>
          </a:xfrm>
        </p:grpSpPr>
        <p:grpSp>
          <p:nvGrpSpPr>
            <p:cNvPr id="43" name="Group 44"/>
            <p:cNvGrpSpPr/>
            <p:nvPr/>
          </p:nvGrpSpPr>
          <p:grpSpPr>
            <a:xfrm>
              <a:off x="0" y="0"/>
              <a:ext cx="9144000" cy="6858000"/>
              <a:chOff x="0" y="0"/>
              <a:chExt cx="9144000" cy="6858000"/>
            </a:xfrm>
          </p:grpSpPr>
          <p:grpSp>
            <p:nvGrpSpPr>
              <p:cNvPr id="101" name="Group 4"/>
              <p:cNvGrpSpPr/>
              <p:nvPr/>
            </p:nvGrpSpPr>
            <p:grpSpPr>
              <a:xfrm>
                <a:off x="0" y="0"/>
                <a:ext cx="2514600" cy="6858000"/>
                <a:chOff x="0" y="0"/>
                <a:chExt cx="2514600" cy="6858000"/>
              </a:xfrm>
            </p:grpSpPr>
            <p:sp>
              <p:nvSpPr>
                <p:cNvPr id="113" name="Rectangle 112"/>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4"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5"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2" name="Group 5"/>
              <p:cNvGrpSpPr/>
              <p:nvPr/>
            </p:nvGrpSpPr>
            <p:grpSpPr>
              <a:xfrm>
                <a:off x="422910" y="0"/>
                <a:ext cx="2514600" cy="6858000"/>
                <a:chOff x="0" y="0"/>
                <a:chExt cx="2514600" cy="6858000"/>
              </a:xfrm>
            </p:grpSpPr>
            <p:sp>
              <p:nvSpPr>
                <p:cNvPr id="110" name="Rectangle 109"/>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1" name="Rectangle 110"/>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2" name="Rectangle 111"/>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3" name="Group 9"/>
              <p:cNvGrpSpPr/>
              <p:nvPr/>
            </p:nvGrpSpPr>
            <p:grpSpPr>
              <a:xfrm rot="10800000">
                <a:off x="6629400" y="0"/>
                <a:ext cx="2514600" cy="6858000"/>
                <a:chOff x="0" y="0"/>
                <a:chExt cx="2514600" cy="6858000"/>
              </a:xfrm>
            </p:grpSpPr>
            <p:sp>
              <p:nvSpPr>
                <p:cNvPr id="107" name="Rectangle 106"/>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8" name="Rectangle 107"/>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9" name="Rectangle 108"/>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4" name="Rectangle 103"/>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 name="Rectangle 104"/>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6" name="Rectangle 105"/>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4" name="Freeform 43"/>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5" name="Freeform 44"/>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6" name="Freeform 45"/>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7" name="Freeform 46"/>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Hexagon 49"/>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Hexagon 50"/>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Hexagon 51"/>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Hexagon 52"/>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Freeform 54"/>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Hexagon 56"/>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Hexagon 57"/>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Hexagon 58"/>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5" name="Hexagon 94"/>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6" name="Hexagon 95"/>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7" name="Hexagon 96"/>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8" name="Hexagon 97"/>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9" name="Freeform 98"/>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0" name="Freeform 99"/>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66" name="Rectangle 65"/>
          <p:cNvSpPr/>
          <p:nvPr/>
        </p:nvSpPr>
        <p:spPr>
          <a:xfrm>
            <a:off x="457200" y="333487"/>
            <a:ext cx="8229600" cy="6185647"/>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Rectangle 69"/>
          <p:cNvSpPr/>
          <p:nvPr/>
        </p:nvSpPr>
        <p:spPr>
          <a:xfrm>
            <a:off x="4561242" y="-21511"/>
            <a:ext cx="3679116" cy="699244"/>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Rectangle 70"/>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1043490" y="1027664"/>
            <a:ext cx="7024744" cy="1143000"/>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1043492" y="2323652"/>
            <a:ext cx="6777317" cy="350897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997388" y="224492"/>
            <a:ext cx="2133600" cy="365125"/>
          </a:xfrm>
          <a:prstGeom prst="rect">
            <a:avLst/>
          </a:prstGeom>
        </p:spPr>
        <p:txBody>
          <a:bodyPr vert="horz" lIns="91440" tIns="45720" rIns="91440" bIns="45720" rtlCol="0" anchor="ctr"/>
          <a:lstStyle>
            <a:lvl1pPr algn="r">
              <a:defRPr sz="1200">
                <a:solidFill>
                  <a:srgbClr val="FEFEFE"/>
                </a:solidFill>
              </a:defRPr>
            </a:lvl1pPr>
          </a:lstStyle>
          <a:p>
            <a:fld id="{288CBF0F-4540-4194-A51A-8E79E82337D1}" type="datetime1">
              <a:rPr lang="id-ID" smtClean="0"/>
              <a:t>19/10/2016</a:t>
            </a:fld>
            <a:endParaRPr lang="id-ID"/>
          </a:p>
        </p:txBody>
      </p:sp>
      <p:sp>
        <p:nvSpPr>
          <p:cNvPr id="5" name="Footer Placeholder 4"/>
          <p:cNvSpPr>
            <a:spLocks noGrp="1"/>
          </p:cNvSpPr>
          <p:nvPr>
            <p:ph type="ftr" sz="quarter" idx="3"/>
          </p:nvPr>
        </p:nvSpPr>
        <p:spPr>
          <a:xfrm>
            <a:off x="4641448" y="5852160"/>
            <a:ext cx="3502152" cy="365125"/>
          </a:xfrm>
          <a:prstGeom prst="rect">
            <a:avLst/>
          </a:prstGeom>
        </p:spPr>
        <p:txBody>
          <a:bodyPr vert="horz" lIns="91440" tIns="45720" rIns="91440" bIns="45720" rtlCol="0" anchor="ctr"/>
          <a:lstStyle>
            <a:lvl1pPr algn="r">
              <a:defRPr sz="1200">
                <a:solidFill>
                  <a:schemeClr val="accent1"/>
                </a:solidFill>
              </a:defRPr>
            </a:lvl1pPr>
          </a:lstStyle>
          <a:p>
            <a:r>
              <a:rPr lang="id-ID"/>
              <a:t>#logika informatika_Ninink#</a:t>
            </a:r>
          </a:p>
        </p:txBody>
      </p:sp>
      <p:sp>
        <p:nvSpPr>
          <p:cNvPr id="6" name="Slide Number Placeholder 5"/>
          <p:cNvSpPr>
            <a:spLocks noGrp="1"/>
          </p:cNvSpPr>
          <p:nvPr>
            <p:ph type="sldNum" sz="quarter" idx="4"/>
          </p:nvPr>
        </p:nvSpPr>
        <p:spPr>
          <a:xfrm>
            <a:off x="4649096" y="224491"/>
            <a:ext cx="1332156" cy="365125"/>
          </a:xfrm>
          <a:prstGeom prst="rect">
            <a:avLst/>
          </a:prstGeom>
        </p:spPr>
        <p:txBody>
          <a:bodyPr vert="horz" lIns="91440" tIns="45720" rIns="91440" bIns="45720" rtlCol="0" anchor="ctr"/>
          <a:lstStyle>
            <a:lvl1pPr algn="l">
              <a:defRPr sz="1200">
                <a:solidFill>
                  <a:srgbClr val="FEFEFE"/>
                </a:solidFill>
              </a:defRPr>
            </a:lvl1pPr>
          </a:lstStyle>
          <a:p>
            <a:fld id="{47A12D55-82E6-4014-BA28-1C8BB63256C4}" type="slidenum">
              <a:rPr lang="id-ID" smtClean="0"/>
              <a:t>‹#›</a:t>
            </a:fld>
            <a:endParaRPr lang="id-ID"/>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dt="0"/>
  <p:txStyles>
    <p:titleStyle>
      <a:lvl1pPr algn="l" defTabSz="914400" rtl="0" eaLnBrk="1" latinLnBrk="0" hangingPunct="1">
        <a:spcBef>
          <a:spcPct val="0"/>
        </a:spcBef>
        <a:buNone/>
        <a:defRPr sz="40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274320" algn="l" defTabSz="914400" rtl="0" eaLnBrk="1" latinLnBrk="0" hangingPunct="1">
        <a:spcBef>
          <a:spcPct val="20000"/>
        </a:spcBef>
        <a:buClr>
          <a:schemeClr val="accent1"/>
        </a:buClr>
        <a:buSzPct val="76000"/>
        <a:buFont typeface="Wingdings 2" pitchFamily="18" charset="2"/>
        <a:buChar char=""/>
        <a:defRPr sz="2400" kern="1200">
          <a:solidFill>
            <a:schemeClr val="tx2"/>
          </a:solidFill>
          <a:latin typeface="+mn-lt"/>
          <a:ea typeface="+mn-ea"/>
          <a:cs typeface="+mn-cs"/>
        </a:defRPr>
      </a:lvl1pPr>
      <a:lvl2pPr marL="640080" indent="-274320" algn="l" defTabSz="914400" rtl="0" eaLnBrk="1" latinLnBrk="0" hangingPunct="1">
        <a:spcBef>
          <a:spcPct val="20000"/>
        </a:spcBef>
        <a:buClr>
          <a:schemeClr val="accent1"/>
        </a:buClr>
        <a:buSzPct val="76000"/>
        <a:buFont typeface="Wingdings 2" pitchFamily="18" charset="2"/>
        <a:buChar char=""/>
        <a:defRPr sz="2200" kern="1200">
          <a:solidFill>
            <a:schemeClr val="tx2"/>
          </a:solidFill>
          <a:latin typeface="+mn-lt"/>
          <a:ea typeface="+mn-ea"/>
          <a:cs typeface="+mn-cs"/>
        </a:defRPr>
      </a:lvl2pPr>
      <a:lvl3pPr marL="914400" indent="-228600" algn="l" defTabSz="914400" rtl="0" eaLnBrk="1" latinLnBrk="0" hangingPunct="1">
        <a:spcBef>
          <a:spcPct val="20000"/>
        </a:spcBef>
        <a:buClr>
          <a:schemeClr val="accent1"/>
        </a:buClr>
        <a:buSzPct val="76000"/>
        <a:buFont typeface="Wingdings 2" pitchFamily="18" charset="2"/>
        <a:buChar char=""/>
        <a:defRPr sz="2000" kern="1200">
          <a:solidFill>
            <a:schemeClr val="tx2"/>
          </a:solidFill>
          <a:latin typeface="+mn-lt"/>
          <a:ea typeface="+mn-ea"/>
          <a:cs typeface="+mn-cs"/>
        </a:defRPr>
      </a:lvl3pPr>
      <a:lvl4pPr marL="1124712" indent="-228600" algn="l" defTabSz="914400" rtl="0" eaLnBrk="1" latinLnBrk="0" hangingPunct="1">
        <a:spcBef>
          <a:spcPct val="20000"/>
        </a:spcBef>
        <a:buClr>
          <a:schemeClr val="accent1"/>
        </a:buClr>
        <a:buSzPct val="76000"/>
        <a:buFont typeface="Wingdings 2" pitchFamily="18" charset="2"/>
        <a:buChar char=""/>
        <a:defRPr sz="1800" kern="1200">
          <a:solidFill>
            <a:schemeClr val="tx2"/>
          </a:solidFill>
          <a:latin typeface="+mn-lt"/>
          <a:ea typeface="+mn-ea"/>
          <a:cs typeface="+mn-cs"/>
        </a:defRPr>
      </a:lvl4pPr>
      <a:lvl5pPr marL="1325880" indent="-228600" algn="l" defTabSz="914400" rtl="0" eaLnBrk="1" latinLnBrk="0" hangingPunct="1">
        <a:spcBef>
          <a:spcPct val="20000"/>
        </a:spcBef>
        <a:buClr>
          <a:schemeClr val="accent1"/>
        </a:buClr>
        <a:buSzPct val="76000"/>
        <a:buFont typeface="Wingdings 2" pitchFamily="18" charset="2"/>
        <a:buChar char=""/>
        <a:defRPr sz="1600" kern="1200" baseline="0">
          <a:solidFill>
            <a:schemeClr val="tx2"/>
          </a:solidFill>
          <a:latin typeface="+mn-lt"/>
          <a:ea typeface="+mn-ea"/>
          <a:cs typeface="+mn-cs"/>
        </a:defRPr>
      </a:lvl5pPr>
      <a:lvl6pPr marL="1517904"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6pPr>
      <a:lvl7pPr marL="1719072"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7pPr>
      <a:lvl8pPr marL="1920240"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8pPr>
      <a:lvl9pPr marL="2121408"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b="1" dirty="0"/>
              <a:t>Logika Informatika</a:t>
            </a:r>
          </a:p>
        </p:txBody>
      </p:sp>
      <p:sp>
        <p:nvSpPr>
          <p:cNvPr id="3" name="Content Placeholder 2"/>
          <p:cNvSpPr>
            <a:spLocks noGrp="1"/>
          </p:cNvSpPr>
          <p:nvPr>
            <p:ph idx="1"/>
          </p:nvPr>
        </p:nvSpPr>
        <p:spPr/>
        <p:txBody>
          <a:bodyPr/>
          <a:lstStyle/>
          <a:p>
            <a:r>
              <a:rPr lang="id-ID" dirty="0"/>
              <a:t>adalah disiplin ilmu yang mempelajari transformasi fakta berlambang yaitu data maupun informasi pada mesin berbasis komputasi dengan penalaran sehingga didapat suatu kesimpulan.</a:t>
            </a:r>
            <a:br>
              <a:rPr lang="id-ID" dirty="0"/>
            </a:br>
            <a:endParaRPr lang="id-ID" dirty="0"/>
          </a:p>
        </p:txBody>
      </p:sp>
      <p:sp>
        <p:nvSpPr>
          <p:cNvPr id="4" name="Footer Placeholder 3"/>
          <p:cNvSpPr>
            <a:spLocks noGrp="1"/>
          </p:cNvSpPr>
          <p:nvPr>
            <p:ph type="ftr" sz="quarter" idx="11"/>
          </p:nvPr>
        </p:nvSpPr>
        <p:spPr/>
        <p:txBody>
          <a:bodyPr/>
          <a:lstStyle/>
          <a:p>
            <a:r>
              <a:rPr lang="id-ID"/>
              <a:t>#logika informatika_Ninink#</a:t>
            </a:r>
          </a:p>
        </p:txBody>
      </p:sp>
      <p:sp>
        <p:nvSpPr>
          <p:cNvPr id="5" name="Slide Number Placeholder 4"/>
          <p:cNvSpPr>
            <a:spLocks noGrp="1"/>
          </p:cNvSpPr>
          <p:nvPr>
            <p:ph type="sldNum" sz="quarter" idx="12"/>
          </p:nvPr>
        </p:nvSpPr>
        <p:spPr/>
        <p:txBody>
          <a:bodyPr/>
          <a:lstStyle/>
          <a:p>
            <a:fld id="{47A12D55-82E6-4014-BA28-1C8BB63256C4}" type="slidenum">
              <a:rPr lang="id-ID" smtClean="0"/>
              <a:t>1</a:t>
            </a:fld>
            <a:endParaRPr lang="id-ID"/>
          </a:p>
        </p:txBody>
      </p:sp>
    </p:spTree>
    <p:extLst>
      <p:ext uri="{BB962C8B-B14F-4D97-AF65-F5344CB8AC3E}">
        <p14:creationId xmlns:p14="http://schemas.microsoft.com/office/powerpoint/2010/main" val="293420671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b="1" dirty="0"/>
              <a:t>Logika Informatika</a:t>
            </a:r>
          </a:p>
        </p:txBody>
      </p:sp>
      <p:sp>
        <p:nvSpPr>
          <p:cNvPr id="3" name="Content Placeholder 2"/>
          <p:cNvSpPr>
            <a:spLocks noGrp="1"/>
          </p:cNvSpPr>
          <p:nvPr>
            <p:ph idx="1"/>
          </p:nvPr>
        </p:nvSpPr>
        <p:spPr/>
        <p:txBody>
          <a:bodyPr/>
          <a:lstStyle/>
          <a:p>
            <a:r>
              <a:rPr lang="id-ID" dirty="0"/>
              <a:t>Logika proposisional</a:t>
            </a:r>
          </a:p>
          <a:p>
            <a:r>
              <a:rPr lang="id-ID" dirty="0"/>
              <a:t>Logika predikat</a:t>
            </a:r>
          </a:p>
          <a:p>
            <a:r>
              <a:rPr lang="id-ID" dirty="0"/>
              <a:t>Logika Hubungan</a:t>
            </a:r>
          </a:p>
          <a:p>
            <a:r>
              <a:rPr lang="id-ID" dirty="0"/>
              <a:t>Logika Himpunan</a:t>
            </a:r>
          </a:p>
          <a:p>
            <a:r>
              <a:rPr lang="id-ID" dirty="0"/>
              <a:t>Logika Samar</a:t>
            </a:r>
          </a:p>
        </p:txBody>
      </p:sp>
      <p:sp>
        <p:nvSpPr>
          <p:cNvPr id="4" name="Footer Placeholder 3"/>
          <p:cNvSpPr>
            <a:spLocks noGrp="1"/>
          </p:cNvSpPr>
          <p:nvPr>
            <p:ph type="ftr" sz="quarter" idx="11"/>
          </p:nvPr>
        </p:nvSpPr>
        <p:spPr/>
        <p:txBody>
          <a:bodyPr/>
          <a:lstStyle/>
          <a:p>
            <a:r>
              <a:rPr lang="id-ID"/>
              <a:t>#logika informatika_Ninink#</a:t>
            </a:r>
          </a:p>
        </p:txBody>
      </p:sp>
      <p:sp>
        <p:nvSpPr>
          <p:cNvPr id="5" name="Slide Number Placeholder 4"/>
          <p:cNvSpPr>
            <a:spLocks noGrp="1"/>
          </p:cNvSpPr>
          <p:nvPr>
            <p:ph type="sldNum" sz="quarter" idx="12"/>
          </p:nvPr>
        </p:nvSpPr>
        <p:spPr/>
        <p:txBody>
          <a:bodyPr/>
          <a:lstStyle/>
          <a:p>
            <a:fld id="{47A12D55-82E6-4014-BA28-1C8BB63256C4}" type="slidenum">
              <a:rPr lang="id-ID" smtClean="0"/>
              <a:t>2</a:t>
            </a:fld>
            <a:endParaRPr lang="id-ID"/>
          </a:p>
        </p:txBody>
      </p:sp>
    </p:spTree>
    <p:extLst>
      <p:ext uri="{BB962C8B-B14F-4D97-AF65-F5344CB8AC3E}">
        <p14:creationId xmlns:p14="http://schemas.microsoft.com/office/powerpoint/2010/main" val="260168336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b="1" dirty="0"/>
              <a:t>Logika Informatika</a:t>
            </a:r>
          </a:p>
        </p:txBody>
      </p:sp>
      <p:sp>
        <p:nvSpPr>
          <p:cNvPr id="3" name="Content Placeholder 2"/>
          <p:cNvSpPr>
            <a:spLocks noGrp="1"/>
          </p:cNvSpPr>
          <p:nvPr>
            <p:ph idx="1"/>
          </p:nvPr>
        </p:nvSpPr>
        <p:spPr/>
        <p:txBody>
          <a:bodyPr>
            <a:normAutofit/>
          </a:bodyPr>
          <a:lstStyle/>
          <a:p>
            <a:r>
              <a:rPr lang="id-ID" dirty="0">
                <a:solidFill>
                  <a:srgbClr val="FF0000"/>
                </a:solidFill>
              </a:rPr>
              <a:t>Logika Proposisional </a:t>
            </a:r>
          </a:p>
          <a:p>
            <a:pPr marL="68580" indent="0">
              <a:buNone/>
            </a:pPr>
            <a:r>
              <a:rPr lang="id-ID" dirty="0"/>
              <a:t>Fokus utama logika ini pada pernyataan-pernyataan yang dapat digolongkan dalam pengertian proposisi – proposisi.</a:t>
            </a:r>
          </a:p>
        </p:txBody>
      </p:sp>
      <p:sp>
        <p:nvSpPr>
          <p:cNvPr id="4" name="Footer Placeholder 3"/>
          <p:cNvSpPr>
            <a:spLocks noGrp="1"/>
          </p:cNvSpPr>
          <p:nvPr>
            <p:ph type="ftr" sz="quarter" idx="11"/>
          </p:nvPr>
        </p:nvSpPr>
        <p:spPr/>
        <p:txBody>
          <a:bodyPr/>
          <a:lstStyle/>
          <a:p>
            <a:r>
              <a:rPr lang="id-ID"/>
              <a:t>#logika informatika_Ninink#</a:t>
            </a:r>
          </a:p>
        </p:txBody>
      </p:sp>
      <p:sp>
        <p:nvSpPr>
          <p:cNvPr id="5" name="Slide Number Placeholder 4"/>
          <p:cNvSpPr>
            <a:spLocks noGrp="1"/>
          </p:cNvSpPr>
          <p:nvPr>
            <p:ph type="sldNum" sz="quarter" idx="12"/>
          </p:nvPr>
        </p:nvSpPr>
        <p:spPr/>
        <p:txBody>
          <a:bodyPr/>
          <a:lstStyle/>
          <a:p>
            <a:fld id="{47A12D55-82E6-4014-BA28-1C8BB63256C4}" type="slidenum">
              <a:rPr lang="id-ID" smtClean="0"/>
              <a:t>3</a:t>
            </a:fld>
            <a:endParaRPr lang="id-ID"/>
          </a:p>
        </p:txBody>
      </p:sp>
    </p:spTree>
    <p:extLst>
      <p:ext uri="{BB962C8B-B14F-4D97-AF65-F5344CB8AC3E}">
        <p14:creationId xmlns:p14="http://schemas.microsoft.com/office/powerpoint/2010/main" val="365569147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b="1" dirty="0"/>
              <a:t>Logika Informatika</a:t>
            </a:r>
          </a:p>
        </p:txBody>
      </p:sp>
      <p:sp>
        <p:nvSpPr>
          <p:cNvPr id="3" name="Content Placeholder 2"/>
          <p:cNvSpPr>
            <a:spLocks noGrp="1"/>
          </p:cNvSpPr>
          <p:nvPr>
            <p:ph idx="1"/>
          </p:nvPr>
        </p:nvSpPr>
        <p:spPr/>
        <p:txBody>
          <a:bodyPr/>
          <a:lstStyle/>
          <a:p>
            <a:r>
              <a:rPr lang="id-ID" dirty="0">
                <a:solidFill>
                  <a:srgbClr val="FF0000"/>
                </a:solidFill>
              </a:rPr>
              <a:t>Logika Predikat</a:t>
            </a:r>
          </a:p>
          <a:p>
            <a:pPr marL="68580" indent="0">
              <a:buNone/>
            </a:pPr>
            <a:r>
              <a:rPr lang="id-ID" dirty="0"/>
              <a:t>Penyataan-pernyataan yang tidak dapat digolongkan sebagai proposisi, dan tidak dapat diproses dengan logika proposisional, akan ditangani logika predikat yang memfokuskan diri pada predikat yang selalu menyertai suatu pernyataan dalam bentuk kalimat.</a:t>
            </a:r>
            <a:br>
              <a:rPr lang="id-ID" dirty="0"/>
            </a:br>
            <a:endParaRPr lang="id-ID" dirty="0"/>
          </a:p>
        </p:txBody>
      </p:sp>
      <p:sp>
        <p:nvSpPr>
          <p:cNvPr id="4" name="Footer Placeholder 3"/>
          <p:cNvSpPr>
            <a:spLocks noGrp="1"/>
          </p:cNvSpPr>
          <p:nvPr>
            <p:ph type="ftr" sz="quarter" idx="11"/>
          </p:nvPr>
        </p:nvSpPr>
        <p:spPr/>
        <p:txBody>
          <a:bodyPr/>
          <a:lstStyle/>
          <a:p>
            <a:r>
              <a:rPr lang="id-ID"/>
              <a:t>#logika informatika_Ninink#</a:t>
            </a:r>
          </a:p>
        </p:txBody>
      </p:sp>
      <p:sp>
        <p:nvSpPr>
          <p:cNvPr id="5" name="Slide Number Placeholder 4"/>
          <p:cNvSpPr>
            <a:spLocks noGrp="1"/>
          </p:cNvSpPr>
          <p:nvPr>
            <p:ph type="sldNum" sz="quarter" idx="12"/>
          </p:nvPr>
        </p:nvSpPr>
        <p:spPr/>
        <p:txBody>
          <a:bodyPr/>
          <a:lstStyle/>
          <a:p>
            <a:fld id="{47A12D55-82E6-4014-BA28-1C8BB63256C4}" type="slidenum">
              <a:rPr lang="id-ID" smtClean="0"/>
              <a:t>4</a:t>
            </a:fld>
            <a:endParaRPr lang="id-ID"/>
          </a:p>
        </p:txBody>
      </p:sp>
    </p:spTree>
    <p:extLst>
      <p:ext uri="{BB962C8B-B14F-4D97-AF65-F5344CB8AC3E}">
        <p14:creationId xmlns:p14="http://schemas.microsoft.com/office/powerpoint/2010/main" val="290978833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b="1" dirty="0"/>
              <a:t>Logika Informatika</a:t>
            </a:r>
          </a:p>
        </p:txBody>
      </p:sp>
      <p:sp>
        <p:nvSpPr>
          <p:cNvPr id="3" name="Content Placeholder 2"/>
          <p:cNvSpPr>
            <a:spLocks noGrp="1"/>
          </p:cNvSpPr>
          <p:nvPr>
            <p:ph idx="1"/>
          </p:nvPr>
        </p:nvSpPr>
        <p:spPr/>
        <p:txBody>
          <a:bodyPr/>
          <a:lstStyle/>
          <a:p>
            <a:r>
              <a:rPr lang="id-ID" dirty="0">
                <a:solidFill>
                  <a:srgbClr val="FF0000"/>
                </a:solidFill>
              </a:rPr>
              <a:t>Logika Hubungan</a:t>
            </a:r>
          </a:p>
          <a:p>
            <a:pPr marL="68580" indent="0">
              <a:buNone/>
            </a:pPr>
            <a:r>
              <a:rPr lang="id-ID" dirty="0"/>
              <a:t>Mempelajari hubungan antara pernyataan, relasi simetri, refleksif, antisimetris, dan lain-lain</a:t>
            </a:r>
          </a:p>
        </p:txBody>
      </p:sp>
      <p:sp>
        <p:nvSpPr>
          <p:cNvPr id="4" name="Footer Placeholder 3"/>
          <p:cNvSpPr>
            <a:spLocks noGrp="1"/>
          </p:cNvSpPr>
          <p:nvPr>
            <p:ph type="ftr" sz="quarter" idx="11"/>
          </p:nvPr>
        </p:nvSpPr>
        <p:spPr/>
        <p:txBody>
          <a:bodyPr/>
          <a:lstStyle/>
          <a:p>
            <a:r>
              <a:rPr lang="id-ID"/>
              <a:t>#logika informatika_Ninink#</a:t>
            </a:r>
          </a:p>
        </p:txBody>
      </p:sp>
      <p:sp>
        <p:nvSpPr>
          <p:cNvPr id="5" name="Slide Number Placeholder 4"/>
          <p:cNvSpPr>
            <a:spLocks noGrp="1"/>
          </p:cNvSpPr>
          <p:nvPr>
            <p:ph type="sldNum" sz="quarter" idx="12"/>
          </p:nvPr>
        </p:nvSpPr>
        <p:spPr/>
        <p:txBody>
          <a:bodyPr/>
          <a:lstStyle/>
          <a:p>
            <a:fld id="{47A12D55-82E6-4014-BA28-1C8BB63256C4}" type="slidenum">
              <a:rPr lang="id-ID" smtClean="0"/>
              <a:t>5</a:t>
            </a:fld>
            <a:endParaRPr lang="id-ID"/>
          </a:p>
        </p:txBody>
      </p:sp>
    </p:spTree>
    <p:extLst>
      <p:ext uri="{BB962C8B-B14F-4D97-AF65-F5344CB8AC3E}">
        <p14:creationId xmlns:p14="http://schemas.microsoft.com/office/powerpoint/2010/main" val="136602403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b="1" dirty="0"/>
              <a:t>Logika Informatika</a:t>
            </a:r>
          </a:p>
        </p:txBody>
      </p:sp>
      <p:sp>
        <p:nvSpPr>
          <p:cNvPr id="3" name="Content Placeholder 2"/>
          <p:cNvSpPr>
            <a:spLocks noGrp="1"/>
          </p:cNvSpPr>
          <p:nvPr>
            <p:ph idx="1"/>
          </p:nvPr>
        </p:nvSpPr>
        <p:spPr/>
        <p:txBody>
          <a:bodyPr>
            <a:normAutofit fontScale="92500"/>
          </a:bodyPr>
          <a:lstStyle/>
          <a:p>
            <a:r>
              <a:rPr lang="id-ID" dirty="0">
                <a:solidFill>
                  <a:srgbClr val="FF0000"/>
                </a:solidFill>
              </a:rPr>
              <a:t>Logika Himpunan</a:t>
            </a:r>
          </a:p>
          <a:p>
            <a:pPr marL="68580" indent="0">
              <a:buNone/>
            </a:pPr>
            <a:r>
              <a:rPr lang="id-ID" dirty="0"/>
              <a:t>Membicarakan tentang unsur-unsur himpunan dan hukum-hukum yang berlaku di dalamnya. </a:t>
            </a:r>
          </a:p>
          <a:p>
            <a:pPr marL="68580" indent="0">
              <a:buNone/>
            </a:pPr>
            <a:r>
              <a:rPr lang="id-ID" dirty="0"/>
              <a:t>Himpunan adalah suatu kumpulan / koleksi dari objek – objek sebarang. (cara pengumpulan objek – objek tersebut biasanya berdasarkan sifat / keadaan mereka yang sama, ataupun berdasarkan suatu aturan tertentu / yang ditentukan.</a:t>
            </a:r>
          </a:p>
        </p:txBody>
      </p:sp>
      <p:sp>
        <p:nvSpPr>
          <p:cNvPr id="4" name="Footer Placeholder 3"/>
          <p:cNvSpPr>
            <a:spLocks noGrp="1"/>
          </p:cNvSpPr>
          <p:nvPr>
            <p:ph type="ftr" sz="quarter" idx="11"/>
          </p:nvPr>
        </p:nvSpPr>
        <p:spPr/>
        <p:txBody>
          <a:bodyPr/>
          <a:lstStyle/>
          <a:p>
            <a:r>
              <a:rPr lang="id-ID"/>
              <a:t>#logika informatika_Ninink#</a:t>
            </a:r>
          </a:p>
        </p:txBody>
      </p:sp>
      <p:sp>
        <p:nvSpPr>
          <p:cNvPr id="5" name="Slide Number Placeholder 4"/>
          <p:cNvSpPr>
            <a:spLocks noGrp="1"/>
          </p:cNvSpPr>
          <p:nvPr>
            <p:ph type="sldNum" sz="quarter" idx="12"/>
          </p:nvPr>
        </p:nvSpPr>
        <p:spPr/>
        <p:txBody>
          <a:bodyPr/>
          <a:lstStyle/>
          <a:p>
            <a:fld id="{47A12D55-82E6-4014-BA28-1C8BB63256C4}" type="slidenum">
              <a:rPr lang="id-ID" smtClean="0"/>
              <a:t>6</a:t>
            </a:fld>
            <a:endParaRPr lang="id-ID"/>
          </a:p>
        </p:txBody>
      </p:sp>
    </p:spTree>
    <p:extLst>
      <p:ext uri="{BB962C8B-B14F-4D97-AF65-F5344CB8AC3E}">
        <p14:creationId xmlns:p14="http://schemas.microsoft.com/office/powerpoint/2010/main" val="417921687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b="1" dirty="0"/>
              <a:t>Logika Informatika</a:t>
            </a:r>
          </a:p>
        </p:txBody>
      </p:sp>
      <p:sp>
        <p:nvSpPr>
          <p:cNvPr id="3" name="Content Placeholder 2"/>
          <p:cNvSpPr>
            <a:spLocks noGrp="1"/>
          </p:cNvSpPr>
          <p:nvPr>
            <p:ph idx="1"/>
          </p:nvPr>
        </p:nvSpPr>
        <p:spPr/>
        <p:txBody>
          <a:bodyPr>
            <a:normAutofit lnSpcReduction="10000"/>
          </a:bodyPr>
          <a:lstStyle/>
          <a:p>
            <a:r>
              <a:rPr lang="id-ID" dirty="0">
                <a:solidFill>
                  <a:srgbClr val="FF0000"/>
                </a:solidFill>
              </a:rPr>
              <a:t>Logika Samar</a:t>
            </a:r>
          </a:p>
          <a:p>
            <a:pPr marL="68580" indent="0">
              <a:buNone/>
            </a:pPr>
            <a:r>
              <a:rPr lang="id-ID" dirty="0"/>
              <a:t>Merupakan pertengahan dari dua nilai biner yaitu ya tidak, nol-satu, benar-salah. </a:t>
            </a:r>
          </a:p>
          <a:p>
            <a:pPr marL="68580" indent="0">
              <a:buNone/>
            </a:pPr>
            <a:r>
              <a:rPr lang="id-ID" dirty="0"/>
              <a:t>Kondisi yang ditunjukkan oleh logika samar ini antara lain : banyak, sedikit, sekitar x, sering, umumnya. </a:t>
            </a:r>
          </a:p>
          <a:p>
            <a:pPr marL="68580" indent="0">
              <a:buNone/>
            </a:pPr>
            <a:r>
              <a:rPr lang="id-ID" dirty="0"/>
              <a:t>Samar banyak diterapkan dalam kecerdasan buatan, mesin pintar atau sistem cerdas dan alat-alat elektronika.</a:t>
            </a:r>
          </a:p>
        </p:txBody>
      </p:sp>
      <p:sp>
        <p:nvSpPr>
          <p:cNvPr id="4" name="Footer Placeholder 3"/>
          <p:cNvSpPr>
            <a:spLocks noGrp="1"/>
          </p:cNvSpPr>
          <p:nvPr>
            <p:ph type="ftr" sz="quarter" idx="11"/>
          </p:nvPr>
        </p:nvSpPr>
        <p:spPr/>
        <p:txBody>
          <a:bodyPr/>
          <a:lstStyle/>
          <a:p>
            <a:r>
              <a:rPr lang="id-ID"/>
              <a:t>#logika informatika_Ninink#</a:t>
            </a:r>
          </a:p>
        </p:txBody>
      </p:sp>
      <p:sp>
        <p:nvSpPr>
          <p:cNvPr id="5" name="Slide Number Placeholder 4"/>
          <p:cNvSpPr>
            <a:spLocks noGrp="1"/>
          </p:cNvSpPr>
          <p:nvPr>
            <p:ph type="sldNum" sz="quarter" idx="12"/>
          </p:nvPr>
        </p:nvSpPr>
        <p:spPr/>
        <p:txBody>
          <a:bodyPr/>
          <a:lstStyle/>
          <a:p>
            <a:fld id="{47A12D55-82E6-4014-BA28-1C8BB63256C4}" type="slidenum">
              <a:rPr lang="id-ID" smtClean="0"/>
              <a:t>7</a:t>
            </a:fld>
            <a:endParaRPr lang="id-ID"/>
          </a:p>
        </p:txBody>
      </p:sp>
    </p:spTree>
    <p:extLst>
      <p:ext uri="{BB962C8B-B14F-4D97-AF65-F5344CB8AC3E}">
        <p14:creationId xmlns:p14="http://schemas.microsoft.com/office/powerpoint/2010/main" val="417921687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b="1" dirty="0"/>
              <a:t>Logika Informatika</a:t>
            </a:r>
          </a:p>
        </p:txBody>
      </p:sp>
      <p:sp>
        <p:nvSpPr>
          <p:cNvPr id="3" name="Content Placeholder 2"/>
          <p:cNvSpPr>
            <a:spLocks noGrp="1"/>
          </p:cNvSpPr>
          <p:nvPr>
            <p:ph idx="1"/>
          </p:nvPr>
        </p:nvSpPr>
        <p:spPr/>
        <p:txBody>
          <a:bodyPr>
            <a:normAutofit fontScale="77500" lnSpcReduction="20000"/>
          </a:bodyPr>
          <a:lstStyle/>
          <a:p>
            <a:r>
              <a:rPr lang="id-ID" dirty="0">
                <a:solidFill>
                  <a:srgbClr val="FF0000"/>
                </a:solidFill>
              </a:rPr>
              <a:t>Logika Samar</a:t>
            </a:r>
          </a:p>
          <a:p>
            <a:pPr marL="68580" indent="0">
              <a:buNone/>
            </a:pPr>
            <a:r>
              <a:rPr lang="id-ID" dirty="0"/>
              <a:t>Perlu diketahui bahwa Teori Himpunan Samar dan Logika Samar sangat berkembang pesat pada saat ini. </a:t>
            </a:r>
          </a:p>
          <a:p>
            <a:pPr marL="68580" indent="0">
              <a:buNone/>
            </a:pPr>
            <a:endParaRPr lang="id-ID" dirty="0"/>
          </a:p>
          <a:p>
            <a:pPr marL="68580" indent="0">
              <a:buNone/>
            </a:pPr>
            <a:r>
              <a:rPr lang="id-ID" dirty="0"/>
              <a:t>Banyak sekali masalah-masalah nyata yang lebih tepat diselesaikan menggunakan Teori Himpunan Samar dan Logika Samar. </a:t>
            </a:r>
          </a:p>
          <a:p>
            <a:pPr marL="68580" indent="0">
              <a:buNone/>
            </a:pPr>
            <a:endParaRPr lang="id-ID" dirty="0"/>
          </a:p>
          <a:p>
            <a:pPr marL="68580" indent="0">
              <a:buNone/>
            </a:pPr>
            <a:r>
              <a:rPr lang="id-ID" dirty="0"/>
              <a:t>Banyak sekali muncul teori-teori baru pada saat ini misalnya: Topologi Fuzzy, Analisa Fuzzy, Aljabar Fuzzy (Fuzzy Semi Group, Fuzzy Ring, Fuzzy Group, dan sebagainya).</a:t>
            </a:r>
          </a:p>
        </p:txBody>
      </p:sp>
      <p:sp>
        <p:nvSpPr>
          <p:cNvPr id="4" name="Footer Placeholder 3"/>
          <p:cNvSpPr>
            <a:spLocks noGrp="1"/>
          </p:cNvSpPr>
          <p:nvPr>
            <p:ph type="ftr" sz="quarter" idx="11"/>
          </p:nvPr>
        </p:nvSpPr>
        <p:spPr/>
        <p:txBody>
          <a:bodyPr/>
          <a:lstStyle/>
          <a:p>
            <a:r>
              <a:rPr lang="id-ID"/>
              <a:t>#logika informatika_Ninink#</a:t>
            </a:r>
          </a:p>
        </p:txBody>
      </p:sp>
      <p:sp>
        <p:nvSpPr>
          <p:cNvPr id="5" name="Slide Number Placeholder 4"/>
          <p:cNvSpPr>
            <a:spLocks noGrp="1"/>
          </p:cNvSpPr>
          <p:nvPr>
            <p:ph type="sldNum" sz="quarter" idx="12"/>
          </p:nvPr>
        </p:nvSpPr>
        <p:spPr/>
        <p:txBody>
          <a:bodyPr/>
          <a:lstStyle/>
          <a:p>
            <a:fld id="{47A12D55-82E6-4014-BA28-1C8BB63256C4}" type="slidenum">
              <a:rPr lang="id-ID" smtClean="0"/>
              <a:t>8</a:t>
            </a:fld>
            <a:endParaRPr lang="id-ID"/>
          </a:p>
        </p:txBody>
      </p:sp>
    </p:spTree>
    <p:extLst>
      <p:ext uri="{BB962C8B-B14F-4D97-AF65-F5344CB8AC3E}">
        <p14:creationId xmlns:p14="http://schemas.microsoft.com/office/powerpoint/2010/main" val="417921687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b="1" dirty="0"/>
              <a:t>Manfaat Logika Informatika</a:t>
            </a:r>
          </a:p>
        </p:txBody>
      </p:sp>
      <p:sp>
        <p:nvSpPr>
          <p:cNvPr id="3" name="Content Placeholder 2"/>
          <p:cNvSpPr>
            <a:spLocks noGrp="1"/>
          </p:cNvSpPr>
          <p:nvPr>
            <p:ph idx="1"/>
          </p:nvPr>
        </p:nvSpPr>
        <p:spPr/>
        <p:txBody>
          <a:bodyPr>
            <a:normAutofit/>
          </a:bodyPr>
          <a:lstStyle/>
          <a:p>
            <a:r>
              <a:rPr lang="id-ID" dirty="0"/>
              <a:t>Berfikir/nalar untuk penyelesaian masalah</a:t>
            </a:r>
          </a:p>
          <a:p>
            <a:r>
              <a:rPr lang="id-ID" dirty="0"/>
              <a:t>Membantu setiap orang yang mempelajari logika untuk berpikir secara rasional, kritis, lurus, tetap, tertib, metodis dan koheren.</a:t>
            </a:r>
          </a:p>
          <a:p>
            <a:r>
              <a:rPr lang="id-ID" dirty="0"/>
              <a:t>Meningkatkan kemampuan berpikir secara abstrak, cermat, dan objektif.</a:t>
            </a:r>
          </a:p>
        </p:txBody>
      </p:sp>
      <p:sp>
        <p:nvSpPr>
          <p:cNvPr id="4" name="Footer Placeholder 3"/>
          <p:cNvSpPr>
            <a:spLocks noGrp="1"/>
          </p:cNvSpPr>
          <p:nvPr>
            <p:ph type="ftr" sz="quarter" idx="11"/>
          </p:nvPr>
        </p:nvSpPr>
        <p:spPr/>
        <p:txBody>
          <a:bodyPr/>
          <a:lstStyle/>
          <a:p>
            <a:r>
              <a:rPr lang="id-ID"/>
              <a:t>#logika informatika_Ninink#</a:t>
            </a:r>
          </a:p>
        </p:txBody>
      </p:sp>
      <p:sp>
        <p:nvSpPr>
          <p:cNvPr id="5" name="Slide Number Placeholder 4"/>
          <p:cNvSpPr>
            <a:spLocks noGrp="1"/>
          </p:cNvSpPr>
          <p:nvPr>
            <p:ph type="sldNum" sz="quarter" idx="12"/>
          </p:nvPr>
        </p:nvSpPr>
        <p:spPr/>
        <p:txBody>
          <a:bodyPr/>
          <a:lstStyle/>
          <a:p>
            <a:fld id="{47A12D55-82E6-4014-BA28-1C8BB63256C4}" type="slidenum">
              <a:rPr lang="id-ID" smtClean="0"/>
              <a:t>9</a:t>
            </a:fld>
            <a:endParaRPr lang="id-ID"/>
          </a:p>
        </p:txBody>
      </p:sp>
    </p:spTree>
    <p:extLst>
      <p:ext uri="{BB962C8B-B14F-4D97-AF65-F5344CB8AC3E}">
        <p14:creationId xmlns:p14="http://schemas.microsoft.com/office/powerpoint/2010/main" val="338425465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b="1" dirty="0"/>
              <a:t>Manfaat Logika Informatika</a:t>
            </a:r>
          </a:p>
        </p:txBody>
      </p:sp>
      <p:sp>
        <p:nvSpPr>
          <p:cNvPr id="3" name="Content Placeholder 2"/>
          <p:cNvSpPr>
            <a:spLocks noGrp="1"/>
          </p:cNvSpPr>
          <p:nvPr>
            <p:ph idx="1"/>
          </p:nvPr>
        </p:nvSpPr>
        <p:spPr/>
        <p:txBody>
          <a:bodyPr>
            <a:normAutofit lnSpcReduction="10000"/>
          </a:bodyPr>
          <a:lstStyle/>
          <a:p>
            <a:r>
              <a:rPr lang="id-ID" dirty="0"/>
              <a:t>Menambah kecerdasan dan meningkatkan kemampuan berpikir secara tajam dan mandiri.</a:t>
            </a:r>
          </a:p>
          <a:p>
            <a:r>
              <a:rPr lang="id-ID" dirty="0"/>
              <a:t>Memaksa dan mendorong untuk berpikir sendiri dengan menggunakan asas-asas sistematis</a:t>
            </a:r>
          </a:p>
          <a:p>
            <a:r>
              <a:rPr lang="id-ID" dirty="0"/>
              <a:t>Meningkatkan cinta akan kebenaran dan menghindari kesalahan-kesalahan berpikir, kekeliruan serta kesesatan.</a:t>
            </a:r>
          </a:p>
        </p:txBody>
      </p:sp>
      <p:sp>
        <p:nvSpPr>
          <p:cNvPr id="4" name="Footer Placeholder 3"/>
          <p:cNvSpPr>
            <a:spLocks noGrp="1"/>
          </p:cNvSpPr>
          <p:nvPr>
            <p:ph type="ftr" sz="quarter" idx="11"/>
          </p:nvPr>
        </p:nvSpPr>
        <p:spPr/>
        <p:txBody>
          <a:bodyPr/>
          <a:lstStyle/>
          <a:p>
            <a:r>
              <a:rPr lang="id-ID"/>
              <a:t>#logika informatika_Ninink#</a:t>
            </a:r>
          </a:p>
        </p:txBody>
      </p:sp>
      <p:sp>
        <p:nvSpPr>
          <p:cNvPr id="5" name="Slide Number Placeholder 4"/>
          <p:cNvSpPr>
            <a:spLocks noGrp="1"/>
          </p:cNvSpPr>
          <p:nvPr>
            <p:ph type="sldNum" sz="quarter" idx="12"/>
          </p:nvPr>
        </p:nvSpPr>
        <p:spPr/>
        <p:txBody>
          <a:bodyPr/>
          <a:lstStyle/>
          <a:p>
            <a:fld id="{47A12D55-82E6-4014-BA28-1C8BB63256C4}" type="slidenum">
              <a:rPr lang="id-ID" smtClean="0"/>
              <a:t>10</a:t>
            </a:fld>
            <a:endParaRPr lang="id-ID"/>
          </a:p>
        </p:txBody>
      </p:sp>
    </p:spTree>
    <p:extLst>
      <p:ext uri="{BB962C8B-B14F-4D97-AF65-F5344CB8AC3E}">
        <p14:creationId xmlns:p14="http://schemas.microsoft.com/office/powerpoint/2010/main" val="155752218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b="1" dirty="0"/>
              <a:t>Manfaat Logika Informatika</a:t>
            </a:r>
          </a:p>
        </p:txBody>
      </p:sp>
      <p:sp>
        <p:nvSpPr>
          <p:cNvPr id="3" name="Content Placeholder 2"/>
          <p:cNvSpPr>
            <a:spLocks noGrp="1"/>
          </p:cNvSpPr>
          <p:nvPr>
            <p:ph idx="1"/>
          </p:nvPr>
        </p:nvSpPr>
        <p:spPr/>
        <p:txBody>
          <a:bodyPr>
            <a:normAutofit/>
          </a:bodyPr>
          <a:lstStyle/>
          <a:p>
            <a:r>
              <a:rPr lang="id-ID" dirty="0"/>
              <a:t>Mampu melakukan analisis terhadap suatu kejadian.</a:t>
            </a:r>
          </a:p>
          <a:p>
            <a:r>
              <a:rPr lang="id-ID" dirty="0"/>
              <a:t>Terhindar dari klenik ,gugon-tuhon (bahasa Jawa)</a:t>
            </a:r>
          </a:p>
          <a:p>
            <a:r>
              <a:rPr lang="id-ID" dirty="0"/>
              <a:t>Apabila sudah mampu berpikir rasional, kritis, lurus, metodis dan analitis sebagaimana tersebut point 1 maka akan meningkatkan citra diri seseorang.</a:t>
            </a:r>
          </a:p>
          <a:p>
            <a:endParaRPr lang="id-ID" dirty="0"/>
          </a:p>
        </p:txBody>
      </p:sp>
      <p:sp>
        <p:nvSpPr>
          <p:cNvPr id="4" name="Footer Placeholder 3"/>
          <p:cNvSpPr>
            <a:spLocks noGrp="1"/>
          </p:cNvSpPr>
          <p:nvPr>
            <p:ph type="ftr" sz="quarter" idx="11"/>
          </p:nvPr>
        </p:nvSpPr>
        <p:spPr/>
        <p:txBody>
          <a:bodyPr/>
          <a:lstStyle/>
          <a:p>
            <a:r>
              <a:rPr lang="id-ID"/>
              <a:t>#logika informatika_Ninink#</a:t>
            </a:r>
          </a:p>
        </p:txBody>
      </p:sp>
      <p:sp>
        <p:nvSpPr>
          <p:cNvPr id="5" name="Slide Number Placeholder 4"/>
          <p:cNvSpPr>
            <a:spLocks noGrp="1"/>
          </p:cNvSpPr>
          <p:nvPr>
            <p:ph type="sldNum" sz="quarter" idx="12"/>
          </p:nvPr>
        </p:nvSpPr>
        <p:spPr/>
        <p:txBody>
          <a:bodyPr/>
          <a:lstStyle/>
          <a:p>
            <a:fld id="{47A12D55-82E6-4014-BA28-1C8BB63256C4}" type="slidenum">
              <a:rPr lang="id-ID" smtClean="0"/>
              <a:t>11</a:t>
            </a:fld>
            <a:endParaRPr lang="id-ID"/>
          </a:p>
        </p:txBody>
      </p:sp>
    </p:spTree>
    <p:extLst>
      <p:ext uri="{BB962C8B-B14F-4D97-AF65-F5344CB8AC3E}">
        <p14:creationId xmlns:p14="http://schemas.microsoft.com/office/powerpoint/2010/main" val="316372874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b="1" dirty="0"/>
              <a:t>Aliran dalam Logika</a:t>
            </a:r>
          </a:p>
        </p:txBody>
      </p:sp>
      <p:sp>
        <p:nvSpPr>
          <p:cNvPr id="3" name="Content Placeholder 2"/>
          <p:cNvSpPr>
            <a:spLocks noGrp="1"/>
          </p:cNvSpPr>
          <p:nvPr>
            <p:ph idx="1"/>
          </p:nvPr>
        </p:nvSpPr>
        <p:spPr/>
        <p:txBody>
          <a:bodyPr/>
          <a:lstStyle/>
          <a:p>
            <a:r>
              <a:rPr lang="id-ID"/>
              <a:t>Logika Tradisional</a:t>
            </a:r>
          </a:p>
          <a:p>
            <a:r>
              <a:rPr lang="id-ID"/>
              <a:t>Logika Metafisis</a:t>
            </a:r>
          </a:p>
          <a:p>
            <a:r>
              <a:rPr lang="id-ID"/>
              <a:t>Logika Epistimologi</a:t>
            </a:r>
          </a:p>
          <a:p>
            <a:r>
              <a:rPr lang="id-ID"/>
              <a:t>Logika Instrumentalis/Fragmatis</a:t>
            </a:r>
            <a:endParaRPr lang="id-ID" dirty="0"/>
          </a:p>
        </p:txBody>
      </p:sp>
      <p:sp>
        <p:nvSpPr>
          <p:cNvPr id="4" name="Footer Placeholder 3"/>
          <p:cNvSpPr>
            <a:spLocks noGrp="1"/>
          </p:cNvSpPr>
          <p:nvPr>
            <p:ph type="ftr" sz="quarter" idx="11"/>
          </p:nvPr>
        </p:nvSpPr>
        <p:spPr/>
        <p:txBody>
          <a:bodyPr/>
          <a:lstStyle/>
          <a:p>
            <a:r>
              <a:rPr lang="id-ID"/>
              <a:t>#logika informatika_Ninink#</a:t>
            </a:r>
          </a:p>
        </p:txBody>
      </p:sp>
      <p:sp>
        <p:nvSpPr>
          <p:cNvPr id="5" name="Slide Number Placeholder 4"/>
          <p:cNvSpPr>
            <a:spLocks noGrp="1"/>
          </p:cNvSpPr>
          <p:nvPr>
            <p:ph type="sldNum" sz="quarter" idx="12"/>
          </p:nvPr>
        </p:nvSpPr>
        <p:spPr/>
        <p:txBody>
          <a:bodyPr/>
          <a:lstStyle/>
          <a:p>
            <a:fld id="{47A12D55-82E6-4014-BA28-1C8BB63256C4}" type="slidenum">
              <a:rPr lang="id-ID" smtClean="0"/>
              <a:pPr/>
              <a:t>12</a:t>
            </a:fld>
            <a:endParaRPr lang="id-ID"/>
          </a:p>
        </p:txBody>
      </p:sp>
    </p:spTree>
    <p:extLst>
      <p:ext uri="{BB962C8B-B14F-4D97-AF65-F5344CB8AC3E}">
        <p14:creationId xmlns:p14="http://schemas.microsoft.com/office/powerpoint/2010/main" val="65362551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b="1" dirty="0"/>
              <a:t>Aliran dalam Logika</a:t>
            </a:r>
          </a:p>
        </p:txBody>
      </p:sp>
      <p:sp>
        <p:nvSpPr>
          <p:cNvPr id="3" name="Content Placeholder 2"/>
          <p:cNvSpPr>
            <a:spLocks noGrp="1"/>
          </p:cNvSpPr>
          <p:nvPr>
            <p:ph idx="1"/>
          </p:nvPr>
        </p:nvSpPr>
        <p:spPr/>
        <p:txBody>
          <a:bodyPr>
            <a:normAutofit fontScale="85000" lnSpcReduction="10000"/>
          </a:bodyPr>
          <a:lstStyle/>
          <a:p>
            <a:r>
              <a:rPr lang="id-ID" dirty="0">
                <a:solidFill>
                  <a:srgbClr val="FF0000"/>
                </a:solidFill>
              </a:rPr>
              <a:t>Logika Tradisional</a:t>
            </a:r>
          </a:p>
          <a:p>
            <a:pPr marL="68580" lvl="0" indent="0">
              <a:buNone/>
            </a:pPr>
            <a:r>
              <a:rPr lang="en-US" dirty="0" err="1"/>
              <a:t>Pelopornya</a:t>
            </a:r>
            <a:r>
              <a:rPr lang="en-US" dirty="0"/>
              <a:t> </a:t>
            </a:r>
            <a:r>
              <a:rPr lang="en-US" dirty="0" err="1"/>
              <a:t>adalah</a:t>
            </a:r>
            <a:r>
              <a:rPr lang="en-US" dirty="0"/>
              <a:t> </a:t>
            </a:r>
            <a:r>
              <a:rPr lang="en-US" dirty="0" err="1"/>
              <a:t>Aristoteles</a:t>
            </a:r>
            <a:r>
              <a:rPr lang="en-US" dirty="0"/>
              <a:t> (384-322 SM)</a:t>
            </a:r>
            <a:endParaRPr lang="id-ID" dirty="0"/>
          </a:p>
          <a:p>
            <a:pPr marL="68580" lvl="0" indent="0">
              <a:buNone/>
            </a:pPr>
            <a:endParaRPr lang="id-ID" dirty="0"/>
          </a:p>
          <a:p>
            <a:pPr marL="68580" lvl="0" indent="0">
              <a:buNone/>
            </a:pPr>
            <a:r>
              <a:rPr lang="en-US" dirty="0" err="1"/>
              <a:t>Terdiri</a:t>
            </a:r>
            <a:r>
              <a:rPr lang="en-US" dirty="0"/>
              <a:t> </a:t>
            </a:r>
            <a:r>
              <a:rPr lang="en-US" dirty="0" err="1"/>
              <a:t>dari</a:t>
            </a:r>
            <a:r>
              <a:rPr lang="en-US" dirty="0"/>
              <a:t> </a:t>
            </a:r>
            <a:r>
              <a:rPr lang="en-US" dirty="0" err="1"/>
              <a:t>analitika</a:t>
            </a:r>
            <a:r>
              <a:rPr lang="en-US" dirty="0"/>
              <a:t> </a:t>
            </a:r>
            <a:r>
              <a:rPr lang="en-US" dirty="0" err="1"/>
              <a:t>dan</a:t>
            </a:r>
            <a:r>
              <a:rPr lang="en-US" dirty="0"/>
              <a:t> </a:t>
            </a:r>
            <a:r>
              <a:rPr lang="en-US" dirty="0" err="1"/>
              <a:t>dialektika</a:t>
            </a:r>
            <a:r>
              <a:rPr lang="en-US" dirty="0"/>
              <a:t>. </a:t>
            </a:r>
            <a:endParaRPr lang="id-ID" dirty="0"/>
          </a:p>
          <a:p>
            <a:pPr marL="68580" lvl="0" indent="0">
              <a:buNone/>
            </a:pPr>
            <a:endParaRPr lang="id-ID" dirty="0"/>
          </a:p>
          <a:p>
            <a:pPr marL="68580" lvl="0" indent="0">
              <a:buNone/>
            </a:pPr>
            <a:r>
              <a:rPr lang="en-US" dirty="0" err="1"/>
              <a:t>Ilmu</a:t>
            </a:r>
            <a:r>
              <a:rPr lang="en-US" dirty="0"/>
              <a:t> </a:t>
            </a:r>
            <a:r>
              <a:rPr lang="en-US" dirty="0" err="1"/>
              <a:t>analitika</a:t>
            </a:r>
            <a:r>
              <a:rPr lang="en-US" dirty="0"/>
              <a:t> </a:t>
            </a:r>
            <a:r>
              <a:rPr lang="en-US" dirty="0" err="1"/>
              <a:t>yaitu</a:t>
            </a:r>
            <a:r>
              <a:rPr lang="en-US" dirty="0"/>
              <a:t> </a:t>
            </a:r>
            <a:r>
              <a:rPr lang="en-US" dirty="0" err="1"/>
              <a:t>cara</a:t>
            </a:r>
            <a:r>
              <a:rPr lang="en-US" dirty="0"/>
              <a:t> </a:t>
            </a:r>
            <a:r>
              <a:rPr lang="en-US" dirty="0" err="1"/>
              <a:t>penalaran</a:t>
            </a:r>
            <a:r>
              <a:rPr lang="en-US" dirty="0"/>
              <a:t> yang </a:t>
            </a:r>
            <a:r>
              <a:rPr lang="en-US" dirty="0" err="1"/>
              <a:t>didasarkan</a:t>
            </a:r>
            <a:r>
              <a:rPr lang="en-US" dirty="0"/>
              <a:t> </a:t>
            </a:r>
            <a:r>
              <a:rPr lang="en-US" dirty="0" err="1"/>
              <a:t>pada</a:t>
            </a:r>
            <a:r>
              <a:rPr lang="en-US" dirty="0"/>
              <a:t> </a:t>
            </a:r>
            <a:r>
              <a:rPr lang="en-US" dirty="0" err="1"/>
              <a:t>pernyataan</a:t>
            </a:r>
            <a:r>
              <a:rPr lang="en-US" dirty="0"/>
              <a:t> yang </a:t>
            </a:r>
            <a:r>
              <a:rPr lang="en-US" dirty="0" err="1"/>
              <a:t>benar</a:t>
            </a:r>
            <a:r>
              <a:rPr lang="en-US" dirty="0"/>
              <a:t> </a:t>
            </a:r>
            <a:r>
              <a:rPr lang="en-US" dirty="0" err="1"/>
              <a:t>sedangkan</a:t>
            </a:r>
            <a:r>
              <a:rPr lang="en-US" dirty="0"/>
              <a:t> </a:t>
            </a:r>
            <a:endParaRPr lang="id-ID" dirty="0"/>
          </a:p>
          <a:p>
            <a:pPr marL="68580" lvl="0" indent="0">
              <a:buNone/>
            </a:pPr>
            <a:endParaRPr lang="id-ID" dirty="0"/>
          </a:p>
          <a:p>
            <a:pPr marL="68580" lvl="0" indent="0">
              <a:buNone/>
            </a:pPr>
            <a:r>
              <a:rPr lang="en-US" dirty="0" err="1"/>
              <a:t>dialektika</a:t>
            </a:r>
            <a:r>
              <a:rPr lang="en-US" dirty="0"/>
              <a:t> </a:t>
            </a:r>
            <a:r>
              <a:rPr lang="en-US" dirty="0" err="1"/>
              <a:t>yaitu</a:t>
            </a:r>
            <a:r>
              <a:rPr lang="en-US" dirty="0"/>
              <a:t> </a:t>
            </a:r>
            <a:r>
              <a:rPr lang="en-US" dirty="0" err="1"/>
              <a:t>cara</a:t>
            </a:r>
            <a:r>
              <a:rPr lang="en-US" dirty="0"/>
              <a:t> </a:t>
            </a:r>
            <a:r>
              <a:rPr lang="en-US" dirty="0" err="1"/>
              <a:t>penalaran</a:t>
            </a:r>
            <a:r>
              <a:rPr lang="en-US" dirty="0"/>
              <a:t> yang </a:t>
            </a:r>
            <a:r>
              <a:rPr lang="en-US" dirty="0" err="1"/>
              <a:t>didasarkan</a:t>
            </a:r>
            <a:r>
              <a:rPr lang="en-US" dirty="0"/>
              <a:t> </a:t>
            </a:r>
            <a:r>
              <a:rPr lang="en-US" dirty="0" err="1"/>
              <a:t>pada</a:t>
            </a:r>
            <a:r>
              <a:rPr lang="en-US" dirty="0"/>
              <a:t> </a:t>
            </a:r>
            <a:r>
              <a:rPr lang="en-US" dirty="0" err="1"/>
              <a:t>dugaan</a:t>
            </a:r>
            <a:r>
              <a:rPr lang="en-US" dirty="0"/>
              <a:t>. </a:t>
            </a:r>
            <a:endParaRPr lang="id-ID" dirty="0"/>
          </a:p>
        </p:txBody>
      </p:sp>
      <p:sp>
        <p:nvSpPr>
          <p:cNvPr id="4" name="Footer Placeholder 3"/>
          <p:cNvSpPr>
            <a:spLocks noGrp="1"/>
          </p:cNvSpPr>
          <p:nvPr>
            <p:ph type="ftr" sz="quarter" idx="11"/>
          </p:nvPr>
        </p:nvSpPr>
        <p:spPr/>
        <p:txBody>
          <a:bodyPr/>
          <a:lstStyle/>
          <a:p>
            <a:r>
              <a:rPr lang="id-ID"/>
              <a:t>#logika informatika_Ninink#</a:t>
            </a:r>
          </a:p>
        </p:txBody>
      </p:sp>
      <p:sp>
        <p:nvSpPr>
          <p:cNvPr id="5" name="Slide Number Placeholder 4"/>
          <p:cNvSpPr>
            <a:spLocks noGrp="1"/>
          </p:cNvSpPr>
          <p:nvPr>
            <p:ph type="sldNum" sz="quarter" idx="12"/>
          </p:nvPr>
        </p:nvSpPr>
        <p:spPr/>
        <p:txBody>
          <a:bodyPr/>
          <a:lstStyle/>
          <a:p>
            <a:fld id="{47A12D55-82E6-4014-BA28-1C8BB63256C4}" type="slidenum">
              <a:rPr lang="id-ID" smtClean="0"/>
              <a:pPr/>
              <a:t>13</a:t>
            </a:fld>
            <a:endParaRPr lang="id-ID"/>
          </a:p>
        </p:txBody>
      </p:sp>
    </p:spTree>
    <p:extLst>
      <p:ext uri="{BB962C8B-B14F-4D97-AF65-F5344CB8AC3E}">
        <p14:creationId xmlns:p14="http://schemas.microsoft.com/office/powerpoint/2010/main" val="22473011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b="1" dirty="0"/>
              <a:t>Aliran dalam Logika</a:t>
            </a:r>
          </a:p>
        </p:txBody>
      </p:sp>
      <p:sp>
        <p:nvSpPr>
          <p:cNvPr id="3" name="Content Placeholder 2"/>
          <p:cNvSpPr>
            <a:spLocks noGrp="1"/>
          </p:cNvSpPr>
          <p:nvPr>
            <p:ph idx="1"/>
          </p:nvPr>
        </p:nvSpPr>
        <p:spPr/>
        <p:txBody>
          <a:bodyPr/>
          <a:lstStyle/>
          <a:p>
            <a:r>
              <a:rPr lang="id-ID" dirty="0">
                <a:solidFill>
                  <a:srgbClr val="FF0000"/>
                </a:solidFill>
              </a:rPr>
              <a:t>Logika Metafisis</a:t>
            </a:r>
          </a:p>
          <a:p>
            <a:pPr marL="68580" lvl="0" indent="0">
              <a:buNone/>
            </a:pPr>
            <a:r>
              <a:rPr lang="it-IT" dirty="0"/>
              <a:t>Dipelopori oleh F. Hegel (1770-1831 M)</a:t>
            </a:r>
            <a:endParaRPr lang="id-ID" dirty="0"/>
          </a:p>
          <a:p>
            <a:pPr marL="68580" lvl="0" indent="0">
              <a:buNone/>
            </a:pPr>
            <a:endParaRPr lang="id-ID" dirty="0"/>
          </a:p>
          <a:p>
            <a:pPr marL="68580" lvl="0" indent="0">
              <a:buNone/>
            </a:pPr>
            <a:r>
              <a:rPr lang="it-IT" dirty="0"/>
              <a:t>Menurut Hegel, logika dianggap sebagai metafisika dimana susunan pikiran dianggap sebagai kenyataan.</a:t>
            </a:r>
            <a:endParaRPr lang="id-ID" dirty="0"/>
          </a:p>
        </p:txBody>
      </p:sp>
      <p:sp>
        <p:nvSpPr>
          <p:cNvPr id="4" name="Footer Placeholder 3"/>
          <p:cNvSpPr>
            <a:spLocks noGrp="1"/>
          </p:cNvSpPr>
          <p:nvPr>
            <p:ph type="ftr" sz="quarter" idx="11"/>
          </p:nvPr>
        </p:nvSpPr>
        <p:spPr/>
        <p:txBody>
          <a:bodyPr/>
          <a:lstStyle/>
          <a:p>
            <a:r>
              <a:rPr lang="id-ID"/>
              <a:t>#logika informatika_Ninink#</a:t>
            </a:r>
          </a:p>
        </p:txBody>
      </p:sp>
      <p:sp>
        <p:nvSpPr>
          <p:cNvPr id="5" name="Slide Number Placeholder 4"/>
          <p:cNvSpPr>
            <a:spLocks noGrp="1"/>
          </p:cNvSpPr>
          <p:nvPr>
            <p:ph type="sldNum" sz="quarter" idx="12"/>
          </p:nvPr>
        </p:nvSpPr>
        <p:spPr/>
        <p:txBody>
          <a:bodyPr/>
          <a:lstStyle/>
          <a:p>
            <a:fld id="{47A12D55-82E6-4014-BA28-1C8BB63256C4}" type="slidenum">
              <a:rPr lang="id-ID" smtClean="0"/>
              <a:pPr/>
              <a:t>14</a:t>
            </a:fld>
            <a:endParaRPr lang="id-ID"/>
          </a:p>
        </p:txBody>
      </p:sp>
    </p:spTree>
    <p:extLst>
      <p:ext uri="{BB962C8B-B14F-4D97-AF65-F5344CB8AC3E}">
        <p14:creationId xmlns:p14="http://schemas.microsoft.com/office/powerpoint/2010/main" val="22473011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b="1" dirty="0"/>
              <a:t>Aliran dalam Logika</a:t>
            </a:r>
          </a:p>
        </p:txBody>
      </p:sp>
      <p:sp>
        <p:nvSpPr>
          <p:cNvPr id="3" name="Content Placeholder 2"/>
          <p:cNvSpPr>
            <a:spLocks noGrp="1"/>
          </p:cNvSpPr>
          <p:nvPr>
            <p:ph idx="1"/>
          </p:nvPr>
        </p:nvSpPr>
        <p:spPr/>
        <p:txBody>
          <a:bodyPr>
            <a:normAutofit fontScale="85000" lnSpcReduction="10000"/>
          </a:bodyPr>
          <a:lstStyle/>
          <a:p>
            <a:r>
              <a:rPr lang="id-ID" dirty="0">
                <a:solidFill>
                  <a:srgbClr val="FF0000"/>
                </a:solidFill>
              </a:rPr>
              <a:t>Logika Epistimologi</a:t>
            </a:r>
          </a:p>
          <a:p>
            <a:pPr marL="68580" lvl="0" indent="0">
              <a:buNone/>
            </a:pPr>
            <a:r>
              <a:rPr lang="en-US" dirty="0" err="1"/>
              <a:t>Diperkenalkan</a:t>
            </a:r>
            <a:r>
              <a:rPr lang="en-US" dirty="0"/>
              <a:t> </a:t>
            </a:r>
            <a:r>
              <a:rPr lang="en-US" dirty="0" err="1"/>
              <a:t>oleh</a:t>
            </a:r>
            <a:r>
              <a:rPr lang="en-US" dirty="0"/>
              <a:t> FH. Bradley (1846-1924) </a:t>
            </a:r>
            <a:r>
              <a:rPr lang="en-US" dirty="0" err="1"/>
              <a:t>dan</a:t>
            </a:r>
            <a:r>
              <a:rPr lang="en-US" dirty="0"/>
              <a:t> Bernhard </a:t>
            </a:r>
            <a:r>
              <a:rPr lang="en-US" dirty="0" err="1"/>
              <a:t>Bosanquet</a:t>
            </a:r>
            <a:r>
              <a:rPr lang="en-US" dirty="0"/>
              <a:t> (1848-1923 M).</a:t>
            </a:r>
            <a:endParaRPr lang="id-ID" dirty="0"/>
          </a:p>
          <a:p>
            <a:pPr marL="68580" lvl="0" indent="0">
              <a:buNone/>
            </a:pPr>
            <a:endParaRPr lang="id-ID" dirty="0"/>
          </a:p>
          <a:p>
            <a:pPr marL="68580" lvl="0" indent="0">
              <a:buNone/>
            </a:pPr>
            <a:r>
              <a:rPr lang="en-US" dirty="0" err="1"/>
              <a:t>Prisip</a:t>
            </a:r>
            <a:r>
              <a:rPr lang="en-US" dirty="0"/>
              <a:t> </a:t>
            </a:r>
            <a:r>
              <a:rPr lang="en-US" dirty="0" err="1"/>
              <a:t>dari</a:t>
            </a:r>
            <a:r>
              <a:rPr lang="en-US" dirty="0"/>
              <a:t> </a:t>
            </a:r>
            <a:r>
              <a:rPr lang="en-US" dirty="0" err="1"/>
              <a:t>logika</a:t>
            </a:r>
            <a:r>
              <a:rPr lang="en-US" dirty="0"/>
              <a:t> </a:t>
            </a:r>
            <a:r>
              <a:rPr lang="en-US" dirty="0" err="1"/>
              <a:t>epistimologi</a:t>
            </a:r>
            <a:r>
              <a:rPr lang="en-US" dirty="0"/>
              <a:t> </a:t>
            </a:r>
            <a:r>
              <a:rPr lang="en-US" dirty="0" err="1"/>
              <a:t>ini</a:t>
            </a:r>
            <a:r>
              <a:rPr lang="en-US" dirty="0"/>
              <a:t> </a:t>
            </a:r>
            <a:r>
              <a:rPr lang="en-US" dirty="0" err="1"/>
              <a:t>adalah</a:t>
            </a:r>
            <a:r>
              <a:rPr lang="en-US" dirty="0"/>
              <a:t> </a:t>
            </a:r>
            <a:r>
              <a:rPr lang="en-US" dirty="0" err="1"/>
              <a:t>untuk</a:t>
            </a:r>
            <a:r>
              <a:rPr lang="en-US" dirty="0"/>
              <a:t> </a:t>
            </a:r>
            <a:r>
              <a:rPr lang="en-US" dirty="0" err="1"/>
              <a:t>mencapai</a:t>
            </a:r>
            <a:r>
              <a:rPr lang="en-US" dirty="0"/>
              <a:t> </a:t>
            </a:r>
            <a:r>
              <a:rPr lang="en-US" dirty="0" err="1"/>
              <a:t>pengetahuan</a:t>
            </a:r>
            <a:r>
              <a:rPr lang="en-US" dirty="0"/>
              <a:t> yang </a:t>
            </a:r>
            <a:r>
              <a:rPr lang="en-US" dirty="0" err="1"/>
              <a:t>memadai</a:t>
            </a:r>
            <a:r>
              <a:rPr lang="en-US" dirty="0"/>
              <a:t>, </a:t>
            </a:r>
            <a:r>
              <a:rPr lang="en-US" dirty="0" err="1"/>
              <a:t>pikiran</a:t>
            </a:r>
            <a:r>
              <a:rPr lang="en-US" dirty="0"/>
              <a:t> yang </a:t>
            </a:r>
            <a:r>
              <a:rPr lang="en-US" dirty="0" err="1"/>
              <a:t>logis</a:t>
            </a:r>
            <a:r>
              <a:rPr lang="en-US" dirty="0"/>
              <a:t> </a:t>
            </a:r>
            <a:r>
              <a:rPr lang="en-US" dirty="0" err="1"/>
              <a:t>dan</a:t>
            </a:r>
            <a:r>
              <a:rPr lang="en-US" dirty="0"/>
              <a:t> </a:t>
            </a:r>
            <a:r>
              <a:rPr lang="en-US" dirty="0" err="1"/>
              <a:t>perasaan</a:t>
            </a:r>
            <a:r>
              <a:rPr lang="en-US" dirty="0"/>
              <a:t> </a:t>
            </a:r>
            <a:r>
              <a:rPr lang="en-US" dirty="0" err="1"/>
              <a:t>halus</a:t>
            </a:r>
            <a:r>
              <a:rPr lang="en-US" dirty="0"/>
              <a:t> </a:t>
            </a:r>
            <a:r>
              <a:rPr lang="en-US" dirty="0" err="1"/>
              <a:t>digabungkan</a:t>
            </a:r>
            <a:r>
              <a:rPr lang="en-US" dirty="0"/>
              <a:t>. </a:t>
            </a:r>
            <a:endParaRPr lang="id-ID" dirty="0"/>
          </a:p>
          <a:p>
            <a:pPr marL="68580" lvl="0" indent="0">
              <a:buNone/>
            </a:pPr>
            <a:endParaRPr lang="id-ID" dirty="0"/>
          </a:p>
          <a:p>
            <a:pPr marL="68580" lvl="0" indent="0">
              <a:buNone/>
            </a:pPr>
            <a:r>
              <a:rPr lang="en-US" dirty="0" err="1"/>
              <a:t>Selain</a:t>
            </a:r>
            <a:r>
              <a:rPr lang="en-US" dirty="0"/>
              <a:t> </a:t>
            </a:r>
            <a:r>
              <a:rPr lang="en-US" dirty="0" err="1"/>
              <a:t>itu</a:t>
            </a:r>
            <a:r>
              <a:rPr lang="en-US" dirty="0"/>
              <a:t>, </a:t>
            </a:r>
            <a:r>
              <a:rPr lang="en-US" dirty="0" err="1"/>
              <a:t>untuk</a:t>
            </a:r>
            <a:r>
              <a:rPr lang="en-US" dirty="0"/>
              <a:t> </a:t>
            </a:r>
            <a:r>
              <a:rPr lang="en-US" dirty="0" err="1"/>
              <a:t>mencapai</a:t>
            </a:r>
            <a:r>
              <a:rPr lang="en-US" dirty="0"/>
              <a:t> </a:t>
            </a:r>
            <a:r>
              <a:rPr lang="en-US" dirty="0" err="1"/>
              <a:t>kebenaran</a:t>
            </a:r>
            <a:r>
              <a:rPr lang="en-US" dirty="0"/>
              <a:t>, </a:t>
            </a:r>
            <a:r>
              <a:rPr lang="en-US" dirty="0" err="1"/>
              <a:t>logika</a:t>
            </a:r>
            <a:r>
              <a:rPr lang="en-US" dirty="0"/>
              <a:t> </a:t>
            </a:r>
            <a:r>
              <a:rPr lang="en-US" dirty="0" err="1"/>
              <a:t>harus</a:t>
            </a:r>
            <a:r>
              <a:rPr lang="en-US" dirty="0"/>
              <a:t> </a:t>
            </a:r>
            <a:r>
              <a:rPr lang="en-US" dirty="0" err="1"/>
              <a:t>dihubungkan</a:t>
            </a:r>
            <a:r>
              <a:rPr lang="en-US" dirty="0"/>
              <a:t> </a:t>
            </a:r>
            <a:r>
              <a:rPr lang="en-US" dirty="0" err="1"/>
              <a:t>dengan</a:t>
            </a:r>
            <a:r>
              <a:rPr lang="en-US" dirty="0"/>
              <a:t> </a:t>
            </a:r>
            <a:r>
              <a:rPr lang="en-US" dirty="0" err="1"/>
              <a:t>seluruh</a:t>
            </a:r>
            <a:r>
              <a:rPr lang="en-US" dirty="0"/>
              <a:t> </a:t>
            </a:r>
            <a:r>
              <a:rPr lang="en-US" dirty="0" err="1"/>
              <a:t>pengetahuan</a:t>
            </a:r>
            <a:r>
              <a:rPr lang="en-US" dirty="0"/>
              <a:t> yang </a:t>
            </a:r>
            <a:r>
              <a:rPr lang="en-US" dirty="0" err="1"/>
              <a:t>lainnya</a:t>
            </a:r>
            <a:r>
              <a:rPr lang="en-US" dirty="0"/>
              <a:t>.</a:t>
            </a:r>
            <a:endParaRPr lang="id-ID" dirty="0"/>
          </a:p>
        </p:txBody>
      </p:sp>
      <p:sp>
        <p:nvSpPr>
          <p:cNvPr id="4" name="Footer Placeholder 3"/>
          <p:cNvSpPr>
            <a:spLocks noGrp="1"/>
          </p:cNvSpPr>
          <p:nvPr>
            <p:ph type="ftr" sz="quarter" idx="11"/>
          </p:nvPr>
        </p:nvSpPr>
        <p:spPr/>
        <p:txBody>
          <a:bodyPr/>
          <a:lstStyle/>
          <a:p>
            <a:r>
              <a:rPr lang="id-ID"/>
              <a:t>#logika informatika_Ninink#</a:t>
            </a:r>
          </a:p>
        </p:txBody>
      </p:sp>
      <p:sp>
        <p:nvSpPr>
          <p:cNvPr id="5" name="Slide Number Placeholder 4"/>
          <p:cNvSpPr>
            <a:spLocks noGrp="1"/>
          </p:cNvSpPr>
          <p:nvPr>
            <p:ph type="sldNum" sz="quarter" idx="12"/>
          </p:nvPr>
        </p:nvSpPr>
        <p:spPr/>
        <p:txBody>
          <a:bodyPr/>
          <a:lstStyle/>
          <a:p>
            <a:fld id="{47A12D55-82E6-4014-BA28-1C8BB63256C4}" type="slidenum">
              <a:rPr lang="id-ID" smtClean="0"/>
              <a:pPr/>
              <a:t>15</a:t>
            </a:fld>
            <a:endParaRPr lang="id-ID"/>
          </a:p>
        </p:txBody>
      </p:sp>
    </p:spTree>
    <p:extLst>
      <p:ext uri="{BB962C8B-B14F-4D97-AF65-F5344CB8AC3E}">
        <p14:creationId xmlns:p14="http://schemas.microsoft.com/office/powerpoint/2010/main" val="22473011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b="1" dirty="0"/>
              <a:t>Aliran dalam Logika</a:t>
            </a:r>
          </a:p>
        </p:txBody>
      </p:sp>
      <p:sp>
        <p:nvSpPr>
          <p:cNvPr id="3" name="Content Placeholder 2"/>
          <p:cNvSpPr>
            <a:spLocks noGrp="1"/>
          </p:cNvSpPr>
          <p:nvPr>
            <p:ph idx="1"/>
          </p:nvPr>
        </p:nvSpPr>
        <p:spPr/>
        <p:txBody>
          <a:bodyPr/>
          <a:lstStyle/>
          <a:p>
            <a:r>
              <a:rPr lang="id-ID" dirty="0">
                <a:solidFill>
                  <a:srgbClr val="FF0000"/>
                </a:solidFill>
              </a:rPr>
              <a:t>Logika Instrumentalis/Fragmatis</a:t>
            </a:r>
          </a:p>
          <a:p>
            <a:pPr marL="68580" lvl="0" indent="0">
              <a:buNone/>
            </a:pPr>
            <a:r>
              <a:rPr lang="en-US" dirty="0" err="1"/>
              <a:t>Dipelopori</a:t>
            </a:r>
            <a:r>
              <a:rPr lang="en-US" dirty="0"/>
              <a:t> </a:t>
            </a:r>
            <a:r>
              <a:rPr lang="en-US" dirty="0" err="1"/>
              <a:t>oleh</a:t>
            </a:r>
            <a:r>
              <a:rPr lang="en-US" dirty="0"/>
              <a:t> </a:t>
            </a:r>
            <a:r>
              <a:rPr lang="en-US" dirty="0" err="1"/>
              <a:t>Jhon</a:t>
            </a:r>
            <a:r>
              <a:rPr lang="en-US" dirty="0"/>
              <a:t> Dewey (1859-1952)</a:t>
            </a:r>
            <a:endParaRPr lang="id-ID" dirty="0"/>
          </a:p>
          <a:p>
            <a:pPr marL="68580" lvl="0" indent="0">
              <a:buNone/>
            </a:pPr>
            <a:endParaRPr lang="id-ID" dirty="0"/>
          </a:p>
          <a:p>
            <a:pPr marL="68580" lvl="0" indent="0">
              <a:buNone/>
            </a:pPr>
            <a:r>
              <a:rPr lang="en-US" dirty="0" err="1"/>
              <a:t>Prinsipnya</a:t>
            </a:r>
            <a:r>
              <a:rPr lang="en-US" dirty="0"/>
              <a:t> </a:t>
            </a:r>
            <a:r>
              <a:rPr lang="en-US" dirty="0" err="1"/>
              <a:t>adalah</a:t>
            </a:r>
            <a:r>
              <a:rPr lang="en-US" dirty="0"/>
              <a:t> </a:t>
            </a:r>
            <a:r>
              <a:rPr lang="en-US" dirty="0" err="1"/>
              <a:t>logika</a:t>
            </a:r>
            <a:r>
              <a:rPr lang="en-US" dirty="0"/>
              <a:t> </a:t>
            </a:r>
            <a:r>
              <a:rPr lang="en-US" dirty="0" err="1"/>
              <a:t>merupakan</a:t>
            </a:r>
            <a:r>
              <a:rPr lang="en-US" dirty="0"/>
              <a:t> </a:t>
            </a:r>
            <a:r>
              <a:rPr lang="en-US" dirty="0" err="1"/>
              <a:t>alat</a:t>
            </a:r>
            <a:r>
              <a:rPr lang="en-US" dirty="0"/>
              <a:t> </a:t>
            </a:r>
            <a:r>
              <a:rPr lang="en-US" dirty="0" err="1"/>
              <a:t>atau</a:t>
            </a:r>
            <a:r>
              <a:rPr lang="en-US" dirty="0"/>
              <a:t> </a:t>
            </a:r>
            <a:r>
              <a:rPr lang="en-US" dirty="0" err="1"/>
              <a:t>instrumen</a:t>
            </a:r>
            <a:r>
              <a:rPr lang="en-US" dirty="0"/>
              <a:t> </a:t>
            </a:r>
            <a:r>
              <a:rPr lang="en-US" dirty="0" err="1"/>
              <a:t>untuk</a:t>
            </a:r>
            <a:r>
              <a:rPr lang="en-US" dirty="0"/>
              <a:t> </a:t>
            </a:r>
            <a:r>
              <a:rPr lang="en-US" dirty="0" err="1"/>
              <a:t>menyelesaikan</a:t>
            </a:r>
            <a:r>
              <a:rPr lang="en-US" dirty="0"/>
              <a:t> </a:t>
            </a:r>
            <a:r>
              <a:rPr lang="en-US" dirty="0" err="1"/>
              <a:t>masalah</a:t>
            </a:r>
            <a:r>
              <a:rPr lang="en-US" dirty="0"/>
              <a:t>.</a:t>
            </a:r>
            <a:endParaRPr lang="id-ID" dirty="0"/>
          </a:p>
        </p:txBody>
      </p:sp>
      <p:sp>
        <p:nvSpPr>
          <p:cNvPr id="4" name="Footer Placeholder 3"/>
          <p:cNvSpPr>
            <a:spLocks noGrp="1"/>
          </p:cNvSpPr>
          <p:nvPr>
            <p:ph type="ftr" sz="quarter" idx="11"/>
          </p:nvPr>
        </p:nvSpPr>
        <p:spPr/>
        <p:txBody>
          <a:bodyPr/>
          <a:lstStyle/>
          <a:p>
            <a:r>
              <a:rPr lang="id-ID"/>
              <a:t>#logika informatika_Ninink#</a:t>
            </a:r>
          </a:p>
        </p:txBody>
      </p:sp>
      <p:sp>
        <p:nvSpPr>
          <p:cNvPr id="5" name="Slide Number Placeholder 4"/>
          <p:cNvSpPr>
            <a:spLocks noGrp="1"/>
          </p:cNvSpPr>
          <p:nvPr>
            <p:ph type="sldNum" sz="quarter" idx="12"/>
          </p:nvPr>
        </p:nvSpPr>
        <p:spPr/>
        <p:txBody>
          <a:bodyPr/>
          <a:lstStyle/>
          <a:p>
            <a:fld id="{47A12D55-82E6-4014-BA28-1C8BB63256C4}" type="slidenum">
              <a:rPr lang="id-ID" smtClean="0"/>
              <a:pPr/>
              <a:t>16</a:t>
            </a:fld>
            <a:endParaRPr lang="id-ID"/>
          </a:p>
        </p:txBody>
      </p:sp>
    </p:spTree>
    <p:extLst>
      <p:ext uri="{BB962C8B-B14F-4D97-AF65-F5344CB8AC3E}">
        <p14:creationId xmlns:p14="http://schemas.microsoft.com/office/powerpoint/2010/main" val="22473011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id-ID" b="1" dirty="0"/>
              <a:t>Logika Informatika</a:t>
            </a:r>
          </a:p>
        </p:txBody>
      </p:sp>
      <p:sp>
        <p:nvSpPr>
          <p:cNvPr id="5" name="Content Placeholder 4"/>
          <p:cNvSpPr>
            <a:spLocks noGrp="1"/>
          </p:cNvSpPr>
          <p:nvPr>
            <p:ph idx="1"/>
          </p:nvPr>
        </p:nvSpPr>
        <p:spPr/>
        <p:txBody>
          <a:bodyPr/>
          <a:lstStyle/>
          <a:p>
            <a:r>
              <a:rPr lang="id-ID" dirty="0"/>
              <a:t>Premis</a:t>
            </a:r>
          </a:p>
          <a:p>
            <a:pPr marL="68580" indent="0">
              <a:buNone/>
            </a:pPr>
            <a:r>
              <a:rPr lang="id-ID" dirty="0"/>
              <a:t>	yaitu sebuah pernyataan</a:t>
            </a:r>
          </a:p>
          <a:p>
            <a:r>
              <a:rPr lang="id-ID" dirty="0"/>
              <a:t>Argumen</a:t>
            </a:r>
          </a:p>
          <a:p>
            <a:pPr marL="68580" indent="0">
              <a:buNone/>
            </a:pPr>
            <a:r>
              <a:rPr lang="id-ID" dirty="0"/>
              <a:t>	usaha untuk mencari kebenaran dari 	premis berupa kesimpulan</a:t>
            </a:r>
          </a:p>
          <a:p>
            <a:r>
              <a:rPr lang="id-ID" dirty="0"/>
              <a:t>Konklusi</a:t>
            </a:r>
          </a:p>
          <a:p>
            <a:pPr marL="68580" indent="0">
              <a:buNone/>
            </a:pPr>
            <a:r>
              <a:rPr lang="id-ID" dirty="0"/>
              <a:t>	adalah Kesimpulan  </a:t>
            </a:r>
          </a:p>
          <a:p>
            <a:endParaRPr lang="id-ID" dirty="0"/>
          </a:p>
        </p:txBody>
      </p:sp>
      <p:sp>
        <p:nvSpPr>
          <p:cNvPr id="6" name="Footer Placeholder 5"/>
          <p:cNvSpPr>
            <a:spLocks noGrp="1"/>
          </p:cNvSpPr>
          <p:nvPr>
            <p:ph type="ftr" sz="quarter" idx="11"/>
          </p:nvPr>
        </p:nvSpPr>
        <p:spPr/>
        <p:txBody>
          <a:bodyPr/>
          <a:lstStyle/>
          <a:p>
            <a:r>
              <a:rPr lang="id-ID"/>
              <a:t>#logika informatika_Ninink#</a:t>
            </a:r>
          </a:p>
        </p:txBody>
      </p:sp>
      <p:sp>
        <p:nvSpPr>
          <p:cNvPr id="7" name="Slide Number Placeholder 6"/>
          <p:cNvSpPr>
            <a:spLocks noGrp="1"/>
          </p:cNvSpPr>
          <p:nvPr>
            <p:ph type="sldNum" sz="quarter" idx="12"/>
          </p:nvPr>
        </p:nvSpPr>
        <p:spPr/>
        <p:txBody>
          <a:bodyPr/>
          <a:lstStyle/>
          <a:p>
            <a:fld id="{47A12D55-82E6-4014-BA28-1C8BB63256C4}" type="slidenum">
              <a:rPr lang="id-ID" smtClean="0"/>
              <a:t>17</a:t>
            </a:fld>
            <a:endParaRPr lang="id-ID"/>
          </a:p>
        </p:txBody>
      </p:sp>
    </p:spTree>
    <p:extLst>
      <p:ext uri="{BB962C8B-B14F-4D97-AF65-F5344CB8AC3E}">
        <p14:creationId xmlns:p14="http://schemas.microsoft.com/office/powerpoint/2010/main" val="35755803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id-ID" b="1" dirty="0"/>
              <a:t>Contoh Pernyataan Argumen</a:t>
            </a:r>
          </a:p>
        </p:txBody>
      </p:sp>
      <p:sp>
        <p:nvSpPr>
          <p:cNvPr id="3" name="Content Placeholder 2"/>
          <p:cNvSpPr>
            <a:spLocks noGrp="1"/>
          </p:cNvSpPr>
          <p:nvPr>
            <p:ph idx="1"/>
          </p:nvPr>
        </p:nvSpPr>
        <p:spPr/>
        <p:txBody>
          <a:bodyPr>
            <a:normAutofit fontScale="92500"/>
          </a:bodyPr>
          <a:lstStyle/>
          <a:p>
            <a:r>
              <a:rPr lang="id-ID" dirty="0"/>
              <a:t>Contoh 1</a:t>
            </a:r>
          </a:p>
          <a:p>
            <a:pPr marL="68580" indent="0">
              <a:buNone/>
            </a:pPr>
            <a:r>
              <a:rPr lang="id-ID" dirty="0"/>
              <a:t>	Semua mahasiswa pintar</a:t>
            </a:r>
          </a:p>
          <a:p>
            <a:pPr marL="68580" indent="0">
              <a:buNone/>
            </a:pPr>
            <a:r>
              <a:rPr lang="id-ID" dirty="0"/>
              <a:t>	Badu adalah mahasiswa</a:t>
            </a:r>
          </a:p>
          <a:p>
            <a:pPr marL="68580" indent="0">
              <a:buNone/>
            </a:pPr>
            <a:r>
              <a:rPr lang="id-ID" dirty="0"/>
              <a:t>	</a:t>
            </a:r>
            <a:r>
              <a:rPr lang="id-ID" dirty="0">
                <a:solidFill>
                  <a:srgbClr val="FF0000"/>
                </a:solidFill>
              </a:rPr>
              <a:t>Dengan demikian, Badu pintar</a:t>
            </a:r>
          </a:p>
          <a:p>
            <a:r>
              <a:rPr lang="id-ID" dirty="0"/>
              <a:t>Contoh 2</a:t>
            </a:r>
          </a:p>
          <a:p>
            <a:pPr marL="68580" indent="0">
              <a:buNone/>
            </a:pPr>
            <a:r>
              <a:rPr lang="id-ID" dirty="0"/>
              <a:t>	Semua manusia bermata empat</a:t>
            </a:r>
          </a:p>
          <a:p>
            <a:pPr marL="68580" indent="0">
              <a:buNone/>
            </a:pPr>
            <a:r>
              <a:rPr lang="id-ID" dirty="0"/>
              <a:t>	Badu seorang manusia</a:t>
            </a:r>
          </a:p>
          <a:p>
            <a:pPr marL="68580" indent="0">
              <a:buNone/>
            </a:pPr>
            <a:r>
              <a:rPr lang="id-ID" dirty="0"/>
              <a:t>	</a:t>
            </a:r>
            <a:r>
              <a:rPr lang="id-ID" dirty="0">
                <a:solidFill>
                  <a:srgbClr val="FF0000"/>
                </a:solidFill>
              </a:rPr>
              <a:t>Dengan demikian, Badu bermata empat</a:t>
            </a:r>
          </a:p>
        </p:txBody>
      </p:sp>
      <p:sp>
        <p:nvSpPr>
          <p:cNvPr id="4" name="Footer Placeholder 3"/>
          <p:cNvSpPr>
            <a:spLocks noGrp="1"/>
          </p:cNvSpPr>
          <p:nvPr>
            <p:ph type="ftr" sz="quarter" idx="11"/>
          </p:nvPr>
        </p:nvSpPr>
        <p:spPr/>
        <p:txBody>
          <a:bodyPr/>
          <a:lstStyle/>
          <a:p>
            <a:r>
              <a:rPr lang="id-ID"/>
              <a:t>#logika informatika_Ninink#</a:t>
            </a:r>
          </a:p>
        </p:txBody>
      </p:sp>
      <p:sp>
        <p:nvSpPr>
          <p:cNvPr id="5" name="Slide Number Placeholder 4"/>
          <p:cNvSpPr>
            <a:spLocks noGrp="1"/>
          </p:cNvSpPr>
          <p:nvPr>
            <p:ph type="sldNum" sz="quarter" idx="12"/>
          </p:nvPr>
        </p:nvSpPr>
        <p:spPr/>
        <p:txBody>
          <a:bodyPr/>
          <a:lstStyle/>
          <a:p>
            <a:fld id="{47A12D55-82E6-4014-BA28-1C8BB63256C4}" type="slidenum">
              <a:rPr lang="id-ID" smtClean="0"/>
              <a:t>18</a:t>
            </a:fld>
            <a:endParaRPr lang="id-ID"/>
          </a:p>
        </p:txBody>
      </p:sp>
    </p:spTree>
    <p:extLst>
      <p:ext uri="{BB962C8B-B14F-4D97-AF65-F5344CB8AC3E}">
        <p14:creationId xmlns:p14="http://schemas.microsoft.com/office/powerpoint/2010/main" val="76933078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b="1" dirty="0"/>
              <a:t>Validitas Argumen</a:t>
            </a:r>
          </a:p>
        </p:txBody>
      </p:sp>
      <p:sp>
        <p:nvSpPr>
          <p:cNvPr id="3" name="Content Placeholder 2"/>
          <p:cNvSpPr>
            <a:spLocks noGrp="1"/>
          </p:cNvSpPr>
          <p:nvPr>
            <p:ph idx="1"/>
          </p:nvPr>
        </p:nvSpPr>
        <p:spPr/>
        <p:txBody>
          <a:bodyPr/>
          <a:lstStyle/>
          <a:p>
            <a:r>
              <a:rPr lang="id-ID" dirty="0"/>
              <a:t>Validitas yang logis adalah hubungan antara premis-premis dengan kesimpulan yang memastikan bahwa</a:t>
            </a:r>
          </a:p>
          <a:p>
            <a:r>
              <a:rPr lang="id-ID" dirty="0"/>
              <a:t>jika </a:t>
            </a:r>
            <a:r>
              <a:rPr lang="id-ID" dirty="0">
                <a:solidFill>
                  <a:srgbClr val="FF0000"/>
                </a:solidFill>
              </a:rPr>
              <a:t>premis-premis benar</a:t>
            </a:r>
            <a:r>
              <a:rPr lang="id-ID" dirty="0"/>
              <a:t>, maka diikuti dengan </a:t>
            </a:r>
            <a:r>
              <a:rPr lang="id-ID" dirty="0">
                <a:solidFill>
                  <a:srgbClr val="FF0000"/>
                </a:solidFill>
              </a:rPr>
              <a:t>kesimpulan yang benar</a:t>
            </a:r>
            <a:r>
              <a:rPr lang="id-ID" dirty="0"/>
              <a:t>.</a:t>
            </a:r>
          </a:p>
        </p:txBody>
      </p:sp>
      <p:sp>
        <p:nvSpPr>
          <p:cNvPr id="4" name="Footer Placeholder 3"/>
          <p:cNvSpPr>
            <a:spLocks noGrp="1"/>
          </p:cNvSpPr>
          <p:nvPr>
            <p:ph type="ftr" sz="quarter" idx="11"/>
          </p:nvPr>
        </p:nvSpPr>
        <p:spPr/>
        <p:txBody>
          <a:bodyPr/>
          <a:lstStyle/>
          <a:p>
            <a:r>
              <a:rPr lang="id-ID"/>
              <a:t>#logika informatika_Ninink#</a:t>
            </a:r>
          </a:p>
        </p:txBody>
      </p:sp>
      <p:sp>
        <p:nvSpPr>
          <p:cNvPr id="5" name="Slide Number Placeholder 4"/>
          <p:cNvSpPr>
            <a:spLocks noGrp="1"/>
          </p:cNvSpPr>
          <p:nvPr>
            <p:ph type="sldNum" sz="quarter" idx="12"/>
          </p:nvPr>
        </p:nvSpPr>
        <p:spPr/>
        <p:txBody>
          <a:bodyPr/>
          <a:lstStyle/>
          <a:p>
            <a:fld id="{47A12D55-82E6-4014-BA28-1C8BB63256C4}" type="slidenum">
              <a:rPr lang="id-ID" smtClean="0"/>
              <a:t>19</a:t>
            </a:fld>
            <a:endParaRPr lang="id-ID"/>
          </a:p>
        </p:txBody>
      </p:sp>
    </p:spTree>
    <p:extLst>
      <p:ext uri="{BB962C8B-B14F-4D97-AF65-F5344CB8AC3E}">
        <p14:creationId xmlns:p14="http://schemas.microsoft.com/office/powerpoint/2010/main" val="425115894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id-ID" b="1" dirty="0"/>
              <a:t>Contoh Pernyataan Argumen</a:t>
            </a:r>
          </a:p>
        </p:txBody>
      </p:sp>
      <p:sp>
        <p:nvSpPr>
          <p:cNvPr id="3" name="Content Placeholder 2"/>
          <p:cNvSpPr>
            <a:spLocks noGrp="1"/>
          </p:cNvSpPr>
          <p:nvPr>
            <p:ph idx="1"/>
          </p:nvPr>
        </p:nvSpPr>
        <p:spPr/>
        <p:txBody>
          <a:bodyPr>
            <a:normAutofit lnSpcReduction="10000"/>
          </a:bodyPr>
          <a:lstStyle/>
          <a:p>
            <a:r>
              <a:rPr lang="id-ID" dirty="0"/>
              <a:t>Contoh 3</a:t>
            </a:r>
          </a:p>
          <a:p>
            <a:pPr marL="68580" indent="0">
              <a:buNone/>
            </a:pPr>
            <a:r>
              <a:rPr lang="id-ID" dirty="0"/>
              <a:t>	Semua mamalia adalah hewan 	berkaki empat</a:t>
            </a:r>
          </a:p>
          <a:p>
            <a:pPr marL="68580" indent="0">
              <a:buNone/>
            </a:pPr>
            <a:r>
              <a:rPr lang="id-ID" dirty="0"/>
              <a:t>	Semua manusia adalah mamalia</a:t>
            </a:r>
          </a:p>
          <a:p>
            <a:pPr marL="68580" indent="0">
              <a:buNone/>
            </a:pPr>
            <a:r>
              <a:rPr lang="id-ID" dirty="0"/>
              <a:t>	</a:t>
            </a:r>
            <a:r>
              <a:rPr lang="id-ID" dirty="0">
                <a:solidFill>
                  <a:srgbClr val="FF0000"/>
                </a:solidFill>
              </a:rPr>
              <a:t>Dengan demikian, semua manusia 	adalah hewan berkaki empat</a:t>
            </a:r>
          </a:p>
          <a:p>
            <a:pPr marL="68580" indent="0">
              <a:buNone/>
            </a:pPr>
            <a:r>
              <a:rPr lang="id-ID" dirty="0">
                <a:sym typeface="Wingdings" pitchFamily="2" charset="2"/>
              </a:rPr>
              <a:t> Argumen valid, tetapi premis pertama salah, sehingga kesimpulan bernilai Salah</a:t>
            </a:r>
            <a:endParaRPr lang="id-ID" dirty="0"/>
          </a:p>
          <a:p>
            <a:pPr marL="68580" indent="0">
              <a:buNone/>
            </a:pPr>
            <a:r>
              <a:rPr lang="id-ID" dirty="0"/>
              <a:t>	</a:t>
            </a:r>
            <a:endParaRPr lang="id-ID" dirty="0">
              <a:solidFill>
                <a:srgbClr val="FF0000"/>
              </a:solidFill>
            </a:endParaRPr>
          </a:p>
        </p:txBody>
      </p:sp>
      <p:sp>
        <p:nvSpPr>
          <p:cNvPr id="4" name="Footer Placeholder 3"/>
          <p:cNvSpPr>
            <a:spLocks noGrp="1"/>
          </p:cNvSpPr>
          <p:nvPr>
            <p:ph type="ftr" sz="quarter" idx="11"/>
          </p:nvPr>
        </p:nvSpPr>
        <p:spPr/>
        <p:txBody>
          <a:bodyPr/>
          <a:lstStyle/>
          <a:p>
            <a:r>
              <a:rPr lang="id-ID"/>
              <a:t>#logika informatika_Ninink#</a:t>
            </a:r>
          </a:p>
        </p:txBody>
      </p:sp>
      <p:sp>
        <p:nvSpPr>
          <p:cNvPr id="5" name="Slide Number Placeholder 4"/>
          <p:cNvSpPr>
            <a:spLocks noGrp="1"/>
          </p:cNvSpPr>
          <p:nvPr>
            <p:ph type="sldNum" sz="quarter" idx="12"/>
          </p:nvPr>
        </p:nvSpPr>
        <p:spPr/>
        <p:txBody>
          <a:bodyPr/>
          <a:lstStyle/>
          <a:p>
            <a:fld id="{47A12D55-82E6-4014-BA28-1C8BB63256C4}" type="slidenum">
              <a:rPr lang="id-ID" smtClean="0"/>
              <a:t>20</a:t>
            </a:fld>
            <a:endParaRPr lang="id-ID"/>
          </a:p>
        </p:txBody>
      </p:sp>
    </p:spTree>
    <p:extLst>
      <p:ext uri="{BB962C8B-B14F-4D97-AF65-F5344CB8AC3E}">
        <p14:creationId xmlns:p14="http://schemas.microsoft.com/office/powerpoint/2010/main" val="57718261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id-ID" b="1" dirty="0"/>
              <a:t>Contoh Pernyataan Argumen</a:t>
            </a:r>
          </a:p>
        </p:txBody>
      </p:sp>
      <p:sp>
        <p:nvSpPr>
          <p:cNvPr id="3" name="Content Placeholder 2"/>
          <p:cNvSpPr>
            <a:spLocks noGrp="1"/>
          </p:cNvSpPr>
          <p:nvPr>
            <p:ph idx="1"/>
          </p:nvPr>
        </p:nvSpPr>
        <p:spPr/>
        <p:txBody>
          <a:bodyPr>
            <a:normAutofit fontScale="92500"/>
          </a:bodyPr>
          <a:lstStyle/>
          <a:p>
            <a:r>
              <a:rPr lang="id-ID" dirty="0"/>
              <a:t>Contoh 4</a:t>
            </a:r>
          </a:p>
          <a:p>
            <a:pPr marL="68580" indent="0">
              <a:buNone/>
            </a:pPr>
            <a:r>
              <a:rPr lang="id-ID" dirty="0"/>
              <a:t>	Ada jenis makhluk hidup berkaki dua</a:t>
            </a:r>
          </a:p>
          <a:p>
            <a:pPr marL="68580" indent="0">
              <a:buNone/>
            </a:pPr>
            <a:r>
              <a:rPr lang="id-ID" dirty="0"/>
              <a:t>	Semua manusia adalah makhluk 	hidup</a:t>
            </a:r>
          </a:p>
          <a:p>
            <a:pPr marL="68580" indent="0">
              <a:buNone/>
            </a:pPr>
            <a:r>
              <a:rPr lang="id-ID" dirty="0"/>
              <a:t>	</a:t>
            </a:r>
            <a:r>
              <a:rPr lang="id-ID" dirty="0">
                <a:solidFill>
                  <a:srgbClr val="FF0000"/>
                </a:solidFill>
              </a:rPr>
              <a:t>Dengan demikian, semua manusia 	berkaki dua</a:t>
            </a:r>
          </a:p>
          <a:p>
            <a:pPr marL="68580" indent="0">
              <a:buNone/>
            </a:pPr>
            <a:r>
              <a:rPr lang="id-ID" dirty="0">
                <a:sym typeface="Wingdings" pitchFamily="2" charset="2"/>
              </a:rPr>
              <a:t> Argumen tidak valid, kesimpulan bernilai benar meski tidak mengikuti premis-premisnya</a:t>
            </a:r>
            <a:endParaRPr lang="id-ID" dirty="0"/>
          </a:p>
          <a:p>
            <a:pPr marL="68580" indent="0">
              <a:buNone/>
            </a:pPr>
            <a:r>
              <a:rPr lang="id-ID" dirty="0"/>
              <a:t>	</a:t>
            </a:r>
            <a:endParaRPr lang="id-ID" dirty="0">
              <a:solidFill>
                <a:srgbClr val="FF0000"/>
              </a:solidFill>
            </a:endParaRPr>
          </a:p>
        </p:txBody>
      </p:sp>
      <p:sp>
        <p:nvSpPr>
          <p:cNvPr id="4" name="Footer Placeholder 3"/>
          <p:cNvSpPr>
            <a:spLocks noGrp="1"/>
          </p:cNvSpPr>
          <p:nvPr>
            <p:ph type="ftr" sz="quarter" idx="11"/>
          </p:nvPr>
        </p:nvSpPr>
        <p:spPr/>
        <p:txBody>
          <a:bodyPr/>
          <a:lstStyle/>
          <a:p>
            <a:r>
              <a:rPr lang="id-ID"/>
              <a:t>#logika informatika_Ninink#</a:t>
            </a:r>
          </a:p>
        </p:txBody>
      </p:sp>
      <p:sp>
        <p:nvSpPr>
          <p:cNvPr id="5" name="Slide Number Placeholder 4"/>
          <p:cNvSpPr>
            <a:spLocks noGrp="1"/>
          </p:cNvSpPr>
          <p:nvPr>
            <p:ph type="sldNum" sz="quarter" idx="12"/>
          </p:nvPr>
        </p:nvSpPr>
        <p:spPr/>
        <p:txBody>
          <a:bodyPr/>
          <a:lstStyle/>
          <a:p>
            <a:fld id="{47A12D55-82E6-4014-BA28-1C8BB63256C4}" type="slidenum">
              <a:rPr lang="id-ID" smtClean="0"/>
              <a:t>21</a:t>
            </a:fld>
            <a:endParaRPr lang="id-ID"/>
          </a:p>
        </p:txBody>
      </p:sp>
    </p:spTree>
    <p:extLst>
      <p:ext uri="{BB962C8B-B14F-4D97-AF65-F5344CB8AC3E}">
        <p14:creationId xmlns:p14="http://schemas.microsoft.com/office/powerpoint/2010/main" val="2091821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id-ID" b="1" dirty="0"/>
              <a:t>Contoh Pernyataan Argumen</a:t>
            </a:r>
          </a:p>
        </p:txBody>
      </p:sp>
      <p:sp>
        <p:nvSpPr>
          <p:cNvPr id="3" name="Content Placeholder 2"/>
          <p:cNvSpPr>
            <a:spLocks noGrp="1"/>
          </p:cNvSpPr>
          <p:nvPr>
            <p:ph idx="1"/>
          </p:nvPr>
        </p:nvSpPr>
        <p:spPr/>
        <p:txBody>
          <a:bodyPr>
            <a:normAutofit/>
          </a:bodyPr>
          <a:lstStyle/>
          <a:p>
            <a:r>
              <a:rPr lang="id-ID" dirty="0"/>
              <a:t>Contoh 5</a:t>
            </a:r>
          </a:p>
          <a:p>
            <a:pPr marL="68580" indent="0">
              <a:buNone/>
            </a:pPr>
            <a:r>
              <a:rPr lang="id-ID" dirty="0"/>
              <a:t>	Semua mahasiswa rajin belajar</a:t>
            </a:r>
          </a:p>
          <a:p>
            <a:pPr marL="68580" indent="0">
              <a:buNone/>
            </a:pPr>
            <a:r>
              <a:rPr lang="id-ID" dirty="0"/>
              <a:t>	Badu seorang mahasiswa</a:t>
            </a:r>
          </a:p>
          <a:p>
            <a:pPr marL="68580" indent="0">
              <a:buNone/>
            </a:pPr>
            <a:r>
              <a:rPr lang="id-ID" dirty="0"/>
              <a:t>	</a:t>
            </a:r>
            <a:r>
              <a:rPr lang="id-ID" dirty="0">
                <a:solidFill>
                  <a:srgbClr val="FF0000"/>
                </a:solidFill>
              </a:rPr>
              <a:t>Dengan demikian, Dewi rajin belajar</a:t>
            </a:r>
          </a:p>
          <a:p>
            <a:pPr marL="68580" indent="0">
              <a:buNone/>
            </a:pPr>
            <a:r>
              <a:rPr lang="id-ID" dirty="0">
                <a:sym typeface="Wingdings" pitchFamily="2" charset="2"/>
              </a:rPr>
              <a:t> Kesimpulan tidak berhubungan dengan premis-premisnya</a:t>
            </a:r>
            <a:endParaRPr lang="id-ID" dirty="0"/>
          </a:p>
          <a:p>
            <a:pPr marL="68580" indent="0">
              <a:buNone/>
            </a:pPr>
            <a:r>
              <a:rPr lang="id-ID" dirty="0"/>
              <a:t>	</a:t>
            </a:r>
            <a:endParaRPr lang="id-ID" dirty="0">
              <a:solidFill>
                <a:srgbClr val="FF0000"/>
              </a:solidFill>
            </a:endParaRPr>
          </a:p>
        </p:txBody>
      </p:sp>
      <p:sp>
        <p:nvSpPr>
          <p:cNvPr id="4" name="Footer Placeholder 3"/>
          <p:cNvSpPr>
            <a:spLocks noGrp="1"/>
          </p:cNvSpPr>
          <p:nvPr>
            <p:ph type="ftr" sz="quarter" idx="11"/>
          </p:nvPr>
        </p:nvSpPr>
        <p:spPr/>
        <p:txBody>
          <a:bodyPr/>
          <a:lstStyle/>
          <a:p>
            <a:r>
              <a:rPr lang="id-ID"/>
              <a:t>#logika informatika_Ninink#</a:t>
            </a:r>
          </a:p>
        </p:txBody>
      </p:sp>
      <p:sp>
        <p:nvSpPr>
          <p:cNvPr id="5" name="Slide Number Placeholder 4"/>
          <p:cNvSpPr>
            <a:spLocks noGrp="1"/>
          </p:cNvSpPr>
          <p:nvPr>
            <p:ph type="sldNum" sz="quarter" idx="12"/>
          </p:nvPr>
        </p:nvSpPr>
        <p:spPr/>
        <p:txBody>
          <a:bodyPr/>
          <a:lstStyle/>
          <a:p>
            <a:fld id="{47A12D55-82E6-4014-BA28-1C8BB63256C4}" type="slidenum">
              <a:rPr lang="id-ID" smtClean="0"/>
              <a:t>22</a:t>
            </a:fld>
            <a:endParaRPr lang="id-ID"/>
          </a:p>
        </p:txBody>
      </p:sp>
    </p:spTree>
    <p:extLst>
      <p:ext uri="{BB962C8B-B14F-4D97-AF65-F5344CB8AC3E}">
        <p14:creationId xmlns:p14="http://schemas.microsoft.com/office/powerpoint/2010/main" val="2091821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id-ID" b="1" dirty="0"/>
              <a:t>Contoh Pernyataan Argumen</a:t>
            </a:r>
          </a:p>
        </p:txBody>
      </p:sp>
      <p:sp>
        <p:nvSpPr>
          <p:cNvPr id="3" name="Content Placeholder 2"/>
          <p:cNvSpPr>
            <a:spLocks noGrp="1"/>
          </p:cNvSpPr>
          <p:nvPr>
            <p:ph idx="1"/>
          </p:nvPr>
        </p:nvSpPr>
        <p:spPr/>
        <p:txBody>
          <a:bodyPr>
            <a:normAutofit/>
          </a:bodyPr>
          <a:lstStyle/>
          <a:p>
            <a:r>
              <a:rPr lang="id-ID" dirty="0"/>
              <a:t>Contoh 6</a:t>
            </a:r>
          </a:p>
          <a:p>
            <a:pPr marL="68580" indent="0">
              <a:buNone/>
            </a:pPr>
            <a:r>
              <a:rPr lang="id-ID" dirty="0"/>
              <a:t>	Semua binatang dapat terbang</a:t>
            </a:r>
          </a:p>
          <a:p>
            <a:pPr marL="68580" indent="0">
              <a:buNone/>
            </a:pPr>
            <a:r>
              <a:rPr lang="id-ID" dirty="0"/>
              <a:t>	Gajah adalah binatang</a:t>
            </a:r>
          </a:p>
          <a:p>
            <a:pPr marL="68580" indent="0">
              <a:buNone/>
            </a:pPr>
            <a:r>
              <a:rPr lang="id-ID" dirty="0"/>
              <a:t>	</a:t>
            </a:r>
            <a:r>
              <a:rPr lang="id-ID" dirty="0">
                <a:solidFill>
                  <a:srgbClr val="FF0000"/>
                </a:solidFill>
              </a:rPr>
              <a:t>Dengan demikian, semua manusia 	adalah hewan berkaki empat</a:t>
            </a:r>
          </a:p>
          <a:p>
            <a:pPr marL="68580" indent="0">
              <a:buNone/>
            </a:pPr>
            <a:r>
              <a:rPr lang="id-ID" dirty="0">
                <a:sym typeface="Wingdings" pitchFamily="2" charset="2"/>
              </a:rPr>
              <a:t> Argumen valid, tetapi validitasnya tidak kuat karena premis pertama bernilai Salah</a:t>
            </a:r>
            <a:endParaRPr lang="id-ID" dirty="0"/>
          </a:p>
          <a:p>
            <a:pPr marL="68580" indent="0">
              <a:buNone/>
            </a:pPr>
            <a:r>
              <a:rPr lang="id-ID" dirty="0"/>
              <a:t>	</a:t>
            </a:r>
            <a:endParaRPr lang="id-ID" dirty="0">
              <a:solidFill>
                <a:srgbClr val="FF0000"/>
              </a:solidFill>
            </a:endParaRPr>
          </a:p>
        </p:txBody>
      </p:sp>
      <p:sp>
        <p:nvSpPr>
          <p:cNvPr id="4" name="Footer Placeholder 3"/>
          <p:cNvSpPr>
            <a:spLocks noGrp="1"/>
          </p:cNvSpPr>
          <p:nvPr>
            <p:ph type="ftr" sz="quarter" idx="11"/>
          </p:nvPr>
        </p:nvSpPr>
        <p:spPr/>
        <p:txBody>
          <a:bodyPr/>
          <a:lstStyle/>
          <a:p>
            <a:r>
              <a:rPr lang="id-ID"/>
              <a:t>#logika informatika_Ninink#</a:t>
            </a:r>
          </a:p>
        </p:txBody>
      </p:sp>
      <p:sp>
        <p:nvSpPr>
          <p:cNvPr id="5" name="Slide Number Placeholder 4"/>
          <p:cNvSpPr>
            <a:spLocks noGrp="1"/>
          </p:cNvSpPr>
          <p:nvPr>
            <p:ph type="sldNum" sz="quarter" idx="12"/>
          </p:nvPr>
        </p:nvSpPr>
        <p:spPr/>
        <p:txBody>
          <a:bodyPr/>
          <a:lstStyle/>
          <a:p>
            <a:fld id="{47A12D55-82E6-4014-BA28-1C8BB63256C4}" type="slidenum">
              <a:rPr lang="id-ID" smtClean="0"/>
              <a:t>23</a:t>
            </a:fld>
            <a:endParaRPr lang="id-ID"/>
          </a:p>
        </p:txBody>
      </p:sp>
    </p:spTree>
    <p:extLst>
      <p:ext uri="{BB962C8B-B14F-4D97-AF65-F5344CB8AC3E}">
        <p14:creationId xmlns:p14="http://schemas.microsoft.com/office/powerpoint/2010/main" val="2091821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id-ID" dirty="0"/>
              <a:t>Jadi suatu argumen logis dapat disebut kuat jika dan hanya jika memenuhi dua persyaratan berikut:</a:t>
            </a:r>
          </a:p>
          <a:p>
            <a:pPr marL="68580" indent="0">
              <a:buNone/>
            </a:pPr>
            <a:r>
              <a:rPr lang="id-ID" dirty="0"/>
              <a:t>	1. Argumen Valid</a:t>
            </a:r>
          </a:p>
          <a:p>
            <a:pPr marL="68580" indent="0">
              <a:buNone/>
            </a:pPr>
            <a:r>
              <a:rPr lang="id-ID" dirty="0"/>
              <a:t>	2. Semua premis-premisnya benar</a:t>
            </a:r>
          </a:p>
        </p:txBody>
      </p:sp>
      <p:sp>
        <p:nvSpPr>
          <p:cNvPr id="4" name="Footer Placeholder 3"/>
          <p:cNvSpPr>
            <a:spLocks noGrp="1"/>
          </p:cNvSpPr>
          <p:nvPr>
            <p:ph type="ftr" sz="quarter" idx="11"/>
          </p:nvPr>
        </p:nvSpPr>
        <p:spPr/>
        <p:txBody>
          <a:bodyPr/>
          <a:lstStyle/>
          <a:p>
            <a:r>
              <a:rPr lang="id-ID"/>
              <a:t>#logika informatika_Ninink#</a:t>
            </a:r>
          </a:p>
        </p:txBody>
      </p:sp>
      <p:sp>
        <p:nvSpPr>
          <p:cNvPr id="5" name="Slide Number Placeholder 4"/>
          <p:cNvSpPr>
            <a:spLocks noGrp="1"/>
          </p:cNvSpPr>
          <p:nvPr>
            <p:ph type="sldNum" sz="quarter" idx="12"/>
          </p:nvPr>
        </p:nvSpPr>
        <p:spPr/>
        <p:txBody>
          <a:bodyPr/>
          <a:lstStyle/>
          <a:p>
            <a:fld id="{47A12D55-82E6-4014-BA28-1C8BB63256C4}" type="slidenum">
              <a:rPr lang="id-ID" smtClean="0"/>
              <a:t>24</a:t>
            </a:fld>
            <a:endParaRPr lang="id-ID"/>
          </a:p>
        </p:txBody>
      </p:sp>
    </p:spTree>
    <p:extLst>
      <p:ext uri="{BB962C8B-B14F-4D97-AF65-F5344CB8AC3E}">
        <p14:creationId xmlns:p14="http://schemas.microsoft.com/office/powerpoint/2010/main" val="207163552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b="1" dirty="0"/>
              <a:t>LATIHAN</a:t>
            </a:r>
          </a:p>
        </p:txBody>
      </p:sp>
      <p:sp>
        <p:nvSpPr>
          <p:cNvPr id="3" name="Content Placeholder 2"/>
          <p:cNvSpPr>
            <a:spLocks noGrp="1"/>
          </p:cNvSpPr>
          <p:nvPr>
            <p:ph idx="1"/>
          </p:nvPr>
        </p:nvSpPr>
        <p:spPr/>
        <p:txBody>
          <a:bodyPr/>
          <a:lstStyle/>
          <a:p>
            <a:r>
              <a:rPr lang="id-ID" dirty="0"/>
              <a:t>Premis 1	:  Semua A adalah B</a:t>
            </a:r>
          </a:p>
          <a:p>
            <a:r>
              <a:rPr lang="id-ID" dirty="0"/>
              <a:t>Premis 2	:  Semua B adalah C</a:t>
            </a:r>
          </a:p>
          <a:p>
            <a:r>
              <a:rPr lang="id-ID" dirty="0"/>
              <a:t>Konklusi	:  Semua A adalah C</a:t>
            </a:r>
          </a:p>
        </p:txBody>
      </p:sp>
      <p:sp>
        <p:nvSpPr>
          <p:cNvPr id="4" name="Footer Placeholder 3"/>
          <p:cNvSpPr>
            <a:spLocks noGrp="1"/>
          </p:cNvSpPr>
          <p:nvPr>
            <p:ph type="ftr" sz="quarter" idx="11"/>
          </p:nvPr>
        </p:nvSpPr>
        <p:spPr/>
        <p:txBody>
          <a:bodyPr/>
          <a:lstStyle/>
          <a:p>
            <a:r>
              <a:rPr lang="id-ID"/>
              <a:t>#logika informatika_Ninink#</a:t>
            </a:r>
          </a:p>
        </p:txBody>
      </p:sp>
      <p:sp>
        <p:nvSpPr>
          <p:cNvPr id="5" name="Slide Number Placeholder 4"/>
          <p:cNvSpPr>
            <a:spLocks noGrp="1"/>
          </p:cNvSpPr>
          <p:nvPr>
            <p:ph type="sldNum" sz="quarter" idx="12"/>
          </p:nvPr>
        </p:nvSpPr>
        <p:spPr/>
        <p:txBody>
          <a:bodyPr/>
          <a:lstStyle/>
          <a:p>
            <a:fld id="{47A12D55-82E6-4014-BA28-1C8BB63256C4}" type="slidenum">
              <a:rPr lang="id-ID" smtClean="0"/>
              <a:t>25</a:t>
            </a:fld>
            <a:endParaRPr lang="id-ID"/>
          </a:p>
        </p:txBody>
      </p:sp>
    </p:spTree>
    <p:extLst>
      <p:ext uri="{BB962C8B-B14F-4D97-AF65-F5344CB8AC3E}">
        <p14:creationId xmlns:p14="http://schemas.microsoft.com/office/powerpoint/2010/main" val="317516900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b="1" dirty="0"/>
              <a:t>LATIHAN</a:t>
            </a:r>
          </a:p>
        </p:txBody>
      </p:sp>
      <p:sp>
        <p:nvSpPr>
          <p:cNvPr id="3" name="Content Placeholder 2"/>
          <p:cNvSpPr>
            <a:spLocks noGrp="1"/>
          </p:cNvSpPr>
          <p:nvPr>
            <p:ph idx="1"/>
          </p:nvPr>
        </p:nvSpPr>
        <p:spPr/>
        <p:txBody>
          <a:bodyPr>
            <a:normAutofit fontScale="92500" lnSpcReduction="10000"/>
          </a:bodyPr>
          <a:lstStyle/>
          <a:p>
            <a:pPr marL="68580" indent="0">
              <a:buNone/>
            </a:pPr>
            <a:r>
              <a:rPr lang="id-ID" dirty="0"/>
              <a:t>Dibawah ini ada beberapa yang berupa argumen, tentukan premis dan konklusinya!</a:t>
            </a:r>
          </a:p>
          <a:p>
            <a:r>
              <a:rPr lang="id-ID" dirty="0"/>
              <a:t>Zodiak dia Leo, sebab dia lahir minggu pertama di bulan Agustus.</a:t>
            </a:r>
          </a:p>
          <a:p>
            <a:r>
              <a:rPr lang="id-ID" dirty="0"/>
              <a:t>Bagaimana perekonomian akan meningkat? Defisit perdagangan meningkat setiap harinya.</a:t>
            </a:r>
          </a:p>
          <a:p>
            <a:r>
              <a:rPr lang="id-ID" dirty="0"/>
              <a:t>Saya belum mau tidur, film-nya belum selesai.</a:t>
            </a:r>
          </a:p>
          <a:p>
            <a:r>
              <a:rPr lang="id-ID" dirty="0"/>
              <a:t>Dia bernafas dan untuk itu dia hidup.</a:t>
            </a:r>
          </a:p>
          <a:p>
            <a:r>
              <a:rPr lang="id-ID" dirty="0"/>
              <a:t>Adakah yang mengerti tentang dokumen ini?</a:t>
            </a:r>
          </a:p>
        </p:txBody>
      </p:sp>
      <p:sp>
        <p:nvSpPr>
          <p:cNvPr id="4" name="Footer Placeholder 3"/>
          <p:cNvSpPr>
            <a:spLocks noGrp="1"/>
          </p:cNvSpPr>
          <p:nvPr>
            <p:ph type="ftr" sz="quarter" idx="11"/>
          </p:nvPr>
        </p:nvSpPr>
        <p:spPr/>
        <p:txBody>
          <a:bodyPr/>
          <a:lstStyle/>
          <a:p>
            <a:r>
              <a:rPr lang="id-ID"/>
              <a:t>#logika informatika_Ninink#</a:t>
            </a:r>
          </a:p>
        </p:txBody>
      </p:sp>
      <p:sp>
        <p:nvSpPr>
          <p:cNvPr id="5" name="Slide Number Placeholder 4"/>
          <p:cNvSpPr>
            <a:spLocks noGrp="1"/>
          </p:cNvSpPr>
          <p:nvPr>
            <p:ph type="sldNum" sz="quarter" idx="12"/>
          </p:nvPr>
        </p:nvSpPr>
        <p:spPr/>
        <p:txBody>
          <a:bodyPr/>
          <a:lstStyle/>
          <a:p>
            <a:fld id="{47A12D55-82E6-4014-BA28-1C8BB63256C4}" type="slidenum">
              <a:rPr lang="id-ID" smtClean="0"/>
              <a:t>26</a:t>
            </a:fld>
            <a:endParaRPr lang="id-ID"/>
          </a:p>
        </p:txBody>
      </p:sp>
    </p:spTree>
    <p:extLst>
      <p:ext uri="{BB962C8B-B14F-4D97-AF65-F5344CB8AC3E}">
        <p14:creationId xmlns:p14="http://schemas.microsoft.com/office/powerpoint/2010/main" val="335830900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b="1" dirty="0"/>
              <a:t>Jawaban LATIHAN</a:t>
            </a:r>
          </a:p>
        </p:txBody>
      </p:sp>
      <p:sp>
        <p:nvSpPr>
          <p:cNvPr id="3" name="Content Placeholder 2"/>
          <p:cNvSpPr>
            <a:spLocks noGrp="1"/>
          </p:cNvSpPr>
          <p:nvPr>
            <p:ph idx="1"/>
          </p:nvPr>
        </p:nvSpPr>
        <p:spPr/>
        <p:txBody>
          <a:bodyPr>
            <a:normAutofit fontScale="92500" lnSpcReduction="20000"/>
          </a:bodyPr>
          <a:lstStyle/>
          <a:p>
            <a:r>
              <a:rPr lang="id-ID" dirty="0">
                <a:solidFill>
                  <a:srgbClr val="FF0000"/>
                </a:solidFill>
              </a:rPr>
              <a:t>Premis</a:t>
            </a:r>
            <a:r>
              <a:rPr lang="id-ID" dirty="0"/>
              <a:t> : Dia lahir minggu pertama di bulan Agustus. </a:t>
            </a:r>
            <a:r>
              <a:rPr lang="id-ID" dirty="0">
                <a:solidFill>
                  <a:srgbClr val="FF0000"/>
                </a:solidFill>
              </a:rPr>
              <a:t>Konklusi</a:t>
            </a:r>
            <a:r>
              <a:rPr lang="id-ID" dirty="0"/>
              <a:t> : Zodiak dia Leo</a:t>
            </a:r>
          </a:p>
          <a:p>
            <a:r>
              <a:rPr lang="id-ID" dirty="0">
                <a:solidFill>
                  <a:srgbClr val="FF0000"/>
                </a:solidFill>
              </a:rPr>
              <a:t>Bukan argumen</a:t>
            </a:r>
            <a:r>
              <a:rPr lang="id-ID" dirty="0"/>
              <a:t>. Jika berupa argumen, maka </a:t>
            </a:r>
            <a:r>
              <a:rPr lang="id-ID" u="sng" dirty="0"/>
              <a:t>Premis</a:t>
            </a:r>
            <a:r>
              <a:rPr lang="id-ID" dirty="0"/>
              <a:t> : Defisit perdagangan meningkat setiap hari. </a:t>
            </a:r>
            <a:r>
              <a:rPr lang="id-ID" u="sng" dirty="0"/>
              <a:t>Konklusi</a:t>
            </a:r>
            <a:r>
              <a:rPr lang="id-ID" dirty="0"/>
              <a:t> : Ekonomi tid</a:t>
            </a:r>
            <a:r>
              <a:rPr lang="en-US" dirty="0"/>
              <a:t>a</a:t>
            </a:r>
            <a:r>
              <a:rPr lang="id-ID" dirty="0"/>
              <a:t>k bisa meningkat.</a:t>
            </a:r>
          </a:p>
          <a:p>
            <a:r>
              <a:rPr lang="id-ID" dirty="0">
                <a:solidFill>
                  <a:srgbClr val="FF0000"/>
                </a:solidFill>
              </a:rPr>
              <a:t>Premis</a:t>
            </a:r>
            <a:r>
              <a:rPr lang="id-ID" dirty="0"/>
              <a:t> : Film-nya belum selesai. </a:t>
            </a:r>
            <a:r>
              <a:rPr lang="id-ID" dirty="0">
                <a:solidFill>
                  <a:srgbClr val="FF0000"/>
                </a:solidFill>
              </a:rPr>
              <a:t>Konklusi</a:t>
            </a:r>
            <a:r>
              <a:rPr lang="id-ID" dirty="0"/>
              <a:t> : Saya belum mau tidur.</a:t>
            </a:r>
          </a:p>
          <a:p>
            <a:r>
              <a:rPr lang="id-ID" dirty="0">
                <a:solidFill>
                  <a:srgbClr val="FF0000"/>
                </a:solidFill>
              </a:rPr>
              <a:t>Bukan argumen</a:t>
            </a:r>
            <a:r>
              <a:rPr lang="id-ID" dirty="0"/>
              <a:t>. Jika berupa argumen, maka </a:t>
            </a:r>
            <a:r>
              <a:rPr lang="id-ID" u="sng" dirty="0"/>
              <a:t>Premis</a:t>
            </a:r>
            <a:r>
              <a:rPr lang="id-ID" dirty="0"/>
              <a:t> : Dia bernafas. </a:t>
            </a:r>
            <a:r>
              <a:rPr lang="id-ID" u="sng" dirty="0"/>
              <a:t>Konklusi</a:t>
            </a:r>
            <a:r>
              <a:rPr lang="id-ID" dirty="0"/>
              <a:t> : Dia hidup.</a:t>
            </a:r>
          </a:p>
          <a:p>
            <a:r>
              <a:rPr lang="id-ID" dirty="0">
                <a:solidFill>
                  <a:srgbClr val="FF0000"/>
                </a:solidFill>
              </a:rPr>
              <a:t>Bukan argumen</a:t>
            </a:r>
          </a:p>
          <a:p>
            <a:pPr marL="68580" indent="0">
              <a:buNone/>
            </a:pPr>
            <a:endParaRPr lang="id-ID" dirty="0"/>
          </a:p>
        </p:txBody>
      </p:sp>
      <p:sp>
        <p:nvSpPr>
          <p:cNvPr id="4" name="Footer Placeholder 3"/>
          <p:cNvSpPr>
            <a:spLocks noGrp="1"/>
          </p:cNvSpPr>
          <p:nvPr>
            <p:ph type="ftr" sz="quarter" idx="11"/>
          </p:nvPr>
        </p:nvSpPr>
        <p:spPr/>
        <p:txBody>
          <a:bodyPr/>
          <a:lstStyle/>
          <a:p>
            <a:r>
              <a:rPr lang="id-ID"/>
              <a:t>#logika informatika_Ninink#</a:t>
            </a:r>
          </a:p>
        </p:txBody>
      </p:sp>
      <p:sp>
        <p:nvSpPr>
          <p:cNvPr id="5" name="Slide Number Placeholder 4"/>
          <p:cNvSpPr>
            <a:spLocks noGrp="1"/>
          </p:cNvSpPr>
          <p:nvPr>
            <p:ph type="sldNum" sz="quarter" idx="12"/>
          </p:nvPr>
        </p:nvSpPr>
        <p:spPr/>
        <p:txBody>
          <a:bodyPr/>
          <a:lstStyle/>
          <a:p>
            <a:fld id="{47A12D55-82E6-4014-BA28-1C8BB63256C4}" type="slidenum">
              <a:rPr lang="id-ID" smtClean="0"/>
              <a:t>27</a:t>
            </a:fld>
            <a:endParaRPr lang="id-ID"/>
          </a:p>
        </p:txBody>
      </p:sp>
    </p:spTree>
    <p:extLst>
      <p:ext uri="{BB962C8B-B14F-4D97-AF65-F5344CB8AC3E}">
        <p14:creationId xmlns:p14="http://schemas.microsoft.com/office/powerpoint/2010/main" val="225861544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b="1" dirty="0"/>
              <a:t>Pernyataan (Proposisi)</a:t>
            </a:r>
          </a:p>
        </p:txBody>
      </p:sp>
      <p:sp>
        <p:nvSpPr>
          <p:cNvPr id="3" name="Content Placeholder 2"/>
          <p:cNvSpPr>
            <a:spLocks noGrp="1"/>
          </p:cNvSpPr>
          <p:nvPr>
            <p:ph idx="1"/>
          </p:nvPr>
        </p:nvSpPr>
        <p:spPr/>
        <p:txBody>
          <a:bodyPr>
            <a:normAutofit/>
          </a:bodyPr>
          <a:lstStyle/>
          <a:p>
            <a:r>
              <a:rPr lang="en-US" dirty="0">
                <a:solidFill>
                  <a:srgbClr val="FF0000"/>
                </a:solidFill>
              </a:rPr>
              <a:t>Kata</a:t>
            </a:r>
            <a:r>
              <a:rPr lang="en-US" dirty="0"/>
              <a:t> </a:t>
            </a:r>
            <a:r>
              <a:rPr lang="en-US" dirty="0" err="1"/>
              <a:t>merupakan</a:t>
            </a:r>
            <a:r>
              <a:rPr lang="en-US" dirty="0"/>
              <a:t> </a:t>
            </a:r>
            <a:r>
              <a:rPr lang="en-US" dirty="0" err="1"/>
              <a:t>rangkaian</a:t>
            </a:r>
            <a:r>
              <a:rPr lang="en-US" dirty="0"/>
              <a:t> </a:t>
            </a:r>
            <a:r>
              <a:rPr lang="en-US" dirty="0" err="1"/>
              <a:t>huruf</a:t>
            </a:r>
            <a:r>
              <a:rPr lang="en-US" dirty="0"/>
              <a:t> yang </a:t>
            </a:r>
            <a:r>
              <a:rPr lang="en-US" dirty="0" err="1"/>
              <a:t>mengandung</a:t>
            </a:r>
            <a:r>
              <a:rPr lang="en-US" dirty="0"/>
              <a:t> </a:t>
            </a:r>
            <a:r>
              <a:rPr lang="en-US" dirty="0" err="1"/>
              <a:t>arti</a:t>
            </a:r>
            <a:r>
              <a:rPr lang="en-US" dirty="0"/>
              <a:t>, </a:t>
            </a:r>
            <a:r>
              <a:rPr lang="en-US" dirty="0" err="1"/>
              <a:t>sedangkan</a:t>
            </a:r>
            <a:r>
              <a:rPr lang="en-US" dirty="0"/>
              <a:t> </a:t>
            </a:r>
            <a:endParaRPr lang="id-ID" dirty="0"/>
          </a:p>
          <a:p>
            <a:pPr marL="68580" indent="0">
              <a:buNone/>
            </a:pPr>
            <a:endParaRPr lang="id-ID" dirty="0"/>
          </a:p>
          <a:p>
            <a:r>
              <a:rPr lang="id-ID" dirty="0">
                <a:solidFill>
                  <a:srgbClr val="FF0000"/>
                </a:solidFill>
              </a:rPr>
              <a:t>K</a:t>
            </a:r>
            <a:r>
              <a:rPr lang="en-US" dirty="0" err="1">
                <a:solidFill>
                  <a:srgbClr val="FF0000"/>
                </a:solidFill>
              </a:rPr>
              <a:t>alimat</a:t>
            </a:r>
            <a:r>
              <a:rPr lang="en-US" dirty="0"/>
              <a:t> </a:t>
            </a:r>
            <a:r>
              <a:rPr lang="en-US" dirty="0" err="1"/>
              <a:t>adalah</a:t>
            </a:r>
            <a:r>
              <a:rPr lang="en-US" dirty="0"/>
              <a:t> </a:t>
            </a:r>
            <a:r>
              <a:rPr lang="en-US" dirty="0" err="1"/>
              <a:t>kumpulan</a:t>
            </a:r>
            <a:r>
              <a:rPr lang="en-US" dirty="0"/>
              <a:t> kata yang </a:t>
            </a:r>
            <a:r>
              <a:rPr lang="en-US" dirty="0" err="1"/>
              <a:t>disusun</a:t>
            </a:r>
            <a:r>
              <a:rPr lang="en-US" dirty="0"/>
              <a:t> </a:t>
            </a:r>
            <a:r>
              <a:rPr lang="en-US" dirty="0" err="1"/>
              <a:t>menurut</a:t>
            </a:r>
            <a:r>
              <a:rPr lang="en-US" dirty="0"/>
              <a:t> </a:t>
            </a:r>
            <a:r>
              <a:rPr lang="en-US" dirty="0" err="1"/>
              <a:t>aturan</a:t>
            </a:r>
            <a:r>
              <a:rPr lang="en-US" dirty="0"/>
              <a:t> </a:t>
            </a:r>
            <a:r>
              <a:rPr lang="en-US" dirty="0" err="1"/>
              <a:t>tata</a:t>
            </a:r>
            <a:r>
              <a:rPr lang="en-US" dirty="0"/>
              <a:t> </a:t>
            </a:r>
            <a:r>
              <a:rPr lang="en-US" dirty="0" err="1"/>
              <a:t>bahasa</a:t>
            </a:r>
            <a:r>
              <a:rPr lang="en-US" dirty="0"/>
              <a:t> </a:t>
            </a:r>
            <a:r>
              <a:rPr lang="en-US" dirty="0" err="1"/>
              <a:t>dan</a:t>
            </a:r>
            <a:r>
              <a:rPr lang="en-US" dirty="0"/>
              <a:t> </a:t>
            </a:r>
            <a:r>
              <a:rPr lang="en-US" dirty="0" err="1"/>
              <a:t>mengandung</a:t>
            </a:r>
            <a:r>
              <a:rPr lang="en-US" dirty="0"/>
              <a:t> </a:t>
            </a:r>
            <a:r>
              <a:rPr lang="en-US" dirty="0" err="1"/>
              <a:t>arti</a:t>
            </a:r>
            <a:r>
              <a:rPr lang="en-US" dirty="0"/>
              <a:t>. </a:t>
            </a:r>
            <a:endParaRPr lang="id-ID" dirty="0"/>
          </a:p>
        </p:txBody>
      </p:sp>
      <p:sp>
        <p:nvSpPr>
          <p:cNvPr id="4" name="Footer Placeholder 3"/>
          <p:cNvSpPr>
            <a:spLocks noGrp="1"/>
          </p:cNvSpPr>
          <p:nvPr>
            <p:ph type="ftr" sz="quarter" idx="11"/>
          </p:nvPr>
        </p:nvSpPr>
        <p:spPr/>
        <p:txBody>
          <a:bodyPr/>
          <a:lstStyle/>
          <a:p>
            <a:r>
              <a:rPr lang="id-ID"/>
              <a:t>#logika informatika_Ninink#</a:t>
            </a:r>
          </a:p>
        </p:txBody>
      </p:sp>
      <p:sp>
        <p:nvSpPr>
          <p:cNvPr id="5" name="Slide Number Placeholder 4"/>
          <p:cNvSpPr>
            <a:spLocks noGrp="1"/>
          </p:cNvSpPr>
          <p:nvPr>
            <p:ph type="sldNum" sz="quarter" idx="12"/>
          </p:nvPr>
        </p:nvSpPr>
        <p:spPr/>
        <p:txBody>
          <a:bodyPr/>
          <a:lstStyle/>
          <a:p>
            <a:fld id="{47A12D55-82E6-4014-BA28-1C8BB63256C4}" type="slidenum">
              <a:rPr lang="id-ID" smtClean="0"/>
              <a:t>28</a:t>
            </a:fld>
            <a:endParaRPr lang="id-ID"/>
          </a:p>
        </p:txBody>
      </p:sp>
    </p:spTree>
    <p:extLst>
      <p:ext uri="{BB962C8B-B14F-4D97-AF65-F5344CB8AC3E}">
        <p14:creationId xmlns:p14="http://schemas.microsoft.com/office/powerpoint/2010/main" val="142517014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b="1" dirty="0"/>
              <a:t>Pernyataan (Proposisi)</a:t>
            </a:r>
          </a:p>
        </p:txBody>
      </p:sp>
      <p:sp>
        <p:nvSpPr>
          <p:cNvPr id="3" name="Content Placeholder 2"/>
          <p:cNvSpPr>
            <a:spLocks noGrp="1"/>
          </p:cNvSpPr>
          <p:nvPr>
            <p:ph idx="1"/>
          </p:nvPr>
        </p:nvSpPr>
        <p:spPr/>
        <p:txBody>
          <a:bodyPr>
            <a:normAutofit/>
          </a:bodyPr>
          <a:lstStyle/>
          <a:p>
            <a:r>
              <a:rPr lang="en-US" dirty="0"/>
              <a:t>Di </a:t>
            </a:r>
            <a:r>
              <a:rPr lang="en-US" dirty="0" err="1"/>
              <a:t>dalam</a:t>
            </a:r>
            <a:r>
              <a:rPr lang="en-US" dirty="0"/>
              <a:t> </a:t>
            </a:r>
            <a:r>
              <a:rPr lang="en-US" dirty="0" err="1"/>
              <a:t>matematika</a:t>
            </a:r>
            <a:r>
              <a:rPr lang="en-US" dirty="0"/>
              <a:t> </a:t>
            </a:r>
            <a:r>
              <a:rPr lang="en-US" dirty="0" err="1"/>
              <a:t>tidak</a:t>
            </a:r>
            <a:r>
              <a:rPr lang="en-US" dirty="0"/>
              <a:t> </a:t>
            </a:r>
            <a:r>
              <a:rPr lang="en-US" dirty="0" err="1"/>
              <a:t>semua</a:t>
            </a:r>
            <a:r>
              <a:rPr lang="en-US" dirty="0"/>
              <a:t> </a:t>
            </a:r>
            <a:r>
              <a:rPr lang="en-US" dirty="0" err="1"/>
              <a:t>pernyataan</a:t>
            </a:r>
            <a:r>
              <a:rPr lang="en-US" dirty="0"/>
              <a:t> yang </a:t>
            </a:r>
            <a:r>
              <a:rPr lang="en-US" dirty="0" err="1"/>
              <a:t>bernilai</a:t>
            </a:r>
            <a:r>
              <a:rPr lang="en-US" dirty="0"/>
              <a:t> </a:t>
            </a:r>
            <a:r>
              <a:rPr lang="en-US" dirty="0" err="1"/>
              <a:t>benar</a:t>
            </a:r>
            <a:r>
              <a:rPr lang="en-US" dirty="0"/>
              <a:t> </a:t>
            </a:r>
            <a:r>
              <a:rPr lang="en-US" dirty="0" err="1"/>
              <a:t>atau</a:t>
            </a:r>
            <a:r>
              <a:rPr lang="en-US" dirty="0"/>
              <a:t> </a:t>
            </a:r>
            <a:r>
              <a:rPr lang="en-US" dirty="0" err="1"/>
              <a:t>salah</a:t>
            </a:r>
            <a:r>
              <a:rPr lang="en-US" dirty="0"/>
              <a:t> </a:t>
            </a:r>
            <a:r>
              <a:rPr lang="en-US" dirty="0" err="1"/>
              <a:t>saja</a:t>
            </a:r>
            <a:r>
              <a:rPr lang="en-US" dirty="0"/>
              <a:t> yang </a:t>
            </a:r>
            <a:r>
              <a:rPr lang="en-US" dirty="0" err="1"/>
              <a:t>digunakan</a:t>
            </a:r>
            <a:r>
              <a:rPr lang="en-US" dirty="0"/>
              <a:t> </a:t>
            </a:r>
            <a:r>
              <a:rPr lang="en-US" dirty="0" err="1"/>
              <a:t>dalam</a:t>
            </a:r>
            <a:r>
              <a:rPr lang="en-US" dirty="0"/>
              <a:t> </a:t>
            </a:r>
            <a:r>
              <a:rPr lang="en-US" dirty="0" err="1"/>
              <a:t>penalaran</a:t>
            </a:r>
            <a:r>
              <a:rPr lang="en-US" dirty="0"/>
              <a:t>.</a:t>
            </a:r>
            <a:endParaRPr lang="id-ID" dirty="0"/>
          </a:p>
          <a:p>
            <a:r>
              <a:rPr lang="en-US" dirty="0" err="1"/>
              <a:t>Pernyataan</a:t>
            </a:r>
            <a:r>
              <a:rPr lang="en-US" dirty="0"/>
              <a:t> </a:t>
            </a:r>
            <a:r>
              <a:rPr lang="en-US" dirty="0" err="1"/>
              <a:t>disebut</a:t>
            </a:r>
            <a:r>
              <a:rPr lang="en-US" dirty="0"/>
              <a:t> </a:t>
            </a:r>
            <a:r>
              <a:rPr lang="en-US" dirty="0" err="1"/>
              <a:t>juga</a:t>
            </a:r>
            <a:r>
              <a:rPr lang="en-US" dirty="0"/>
              <a:t> </a:t>
            </a:r>
            <a:r>
              <a:rPr lang="en-US" dirty="0" err="1"/>
              <a:t>kalimat</a:t>
            </a:r>
            <a:r>
              <a:rPr lang="en-US" dirty="0"/>
              <a:t> </a:t>
            </a:r>
            <a:r>
              <a:rPr lang="en-US" dirty="0" err="1"/>
              <a:t>deklaratif</a:t>
            </a:r>
            <a:r>
              <a:rPr lang="en-US" dirty="0"/>
              <a:t> </a:t>
            </a:r>
            <a:r>
              <a:rPr lang="en-US" dirty="0" err="1"/>
              <a:t>yaitu</a:t>
            </a:r>
            <a:r>
              <a:rPr lang="en-US" dirty="0"/>
              <a:t> </a:t>
            </a:r>
            <a:r>
              <a:rPr lang="en-US" dirty="0" err="1"/>
              <a:t>kalimat</a:t>
            </a:r>
            <a:r>
              <a:rPr lang="en-US" dirty="0"/>
              <a:t> yang </a:t>
            </a:r>
            <a:r>
              <a:rPr lang="en-US" dirty="0" err="1"/>
              <a:t>bersifat</a:t>
            </a:r>
            <a:r>
              <a:rPr lang="en-US" dirty="0"/>
              <a:t> </a:t>
            </a:r>
            <a:r>
              <a:rPr lang="en-US" dirty="0" err="1"/>
              <a:t>menerangkan</a:t>
            </a:r>
            <a:r>
              <a:rPr lang="en-US" dirty="0"/>
              <a:t>. </a:t>
            </a:r>
            <a:endParaRPr lang="id-ID" dirty="0"/>
          </a:p>
          <a:p>
            <a:r>
              <a:rPr lang="en-US" dirty="0" err="1"/>
              <a:t>Disebut</a:t>
            </a:r>
            <a:r>
              <a:rPr lang="en-US" dirty="0"/>
              <a:t> </a:t>
            </a:r>
            <a:r>
              <a:rPr lang="en-US" dirty="0" err="1"/>
              <a:t>juga</a:t>
            </a:r>
            <a:r>
              <a:rPr lang="en-US" dirty="0"/>
              <a:t> </a:t>
            </a:r>
            <a:r>
              <a:rPr lang="en-US" dirty="0" err="1"/>
              <a:t>proposisi</a:t>
            </a:r>
            <a:r>
              <a:rPr lang="en-US" dirty="0"/>
              <a:t>.</a:t>
            </a:r>
            <a:endParaRPr lang="id-ID" dirty="0"/>
          </a:p>
        </p:txBody>
      </p:sp>
      <p:sp>
        <p:nvSpPr>
          <p:cNvPr id="4" name="Footer Placeholder 3"/>
          <p:cNvSpPr>
            <a:spLocks noGrp="1"/>
          </p:cNvSpPr>
          <p:nvPr>
            <p:ph type="ftr" sz="quarter" idx="11"/>
          </p:nvPr>
        </p:nvSpPr>
        <p:spPr/>
        <p:txBody>
          <a:bodyPr/>
          <a:lstStyle/>
          <a:p>
            <a:r>
              <a:rPr lang="id-ID"/>
              <a:t>#logika informatika_Ninink#</a:t>
            </a:r>
          </a:p>
        </p:txBody>
      </p:sp>
      <p:sp>
        <p:nvSpPr>
          <p:cNvPr id="5" name="Slide Number Placeholder 4"/>
          <p:cNvSpPr>
            <a:spLocks noGrp="1"/>
          </p:cNvSpPr>
          <p:nvPr>
            <p:ph type="sldNum" sz="quarter" idx="12"/>
          </p:nvPr>
        </p:nvSpPr>
        <p:spPr/>
        <p:txBody>
          <a:bodyPr/>
          <a:lstStyle/>
          <a:p>
            <a:fld id="{47A12D55-82E6-4014-BA28-1C8BB63256C4}" type="slidenum">
              <a:rPr lang="id-ID" smtClean="0"/>
              <a:t>29</a:t>
            </a:fld>
            <a:endParaRPr lang="id-ID"/>
          </a:p>
        </p:txBody>
      </p:sp>
    </p:spTree>
    <p:extLst>
      <p:ext uri="{BB962C8B-B14F-4D97-AF65-F5344CB8AC3E}">
        <p14:creationId xmlns:p14="http://schemas.microsoft.com/office/powerpoint/2010/main" val="63211020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b="1" dirty="0"/>
              <a:t>Pernyataan (Proposisi)</a:t>
            </a:r>
          </a:p>
        </p:txBody>
      </p:sp>
      <p:sp>
        <p:nvSpPr>
          <p:cNvPr id="3" name="Content Placeholder 2"/>
          <p:cNvSpPr>
            <a:spLocks noGrp="1"/>
          </p:cNvSpPr>
          <p:nvPr>
            <p:ph idx="1"/>
          </p:nvPr>
        </p:nvSpPr>
        <p:spPr/>
        <p:txBody>
          <a:bodyPr>
            <a:normAutofit/>
          </a:bodyPr>
          <a:lstStyle/>
          <a:p>
            <a:r>
              <a:rPr lang="en-US" dirty="0" err="1"/>
              <a:t>Pernyataan</a:t>
            </a:r>
            <a:r>
              <a:rPr lang="en-US" dirty="0"/>
              <a:t>/ </a:t>
            </a:r>
            <a:r>
              <a:rPr lang="en-US" dirty="0" err="1"/>
              <a:t>Kalimat</a:t>
            </a:r>
            <a:r>
              <a:rPr lang="en-US" dirty="0"/>
              <a:t> </a:t>
            </a:r>
            <a:r>
              <a:rPr lang="en-US" dirty="0" err="1"/>
              <a:t>Deklaratif</a:t>
            </a:r>
            <a:r>
              <a:rPr lang="en-US" dirty="0"/>
              <a:t>/ </a:t>
            </a:r>
            <a:r>
              <a:rPr lang="en-US" dirty="0" err="1"/>
              <a:t>Proposisi</a:t>
            </a:r>
            <a:r>
              <a:rPr lang="en-US" dirty="0"/>
              <a:t> </a:t>
            </a:r>
            <a:r>
              <a:rPr lang="en-US" dirty="0" err="1"/>
              <a:t>adalah</a:t>
            </a:r>
            <a:r>
              <a:rPr lang="en-US" dirty="0"/>
              <a:t> </a:t>
            </a:r>
            <a:r>
              <a:rPr lang="en-US" dirty="0" err="1"/>
              <a:t>kalimat</a:t>
            </a:r>
            <a:r>
              <a:rPr lang="en-US" dirty="0"/>
              <a:t> yang </a:t>
            </a:r>
            <a:r>
              <a:rPr lang="en-US" dirty="0" err="1"/>
              <a:t>bernilai</a:t>
            </a:r>
            <a:r>
              <a:rPr lang="en-US" dirty="0"/>
              <a:t> </a:t>
            </a:r>
            <a:r>
              <a:rPr lang="en-US" dirty="0" err="1"/>
              <a:t>benar</a:t>
            </a:r>
            <a:r>
              <a:rPr lang="en-US" dirty="0"/>
              <a:t> </a:t>
            </a:r>
            <a:r>
              <a:rPr lang="en-US" dirty="0" err="1"/>
              <a:t>atau</a:t>
            </a:r>
            <a:r>
              <a:rPr lang="en-US" dirty="0"/>
              <a:t> </a:t>
            </a:r>
            <a:r>
              <a:rPr lang="en-US" dirty="0" err="1"/>
              <a:t>salah</a:t>
            </a:r>
            <a:r>
              <a:rPr lang="en-US" dirty="0"/>
              <a:t> </a:t>
            </a:r>
            <a:r>
              <a:rPr lang="en-US" dirty="0" err="1"/>
              <a:t>tetapi</a:t>
            </a:r>
            <a:r>
              <a:rPr lang="en-US" dirty="0"/>
              <a:t> </a:t>
            </a:r>
            <a:r>
              <a:rPr lang="en-US" dirty="0" err="1"/>
              <a:t>tidak</a:t>
            </a:r>
            <a:r>
              <a:rPr lang="en-US" dirty="0"/>
              <a:t> </a:t>
            </a:r>
            <a:r>
              <a:rPr lang="en-US" dirty="0" err="1"/>
              <a:t>keduanya</a:t>
            </a:r>
            <a:r>
              <a:rPr lang="en-US" dirty="0"/>
              <a:t>.</a:t>
            </a:r>
            <a:endParaRPr lang="id-ID" dirty="0"/>
          </a:p>
          <a:p>
            <a:pPr marL="68580" indent="0">
              <a:buNone/>
            </a:pPr>
            <a:r>
              <a:rPr lang="en-US" dirty="0" err="1">
                <a:solidFill>
                  <a:srgbClr val="FF0000"/>
                </a:solidFill>
              </a:rPr>
              <a:t>Contoh</a:t>
            </a:r>
            <a:r>
              <a:rPr lang="en-US" dirty="0">
                <a:solidFill>
                  <a:srgbClr val="FF0000"/>
                </a:solidFill>
              </a:rPr>
              <a:t> :</a:t>
            </a:r>
          </a:p>
          <a:p>
            <a:pPr lvl="0"/>
            <a:r>
              <a:rPr lang="id-ID" dirty="0"/>
              <a:t>3 + 3 = 6</a:t>
            </a:r>
          </a:p>
          <a:p>
            <a:pPr lvl="0"/>
            <a:r>
              <a:rPr lang="id-ID" dirty="0"/>
              <a:t>8 adalah bilangan ganjil</a:t>
            </a:r>
          </a:p>
          <a:p>
            <a:pPr lvl="0"/>
            <a:r>
              <a:rPr lang="id-ID" dirty="0"/>
              <a:t>Jakarta adalah ibukota negara Indonesia</a:t>
            </a:r>
          </a:p>
          <a:p>
            <a:pPr lvl="0"/>
            <a:r>
              <a:rPr lang="id-ID" dirty="0"/>
              <a:t>7 adalah bilangan prima</a:t>
            </a:r>
          </a:p>
        </p:txBody>
      </p:sp>
      <p:sp>
        <p:nvSpPr>
          <p:cNvPr id="4" name="Footer Placeholder 3"/>
          <p:cNvSpPr>
            <a:spLocks noGrp="1"/>
          </p:cNvSpPr>
          <p:nvPr>
            <p:ph type="ftr" sz="quarter" idx="11"/>
          </p:nvPr>
        </p:nvSpPr>
        <p:spPr/>
        <p:txBody>
          <a:bodyPr/>
          <a:lstStyle/>
          <a:p>
            <a:r>
              <a:rPr lang="id-ID"/>
              <a:t>#logika informatika_Ninink#</a:t>
            </a:r>
          </a:p>
        </p:txBody>
      </p:sp>
      <p:sp>
        <p:nvSpPr>
          <p:cNvPr id="5" name="Slide Number Placeholder 4"/>
          <p:cNvSpPr>
            <a:spLocks noGrp="1"/>
          </p:cNvSpPr>
          <p:nvPr>
            <p:ph type="sldNum" sz="quarter" idx="12"/>
          </p:nvPr>
        </p:nvSpPr>
        <p:spPr/>
        <p:txBody>
          <a:bodyPr/>
          <a:lstStyle/>
          <a:p>
            <a:fld id="{47A12D55-82E6-4014-BA28-1C8BB63256C4}" type="slidenum">
              <a:rPr lang="id-ID" smtClean="0"/>
              <a:t>30</a:t>
            </a:fld>
            <a:endParaRPr lang="id-ID"/>
          </a:p>
        </p:txBody>
      </p:sp>
    </p:spTree>
    <p:extLst>
      <p:ext uri="{BB962C8B-B14F-4D97-AF65-F5344CB8AC3E}">
        <p14:creationId xmlns:p14="http://schemas.microsoft.com/office/powerpoint/2010/main" val="350151675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b="1" dirty="0"/>
              <a:t>Pernyataan (Proposisi)</a:t>
            </a:r>
          </a:p>
        </p:txBody>
      </p:sp>
      <p:sp>
        <p:nvSpPr>
          <p:cNvPr id="3" name="Content Placeholder 2"/>
          <p:cNvSpPr>
            <a:spLocks noGrp="1"/>
          </p:cNvSpPr>
          <p:nvPr>
            <p:ph idx="1"/>
          </p:nvPr>
        </p:nvSpPr>
        <p:spPr/>
        <p:txBody>
          <a:bodyPr>
            <a:normAutofit fontScale="92500" lnSpcReduction="20000"/>
          </a:bodyPr>
          <a:lstStyle/>
          <a:p>
            <a:r>
              <a:rPr lang="en-US" dirty="0" err="1"/>
              <a:t>Tidak</a:t>
            </a:r>
            <a:r>
              <a:rPr lang="en-US" dirty="0"/>
              <a:t> </a:t>
            </a:r>
            <a:r>
              <a:rPr lang="en-US" dirty="0" err="1"/>
              <a:t>semua</a:t>
            </a:r>
            <a:r>
              <a:rPr lang="en-US" dirty="0"/>
              <a:t> </a:t>
            </a:r>
            <a:r>
              <a:rPr lang="en-US" dirty="0" err="1"/>
              <a:t>kalimat</a:t>
            </a:r>
            <a:r>
              <a:rPr lang="en-US" dirty="0"/>
              <a:t> </a:t>
            </a:r>
            <a:r>
              <a:rPr lang="en-US" dirty="0" err="1"/>
              <a:t>berupa</a:t>
            </a:r>
            <a:r>
              <a:rPr lang="en-US" dirty="0"/>
              <a:t> </a:t>
            </a:r>
            <a:r>
              <a:rPr lang="en-US" dirty="0" err="1"/>
              <a:t>proposisi</a:t>
            </a:r>
            <a:endParaRPr lang="id-ID" dirty="0"/>
          </a:p>
          <a:p>
            <a:pPr marL="68580" indent="0">
              <a:buNone/>
            </a:pPr>
            <a:endParaRPr lang="id-ID" dirty="0"/>
          </a:p>
          <a:p>
            <a:pPr marL="68580" indent="0">
              <a:buNone/>
            </a:pPr>
            <a:r>
              <a:rPr lang="en-US" dirty="0" err="1">
                <a:solidFill>
                  <a:srgbClr val="FF0000"/>
                </a:solidFill>
              </a:rPr>
              <a:t>Contoh</a:t>
            </a:r>
            <a:r>
              <a:rPr lang="en-US" dirty="0">
                <a:solidFill>
                  <a:srgbClr val="FF0000"/>
                </a:solidFill>
              </a:rPr>
              <a:t> : </a:t>
            </a:r>
            <a:endParaRPr lang="id-ID" dirty="0">
              <a:solidFill>
                <a:srgbClr val="FF0000"/>
              </a:solidFill>
            </a:endParaRPr>
          </a:p>
          <a:p>
            <a:pPr lvl="0"/>
            <a:r>
              <a:rPr lang="id-ID" dirty="0"/>
              <a:t>Dimanakah letak pulau Buru?</a:t>
            </a:r>
          </a:p>
          <a:p>
            <a:pPr lvl="0"/>
            <a:r>
              <a:rPr lang="id-ID" dirty="0"/>
              <a:t>Siapakah namamu?</a:t>
            </a:r>
          </a:p>
          <a:p>
            <a:pPr lvl="0"/>
            <a:r>
              <a:rPr lang="id-ID" dirty="0"/>
              <a:t>Ali lebih tinggi dari Karma</a:t>
            </a:r>
          </a:p>
          <a:p>
            <a:pPr lvl="0"/>
            <a:r>
              <a:rPr lang="id-ID" dirty="0"/>
              <a:t>x + y = 4</a:t>
            </a:r>
          </a:p>
          <a:p>
            <a:pPr lvl="0"/>
            <a:r>
              <a:rPr lang="id-ID" dirty="0"/>
              <a:t>2/3 mencintai 3</a:t>
            </a:r>
          </a:p>
          <a:p>
            <a:pPr lvl="0"/>
            <a:r>
              <a:rPr lang="id-ID" dirty="0"/>
              <a:t>Kerjakan soal ini!</a:t>
            </a:r>
          </a:p>
          <a:p>
            <a:pPr lvl="0"/>
            <a:r>
              <a:rPr lang="id-ID" dirty="0"/>
              <a:t>Tutuplah pintu itu!</a:t>
            </a:r>
          </a:p>
        </p:txBody>
      </p:sp>
      <p:sp>
        <p:nvSpPr>
          <p:cNvPr id="4" name="Footer Placeholder 3"/>
          <p:cNvSpPr>
            <a:spLocks noGrp="1"/>
          </p:cNvSpPr>
          <p:nvPr>
            <p:ph type="ftr" sz="quarter" idx="11"/>
          </p:nvPr>
        </p:nvSpPr>
        <p:spPr/>
        <p:txBody>
          <a:bodyPr/>
          <a:lstStyle/>
          <a:p>
            <a:r>
              <a:rPr lang="id-ID"/>
              <a:t>#logika informatika_Ninink#</a:t>
            </a:r>
          </a:p>
        </p:txBody>
      </p:sp>
      <p:sp>
        <p:nvSpPr>
          <p:cNvPr id="5" name="Slide Number Placeholder 4"/>
          <p:cNvSpPr>
            <a:spLocks noGrp="1"/>
          </p:cNvSpPr>
          <p:nvPr>
            <p:ph type="sldNum" sz="quarter" idx="12"/>
          </p:nvPr>
        </p:nvSpPr>
        <p:spPr/>
        <p:txBody>
          <a:bodyPr/>
          <a:lstStyle/>
          <a:p>
            <a:fld id="{47A12D55-82E6-4014-BA28-1C8BB63256C4}" type="slidenum">
              <a:rPr lang="id-ID" smtClean="0"/>
              <a:t>31</a:t>
            </a:fld>
            <a:endParaRPr lang="id-ID"/>
          </a:p>
        </p:txBody>
      </p:sp>
    </p:spTree>
    <p:extLst>
      <p:ext uri="{BB962C8B-B14F-4D97-AF65-F5344CB8AC3E}">
        <p14:creationId xmlns:p14="http://schemas.microsoft.com/office/powerpoint/2010/main" val="424700628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id-ID" b="1" dirty="0"/>
              <a:t>Kata-kata Penggandeng Kalimat (</a:t>
            </a:r>
            <a:r>
              <a:rPr lang="id-ID" b="1" i="1" dirty="0"/>
              <a:t>Logical Connectives</a:t>
            </a:r>
            <a:r>
              <a:rPr lang="id-ID" b="1" dirty="0"/>
              <a:t>)</a:t>
            </a:r>
          </a:p>
        </p:txBody>
      </p:sp>
      <p:sp>
        <p:nvSpPr>
          <p:cNvPr id="3" name="Content Placeholder 2"/>
          <p:cNvSpPr>
            <a:spLocks noGrp="1"/>
          </p:cNvSpPr>
          <p:nvPr>
            <p:ph idx="1"/>
          </p:nvPr>
        </p:nvSpPr>
        <p:spPr/>
        <p:txBody>
          <a:bodyPr>
            <a:normAutofit lnSpcReduction="10000"/>
          </a:bodyPr>
          <a:lstStyle/>
          <a:p>
            <a:r>
              <a:rPr lang="id-ID" dirty="0"/>
              <a:t>Sering kali, beberapa kalimat perlu digabungkan menjadi satu kalimat yang lebih panjang.</a:t>
            </a:r>
          </a:p>
          <a:p>
            <a:r>
              <a:rPr lang="id-ID" dirty="0"/>
              <a:t>Misalnya kalimat, “4 adalah bilangan genap dan 3 adalah bilangan ganjil” merupakan gabungan dari 2 buah kalimat.</a:t>
            </a:r>
          </a:p>
          <a:p>
            <a:pPr marL="68580" indent="0">
              <a:buNone/>
            </a:pPr>
            <a:r>
              <a:rPr lang="id-ID" dirty="0">
                <a:sym typeface="Wingdings" pitchFamily="2" charset="2"/>
              </a:rPr>
              <a:t>	 4 adalah bilangan genap </a:t>
            </a:r>
            <a:r>
              <a:rPr lang="id-ID" dirty="0">
                <a:solidFill>
                  <a:srgbClr val="FF0000"/>
                </a:solidFill>
                <a:sym typeface="Wingdings" pitchFamily="2" charset="2"/>
              </a:rPr>
              <a:t>dan</a:t>
            </a:r>
          </a:p>
          <a:p>
            <a:pPr marL="68580" indent="0">
              <a:buNone/>
            </a:pPr>
            <a:r>
              <a:rPr lang="id-ID" dirty="0">
                <a:sym typeface="Wingdings" pitchFamily="2" charset="2"/>
              </a:rPr>
              <a:t>	 3 adalah bilangan ganjil</a:t>
            </a:r>
            <a:endParaRPr lang="id-ID" dirty="0"/>
          </a:p>
        </p:txBody>
      </p:sp>
      <p:sp>
        <p:nvSpPr>
          <p:cNvPr id="4" name="Footer Placeholder 3"/>
          <p:cNvSpPr>
            <a:spLocks noGrp="1"/>
          </p:cNvSpPr>
          <p:nvPr>
            <p:ph type="ftr" sz="quarter" idx="11"/>
          </p:nvPr>
        </p:nvSpPr>
        <p:spPr/>
        <p:txBody>
          <a:bodyPr/>
          <a:lstStyle/>
          <a:p>
            <a:r>
              <a:rPr lang="id-ID"/>
              <a:t>#logika informatika_Ninink#</a:t>
            </a:r>
          </a:p>
        </p:txBody>
      </p:sp>
      <p:sp>
        <p:nvSpPr>
          <p:cNvPr id="5" name="Slide Number Placeholder 4"/>
          <p:cNvSpPr>
            <a:spLocks noGrp="1"/>
          </p:cNvSpPr>
          <p:nvPr>
            <p:ph type="sldNum" sz="quarter" idx="12"/>
          </p:nvPr>
        </p:nvSpPr>
        <p:spPr/>
        <p:txBody>
          <a:bodyPr/>
          <a:lstStyle/>
          <a:p>
            <a:fld id="{47A12D55-82E6-4014-BA28-1C8BB63256C4}" type="slidenum">
              <a:rPr lang="id-ID" smtClean="0"/>
              <a:t>32</a:t>
            </a:fld>
            <a:endParaRPr lang="id-ID"/>
          </a:p>
        </p:txBody>
      </p:sp>
    </p:spTree>
    <p:extLst>
      <p:ext uri="{BB962C8B-B14F-4D97-AF65-F5344CB8AC3E}">
        <p14:creationId xmlns:p14="http://schemas.microsoft.com/office/powerpoint/2010/main" val="367446302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id-ID" b="1" dirty="0"/>
              <a:t>Kata-kata Penggandeng Kalimat (</a:t>
            </a:r>
            <a:r>
              <a:rPr lang="id-ID" b="1" i="1" dirty="0"/>
              <a:t>Logical Connectives</a:t>
            </a:r>
            <a:r>
              <a:rPr lang="id-ID" b="1" dirty="0"/>
              <a:t>)</a:t>
            </a:r>
          </a:p>
        </p:txBody>
      </p:sp>
      <p:sp>
        <p:nvSpPr>
          <p:cNvPr id="3" name="Content Placeholder 2"/>
          <p:cNvSpPr>
            <a:spLocks noGrp="1"/>
          </p:cNvSpPr>
          <p:nvPr>
            <p:ph idx="1"/>
          </p:nvPr>
        </p:nvSpPr>
        <p:spPr/>
        <p:txBody>
          <a:bodyPr>
            <a:normAutofit/>
          </a:bodyPr>
          <a:lstStyle/>
          <a:p>
            <a:r>
              <a:rPr lang="id-ID" dirty="0"/>
              <a:t>Dalam logika informatika digunakan huruf-huruf seperti A, B, C, ... Atau p, q, r, ... </a:t>
            </a:r>
          </a:p>
          <a:p>
            <a:r>
              <a:rPr lang="id-ID" dirty="0"/>
              <a:t>Untuk menyatakan sub kalimat dan simbol-simbol penggandeng untuk menyatakan penghubung kalimat.</a:t>
            </a:r>
          </a:p>
        </p:txBody>
      </p:sp>
      <p:sp>
        <p:nvSpPr>
          <p:cNvPr id="4" name="Footer Placeholder 3"/>
          <p:cNvSpPr>
            <a:spLocks noGrp="1"/>
          </p:cNvSpPr>
          <p:nvPr>
            <p:ph type="ftr" sz="quarter" idx="11"/>
          </p:nvPr>
        </p:nvSpPr>
        <p:spPr/>
        <p:txBody>
          <a:bodyPr/>
          <a:lstStyle/>
          <a:p>
            <a:r>
              <a:rPr lang="id-ID"/>
              <a:t>#logika informatika_Ninink#</a:t>
            </a:r>
          </a:p>
        </p:txBody>
      </p:sp>
      <p:sp>
        <p:nvSpPr>
          <p:cNvPr id="5" name="Slide Number Placeholder 4"/>
          <p:cNvSpPr>
            <a:spLocks noGrp="1"/>
          </p:cNvSpPr>
          <p:nvPr>
            <p:ph type="sldNum" sz="quarter" idx="12"/>
          </p:nvPr>
        </p:nvSpPr>
        <p:spPr/>
        <p:txBody>
          <a:bodyPr/>
          <a:lstStyle/>
          <a:p>
            <a:fld id="{47A12D55-82E6-4014-BA28-1C8BB63256C4}" type="slidenum">
              <a:rPr lang="id-ID" smtClean="0"/>
              <a:t>33</a:t>
            </a:fld>
            <a:endParaRPr lang="id-ID"/>
          </a:p>
        </p:txBody>
      </p:sp>
    </p:spTree>
    <p:extLst>
      <p:ext uri="{BB962C8B-B14F-4D97-AF65-F5344CB8AC3E}">
        <p14:creationId xmlns:p14="http://schemas.microsoft.com/office/powerpoint/2010/main" val="55181875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id-ID" b="1" dirty="0"/>
              <a:t>Kata-kata Penggandeng Kalimat (</a:t>
            </a:r>
            <a:r>
              <a:rPr lang="id-ID" b="1" i="1" dirty="0"/>
              <a:t>Logical Connectives</a:t>
            </a:r>
            <a:r>
              <a:rPr lang="id-ID" b="1" dirty="0"/>
              <a:t>)</a:t>
            </a:r>
            <a:endParaRPr lang="id-ID" dirty="0"/>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1471575233"/>
              </p:ext>
            </p:extLst>
          </p:nvPr>
        </p:nvGraphicFramePr>
        <p:xfrm>
          <a:off x="1115616" y="2492896"/>
          <a:ext cx="6912768" cy="2258322"/>
        </p:xfrm>
        <a:graphic>
          <a:graphicData uri="http://schemas.openxmlformats.org/drawingml/2006/table">
            <a:tbl>
              <a:tblPr firstRow="1" firstCol="1" lastRow="1" lastCol="1" bandRow="1" bandCol="1">
                <a:tableStyleId>{5C22544A-7EE6-4342-B048-85BDC9FD1C3A}</a:tableStyleId>
              </a:tblPr>
              <a:tblGrid>
                <a:gridCol w="1280301">
                  <a:extLst>
                    <a:ext uri="{9D8B030D-6E8A-4147-A177-3AD203B41FA5}">
                      <a16:colId xmlns:a16="http://schemas.microsoft.com/office/drawing/2014/main" val="20000"/>
                    </a:ext>
                  </a:extLst>
                </a:gridCol>
                <a:gridCol w="2464115">
                  <a:extLst>
                    <a:ext uri="{9D8B030D-6E8A-4147-A177-3AD203B41FA5}">
                      <a16:colId xmlns:a16="http://schemas.microsoft.com/office/drawing/2014/main" val="20001"/>
                    </a:ext>
                  </a:extLst>
                </a:gridCol>
                <a:gridCol w="3168352">
                  <a:extLst>
                    <a:ext uri="{9D8B030D-6E8A-4147-A177-3AD203B41FA5}">
                      <a16:colId xmlns:a16="http://schemas.microsoft.com/office/drawing/2014/main" val="20002"/>
                    </a:ext>
                  </a:extLst>
                </a:gridCol>
              </a:tblGrid>
              <a:tr h="314591">
                <a:tc>
                  <a:txBody>
                    <a:bodyPr/>
                    <a:lstStyle/>
                    <a:p>
                      <a:pPr algn="ctr">
                        <a:lnSpc>
                          <a:spcPct val="150000"/>
                        </a:lnSpc>
                        <a:spcAft>
                          <a:spcPts val="0"/>
                        </a:spcAft>
                      </a:pPr>
                      <a:r>
                        <a:rPr lang="en-US" sz="1600" dirty="0" err="1">
                          <a:effectLst/>
                        </a:rPr>
                        <a:t>Simbol</a:t>
                      </a:r>
                      <a:endParaRPr lang="id-ID" sz="1600" dirty="0">
                        <a:effectLst/>
                        <a:latin typeface="Times New Roman"/>
                        <a:ea typeface="Times New Roman"/>
                      </a:endParaRPr>
                    </a:p>
                  </a:txBody>
                  <a:tcPr marL="68580" marR="68580" marT="0" marB="0" anchor="ctr"/>
                </a:tc>
                <a:tc>
                  <a:txBody>
                    <a:bodyPr/>
                    <a:lstStyle/>
                    <a:p>
                      <a:pPr algn="ctr">
                        <a:lnSpc>
                          <a:spcPct val="150000"/>
                        </a:lnSpc>
                        <a:spcAft>
                          <a:spcPts val="0"/>
                        </a:spcAft>
                      </a:pPr>
                      <a:r>
                        <a:rPr lang="en-US" sz="1600" dirty="0" err="1">
                          <a:effectLst/>
                        </a:rPr>
                        <a:t>Arti</a:t>
                      </a:r>
                      <a:endParaRPr lang="id-ID" sz="1600" dirty="0">
                        <a:effectLst/>
                        <a:latin typeface="Times New Roman"/>
                        <a:ea typeface="Times New Roman"/>
                      </a:endParaRPr>
                    </a:p>
                  </a:txBody>
                  <a:tcPr marL="68580" marR="68580" marT="0" marB="0" anchor="ctr"/>
                </a:tc>
                <a:tc>
                  <a:txBody>
                    <a:bodyPr/>
                    <a:lstStyle/>
                    <a:p>
                      <a:pPr algn="ctr">
                        <a:lnSpc>
                          <a:spcPct val="150000"/>
                        </a:lnSpc>
                        <a:spcAft>
                          <a:spcPts val="0"/>
                        </a:spcAft>
                      </a:pPr>
                      <a:r>
                        <a:rPr lang="en-US" sz="1600" dirty="0" err="1">
                          <a:effectLst/>
                        </a:rPr>
                        <a:t>Bentuk</a:t>
                      </a:r>
                      <a:endParaRPr lang="id-ID" sz="1600" dirty="0">
                        <a:effectLst/>
                        <a:latin typeface="Times New Roman"/>
                        <a:ea typeface="Times New Roman"/>
                      </a:endParaRPr>
                    </a:p>
                  </a:txBody>
                  <a:tcPr marL="68580" marR="68580" marT="0" marB="0" anchor="ctr"/>
                </a:tc>
                <a:extLst>
                  <a:ext uri="{0D108BD9-81ED-4DB2-BD59-A6C34878D82A}">
                    <a16:rowId xmlns:a16="http://schemas.microsoft.com/office/drawing/2014/main" val="10000"/>
                  </a:ext>
                </a:extLst>
              </a:tr>
              <a:tr h="358085">
                <a:tc>
                  <a:txBody>
                    <a:bodyPr/>
                    <a:lstStyle/>
                    <a:p>
                      <a:pPr algn="ctr">
                        <a:lnSpc>
                          <a:spcPct val="150000"/>
                        </a:lnSpc>
                        <a:spcAft>
                          <a:spcPts val="0"/>
                        </a:spcAft>
                      </a:pPr>
                      <a:r>
                        <a:rPr lang="en-US" sz="1600">
                          <a:effectLst/>
                        </a:rPr>
                        <a:t>¬</a:t>
                      </a:r>
                      <a:endParaRPr lang="id-ID" sz="1600">
                        <a:effectLst/>
                        <a:latin typeface="Times New Roman"/>
                        <a:ea typeface="Times New Roman"/>
                      </a:endParaRPr>
                    </a:p>
                  </a:txBody>
                  <a:tcPr marL="68580" marR="68580" marT="0" marB="0" anchor="ctr"/>
                </a:tc>
                <a:tc>
                  <a:txBody>
                    <a:bodyPr/>
                    <a:lstStyle/>
                    <a:p>
                      <a:pPr algn="ctr">
                        <a:lnSpc>
                          <a:spcPct val="150000"/>
                        </a:lnSpc>
                        <a:spcAft>
                          <a:spcPts val="0"/>
                        </a:spcAft>
                      </a:pPr>
                      <a:r>
                        <a:rPr lang="en-US" sz="1600" dirty="0" err="1">
                          <a:effectLst/>
                        </a:rPr>
                        <a:t>Tidak</a:t>
                      </a:r>
                      <a:r>
                        <a:rPr lang="en-US" sz="1600" dirty="0">
                          <a:effectLst/>
                        </a:rPr>
                        <a:t>/Not/</a:t>
                      </a:r>
                      <a:r>
                        <a:rPr lang="en-US" sz="1600" dirty="0" err="1">
                          <a:effectLst/>
                        </a:rPr>
                        <a:t>Negasi</a:t>
                      </a:r>
                      <a:endParaRPr lang="id-ID" sz="1600" dirty="0">
                        <a:effectLst/>
                        <a:latin typeface="Times New Roman"/>
                        <a:ea typeface="Times New Roman"/>
                      </a:endParaRPr>
                    </a:p>
                  </a:txBody>
                  <a:tcPr marL="68580" marR="68580" marT="0" marB="0" anchor="ctr"/>
                </a:tc>
                <a:tc>
                  <a:txBody>
                    <a:bodyPr/>
                    <a:lstStyle/>
                    <a:p>
                      <a:pPr algn="ctr">
                        <a:lnSpc>
                          <a:spcPct val="150000"/>
                        </a:lnSpc>
                        <a:spcAft>
                          <a:spcPts val="0"/>
                        </a:spcAft>
                      </a:pPr>
                      <a:r>
                        <a:rPr lang="en-US" sz="1600">
                          <a:effectLst/>
                        </a:rPr>
                        <a:t>Tidak………….</a:t>
                      </a:r>
                      <a:endParaRPr lang="id-ID" sz="1600">
                        <a:effectLst/>
                        <a:latin typeface="Times New Roman"/>
                        <a:ea typeface="Times New Roman"/>
                      </a:endParaRPr>
                    </a:p>
                  </a:txBody>
                  <a:tcPr marL="68580" marR="68580" marT="0" marB="0" anchor="ctr"/>
                </a:tc>
                <a:extLst>
                  <a:ext uri="{0D108BD9-81ED-4DB2-BD59-A6C34878D82A}">
                    <a16:rowId xmlns:a16="http://schemas.microsoft.com/office/drawing/2014/main" val="10001"/>
                  </a:ext>
                </a:extLst>
              </a:tr>
              <a:tr h="358085">
                <a:tc>
                  <a:txBody>
                    <a:bodyPr/>
                    <a:lstStyle/>
                    <a:p>
                      <a:pPr algn="ctr">
                        <a:lnSpc>
                          <a:spcPct val="150000"/>
                        </a:lnSpc>
                        <a:spcAft>
                          <a:spcPts val="0"/>
                        </a:spcAft>
                      </a:pPr>
                      <a:r>
                        <a:rPr lang="en-US" sz="1600" dirty="0">
                          <a:effectLst/>
                          <a:sym typeface="Symbol"/>
                        </a:rPr>
                        <a:t></a:t>
                      </a:r>
                      <a:endParaRPr lang="id-ID" sz="1600" dirty="0">
                        <a:effectLst/>
                        <a:latin typeface="Times New Roman"/>
                        <a:ea typeface="Times New Roman"/>
                      </a:endParaRPr>
                    </a:p>
                  </a:txBody>
                  <a:tcPr marL="68580" marR="68580" marT="0" marB="0" anchor="ctr"/>
                </a:tc>
                <a:tc>
                  <a:txBody>
                    <a:bodyPr/>
                    <a:lstStyle/>
                    <a:p>
                      <a:pPr algn="ctr">
                        <a:lnSpc>
                          <a:spcPct val="150000"/>
                        </a:lnSpc>
                        <a:spcAft>
                          <a:spcPts val="0"/>
                        </a:spcAft>
                      </a:pPr>
                      <a:r>
                        <a:rPr lang="en-US" sz="1600" dirty="0">
                          <a:effectLst/>
                        </a:rPr>
                        <a:t>Dan/And/</a:t>
                      </a:r>
                      <a:r>
                        <a:rPr lang="en-US" sz="1600" dirty="0" err="1">
                          <a:effectLst/>
                        </a:rPr>
                        <a:t>Konjungsi</a:t>
                      </a:r>
                      <a:endParaRPr lang="id-ID" sz="1600" dirty="0">
                        <a:effectLst/>
                        <a:latin typeface="Times New Roman"/>
                        <a:ea typeface="Times New Roman"/>
                      </a:endParaRPr>
                    </a:p>
                  </a:txBody>
                  <a:tcPr marL="68580" marR="68580" marT="0" marB="0" anchor="ctr"/>
                </a:tc>
                <a:tc>
                  <a:txBody>
                    <a:bodyPr/>
                    <a:lstStyle/>
                    <a:p>
                      <a:pPr algn="ctr">
                        <a:lnSpc>
                          <a:spcPct val="150000"/>
                        </a:lnSpc>
                        <a:spcAft>
                          <a:spcPts val="0"/>
                        </a:spcAft>
                      </a:pPr>
                      <a:r>
                        <a:rPr lang="en-US" sz="1600" dirty="0">
                          <a:effectLst/>
                        </a:rPr>
                        <a:t>……..</a:t>
                      </a:r>
                      <a:r>
                        <a:rPr lang="en-US" sz="1600" dirty="0" err="1">
                          <a:effectLst/>
                        </a:rPr>
                        <a:t>dan</a:t>
                      </a:r>
                      <a:r>
                        <a:rPr lang="en-US" sz="1600" dirty="0">
                          <a:effectLst/>
                        </a:rPr>
                        <a:t>……..</a:t>
                      </a:r>
                      <a:endParaRPr lang="id-ID" sz="1600" dirty="0">
                        <a:effectLst/>
                        <a:latin typeface="Times New Roman"/>
                        <a:ea typeface="Times New Roman"/>
                      </a:endParaRPr>
                    </a:p>
                  </a:txBody>
                  <a:tcPr marL="68580" marR="68580" marT="0" marB="0" anchor="ctr"/>
                </a:tc>
                <a:extLst>
                  <a:ext uri="{0D108BD9-81ED-4DB2-BD59-A6C34878D82A}">
                    <a16:rowId xmlns:a16="http://schemas.microsoft.com/office/drawing/2014/main" val="10002"/>
                  </a:ext>
                </a:extLst>
              </a:tr>
              <a:tr h="358085">
                <a:tc>
                  <a:txBody>
                    <a:bodyPr/>
                    <a:lstStyle/>
                    <a:p>
                      <a:pPr algn="ctr">
                        <a:lnSpc>
                          <a:spcPct val="150000"/>
                        </a:lnSpc>
                        <a:spcAft>
                          <a:spcPts val="0"/>
                        </a:spcAft>
                      </a:pPr>
                      <a:r>
                        <a:rPr lang="en-US" sz="1600">
                          <a:effectLst/>
                          <a:sym typeface="Symbol"/>
                        </a:rPr>
                        <a:t></a:t>
                      </a:r>
                      <a:endParaRPr lang="id-ID" sz="1600">
                        <a:effectLst/>
                        <a:latin typeface="Times New Roman"/>
                        <a:ea typeface="Times New Roman"/>
                      </a:endParaRPr>
                    </a:p>
                  </a:txBody>
                  <a:tcPr marL="68580" marR="68580" marT="0" marB="0" anchor="ctr"/>
                </a:tc>
                <a:tc>
                  <a:txBody>
                    <a:bodyPr/>
                    <a:lstStyle/>
                    <a:p>
                      <a:pPr algn="ctr">
                        <a:lnSpc>
                          <a:spcPct val="150000"/>
                        </a:lnSpc>
                        <a:spcAft>
                          <a:spcPts val="0"/>
                        </a:spcAft>
                      </a:pPr>
                      <a:r>
                        <a:rPr lang="en-US" sz="1600" dirty="0" err="1">
                          <a:effectLst/>
                        </a:rPr>
                        <a:t>Atau</a:t>
                      </a:r>
                      <a:r>
                        <a:rPr lang="en-US" sz="1600" dirty="0">
                          <a:effectLst/>
                        </a:rPr>
                        <a:t>/Or/</a:t>
                      </a:r>
                      <a:r>
                        <a:rPr lang="en-US" sz="1600" dirty="0" err="1">
                          <a:effectLst/>
                        </a:rPr>
                        <a:t>Disjungsi</a:t>
                      </a:r>
                      <a:endParaRPr lang="id-ID" sz="1600" dirty="0">
                        <a:effectLst/>
                        <a:latin typeface="Times New Roman"/>
                        <a:ea typeface="Times New Roman"/>
                      </a:endParaRPr>
                    </a:p>
                  </a:txBody>
                  <a:tcPr marL="68580" marR="68580" marT="0" marB="0" anchor="ctr"/>
                </a:tc>
                <a:tc>
                  <a:txBody>
                    <a:bodyPr/>
                    <a:lstStyle/>
                    <a:p>
                      <a:pPr algn="ctr">
                        <a:lnSpc>
                          <a:spcPct val="150000"/>
                        </a:lnSpc>
                        <a:spcAft>
                          <a:spcPts val="0"/>
                        </a:spcAft>
                      </a:pPr>
                      <a:r>
                        <a:rPr lang="en-US" sz="1600">
                          <a:effectLst/>
                        </a:rPr>
                        <a:t>………atau…….</a:t>
                      </a:r>
                      <a:endParaRPr lang="id-ID" sz="1600">
                        <a:effectLst/>
                        <a:latin typeface="Times New Roman"/>
                        <a:ea typeface="Times New Roman"/>
                      </a:endParaRPr>
                    </a:p>
                  </a:txBody>
                  <a:tcPr marL="68580" marR="68580" marT="0" marB="0" anchor="ctr"/>
                </a:tc>
                <a:extLst>
                  <a:ext uri="{0D108BD9-81ED-4DB2-BD59-A6C34878D82A}">
                    <a16:rowId xmlns:a16="http://schemas.microsoft.com/office/drawing/2014/main" val="10003"/>
                  </a:ext>
                </a:extLst>
              </a:tr>
              <a:tr h="429522">
                <a:tc>
                  <a:txBody>
                    <a:bodyPr/>
                    <a:lstStyle/>
                    <a:p>
                      <a:pPr algn="ctr">
                        <a:lnSpc>
                          <a:spcPct val="150000"/>
                        </a:lnSpc>
                        <a:spcAft>
                          <a:spcPts val="0"/>
                        </a:spcAft>
                      </a:pPr>
                      <a:r>
                        <a:rPr lang="en-US" sz="1600">
                          <a:effectLst/>
                          <a:sym typeface="Symbol"/>
                        </a:rPr>
                        <a:t></a:t>
                      </a:r>
                      <a:endParaRPr lang="id-ID" sz="1600">
                        <a:effectLst/>
                        <a:latin typeface="Times New Roman"/>
                        <a:ea typeface="Times New Roman"/>
                      </a:endParaRPr>
                    </a:p>
                  </a:txBody>
                  <a:tcPr marL="68580" marR="68580" marT="0" marB="0" anchor="ctr"/>
                </a:tc>
                <a:tc>
                  <a:txBody>
                    <a:bodyPr/>
                    <a:lstStyle/>
                    <a:p>
                      <a:pPr algn="ctr">
                        <a:lnSpc>
                          <a:spcPct val="150000"/>
                        </a:lnSpc>
                        <a:spcAft>
                          <a:spcPts val="0"/>
                        </a:spcAft>
                      </a:pPr>
                      <a:r>
                        <a:rPr lang="en-US" sz="1600">
                          <a:effectLst/>
                        </a:rPr>
                        <a:t>Implikasi</a:t>
                      </a:r>
                      <a:endParaRPr lang="id-ID" sz="1600">
                        <a:effectLst/>
                        <a:latin typeface="Times New Roman"/>
                        <a:ea typeface="Times New Roman"/>
                      </a:endParaRPr>
                    </a:p>
                  </a:txBody>
                  <a:tcPr marL="68580" marR="68580" marT="0" marB="0" anchor="ctr"/>
                </a:tc>
                <a:tc>
                  <a:txBody>
                    <a:bodyPr/>
                    <a:lstStyle/>
                    <a:p>
                      <a:pPr algn="ctr">
                        <a:lnSpc>
                          <a:spcPct val="150000"/>
                        </a:lnSpc>
                        <a:spcAft>
                          <a:spcPts val="0"/>
                        </a:spcAft>
                      </a:pPr>
                      <a:r>
                        <a:rPr lang="en-US" sz="1600" dirty="0" err="1">
                          <a:effectLst/>
                        </a:rPr>
                        <a:t>Jika</a:t>
                      </a:r>
                      <a:r>
                        <a:rPr lang="en-US" sz="1600" dirty="0">
                          <a:effectLst/>
                        </a:rPr>
                        <a:t>…….</a:t>
                      </a:r>
                      <a:r>
                        <a:rPr lang="en-US" sz="1600" dirty="0" err="1">
                          <a:effectLst/>
                        </a:rPr>
                        <a:t>maka</a:t>
                      </a:r>
                      <a:r>
                        <a:rPr lang="en-US" sz="1600" dirty="0">
                          <a:effectLst/>
                        </a:rPr>
                        <a:t>…….</a:t>
                      </a:r>
                      <a:endParaRPr lang="id-ID" sz="1600" dirty="0">
                        <a:effectLst/>
                        <a:latin typeface="Times New Roman"/>
                        <a:ea typeface="Times New Roman"/>
                      </a:endParaRPr>
                    </a:p>
                  </a:txBody>
                  <a:tcPr marL="68580" marR="68580" marT="0" marB="0" anchor="ctr"/>
                </a:tc>
                <a:extLst>
                  <a:ext uri="{0D108BD9-81ED-4DB2-BD59-A6C34878D82A}">
                    <a16:rowId xmlns:a16="http://schemas.microsoft.com/office/drawing/2014/main" val="10004"/>
                  </a:ext>
                </a:extLst>
              </a:tr>
              <a:tr h="358085">
                <a:tc>
                  <a:txBody>
                    <a:bodyPr/>
                    <a:lstStyle/>
                    <a:p>
                      <a:pPr algn="ctr">
                        <a:lnSpc>
                          <a:spcPct val="150000"/>
                        </a:lnSpc>
                        <a:spcAft>
                          <a:spcPts val="0"/>
                        </a:spcAft>
                      </a:pPr>
                      <a:r>
                        <a:rPr lang="en-US" sz="1600">
                          <a:effectLst/>
                          <a:sym typeface="Symbol"/>
                        </a:rPr>
                        <a:t></a:t>
                      </a:r>
                      <a:endParaRPr lang="id-ID" sz="1600">
                        <a:effectLst/>
                        <a:latin typeface="Times New Roman"/>
                        <a:ea typeface="Times New Roman"/>
                      </a:endParaRPr>
                    </a:p>
                  </a:txBody>
                  <a:tcPr marL="68580" marR="68580" marT="0" marB="0" anchor="ctr"/>
                </a:tc>
                <a:tc>
                  <a:txBody>
                    <a:bodyPr/>
                    <a:lstStyle/>
                    <a:p>
                      <a:pPr algn="ctr">
                        <a:lnSpc>
                          <a:spcPct val="150000"/>
                        </a:lnSpc>
                        <a:spcAft>
                          <a:spcPts val="0"/>
                        </a:spcAft>
                      </a:pPr>
                      <a:r>
                        <a:rPr lang="en-US" sz="1600">
                          <a:effectLst/>
                        </a:rPr>
                        <a:t>Bi-Implikasi</a:t>
                      </a:r>
                      <a:endParaRPr lang="id-ID" sz="1600">
                        <a:effectLst/>
                        <a:latin typeface="Times New Roman"/>
                        <a:ea typeface="Times New Roman"/>
                      </a:endParaRPr>
                    </a:p>
                  </a:txBody>
                  <a:tcPr marL="68580" marR="68580" marT="0" marB="0" anchor="ctr"/>
                </a:tc>
                <a:tc>
                  <a:txBody>
                    <a:bodyPr/>
                    <a:lstStyle/>
                    <a:p>
                      <a:pPr algn="ctr">
                        <a:lnSpc>
                          <a:spcPct val="150000"/>
                        </a:lnSpc>
                        <a:spcAft>
                          <a:spcPts val="0"/>
                        </a:spcAft>
                      </a:pPr>
                      <a:r>
                        <a:rPr lang="en-US" sz="1600" dirty="0">
                          <a:effectLst/>
                        </a:rPr>
                        <a:t>……..</a:t>
                      </a:r>
                      <a:r>
                        <a:rPr lang="id-ID" sz="1600" dirty="0">
                          <a:effectLst/>
                        </a:rPr>
                        <a:t>jik</a:t>
                      </a:r>
                      <a:r>
                        <a:rPr lang="en-US" sz="1600" dirty="0">
                          <a:effectLst/>
                        </a:rPr>
                        <a:t>a </a:t>
                      </a:r>
                      <a:r>
                        <a:rPr lang="en-US" sz="1600" dirty="0" err="1">
                          <a:effectLst/>
                        </a:rPr>
                        <a:t>dan</a:t>
                      </a:r>
                      <a:r>
                        <a:rPr lang="en-US" sz="1600" dirty="0">
                          <a:effectLst/>
                        </a:rPr>
                        <a:t> </a:t>
                      </a:r>
                      <a:r>
                        <a:rPr lang="en-US" sz="1600" dirty="0" err="1">
                          <a:effectLst/>
                        </a:rPr>
                        <a:t>hanya</a:t>
                      </a:r>
                      <a:r>
                        <a:rPr lang="en-US" sz="1600" dirty="0">
                          <a:effectLst/>
                        </a:rPr>
                        <a:t> </a:t>
                      </a:r>
                      <a:r>
                        <a:rPr lang="id-ID" sz="1600" dirty="0">
                          <a:effectLst/>
                        </a:rPr>
                        <a:t>jik</a:t>
                      </a:r>
                      <a:r>
                        <a:rPr lang="en-US" sz="1600" dirty="0">
                          <a:effectLst/>
                        </a:rPr>
                        <a:t>a……..</a:t>
                      </a:r>
                      <a:endParaRPr lang="id-ID" sz="1600" dirty="0">
                        <a:effectLst/>
                        <a:latin typeface="Times New Roman"/>
                        <a:ea typeface="Times New Roman"/>
                      </a:endParaRPr>
                    </a:p>
                  </a:txBody>
                  <a:tcPr marL="68580" marR="68580" marT="0" marB="0" anchor="ctr"/>
                </a:tc>
                <a:extLst>
                  <a:ext uri="{0D108BD9-81ED-4DB2-BD59-A6C34878D82A}">
                    <a16:rowId xmlns:a16="http://schemas.microsoft.com/office/drawing/2014/main" val="10005"/>
                  </a:ext>
                </a:extLst>
              </a:tr>
            </a:tbl>
          </a:graphicData>
        </a:graphic>
      </p:graphicFrame>
      <p:sp>
        <p:nvSpPr>
          <p:cNvPr id="4" name="Footer Placeholder 3"/>
          <p:cNvSpPr>
            <a:spLocks noGrp="1"/>
          </p:cNvSpPr>
          <p:nvPr>
            <p:ph type="ftr" sz="quarter" idx="11"/>
          </p:nvPr>
        </p:nvSpPr>
        <p:spPr/>
        <p:txBody>
          <a:bodyPr/>
          <a:lstStyle/>
          <a:p>
            <a:r>
              <a:rPr lang="id-ID"/>
              <a:t>#logika informatika_Ninink#</a:t>
            </a:r>
          </a:p>
        </p:txBody>
      </p:sp>
      <p:sp>
        <p:nvSpPr>
          <p:cNvPr id="5" name="Slide Number Placeholder 4"/>
          <p:cNvSpPr>
            <a:spLocks noGrp="1"/>
          </p:cNvSpPr>
          <p:nvPr>
            <p:ph type="sldNum" sz="quarter" idx="12"/>
          </p:nvPr>
        </p:nvSpPr>
        <p:spPr/>
        <p:txBody>
          <a:bodyPr/>
          <a:lstStyle/>
          <a:p>
            <a:fld id="{47A12D55-82E6-4014-BA28-1C8BB63256C4}" type="slidenum">
              <a:rPr lang="id-ID" smtClean="0"/>
              <a:t>34</a:t>
            </a:fld>
            <a:endParaRPr lang="id-ID"/>
          </a:p>
        </p:txBody>
      </p:sp>
    </p:spTree>
    <p:extLst>
      <p:ext uri="{BB962C8B-B14F-4D97-AF65-F5344CB8AC3E}">
        <p14:creationId xmlns:p14="http://schemas.microsoft.com/office/powerpoint/2010/main" val="100708376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id-ID" b="1" dirty="0"/>
              <a:t>Kata-kata Penggandeng Kalimat (</a:t>
            </a:r>
            <a:r>
              <a:rPr lang="id-ID" b="1" i="1" dirty="0"/>
              <a:t>Logical Connectives</a:t>
            </a:r>
            <a:r>
              <a:rPr lang="id-ID" b="1" dirty="0"/>
              <a:t>)</a:t>
            </a:r>
          </a:p>
        </p:txBody>
      </p:sp>
      <p:sp>
        <p:nvSpPr>
          <p:cNvPr id="3" name="Content Placeholder 2"/>
          <p:cNvSpPr>
            <a:spLocks noGrp="1"/>
          </p:cNvSpPr>
          <p:nvPr>
            <p:ph idx="1"/>
          </p:nvPr>
        </p:nvSpPr>
        <p:spPr/>
        <p:txBody>
          <a:bodyPr>
            <a:normAutofit/>
          </a:bodyPr>
          <a:lstStyle/>
          <a:p>
            <a:r>
              <a:rPr lang="id-ID" dirty="0">
                <a:solidFill>
                  <a:srgbClr val="FF0000"/>
                </a:solidFill>
              </a:rPr>
              <a:t>Contoh 1</a:t>
            </a:r>
          </a:p>
          <a:p>
            <a:pPr marL="68580" indent="0">
              <a:buNone/>
            </a:pPr>
            <a:r>
              <a:rPr lang="id-ID" dirty="0"/>
              <a:t>   A menyatakan kalimat “6 adalah 	bilangan genap”</a:t>
            </a:r>
          </a:p>
          <a:p>
            <a:pPr marL="68580" indent="0">
              <a:buNone/>
            </a:pPr>
            <a:r>
              <a:rPr lang="id-ID" dirty="0"/>
              <a:t>   B menyatakan kalimat “7 adalah 	bilangan ganjil”</a:t>
            </a:r>
          </a:p>
          <a:p>
            <a:r>
              <a:rPr lang="id-ID" dirty="0"/>
              <a:t>Maka kalimat “</a:t>
            </a:r>
            <a:r>
              <a:rPr lang="id-ID" dirty="0">
                <a:solidFill>
                  <a:srgbClr val="FF0000"/>
                </a:solidFill>
              </a:rPr>
              <a:t>6 adalah bilangan genap dan 7 adalah bilangan ganjil</a:t>
            </a:r>
            <a:r>
              <a:rPr lang="id-ID" dirty="0"/>
              <a:t>” dapat dinyatakan dengan </a:t>
            </a:r>
            <a:r>
              <a:rPr lang="id-ID" b="1" dirty="0">
                <a:solidFill>
                  <a:srgbClr val="FF0000"/>
                </a:solidFill>
              </a:rPr>
              <a:t>simbol A ^ B</a:t>
            </a:r>
            <a:r>
              <a:rPr lang="id-ID" dirty="0"/>
              <a:t>.</a:t>
            </a:r>
          </a:p>
          <a:p>
            <a:pPr marL="68580" indent="0">
              <a:buNone/>
            </a:pPr>
            <a:endParaRPr lang="id-ID" dirty="0"/>
          </a:p>
        </p:txBody>
      </p:sp>
      <p:sp>
        <p:nvSpPr>
          <p:cNvPr id="4" name="Footer Placeholder 3"/>
          <p:cNvSpPr>
            <a:spLocks noGrp="1"/>
          </p:cNvSpPr>
          <p:nvPr>
            <p:ph type="ftr" sz="quarter" idx="11"/>
          </p:nvPr>
        </p:nvSpPr>
        <p:spPr/>
        <p:txBody>
          <a:bodyPr/>
          <a:lstStyle/>
          <a:p>
            <a:r>
              <a:rPr lang="id-ID"/>
              <a:t>#logika informatika_Ninink#</a:t>
            </a:r>
          </a:p>
        </p:txBody>
      </p:sp>
      <p:sp>
        <p:nvSpPr>
          <p:cNvPr id="5" name="Slide Number Placeholder 4"/>
          <p:cNvSpPr>
            <a:spLocks noGrp="1"/>
          </p:cNvSpPr>
          <p:nvPr>
            <p:ph type="sldNum" sz="quarter" idx="12"/>
          </p:nvPr>
        </p:nvSpPr>
        <p:spPr/>
        <p:txBody>
          <a:bodyPr/>
          <a:lstStyle/>
          <a:p>
            <a:fld id="{47A12D55-82E6-4014-BA28-1C8BB63256C4}" type="slidenum">
              <a:rPr lang="id-ID" smtClean="0"/>
              <a:t>35</a:t>
            </a:fld>
            <a:endParaRPr lang="id-ID"/>
          </a:p>
        </p:txBody>
      </p:sp>
    </p:spTree>
    <p:extLst>
      <p:ext uri="{BB962C8B-B14F-4D97-AF65-F5344CB8AC3E}">
        <p14:creationId xmlns:p14="http://schemas.microsoft.com/office/powerpoint/2010/main" val="269593010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id-ID" b="1" dirty="0"/>
              <a:t>Kata-kata Penggandeng Kalimat (</a:t>
            </a:r>
            <a:r>
              <a:rPr lang="id-ID" b="1" i="1" dirty="0"/>
              <a:t>Logical Connectives</a:t>
            </a:r>
            <a:r>
              <a:rPr lang="id-ID" b="1" dirty="0"/>
              <a:t>)</a:t>
            </a:r>
          </a:p>
        </p:txBody>
      </p:sp>
      <p:sp>
        <p:nvSpPr>
          <p:cNvPr id="3" name="Content Placeholder 2"/>
          <p:cNvSpPr>
            <a:spLocks noGrp="1"/>
          </p:cNvSpPr>
          <p:nvPr>
            <p:ph idx="1"/>
          </p:nvPr>
        </p:nvSpPr>
        <p:spPr/>
        <p:txBody>
          <a:bodyPr>
            <a:normAutofit lnSpcReduction="10000"/>
          </a:bodyPr>
          <a:lstStyle/>
          <a:p>
            <a:r>
              <a:rPr lang="id-ID" dirty="0">
                <a:solidFill>
                  <a:srgbClr val="FF0000"/>
                </a:solidFill>
              </a:rPr>
              <a:t>Contoh 2</a:t>
            </a:r>
          </a:p>
          <a:p>
            <a:pPr marL="68580" indent="0">
              <a:buNone/>
            </a:pPr>
            <a:r>
              <a:rPr lang="id-ID" dirty="0"/>
              <a:t>   A : hari ini hujan</a:t>
            </a:r>
          </a:p>
          <a:p>
            <a:pPr marL="68580" indent="0">
              <a:buNone/>
            </a:pPr>
            <a:r>
              <a:rPr lang="id-ID" dirty="0"/>
              <a:t>   B : hari ini cerah</a:t>
            </a:r>
          </a:p>
          <a:p>
            <a:pPr marL="68580" indent="0">
              <a:buNone/>
            </a:pPr>
            <a:r>
              <a:rPr lang="id-ID" dirty="0"/>
              <a:t>Nyatakan kalamat di bawah ini dengan simbol logika:</a:t>
            </a:r>
          </a:p>
          <a:p>
            <a:pPr marL="525780" indent="-457200">
              <a:buAutoNum type="alphaLcPeriod"/>
            </a:pPr>
            <a:r>
              <a:rPr lang="id-ID" dirty="0"/>
              <a:t>Hari ini tidak hujan tetapi cerah</a:t>
            </a:r>
          </a:p>
          <a:p>
            <a:pPr marL="525780" indent="-457200">
              <a:buAutoNum type="alphaLcPeriod"/>
            </a:pPr>
            <a:r>
              <a:rPr lang="id-ID" dirty="0"/>
              <a:t>Hari ini tidak hujan dan tidak cerah</a:t>
            </a:r>
          </a:p>
          <a:p>
            <a:pPr marL="525780" indent="-457200">
              <a:buAutoNum type="alphaLcPeriod"/>
            </a:pPr>
            <a:r>
              <a:rPr lang="id-ID" dirty="0"/>
              <a:t>Tidak benar bahwa hari ini hujan dan cerah</a:t>
            </a:r>
          </a:p>
        </p:txBody>
      </p:sp>
      <p:sp>
        <p:nvSpPr>
          <p:cNvPr id="4" name="Footer Placeholder 3"/>
          <p:cNvSpPr>
            <a:spLocks noGrp="1"/>
          </p:cNvSpPr>
          <p:nvPr>
            <p:ph type="ftr" sz="quarter" idx="11"/>
          </p:nvPr>
        </p:nvSpPr>
        <p:spPr/>
        <p:txBody>
          <a:bodyPr/>
          <a:lstStyle/>
          <a:p>
            <a:r>
              <a:rPr lang="id-ID"/>
              <a:t>#logika informatika_Ninink#</a:t>
            </a:r>
          </a:p>
        </p:txBody>
      </p:sp>
      <p:sp>
        <p:nvSpPr>
          <p:cNvPr id="5" name="Slide Number Placeholder 4"/>
          <p:cNvSpPr>
            <a:spLocks noGrp="1"/>
          </p:cNvSpPr>
          <p:nvPr>
            <p:ph type="sldNum" sz="quarter" idx="12"/>
          </p:nvPr>
        </p:nvSpPr>
        <p:spPr/>
        <p:txBody>
          <a:bodyPr/>
          <a:lstStyle/>
          <a:p>
            <a:fld id="{47A12D55-82E6-4014-BA28-1C8BB63256C4}" type="slidenum">
              <a:rPr lang="id-ID" smtClean="0"/>
              <a:t>36</a:t>
            </a:fld>
            <a:endParaRPr lang="id-ID"/>
          </a:p>
        </p:txBody>
      </p:sp>
    </p:spTree>
    <p:extLst>
      <p:ext uri="{BB962C8B-B14F-4D97-AF65-F5344CB8AC3E}">
        <p14:creationId xmlns:p14="http://schemas.microsoft.com/office/powerpoint/2010/main" val="389599051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id-ID" b="1" dirty="0"/>
              <a:t>Kata-kata Penggandeng Kalimat (</a:t>
            </a:r>
            <a:r>
              <a:rPr lang="id-ID" b="1" i="1" dirty="0"/>
              <a:t>Logical Connectives</a:t>
            </a:r>
            <a:r>
              <a:rPr lang="id-ID" b="1" dirty="0"/>
              <a:t>)</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normAutofit fontScale="92500"/>
              </a:bodyPr>
              <a:lstStyle/>
              <a:p>
                <a:r>
                  <a:rPr lang="id-ID" dirty="0">
                    <a:solidFill>
                      <a:srgbClr val="FF0000"/>
                    </a:solidFill>
                  </a:rPr>
                  <a:t>Penyelesaian Contoh 2</a:t>
                </a:r>
              </a:p>
              <a:p>
                <a:pPr marL="525780" indent="-457200">
                  <a:buAutoNum type="alphaLcPeriod"/>
                </a:pPr>
                <a:r>
                  <a:rPr lang="id-ID" dirty="0"/>
                  <a:t>Kata-kata “tetapi” mempunyai arti yang sama dengan “dan”, sehingga kalimat (a) bisa dinyatakan sebagai simbol</a:t>
                </a:r>
                <a:r>
                  <a:rPr lang="id-ID" dirty="0">
                    <a:sym typeface="Symbol"/>
                  </a:rPr>
                  <a:t> </a:t>
                </a:r>
                <a:r>
                  <a:rPr lang="id-ID" dirty="0"/>
                  <a:t>A^B atau </a:t>
                </a:r>
                <a14:m>
                  <m:oMath xmlns:m="http://schemas.openxmlformats.org/officeDocument/2006/math">
                    <m:acc>
                      <m:accPr>
                        <m:chr m:val="̅"/>
                        <m:ctrlPr>
                          <a:rPr lang="id-ID" i="1">
                            <a:latin typeface="Cambria Math" panose="02040503050406030204" pitchFamily="18" charset="0"/>
                          </a:rPr>
                        </m:ctrlPr>
                      </m:accPr>
                      <m:e>
                        <m:r>
                          <a:rPr lang="id-ID" i="1">
                            <a:latin typeface="Cambria Math"/>
                          </a:rPr>
                          <m:t>𝐴</m:t>
                        </m:r>
                      </m:e>
                    </m:acc>
                  </m:oMath>
                </a14:m>
                <a:r>
                  <a:rPr lang="id-ID" dirty="0"/>
                  <a:t>^B</a:t>
                </a:r>
              </a:p>
              <a:p>
                <a:pPr marL="525780" indent="-457200">
                  <a:buFont typeface="Wingdings 2" pitchFamily="18" charset="2"/>
                  <a:buAutoNum type="alphaLcPeriod"/>
                </a:pPr>
                <a:r>
                  <a:rPr lang="id-ID" dirty="0">
                    <a:sym typeface="Symbol"/>
                  </a:rPr>
                  <a:t></a:t>
                </a:r>
                <a:r>
                  <a:rPr lang="id-ID" dirty="0"/>
                  <a:t>A^</a:t>
                </a:r>
                <a:r>
                  <a:rPr lang="id-ID" dirty="0">
                    <a:sym typeface="Symbol"/>
                  </a:rPr>
                  <a:t></a:t>
                </a:r>
                <a:r>
                  <a:rPr lang="id-ID" dirty="0"/>
                  <a:t>B atau </a:t>
                </a:r>
                <a14:m>
                  <m:oMath xmlns:m="http://schemas.openxmlformats.org/officeDocument/2006/math">
                    <m:acc>
                      <m:accPr>
                        <m:chr m:val="̅"/>
                        <m:ctrlPr>
                          <a:rPr lang="id-ID" i="1">
                            <a:latin typeface="Cambria Math" panose="02040503050406030204" pitchFamily="18" charset="0"/>
                          </a:rPr>
                        </m:ctrlPr>
                      </m:accPr>
                      <m:e>
                        <m:r>
                          <a:rPr lang="id-ID" i="1">
                            <a:latin typeface="Cambria Math"/>
                          </a:rPr>
                          <m:t>𝐴</m:t>
                        </m:r>
                      </m:e>
                    </m:acc>
                  </m:oMath>
                </a14:m>
                <a:r>
                  <a:rPr lang="id-ID" dirty="0"/>
                  <a:t>^</a:t>
                </a:r>
                <a14:m>
                  <m:oMath xmlns:m="http://schemas.openxmlformats.org/officeDocument/2006/math">
                    <m:acc>
                      <m:accPr>
                        <m:chr m:val="̅"/>
                        <m:ctrlPr>
                          <a:rPr lang="id-ID" i="1">
                            <a:latin typeface="Cambria Math" panose="02040503050406030204" pitchFamily="18" charset="0"/>
                          </a:rPr>
                        </m:ctrlPr>
                      </m:accPr>
                      <m:e>
                        <m:r>
                          <a:rPr lang="id-ID" i="1">
                            <a:latin typeface="Cambria Math"/>
                          </a:rPr>
                          <m:t>𝐵</m:t>
                        </m:r>
                      </m:e>
                    </m:acc>
                  </m:oMath>
                </a14:m>
                <a:endParaRPr lang="id-ID" dirty="0"/>
              </a:p>
              <a:p>
                <a:pPr marL="525780" indent="-457200">
                  <a:buFont typeface="Wingdings 2" pitchFamily="18" charset="2"/>
                  <a:buAutoNum type="alphaLcPeriod"/>
                </a:pPr>
                <a:r>
                  <a:rPr lang="id-ID" dirty="0"/>
                  <a:t>Kalimat “hari ini hujan dan cerah” dapat dinyatakan A^B, sehingga kalimat (c) bisa dinyatakan sebagai simbol </a:t>
                </a:r>
                <a:r>
                  <a:rPr lang="id-ID" dirty="0">
                    <a:sym typeface="Symbol"/>
                  </a:rPr>
                  <a:t></a:t>
                </a:r>
                <a:r>
                  <a:rPr lang="id-ID" dirty="0"/>
                  <a:t>(A^B) atau </a:t>
                </a:r>
                <a14:m>
                  <m:oMath xmlns:m="http://schemas.openxmlformats.org/officeDocument/2006/math">
                    <m:acc>
                      <m:accPr>
                        <m:chr m:val="̅"/>
                        <m:ctrlPr>
                          <a:rPr lang="id-ID" i="1">
                            <a:latin typeface="Cambria Math" panose="02040503050406030204" pitchFamily="18" charset="0"/>
                          </a:rPr>
                        </m:ctrlPr>
                      </m:accPr>
                      <m:e>
                        <m:r>
                          <a:rPr lang="id-ID" i="1">
                            <a:latin typeface="Cambria Math"/>
                          </a:rPr>
                          <m:t>𝐴</m:t>
                        </m:r>
                        <m:r>
                          <a:rPr lang="id-ID" i="1">
                            <a:latin typeface="Cambria Math"/>
                          </a:rPr>
                          <m:t>^</m:t>
                        </m:r>
                        <m:r>
                          <a:rPr lang="id-ID" i="1">
                            <a:latin typeface="Cambria Math"/>
                          </a:rPr>
                          <m:t>𝐵</m:t>
                        </m:r>
                      </m:e>
                    </m:acc>
                  </m:oMath>
                </a14:m>
                <a:endParaRPr lang="id-ID" dirty="0"/>
              </a:p>
              <a:p>
                <a:pPr marL="525780" indent="-457200">
                  <a:buFont typeface="Wingdings 2" pitchFamily="18" charset="2"/>
                  <a:buAutoNum type="alphaLcPeriod"/>
                </a:pPr>
                <a:endParaRPr lang="id-ID" dirty="0"/>
              </a:p>
              <a:p>
                <a:pPr marL="525780" indent="-457200">
                  <a:buFont typeface="Wingdings 2" pitchFamily="18" charset="2"/>
                  <a:buAutoNum type="alphaLcPeriod"/>
                </a:pPr>
                <a:endParaRPr lang="id-ID" dirty="0"/>
              </a:p>
              <a:p>
                <a:pPr marL="525780" indent="-457200">
                  <a:buAutoNum type="alphaLcPeriod"/>
                </a:pPr>
                <a:endParaRPr lang="id-ID"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rotWithShape="1">
                <a:blip r:embed="rId2"/>
                <a:stretch>
                  <a:fillRect t="-1042"/>
                </a:stretch>
              </a:blipFill>
            </p:spPr>
            <p:txBody>
              <a:bodyPr/>
              <a:lstStyle/>
              <a:p>
                <a:r>
                  <a:rPr lang="id-ID">
                    <a:noFill/>
                  </a:rPr>
                  <a:t> </a:t>
                </a:r>
              </a:p>
            </p:txBody>
          </p:sp>
        </mc:Fallback>
      </mc:AlternateContent>
      <p:sp>
        <p:nvSpPr>
          <p:cNvPr id="4" name="Footer Placeholder 3"/>
          <p:cNvSpPr>
            <a:spLocks noGrp="1"/>
          </p:cNvSpPr>
          <p:nvPr>
            <p:ph type="ftr" sz="quarter" idx="11"/>
          </p:nvPr>
        </p:nvSpPr>
        <p:spPr/>
        <p:txBody>
          <a:bodyPr/>
          <a:lstStyle/>
          <a:p>
            <a:r>
              <a:rPr lang="id-ID"/>
              <a:t>#logika informatika_Ninink#</a:t>
            </a:r>
          </a:p>
        </p:txBody>
      </p:sp>
      <p:sp>
        <p:nvSpPr>
          <p:cNvPr id="5" name="Slide Number Placeholder 4"/>
          <p:cNvSpPr>
            <a:spLocks noGrp="1"/>
          </p:cNvSpPr>
          <p:nvPr>
            <p:ph type="sldNum" sz="quarter" idx="12"/>
          </p:nvPr>
        </p:nvSpPr>
        <p:spPr/>
        <p:txBody>
          <a:bodyPr/>
          <a:lstStyle/>
          <a:p>
            <a:fld id="{47A12D55-82E6-4014-BA28-1C8BB63256C4}" type="slidenum">
              <a:rPr lang="id-ID" smtClean="0"/>
              <a:t>37</a:t>
            </a:fld>
            <a:endParaRPr lang="id-ID"/>
          </a:p>
        </p:txBody>
      </p:sp>
    </p:spTree>
    <p:extLst>
      <p:ext uri="{BB962C8B-B14F-4D97-AF65-F5344CB8AC3E}">
        <p14:creationId xmlns:p14="http://schemas.microsoft.com/office/powerpoint/2010/main" val="408038610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id-ID" b="1" dirty="0"/>
              <a:t>Kata-kata Penggandeng Kalimat (</a:t>
            </a:r>
            <a:r>
              <a:rPr lang="id-ID" b="1" i="1" dirty="0"/>
              <a:t>Logical Connectives</a:t>
            </a:r>
            <a:r>
              <a:rPr lang="id-ID" b="1" dirty="0"/>
              <a:t>)</a:t>
            </a:r>
          </a:p>
        </p:txBody>
      </p:sp>
      <p:sp>
        <p:nvSpPr>
          <p:cNvPr id="3" name="Content Placeholder 2"/>
          <p:cNvSpPr>
            <a:spLocks noGrp="1"/>
          </p:cNvSpPr>
          <p:nvPr>
            <p:ph idx="1"/>
          </p:nvPr>
        </p:nvSpPr>
        <p:spPr/>
        <p:txBody>
          <a:bodyPr>
            <a:normAutofit fontScale="92500" lnSpcReduction="20000"/>
          </a:bodyPr>
          <a:lstStyle/>
          <a:p>
            <a:r>
              <a:rPr lang="id-ID" dirty="0"/>
              <a:t>Dalam kehidupan sehari-hari, kata-kata penggandeng dalam tabel diatas banyak digunakan tetapi dengan arti yang berbeda-beda, tergantung dari konteks pembicaraan, misalnya:</a:t>
            </a:r>
          </a:p>
          <a:p>
            <a:pPr marL="525780" indent="-457200">
              <a:buAutoNum type="alphaLcPeriod"/>
            </a:pPr>
            <a:r>
              <a:rPr lang="id-ID" dirty="0"/>
              <a:t>Apabila saya lulus, maka ayah akan membelikan sepeda motor.</a:t>
            </a:r>
          </a:p>
          <a:p>
            <a:pPr marL="525780" indent="-457200">
              <a:buAutoNum type="alphaLcPeriod"/>
            </a:pPr>
            <a:r>
              <a:rPr lang="id-ID" dirty="0"/>
              <a:t>Apabila kamu tidak belajar, maka kamu tidak akan lulus.</a:t>
            </a:r>
          </a:p>
          <a:p>
            <a:pPr marL="525780" indent="-457200">
              <a:buAutoNum type="alphaLcPeriod"/>
            </a:pPr>
            <a:r>
              <a:rPr lang="id-ID" dirty="0"/>
              <a:t>Jika 2 + 2 = 4, maka bunga melati berwarna putih.</a:t>
            </a:r>
          </a:p>
        </p:txBody>
      </p:sp>
      <p:sp>
        <p:nvSpPr>
          <p:cNvPr id="4" name="Footer Placeholder 3"/>
          <p:cNvSpPr>
            <a:spLocks noGrp="1"/>
          </p:cNvSpPr>
          <p:nvPr>
            <p:ph type="ftr" sz="quarter" idx="11"/>
          </p:nvPr>
        </p:nvSpPr>
        <p:spPr/>
        <p:txBody>
          <a:bodyPr/>
          <a:lstStyle/>
          <a:p>
            <a:r>
              <a:rPr lang="id-ID"/>
              <a:t>#logika informatika_Ninink#</a:t>
            </a:r>
          </a:p>
        </p:txBody>
      </p:sp>
      <p:sp>
        <p:nvSpPr>
          <p:cNvPr id="5" name="Slide Number Placeholder 4"/>
          <p:cNvSpPr>
            <a:spLocks noGrp="1"/>
          </p:cNvSpPr>
          <p:nvPr>
            <p:ph type="sldNum" sz="quarter" idx="12"/>
          </p:nvPr>
        </p:nvSpPr>
        <p:spPr/>
        <p:txBody>
          <a:bodyPr/>
          <a:lstStyle/>
          <a:p>
            <a:fld id="{47A12D55-82E6-4014-BA28-1C8BB63256C4}" type="slidenum">
              <a:rPr lang="id-ID" smtClean="0"/>
              <a:t>38</a:t>
            </a:fld>
            <a:endParaRPr lang="id-ID"/>
          </a:p>
        </p:txBody>
      </p:sp>
    </p:spTree>
    <p:extLst>
      <p:ext uri="{BB962C8B-B14F-4D97-AF65-F5344CB8AC3E}">
        <p14:creationId xmlns:p14="http://schemas.microsoft.com/office/powerpoint/2010/main" val="261489034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id-ID" b="1" dirty="0"/>
              <a:t>Kata-kata Penggandeng Kalimat (</a:t>
            </a:r>
            <a:r>
              <a:rPr lang="id-ID" b="1" i="1" dirty="0"/>
              <a:t>Logical Connectives</a:t>
            </a:r>
            <a:r>
              <a:rPr lang="id-ID" b="1" dirty="0"/>
              <a:t>)</a:t>
            </a:r>
          </a:p>
        </p:txBody>
      </p:sp>
      <p:sp>
        <p:nvSpPr>
          <p:cNvPr id="3" name="Content Placeholder 2"/>
          <p:cNvSpPr>
            <a:spLocks noGrp="1"/>
          </p:cNvSpPr>
          <p:nvPr>
            <p:ph idx="1"/>
          </p:nvPr>
        </p:nvSpPr>
        <p:spPr/>
        <p:txBody>
          <a:bodyPr>
            <a:normAutofit fontScale="92500"/>
          </a:bodyPr>
          <a:lstStyle/>
          <a:p>
            <a:r>
              <a:rPr lang="id-ID" dirty="0"/>
              <a:t>Meskipun semua kalimat mempunyai bentuk: jika ... maka ..., tetapi ketiganya mempunyai konotasi yang berbeda.</a:t>
            </a:r>
          </a:p>
          <a:p>
            <a:r>
              <a:rPr lang="id-ID" dirty="0"/>
              <a:t>Implikasi dalam kalimat (a) merupakan suatu janji</a:t>
            </a:r>
          </a:p>
          <a:p>
            <a:r>
              <a:rPr lang="id-ID" dirty="0"/>
              <a:t>Dalam kalimat (b) merupakan sebab akibat</a:t>
            </a:r>
          </a:p>
          <a:p>
            <a:r>
              <a:rPr lang="id-ID" dirty="0"/>
              <a:t>Sedangkan dalam kalimat (c) tidak mempunyai arti (tidak ada hubungan antara kedua kalimat penyusunnya)</a:t>
            </a:r>
          </a:p>
        </p:txBody>
      </p:sp>
      <p:sp>
        <p:nvSpPr>
          <p:cNvPr id="4" name="Footer Placeholder 3"/>
          <p:cNvSpPr>
            <a:spLocks noGrp="1"/>
          </p:cNvSpPr>
          <p:nvPr>
            <p:ph type="ftr" sz="quarter" idx="11"/>
          </p:nvPr>
        </p:nvSpPr>
        <p:spPr/>
        <p:txBody>
          <a:bodyPr/>
          <a:lstStyle/>
          <a:p>
            <a:r>
              <a:rPr lang="id-ID"/>
              <a:t>#logika informatika_Ninink#</a:t>
            </a:r>
          </a:p>
        </p:txBody>
      </p:sp>
      <p:sp>
        <p:nvSpPr>
          <p:cNvPr id="5" name="Slide Number Placeholder 4"/>
          <p:cNvSpPr>
            <a:spLocks noGrp="1"/>
          </p:cNvSpPr>
          <p:nvPr>
            <p:ph type="sldNum" sz="quarter" idx="12"/>
          </p:nvPr>
        </p:nvSpPr>
        <p:spPr/>
        <p:txBody>
          <a:bodyPr/>
          <a:lstStyle/>
          <a:p>
            <a:fld id="{47A12D55-82E6-4014-BA28-1C8BB63256C4}" type="slidenum">
              <a:rPr lang="id-ID" smtClean="0"/>
              <a:t>39</a:t>
            </a:fld>
            <a:endParaRPr lang="id-ID"/>
          </a:p>
        </p:txBody>
      </p:sp>
    </p:spTree>
    <p:extLst>
      <p:ext uri="{BB962C8B-B14F-4D97-AF65-F5344CB8AC3E}">
        <p14:creationId xmlns:p14="http://schemas.microsoft.com/office/powerpoint/2010/main" val="922230977"/>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ustin">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Austin">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Austin">
      <a:fillStyleLst>
        <a:solidFill>
          <a:schemeClr val="phClr"/>
        </a:solidFill>
        <a:gradFill rotWithShape="1">
          <a:gsLst>
            <a:gs pos="0">
              <a:schemeClr val="phClr">
                <a:tint val="20000"/>
                <a:satMod val="180000"/>
                <a:lumMod val="98000"/>
              </a:schemeClr>
            </a:gs>
            <a:gs pos="40000">
              <a:schemeClr val="phClr">
                <a:tint val="30000"/>
                <a:satMod val="260000"/>
                <a:lumMod val="84000"/>
              </a:schemeClr>
            </a:gs>
            <a:gs pos="100000">
              <a:schemeClr val="phClr">
                <a:tint val="100000"/>
                <a:satMod val="110000"/>
                <a:lumMod val="100000"/>
              </a:schemeClr>
            </a:gs>
          </a:gsLst>
          <a:lin ang="5040000" scaled="1"/>
        </a:gradFill>
        <a:gradFill rotWithShape="1">
          <a:gsLst>
            <a:gs pos="0">
              <a:schemeClr val="phClr"/>
            </a:gs>
            <a:gs pos="100000">
              <a:schemeClr val="phClr">
                <a:shade val="75000"/>
                <a:satMod val="120000"/>
                <a:lumMod val="90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outerShdw blurRad="50800" dist="25400" dir="5400000" rotWithShape="0">
              <a:srgbClr val="000000">
                <a:alpha val="28000"/>
              </a:srgbClr>
            </a:outerShdw>
          </a:effectLst>
          <a:scene3d>
            <a:camera prst="orthographicFront">
              <a:rot lat="0" lon="0" rev="0"/>
            </a:camera>
            <a:lightRig rig="threePt" dir="tl">
              <a:rot lat="0" lon="0" rev="20400000"/>
            </a:lightRig>
          </a:scene3d>
          <a:sp3d>
            <a:bevelT w="50800" h="12700" prst="softRound"/>
          </a:sp3d>
        </a:effectStyle>
        <a:effectStyle>
          <a:effectLst>
            <a:outerShdw blurRad="44450" dist="50800" dir="5400000" sx="96000" rotWithShape="0">
              <a:srgbClr val="000000">
                <a:alpha val="34000"/>
              </a:srgbClr>
            </a:outerShdw>
          </a:effectLst>
          <a:scene3d>
            <a:camera prst="orthographicFront">
              <a:rot lat="0" lon="0" rev="0"/>
            </a:camera>
            <a:lightRig rig="threePt" dir="tl">
              <a:rot lat="0" lon="0" rev="20400000"/>
            </a:lightRig>
          </a:scene3d>
          <a:sp3d contourW="15875" prstMaterial="metal">
            <a:bevelT w="101600" h="25400" prst="softRound"/>
            <a:contourClr>
              <a:schemeClr val="phClr">
                <a:shade val="30000"/>
              </a:schemeClr>
            </a:contourClr>
          </a:sp3d>
        </a:effectStyle>
      </a:effectStyleLst>
      <a:bgFillStyleLst>
        <a:solidFill>
          <a:schemeClr val="phClr"/>
        </a:solidFill>
        <a:gradFill rotWithShape="1">
          <a:gsLst>
            <a:gs pos="0">
              <a:schemeClr val="phClr">
                <a:shade val="94000"/>
                <a:satMod val="114000"/>
                <a:lumMod val="96000"/>
              </a:schemeClr>
            </a:gs>
            <a:gs pos="62000">
              <a:schemeClr val="phClr">
                <a:tint val="92000"/>
                <a:shade val="66000"/>
                <a:satMod val="110000"/>
                <a:lumMod val="80000"/>
              </a:schemeClr>
            </a:gs>
            <a:gs pos="100000">
              <a:schemeClr val="phClr">
                <a:tint val="89000"/>
                <a:shade val="62000"/>
                <a:satMod val="110000"/>
                <a:lumMod val="72000"/>
              </a:schemeClr>
            </a:gs>
          </a:gsLst>
          <a:lin ang="5400000" scaled="0"/>
        </a:gradFill>
        <a:blipFill rotWithShape="1">
          <a:blip xmlns:r="http://schemas.openxmlformats.org/officeDocument/2006/relationships" r:embed="rId1">
            <a:duotone>
              <a:schemeClr val="phClr">
                <a:tint val="80000"/>
                <a:shade val="58000"/>
              </a:schemeClr>
              <a:schemeClr val="phClr">
                <a:tint val="73000"/>
                <a:shade val="68000"/>
                <a:satMod val="15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Austin</Template>
  <TotalTime>437</TotalTime>
  <Words>1508</Words>
  <Application>Microsoft Office PowerPoint</Application>
  <PresentationFormat>On-screen Show (4:3)</PresentationFormat>
  <Paragraphs>303</Paragraphs>
  <Slides>39</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39</vt:i4>
      </vt:variant>
    </vt:vector>
  </HeadingPairs>
  <TitlesOfParts>
    <vt:vector size="47" baseType="lpstr">
      <vt:lpstr>Calibri</vt:lpstr>
      <vt:lpstr>Cambria Math</vt:lpstr>
      <vt:lpstr>Century Gothic</vt:lpstr>
      <vt:lpstr>Symbol</vt:lpstr>
      <vt:lpstr>Times New Roman</vt:lpstr>
      <vt:lpstr>Wingdings</vt:lpstr>
      <vt:lpstr>Wingdings 2</vt:lpstr>
      <vt:lpstr>Austin</vt:lpstr>
      <vt:lpstr>Logika Informatika</vt:lpstr>
      <vt:lpstr>Logika Informatika</vt:lpstr>
      <vt:lpstr>Logika Informatika</vt:lpstr>
      <vt:lpstr>Logika Informatika</vt:lpstr>
      <vt:lpstr>Logika Informatika</vt:lpstr>
      <vt:lpstr>Logika Informatika</vt:lpstr>
      <vt:lpstr>Logika Informatika</vt:lpstr>
      <vt:lpstr>Logika Informatika</vt:lpstr>
      <vt:lpstr>Manfaat Logika Informatika</vt:lpstr>
      <vt:lpstr>Manfaat Logika Informatika</vt:lpstr>
      <vt:lpstr>Manfaat Logika Informatika</vt:lpstr>
      <vt:lpstr>Aliran dalam Logika</vt:lpstr>
      <vt:lpstr>Aliran dalam Logika</vt:lpstr>
      <vt:lpstr>Aliran dalam Logika</vt:lpstr>
      <vt:lpstr>Aliran dalam Logika</vt:lpstr>
      <vt:lpstr>Aliran dalam Logika</vt:lpstr>
      <vt:lpstr>Logika Informatika</vt:lpstr>
      <vt:lpstr>Contoh Pernyataan Argumen</vt:lpstr>
      <vt:lpstr>Validitas Argumen</vt:lpstr>
      <vt:lpstr>Contoh Pernyataan Argumen</vt:lpstr>
      <vt:lpstr>Contoh Pernyataan Argumen</vt:lpstr>
      <vt:lpstr>Contoh Pernyataan Argumen</vt:lpstr>
      <vt:lpstr>Contoh Pernyataan Argumen</vt:lpstr>
      <vt:lpstr>PowerPoint Presentation</vt:lpstr>
      <vt:lpstr>LATIHAN</vt:lpstr>
      <vt:lpstr>LATIHAN</vt:lpstr>
      <vt:lpstr>Jawaban LATIHAN</vt:lpstr>
      <vt:lpstr>Pernyataan (Proposisi)</vt:lpstr>
      <vt:lpstr>Pernyataan (Proposisi)</vt:lpstr>
      <vt:lpstr>Pernyataan (Proposisi)</vt:lpstr>
      <vt:lpstr>Pernyataan (Proposisi)</vt:lpstr>
      <vt:lpstr>Kata-kata Penggandeng Kalimat (Logical Connectives)</vt:lpstr>
      <vt:lpstr>Kata-kata Penggandeng Kalimat (Logical Connectives)</vt:lpstr>
      <vt:lpstr>Kata-kata Penggandeng Kalimat (Logical Connectives)</vt:lpstr>
      <vt:lpstr>Kata-kata Penggandeng Kalimat (Logical Connectives)</vt:lpstr>
      <vt:lpstr>Kata-kata Penggandeng Kalimat (Logical Connectives)</vt:lpstr>
      <vt:lpstr>Kata-kata Penggandeng Kalimat (Logical Connectives)</vt:lpstr>
      <vt:lpstr>Kata-kata Penggandeng Kalimat (Logical Connectives)</vt:lpstr>
      <vt:lpstr>Kata-kata Penggandeng Kalimat (Logical Connectives)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Logika Informatika</dc:title>
  <dc:creator>Admin</dc:creator>
  <cp:lastModifiedBy>ning</cp:lastModifiedBy>
  <cp:revision>26</cp:revision>
  <dcterms:created xsi:type="dcterms:W3CDTF">2014-10-12T12:09:28Z</dcterms:created>
  <dcterms:modified xsi:type="dcterms:W3CDTF">2016-10-19T07:38:01Z</dcterms:modified>
</cp:coreProperties>
</file>