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33"/>
  </p:notesMasterIdLst>
  <p:sldIdLst>
    <p:sldId id="283" r:id="rId3"/>
    <p:sldId id="284" r:id="rId4"/>
    <p:sldId id="285" r:id="rId5"/>
    <p:sldId id="281" r:id="rId6"/>
    <p:sldId id="267" r:id="rId7"/>
    <p:sldId id="286" r:id="rId8"/>
    <p:sldId id="288" r:id="rId9"/>
    <p:sldId id="299" r:id="rId10"/>
    <p:sldId id="287" r:id="rId11"/>
    <p:sldId id="312" r:id="rId12"/>
    <p:sldId id="304" r:id="rId13"/>
    <p:sldId id="313" r:id="rId14"/>
    <p:sldId id="314" r:id="rId15"/>
    <p:sldId id="305" r:id="rId16"/>
    <p:sldId id="306" r:id="rId17"/>
    <p:sldId id="307" r:id="rId18"/>
    <p:sldId id="289" r:id="rId19"/>
    <p:sldId id="290" r:id="rId20"/>
    <p:sldId id="315" r:id="rId21"/>
    <p:sldId id="316" r:id="rId22"/>
    <p:sldId id="317" r:id="rId23"/>
    <p:sldId id="293" r:id="rId24"/>
    <p:sldId id="294" r:id="rId25"/>
    <p:sldId id="308" r:id="rId26"/>
    <p:sldId id="318" r:id="rId27"/>
    <p:sldId id="319" r:id="rId28"/>
    <p:sldId id="309" r:id="rId29"/>
    <p:sldId id="321" r:id="rId30"/>
    <p:sldId id="320" r:id="rId31"/>
    <p:sldId id="32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CCCFF"/>
    <a:srgbClr val="FFCC99"/>
    <a:srgbClr val="CCFF99"/>
    <a:srgbClr val="00FFCC"/>
    <a:srgbClr val="CCECFF"/>
    <a:srgbClr val="FFCCCC"/>
    <a:srgbClr val="FF0000"/>
    <a:srgbClr val="3333FF"/>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059" autoAdjust="0"/>
    <p:restoredTop sz="94660"/>
  </p:normalViewPr>
  <p:slideViewPr>
    <p:cSldViewPr>
      <p:cViewPr varScale="1">
        <p:scale>
          <a:sx n="50" d="100"/>
          <a:sy n="50" d="100"/>
        </p:scale>
        <p:origin x="1661" y="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4944E7-FCAC-4731-9E4D-F2BBAE52F64D}" type="datetimeFigureOut">
              <a:rPr lang="id-ID" smtClean="0"/>
              <a:t>10/09/2022</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D8688B-EC03-4CE9-AE18-8315FFE77924}" type="slidenum">
              <a:rPr lang="id-ID" smtClean="0"/>
              <a:t>‹#›</a:t>
            </a:fld>
            <a:endParaRPr lang="id-ID"/>
          </a:p>
        </p:txBody>
      </p:sp>
    </p:spTree>
    <p:extLst>
      <p:ext uri="{BB962C8B-B14F-4D97-AF65-F5344CB8AC3E}">
        <p14:creationId xmlns:p14="http://schemas.microsoft.com/office/powerpoint/2010/main" val="51682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508EBB-A8A1-4E22-AC4A-488CA10A0EF4}" type="slidenum">
              <a:rPr lang="id-ID" smtClean="0"/>
              <a:pPr/>
              <a:t>1</a:t>
            </a:fld>
            <a:endParaRPr lang="id-ID"/>
          </a:p>
        </p:txBody>
      </p:sp>
    </p:spTree>
    <p:extLst>
      <p:ext uri="{BB962C8B-B14F-4D97-AF65-F5344CB8AC3E}">
        <p14:creationId xmlns:p14="http://schemas.microsoft.com/office/powerpoint/2010/main" val="9831065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8" name="Picture 87" descr="title - 2.png"/>
          <p:cNvPicPr>
            <a:picLocks noChangeAspect="1"/>
          </p:cNvPicPr>
          <p:nvPr/>
        </p:nvPicPr>
        <p:blipFill>
          <a:blip r:embed="rId2"/>
          <a:srcRect l="13043" t="17903" r="2805" b="2648"/>
          <a:stretch>
            <a:fillRect/>
          </a:stretch>
        </p:blipFill>
        <p:spPr>
          <a:xfrm>
            <a:off x="0" y="0"/>
            <a:ext cx="9144000" cy="6858000"/>
          </a:xfrm>
          <a:prstGeom prst="rect">
            <a:avLst/>
          </a:prstGeom>
        </p:spPr>
      </p:pic>
      <p:sp>
        <p:nvSpPr>
          <p:cNvPr id="2" name="Title 1"/>
          <p:cNvSpPr>
            <a:spLocks noGrp="1"/>
          </p:cNvSpPr>
          <p:nvPr>
            <p:ph type="ctrTitle"/>
          </p:nvPr>
        </p:nvSpPr>
        <p:spPr>
          <a:xfrm>
            <a:off x="469900" y="954741"/>
            <a:ext cx="7315200" cy="1676400"/>
          </a:xfrm>
        </p:spPr>
        <p:txBody>
          <a:bodyPr>
            <a:noAutofit/>
          </a:bodyPr>
          <a:lstStyle>
            <a:lvl1pPr algn="l">
              <a:defRPr sz="4800">
                <a:solidFill>
                  <a:schemeClr val="tx1">
                    <a:lumMod val="60000"/>
                    <a:lumOff val="40000"/>
                  </a:schemeClr>
                </a:solidFill>
              </a:defRPr>
            </a:lvl1pPr>
          </a:lstStyle>
          <a:p>
            <a:r>
              <a:rPr lang="en-US" smtClean="0"/>
              <a:t>Click to edit Master title style</a:t>
            </a:r>
            <a:endParaRPr/>
          </a:p>
        </p:txBody>
      </p:sp>
      <p:sp>
        <p:nvSpPr>
          <p:cNvPr id="3" name="Subtitle 2"/>
          <p:cNvSpPr>
            <a:spLocks noGrp="1"/>
          </p:cNvSpPr>
          <p:nvPr>
            <p:ph type="subTitle" idx="1"/>
          </p:nvPr>
        </p:nvSpPr>
        <p:spPr>
          <a:xfrm>
            <a:off x="622300" y="2895600"/>
            <a:ext cx="4559300" cy="2590800"/>
          </a:xfrm>
        </p:spPr>
        <p:txBody>
          <a:bodyPr>
            <a:normAutofit/>
          </a:bodyPr>
          <a:lstStyle>
            <a:lvl1pPr marL="0" indent="0" algn="l">
              <a:lnSpc>
                <a:spcPct val="125000"/>
              </a:lnSpc>
              <a:buNone/>
              <a:defRPr sz="1800">
                <a:gradFill>
                  <a:gsLst>
                    <a:gs pos="0">
                      <a:schemeClr val="tx1">
                        <a:lumMod val="60000"/>
                        <a:lumOff val="40000"/>
                      </a:schemeClr>
                    </a:gs>
                    <a:gs pos="100000">
                      <a:schemeClr val="tx1">
                        <a:lumMod val="40000"/>
                        <a:lumOff val="60000"/>
                      </a:schemeClr>
                    </a:gs>
                  </a:gsLst>
                  <a:lin ang="8100000" scaled="1"/>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77788"/>
          </a:xfrm>
        </p:spPr>
        <p:txBody>
          <a:bodyPr>
            <a:normAutofit/>
          </a:bodyPr>
          <a:lstStyle>
            <a:lvl1pPr algn="l">
              <a:defRPr sz="4400"/>
            </a:lvl1p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summer1.png"/>
          <p:cNvPicPr>
            <a:picLocks noChangeAspect="1"/>
          </p:cNvPicPr>
          <p:nvPr/>
        </p:nvPicPr>
        <p:blipFill>
          <a:blip r:embed="rId2"/>
          <a:srcRect l="4545" r="4545"/>
          <a:stretch>
            <a:fillRect/>
          </a:stretch>
        </p:blipFill>
        <p:spPr>
          <a:xfrm>
            <a:off x="0" y="1618637"/>
            <a:ext cx="9144000" cy="3991109"/>
          </a:xfrm>
          <a:prstGeom prst="rect">
            <a:avLst/>
          </a:prstGeom>
        </p:spPr>
      </p:pic>
      <p:sp>
        <p:nvSpPr>
          <p:cNvPr id="2" name="Title 1"/>
          <p:cNvSpPr>
            <a:spLocks noGrp="1"/>
          </p:cNvSpPr>
          <p:nvPr>
            <p:ph type="title"/>
          </p:nvPr>
        </p:nvSpPr>
        <p:spPr>
          <a:xfrm>
            <a:off x="1385887" y="1295400"/>
            <a:ext cx="6399213" cy="1590675"/>
          </a:xfrm>
        </p:spPr>
        <p:txBody>
          <a:bodyPr vert="horz" lIns="91440" tIns="45720" rIns="91440" bIns="45720" rtlCol="0" anchor="b" anchorCtr="0">
            <a:noAutofit/>
          </a:bodyPr>
          <a:lstStyle>
            <a:lvl1pPr algn="l" defTabSz="914400" rtl="0" eaLnBrk="1" latinLnBrk="0" hangingPunct="1">
              <a:spcBef>
                <a:spcPct val="0"/>
              </a:spcBef>
              <a:buNone/>
              <a:defRPr sz="480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85887" y="3657600"/>
            <a:ext cx="6399213" cy="1500187"/>
          </a:xfrm>
        </p:spPr>
        <p:txBody>
          <a:bodyPr vert="horz" lIns="91440" tIns="45720" rIns="91440" bIns="45720" rtlCol="0">
            <a:normAutofit/>
          </a:bodyPr>
          <a:lstStyle>
            <a:lvl1pPr marL="0" indent="0" algn="l" defTabSz="914400" rtl="0" eaLnBrk="1" latinLnBrk="0" hangingPunct="1">
              <a:lnSpc>
                <a:spcPct val="125000"/>
              </a:lnSpc>
              <a:spcBef>
                <a:spcPts val="1800"/>
              </a:spcBef>
              <a:buFontTx/>
              <a:buNone/>
              <a:defRPr sz="1800" kern="1200">
                <a:gradFill>
                  <a:gsLst>
                    <a:gs pos="0">
                      <a:schemeClr val="tx1">
                        <a:lumMod val="60000"/>
                        <a:lumOff val="40000"/>
                      </a:schemeClr>
                    </a:gs>
                    <a:gs pos="100000">
                      <a:schemeClr val="tx1">
                        <a:lumMod val="40000"/>
                        <a:lumOff val="60000"/>
                      </a:schemeClr>
                    </a:gs>
                  </a:gsLst>
                  <a:lin ang="8100000" scaled="1"/>
                </a:gra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E0A110-6FC8-4C88-8565-3C7AF02CC321}" type="datetimeFigureOut">
              <a:rPr lang="en-US" smtClean="0"/>
              <a:pPr/>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371600" y="1976718"/>
            <a:ext cx="3017520" cy="4149445"/>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54880" y="1976718"/>
            <a:ext cx="3017520" cy="415137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BBE0A110-6FC8-4C88-8565-3C7AF02CC321}" type="datetimeFigureOut">
              <a:rPr lang="en-US" smtClean="0"/>
              <a:pPr/>
              <a:t>9/10/2022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375186"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75186" y="2743200"/>
            <a:ext cx="3017520" cy="3382962"/>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52601" y="1828800"/>
            <a:ext cx="3017520" cy="715962"/>
          </a:xfrm>
        </p:spPr>
        <p:txBody>
          <a:bodyPr anchor="ctr" anchorCtr="0">
            <a:noAutofit/>
          </a:bodyPr>
          <a:lstStyle>
            <a:lvl1pPr marL="0" indent="0" algn="ctr">
              <a:buNone/>
              <a:defRPr sz="22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2601" y="2743200"/>
            <a:ext cx="3017520" cy="3382962"/>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BBE0A110-6FC8-4C88-8565-3C7AF02CC321}" type="datetimeFigureOut">
              <a:rPr lang="en-US" smtClean="0"/>
              <a:pPr/>
              <a:t>9/10/2022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BE0A110-6FC8-4C88-8565-3C7AF02CC321}" type="datetimeFigureOut">
              <a:rPr lang="en-US" smtClean="0"/>
              <a:pPr/>
              <a:t>9/10/2022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descr="title - 2.png"/>
          <p:cNvPicPr>
            <a:picLocks noChangeAspect="1"/>
          </p:cNvPicPr>
          <p:nvPr/>
        </p:nvPicPr>
        <p:blipFill>
          <a:blip r:embed="rId2"/>
          <a:srcRect l="13043" t="17903" r="10455" b="9871"/>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BBE0A110-6FC8-4C88-8565-3C7AF02CC321}" type="datetimeFigureOut">
              <a:rPr lang="en-US" smtClean="0"/>
              <a:pPr/>
              <a:t>9/10/2022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10" name="Picture 9" descr="flowers content.png"/>
          <p:cNvPicPr>
            <a:picLocks noChangeAspect="1"/>
          </p:cNvPicPr>
          <p:nvPr/>
        </p:nvPicPr>
        <p:blipFill>
          <a:blip r:embed="rId2"/>
          <a:srcRect l="4545" t="8217" r="4545" b="13112"/>
          <a:stretch>
            <a:fillRect/>
          </a:stretch>
        </p:blipFill>
        <p:spPr>
          <a:xfrm>
            <a:off x="0" y="0"/>
            <a:ext cx="9144000" cy="6858000"/>
          </a:xfrm>
          <a:prstGeom prst="rect">
            <a:avLst/>
          </a:prstGeom>
        </p:spPr>
      </p:pic>
      <p:sp>
        <p:nvSpPr>
          <p:cNvPr id="2" name="Title 1"/>
          <p:cNvSpPr>
            <a:spLocks noGrp="1"/>
          </p:cNvSpPr>
          <p:nvPr>
            <p:ph type="title"/>
          </p:nvPr>
        </p:nvSpPr>
        <p:spPr>
          <a:xfrm>
            <a:off x="457200" y="273050"/>
            <a:ext cx="3008313" cy="1860550"/>
          </a:xfrm>
        </p:spPr>
        <p:txBody>
          <a:bodyPr anchor="ctr" anchorCtr="0">
            <a:normAutofit/>
          </a:bodyPr>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3962400" y="914400"/>
            <a:ext cx="4114800" cy="5029200"/>
          </a:xfrm>
        </p:spPr>
        <p:txBody>
          <a:bodyPr>
            <a:normAutofit/>
          </a:bodyPr>
          <a:lstStyle>
            <a:lvl1pPr>
              <a:defRPr sz="2200"/>
            </a:lvl1pPr>
            <a:lvl2pPr>
              <a:defRPr sz="2000"/>
            </a:lvl2pPr>
            <a:lvl3pPr>
              <a:defRPr sz="18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921544" y="2286000"/>
            <a:ext cx="2079625" cy="3860799"/>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0A110-6FC8-4C88-8565-3C7AF02CC321}" type="datetimeFigureOut">
              <a:rPr lang="en-US" smtClean="0"/>
              <a:pPr/>
              <a:t>9/10/2022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2" cy="1860550"/>
          </a:xfrm>
        </p:spPr>
        <p:txBody>
          <a:bodyPr vert="horz" lIns="91440" tIns="45720" rIns="91440" bIns="45720" rtlCol="0" anchor="ctr" anchorCtr="0">
            <a:normAutofit/>
          </a:bodyPr>
          <a:lstStyle>
            <a:lvl1pPr algn="l" defTabSz="914400" rtl="0" eaLnBrk="1" latinLnBrk="0" hangingPunct="1">
              <a:spcBef>
                <a:spcPct val="0"/>
              </a:spcBef>
              <a:buNone/>
              <a:defRPr sz="2800" b="0" kern="1200">
                <a:solidFill>
                  <a:schemeClr val="tx1">
                    <a:lumMod val="60000"/>
                    <a:lumOff val="40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962400" y="914400"/>
            <a:ext cx="4114800" cy="5029200"/>
          </a:xfrm>
          <a:prstGeom prst="ellipse">
            <a:avLst/>
          </a:prstGeom>
          <a:ln w="63500">
            <a:gradFill>
              <a:gsLst>
                <a:gs pos="0">
                  <a:schemeClr val="accent1"/>
                </a:gs>
                <a:gs pos="50000">
                  <a:schemeClr val="accent1">
                    <a:lumMod val="60000"/>
                    <a:lumOff val="40000"/>
                  </a:schemeClr>
                </a:gs>
                <a:gs pos="100000">
                  <a:schemeClr val="accent1">
                    <a:lumMod val="20000"/>
                    <a:lumOff val="80000"/>
                  </a:schemeClr>
                </a:gs>
              </a:gsLst>
              <a:lin ang="5400000" scaled="0"/>
            </a:gradFill>
          </a:ln>
          <a:effectLst>
            <a:innerShdw blurRad="381000">
              <a:schemeClr val="bg1"/>
            </a:inn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921544" y="2286000"/>
            <a:ext cx="2079625" cy="3860798"/>
          </a:xfrm>
        </p:spPr>
        <p:txBody>
          <a:bodyPr/>
          <a:lstStyle>
            <a:lvl1pPr marL="0" indent="0">
              <a:lnSpc>
                <a:spcPct val="150000"/>
              </a:lnSpc>
              <a:buNone/>
              <a:defRPr sz="1400">
                <a:gradFill>
                  <a:gsLst>
                    <a:gs pos="0">
                      <a:schemeClr val="tx1">
                        <a:lumMod val="60000"/>
                        <a:lumOff val="40000"/>
                      </a:schemeClr>
                    </a:gs>
                    <a:gs pos="100000">
                      <a:schemeClr val="tx1">
                        <a:lumMod val="40000"/>
                        <a:lumOff val="60000"/>
                      </a:schemeClr>
                    </a:gs>
                  </a:gsLst>
                  <a:lin ang="8100000" scaled="1"/>
                </a:gra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0A110-6FC8-4C88-8565-3C7AF02CC321}" type="datetimeFigureOut">
              <a:rPr lang="en-US" smtClean="0"/>
              <a:pPr/>
              <a:t>9/10/2022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0400" y="295835"/>
            <a:ext cx="1676400" cy="583032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469900" y="1653988"/>
            <a:ext cx="6007100" cy="4472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BBE0A110-6FC8-4C88-8565-3C7AF02CC321}" type="datetimeFigureOut">
              <a:rPr lang="en-US" smtClean="0"/>
              <a:pPr/>
              <a:t>9/10/2022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FBFBAC-A2E3-4070-8B1D-29F6417F910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A8AC5C8F-7788-46A4-924D-F31627793E26}"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2ACEC32E-C7AB-4E29-8753-18DAA7591296}"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3210114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81FCB754-4585-44DA-B961-B94BBE467869}"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93315154-408A-4A46-A701-F6BDD71A8BB9}"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2072836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8CAB8A9D-DCB4-4564-AC46-D877CD6A8EEE}"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86C9475-AC42-49A8-9AC9-76C0F50940E8}"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1382024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B466F5D4-041C-4823-AE2C-8A3B225A424B}"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7" name="Slide Number Placeholder 6"/>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4EEBD2CF-6EEC-443D-877F-BE4A5DE1B464}"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737835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468EE8F1-B88E-4E29-86B9-8469F8F0D6B3}"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9" name="Slide Number Placeholder 8"/>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6E734B1-E1AC-4FD7-B2DC-32BDCF3B9503}"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760126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1DF77054-7479-4209-9423-DED1274922ED}"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Slide Number Placeholder 4"/>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BE58C53A-FDA0-4BB6-B717-CEB74B5F52AF}"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2999160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1991B6BE-E55D-4571-8F5A-99938DF77A3B}"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4" name="Slide Number Placeholder 3"/>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3AA1633E-A400-415C-83DD-3A4B4719DC16}"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837148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5696C54A-2263-4EF6-A6EF-BD9DF1E8EEB7}"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7" name="Slide Number Placeholder 6"/>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EABC0B6A-2143-46A9-82DE-1E98938C19E1}"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11993728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d-ID"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8A045673-EF1D-4729-8ECB-CA50854A57CA}"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7" name="Slide Number Placeholder 6"/>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A25EB67-4064-4FA9-ADE7-681BB7D5F690}"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40954075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4E735807-ABBA-4F7D-BD78-F527C147CAEF}"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108A4118-AC45-450D-9694-BC8B995ABC6D}"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748415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FAB4F9BA-77C9-4E9C-9BED-EB6DBC2BD505}" type="datetimeFigureOut">
              <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10/09/2022</a:t>
            </a:fld>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b="1">
                <a:latin typeface="Times New Roman" pitchFamily="18" charset="0"/>
                <a:cs typeface="Arial" pitchFamily="34"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id-ID" sz="1200" b="1" i="0" u="none" strike="noStrike" kern="1200" cap="none" spc="0" normalizeH="0" baseline="0" noProof="0">
              <a:ln>
                <a:noFill/>
              </a:ln>
              <a:solidFill>
                <a:prstClr val="black">
                  <a:tint val="75000"/>
                </a:prstClr>
              </a:solidFill>
              <a:effectLst/>
              <a:uLnTx/>
              <a:uFillTx/>
              <a:latin typeface="Times New Roman" pitchFamily="18" charset="0"/>
              <a:ea typeface="+mn-ea"/>
              <a:cs typeface="Arial" pitchFamily="34" charset="0"/>
            </a:endParaRPr>
          </a:p>
        </p:txBody>
      </p:sp>
      <p:sp>
        <p:nvSpPr>
          <p:cNvPr id="6" name="Slide Number Placeholder 5"/>
          <p:cNvSpPr>
            <a:spLocks noGrp="1"/>
          </p:cNvSpPr>
          <p:nvPr>
            <p:ph type="sldNum" sz="quarter" idx="12"/>
          </p:nvPr>
        </p:nvSpPr>
        <p:spPr/>
        <p:txBody>
          <a:bodyPr/>
          <a:lstStyle>
            <a:lvl1pPr eaLnBrk="0" hangingPunct="0">
              <a:defRPr b="1">
                <a:latin typeface="Times New Roman" panose="02020603050405020304" pitchFamily="18"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fld id="{A02C005F-6CB4-4173-AB54-FE0B1AB7F46A}" type="slidenum">
              <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a:t>
            </a:fld>
            <a:endParaRPr kumimoji="0" lang="id-ID" altLang="en-US" sz="1200" b="1" i="0" u="none" strike="noStrike" kern="1200" cap="none" spc="0" normalizeH="0" baseline="0" noProof="0" smtClean="0">
              <a:ln>
                <a:noFill/>
              </a:ln>
              <a:solidFill>
                <a:srgbClr val="898989"/>
              </a:solidFill>
              <a:effectLst/>
              <a:uLnTx/>
              <a:uFillTx/>
              <a:latin typeface="Times New Roman" panose="02020603050405020304" pitchFamily="18" charset="0"/>
              <a:ea typeface="ヒラギノ角ゴ Pro W3" charset="-128"/>
              <a:cs typeface="Arial" panose="020B0604020202020204" pitchFamily="34" charset="0"/>
            </a:endParaRPr>
          </a:p>
        </p:txBody>
      </p:sp>
    </p:spTree>
    <p:extLst>
      <p:ext uri="{BB962C8B-B14F-4D97-AF65-F5344CB8AC3E}">
        <p14:creationId xmlns:p14="http://schemas.microsoft.com/office/powerpoint/2010/main" val="151979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4" name="Picture 13" descr="Master - 1.png"/>
          <p:cNvPicPr>
            <a:picLocks noChangeAspect="1"/>
          </p:cNvPicPr>
          <p:nvPr/>
        </p:nvPicPr>
        <p:blipFill>
          <a:blip r:embed="rId13"/>
          <a:srcRect b="5017"/>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301532"/>
            <a:ext cx="8229600" cy="1325562"/>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365997" y="1981200"/>
            <a:ext cx="6412006"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lumMod val="40000"/>
                    <a:lumOff val="60000"/>
                  </a:schemeClr>
                </a:solidFill>
              </a:defRPr>
            </a:lvl1pPr>
          </a:lstStyle>
          <a:p>
            <a:fld id="{BBE0A110-6FC8-4C88-8565-3C7AF02CC321}" type="datetimeFigureOut">
              <a:rPr lang="en-US" smtClean="0"/>
              <a:pPr/>
              <a:t>9/10/2022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lumMod val="40000"/>
                    <a:lumOff val="60000"/>
                  </a:schemeClr>
                </a:solidFill>
              </a:defRPr>
            </a:lvl1pPr>
          </a:lstStyle>
          <a:p>
            <a:fld id="{27FBFBAC-A2E3-4070-8B1D-29F6417F91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000" kern="1200">
          <a:solidFill>
            <a:schemeClr val="tx1">
              <a:lumMod val="60000"/>
              <a:lumOff val="40000"/>
            </a:schemeClr>
          </a:solidFill>
          <a:latin typeface="+mj-lt"/>
          <a:ea typeface="+mj-ea"/>
          <a:cs typeface="+mj-cs"/>
        </a:defRPr>
      </a:lvl1pPr>
    </p:titleStyle>
    <p:bodyStyle>
      <a:lvl1pPr marL="349250" indent="-349250" algn="l" defTabSz="914400" rtl="0" eaLnBrk="1" latinLnBrk="0" hangingPunct="1">
        <a:spcBef>
          <a:spcPts val="1800"/>
        </a:spcBef>
        <a:buFontTx/>
        <a:buBlip>
          <a:blip r:embed="rId14"/>
        </a:buBlip>
        <a:defRPr sz="22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1pPr>
      <a:lvl2pPr marL="577850" indent="-349250" algn="l" defTabSz="914400" rtl="0" eaLnBrk="1" latinLnBrk="0" hangingPunct="1">
        <a:spcBef>
          <a:spcPts val="1800"/>
        </a:spcBef>
        <a:buFontTx/>
        <a:buBlip>
          <a:blip r:embed="rId15"/>
        </a:buBlip>
        <a:defRPr sz="20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2pPr>
      <a:lvl3pPr marL="806450" indent="-349250" algn="l" defTabSz="914400" rtl="0" eaLnBrk="1" latinLnBrk="0" hangingPunct="1">
        <a:spcBef>
          <a:spcPts val="1800"/>
        </a:spcBef>
        <a:buFontTx/>
        <a:buBlip>
          <a:blip r:embed="rId14"/>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3pPr>
      <a:lvl4pPr marL="1035050" indent="-349250" algn="l" defTabSz="914400" rtl="0" eaLnBrk="1" latinLnBrk="0" hangingPunct="1">
        <a:spcBef>
          <a:spcPts val="1800"/>
        </a:spcBef>
        <a:buFontTx/>
        <a:buBlip>
          <a:blip r:embed="rId15"/>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4pPr>
      <a:lvl5pPr marL="1263650" indent="-349250" algn="l" defTabSz="914400" rtl="0" eaLnBrk="1" latinLnBrk="0" hangingPunct="1">
        <a:spcBef>
          <a:spcPts val="1800"/>
        </a:spcBef>
        <a:buFontTx/>
        <a:buBlip>
          <a:blip r:embed="rId14"/>
        </a:buBlip>
        <a:defRPr sz="1800" kern="1200">
          <a:gradFill flip="none" rotWithShape="1">
            <a:gsLst>
              <a:gs pos="0">
                <a:schemeClr val="tx1">
                  <a:lumMod val="60000"/>
                  <a:lumOff val="40000"/>
                </a:schemeClr>
              </a:gs>
              <a:gs pos="100000">
                <a:schemeClr val="tx1">
                  <a:lumMod val="40000"/>
                  <a:lumOff val="60000"/>
                </a:schemeClr>
              </a:gs>
            </a:gsLst>
            <a:lin ang="8100000" scaled="1"/>
            <a:tileRect/>
          </a:gradFill>
          <a:latin typeface="+mn-lt"/>
          <a:ea typeface="+mn-ea"/>
          <a:cs typeface="+mn-cs"/>
        </a:defRPr>
      </a:lvl5pPr>
      <a:lvl6pPr marL="1492250" indent="-349250" algn="l" defTabSz="914400" rtl="0"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6pPr>
      <a:lvl7pPr marL="1720850" indent="-349250" algn="l" defTabSz="914400" rtl="0"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7pPr>
      <a:lvl8pPr marL="1949450" indent="-349250" algn="l" defTabSz="914400" rtl="0" eaLnBrk="1" latinLnBrk="0" hangingPunct="1">
        <a:spcBef>
          <a:spcPts val="1800"/>
        </a:spcBef>
        <a:buFontTx/>
        <a:buBlip>
          <a:blip r:embed="rId15"/>
        </a:buBlip>
        <a:defRPr sz="1800" kern="1200">
          <a:solidFill>
            <a:schemeClr val="tx1">
              <a:lumMod val="60000"/>
              <a:lumOff val="40000"/>
            </a:schemeClr>
          </a:solidFill>
          <a:latin typeface="+mn-lt"/>
          <a:ea typeface="+mn-ea"/>
          <a:cs typeface="+mn-cs"/>
        </a:defRPr>
      </a:lvl8pPr>
      <a:lvl9pPr marL="2178050" indent="-349250" algn="l" defTabSz="914400" rtl="0" eaLnBrk="1" latinLnBrk="0" hangingPunct="1">
        <a:spcBef>
          <a:spcPts val="1800"/>
        </a:spcBef>
        <a:buFontTx/>
        <a:buBlip>
          <a:blip r:embed="rId14"/>
        </a:buBlip>
        <a:defRPr sz="1800" kern="1200">
          <a:solidFill>
            <a:schemeClr val="tx1">
              <a:lumMod val="60000"/>
              <a:lumOff val="40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id-ID" altLang="en-US" smtClean="0"/>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id-ID"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b="0">
                <a:solidFill>
                  <a:prstClr val="black">
                    <a:tint val="75000"/>
                  </a:prstClr>
                </a:solidFill>
                <a:latin typeface="Calibri"/>
                <a:ea typeface="+mn-e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C37E328-B4BC-462A-B133-4941F6BEDD4B}" type="datetimeFigureOut">
              <a:rPr kumimoji="0" lang="id-ID"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10/09/2022</a:t>
            </a:fld>
            <a:endParaRPr kumimoji="0" lang="id-ID"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b="0">
                <a:solidFill>
                  <a:prstClr val="black">
                    <a:tint val="75000"/>
                  </a:prstClr>
                </a:solidFill>
                <a:latin typeface="Calibri"/>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93D51CB-2F9E-485A-A209-5F7A9023C53A}" type="slidenum">
              <a:rPr kumimoji="0" lang="id-ID" altLang="en-US" sz="1200" b="0" i="0" u="none" strike="noStrike" kern="1200" cap="none" spc="0" normalizeH="0" baseline="0" noProof="0" smtClean="0">
                <a:ln>
                  <a:noFill/>
                </a:ln>
                <a:solidFill>
                  <a:srgbClr val="898989"/>
                </a:solidFill>
                <a:effectLst/>
                <a:uLnTx/>
                <a:uFillTx/>
                <a:latin typeface="Calibri" panose="020F0502020204030204" pitchFamily="34" charset="0"/>
                <a:ea typeface="ヒラギノ角ゴ Pro W3"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id-ID" altLang="en-US" sz="1200" b="0" i="0" u="none" strike="noStrike" kern="1200" cap="none" spc="0" normalizeH="0" baseline="0" noProof="0" smtClean="0">
              <a:ln>
                <a:noFill/>
              </a:ln>
              <a:solidFill>
                <a:srgbClr val="898989"/>
              </a:solidFill>
              <a:effectLst/>
              <a:uLnTx/>
              <a:uFillTx/>
              <a:latin typeface="Calibri" panose="020F0502020204030204" pitchFamily="34" charset="0"/>
              <a:ea typeface="ヒラギノ角ゴ Pro W3" charset="-128"/>
              <a:cs typeface="+mn-cs"/>
            </a:endParaRPr>
          </a:p>
        </p:txBody>
      </p:sp>
    </p:spTree>
    <p:extLst>
      <p:ext uri="{BB962C8B-B14F-4D97-AF65-F5344CB8AC3E}">
        <p14:creationId xmlns:p14="http://schemas.microsoft.com/office/powerpoint/2010/main" val="70215969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hyperlink" Target="01%20Pendahuluan.pptx" TargetMode="Externa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hyperlink" Target="03%20Survei%20Lapangan.pptx" TargetMode="External"/><Relationship Id="rId4" Type="http://schemas.openxmlformats.org/officeDocument/2006/relationships/hyperlink" Target="02%20Orientasi%20Lokasi.pptx"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CER\Desktop\sky-lantern-festival-reuters-pichi-chuan.jpg"/>
          <p:cNvPicPr>
            <a:picLocks noChangeAspect="1" noChangeArrowheads="1"/>
          </p:cNvPicPr>
          <p:nvPr/>
        </p:nvPicPr>
        <p:blipFill>
          <a:blip r:embed="rId3" cstate="email"/>
          <a:stretch>
            <a:fillRect/>
          </a:stretch>
        </p:blipFill>
        <p:spPr bwMode="auto">
          <a:xfrm>
            <a:off x="137160" y="102871"/>
            <a:ext cx="8869680" cy="6652259"/>
          </a:xfrm>
          <a:prstGeom prst="rect">
            <a:avLst/>
          </a:prstGeom>
          <a:noFill/>
          <a:ln>
            <a:noFill/>
          </a:ln>
        </p:spPr>
      </p:pic>
      <p:sp>
        <p:nvSpPr>
          <p:cNvPr id="22" name="Rectangle 21"/>
          <p:cNvSpPr/>
          <p:nvPr/>
        </p:nvSpPr>
        <p:spPr>
          <a:xfrm>
            <a:off x="210312" y="118111"/>
            <a:ext cx="8796528" cy="658368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TextBox 26"/>
          <p:cNvSpPr txBox="1"/>
          <p:nvPr/>
        </p:nvSpPr>
        <p:spPr>
          <a:xfrm>
            <a:off x="304800" y="885944"/>
            <a:ext cx="8458200" cy="1077218"/>
          </a:xfrm>
          <a:prstGeom prst="rect">
            <a:avLst/>
          </a:prstGeom>
          <a:noFill/>
          <a:ln>
            <a:noFill/>
          </a:ln>
        </p:spPr>
        <p:txBody>
          <a:bodyPr wrap="square" rtlCol="0">
            <a:spAutoFit/>
          </a:bodyPr>
          <a:lstStyle/>
          <a:p>
            <a:pPr defTabSz="1258888">
              <a:tabLst>
                <a:tab pos="0" algn="l"/>
              </a:tabLst>
            </a:pPr>
            <a:r>
              <a:rPr lang="id-ID" sz="3200" b="1" dirty="0" smtClean="0">
                <a:solidFill>
                  <a:schemeClr val="accent1">
                    <a:lumMod val="75000"/>
                  </a:schemeClr>
                </a:solidFill>
                <a:latin typeface="Calibri" pitchFamily="34" charset="0"/>
                <a:cs typeface="Calibri" pitchFamily="34" charset="0"/>
              </a:rPr>
              <a:t>Upaya Mengurangi Genangan Air Akibat Hujan agar Meresap ke dalam Tanah</a:t>
            </a:r>
          </a:p>
        </p:txBody>
      </p:sp>
      <p:pic>
        <p:nvPicPr>
          <p:cNvPr id="2" name="Picture 2" descr="http://upload.wikimedia.org/wikipedia/commons/thumb/b/b0/Runoff.jpg/220px-Runoff.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2546" y="1805938"/>
            <a:ext cx="2640453" cy="3680462"/>
          </a:xfrm>
          <a:prstGeom prst="rect">
            <a:avLst/>
          </a:prstGeom>
          <a:ln w="1905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01752" y="3341965"/>
            <a:ext cx="4575048" cy="584775"/>
          </a:xfrm>
          <a:prstGeom prst="rect">
            <a:avLst/>
          </a:prstGeom>
          <a:noFill/>
          <a:ln>
            <a:noFill/>
          </a:ln>
        </p:spPr>
        <p:txBody>
          <a:bodyPr wrap="square" rtlCol="0">
            <a:spAutoFit/>
          </a:bodyPr>
          <a:lstStyle/>
          <a:p>
            <a:pPr algn="ctr" defTabSz="1258888">
              <a:tabLst>
                <a:tab pos="0" algn="l"/>
              </a:tabLst>
            </a:pPr>
            <a:r>
              <a:rPr lang="en-US" sz="3200" b="1" dirty="0" smtClean="0">
                <a:solidFill>
                  <a:schemeClr val="accent1">
                    <a:lumMod val="75000"/>
                  </a:schemeClr>
                </a:solidFill>
                <a:latin typeface="Calibri" pitchFamily="34" charset="0"/>
                <a:cs typeface="Calibri" pitchFamily="34" charset="0"/>
              </a:rPr>
              <a:t>BAGUS PRIYATNO</a:t>
            </a:r>
            <a:endParaRPr lang="id-ID" sz="3200" b="1" dirty="0" smtClean="0">
              <a:solidFill>
                <a:schemeClr val="accent1">
                  <a:lumMod val="75000"/>
                </a:schemeClr>
              </a:solidFill>
              <a:latin typeface="Calibri" pitchFamily="34" charset="0"/>
              <a:cs typeface="Calibri" pitchFamily="34" charset="0"/>
            </a:endParaRPr>
          </a:p>
        </p:txBody>
      </p:sp>
    </p:spTree>
    <p:extLst>
      <p:ext uri="{BB962C8B-B14F-4D97-AF65-F5344CB8AC3E}">
        <p14:creationId xmlns:p14="http://schemas.microsoft.com/office/powerpoint/2010/main" val="5050664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p:cNvGrpSpPr/>
          <p:nvPr/>
        </p:nvGrpSpPr>
        <p:grpSpPr>
          <a:xfrm>
            <a:off x="1326630" y="3901440"/>
            <a:ext cx="457200" cy="365760"/>
            <a:chOff x="471690" y="2417894"/>
            <a:chExt cx="640245" cy="777241"/>
          </a:xfrm>
        </p:grpSpPr>
        <p:pic>
          <p:nvPicPr>
            <p:cNvPr id="45"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46" name="Oval 45"/>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1" name="Group 40"/>
          <p:cNvGrpSpPr/>
          <p:nvPr/>
        </p:nvGrpSpPr>
        <p:grpSpPr>
          <a:xfrm>
            <a:off x="1326630" y="3429500"/>
            <a:ext cx="457200" cy="365760"/>
            <a:chOff x="471690" y="2417894"/>
            <a:chExt cx="640245" cy="777241"/>
          </a:xfrm>
        </p:grpSpPr>
        <p:pic>
          <p:nvPicPr>
            <p:cNvPr id="42"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43" name="Oval 42"/>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8" name="Group 37"/>
          <p:cNvGrpSpPr/>
          <p:nvPr/>
        </p:nvGrpSpPr>
        <p:grpSpPr>
          <a:xfrm>
            <a:off x="1326630" y="2972050"/>
            <a:ext cx="457200" cy="365760"/>
            <a:chOff x="471690" y="2417894"/>
            <a:chExt cx="640245" cy="777241"/>
          </a:xfrm>
        </p:grpSpPr>
        <p:pic>
          <p:nvPicPr>
            <p:cNvPr id="39"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40" name="Oval 39"/>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3" name="TextBox 12"/>
          <p:cNvSpPr txBox="1"/>
          <p:nvPr/>
        </p:nvSpPr>
        <p:spPr>
          <a:xfrm>
            <a:off x="1215174" y="3439870"/>
            <a:ext cx="713096" cy="40011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03</a:t>
            </a:r>
            <a:endParaRPr lang="id-ID" sz="2000" dirty="0"/>
          </a:p>
        </p:txBody>
      </p:sp>
      <p:sp>
        <p:nvSpPr>
          <p:cNvPr id="12" name="TextBox 11"/>
          <p:cNvSpPr txBox="1"/>
          <p:nvPr/>
        </p:nvSpPr>
        <p:spPr>
          <a:xfrm>
            <a:off x="1215174" y="2970803"/>
            <a:ext cx="713096" cy="40011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02</a:t>
            </a:r>
            <a:endParaRPr lang="id-ID" sz="2000" dirty="0"/>
          </a:p>
        </p:txBody>
      </p:sp>
      <p:grpSp>
        <p:nvGrpSpPr>
          <p:cNvPr id="35" name="Group 34"/>
          <p:cNvGrpSpPr/>
          <p:nvPr/>
        </p:nvGrpSpPr>
        <p:grpSpPr>
          <a:xfrm>
            <a:off x="1326630" y="2544580"/>
            <a:ext cx="457200" cy="365760"/>
            <a:chOff x="471690" y="2417894"/>
            <a:chExt cx="640245" cy="777241"/>
          </a:xfrm>
        </p:grpSpPr>
        <p:pic>
          <p:nvPicPr>
            <p:cNvPr id="36" name="Picture 2" descr="C:\Users\ACER\Desktop\sky-lantern-festival-reuters-pichi-chuan.jpg"/>
            <p:cNvPicPr>
              <a:picLocks noChangeAspect="1" noChangeArrowheads="1"/>
            </p:cNvPicPr>
            <p:nvPr/>
          </p:nvPicPr>
          <p:blipFill>
            <a:blip r:embed="rId2" cstate="email"/>
            <a:srcRect/>
            <a:stretch>
              <a:fillRect/>
            </a:stretch>
          </p:blipFill>
          <p:spPr bwMode="auto">
            <a:xfrm>
              <a:off x="471855" y="2417894"/>
              <a:ext cx="640080" cy="777241"/>
            </a:xfrm>
            <a:prstGeom prst="rect">
              <a:avLst/>
            </a:prstGeom>
            <a:noFill/>
          </p:spPr>
        </p:pic>
        <p:sp>
          <p:nvSpPr>
            <p:cNvPr id="37" name="Oval 36"/>
            <p:cNvSpPr/>
            <p:nvPr/>
          </p:nvSpPr>
          <p:spPr>
            <a:xfrm>
              <a:off x="471690" y="2499610"/>
              <a:ext cx="640080" cy="64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TextBox 1"/>
          <p:cNvSpPr txBox="1"/>
          <p:nvPr/>
        </p:nvSpPr>
        <p:spPr>
          <a:xfrm>
            <a:off x="1215174" y="2518068"/>
            <a:ext cx="713096" cy="27432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01</a:t>
            </a:r>
            <a:endParaRPr lang="id-ID" sz="2000" dirty="0"/>
          </a:p>
        </p:txBody>
      </p:sp>
      <p:sp>
        <p:nvSpPr>
          <p:cNvPr id="3" name="Rectangle 2">
            <a:hlinkClick r:id="rId3" action="ppaction://hlinkpres?slideindex=1&amp;slidetitle="/>
          </p:cNvPr>
          <p:cNvSpPr/>
          <p:nvPr/>
        </p:nvSpPr>
        <p:spPr>
          <a:xfrm>
            <a:off x="1828800" y="2539676"/>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1828800" y="2539676"/>
            <a:ext cx="2057400"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Pendahuluan</a:t>
            </a:r>
            <a:endParaRPr lang="id-ID" dirty="0"/>
          </a:p>
        </p:txBody>
      </p:sp>
      <p:sp>
        <p:nvSpPr>
          <p:cNvPr id="6" name="Rectangle 5">
            <a:hlinkClick r:id="rId4" action="ppaction://hlinkpres?slideindex=1&amp;slidetitle="/>
          </p:cNvPr>
          <p:cNvSpPr/>
          <p:nvPr/>
        </p:nvSpPr>
        <p:spPr>
          <a:xfrm>
            <a:off x="1828800" y="2978763"/>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1828800" y="2978763"/>
            <a:ext cx="6387152"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Faktor yang Mempengaruhi Terjadinya Genangan Air</a:t>
            </a:r>
            <a:endParaRPr lang="id-ID" dirty="0"/>
          </a:p>
        </p:txBody>
      </p:sp>
      <p:sp>
        <p:nvSpPr>
          <p:cNvPr id="9" name="Rectangle 8">
            <a:hlinkClick r:id="rId5" action="ppaction://hlinkpres?slideindex=1&amp;slidetitle="/>
          </p:cNvPr>
          <p:cNvSpPr/>
          <p:nvPr/>
        </p:nvSpPr>
        <p:spPr>
          <a:xfrm>
            <a:off x="1828800" y="3438647"/>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1828800" y="3438647"/>
            <a:ext cx="6324600"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Dampak adanya Genangan Air</a:t>
            </a:r>
            <a:endParaRPr lang="id-ID" dirty="0"/>
          </a:p>
        </p:txBody>
      </p:sp>
      <p:sp>
        <p:nvSpPr>
          <p:cNvPr id="14" name="Rectangle 13">
            <a:hlinkClick r:id="rId5" action="ppaction://hlinkpres?slideindex=1&amp;slidetitle="/>
          </p:cNvPr>
          <p:cNvSpPr/>
          <p:nvPr/>
        </p:nvSpPr>
        <p:spPr>
          <a:xfrm>
            <a:off x="1828800" y="3895847"/>
            <a:ext cx="6400800" cy="365760"/>
          </a:xfrm>
          <a:prstGeom prst="rect">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15"/>
          <p:cNvSpPr txBox="1"/>
          <p:nvPr/>
        </p:nvSpPr>
        <p:spPr>
          <a:xfrm>
            <a:off x="1828800" y="3895847"/>
            <a:ext cx="6324600" cy="369332"/>
          </a:xfrm>
          <a:prstGeom prst="rect">
            <a:avLst/>
          </a:prstGeom>
          <a:noFill/>
        </p:spPr>
        <p:txBody>
          <a:bodyPr wrap="square" rtlCol="0">
            <a:spAutoFit/>
          </a:bodyPr>
          <a:lstStyle/>
          <a:p>
            <a:pPr marL="49213" lvl="0">
              <a:spcBef>
                <a:spcPct val="20000"/>
              </a:spcBef>
              <a:spcAft>
                <a:spcPts val="2400"/>
              </a:spcAft>
              <a:tabLst>
                <a:tab pos="8623300" algn="r"/>
              </a:tabLst>
              <a:defRPr/>
            </a:pPr>
            <a:r>
              <a:rPr lang="id-ID" dirty="0" smtClean="0">
                <a:latin typeface="Calibri" pitchFamily="34" charset="0"/>
                <a:cs typeface="Calibri" pitchFamily="34" charset="0"/>
              </a:rPr>
              <a:t>Upaya Penanganan Genangan Air</a:t>
            </a:r>
            <a:endParaRPr lang="id-ID" i="1" dirty="0"/>
          </a:p>
        </p:txBody>
      </p:sp>
      <p:sp>
        <p:nvSpPr>
          <p:cNvPr id="17" name="TextBox 16"/>
          <p:cNvSpPr txBox="1"/>
          <p:nvPr/>
        </p:nvSpPr>
        <p:spPr>
          <a:xfrm>
            <a:off x="1215174" y="3897070"/>
            <a:ext cx="713096" cy="400110"/>
          </a:xfrm>
          <a:prstGeom prst="rect">
            <a:avLst/>
          </a:prstGeom>
          <a:noFill/>
        </p:spPr>
        <p:txBody>
          <a:bodyPr wrap="square" rtlCol="0">
            <a:spAutoFit/>
          </a:bodyPr>
          <a:lstStyle/>
          <a:p>
            <a:pPr lvl="0" algn="ctr">
              <a:spcBef>
                <a:spcPct val="20000"/>
              </a:spcBef>
              <a:spcAft>
                <a:spcPts val="2400"/>
              </a:spcAft>
              <a:tabLst>
                <a:tab pos="8623300" algn="r"/>
              </a:tabLst>
              <a:defRPr/>
            </a:pPr>
            <a:r>
              <a:rPr lang="id-ID" sz="2000" b="1" dirty="0" smtClean="0">
                <a:latin typeface="Calibri" pitchFamily="34" charset="0"/>
                <a:cs typeface="Calibri" pitchFamily="34" charset="0"/>
              </a:rPr>
              <a:t>04</a:t>
            </a:r>
            <a:endParaRPr lang="id-ID" sz="2000" dirty="0"/>
          </a:p>
        </p:txBody>
      </p:sp>
      <p:sp>
        <p:nvSpPr>
          <p:cNvPr id="25" name="Rectangle 24"/>
          <p:cNvSpPr/>
          <p:nvPr/>
        </p:nvSpPr>
        <p:spPr>
          <a:xfrm>
            <a:off x="900752" y="1495707"/>
            <a:ext cx="7315200" cy="457200"/>
          </a:xfrm>
          <a:prstGeom prst="rect">
            <a:avLst/>
          </a:prstGeom>
          <a:solidFill>
            <a:srgbClr val="FFC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200" b="1" dirty="0" smtClean="0">
                <a:solidFill>
                  <a:schemeClr val="tx1"/>
                </a:solidFill>
              </a:rPr>
              <a:t>       Materi Pembahasan:</a:t>
            </a:r>
            <a:endParaRPr lang="id-ID" sz="2200" b="1" dirty="0">
              <a:solidFill>
                <a:schemeClr val="tx1"/>
              </a:solidFill>
            </a:endParaRPr>
          </a:p>
        </p:txBody>
      </p:sp>
      <p:sp>
        <p:nvSpPr>
          <p:cNvPr id="26" name="Rectangle 25"/>
          <p:cNvSpPr/>
          <p:nvPr/>
        </p:nvSpPr>
        <p:spPr>
          <a:xfrm>
            <a:off x="794072" y="1419507"/>
            <a:ext cx="7498080" cy="594360"/>
          </a:xfrm>
          <a:prstGeom prst="rect">
            <a:avLst/>
          </a:prstGeom>
          <a:no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050" name="Picture 2" descr="C:\Users\ACER\Desktop\sky-lantern-festival-reuters-pichi-chuan.jpg"/>
          <p:cNvPicPr>
            <a:picLocks noChangeAspect="1" noChangeArrowheads="1"/>
          </p:cNvPicPr>
          <p:nvPr/>
        </p:nvPicPr>
        <p:blipFill>
          <a:blip r:embed="rId6" cstate="email"/>
          <a:srcRect/>
          <a:stretch>
            <a:fillRect/>
          </a:stretch>
        </p:blipFill>
        <p:spPr bwMode="auto">
          <a:xfrm>
            <a:off x="838318" y="1494020"/>
            <a:ext cx="457082" cy="457200"/>
          </a:xfrm>
          <a:prstGeom prst="rect">
            <a:avLst/>
          </a:prstGeom>
          <a:noFill/>
        </p:spPr>
      </p:pic>
    </p:spTree>
    <p:extLst>
      <p:ext uri="{BB962C8B-B14F-4D97-AF65-F5344CB8AC3E}">
        <p14:creationId xmlns:p14="http://schemas.microsoft.com/office/powerpoint/2010/main" val="3711295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362200"/>
            <a:ext cx="6689360" cy="115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1</a:t>
            </a:r>
          </a:p>
          <a:p>
            <a:pPr lvl="0"/>
            <a:r>
              <a:rPr lang="id-ID" sz="2600" b="1" dirty="0" smtClean="0">
                <a:solidFill>
                  <a:schemeClr val="tx1"/>
                </a:solidFill>
              </a:rPr>
              <a:t>Pendahuluan</a:t>
            </a:r>
            <a:endParaRPr lang="id-ID" sz="2600" b="1" i="1" dirty="0">
              <a:solidFill>
                <a:schemeClr val="tx1"/>
              </a:solidFill>
            </a:endParaRPr>
          </a:p>
          <a:p>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755747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11" name="Picture 2" descr="http://2.bp.blogspot.com/-Jbwt34xl9EY/UrtrEWDVxRI/AAAAAAAAAXo/lQ2i7_XqPdM/s1600/hidrolog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52475"/>
            <a:ext cx="8001000" cy="58007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0" name="TextBox 9"/>
          <p:cNvSpPr txBox="1"/>
          <p:nvPr/>
        </p:nvSpPr>
        <p:spPr>
          <a:xfrm>
            <a:off x="457200" y="752475"/>
            <a:ext cx="6324600" cy="430887"/>
          </a:xfrm>
          <a:prstGeom prst="rect">
            <a:avLst/>
          </a:prstGeom>
          <a:noFill/>
        </p:spPr>
        <p:txBody>
          <a:bodyPr wrap="square" rtlCol="0">
            <a:spAutoFit/>
          </a:bodyPr>
          <a:lstStyle/>
          <a:p>
            <a:r>
              <a:rPr lang="id-ID" sz="2200" b="1" dirty="0" smtClean="0">
                <a:ln w="9000" cmpd="sng">
                  <a:solidFill>
                    <a:schemeClr val="tx1"/>
                  </a:solidFill>
                  <a:prstDash val="solid"/>
                </a:ln>
                <a:effectLst>
                  <a:reflection blurRad="12700" stA="28000" endPos="45000" dist="1000" dir="5400000" sy="-100000" algn="bl" rotWithShape="0"/>
                </a:effectLst>
                <a:latin typeface="Calibri" pitchFamily="34" charset="0"/>
                <a:cs typeface="Calibri" pitchFamily="34" charset="0"/>
              </a:rPr>
              <a:t>Siklus Hidrologi</a:t>
            </a:r>
            <a:endParaRPr lang="en-US" sz="2200" b="1" dirty="0">
              <a:ln w="9000" cmpd="sng">
                <a:solidFill>
                  <a:schemeClr val="tx1"/>
                </a:solidFill>
                <a:prstDash val="solid"/>
              </a:ln>
              <a:effectLst>
                <a:reflection blurRad="12700" stA="28000" endPos="45000" dist="1000" dir="5400000" sy="-100000" algn="bl" rotWithShape="0"/>
              </a:effectLst>
              <a:latin typeface="Calibri" pitchFamily="34" charset="0"/>
              <a:cs typeface="Calibri" pitchFamily="34" charset="0"/>
            </a:endParaRPr>
          </a:p>
        </p:txBody>
      </p:sp>
      <p:sp>
        <p:nvSpPr>
          <p:cNvPr id="14" name="TextBox 13"/>
          <p:cNvSpPr txBox="1"/>
          <p:nvPr/>
        </p:nvSpPr>
        <p:spPr>
          <a:xfrm>
            <a:off x="959259" y="29612"/>
            <a:ext cx="161775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vl1pPr>
              <a:defRPr sz="2000" b="1"/>
            </a:lvl1pPr>
          </a:lstStyle>
          <a:p>
            <a:r>
              <a:rPr lang="id-ID" dirty="0" smtClean="0"/>
              <a:t>Pendahuluan</a:t>
            </a:r>
            <a:endParaRPr lang="id-ID" dirty="0"/>
          </a:p>
        </p:txBody>
      </p:sp>
    </p:spTree>
    <p:extLst>
      <p:ext uri="{BB962C8B-B14F-4D97-AF65-F5344CB8AC3E}">
        <p14:creationId xmlns:p14="http://schemas.microsoft.com/office/powerpoint/2010/main" val="3142429492"/>
      </p:ext>
    </p:extLst>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458200" cy="1338828"/>
          </a:xfrm>
          <a:prstGeom prst="rect">
            <a:avLst/>
          </a:prstGeom>
          <a:noFill/>
        </p:spPr>
        <p:txBody>
          <a:bodyPr wrap="square" rtlCol="0">
            <a:spAutoFit/>
          </a:bodyPr>
          <a:lstStyle/>
          <a:p>
            <a:pPr>
              <a:lnSpc>
                <a:spcPct val="150000"/>
              </a:lnSpc>
            </a:pPr>
            <a:r>
              <a:rPr lang="id-ID" b="1" dirty="0" smtClean="0"/>
              <a:t>Genangan air</a:t>
            </a:r>
            <a:endParaRPr lang="en-US" b="1" dirty="0" smtClean="0"/>
          </a:p>
          <a:p>
            <a:pPr algn="just">
              <a:lnSpc>
                <a:spcPct val="150000"/>
              </a:lnSpc>
            </a:pPr>
            <a:r>
              <a:rPr lang="id-ID" dirty="0" smtClean="0"/>
              <a:t>adalah air </a:t>
            </a:r>
            <a:r>
              <a:rPr lang="id-ID" dirty="0"/>
              <a:t>yang </a:t>
            </a:r>
            <a:r>
              <a:rPr lang="id-ID" dirty="0" smtClean="0"/>
              <a:t>menumpuk di </a:t>
            </a:r>
            <a:r>
              <a:rPr lang="id-ID" dirty="0"/>
              <a:t>atas </a:t>
            </a:r>
            <a:r>
              <a:rPr lang="id-ID" dirty="0" smtClean="0"/>
              <a:t>permukaan  tanah </a:t>
            </a:r>
            <a:r>
              <a:rPr lang="id-ID" dirty="0"/>
              <a:t>karena penuhnya kapasitas </a:t>
            </a:r>
            <a:r>
              <a:rPr lang="id-ID" dirty="0" smtClean="0"/>
              <a:t>Infiltrasi tanah</a:t>
            </a:r>
            <a:r>
              <a:rPr lang="id-ID" dirty="0"/>
              <a:t>. </a:t>
            </a:r>
            <a:endParaRPr lang="en-US" dirty="0" smtClean="0"/>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396335"/>
            <a:ext cx="9131030" cy="461665"/>
          </a:xfrm>
          <a:prstGeom prst="rect">
            <a:avLst/>
          </a:prstGeom>
          <a:noFill/>
        </p:spPr>
        <p:txBody>
          <a:bodyPr wrap="square" rtlCol="0">
            <a:spAutoFit/>
          </a:bodyPr>
          <a:lstStyle/>
          <a:p>
            <a:pPr>
              <a:lnSpc>
                <a:spcPct val="150000"/>
              </a:lnSpc>
            </a:pPr>
            <a:r>
              <a:rPr lang="id-ID" sz="800" dirty="0" smtClean="0">
                <a:solidFill>
                  <a:schemeClr val="tx1">
                    <a:lumMod val="95000"/>
                    <a:lumOff val="5000"/>
                  </a:schemeClr>
                </a:solidFill>
                <a:latin typeface="Calibri" pitchFamily="34" charset="0"/>
                <a:cs typeface="Calibri" pitchFamily="34" charset="0"/>
              </a:rPr>
              <a:t>Sumber:</a:t>
            </a:r>
          </a:p>
          <a:p>
            <a:pPr>
              <a:lnSpc>
                <a:spcPct val="150000"/>
              </a:lnSpc>
            </a:pPr>
            <a:r>
              <a:rPr lang="id-ID" sz="800" dirty="0">
                <a:solidFill>
                  <a:schemeClr val="tx1">
                    <a:lumMod val="95000"/>
                    <a:lumOff val="5000"/>
                  </a:schemeClr>
                </a:solidFill>
                <a:latin typeface="Calibri" pitchFamily="34" charset="0"/>
                <a:cs typeface="Calibri" pitchFamily="34" charset="0"/>
              </a:rPr>
              <a:t>1. </a:t>
            </a:r>
            <a:r>
              <a:rPr lang="id-ID" sz="800" dirty="0" smtClean="0">
                <a:solidFill>
                  <a:srgbClr val="3333FF"/>
                </a:solidFill>
                <a:latin typeface="Calibri" pitchFamily="34" charset="0"/>
                <a:cs typeface="Calibri" pitchFamily="34" charset="0"/>
              </a:rPr>
              <a:t>http://id.wikipedia.org/wiki/Limpasan.permukaan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2" name="Rectangle 1"/>
          <p:cNvSpPr/>
          <p:nvPr/>
        </p:nvSpPr>
        <p:spPr>
          <a:xfrm>
            <a:off x="1554977" y="2453345"/>
            <a:ext cx="2247900" cy="90983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Curah Hujan </a:t>
            </a:r>
            <a:endParaRPr lang="id-ID" dirty="0">
              <a:solidFill>
                <a:schemeClr val="tx1"/>
              </a:solidFill>
            </a:endParaRPr>
          </a:p>
        </p:txBody>
      </p:sp>
      <p:sp>
        <p:nvSpPr>
          <p:cNvPr id="6" name="TextBox 5"/>
          <p:cNvSpPr txBox="1"/>
          <p:nvPr/>
        </p:nvSpPr>
        <p:spPr>
          <a:xfrm>
            <a:off x="3809362" y="2385588"/>
            <a:ext cx="952500" cy="938719"/>
          </a:xfrm>
          <a:prstGeom prst="rect">
            <a:avLst/>
          </a:prstGeom>
          <a:noFill/>
        </p:spPr>
        <p:txBody>
          <a:bodyPr wrap="square" rtlCol="0">
            <a:spAutoFit/>
          </a:bodyPr>
          <a:lstStyle/>
          <a:p>
            <a:r>
              <a:rPr lang="id-ID" sz="5500" dirty="0" smtClean="0"/>
              <a:t>&gt;</a:t>
            </a:r>
            <a:endParaRPr lang="id-ID" sz="5500" dirty="0"/>
          </a:p>
        </p:txBody>
      </p:sp>
      <p:sp>
        <p:nvSpPr>
          <p:cNvPr id="16" name="Rectangle 15"/>
          <p:cNvSpPr/>
          <p:nvPr/>
        </p:nvSpPr>
        <p:spPr>
          <a:xfrm>
            <a:off x="4430537" y="2466350"/>
            <a:ext cx="2247900" cy="909838"/>
          </a:xfrm>
          <a:prstGeom prst="rect">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00B050"/>
                </a:solidFill>
              </a:rPr>
              <a:t>Kemampuan Tanah Menyerap Air</a:t>
            </a:r>
            <a:endParaRPr lang="id-ID" dirty="0">
              <a:solidFill>
                <a:srgbClr val="00B050"/>
              </a:solidFill>
            </a:endParaRPr>
          </a:p>
        </p:txBody>
      </p:sp>
      <p:cxnSp>
        <p:nvCxnSpPr>
          <p:cNvPr id="18" name="Straight Arrow Connector 17"/>
          <p:cNvCxnSpPr/>
          <p:nvPr/>
        </p:nvCxnSpPr>
        <p:spPr>
          <a:xfrm>
            <a:off x="6276647" y="3389016"/>
            <a:ext cx="0" cy="414000"/>
          </a:xfrm>
          <a:prstGeom prst="straightConnector1">
            <a:avLst/>
          </a:prstGeom>
          <a:ln w="3810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971773" y="3823399"/>
            <a:ext cx="2320815" cy="454919"/>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i="1" dirty="0" smtClean="0">
                <a:solidFill>
                  <a:srgbClr val="66FF33"/>
                </a:solidFill>
              </a:rPr>
              <a:t>Infiltrasi</a:t>
            </a:r>
            <a:endParaRPr lang="id-ID" i="1" dirty="0">
              <a:solidFill>
                <a:srgbClr val="66FF33"/>
              </a:solidFill>
            </a:endParaRPr>
          </a:p>
        </p:txBody>
      </p:sp>
      <p:sp>
        <p:nvSpPr>
          <p:cNvPr id="24" name="TextBox 23"/>
          <p:cNvSpPr txBox="1"/>
          <p:nvPr/>
        </p:nvSpPr>
        <p:spPr>
          <a:xfrm>
            <a:off x="1554977" y="4202186"/>
            <a:ext cx="3702823" cy="1631216"/>
          </a:xfrm>
          <a:prstGeom prst="rect">
            <a:avLst/>
          </a:prstGeom>
          <a:solidFill>
            <a:schemeClr val="accent2"/>
          </a:solidFill>
          <a:ln>
            <a:solidFill>
              <a:schemeClr val="accent1"/>
            </a:solidFill>
          </a:ln>
        </p:spPr>
        <p:txBody>
          <a:bodyPr wrap="square" rtlCol="0">
            <a:spAutoFit/>
          </a:bodyPr>
          <a:lstStyle/>
          <a:p>
            <a:pPr marL="342900" indent="-342900">
              <a:buAutoNum type="arabicPeriod"/>
            </a:pPr>
            <a:r>
              <a:rPr lang="id-ID" dirty="0" smtClean="0"/>
              <a:t>Mengalir di saluran menuju sungai;</a:t>
            </a:r>
          </a:p>
          <a:p>
            <a:pPr marL="342900" indent="-342900">
              <a:buAutoNum type="arabicPeriod"/>
            </a:pPr>
            <a:r>
              <a:rPr lang="id-ID" dirty="0" smtClean="0"/>
              <a:t>Menjadi aliran permukaan (</a:t>
            </a:r>
            <a:r>
              <a:rPr lang="id-ID" i="1" dirty="0" smtClean="0"/>
              <a:t>surface run off</a:t>
            </a:r>
            <a:r>
              <a:rPr lang="id-ID" dirty="0" smtClean="0"/>
              <a:t>);</a:t>
            </a:r>
          </a:p>
          <a:p>
            <a:pPr marL="342900" indent="-342900">
              <a:buAutoNum type="arabicPeriod"/>
            </a:pPr>
            <a:r>
              <a:rPr lang="id-ID" sz="2800" dirty="0" smtClean="0"/>
              <a:t>Genangan air.</a:t>
            </a:r>
            <a:endParaRPr lang="id-ID" sz="2800" dirty="0"/>
          </a:p>
        </p:txBody>
      </p:sp>
      <p:sp>
        <p:nvSpPr>
          <p:cNvPr id="25" name="TextBox 24"/>
          <p:cNvSpPr txBox="1"/>
          <p:nvPr/>
        </p:nvSpPr>
        <p:spPr>
          <a:xfrm>
            <a:off x="6400800" y="3429000"/>
            <a:ext cx="2247900" cy="323165"/>
          </a:xfrm>
          <a:prstGeom prst="rect">
            <a:avLst/>
          </a:prstGeom>
          <a:noFill/>
        </p:spPr>
        <p:txBody>
          <a:bodyPr wrap="square" rtlCol="0">
            <a:spAutoFit/>
          </a:bodyPr>
          <a:lstStyle/>
          <a:p>
            <a:pPr algn="ctr"/>
            <a:r>
              <a:rPr lang="id-ID" sz="1500" i="1" dirty="0" smtClean="0"/>
              <a:t>Meresap ke dalam tanah</a:t>
            </a:r>
            <a:endParaRPr lang="id-ID" sz="1500" i="1" dirty="0"/>
          </a:p>
        </p:txBody>
      </p:sp>
      <p:cxnSp>
        <p:nvCxnSpPr>
          <p:cNvPr id="26" name="Straight Arrow Connector 25"/>
          <p:cNvCxnSpPr/>
          <p:nvPr/>
        </p:nvCxnSpPr>
        <p:spPr>
          <a:xfrm>
            <a:off x="2971162" y="3389016"/>
            <a:ext cx="0" cy="828000"/>
          </a:xfrm>
          <a:prstGeom prst="straightConnector1">
            <a:avLst/>
          </a:prstGeom>
          <a:ln w="38100">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959259" y="29612"/>
            <a:ext cx="161775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vl1pPr>
              <a:defRPr sz="2000" b="1"/>
            </a:lvl1pPr>
          </a:lstStyle>
          <a:p>
            <a:r>
              <a:rPr lang="id-ID" dirty="0" smtClean="0"/>
              <a:t>Pendahuluan</a:t>
            </a:r>
            <a:endParaRPr lang="id-ID" dirty="0"/>
          </a:p>
        </p:txBody>
      </p:sp>
    </p:spTree>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990600"/>
            <a:ext cx="8458200" cy="3785652"/>
          </a:xfrm>
          <a:prstGeom prst="rect">
            <a:avLst/>
          </a:prstGeom>
          <a:noFill/>
        </p:spPr>
        <p:txBody>
          <a:bodyPr wrap="square" rtlCol="0">
            <a:spAutoFit/>
          </a:bodyPr>
          <a:lstStyle/>
          <a:p>
            <a:pPr marL="342900" indent="-342900">
              <a:lnSpc>
                <a:spcPct val="150000"/>
              </a:lnSpc>
              <a:buAutoNum type="arabicPeriod"/>
            </a:pPr>
            <a:r>
              <a:rPr lang="id-ID" sz="2000" dirty="0" smtClean="0"/>
              <a:t>Pada saat hujan turun, tetesan air hujan ditangkap oleh daun dan tajuk vegetasi. ini biasa disebut simpanan intersepsi.</a:t>
            </a:r>
          </a:p>
          <a:p>
            <a:pPr marL="342900" indent="-342900">
              <a:lnSpc>
                <a:spcPct val="150000"/>
              </a:lnSpc>
              <a:buAutoNum type="arabicPeriod"/>
            </a:pPr>
            <a:r>
              <a:rPr lang="id-ID" sz="2000" dirty="0" smtClean="0"/>
              <a:t>Jika hujan berlangsung terus menerus, air hujan yang mencapai permukaan tanah akan meresap ke dalam tanah (</a:t>
            </a:r>
            <a:r>
              <a:rPr lang="id-ID" sz="2000" b="1" i="1" dirty="0" smtClean="0"/>
              <a:t>infiltrasi</a:t>
            </a:r>
            <a:r>
              <a:rPr lang="id-ID" sz="2000" dirty="0" smtClean="0"/>
              <a:t>) sampai mencapai taraf dimana intensitas hujan melebihi kapasitas infiltrasi tanah. </a:t>
            </a:r>
          </a:p>
          <a:p>
            <a:pPr marL="342900" indent="-342900">
              <a:lnSpc>
                <a:spcPct val="150000"/>
              </a:lnSpc>
              <a:buAutoNum type="arabicPeriod"/>
            </a:pPr>
            <a:r>
              <a:rPr lang="id-ID" sz="2000" dirty="0" smtClean="0"/>
              <a:t>Celah celah dan cekungan di permukaan tanah, parit dan simpanan permukaan lainnya dipenuhi air baru terjadi </a:t>
            </a:r>
            <a:r>
              <a:rPr lang="id-ID" sz="2000" i="1" dirty="0" smtClean="0"/>
              <a:t>surface run off </a:t>
            </a:r>
            <a:r>
              <a:rPr lang="id-ID" sz="2000" dirty="0" smtClean="0"/>
              <a:t>dan genangan air di permukaan tanah.</a:t>
            </a: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28545"/>
            <a:ext cx="18473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sz="2000" dirty="0"/>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396335"/>
            <a:ext cx="9131030" cy="461665"/>
          </a:xfrm>
          <a:prstGeom prst="rect">
            <a:avLst/>
          </a:prstGeom>
          <a:noFill/>
        </p:spPr>
        <p:txBody>
          <a:bodyPr wrap="square" rtlCol="0">
            <a:spAutoFit/>
          </a:bodyPr>
          <a:lstStyle/>
          <a:p>
            <a:pPr>
              <a:lnSpc>
                <a:spcPct val="150000"/>
              </a:lnSpc>
            </a:pPr>
            <a:r>
              <a:rPr lang="id-ID" sz="800" dirty="0" smtClean="0">
                <a:solidFill>
                  <a:schemeClr val="tx1">
                    <a:lumMod val="95000"/>
                    <a:lumOff val="5000"/>
                  </a:schemeClr>
                </a:solidFill>
                <a:latin typeface="Calibri" pitchFamily="34" charset="0"/>
                <a:cs typeface="Calibri" pitchFamily="34" charset="0"/>
              </a:rPr>
              <a:t>Sumber:</a:t>
            </a:r>
          </a:p>
          <a:p>
            <a:pPr>
              <a:lnSpc>
                <a:spcPct val="150000"/>
              </a:lnSpc>
            </a:pPr>
            <a:r>
              <a:rPr lang="id-ID" sz="800" dirty="0">
                <a:solidFill>
                  <a:schemeClr val="tx1">
                    <a:lumMod val="95000"/>
                    <a:lumOff val="5000"/>
                  </a:schemeClr>
                </a:solidFill>
                <a:latin typeface="Calibri" pitchFamily="34" charset="0"/>
                <a:cs typeface="Calibri" pitchFamily="34" charset="0"/>
              </a:rPr>
              <a:t>1. </a:t>
            </a:r>
            <a:r>
              <a:rPr lang="id-ID" sz="800" dirty="0" smtClean="0">
                <a:solidFill>
                  <a:srgbClr val="3333FF"/>
                </a:solidFill>
                <a:latin typeface="Calibri" pitchFamily="34" charset="0"/>
                <a:cs typeface="Calibri" pitchFamily="34" charset="0"/>
              </a:rPr>
              <a:t>http://id.wikipedia.org/wiki/Limpasan.permukaan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1617751"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vl1pPr>
              <a:defRPr sz="2000" b="1"/>
            </a:lvl1pPr>
          </a:lstStyle>
          <a:p>
            <a:r>
              <a:rPr lang="id-ID" dirty="0"/>
              <a:t>Pendahuluan</a:t>
            </a:r>
          </a:p>
        </p:txBody>
      </p:sp>
    </p:spTree>
    <p:extLst>
      <p:ext uri="{BB962C8B-B14F-4D97-AF65-F5344CB8AC3E}">
        <p14:creationId xmlns:p14="http://schemas.microsoft.com/office/powerpoint/2010/main" val="2038298463"/>
      </p:ext>
    </p:extLst>
  </p:cSld>
  <p:clrMapOvr>
    <a:masterClrMapping/>
  </p:clrMapOvr>
  <p:transition>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209800"/>
            <a:ext cx="6019800" cy="1234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2</a:t>
            </a:r>
          </a:p>
          <a:p>
            <a:r>
              <a:rPr lang="id-ID" sz="2600" b="1" dirty="0" smtClean="0">
                <a:solidFill>
                  <a:schemeClr val="tx1"/>
                </a:solidFill>
              </a:rPr>
              <a:t>Faktor yang Mempengaruhi Terjadinya Genangan Air</a:t>
            </a:r>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20101825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71472" y="1000108"/>
            <a:ext cx="8001056" cy="5143536"/>
          </a:xfrm>
          <a:prstGeom prst="rect">
            <a:avLst/>
          </a:prstGeom>
          <a:noFill/>
          <a:ln w="9525">
            <a:noFill/>
            <a:miter lim="800000"/>
            <a:headEnd/>
            <a:tailEnd/>
          </a:ln>
          <a:effectLst/>
        </p:spPr>
      </p:pic>
      <p:pic>
        <p:nvPicPr>
          <p:cNvPr id="3" name="Picture 2"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sp>
        <p:nvSpPr>
          <p:cNvPr id="4" name="TextBox 3"/>
          <p:cNvSpPr txBox="1"/>
          <p:nvPr/>
        </p:nvSpPr>
        <p:spPr>
          <a:xfrm>
            <a:off x="959259" y="14223"/>
            <a:ext cx="5957080"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defPPr>
              <a:defRPr lang="en-US"/>
            </a:defPPr>
          </a:lstStyle>
          <a:p>
            <a:r>
              <a:rPr lang="id-ID" sz="2000" b="1" dirty="0"/>
              <a:t>Faktor yang Mempengaruhi terjadinya Genangan Air</a:t>
            </a:r>
          </a:p>
        </p:txBody>
      </p:sp>
      <p:pic>
        <p:nvPicPr>
          <p:cNvPr id="5" name="Picture 4">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6" name="Picture 5">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156680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3859461" cy="553998"/>
          </a:xfrm>
          <a:prstGeom prst="rect">
            <a:avLst/>
          </a:prstGeom>
          <a:solidFill>
            <a:srgbClr val="00FFCC"/>
          </a:solidFill>
          <a:ln>
            <a:solidFill>
              <a:schemeClr val="tx1">
                <a:lumMod val="65000"/>
                <a:lumOff val="35000"/>
              </a:schemeClr>
            </a:solidFill>
          </a:ln>
        </p:spPr>
        <p:txBody>
          <a:bodyPr wrap="square" rtlCol="0">
            <a:spAutoFit/>
          </a:bodyPr>
          <a:lstStyle/>
          <a:p>
            <a:pPr marL="361950" indent="-361950">
              <a:lnSpc>
                <a:spcPct val="150000"/>
              </a:lnSpc>
              <a:buAutoNum type="arabicPeriod"/>
            </a:pPr>
            <a:r>
              <a:rPr lang="id-ID" sz="2000" dirty="0" smtClean="0">
                <a:latin typeface="Calibri" pitchFamily="34" charset="0"/>
                <a:cs typeface="Calibri" pitchFamily="34" charset="0"/>
              </a:rPr>
              <a:t>Intensitas Curah Hujan</a:t>
            </a:r>
            <a:endParaRPr lang="id-ID" sz="2000" b="1" dirty="0" smtClean="0">
              <a:latin typeface="Calibri" pitchFamily="34" charset="0"/>
              <a:cs typeface="Calibri" pitchFamily="34" charset="0"/>
            </a:endParaRP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(1 of 5)</a:t>
            </a:r>
            <a:endParaRPr lang="id-ID" sz="2000" b="1" i="1" dirty="0"/>
          </a:p>
        </p:txBody>
      </p:sp>
      <p:sp>
        <p:nvSpPr>
          <p:cNvPr id="2" name="TextBox 1"/>
          <p:cNvSpPr txBox="1"/>
          <p:nvPr/>
        </p:nvSpPr>
        <p:spPr>
          <a:xfrm>
            <a:off x="457200" y="1871728"/>
            <a:ext cx="7808641" cy="2400657"/>
          </a:xfrm>
          <a:prstGeom prst="rect">
            <a:avLst/>
          </a:prstGeom>
          <a:noFill/>
        </p:spPr>
        <p:txBody>
          <a:bodyPr wrap="square" rtlCol="0">
            <a:spAutoFit/>
          </a:bodyPr>
          <a:lstStyle/>
          <a:p>
            <a:pPr>
              <a:lnSpc>
                <a:spcPct val="150000"/>
              </a:lnSpc>
            </a:pPr>
            <a:r>
              <a:rPr lang="id-ID" sz="2000" dirty="0" smtClean="0"/>
              <a:t>Mempengaruhi keberadaaan genangan air. </a:t>
            </a:r>
          </a:p>
          <a:p>
            <a:pPr>
              <a:lnSpc>
                <a:spcPct val="150000"/>
              </a:lnSpc>
            </a:pPr>
            <a:r>
              <a:rPr lang="id-ID" sz="2000" dirty="0" smtClean="0"/>
              <a:t>Intenstitas curah hujan yang tinggi turut meningkatkan jumlah air yang jatuh ke permukaan tanah. Apabila hal ini diikuti dengan daya serap tanah yang tinggi, genangan air dapat terhindarkan dan sebaliknya genangan air terjadi apabila daya resap tanah minim.</a:t>
            </a:r>
            <a:endParaRPr lang="id-ID" sz="2000" dirty="0"/>
          </a:p>
        </p:txBody>
      </p:sp>
    </p:spTree>
    <p:extLst>
      <p:ext uri="{BB962C8B-B14F-4D97-AF65-F5344CB8AC3E}">
        <p14:creationId xmlns:p14="http://schemas.microsoft.com/office/powerpoint/2010/main" val="1326391765"/>
      </p:ext>
    </p:extLst>
  </p:cSld>
  <p:clrMapOvr>
    <a:masterClrMapping/>
  </p:clrMapOvr>
  <p:transition>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6057601"/>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1. </a:t>
            </a:r>
            <a:r>
              <a:rPr lang="id-ID" b="0" dirty="0" smtClean="0"/>
              <a:t>Intensitas curah hujan akan menimbulkan genangan air .</a:t>
            </a:r>
            <a:endParaRPr lang="id-ID" dirty="0"/>
          </a:p>
        </p:txBody>
      </p:sp>
      <p:pic>
        <p:nvPicPr>
          <p:cNvPr id="3074" name="Picture 2" descr="https://encrypted-tbn2.gstatic.com/images?q=tbn:ANd9GcTPp3_Jk-yPp4p2paohAgf6uUhVCznvfYBLUiLiav2WAdJewu6so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767" y="228600"/>
            <a:ext cx="8623852" cy="5791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6" name="Picture 5">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7" name="Picture 6">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1606409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53998"/>
          </a:xfrm>
          <a:prstGeom prst="rect">
            <a:avLst/>
          </a:prstGeom>
          <a:solidFill>
            <a:srgbClr val="00FFCC"/>
          </a:solidFill>
          <a:ln>
            <a:solidFill>
              <a:schemeClr val="tx1">
                <a:lumMod val="65000"/>
                <a:lumOff val="35000"/>
              </a:schemeClr>
            </a:solidFill>
          </a:ln>
        </p:spPr>
        <p:txBody>
          <a:bodyPr wrap="square" rtlCol="0">
            <a:spAutoFit/>
          </a:bodyPr>
          <a:lstStyle/>
          <a:p>
            <a:pPr marL="276225" indent="-276225">
              <a:lnSpc>
                <a:spcPct val="150000"/>
              </a:lnSpc>
            </a:pPr>
            <a:r>
              <a:rPr lang="id-ID" sz="2000" dirty="0" smtClean="0"/>
              <a:t>2.	Tekstur </a:t>
            </a:r>
            <a:r>
              <a:rPr lang="id-ID" sz="2000" dirty="0"/>
              <a:t>dan Permeabilitas Tanah</a:t>
            </a:r>
            <a:endParaRPr lang="id-ID" sz="2000" b="1" dirty="0" smtClean="0">
              <a:latin typeface="Calibri" pitchFamily="34" charset="0"/>
              <a:cs typeface="Calibri" pitchFamily="34" charset="0"/>
            </a:endParaRP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(2 of 5)</a:t>
            </a:r>
            <a:endParaRPr lang="id-ID" sz="2000" b="1" i="1" dirty="0"/>
          </a:p>
        </p:txBody>
      </p:sp>
      <p:sp>
        <p:nvSpPr>
          <p:cNvPr id="2" name="TextBox 1"/>
          <p:cNvSpPr txBox="1"/>
          <p:nvPr/>
        </p:nvSpPr>
        <p:spPr>
          <a:xfrm>
            <a:off x="457200" y="1871728"/>
            <a:ext cx="7808641" cy="1938992"/>
          </a:xfrm>
          <a:prstGeom prst="rect">
            <a:avLst/>
          </a:prstGeom>
          <a:noFill/>
        </p:spPr>
        <p:txBody>
          <a:bodyPr wrap="square" rtlCol="0">
            <a:spAutoFit/>
          </a:bodyPr>
          <a:lstStyle/>
          <a:p>
            <a:pPr>
              <a:lnSpc>
                <a:spcPct val="150000"/>
              </a:lnSpc>
            </a:pPr>
            <a:r>
              <a:rPr lang="id-ID" sz="2000" dirty="0"/>
              <a:t>Tekstur tanah adalah tingkat kehalusan tanah yang terjadi karena terdapatnya perbedaan komposisi kandungan pada tanah. Tekstur tanah sangat menentukan kualitas tanah dalam meloloskan air (permeabilitas tanah).</a:t>
            </a:r>
          </a:p>
        </p:txBody>
      </p:sp>
    </p:spTree>
    <p:extLst>
      <p:ext uri="{BB962C8B-B14F-4D97-AF65-F5344CB8AC3E}">
        <p14:creationId xmlns:p14="http://schemas.microsoft.com/office/powerpoint/2010/main" val="4042964864"/>
      </p:ext>
    </p:extLst>
  </p:cSld>
  <p:clrMapOvr>
    <a:masterClrMapping/>
  </p:clrMapOvr>
  <p:transition>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encrypted-tbn2.gstatic.com/images?q=tbn:ANd9GcTtvDCf9oKJmHJxsgD7yr_c4RU-gawx8IQhA61NLltdO5nU9-yMa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251" y="248461"/>
            <a:ext cx="7755498" cy="58091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6057601"/>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2. </a:t>
            </a:r>
            <a:r>
              <a:rPr lang="id-ID" b="0" dirty="0" smtClean="0"/>
              <a:t>Genangan air di permukaan tanah yang masih bagus tutupan lahannya.</a:t>
            </a:r>
            <a:endParaRPr lang="id-ID" dirty="0"/>
          </a:p>
        </p:txBody>
      </p:sp>
      <p:pic>
        <p:nvPicPr>
          <p:cNvPr id="5" name="Picture 4"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6" name="Picture 5">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7" name="Picture 6">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2292976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9977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3. </a:t>
            </a:r>
            <a:r>
              <a:rPr lang="id-ID" b="0" dirty="0" smtClean="0"/>
              <a:t>Genangan air di permukaan tanah beraspal yang menimbulkan kemacetan</a:t>
            </a:r>
            <a:endParaRPr lang="id-ID" dirty="0"/>
          </a:p>
        </p:txBody>
      </p:sp>
      <p:pic>
        <p:nvPicPr>
          <p:cNvPr id="2050" name="Picture 2" descr="https://encrypted-tbn0.gstatic.com/images?q=tbn:ANd9GcTcbQsDKzjZDvZ5BBNJt1-YUBHwl8lEp9PRVe9zB4JEp_j-RxW13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758" y="374896"/>
            <a:ext cx="8594485" cy="56985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6" name="Picture 5">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7" name="Picture 6">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Tree>
    <p:extLst>
      <p:ext uri="{BB962C8B-B14F-4D97-AF65-F5344CB8AC3E}">
        <p14:creationId xmlns:p14="http://schemas.microsoft.com/office/powerpoint/2010/main" val="26544118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06292"/>
          </a:xfrm>
          <a:prstGeom prst="rect">
            <a:avLst/>
          </a:prstGeom>
          <a:solidFill>
            <a:srgbClr val="00FFCC"/>
          </a:solidFill>
          <a:ln>
            <a:solidFill>
              <a:schemeClr val="tx1">
                <a:lumMod val="65000"/>
                <a:lumOff val="35000"/>
              </a:schemeClr>
            </a:solidFill>
          </a:ln>
        </p:spPr>
        <p:txBody>
          <a:bodyPr wrap="square" rtlCol="0">
            <a:spAutoFit/>
          </a:bodyPr>
          <a:lstStyle>
            <a:defPPr>
              <a:defRPr lang="en-US"/>
            </a:defPPr>
            <a:lvl1pPr marL="276225" indent="-276225">
              <a:lnSpc>
                <a:spcPct val="150000"/>
              </a:lnSpc>
              <a:defRPr sz="2000"/>
            </a:lvl1pPr>
          </a:lstStyle>
          <a:p>
            <a:r>
              <a:rPr lang="id-ID" dirty="0"/>
              <a:t>3. 	Ketinggian Permukaan Tanah</a:t>
            </a: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(3 of 5)</a:t>
            </a:r>
            <a:endParaRPr lang="id-ID" sz="2000" b="1" i="1" dirty="0"/>
          </a:p>
        </p:txBody>
      </p:sp>
      <p:sp>
        <p:nvSpPr>
          <p:cNvPr id="2" name="TextBox 1"/>
          <p:cNvSpPr txBox="1"/>
          <p:nvPr/>
        </p:nvSpPr>
        <p:spPr>
          <a:xfrm>
            <a:off x="457200" y="1871728"/>
            <a:ext cx="7808641" cy="1477328"/>
          </a:xfrm>
          <a:prstGeom prst="rect">
            <a:avLst/>
          </a:prstGeom>
          <a:noFill/>
        </p:spPr>
        <p:txBody>
          <a:bodyPr wrap="square" rtlCol="0">
            <a:spAutoFit/>
          </a:bodyPr>
          <a:lstStyle/>
          <a:p>
            <a:pPr>
              <a:lnSpc>
                <a:spcPct val="150000"/>
              </a:lnSpc>
            </a:pPr>
            <a:r>
              <a:rPr lang="id-ID" sz="2000" dirty="0"/>
              <a:t>Daratan dengan ketinggian lebih rendah lebih mudah mengalami </a:t>
            </a:r>
            <a:r>
              <a:rPr lang="id-ID" sz="2000" dirty="0" smtClean="0"/>
              <a:t>genangan </a:t>
            </a:r>
            <a:r>
              <a:rPr lang="id-ID" sz="2000" dirty="0"/>
              <a:t>air, karena air yang jatuh di daratan yang lebih tinggi otomatis akan mengalir ke daerah yang lebih rendah.</a:t>
            </a:r>
          </a:p>
        </p:txBody>
      </p:sp>
    </p:spTree>
    <p:extLst>
      <p:ext uri="{BB962C8B-B14F-4D97-AF65-F5344CB8AC3E}">
        <p14:creationId xmlns:p14="http://schemas.microsoft.com/office/powerpoint/2010/main" val="3622816250"/>
      </p:ext>
    </p:extLst>
  </p:cSld>
  <p:clrMapOvr>
    <a:masterClrMapping/>
  </p:clrMapOvr>
  <p:transition>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06292"/>
          </a:xfrm>
          <a:prstGeom prst="rect">
            <a:avLst/>
          </a:prstGeom>
          <a:solidFill>
            <a:srgbClr val="00FFCC"/>
          </a:solidFill>
          <a:ln>
            <a:solidFill>
              <a:schemeClr val="tx1">
                <a:lumMod val="65000"/>
                <a:lumOff val="35000"/>
              </a:schemeClr>
            </a:solidFill>
          </a:ln>
        </p:spPr>
        <p:txBody>
          <a:bodyPr wrap="square" rtlCol="0">
            <a:spAutoFit/>
          </a:bodyPr>
          <a:lstStyle/>
          <a:p>
            <a:pPr marL="361950" indent="-361950">
              <a:lnSpc>
                <a:spcPct val="150000"/>
              </a:lnSpc>
            </a:pPr>
            <a:r>
              <a:rPr lang="id-ID" sz="2000" dirty="0">
                <a:latin typeface="Calibri" pitchFamily="34" charset="0"/>
                <a:cs typeface="Calibri" pitchFamily="34" charset="0"/>
              </a:rPr>
              <a:t>4.   Vegetasi Lahan</a:t>
            </a:r>
            <a:endParaRPr lang="id-ID" sz="2000" b="1" dirty="0">
              <a:latin typeface="Calibri" pitchFamily="34" charset="0"/>
              <a:cs typeface="Calibri" pitchFamily="34" charset="0"/>
            </a:endParaRP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(4 of 5)</a:t>
            </a:r>
            <a:endParaRPr lang="id-ID" sz="2000" b="1" i="1" dirty="0"/>
          </a:p>
        </p:txBody>
      </p:sp>
      <p:sp>
        <p:nvSpPr>
          <p:cNvPr id="2" name="TextBox 1"/>
          <p:cNvSpPr txBox="1"/>
          <p:nvPr/>
        </p:nvSpPr>
        <p:spPr>
          <a:xfrm>
            <a:off x="457200" y="1871728"/>
            <a:ext cx="7808641" cy="1938992"/>
          </a:xfrm>
          <a:prstGeom prst="rect">
            <a:avLst/>
          </a:prstGeom>
          <a:noFill/>
        </p:spPr>
        <p:txBody>
          <a:bodyPr wrap="square" rtlCol="0">
            <a:spAutoFit/>
          </a:bodyPr>
          <a:lstStyle/>
          <a:p>
            <a:pPr>
              <a:lnSpc>
                <a:spcPct val="150000"/>
              </a:lnSpc>
            </a:pPr>
            <a:r>
              <a:rPr lang="id-ID" sz="2000" dirty="0"/>
              <a:t>Vegetasi lahan dimaksudkan hasil pengaturan aktivitas dan perlakuan </a:t>
            </a:r>
            <a:r>
              <a:rPr lang="id-ID" sz="2000" dirty="0" smtClean="0"/>
              <a:t>manusia </a:t>
            </a:r>
            <a:r>
              <a:rPr lang="id-ID" sz="2000" dirty="0"/>
              <a:t>yang dilakukan pada lahan tertentu. Lahan yang dikhususkan sebagai daerah resapan air akan dibuat sedemikian rupa sehingga mampu menyerap air dan mengatasi </a:t>
            </a:r>
            <a:r>
              <a:rPr lang="id-ID" sz="2000" dirty="0" smtClean="0"/>
              <a:t>genangan.</a:t>
            </a:r>
            <a:endParaRPr lang="id-ID" sz="2000" dirty="0"/>
          </a:p>
        </p:txBody>
      </p:sp>
    </p:spTree>
    <p:extLst>
      <p:ext uri="{BB962C8B-B14F-4D97-AF65-F5344CB8AC3E}">
        <p14:creationId xmlns:p14="http://schemas.microsoft.com/office/powerpoint/2010/main" val="355195249"/>
      </p:ext>
    </p:extLst>
  </p:cSld>
  <p:clrMapOvr>
    <a:masterClrMapping/>
  </p:clrMapOvr>
  <p:transition>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2100" y="1314091"/>
            <a:ext cx="4379050" cy="506292"/>
          </a:xfrm>
          <a:prstGeom prst="rect">
            <a:avLst/>
          </a:prstGeom>
          <a:solidFill>
            <a:srgbClr val="00FFCC"/>
          </a:solidFill>
          <a:ln>
            <a:solidFill>
              <a:schemeClr val="tx1">
                <a:lumMod val="65000"/>
                <a:lumOff val="35000"/>
              </a:schemeClr>
            </a:solidFill>
          </a:ln>
        </p:spPr>
        <p:txBody>
          <a:bodyPr wrap="square" rtlCol="0">
            <a:spAutoFit/>
          </a:bodyPr>
          <a:lstStyle>
            <a:defPPr>
              <a:defRPr lang="en-US"/>
            </a:defPPr>
            <a:lvl1pPr marL="361950" indent="-361950">
              <a:lnSpc>
                <a:spcPct val="150000"/>
              </a:lnSpc>
              <a:defRPr sz="2000">
                <a:latin typeface="Calibri" pitchFamily="34" charset="0"/>
                <a:cs typeface="Calibri" pitchFamily="34" charset="0"/>
              </a:defRPr>
            </a:lvl1pPr>
          </a:lstStyle>
          <a:p>
            <a:r>
              <a:rPr lang="id-ID" dirty="0"/>
              <a:t>5.    Saluran Drainase</a:t>
            </a:r>
          </a:p>
        </p:txBody>
      </p:sp>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smtClean="0">
                <a:solidFill>
                  <a:srgbClr val="0033CC"/>
                </a:solidFill>
                <a:latin typeface="Calibri" pitchFamily="34" charset="0"/>
                <a:cs typeface="Calibri" pitchFamily="34" charset="0"/>
              </a:rPr>
              <a:t>http</a:t>
            </a:r>
            <a:r>
              <a:rPr lang="id-ID" sz="800" dirty="0">
                <a:solidFill>
                  <a:srgbClr val="0033CC"/>
                </a:solidFill>
                <a:latin typeface="Calibri" pitchFamily="34" charset="0"/>
                <a:cs typeface="Calibri" pitchFamily="34" charset="0"/>
              </a:rPr>
              <a:t>://</a:t>
            </a:r>
            <a:r>
              <a:rPr lang="id-ID" sz="800" dirty="0" smtClean="0">
                <a:solidFill>
                  <a:srgbClr val="0033CC"/>
                </a:solidFill>
                <a:latin typeface="Calibri" pitchFamily="34" charset="0"/>
                <a:cs typeface="Calibri" pitchFamily="34" charset="0"/>
              </a:rPr>
              <a:t>inspagr.blogspot.com/2014/05/limpasan-permukaan-air-tanah-runoff.html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7" name="TextBox 16"/>
          <p:cNvSpPr txBox="1"/>
          <p:nvPr/>
        </p:nvSpPr>
        <p:spPr>
          <a:xfrm>
            <a:off x="959259" y="29612"/>
            <a:ext cx="7763782" cy="400110"/>
          </a:xfrm>
          <a:prstGeom prst="rect">
            <a:avLst/>
          </a:prstGeom>
          <a:noFill/>
        </p:spPr>
        <p:txBody>
          <a:bodyPr wrap="square" rtlCol="0">
            <a:spAutoFit/>
          </a:bodyPr>
          <a:lstStyle/>
          <a:p>
            <a:r>
              <a:rPr lang="id-ID" sz="2000" b="1" dirty="0" smtClean="0"/>
              <a:t>Faktor yang Mempengaruhi terjadinya Genangan Air (5 of 5)</a:t>
            </a:r>
            <a:endParaRPr lang="id-ID" sz="2000" b="1" i="1" dirty="0"/>
          </a:p>
        </p:txBody>
      </p:sp>
      <p:sp>
        <p:nvSpPr>
          <p:cNvPr id="2" name="TextBox 1"/>
          <p:cNvSpPr txBox="1"/>
          <p:nvPr/>
        </p:nvSpPr>
        <p:spPr>
          <a:xfrm>
            <a:off x="457200" y="1871728"/>
            <a:ext cx="7808641" cy="1938992"/>
          </a:xfrm>
          <a:prstGeom prst="rect">
            <a:avLst/>
          </a:prstGeom>
          <a:noFill/>
        </p:spPr>
        <p:txBody>
          <a:bodyPr wrap="square" rtlCol="0">
            <a:spAutoFit/>
          </a:bodyPr>
          <a:lstStyle/>
          <a:p>
            <a:pPr>
              <a:lnSpc>
                <a:spcPct val="150000"/>
              </a:lnSpc>
            </a:pPr>
            <a:r>
              <a:rPr lang="id-ID" sz="2000" dirty="0" smtClean="0"/>
              <a:t>Saluran drainase yang tidak berfungsi sebagaimana mestinya.</a:t>
            </a:r>
          </a:p>
          <a:p>
            <a:pPr>
              <a:lnSpc>
                <a:spcPct val="150000"/>
              </a:lnSpc>
            </a:pPr>
            <a:r>
              <a:rPr lang="id-ID" sz="2000" dirty="0"/>
              <a:t>Saluran drainase yang tersumbat sampah maupun mengalami sendimentasi mengurangi debit air yang dapat ditampung dan dialirkan sehingga berpotensi menyebabkan genangan air.</a:t>
            </a:r>
          </a:p>
        </p:txBody>
      </p:sp>
    </p:spTree>
    <p:extLst>
      <p:ext uri="{BB962C8B-B14F-4D97-AF65-F5344CB8AC3E}">
        <p14:creationId xmlns:p14="http://schemas.microsoft.com/office/powerpoint/2010/main" val="4106637383"/>
      </p:ext>
    </p:extLst>
  </p:cSld>
  <p:clrMapOvr>
    <a:masterClrMapping/>
  </p:clrMapOvr>
  <p:transition>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362200"/>
            <a:ext cx="6689360" cy="115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3</a:t>
            </a:r>
          </a:p>
          <a:p>
            <a:pPr lvl="0"/>
            <a:r>
              <a:rPr lang="id-ID" sz="2600" b="1" dirty="0" smtClean="0">
                <a:solidFill>
                  <a:schemeClr val="tx1"/>
                </a:solidFill>
              </a:rPr>
              <a:t>Dampak adanya Genangan Air</a:t>
            </a:r>
            <a:endParaRPr lang="id-ID" sz="2600" b="1" dirty="0">
              <a:solidFill>
                <a:schemeClr val="tx1"/>
              </a:solidFill>
            </a:endParaRPr>
          </a:p>
          <a:p>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879477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5" name="TextBox 14"/>
          <p:cNvSpPr txBox="1"/>
          <p:nvPr/>
        </p:nvSpPr>
        <p:spPr>
          <a:xfrm>
            <a:off x="0" y="6629400"/>
            <a:ext cx="9131030" cy="276999"/>
          </a:xfrm>
          <a:prstGeom prst="rect">
            <a:avLst/>
          </a:prstGeom>
          <a:noFill/>
        </p:spPr>
        <p:txBody>
          <a:bodyPr wrap="square" rtlCol="0">
            <a:spAutoFit/>
          </a:bodyPr>
          <a:lstStyle/>
          <a:p>
            <a:pPr>
              <a:lnSpc>
                <a:spcPct val="150000"/>
              </a:lnSpc>
            </a:pPr>
            <a:r>
              <a:rPr lang="id-ID" sz="800" dirty="0">
                <a:solidFill>
                  <a:schemeClr val="tx1">
                    <a:lumMod val="95000"/>
                    <a:lumOff val="5000"/>
                  </a:schemeClr>
                </a:solidFill>
                <a:latin typeface="Calibri" pitchFamily="34" charset="0"/>
                <a:cs typeface="Calibri" pitchFamily="34" charset="0"/>
              </a:rPr>
              <a:t>Sumber</a:t>
            </a:r>
            <a:r>
              <a:rPr lang="id-ID" sz="800" dirty="0" smtClean="0">
                <a:solidFill>
                  <a:schemeClr val="tx1">
                    <a:lumMod val="95000"/>
                    <a:lumOff val="5000"/>
                  </a:schemeClr>
                </a:solidFill>
                <a:latin typeface="Calibri" pitchFamily="34" charset="0"/>
                <a:cs typeface="Calibri" pitchFamily="34" charset="0"/>
              </a:rPr>
              <a:t>: </a:t>
            </a:r>
            <a:r>
              <a:rPr lang="id-ID" sz="800" dirty="0">
                <a:solidFill>
                  <a:srgbClr val="0033CC"/>
                </a:solidFill>
                <a:latin typeface="Calibri" pitchFamily="34" charset="0"/>
                <a:cs typeface="Calibri" pitchFamily="34" charset="0"/>
              </a:rPr>
              <a:t>http://</a:t>
            </a:r>
            <a:r>
              <a:rPr lang="id-ID" sz="800" dirty="0" smtClean="0">
                <a:solidFill>
                  <a:srgbClr val="0033CC"/>
                </a:solidFill>
                <a:latin typeface="Calibri" pitchFamily="34" charset="0"/>
                <a:cs typeface="Calibri" pitchFamily="34" charset="0"/>
              </a:rPr>
              <a:t>one-geo.blogspot.com/2011/01/limpasan-permukaan-runoff.html </a:t>
            </a:r>
            <a:r>
              <a:rPr lang="id-ID" sz="800" dirty="0" smtClean="0">
                <a:solidFill>
                  <a:schemeClr val="tx1">
                    <a:lumMod val="95000"/>
                    <a:lumOff val="5000"/>
                  </a:schemeClr>
                </a:solidFill>
                <a:latin typeface="Calibri" pitchFamily="34" charset="0"/>
                <a:cs typeface="Calibri" pitchFamily="34" charset="0"/>
              </a:rPr>
              <a:t>diakses Rabu 22 Oktober 2014</a:t>
            </a:r>
            <a:endParaRPr lang="en-US" sz="800" dirty="0" smtClean="0">
              <a:solidFill>
                <a:schemeClr val="tx1">
                  <a:lumMod val="95000"/>
                  <a:lumOff val="5000"/>
                </a:schemeClr>
              </a:solidFill>
              <a:latin typeface="Calibri" pitchFamily="34" charset="0"/>
              <a:cs typeface="Calibri" pitchFamily="34" charset="0"/>
            </a:endParaRPr>
          </a:p>
        </p:txBody>
      </p:sp>
      <p:sp>
        <p:nvSpPr>
          <p:cNvPr id="19" name="TextBox 18"/>
          <p:cNvSpPr txBox="1"/>
          <p:nvPr/>
        </p:nvSpPr>
        <p:spPr>
          <a:xfrm>
            <a:off x="959259" y="29612"/>
            <a:ext cx="7763782" cy="400110"/>
          </a:xfrm>
          <a:prstGeom prst="rect">
            <a:avLst/>
          </a:prstGeom>
          <a:noFill/>
        </p:spPr>
        <p:txBody>
          <a:bodyPr wrap="square" rtlCol="0">
            <a:spAutoFit/>
          </a:bodyPr>
          <a:lstStyle/>
          <a:p>
            <a:r>
              <a:rPr lang="id-ID" sz="2000" b="1" dirty="0" smtClean="0"/>
              <a:t>Dampak Adanya Genangan Air</a:t>
            </a:r>
            <a:endParaRPr lang="id-ID" sz="2000" b="1" i="1" dirty="0"/>
          </a:p>
        </p:txBody>
      </p:sp>
      <p:sp>
        <p:nvSpPr>
          <p:cNvPr id="3" name="Round Diagonal Corner Rectangle 2"/>
          <p:cNvSpPr/>
          <p:nvPr/>
        </p:nvSpPr>
        <p:spPr>
          <a:xfrm>
            <a:off x="152399" y="990599"/>
            <a:ext cx="3955181" cy="561856"/>
          </a:xfrm>
          <a:prstGeom prst="round2DiagRect">
            <a:avLst/>
          </a:prstGeom>
          <a:solidFill>
            <a:schemeClr val="accent6">
              <a:lumMod val="60000"/>
              <a:lumOff val="40000"/>
            </a:schemeClr>
          </a:solidFill>
          <a:ln>
            <a:solidFill>
              <a:schemeClr val="tx1">
                <a:lumMod val="65000"/>
                <a:lumOff val="35000"/>
              </a:schemeClr>
            </a:solidFill>
          </a:ln>
        </p:spPr>
        <p:txBody>
          <a:bodyPr wrap="square" rtlCol="0">
            <a:spAutoFit/>
          </a:bodyPr>
          <a:lstStyle/>
          <a:p>
            <a:pPr>
              <a:lnSpc>
                <a:spcPct val="150000"/>
              </a:lnSpc>
            </a:pPr>
            <a:r>
              <a:rPr lang="id-ID" b="1" dirty="0" smtClean="0">
                <a:solidFill>
                  <a:sysClr val="windowText" lastClr="000000"/>
                </a:solidFill>
              </a:rPr>
              <a:t>Menimbulkan Kemacetan Lalu Lintas</a:t>
            </a:r>
            <a:endParaRPr lang="id-ID" b="1" dirty="0">
              <a:solidFill>
                <a:sysClr val="windowText" lastClr="000000"/>
              </a:solidFill>
            </a:endParaRPr>
          </a:p>
        </p:txBody>
      </p:sp>
      <p:sp>
        <p:nvSpPr>
          <p:cNvPr id="20" name="Round Diagonal Corner Rectangle 19"/>
          <p:cNvSpPr/>
          <p:nvPr/>
        </p:nvSpPr>
        <p:spPr>
          <a:xfrm>
            <a:off x="5029200" y="990599"/>
            <a:ext cx="3956535" cy="561856"/>
          </a:xfrm>
          <a:prstGeom prst="round2DiagRect">
            <a:avLst/>
          </a:prstGeom>
          <a:solidFill>
            <a:schemeClr val="accent6">
              <a:lumMod val="60000"/>
              <a:lumOff val="40000"/>
            </a:schemeClr>
          </a:solidFill>
          <a:ln>
            <a:solidFill>
              <a:schemeClr val="tx1">
                <a:lumMod val="65000"/>
                <a:lumOff val="35000"/>
              </a:schemeClr>
            </a:solidFill>
          </a:ln>
        </p:spPr>
        <p:txBody>
          <a:bodyPr wrap="square" rtlCol="0">
            <a:spAutoFit/>
          </a:bodyPr>
          <a:lstStyle/>
          <a:p>
            <a:pPr>
              <a:lnSpc>
                <a:spcPct val="150000"/>
              </a:lnSpc>
            </a:pPr>
            <a:r>
              <a:rPr lang="id-ID" b="1" dirty="0">
                <a:solidFill>
                  <a:sysClr val="windowText" lastClr="000000"/>
                </a:solidFill>
              </a:rPr>
              <a:t>Menimbulkan Wabah Penyakit</a:t>
            </a:r>
          </a:p>
        </p:txBody>
      </p:sp>
      <p:sp>
        <p:nvSpPr>
          <p:cNvPr id="21" name="Round Diagonal Corner Rectangle 20"/>
          <p:cNvSpPr/>
          <p:nvPr/>
        </p:nvSpPr>
        <p:spPr>
          <a:xfrm>
            <a:off x="122207" y="1635441"/>
            <a:ext cx="3955181" cy="4202400"/>
          </a:xfrm>
          <a:prstGeom prst="round2DiagRect">
            <a:avLst/>
          </a:prstGeom>
          <a:noFill/>
          <a:ln>
            <a:solidFill>
              <a:schemeClr val="tx1"/>
            </a:solidFill>
          </a:ln>
        </p:spPr>
        <p:txBody>
          <a:bodyPr wrap="square" rtlCol="0">
            <a:spAutoFit/>
          </a:bodyPr>
          <a:lstStyle/>
          <a:p>
            <a:pPr marL="285750" indent="-285750">
              <a:lnSpc>
                <a:spcPct val="150000"/>
              </a:lnSpc>
              <a:buFont typeface="Wingdings" pitchFamily="2" charset="2"/>
              <a:buChar char="§"/>
            </a:pPr>
            <a:r>
              <a:rPr lang="id-ID" dirty="0" smtClean="0">
                <a:solidFill>
                  <a:sysClr val="windowText" lastClr="000000"/>
                </a:solidFill>
              </a:rPr>
              <a:t>Genangan air di ruas jalan menyebabkan berkurangnya luas jalan yang dapat dilalui oleh kendaraan.</a:t>
            </a:r>
          </a:p>
          <a:p>
            <a:pPr marL="285750" indent="-285750">
              <a:lnSpc>
                <a:spcPct val="150000"/>
              </a:lnSpc>
              <a:buFont typeface="Wingdings" pitchFamily="2" charset="2"/>
              <a:buChar char="§"/>
            </a:pPr>
            <a:r>
              <a:rPr lang="id-ID" dirty="0" smtClean="0">
                <a:solidFill>
                  <a:sysClr val="windowText" lastClr="000000"/>
                </a:solidFill>
              </a:rPr>
              <a:t>Kerusakan jalan karena berpotensi membentuk lubang atau cekungan yang membuat jalan tidak rata sehingga rawan kecelakaan.</a:t>
            </a:r>
            <a:endParaRPr lang="id-ID" dirty="0">
              <a:solidFill>
                <a:sysClr val="windowText" lastClr="000000"/>
              </a:solidFill>
            </a:endParaRPr>
          </a:p>
        </p:txBody>
      </p:sp>
      <p:sp>
        <p:nvSpPr>
          <p:cNvPr id="22" name="Round Diagonal Corner Rectangle 21"/>
          <p:cNvSpPr/>
          <p:nvPr/>
        </p:nvSpPr>
        <p:spPr>
          <a:xfrm>
            <a:off x="5029200" y="1635441"/>
            <a:ext cx="3955181" cy="4202400"/>
          </a:xfrm>
          <a:prstGeom prst="round2DiagRect">
            <a:avLst/>
          </a:prstGeom>
          <a:noFill/>
          <a:ln>
            <a:solidFill>
              <a:schemeClr val="tx1"/>
            </a:solidFill>
          </a:ln>
        </p:spPr>
        <p:txBody>
          <a:bodyPr wrap="square" rtlCol="0">
            <a:spAutoFit/>
          </a:bodyPr>
          <a:lstStyle/>
          <a:p>
            <a:pPr marL="285750" indent="-285750">
              <a:lnSpc>
                <a:spcPct val="150000"/>
              </a:lnSpc>
              <a:buFont typeface="Wingdings" pitchFamily="2" charset="2"/>
              <a:buChar char="§"/>
            </a:pPr>
            <a:r>
              <a:rPr lang="id-ID" dirty="0" smtClean="0">
                <a:solidFill>
                  <a:sysClr val="windowText" lastClr="000000"/>
                </a:solidFill>
              </a:rPr>
              <a:t>Genangan air yang dibiarkan tanpa penanganan tertentu akan menimbulkan wabah penyakit karena air yang tergenang kotor sehingga menjadi sarang mikoba, penyebab penyakit kolera, demam berdarah, malaria dan lain sebagainya.</a:t>
            </a:r>
            <a:endParaRPr lang="id-ID" dirty="0">
              <a:solidFill>
                <a:sysClr val="windowText" lastClr="000000"/>
              </a:solidFill>
            </a:endParaRPr>
          </a:p>
        </p:txBody>
      </p:sp>
    </p:spTree>
    <p:extLst>
      <p:ext uri="{BB962C8B-B14F-4D97-AF65-F5344CB8AC3E}">
        <p14:creationId xmlns:p14="http://schemas.microsoft.com/office/powerpoint/2010/main" val="2971118149"/>
      </p:ext>
    </p:extLst>
  </p:cSld>
  <p:clrMapOvr>
    <a:masterClrMapping/>
  </p:clrMapOvr>
  <p:transition>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s://encrypted-tbn3.gstatic.com/images?q=tbn:ANd9GcTknYhA7Q6A31zGN88JCFH2-eiPAdSMRWltEaTtVQXN8XPHFLs1T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141" y="685800"/>
            <a:ext cx="8757296" cy="54387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4. </a:t>
            </a:r>
            <a:r>
              <a:rPr lang="id-ID" b="0" dirty="0" smtClean="0"/>
              <a:t>Genangan air di permukaan tanah beraspal yang menimbulkan kerusakan yang menyebabkan kemacetan jalan</a:t>
            </a:r>
            <a:endParaRPr lang="id-ID" dirty="0"/>
          </a:p>
        </p:txBody>
      </p:sp>
    </p:spTree>
    <p:extLst>
      <p:ext uri="{BB962C8B-B14F-4D97-AF65-F5344CB8AC3E}">
        <p14:creationId xmlns:p14="http://schemas.microsoft.com/office/powerpoint/2010/main" val="690399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5. </a:t>
            </a:r>
            <a:r>
              <a:rPr lang="id-ID" b="0" dirty="0" smtClean="0"/>
              <a:t>Genangan air di permukaan tanah beraspal yang menimbulkan kerusakan dapat menimbulkan kecelakaan.</a:t>
            </a:r>
            <a:endParaRPr lang="id-ID" dirty="0"/>
          </a:p>
        </p:txBody>
      </p:sp>
      <p:pic>
        <p:nvPicPr>
          <p:cNvPr id="10242" name="Picture 2" descr="https://encrypted-tbn2.gstatic.com/images?q=tbn:ANd9GcQNSGx58C633xh3lPvYDb02i2lnuqcsY76mycwN1c_jGND2Xc_Im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635" y="990600"/>
            <a:ext cx="8780410" cy="5025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488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6. </a:t>
            </a:r>
            <a:r>
              <a:rPr lang="id-ID" b="0" dirty="0" smtClean="0"/>
              <a:t>Genangan air rentan mengandung bakteri yang dapat menimbulkan penyakit.</a:t>
            </a:r>
            <a:endParaRPr lang="id-ID" dirty="0"/>
          </a:p>
        </p:txBody>
      </p:sp>
      <p:pic>
        <p:nvPicPr>
          <p:cNvPr id="11266" name="Picture 2" descr="https://encrypted-tbn0.gstatic.com/images?q=tbn:ANd9GcQsmdPt9qHfmoEfg0H51o-DiCOdWP7Hz-BIWMxbVzxGTGyx5PATj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2588" y="673839"/>
            <a:ext cx="8378825" cy="5575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348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C:\Users\ACER\Desktop\sky-lantern-festival-reuters-pichi-chuan.jpg"/>
          <p:cNvPicPr>
            <a:picLocks noChangeAspect="1" noChangeArrowheads="1"/>
          </p:cNvPicPr>
          <p:nvPr/>
        </p:nvPicPr>
        <p:blipFill>
          <a:blip r:embed="rId2" cstate="email"/>
          <a:srcRect/>
          <a:stretch>
            <a:fillRect/>
          </a:stretch>
        </p:blipFill>
        <p:spPr bwMode="auto">
          <a:xfrm>
            <a:off x="1676400" y="3535430"/>
            <a:ext cx="6324600" cy="45719"/>
          </a:xfrm>
          <a:prstGeom prst="rect">
            <a:avLst/>
          </a:prstGeom>
          <a:noFill/>
        </p:spPr>
      </p:pic>
      <p:sp>
        <p:nvSpPr>
          <p:cNvPr id="25" name="Rectangle 24"/>
          <p:cNvSpPr/>
          <p:nvPr/>
        </p:nvSpPr>
        <p:spPr>
          <a:xfrm>
            <a:off x="1997440" y="2362200"/>
            <a:ext cx="6689360" cy="11584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dirty="0" smtClean="0">
                <a:solidFill>
                  <a:schemeClr val="tx1"/>
                </a:solidFill>
              </a:rPr>
              <a:t>Bagian </a:t>
            </a:r>
            <a:r>
              <a:rPr lang="id-ID" sz="4500" b="1" dirty="0" smtClean="0">
                <a:solidFill>
                  <a:schemeClr val="tx1"/>
                </a:solidFill>
              </a:rPr>
              <a:t>4</a:t>
            </a:r>
          </a:p>
          <a:p>
            <a:pPr lvl="0"/>
            <a:r>
              <a:rPr lang="id-ID" sz="2600" b="1" dirty="0" smtClean="0">
                <a:solidFill>
                  <a:schemeClr val="tx1"/>
                </a:solidFill>
              </a:rPr>
              <a:t>Upaya Penanganan Genangan Air</a:t>
            </a:r>
            <a:endParaRPr lang="id-ID" sz="2600" b="1" i="1" dirty="0">
              <a:solidFill>
                <a:schemeClr val="tx1"/>
              </a:solidFill>
            </a:endParaRPr>
          </a:p>
          <a:p>
            <a:endParaRPr lang="id-ID" sz="2600" b="1" dirty="0">
              <a:solidFill>
                <a:schemeClr val="tx1"/>
              </a:solidFill>
            </a:endParaRPr>
          </a:p>
        </p:txBody>
      </p:sp>
      <p:pic>
        <p:nvPicPr>
          <p:cNvPr id="2050" name="Picture 2" descr="C:\Users\ACER\Desktop\sky-lantern-festival-reuters-pichi-chuan.jpg"/>
          <p:cNvPicPr>
            <a:picLocks noChangeAspect="1" noChangeArrowheads="1"/>
          </p:cNvPicPr>
          <p:nvPr/>
        </p:nvPicPr>
        <p:blipFill>
          <a:blip r:embed="rId3" cstate="email"/>
          <a:srcRect/>
          <a:stretch>
            <a:fillRect/>
          </a:stretch>
        </p:blipFill>
        <p:spPr bwMode="auto">
          <a:xfrm>
            <a:off x="1143000" y="2758440"/>
            <a:ext cx="822747" cy="822960"/>
          </a:xfrm>
          <a:prstGeom prst="rect">
            <a:avLst/>
          </a:prstGeom>
          <a:noFill/>
        </p:spPr>
      </p:pic>
    </p:spTree>
    <p:extLst>
      <p:ext uri="{BB962C8B-B14F-4D97-AF65-F5344CB8AC3E}">
        <p14:creationId xmlns:p14="http://schemas.microsoft.com/office/powerpoint/2010/main" val="1138578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7" name="TextBox 16"/>
          <p:cNvSpPr txBox="1"/>
          <p:nvPr/>
        </p:nvSpPr>
        <p:spPr>
          <a:xfrm>
            <a:off x="959259" y="29612"/>
            <a:ext cx="7763782" cy="400110"/>
          </a:xfrm>
          <a:prstGeom prst="rect">
            <a:avLst/>
          </a:prstGeom>
          <a:noFill/>
        </p:spPr>
        <p:txBody>
          <a:bodyPr wrap="square" rtlCol="0">
            <a:spAutoFit/>
          </a:bodyPr>
          <a:lstStyle>
            <a:defPPr>
              <a:defRPr lang="en-US"/>
            </a:defPPr>
            <a:lvl1pPr>
              <a:defRPr sz="2000" b="1"/>
            </a:lvl1pPr>
          </a:lstStyle>
          <a:p>
            <a:r>
              <a:rPr lang="id-ID" dirty="0" smtClean="0"/>
              <a:t>Upaya Penanganan Genangan Air </a:t>
            </a:r>
            <a:endParaRPr lang="id-ID" dirty="0"/>
          </a:p>
        </p:txBody>
      </p:sp>
      <p:sp>
        <p:nvSpPr>
          <p:cNvPr id="2" name="Rounded Rectangle 1"/>
          <p:cNvSpPr/>
          <p:nvPr/>
        </p:nvSpPr>
        <p:spPr>
          <a:xfrm>
            <a:off x="1003000" y="819337"/>
            <a:ext cx="2680853" cy="647700"/>
          </a:xfrm>
          <a:prstGeom prst="round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lumMod val="75000"/>
                  </a:schemeClr>
                </a:solidFill>
              </a:rPr>
              <a:t>Genangan Air</a:t>
            </a:r>
            <a:endParaRPr lang="id-ID" dirty="0">
              <a:solidFill>
                <a:schemeClr val="accent1">
                  <a:lumMod val="75000"/>
                </a:schemeClr>
              </a:solidFill>
            </a:endParaRPr>
          </a:p>
        </p:txBody>
      </p:sp>
      <p:sp>
        <p:nvSpPr>
          <p:cNvPr id="14" name="Rounded Rectangle 13"/>
          <p:cNvSpPr/>
          <p:nvPr/>
        </p:nvSpPr>
        <p:spPr>
          <a:xfrm>
            <a:off x="4889202" y="781237"/>
            <a:ext cx="3276598" cy="685800"/>
          </a:xfrm>
          <a:prstGeom prst="roundRect">
            <a:avLst/>
          </a:prstGeom>
          <a:solidFill>
            <a:srgbClr val="FFCC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lumMod val="75000"/>
                  </a:schemeClr>
                </a:solidFill>
              </a:rPr>
              <a:t>Dampak</a:t>
            </a:r>
            <a:endParaRPr lang="id-ID" dirty="0">
              <a:solidFill>
                <a:schemeClr val="accent1">
                  <a:lumMod val="75000"/>
                </a:schemeClr>
              </a:solidFill>
            </a:endParaRPr>
          </a:p>
        </p:txBody>
      </p:sp>
      <p:sp>
        <p:nvSpPr>
          <p:cNvPr id="15" name="Rounded Rectangle 14"/>
          <p:cNvSpPr/>
          <p:nvPr/>
        </p:nvSpPr>
        <p:spPr>
          <a:xfrm>
            <a:off x="4965401" y="2419537"/>
            <a:ext cx="3200399" cy="647700"/>
          </a:xfrm>
          <a:prstGeom prst="roundRect">
            <a:avLst/>
          </a:prstGeom>
          <a:solidFill>
            <a:srgbClr val="CC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accent1">
                    <a:lumMod val="75000"/>
                  </a:schemeClr>
                </a:solidFill>
              </a:rPr>
              <a:t>Upaya penanggulangan </a:t>
            </a:r>
            <a:endParaRPr lang="id-ID" dirty="0">
              <a:solidFill>
                <a:schemeClr val="accent1">
                  <a:lumMod val="75000"/>
                </a:schemeClr>
              </a:solidFill>
            </a:endParaRPr>
          </a:p>
        </p:txBody>
      </p:sp>
      <p:sp>
        <p:nvSpPr>
          <p:cNvPr id="6" name="Striped Right Arrow 5"/>
          <p:cNvSpPr/>
          <p:nvPr/>
        </p:nvSpPr>
        <p:spPr>
          <a:xfrm>
            <a:off x="3822402" y="781237"/>
            <a:ext cx="935182" cy="647700"/>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Striped Right Arrow 6"/>
          <p:cNvSpPr/>
          <p:nvPr/>
        </p:nvSpPr>
        <p:spPr>
          <a:xfrm rot="5400000">
            <a:off x="6128677" y="1563725"/>
            <a:ext cx="797650" cy="723900"/>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Striped Right Arrow 19"/>
          <p:cNvSpPr/>
          <p:nvPr/>
        </p:nvSpPr>
        <p:spPr>
          <a:xfrm rot="5400000">
            <a:off x="6166775" y="3182762"/>
            <a:ext cx="797650" cy="723900"/>
          </a:xfrm>
          <a:prstGeom prst="stripedRightArrow">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ounded Rectangle 10"/>
          <p:cNvSpPr/>
          <p:nvPr/>
        </p:nvSpPr>
        <p:spPr>
          <a:xfrm>
            <a:off x="4184400" y="4095938"/>
            <a:ext cx="4654800" cy="1923862"/>
          </a:xfrm>
          <a:prstGeom prst="roundRect">
            <a:avLst/>
          </a:prstGeom>
          <a:solidFill>
            <a:srgbClr val="CCECFF"/>
          </a:solidFill>
          <a:ln>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id-ID" dirty="0">
                <a:solidFill>
                  <a:schemeClr val="tx1">
                    <a:lumMod val="65000"/>
                    <a:lumOff val="35000"/>
                  </a:schemeClr>
                </a:solidFill>
              </a:rPr>
              <a:t>Sanitasi</a:t>
            </a:r>
          </a:p>
          <a:p>
            <a:pPr marL="342900" indent="-342900">
              <a:buAutoNum type="arabicPeriod"/>
            </a:pPr>
            <a:r>
              <a:rPr lang="id-ID" dirty="0">
                <a:solidFill>
                  <a:schemeClr val="tx1">
                    <a:lumMod val="65000"/>
                    <a:lumOff val="35000"/>
                  </a:schemeClr>
                </a:solidFill>
              </a:rPr>
              <a:t>Membuat Sumur Resapan (Lubang Resapan Biopori)</a:t>
            </a:r>
          </a:p>
          <a:p>
            <a:pPr marL="342900" indent="-342900">
              <a:buAutoNum type="arabicPeriod"/>
            </a:pPr>
            <a:r>
              <a:rPr lang="id-ID" dirty="0">
                <a:solidFill>
                  <a:schemeClr val="tx1">
                    <a:lumMod val="65000"/>
                    <a:lumOff val="35000"/>
                  </a:schemeClr>
                </a:solidFill>
              </a:rPr>
              <a:t>Optimalisasi Saluran </a:t>
            </a:r>
            <a:r>
              <a:rPr lang="id-ID" dirty="0" smtClean="0">
                <a:solidFill>
                  <a:schemeClr val="tx1">
                    <a:lumMod val="65000"/>
                    <a:lumOff val="35000"/>
                  </a:schemeClr>
                </a:solidFill>
              </a:rPr>
              <a:t>Drainase</a:t>
            </a:r>
          </a:p>
          <a:p>
            <a:pPr marL="342900" indent="-342900">
              <a:buAutoNum type="arabicPeriod"/>
            </a:pPr>
            <a:r>
              <a:rPr lang="id-ID" dirty="0" smtClean="0">
                <a:solidFill>
                  <a:schemeClr val="tx1">
                    <a:lumMod val="65000"/>
                    <a:lumOff val="35000"/>
                  </a:schemeClr>
                </a:solidFill>
              </a:rPr>
              <a:t>Pengembangan Ruang Terbuka Hijau</a:t>
            </a:r>
            <a:endParaRPr lang="id-ID" dirty="0">
              <a:solidFill>
                <a:schemeClr val="tx1">
                  <a:lumMod val="65000"/>
                  <a:lumOff val="35000"/>
                </a:schemeClr>
              </a:solidFill>
            </a:endParaRPr>
          </a:p>
        </p:txBody>
      </p:sp>
    </p:spTree>
    <p:extLst>
      <p:ext uri="{BB962C8B-B14F-4D97-AF65-F5344CB8AC3E}">
        <p14:creationId xmlns:p14="http://schemas.microsoft.com/office/powerpoint/2010/main" val="1838684644"/>
      </p:ext>
    </p:extLst>
  </p:cSld>
  <p:clrMapOvr>
    <a:masterClrMapping/>
  </p:clrMapOvr>
  <p:transition>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7" name="TextBox 16"/>
          <p:cNvSpPr txBox="1"/>
          <p:nvPr/>
        </p:nvSpPr>
        <p:spPr>
          <a:xfrm>
            <a:off x="959259" y="29612"/>
            <a:ext cx="7763782" cy="400110"/>
          </a:xfrm>
          <a:prstGeom prst="rect">
            <a:avLst/>
          </a:prstGeom>
          <a:noFill/>
        </p:spPr>
        <p:txBody>
          <a:bodyPr wrap="square" rtlCol="0">
            <a:spAutoFit/>
          </a:bodyPr>
          <a:lstStyle>
            <a:defPPr>
              <a:defRPr lang="en-US"/>
            </a:defPPr>
            <a:lvl1pPr>
              <a:defRPr sz="2000" b="1"/>
            </a:lvl1pPr>
          </a:lstStyle>
          <a:p>
            <a:r>
              <a:rPr lang="id-ID" dirty="0" smtClean="0"/>
              <a:t>Upaya Penanganan Genangan Air</a:t>
            </a:r>
            <a:endParaRPr lang="id-ID" dirty="0"/>
          </a:p>
        </p:txBody>
      </p:sp>
      <p:sp>
        <p:nvSpPr>
          <p:cNvPr id="16" name="Round Diagonal Corner Rectangle 15"/>
          <p:cNvSpPr/>
          <p:nvPr/>
        </p:nvSpPr>
        <p:spPr>
          <a:xfrm>
            <a:off x="122205" y="761126"/>
            <a:ext cx="4600800" cy="560153"/>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1. Sanitasi</a:t>
            </a:r>
            <a:endParaRPr lang="id-ID" sz="2000" dirty="0">
              <a:solidFill>
                <a:sysClr val="windowText" lastClr="000000"/>
              </a:solidFill>
            </a:endParaRPr>
          </a:p>
        </p:txBody>
      </p:sp>
      <p:sp>
        <p:nvSpPr>
          <p:cNvPr id="18" name="TextBox 17"/>
          <p:cNvSpPr txBox="1"/>
          <p:nvPr/>
        </p:nvSpPr>
        <p:spPr>
          <a:xfrm>
            <a:off x="457200" y="1321279"/>
            <a:ext cx="7808641" cy="1891287"/>
          </a:xfrm>
          <a:prstGeom prst="rect">
            <a:avLst/>
          </a:prstGeom>
          <a:noFill/>
        </p:spPr>
        <p:txBody>
          <a:bodyPr wrap="square" rtlCol="0">
            <a:spAutoFit/>
          </a:bodyPr>
          <a:lstStyle/>
          <a:p>
            <a:pPr>
              <a:lnSpc>
                <a:spcPct val="150000"/>
              </a:lnSpc>
            </a:pPr>
            <a:r>
              <a:rPr lang="id-ID" sz="2000" dirty="0" smtClean="0"/>
              <a:t>Merupakan perilaku pembudayaan hidup bersih dengan maksud mencegah manusia bersentuhan langsung dengan kotoran dan bahan buangan berbahaya lainnya dengan tujuan menjaga dan meningkatkan kesehatan manusia.</a:t>
            </a:r>
            <a:endParaRPr lang="id-ID" sz="2000" dirty="0"/>
          </a:p>
        </p:txBody>
      </p:sp>
      <p:sp>
        <p:nvSpPr>
          <p:cNvPr id="19" name="Round Diagonal Corner Rectangle 18"/>
          <p:cNvSpPr/>
          <p:nvPr/>
        </p:nvSpPr>
        <p:spPr>
          <a:xfrm>
            <a:off x="162164" y="3200400"/>
            <a:ext cx="4600800" cy="612934"/>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2. Lubang Sumur Resapan Biopori</a:t>
            </a:r>
            <a:endParaRPr lang="id-ID" sz="2000" dirty="0">
              <a:solidFill>
                <a:sysClr val="windowText" lastClr="000000"/>
              </a:solidFill>
            </a:endParaRPr>
          </a:p>
        </p:txBody>
      </p:sp>
      <p:sp>
        <p:nvSpPr>
          <p:cNvPr id="21" name="TextBox 20"/>
          <p:cNvSpPr txBox="1"/>
          <p:nvPr/>
        </p:nvSpPr>
        <p:spPr>
          <a:xfrm>
            <a:off x="497159" y="3852208"/>
            <a:ext cx="7808641" cy="1938992"/>
          </a:xfrm>
          <a:prstGeom prst="rect">
            <a:avLst/>
          </a:prstGeom>
          <a:noFill/>
        </p:spPr>
        <p:txBody>
          <a:bodyPr wrap="square" rtlCol="0">
            <a:spAutoFit/>
          </a:bodyPr>
          <a:lstStyle/>
          <a:p>
            <a:pPr>
              <a:lnSpc>
                <a:spcPct val="150000"/>
              </a:lnSpc>
            </a:pPr>
            <a:r>
              <a:rPr lang="id-ID" sz="2000" dirty="0" smtClean="0"/>
              <a:t>Lubang </a:t>
            </a:r>
            <a:r>
              <a:rPr lang="id-ID" sz="2000" dirty="0"/>
              <a:t>Resapan Biopori adalah lubang silindris yang dibuat secara vertikal ke dalam tanah dengan diameter 10 cm dan kedalaman sekitar 100 cm atau dalam kasus tanah dengan permukaan air dangkal, tidak sampai melebihi kedalaman muka air tanah.</a:t>
            </a:r>
          </a:p>
        </p:txBody>
      </p:sp>
    </p:spTree>
    <p:extLst>
      <p:ext uri="{BB962C8B-B14F-4D97-AF65-F5344CB8AC3E}">
        <p14:creationId xmlns:p14="http://schemas.microsoft.com/office/powerpoint/2010/main" val="614247736"/>
      </p:ext>
    </p:extLst>
  </p:cSld>
  <p:clrMapOvr>
    <a:masterClrMapping/>
  </p:clrMapOvr>
  <p:transition>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3" name="Picture 2">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4" name="Picture 3">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pic>
        <p:nvPicPr>
          <p:cNvPr id="12292" name="Picture 4" descr="https://encrypted-tbn2.gstatic.com/images?q=tbn:ANd9GcSbBQrSMwJzbWWUS6Vj-1AgSV44hBgTwMnPTaEVI3zsxWKKcF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650" y="609600"/>
            <a:ext cx="8310700" cy="55809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0" y="6304002"/>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7. </a:t>
            </a:r>
            <a:r>
              <a:rPr lang="id-ID" b="0" dirty="0" smtClean="0"/>
              <a:t>Sanitasi yang buruk dapat berakibat kepada timbulnya genangan air.</a:t>
            </a:r>
            <a:endParaRPr lang="id-ID" dirty="0"/>
          </a:p>
        </p:txBody>
      </p:sp>
    </p:spTree>
    <p:extLst>
      <p:ext uri="{BB962C8B-B14F-4D97-AF65-F5344CB8AC3E}">
        <p14:creationId xmlns:p14="http://schemas.microsoft.com/office/powerpoint/2010/main" val="8515400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s://encrypted-tbn3.gstatic.com/images?q=tbn:ANd9GcQ3oOJPGiId2msKGzDfJ5qiL6rGZjIo1VZ7RZBzfn1HSqUZ7a0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04800"/>
            <a:ext cx="4648200" cy="549068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4" name="Picture 3">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5" name="Picture 4">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6" name="TextBox 5"/>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8 </a:t>
            </a:r>
            <a:r>
              <a:rPr lang="id-ID" b="0" dirty="0" smtClean="0"/>
              <a:t>Saluran drainase yang tidak berfungsi optimal akan mengurangi penampungan debit air.</a:t>
            </a:r>
            <a:endParaRPr lang="id-ID" dirty="0"/>
          </a:p>
        </p:txBody>
      </p:sp>
    </p:spTree>
    <p:extLst>
      <p:ext uri="{BB962C8B-B14F-4D97-AF65-F5344CB8AC3E}">
        <p14:creationId xmlns:p14="http://schemas.microsoft.com/office/powerpoint/2010/main" val="20399078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sp>
        <p:nvSpPr>
          <p:cNvPr id="12" name="Rectangle 1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3" name="Picture 12">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7" name="TextBox 16"/>
          <p:cNvSpPr txBox="1"/>
          <p:nvPr/>
        </p:nvSpPr>
        <p:spPr>
          <a:xfrm>
            <a:off x="959259" y="29612"/>
            <a:ext cx="7763782" cy="400110"/>
          </a:xfrm>
          <a:prstGeom prst="rect">
            <a:avLst/>
          </a:prstGeom>
          <a:noFill/>
        </p:spPr>
        <p:txBody>
          <a:bodyPr wrap="square" rtlCol="0">
            <a:spAutoFit/>
          </a:bodyPr>
          <a:lstStyle>
            <a:defPPr>
              <a:defRPr lang="en-US"/>
            </a:defPPr>
            <a:lvl1pPr>
              <a:defRPr sz="2000" b="1"/>
            </a:lvl1pPr>
          </a:lstStyle>
          <a:p>
            <a:r>
              <a:rPr lang="id-ID" dirty="0" smtClean="0"/>
              <a:t>Upaya Penanganan Genangan Air</a:t>
            </a:r>
            <a:endParaRPr lang="id-ID" dirty="0"/>
          </a:p>
        </p:txBody>
      </p:sp>
      <p:sp>
        <p:nvSpPr>
          <p:cNvPr id="16" name="Round Diagonal Corner Rectangle 15"/>
          <p:cNvSpPr/>
          <p:nvPr/>
        </p:nvSpPr>
        <p:spPr>
          <a:xfrm>
            <a:off x="122206" y="761126"/>
            <a:ext cx="4602194" cy="612934"/>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3. Optimalisasi Fungsi Saluran Drainase </a:t>
            </a:r>
            <a:endParaRPr lang="id-ID" sz="2000" dirty="0">
              <a:solidFill>
                <a:sysClr val="windowText" lastClr="000000"/>
              </a:solidFill>
            </a:endParaRPr>
          </a:p>
        </p:txBody>
      </p:sp>
      <p:sp>
        <p:nvSpPr>
          <p:cNvPr id="18" name="TextBox 17"/>
          <p:cNvSpPr txBox="1"/>
          <p:nvPr/>
        </p:nvSpPr>
        <p:spPr>
          <a:xfrm>
            <a:off x="457200" y="1461513"/>
            <a:ext cx="7808641" cy="1477328"/>
          </a:xfrm>
          <a:prstGeom prst="rect">
            <a:avLst/>
          </a:prstGeom>
          <a:noFill/>
        </p:spPr>
        <p:txBody>
          <a:bodyPr wrap="square" rtlCol="0">
            <a:spAutoFit/>
          </a:bodyPr>
          <a:lstStyle/>
          <a:p>
            <a:pPr>
              <a:lnSpc>
                <a:spcPct val="150000"/>
              </a:lnSpc>
            </a:pPr>
            <a:r>
              <a:rPr lang="id-ID" sz="2000" dirty="0" smtClean="0"/>
              <a:t>Saluran drainase hendaknya dibuat dengan ukuran yang tepat sehingga mampu menampung debit ait yang masuk dan terhindar dari penyumbatan sampah maupun sedimentasi.</a:t>
            </a:r>
            <a:endParaRPr lang="id-ID" sz="2000" dirty="0"/>
          </a:p>
        </p:txBody>
      </p:sp>
      <p:sp>
        <p:nvSpPr>
          <p:cNvPr id="11" name="Round Diagonal Corner Rectangle 10"/>
          <p:cNvSpPr/>
          <p:nvPr/>
        </p:nvSpPr>
        <p:spPr>
          <a:xfrm>
            <a:off x="162164" y="2971800"/>
            <a:ext cx="4600800" cy="612934"/>
          </a:xfrm>
          <a:prstGeom prst="round2DiagRect">
            <a:avLst/>
          </a:prstGeom>
          <a:solidFill>
            <a:srgbClr val="CCCCFF"/>
          </a:solidFill>
          <a:ln>
            <a:solidFill>
              <a:srgbClr val="0033CC"/>
            </a:solidFill>
          </a:ln>
        </p:spPr>
        <p:txBody>
          <a:bodyPr wrap="square" rtlCol="0">
            <a:spAutoFit/>
          </a:bodyPr>
          <a:lstStyle/>
          <a:p>
            <a:pPr>
              <a:lnSpc>
                <a:spcPct val="150000"/>
              </a:lnSpc>
            </a:pPr>
            <a:r>
              <a:rPr lang="id-ID" sz="2000" dirty="0" smtClean="0">
                <a:solidFill>
                  <a:sysClr val="windowText" lastClr="000000"/>
                </a:solidFill>
              </a:rPr>
              <a:t>4. Pengembangan Ruang Terbuka Hijau</a:t>
            </a:r>
            <a:endParaRPr lang="id-ID" sz="2000" dirty="0">
              <a:solidFill>
                <a:sysClr val="windowText" lastClr="000000"/>
              </a:solidFill>
            </a:endParaRPr>
          </a:p>
        </p:txBody>
      </p:sp>
      <p:sp>
        <p:nvSpPr>
          <p:cNvPr id="14" name="TextBox 13"/>
          <p:cNvSpPr txBox="1"/>
          <p:nvPr/>
        </p:nvSpPr>
        <p:spPr>
          <a:xfrm>
            <a:off x="497159" y="3623608"/>
            <a:ext cx="7808641" cy="1477328"/>
          </a:xfrm>
          <a:prstGeom prst="rect">
            <a:avLst/>
          </a:prstGeom>
          <a:noFill/>
        </p:spPr>
        <p:txBody>
          <a:bodyPr wrap="square" rtlCol="0">
            <a:spAutoFit/>
          </a:bodyPr>
          <a:lstStyle>
            <a:defPPr>
              <a:defRPr lang="en-US"/>
            </a:defPPr>
            <a:lvl1pPr>
              <a:lnSpc>
                <a:spcPct val="150000"/>
              </a:lnSpc>
              <a:defRPr sz="2000"/>
            </a:lvl1pPr>
          </a:lstStyle>
          <a:p>
            <a:r>
              <a:rPr lang="id-ID" dirty="0"/>
              <a:t>Penghijauan dan penanaman vegetasi-vegetasi tertentu sangatlah diperlukan dalam memperbaiki tekstur tanah agar memiliki permeabilitas yang baik.</a:t>
            </a:r>
          </a:p>
        </p:txBody>
      </p:sp>
    </p:spTree>
    <p:extLst>
      <p:ext uri="{BB962C8B-B14F-4D97-AF65-F5344CB8AC3E}">
        <p14:creationId xmlns:p14="http://schemas.microsoft.com/office/powerpoint/2010/main" val="1330154900"/>
      </p:ext>
    </p:extLst>
  </p:cSld>
  <p:clrMapOvr>
    <a:masterClrMapping/>
  </p:clrMapOvr>
  <p:transition>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3 Amdal - Rusunami\Data\Sanggabuana\foto Amdal\New Folder (2)\IMG_0766.JPG"/>
          <p:cNvPicPr>
            <a:picLocks noChangeAspect="1" noChangeArrowheads="1"/>
          </p:cNvPicPr>
          <p:nvPr/>
        </p:nvPicPr>
        <p:blipFill>
          <a:blip r:embed="rId2" cstate="print">
            <a:lum bright="10000" contrast="30000"/>
          </a:blip>
          <a:srcRect/>
          <a:stretch>
            <a:fillRect/>
          </a:stretch>
        </p:blipFill>
        <p:spPr bwMode="auto">
          <a:xfrm>
            <a:off x="0" y="0"/>
            <a:ext cx="914400" cy="609600"/>
          </a:xfrm>
          <a:prstGeom prst="rect">
            <a:avLst/>
          </a:prstGeom>
          <a:noFill/>
        </p:spPr>
      </p:pic>
      <p:pic>
        <p:nvPicPr>
          <p:cNvPr id="3" name="Picture 2">
            <a:hlinkClick r:id="" action="ppaction://hlinkshowjump?jump=previousslide"/>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4" name="Picture 3">
            <a:hlinkClick r:id="" action="ppaction://hlinkshowjump?jump=next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5" name="TextBox 4"/>
          <p:cNvSpPr txBox="1"/>
          <p:nvPr/>
        </p:nvSpPr>
        <p:spPr>
          <a:xfrm>
            <a:off x="0" y="6304002"/>
            <a:ext cx="91440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9 </a:t>
            </a:r>
            <a:r>
              <a:rPr lang="id-ID" b="0" dirty="0" smtClean="0"/>
              <a:t>Optimalisasi saluran drainase agar dapat menampung debit air.</a:t>
            </a:r>
            <a:endParaRPr lang="id-ID" dirty="0"/>
          </a:p>
        </p:txBody>
      </p:sp>
      <p:pic>
        <p:nvPicPr>
          <p:cNvPr id="15362" name="Picture 2" descr="https://encrypted-tbn2.gstatic.com/images?q=tbn:ANd9GcRp83ii7rlqyZrLowthfgOcuQ_AuViaHPP4k4T7dKlZm9rV6WLJ"/>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323" y="581824"/>
            <a:ext cx="7877355" cy="547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4406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hQSERUTExQWFBQWFxcYGRcVGBgaGRgaGBUYGh8YFxoYGyYeGBojGhgVHy8gJScpLSwsFx8xNjAqNSYrLCkBCQoKDgwOGg8PGikkHBwsKSwsKSwpKSkpLCwpLCwpLCksLCkpKSwpLCksLCkpKSkpLCkpLCkpLCkpLCwsLCwsKf/AABEIAIwAyAMBIgACEQEDEQH/xAAbAAACAgMBAAAAAAAAAAAAAAAEBQMGAAECB//EADoQAAECBAQEBAQGAQMFAQAAAAECEQADITEEBRJBBiJRYRNxgZEyobHwFEJSwdHhIwdi8SRygpLiFf/EABkBAAMBAQEAAAAAAAAAAAAAAAECAwAEBf/EACARAQEBAQACAwADAQAAAAAAAAABEQIhMRJBUQMTYXH/2gAMAwEAAhEDEQA/AFGecXycVKTLk4VEpOsFaySEFTHSlhRhVnBt3MQ8MYFEyWuXqTMIUClE1S/DUoPaSgaiopcalMx3rFOCijSHIFFMCRbfz7w6wfEakpZPxGilB9RBrzH81esUvX4jbYb5RmuITJmYdIASTq8J9OlYUGUn9KuUMQ1jCfiLBzUTCgsfFImEBiSa1H5mqfusLznK0uHZ6uzH+j6wMvFnZR9bje94HkJp1w9jUpJTMSF6gQyjQuCCB33B2aLLw3mq5OJliUwWlKksrmT4ag4WrTVYAJ82igotqsXFfnF44azpS0pdKSUjmNlFLfMeUZrs9PQ+GuKwnxDNSqU8wlKagaXS6zsEsdQA2Cqxd0L1MtBcV9a7A+tY8vwmFlzazCUpCVMlBsSGSCGuLtYt737JM4Qs6QSWACSr4izDm8zWF+jcd77OtVI8m454nUucZdGSpk6dKixA3Ff4i18dcSiXJmy0VUEsokUGoWSf1NvYR4fMzUoUFXuzj39Yac+PI93fBrmOGWskApBvzEML261hLoSk858R3GmredNxcPS0RYvO1GrBI2Y9YBVidW7B3iU56iXMpjh8TzBT1FA/WnQVoPnHOapJWZiWBYsUsD/5DcXq1jAScToJYgg3/mLlk3+n2IxOGM8qRLSecJWoAmWQf8gLskUIq1oOXTyXVAZy992/bsYGnStx6jpDfOcKgTF+E+lJoSXJcljQCht6QCA4bTXe/rDYoky/FkCimPpWNzVMrcXBBc1gJC1IUFJJBBcEbGJ0TAq9+vcmBQsTLLgn528hAE1ZUruYJmgoF7jat/oWMCoFY0HnwklIJt8on00D/wBxGgqNqsPpHaVncQKWi8NjFILpcEVJBa4b2i28LY3ETigSpgl+ENKuYmYUrJBKQkEqFfT5xQ1z33P8xNl2IWhWtBUFAGqbgbxSXAx6BnM6alIkSlpJCypEwLACZaU0AmEjS7KLC9N6RkUpeZzBLIUxBDMvU93cCxaz7PGQ3yps33Ec3CKKdWpNW5X5mJNgRam3URKcoWl0lM1Mx0jTpIJcEl3ZqMRd3j1jJ8owCZPi4eaqYlStRTMSnVy0ZJIJSNBUWcksOlQv9QsXJR/kw8xM7WjSkrJWUJIJZOoVFaaqpenZS2yPME5apg6VJJol0nmqzBvWBzJLgAEGxfr62i35Hg0KX46p/hMeQpuFMCVFgNKujeULsxwkr8i1LJPMVbnYjvADSUHSWL9afu+8N+H8WUTQu3yG7Ado2Ef9OAXJEwKI0vRIZwq9iXET4TLFOlUvmSQ7jYvQKALgd+8HY1sWnC4tRIp8IHS25JF3JMWrBzwqTMlSUqK1IYKSGZ6klQTqDMEsbvFXw2D0DWZjUdTfEbdaM+20OOG80PijSpTlywJVQl+Zm1AbgmBKlPaTJuElzsPom6khwtIWWIW7KXQfCUtR3MUviTg5aJjOpRcgg1atHUHDNXs0eyYfGa09C9n6/mO//EA8UcPCbh1GWB4oSohI3Sq5awO79ofr0p5rw+Vw1qC1FRDCgILmhcjt06wfnXC34ceGoBKiygokKdJQKOk2JCi3YQTIx02RqSmrkaiUhwyWudiHf0hTicWpfKCSALPTf2SOkR3wG0onYDmbVVxe4HdukE4PO52FC0IXyrGlTVBTWgewLmkSrwrgqKmp0cntTfygXFpGgEVqK9fIRvkeVk7NtaClgAQkF62LgjvQPAiL6rDejxCtOk12+Yja5tO3TaGpm0B0nz2vW0RLQRX5xLgsQUcwAcPdmc9jfeOpU3qApNQyum5HQ94BkfiPcN3jvAITqIW7MdNWGqlT1DfMiIpia0tts/pEuGnMWNAWBLOwcGkbWqQSWdT12iRGH101Bw3KaOSWYbU9ImxoALJIUHbUPhPcekBaKE0u14VN2jCVII0kWdmvYwTlmOTJKllAUWIANqhqjcXgFeJsG+/OI1qgzTSa7xOLM1alFg5JZNEpD2SNgOkbgfQbRkNpnuPCHEsnFSJeF+CY6vFUr81HdKmDO1h22ilcRYIrm+Fh0EJOoBBWkqaW5O7ilfo8d4EKwmJQtBS00OFEnTV+tH9LiIOLcwK1oJAJDgMAA1bNepjbELdoUTkS5YYpIUOZJDqSRUaS1iN6wElBJoGCjQeuzx2uUzF3UQ9rdQRtEXj6viFXBfsHjQTc6kpSlQABsdy2945watKtIISDX1PfpC9U38tD5Fx51+6QQmazBnqQHcOBS/nvGwMPcEpiQoAhrBVb/Zhlhl6FApUQKDUKEDt6vC3A5YrwfFSWqXQsUUkihSXc79Noll4nSQNPTYv/AA3eKczGxb5U0LSACdQNFE7OKqDOAB07x1jswmGSsBQJ0EgpLCwoSdn27wLlGPHL4jEEcwISXOxe7doYYvOkSZZGhKkqGnwz3bte3tGtZ54mVrGo6kh6AkalA7pozUhPmkoFSQkEBnZ3NRewrcxZsUpayUJTQXbYB69g/eK1m0hQU5Zhdjv/AD2iNaBig6PKjdj0e0BTFkUJeji1K7dIOxyQKkEgVt90heZGoarBr16t9YU0mhsWQo+gp0PT76x0iUNIXQmoAU/0Ed6nU9KN9N4HxE0kN022EGHjpABSNOrU9RRj3TvEmHwalaQTpBLB/t2eNS0gpZ0gitXB6sCBHeEnUYjUljSznuRc+cEfpPiMuSJhlEKStIDn8tRu9XhdOkaT5Qbhpjbp5j0qnzUQ8E4uQVIYpZQDg9R1HWMEuXCzCT2cbHp6x0JYYsSPI08o4ny6AjpHKFFrinvGGxwo1reOpSSWADk0HfsIxEskw/4XwiNZmLU2n4PP9XpBG+JqzZPkUlElKVISstzkhySbtWgFhGQalTpooG1j9tGRSSfbn2k8rh6XMw6lJU0xBUlXNRRSbgfpZi/eB/CTiFJUsMyKBJDOOUPTchR8mh3lSBLxqElIUiapPKTRSwoUI6EX8o7k4ZacEucAEqmYnSlSWolBmNcWd/lBslppN8l+D4ZBOqZ4pSmulCfi3Ichm7vt3hPnGFSguiXMQg159JcVqlrPSnaD5XEuJlKH+Qrc1CwCL9BURaeKp6VYBaVEAsCCKOoEFg/0g/GYG/ag4CUS+pPM323ziXDTXURqLfJjUfOLPmsggSJgA1sAE6QEqSqWToPm3u0JsLg0zZykhSgjk0mlCEagkvYMTU9IU3sVLxi306nts1omRMJWUhJoa6Wod62IjeaYEIASkgzEAkq1U0gPV6BWwHlEWLkeEQkF0lgFWejsRsQ584eQuCJBJPl7v08oZycUUfHLChd1VKRX4f8AdsC28JcNIWt2sGOkXPdt2aDfxy01PM1aiof+KQLL9A7GGXMWABo8Q7khAoSApQ+6+kAYrJyhyopvRCdQJUCQxfagPqIf4LNDoILAkHZg9a0o9YPxEpC0JWlkuW0tUHSxrarBvOF+GGk8POs0wcwOWo5Hf1o1oATgyUrRqKSxVpaj0u9nBJp0i5Y6QmZyOEVHSvN16CF+eYUawQkS1JSUqDuVvSvdqg+kJ8cNxVJnpAUobBo7mI5LVNxRm2oIJxOEYf7mqOz0eBmJo2moA7nqTCKYgwK9tqAtQtux284tXEOYylS0+AJSUSgltAY1B5FaqqUKOp2rCXh3AGZifCGnU9EqIRqY1Q62FRselKxviScFzEJASCzrTLSlKQSXYBJNa1BrSGCxxlzeEsaXKyC5FRV6RPMxxIKQzdQGJa38QIRsPWOUqLdoGFsZiUUKW7j1gRCCXAEHmQQEqZwRv0f5ViGXN0lWzgRlZ5iOXSj17Q+kYHwyErZNKHvu7G7wpyfBmZOSB1B8mq7e0WfH4FllClA1LkNpr0Pn9IMnjSd36cBBA1P7EA0+UbhROxOiYZbkpFiC4Y94yFxK8r5mMhcvCfikgJXI0zUlTHUpK9NtqG3aDs0xUrDYLDSVrZYTKWzAGsokn/2UYX8VrUZKJaZqJrkAFLbc5JoKM1TuWhPjM7TiJgHhyiUtVTWYAUVcAAm28X6726M8TDfLEImrBCTWYCFNSqSCdWwpv2iXjbAgYNQ1pWb8pdiD/D1gbBcXpwzpQCkpBKKq06eblUkMCo94HzLihE1KnlpU4CVAbAirVZhSt3jX+WBkg/SqdhwlOojQlThJJSoJBBcW0loT5IP8anTp1TFLFKAII1EFrAuN7tB2T8RzJMgSSpklOkhOk6iAWqHNqN2iKZjdMhMhB5f8hB+IuoGiWqzi9rvA+UbJDDA4X/CVzEOmepYCrGjAM9kgGh6vGstyUzUzFL0hEvWl3dSlAA6kgmgZIY9zGJ4zKJcmWNKkIbSCnVqLDr0AI94HweO5nRRa06laGIOpTOa2q/rA/skaispwfiEhL/EhFAfiS5I9WB9Ymx+SFcyapNEpI7u7fLcxBLKwtErQt1ssWQFAhRoo2Hwh4gk410hRmolglQICySVBuUpFRqILOWpGn8n3jW+DHEZSqVKVN+JKSoVBALEBx2J+kOsTw+lSEpQopBUCa0+FZF6EuAkdAYR4XNipAlKVPUm+hKQUGpZiTcw34czZU1BVqMuWkkJWtKVFRBszO4Lxv7Dc87A+F/04nLJM1QkpABBbVUsbdt4p+Y4MyVkE+IDoJIdndVev5Y9hwGLnGWFTZgSpSE6k+H8JaoAJYdGij8e4A6StMuWoEuVJRbZqkkf+NIPy/VJxnp5kojVO1O5bQR2UNjtpeLT/AKfcHjELnTNY/wCnGpKWB1qIUzvsyT6tFVnrCETErlOrUGUoKSQGNOhixf6b5x4WKclICpVdYJTqHkR1MS37PPuIeMMj1oOKQDyBAmLdB1an5yE11As6j1HR4r3D+VmbNbSpQU45TflJubGj+hj1LOky1YGdKRMla1S25QxUQVGrm5dvQRUOA8dL/Cz5C1IQozZS0qUFE0uAU2HKfeDbzfJbzQ+C4NnLnqkLaWEIE2aSpI0J21k2Jc94Z5dwvLPMZY0KAYKXUB/iUHcKPTp5w3yvN5U1c+ZOmSgFzyplheqcEAIRr2TLDOE7m9KQ1zSVJxATqmSEs5dCiCXb4qVt7Q064D4gMXwtJ/AkJASoLcK+LlSkqKWf9R87R5atLHmu37R7l+MllGj/AAEaCj4wL/mAAbUKe0eM58B+Lm6QANagADS7Ugd3m+jcTE/CC0JxJKwdBlTRSjchYv5sYsGIBVpUpPKs0JDB2eKzkknVOlo1AOrS5NGUBc+sXqdw54AQFqTMcmiCWBDNW8NxZZlL3zd1VOJstShRMssFISovUfDsbg7dIyLTxTlCV+HKSyVTFJQL0o1/+2voIyBeYWKymXMUQXKwHHY1YnsH6xzIOl1M50lOpgQHukvd7QpM9SVXUC1GOz/TeJJuZAoCFsCfzpAcd1Bg/wC8TkSy+04x4SC6QVEvVmO1S1aVvRosfDHCX4mQuYVploB0gKTqJUA7moYVAr0ikjEhC3B1CoNSHBHyEFys6npB8ObNAJAYE1p8/ODP9POf0xmTmmeG4SE6grQDQu1SDVyHJgrJM0w6J5XiEmahKCkaXKQdnqNViaUiuIw8w1CFfOpO/etXgydlaxLK1VYEWtaj7xvBpyYZjiQqYpckEI1OKCiXowd2HS0dKzbEzFBIAOgCWlg1CkQbg8MAQEgtuW3pE+Cl6FTFVOtQIt+kD3pG0fiHVJXOlTjNUtSklaUh30sE0BG0MJWWiWtTcqP8Z1Fi5QVH+IExGPlyQqzFRUxLkkirQrkqn4tXKSmVZ7fZja3/ABYFcTqM4Ikp8VRKQWDBKQ+/WprFu4bylOGQPi1OSEqOrS/cAfSAOHOG0YZIITzGtbv1P8bQ2nTYMh54GTc0gOdjwQQag7GApizEKyYNGKpxZkRLKSpSkA0B/Keh7d4r8nATZZCkpNHset49IKXoWI7whzbKlS+ZDFG9Kp/qI9atxl9kJnTNyfWFGR4nw5iu4L+heHpwOp2mEP6fWBZORaFakqr3aEnWKXjR0vMR39omTmqOh9oF8JQ2B9W+kbI/2wuheP8AB6M4ljY+0VLOlpM2YobqBD96284fBSekJs5qq1GHvDc3yn1MBySQsFN0lx7Ej9osiuLpqqmTq6Fj9HiroB1D0aLBlWZAS9JDlJI9HpDdfqdlviCzxXPUtC1ILyySBpLEkEP7GNRL/wDop6RkLpf6+lFDvUFjaDcNgisXFNyLuGb3g9MkEtoJtVhDBGFZnSptv4HvFbQwtw+QE3Nr9x26QcrBJTMlNsqvsTU+TQdh0q6ADo5+6R3Oww3ZRuAbE0+UbWoyUS/cnyYd44xICwUK5jdrU2+kQKmhNw27XgHF5wkChZ6be7+8CFvWejNeOCGKlNQdnhPmOfElkB+lm8wxqYWYjGGYWFT17nel6UiwZLkOlOpbOTbv7fKGHnm9eweWcOqnELmEhOw3PaPS8h4fTKSCUgEWT07nv9IzIcl0stY5th+nue/0h+U0huYf14gScmA50GYgwBNMNQDzDERVHU0xHCU0aeOwaVt3iJQ84wGAYjzXJdJ1o+E3HSFOhrxc9Y6PCjNMsoVIBHZiw7xPrlbjvPFIVLLUD+TRGJy/0H3EbmOCQTHP4gAX94lq1/WHEglnr7Qix88rUSLA0gzETqEBh9/KBPBpDS4n1L14CXUB3D9nN4Ow4ZZFn/5iGXLEY3Nv84bU5xlNFSz1jcR4ZSbKLGMhFvBvh5KRVyKmndto7TiXDpboL+r94AwqHqt0m9Dbz2vHZUiWdnudvt4t5cF6z2mmKWxIagIAFLg3iAYpme46PAOPzMkULXoD9esK8djNRCXPejVFPWDidt6McwzUhTMN/v3hfpVNPatrX2jvB4FSy1x6RbMqwKZdw6qMBuf3jK88YjyjJfDAURU2oK9gP3i85JkoSy1jmuAfy/K8ayjKmZcyq9h+n+4fyJQ9oecmtTS5XqIycYk0gecRzERQgDEmAZxgydeAZ0LRQE7RGV0jpcRKaJ00bUaxyTG0yyRHMxLRsNrT+0SIXA8dBcBinOspB50j+v6hOhZFCB5ED5Rb/GhLmWXBipI/dv8A5ifXK/HeeKVah0AiNUpNY3qIob/fyjTxHHREIwaTuBGvwjC4MTekaJDfzBCwN4I3Hs0ZEvt7xkEMD4rHir/KAZmLBUwDXqqxpv0pAE2eXalQC7V3tA5UTUkkuY6Xk886l8QlwA+w7eXWD8DlpURT7MZgZQJrt/UWHBgBLsPswNdHPOJcBggkWvbvFwyfKNDLX8fvp/vvAHDcgEKmH4gSB28u8WOXDSNaKk3YXg2VT/iBMEaeZgo/u0VTSJVv+0Qzz1iVSaQPPv6CMwOeekL5hvB068ALhaKBdaCOFSzZom3ETqPMIEmjuARNYMR9mNLnOLRmJ+L3+sQKMLbng0/WLnNGhNjmOUCFMlBeNle0c6I0sQG0uzLLh8Qf02/qE1ixB/nyi0vT0eE+ZYYB/Q+8JeVeO7C3QN/rGKQ247VjlMZ17CJY6NaMp3aMjWmMghtr/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3" name="AutoShape 4" descr="data:image/jpeg;base64,/9j/4AAQSkZJRgABAQAAAQABAAD/2wCEAAkGBhQSERUTExQWFBQWFxcYGRcVGBgaGRgaGBUYGh8YFxoYGyYeGBojGhgVHy8gJScpLSwsFx8xNjAqNSYrLCkBCQoKDgwOGg8PGikkHBwsKSwsKSwpKSkpLCwpLCwpLCksLCkpKSwpLCksLCkpKSkpLCkpLCkpLCkpLCwsLCwsKf/AABEIAIwAyAMBIgACEQEDEQH/xAAbAAACAgMBAAAAAAAAAAAAAAAEBQMGAAECB//EADoQAAECBAQEBAQGAQMFAQAAAAECEQADITEEBRJBBiJRYRNxgZEyobHwFEJSwdHhIwdi8SRygpLiFf/EABkBAAMBAQEAAAAAAAAAAAAAAAECAwAEBf/EACARAQEBAQACAwADAQAAAAAAAAABEQIhMRJBUQMTYXH/2gAMAwEAAhEDEQA/AFGecXycVKTLk4VEpOsFaySEFTHSlhRhVnBt3MQ8MYFEyWuXqTMIUClE1S/DUoPaSgaiopcalMx3rFOCijSHIFFMCRbfz7w6wfEakpZPxGilB9RBrzH81esUvX4jbYb5RmuITJmYdIASTq8J9OlYUGUn9KuUMQ1jCfiLBzUTCgsfFImEBiSa1H5mqfusLznK0uHZ6uzH+j6wMvFnZR9bje94HkJp1w9jUpJTMSF6gQyjQuCCB33B2aLLw3mq5OJliUwWlKksrmT4ag4WrTVYAJ82igotqsXFfnF44azpS0pdKSUjmNlFLfMeUZrs9PQ+GuKwnxDNSqU8wlKagaXS6zsEsdQA2Cqxd0L1MtBcV9a7A+tY8vwmFlzazCUpCVMlBsSGSCGuLtYt737JM4Qs6QSWACSr4izDm8zWF+jcd77OtVI8m454nUucZdGSpk6dKixA3Ff4i18dcSiXJmy0VUEsokUGoWSf1NvYR4fMzUoUFXuzj39Yac+PI93fBrmOGWskApBvzEML261hLoSk858R3GmredNxcPS0RYvO1GrBI2Y9YBVidW7B3iU56iXMpjh8TzBT1FA/WnQVoPnHOapJWZiWBYsUsD/5DcXq1jAScToJYgg3/mLlk3+n2IxOGM8qRLSecJWoAmWQf8gLskUIq1oOXTyXVAZy992/bsYGnStx6jpDfOcKgTF+E+lJoSXJcljQCht6QCA4bTXe/rDYoky/FkCimPpWNzVMrcXBBc1gJC1IUFJJBBcEbGJ0TAq9+vcmBQsTLLgn528hAE1ZUruYJmgoF7jat/oWMCoFY0HnwklIJt8on00D/wBxGgqNqsPpHaVncQKWi8NjFILpcEVJBa4b2i28LY3ETigSpgl+ENKuYmYUrJBKQkEqFfT5xQ1z33P8xNl2IWhWtBUFAGqbgbxSXAx6BnM6alIkSlpJCypEwLACZaU0AmEjS7KLC9N6RkUpeZzBLIUxBDMvU93cCxaz7PGQ3yps33Ec3CKKdWpNW5X5mJNgRam3URKcoWl0lM1Mx0jTpIJcEl3ZqMRd3j1jJ8owCZPi4eaqYlStRTMSnVy0ZJIJSNBUWcksOlQv9QsXJR/kw8xM7WjSkrJWUJIJZOoVFaaqpenZS2yPME5apg6VJJol0nmqzBvWBzJLgAEGxfr62i35Hg0KX46p/hMeQpuFMCVFgNKujeULsxwkr8i1LJPMVbnYjvADSUHSWL9afu+8N+H8WUTQu3yG7Ado2Ef9OAXJEwKI0vRIZwq9iXET4TLFOlUvmSQ7jYvQKALgd+8HY1sWnC4tRIp8IHS25JF3JMWrBzwqTMlSUqK1IYKSGZ6klQTqDMEsbvFXw2D0DWZjUdTfEbdaM+20OOG80PijSpTlywJVQl+Zm1AbgmBKlPaTJuElzsPom6khwtIWWIW7KXQfCUtR3MUviTg5aJjOpRcgg1atHUHDNXs0eyYfGa09C9n6/mO//EA8UcPCbh1GWB4oSohI3Sq5awO79ofr0p5rw+Vw1qC1FRDCgILmhcjt06wfnXC34ceGoBKiygokKdJQKOk2JCi3YQTIx02RqSmrkaiUhwyWudiHf0hTicWpfKCSALPTf2SOkR3wG0onYDmbVVxe4HdukE4PO52FC0IXyrGlTVBTWgewLmkSrwrgqKmp0cntTfygXFpGgEVqK9fIRvkeVk7NtaClgAQkF62LgjvQPAiL6rDejxCtOk12+Yja5tO3TaGpm0B0nz2vW0RLQRX5xLgsQUcwAcPdmc9jfeOpU3qApNQyum5HQ94BkfiPcN3jvAITqIW7MdNWGqlT1DfMiIpia0tts/pEuGnMWNAWBLOwcGkbWqQSWdT12iRGH101Bw3KaOSWYbU9ImxoALJIUHbUPhPcekBaKE0u14VN2jCVII0kWdmvYwTlmOTJKllAUWIANqhqjcXgFeJsG+/OI1qgzTSa7xOLM1alFg5JZNEpD2SNgOkbgfQbRkNpnuPCHEsnFSJeF+CY6vFUr81HdKmDO1h22ilcRYIrm+Fh0EJOoBBWkqaW5O7ilfo8d4EKwmJQtBS00OFEnTV+tH9LiIOLcwK1oJAJDgMAA1bNepjbELdoUTkS5YYpIUOZJDqSRUaS1iN6wElBJoGCjQeuzx2uUzF3UQ9rdQRtEXj6viFXBfsHjQTc6kpSlQABsdy2945watKtIISDX1PfpC9U38tD5Fx51+6QQmazBnqQHcOBS/nvGwMPcEpiQoAhrBVb/Zhlhl6FApUQKDUKEDt6vC3A5YrwfFSWqXQsUUkihSXc79Noll4nSQNPTYv/AA3eKczGxb5U0LSACdQNFE7OKqDOAB07x1jswmGSsBQJ0EgpLCwoSdn27wLlGPHL4jEEcwISXOxe7doYYvOkSZZGhKkqGnwz3bte3tGtZ54mVrGo6kh6AkalA7pozUhPmkoFSQkEBnZ3NRewrcxZsUpayUJTQXbYB69g/eK1m0hQU5Zhdjv/AD2iNaBig6PKjdj0e0BTFkUJeji1K7dIOxyQKkEgVt90heZGoarBr16t9YU0mhsWQo+gp0PT76x0iUNIXQmoAU/0Ed6nU9KN9N4HxE0kN022EGHjpABSNOrU9RRj3TvEmHwalaQTpBLB/t2eNS0gpZ0gitXB6sCBHeEnUYjUljSznuRc+cEfpPiMuSJhlEKStIDn8tRu9XhdOkaT5Qbhpjbp5j0qnzUQ8E4uQVIYpZQDg9R1HWMEuXCzCT2cbHp6x0JYYsSPI08o4ny6AjpHKFFrinvGGxwo1reOpSSWADk0HfsIxEskw/4XwiNZmLU2n4PP9XpBG+JqzZPkUlElKVISstzkhySbtWgFhGQalTpooG1j9tGRSSfbn2k8rh6XMw6lJU0xBUlXNRRSbgfpZi/eB/CTiFJUsMyKBJDOOUPTchR8mh3lSBLxqElIUiapPKTRSwoUI6EX8o7k4ZacEucAEqmYnSlSWolBmNcWd/lBslppN8l+D4ZBOqZ4pSmulCfi3Ichm7vt3hPnGFSguiXMQg159JcVqlrPSnaD5XEuJlKH+Qrc1CwCL9BURaeKp6VYBaVEAsCCKOoEFg/0g/GYG/ag4CUS+pPM323ziXDTXURqLfJjUfOLPmsggSJgA1sAE6QEqSqWToPm3u0JsLg0zZykhSgjk0mlCEagkvYMTU9IU3sVLxi306nts1omRMJWUhJoa6Wod62IjeaYEIASkgzEAkq1U0gPV6BWwHlEWLkeEQkF0lgFWejsRsQ584eQuCJBJPl7v08oZycUUfHLChd1VKRX4f8AdsC28JcNIWt2sGOkXPdt2aDfxy01PM1aiof+KQLL9A7GGXMWABo8Q7khAoSApQ+6+kAYrJyhyopvRCdQJUCQxfagPqIf4LNDoILAkHZg9a0o9YPxEpC0JWlkuW0tUHSxrarBvOF+GGk8POs0wcwOWo5Hf1o1oATgyUrRqKSxVpaj0u9nBJp0i5Y6QmZyOEVHSvN16CF+eYUawQkS1JSUqDuVvSvdqg+kJ8cNxVJnpAUobBo7mI5LVNxRm2oIJxOEYf7mqOz0eBmJo2moA7nqTCKYgwK9tqAtQtux284tXEOYylS0+AJSUSgltAY1B5FaqqUKOp2rCXh3AGZifCGnU9EqIRqY1Q62FRselKxviScFzEJASCzrTLSlKQSXYBJNa1BrSGCxxlzeEsaXKyC5FRV6RPMxxIKQzdQGJa38QIRsPWOUqLdoGFsZiUUKW7j1gRCCXAEHmQQEqZwRv0f5ViGXN0lWzgRlZ5iOXSj17Q+kYHwyErZNKHvu7G7wpyfBmZOSB1B8mq7e0WfH4FllClA1LkNpr0Pn9IMnjSd36cBBA1P7EA0+UbhROxOiYZbkpFiC4Y94yFxK8r5mMhcvCfikgJXI0zUlTHUpK9NtqG3aDs0xUrDYLDSVrZYTKWzAGsokn/2UYX8VrUZKJaZqJrkAFLbc5JoKM1TuWhPjM7TiJgHhyiUtVTWYAUVcAAm28X6726M8TDfLEImrBCTWYCFNSqSCdWwpv2iXjbAgYNQ1pWb8pdiD/D1gbBcXpwzpQCkpBKKq06eblUkMCo94HzLihE1KnlpU4CVAbAirVZhSt3jX+WBkg/SqdhwlOojQlThJJSoJBBcW0loT5IP8anTp1TFLFKAII1EFrAuN7tB2T8RzJMgSSpklOkhOk6iAWqHNqN2iKZjdMhMhB5f8hB+IuoGiWqzi9rvA+UbJDDA4X/CVzEOmepYCrGjAM9kgGh6vGstyUzUzFL0hEvWl3dSlAA6kgmgZIY9zGJ4zKJcmWNKkIbSCnVqLDr0AI94HweO5nRRa06laGIOpTOa2q/rA/skaispwfiEhL/EhFAfiS5I9WB9Ymx+SFcyapNEpI7u7fLcxBLKwtErQt1ssWQFAhRoo2Hwh4gk410hRmolglQICySVBuUpFRqILOWpGn8n3jW+DHEZSqVKVN+JKSoVBALEBx2J+kOsTw+lSEpQopBUCa0+FZF6EuAkdAYR4XNipAlKVPUm+hKQUGpZiTcw34czZU1BVqMuWkkJWtKVFRBszO4Lxv7Dc87A+F/04nLJM1QkpABBbVUsbdt4p+Y4MyVkE+IDoJIdndVev5Y9hwGLnGWFTZgSpSE6k+H8JaoAJYdGij8e4A6StMuWoEuVJRbZqkkf+NIPy/VJxnp5kojVO1O5bQR2UNjtpeLT/AKfcHjELnTNY/wCnGpKWB1qIUzvsyT6tFVnrCETErlOrUGUoKSQGNOhixf6b5x4WKclICpVdYJTqHkR1MS37PPuIeMMj1oOKQDyBAmLdB1an5yE11As6j1HR4r3D+VmbNbSpQU45TflJubGj+hj1LOky1YGdKRMla1S25QxUQVGrm5dvQRUOA8dL/Cz5C1IQozZS0qUFE0uAU2HKfeDbzfJbzQ+C4NnLnqkLaWEIE2aSpI0J21k2Jc94Z5dwvLPMZY0KAYKXUB/iUHcKPTp5w3yvN5U1c+ZOmSgFzyplheqcEAIRr2TLDOE7m9KQ1zSVJxATqmSEs5dCiCXb4qVt7Q064D4gMXwtJ/AkJASoLcK+LlSkqKWf9R87R5atLHmu37R7l+MllGj/AAEaCj4wL/mAAbUKe0eM58B+Lm6QANagADS7Ugd3m+jcTE/CC0JxJKwdBlTRSjchYv5sYsGIBVpUpPKs0JDB2eKzkknVOlo1AOrS5NGUBc+sXqdw54AQFqTMcmiCWBDNW8NxZZlL3zd1VOJstShRMssFISovUfDsbg7dIyLTxTlCV+HKSyVTFJQL0o1/+2voIyBeYWKymXMUQXKwHHY1YnsH6xzIOl1M50lOpgQHukvd7QpM9SVXUC1GOz/TeJJuZAoCFsCfzpAcd1Bg/wC8TkSy+04x4SC6QVEvVmO1S1aVvRosfDHCX4mQuYVploB0gKTqJUA7moYVAr0ikjEhC3B1CoNSHBHyEFys6npB8ObNAJAYE1p8/ODP9POf0xmTmmeG4SE6grQDQu1SDVyHJgrJM0w6J5XiEmahKCkaXKQdnqNViaUiuIw8w1CFfOpO/etXgydlaxLK1VYEWtaj7xvBpyYZjiQqYpckEI1OKCiXowd2HS0dKzbEzFBIAOgCWlg1CkQbg8MAQEgtuW3pE+Cl6FTFVOtQIt+kD3pG0fiHVJXOlTjNUtSklaUh30sE0BG0MJWWiWtTcqP8Z1Fi5QVH+IExGPlyQqzFRUxLkkirQrkqn4tXKSmVZ7fZja3/ABYFcTqM4Ikp8VRKQWDBKQ+/WprFu4bylOGQPi1OSEqOrS/cAfSAOHOG0YZIITzGtbv1P8bQ2nTYMh54GTc0gOdjwQQag7GApizEKyYNGKpxZkRLKSpSkA0B/Keh7d4r8nATZZCkpNHset49IKXoWI7whzbKlS+ZDFG9Kp/qI9atxl9kJnTNyfWFGR4nw5iu4L+heHpwOp2mEP6fWBZORaFakqr3aEnWKXjR0vMR39omTmqOh9oF8JQ2B9W+kbI/2wuheP8AB6M4ljY+0VLOlpM2YobqBD96284fBSekJs5qq1GHvDc3yn1MBySQsFN0lx7Ej9osiuLpqqmTq6Fj9HiroB1D0aLBlWZAS9JDlJI9HpDdfqdlviCzxXPUtC1ILyySBpLEkEP7GNRL/wDop6RkLpf6+lFDvUFjaDcNgisXFNyLuGb3g9MkEtoJtVhDBGFZnSptv4HvFbQwtw+QE3Nr9x26QcrBJTMlNsqvsTU+TQdh0q6ADo5+6R3Oww3ZRuAbE0+UbWoyUS/cnyYd44xICwUK5jdrU2+kQKmhNw27XgHF5wkChZ6be7+8CFvWejNeOCGKlNQdnhPmOfElkB+lm8wxqYWYjGGYWFT17nel6UiwZLkOlOpbOTbv7fKGHnm9eweWcOqnELmEhOw3PaPS8h4fTKSCUgEWT07nv9IzIcl0stY5th+nue/0h+U0huYf14gScmA50GYgwBNMNQDzDERVHU0xHCU0aeOwaVt3iJQ84wGAYjzXJdJ1o+E3HSFOhrxc9Y6PCjNMsoVIBHZiw7xPrlbjvPFIVLLUD+TRGJy/0H3EbmOCQTHP4gAX94lq1/WHEglnr7Qix88rUSLA0gzETqEBh9/KBPBpDS4n1L14CXUB3D9nN4Ow4ZZFn/5iGXLEY3Nv84bU5xlNFSz1jcR4ZSbKLGMhFvBvh5KRVyKmndto7TiXDpboL+r94AwqHqt0m9Dbz2vHZUiWdnudvt4t5cF6z2mmKWxIagIAFLg3iAYpme46PAOPzMkULXoD9esK8djNRCXPejVFPWDidt6McwzUhTMN/v3hfpVNPatrX2jvB4FSy1x6RbMqwKZdw6qMBuf3jK88YjyjJfDAURU2oK9gP3i85JkoSy1jmuAfy/K8ayjKmZcyq9h+n+4fyJQ9oecmtTS5XqIycYk0gecRzERQgDEmAZxgydeAZ0LRQE7RGV0jpcRKaJ00bUaxyTG0yyRHMxLRsNrT+0SIXA8dBcBinOspB50j+v6hOhZFCB5ED5Rb/GhLmWXBipI/dv8A5ifXK/HeeKVah0AiNUpNY3qIob/fyjTxHHREIwaTuBGvwjC4MTekaJDfzBCwN4I3Hs0ZEvt7xkEMD4rHir/KAZmLBUwDXqqxpv0pAE2eXalQC7V3tA5UTUkkuY6Xk886l8QlwA+w7eXWD8DlpURT7MZgZQJrt/UWHBgBLsPswNdHPOJcBggkWvbvFwyfKNDLX8fvp/vvAHDcgEKmH4gSB28u8WOXDSNaKk3YXg2VT/iBMEaeZgo/u0VTSJVv+0Qzz1iVSaQPPv6CMwOeekL5hvB068ALhaKBdaCOFSzZom3ETqPMIEmjuARNYMR9mNLnOLRmJ+L3+sQKMLbng0/WLnNGhNjmOUCFMlBeNle0c6I0sQG0uzLLh8Qf02/qE1ixB/nyi0vT0eE+ZYYB/Q+8JeVeO7C3QN/rGKQ247VjlMZ17CJY6NaMp3aMjWmMghtr/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4" name="AutoShape 6" descr="data:image/jpeg;base64,/9j/4AAQSkZJRgABAQAAAQABAAD/2wCEAAkGBhISERUUExQVFRUWGBgXFxgYGRsXGBwaGBoWFhgaHR0YHCYgGBkkGhgaIi8iJCcpLCwtGCAxNTArNSkrLCkBCQoKDgwOGg8PGiwkHyQsLCwsLCwsLCwsLCwsKSwsLCwsLCwsLCwsLCwsLCwsLCwsLCwsLCwpLCwsLCwsLCwsLP/AABEIAMABAAMBIgACEQEDEQH/xAAbAAACAwEBAQAAAAAAAAAAAAADBAIFBgEAB//EAEIQAQACAQMCBAQDBgUBBgYDAAECESEDEjEAQQQiUWEFEzJxQoGRBlKhscHwFCNi0eEHFTNygpLxU2OissLDFiQ0/8QAGQEAAwEBAQAAAAAAAAAAAAAAAAECAwQF/8QAKREAAgIBBAIBAwQDAAAAAAAAAAECESEDEjFBE1FhBCKBFDJx8VKhsf/aAAwDAQACEQMRAD8AxZ4CvL9Uc36tciFlen59Mf45kbGTGJqE3Ul57ZEYSnKIm6oCevazqu0Pis6I9imvsi9smDy4OmNbxC2EZOMpWLxXZlxx0laZwH2j9gnWjCOnHUjq6ELLYsZl3KPfiqrnmu3W5j18v/6ZftSzTw8oxjNd0t80lLEi4Dd1GMBjj6n06+nSmHPWssvBrD2Svoe9vqp1v2q0I6uyUohWZMjDUpfmbYSb+3Vrp68JRjKMhjIGKOESyulwN54BamnLrkFOmXqDH26vcc70qdpnPmjydDdC+Dok9euaPvzjnoXgPiulrF6U4zM/Sjxz/HqbrgvYpfuBsOu7em+oy0r6veYvQ9C2zomlpX0R8P79e2SOOhysI6TT+5BoxDjrvWb+Iftno6OoQVmjWoxpNPF+a36vYzWes18b/wCp3MdLbA7SXzJnNVUf1e3XNPUjHFnT5Io+kMuqzW/aLQjMgzLWvzz3/J6+S6v7Sz1NSWrLVQiZdyFtiDaciNcY9eq/U+KWu1hLUP35NRGv3vqf6r1g9d3SRL1X0j6v8R+NxjDUlqSjGFeW0zjt+9yfr7dfPPiPxWfiZluyPlSL5aiTu5ZezzxyHr0j/wBp6tEJQ3zRm3tqIsT8TVcXk7dWfwj4oQI6fidEreR0o6frSU8Yko17WmFNo/VJ/a8Gaq7Za/sh8JXUlqLIYm3aZgyLzuyKXZX39utD47xOqeGlpwIDUoTJm4CpZwnYcNfwpR0vEeG8JpaYQNsoycrKRtpkSkXGG5Y0eUs/TL/EP20lOcmJOoSuTFc6ckq6QJMoyyvoXlOrnqKKN7SPnvxDxstct31GJe6cZyW3uluUttcdN/CfhG/TjqaumxhZEnIswSQjb5cHNJ/Lrv7TaIxJd8bqWslXnLJW79JdC+C/FPkMdTWFwsRgdsjgFjf34MV1lysEonLQ0gZMtOEZl1qwlKtlpGj6bqrMNdLeF19J8hpDtib9RoluknGPKVFjdXl5xY/iM97OMPNslulq/MNSEiUcsSOlAI7i7xzVOHrk/E6MdD5UdSSSk6kookN1ERUxKVFAWGeHlpYorguNf4mwk68Y6brTaqJGmTvtmAk2q/d+o/Oi1vF79RhDMcxgG6uxcRbhdXWaZPTXwb4W+J1TSZacBAiajtjIkyvNVFx3PxcdB8d4klGUYsGG+46kYHcKjusTjsP9emlTEF0NXfICZpsSTul5Y+QTbG5CytwCZOqvx3iSUmhjHiMbHaFYso5PTp3w/wANsmz3Txbt2WbkqQSlzd9u+az0XwjHSnOVGyEbnaK5Qq8VKWDvjpqrBKxXwvw7V2M4RuO3zLG4g+qlR6lofCSNmoxGhjEbVlxGNYkv356D4b4gmZBNyIxGxKT19/7wIjsd0YUXZi69reXHPt1abCzne7f5Pe88PVvHXjv3Ri1ioxkoIUtsZOKWr9u+KiRtaJCc2d+nvCspLt3SQ3IW+WPL5cxD17dDIou/hnjpaEzV0Z/L1GCFG68UyqlunjrY+I/6r6kpTuMZ6Yu2MZShgG1YivF126+fspb2MXZLVYSlxGIR3MUvJibzhHpmXhJQd97NSIb4S8yy8rBjRUqUrbZi7Okm6HTLbX/a7W1dSGpDTlp68GSS02WpqSgw2bNppxdu6nc7m69TrZ6X7V6+vpSdWtP/AAsdviYxIwfOITh5mq2yNiZRLKesp8J+K6Wh4WUYz/8A7WrcdJbZLESIQhYpOZthLP1c11Dx/hPEaktTWqREhBlKcrNsCTp7ljtlLe1trCXRebXsfRbfGP8Aqr4qc00WOlDgo3SxZzLm7P7cZ/4x8f8AF6m2OvPUngnU5NSJIwkwi7cfazHT37N/svqakHVjGE9OUYqT1IRb7QZ5dK1721F9eq3xOnHw5PS1SRqQkGzT2f5kNSXzJaisXb5SUY+a7e0eKSQtrayS+Kftf4jxRCGrrSUkfL/CXESUrDcyzHhAy+nS/h9XxWhJ1xlFJMGZOUWVkZSitbmKSPPmn3Og6HxCW2cYaEYQle6Rcp1G9tyQFiSVrm+DutL4lJP80lrR2f5ZOc6huMakTvWQxVL1VCpH2f8A6fft3/i2elqG10oRScpjKZbGTMoIt02WeZ4rO6jMSzPXwD9jPjcYQ1NPW1/l6P4YrH/vJX5oeSTEqPmsTzxxd9fSf2N/arwTKWlHWCUpbiMk2rJryNEb48sf5qdQ0axeMm3esj/1G+Pf4fw22MmOpqSIm2ZGcY53SDmXFUVl5OmP2m/bJ8HKnQZDFkS3kYpHaS7ORlHHp180/an47DxfiJarDbBI6cS9ysbd0mJw2VFzzx1nKW1WxTlSopWDKMaj5abktNXck9Vz29L6T8ZKUXIRjWVlVAVXqyD14t6a+KfHzT+mXd8olUNF0egYzV846qtL4n5r1CLR5SV0L9+aHl654KX7qOdIe1Pi224ujQBQiRO/PA19nPXNDRnME8NCJySSMSJh3iyufbtWHPVZrfFpatChSJfF3uV9chfPfrQanxeLpMp+Yk/5cWNRQy12Vkc5q+OiSceFz/JaFj4nUJ7Ku22ctzKhsgyM1YtdpD36B8P+Iw1NSojUgaZEZSYrLdfBE5a9ePVnW8TqFR0a0oSCcYxHTw5pXMkOX3MF5r/DalMzSiydSOYir61g5v8Anz1KimuBpDcfjBITYQ+XLbQ94YqXeuXPrXv0fW8REjqaiachIwCUCS7LFalcV3RG6571XV/8F8Dv0Z6uq7jSj/l3EuTEN4GZyjA5oAdvLYZn4pqmrp6qNaWnPbp+Uj9UnZELJO2Mm5KlRusHVQgl0aKFZEY/FCcwF0jLKW+TbX4QPL+KMQVCXOMqfEJ/MmaZP5kaK5XzZ2i/VS0duuS+ETJ7GhxdS3c98ehmvTqz8SaOjGEw2uqT2y3Ww2S+Wz9YtshFWhrrXC4FRV+I0604kWyRIawYTmsPHGarL0U8FHZps4/KjIleoxUluGWnKBfnPLS+ULOavqv+aMWoqy8z3Lzhe/P8Dq4j8e0aCcZsWJCeyISUj9fmUbkAjK6+wdPIIRIxjHcTYSsZQfq7OCQRlT7duK6jreLdhpup5SWIrIqHlI3mvIx3EasZyfvXkmVsucXXF49e3Vp4TwhLR+bObUEiRBUVKeeLlbWX06bVAuRnwnjHTJacJx1RlGVCy34kMcDYkctWWdPQDVHShKtypMsGPmt2iRmBdW43PG5eqOOqxmjbqbtu6Vwlk21Q3Gy+bxXHHTXw7xq77du6MIs5HzaxqVK6svOAvGLpTNrNj4D+K+AOnpRnGYboxQlLayG8kAc3wbnGe2ajW8JKH1YkYqUUke1SzHj060XgviENXxLEuOPJKXmkyE2lVtIpye36MeN+Fy1I7fkzjOQkV0pTChmO6MyESRGXqiZM4pSa5HVma8NqxRje0SF+S5Kbzyt0Yk3dWV6dN/C8T36WoxkFbsl7hGLTx97G/wBKrwg398fr69PeC+Hyol5UffOaaLx1s0IFHV2zJsRqSsW4jwo1dX/znq71fF6TPdu+ZF07j82cpTh/8uSj2G5F0ys9OqzxmlSDV8J29M+/6dQ0NGDmSGQos4+/I+3Ssng+k/s5o+ANSEjXmOpG955J3qakgJkE83mirgwtRGhj4p+1MZ+A8TDV0nVlDcwntGASSGmyR8yplOM4xn59rakDyVyV/pTuXni+iy+LSnYuox1EWLNYiDkGOU4v26neKyy0fienpRnt0NGU4QzrakLnFSnMZSPxub/Tqk+J/F3WlDzS1CEY6emyzJGsY5tqqq8Y6juIyHJT9R9byNXw7Vq/XpnxXjIzkyjqSGSNz04upwWydOhbHJXrz1e8V9CXh/Hz05Q24ksVCTtfMS2yiYlFrInv054/xHzdTdMGbuZbDYZbsiWcr/Dpbw4rl47V34/569PXzXIhR/C+Pv0OV8CbC+HiG2o37S7/AHyX1PRjKCyi5MhbFysfLmxB/j0u+MzW5/p1DU8QuBtcRf6fn0ZEWXjvi05AampLUY1ROcp+n7zf59T/AMft0vmeyRHKN3KVGF4B+/VdLVKDcZbr0XsHdz/x0GcyelUPMWykxdxXlBSvKGcvr275yjaoCU5Qt21fl44967ueeh6nhmSsa4yDbjnn+89e8HGW3ijdG3g7Y4++c16dWs/E6WnUY7pPelAGla4vHdXBx1DlteB9i/w/4ZGem75DDNxieYs+q7Mh64/rH4izlKMWcJQxtY+QMNAW0Hp/q6Q1tSLg7cXlfu9Sju5ulOavBWHsFp0KL5ZSQTW8VKEfl0ltyuSiHH5dWn7OaU9XVNPBGMVZYsi0co7ZIIYopez1VfDfAOo7Ym6S7YxMWvBnH5tV19T+G/CNPw+iacI7Gr1FMyk1a45xg7HZ6HSVGunDcwvy6iG0ajVOAiON26gge/PfrI/FtKHiPEvy0+X4cZTaCLKXMqMbahhQaW+eth8e8fDQ01nGMl1Ix2v0s3Fpm0CSnNRbQM5rwHhXwWgTYS1DUjFmh5pTlJiMaGWd0m67uOpb2o6JNUYbX1ma7afmSI3Jsc19gtL7Y9MdH+H+D3ayaY6k4spbtNiLsfqLYgLVZuqo6P46es6rGZu1HyrqZ1F+kVX6qiG54L6ufhOrLT8PLX+VHQ04x2z3HztXWlkYiwPkFx421z35uzkSszviYAbqjSu2I/VxaYrhLeueJ8KMSVUT3Sjf4mTfeirKxjHp1P4f4uGlTqTnOeB2BNjCKCk9SZUjLEB7Wx56J8W+OfNlFjKTA04CTCMmuBST+pXeulTFQp43w0ILGJvqpXurbEzm4GZbjP8ApaM9Q8DqMU21bgLT3Le/UP8AG3uhs06kzcx3Md1Vtktm0KH3lfPU9KW36jFC57Wc9XTDgjpQYyU3JIcRlsG+STnHdx0b4XrQjOZKEdWOySxlcGW0vyyMwnmxp4eu60tySCrDg7djjL6f2dI75bvJhvy09+3OP1x0lkE8jUtI09aM9OTOFmpCSbZNNpIOJDhTGbqmultbxG4kVJZNzZLJnK7uWPNJc25vp3xGkmnqR8vllGTtdx51051RxcYP2Oq2OrR1XORtstfFfDyGpKJYUbrKzWQvk9+i+Bm6UrHEuTteAffH8urf4l8V0tar+sHbUQPWltx+XfquYlJRX3+/QjTgc+KfC3Wjv0oxJwHfA4lXEigIy5s744rNF8NlLt6bUQcFXe6ur7wfiio2hI7ev9hx79F+KfCNPWHVixJhcoW+du7PR/n0OhNWUstOaI7ZlZDt9l4Pf36HpCuIienf39+iPwrWr/8Az6nbPp9sN9ej4CZiWhr32Qlj2rYn8eptGbQWGnKXMJHapRSkL9Lz0wbIxuWlCccLZtl5j6bi2BntlOlI6YdvEQr1jQD7tVx1HS8RGSbdSUqW7r8uJJ0y8D+t8uSf5TEP3fEY/SehL+fXY+D0ku/EfrpS/wD1x6B86Pv/AOo/L7Y6kapirrtnpC2og/C+dk9QO++BJ/WMwz9uvafwyPbcr++gfkBd/dft0aNPofxXjGTopqHam/8ATXVbmPagmn4eISXUCSBuNO0C8R82D179en4Te3qeMZ4qnQ1AcUXUkcep14lO/wARivTqW03cJect+vfpWyqI/wDY2lRD58MXV6Wrff8A0336qPG+BrfIkVFbymDuWemerSPs+nP93/79bH9jf2enOtfVPLzpxqmUivMr2OTHOexc2ChuZR/st+y6aXivn6LGLD6pwd0Jae7tJEDcNB5t3Jt6V+C+E0dUnqQJyucNDTPL53U0pSIpbXPHmojJ7Y+mfE9clq6WhIi6ciU9S8lR2EII1vJM5e3l4zjO/F9DT0vHy1BZMvDxTmMSZKemzS/r2SkbuQXNXa3G+1C37HfszHw8GW41NSQi1QRvtbzjLxz1qI65GNwH13GInv35Pzq8etPpfFNNi+WKm2hAj3rnNGAMdVnxL9qYx19PcYjGMyOQEdxYRlkrtx2q+ld5HiKAfH5y8TrR0YH+WJPdIYpIJiVL6Rcvd2+p0H9rH5cIh8xnBTdHyzgB9LfONrwZh0l8N8Y6niNT5enPVlNnKVEcfMVtH/Uqq2+hnqr0viEitF1HZKMSIT8hGRJku0tnIIhQWyXtmMyeTmc7VD/wLwmprxj8v5cZRlWpHUMGfIDl1IyrzSvG+PLnpr43oTl8rSghUW5y3QCW3y3ljvjC44eXqPj/AIxGWnp6ekad6iuTO6dcSccVG/xMe19T1NPU+W/MlqRN+3eqacpRrdG7usdoOBFB8x+BYqkB+Bfsx4cgs71pXXlj5Ykoyppok3FR9McnVV47wetm6TQhGEWIDNLuTG2vuOROrTxfjtTT0Yy8/wC5GMlJ1Eucdqtz7B6l9qabxHjqnMGMoq0x4w9nuc1/Z1UW2aR2tcFDrQ/zMcLj7JxjsLXVhHSGRj6u+bxirPT+vSerCpnpfHbHH5dP6buk3JQI+tXVHDjjt+fWrMmD8RpVp2P4tqjdtX92zPpz1XbU/pnq5+I+Ix2W3jPpwduqbXmOTHt/fp0RyZjmnOoTLOKT7MXvzx/DpCdPRtE/y7ObR/QT7/Un69e8LAZXxX+3TWLK4Oyx7c/7dPeC8dGNkobu14a/Vz1f+G/Z3TfqNN9yUx/idOR/Znw/o3/4n/brCWrDhickUEoaWpKGNkV837xtJNXXfeW/6emofDl3fJ1JSqMWNlIrPgb3cDz1c/8A8Z8O95Vmqk96vty7T9Op6f7N6Eey/dv889Z+aK4Yt6XBlofs3qbStF/9Er4yYOix+Fa2ajq4oPLqHHp6HWs0/gfh+CEf046ND4Tp9o/pf+/Q/qg3mPl4fxRg/wAQVTiWr+f3446lramtYJqojY7k7VlHs+3W00vCR/Db9l/36NHRxy/r/wA9Q/qvgFqGGNKZ+GX5WfyOubUcj/8AU/l1vCPu/fk6780OZA1w/esZ6X6r4H5DBOsH4jj1/wB3PUpa0SRmBi/rhx68/wBetvL4iH4nt2+9dd/7Qau5evH3/Xjp/qX/AIj8nwYrdArzQ8xZ5oOMW33+/RBi5hxxyP34Kr261UfiGtLiKf8AiK/nnopqazyaX2+qvXtk/Tp/qPj/AGPyfBkXtz6XeP1rp3T/AGh8RCBE4jGix7GDgxT1oknfGljt8uP889IPh9WWDQ0prwRIkk7/AIf16cdZSxRUdTOCo+I68o/50vEDNltlAZbiwd2axQX9ucdLx+I6i/WpjkKbZo85p3d+703qfs/KHifma3hpS00kbWUbXFNq4G7/AC65q+Fnu0mHgowjB80PmuoTj2i+WNBng79dE5RTpFObXIhH4jOoBLaMW0QTyjWR9f4dQ1tYmtoqZycB7cYo6tfHfE0lpJ4eGmjMYxi0GwRse21+19CfimssT5eJNmFHi5Hm9Ez1G5roT1GxU0tEZ79OLMQiykkY/hdxm1ex6p1V+KvezTMndxUbUcHCfy9+rf4lGXzZhAlHdLNPdzw/fpTU+HMspCPvJn/v0rVmbasU+LS0rfobw7IpEEG8/VasXj6Lzu8qXzdpUl+mo8u0lSh+6Ppxz79R8U7raaqvXij+v8+uR8PJaE/l2vrbbRWUH8AWMYTiDTKNbTDGrxnIJ9ui/wCCd0hY4lGLnug49QHPS2lvcDF/Q/n0SHh9Xkise6F3iu3Qx7gXxAIpeSP3rDeeieM8I/5htyyjti52kOW+w3X5dD8VGcitQlbZGzLdDXr26bPHax5vNdp9L3Irj1v+XSyuCWyvNKVVVV6V+fS5oTbCK1zR1ZfPkyVP1EP7em4fEfWEX7Uf/i9G9roiyoNGZpfTK/m+jdMHPuWGffqGnZQ3nv37fw60Tr6UoWkzO3gvIt47Y6WfAbmRpG6oijFJZU4r26PJfI3KzaPitMxUvTGeeMB3/wB+pQ8bB7SO+Sn+PVTpeF1ew174C65xn7H6vTMfhmrIxti3j8Z6ZoK7H+3Xm7I9sy2rsfh4mNYi/as9vfoGp8WjurF1jmqzfs/l1yXwMcS1EPYI49G3HOPt0SHwnSjzcrOGdHfNFHU/Yuw+0hp/GIr6/bzXVGBM/V+X59T8T4qcblCLJOIx28/dT+H8en4aMQSMQCsGRu+Cs3nqctVv15Ls/h7Zz+XWbmukLHRW6Opqz5JQeMpVZprF8+px1KfgpSPNqXxWHj9c9v8Afqy9C6xj/iz1rrtpncYf6f8AB0eR9FJsQh8NiZJy3cXELB+99MaXhNMe7X70lzisYB9+99G0xxfFf7Hpx/z0UtOLxZTz6/x6TnILYKMPQOez9r/Nx1LamLSv07Vw456mcmHlP4n6v99+vbv6p61Xtxj+vU2KgTX7w/kY6Gvv/ecf29ujOp3ox+efX+X69CZnoe3TTGSiPv8Ayr+7/h098CiOpKWWjtml+3SMtSijHt27Y6vPgujUVcXR+h/z106KuSNdJXID8e0ouiqtwuV3Vev8P5dZz5V9/wCP/HW21YEoI35hO5zZ1kdkx5yWSZL7Zx39+tPqFVNF6yXJVeM+EQl+KcUHMVOe2cI/06rn4BOMobdSVRnFqm0EuJUsFFfn1p5aS1eMvvf9/wBepsa4x+nv379YrXlHBgpNGT8X8F8TOcpGpstECSffh9uldT4J4or/ADfXuUfr1rNXRJc2/n9vT78+/QnwkLWjuXW77Z9erX1L7/4Vusx3iPhOvILnCTuLtjiqQfz6XPhfiJO6JFYr+7mXD9zPW3aGj9A/L8nB+nVf4r4jHjbufVr39n+fWkfqJPhBuM2/DvEQ2JpCaY7CwsTN89F0dTVgUaVgYerHU8dK3yh7Zx9q/vB15+K6voP6/wAnrTfJ8oTZR/FdSXklM27bT7DBX+B066sxyBzik5p7fb+PQvjmu6sR2VtJGDtIjf8A9p1Z6Hx5AJQzgafau/26bb2rA+hCUpy/En69DvWOF/Tq3h8YgpjbjL9/s9SPiGnxz+ff+/59Rva6IKmevrmju3eb5gHH0sJOMX9R9uOkXxviSTMkkkBfYtDj/U/r1qPnEncMhzy2Z9fe6/h16Wo3y/8ApG/7vqvKvQ7NDpndyj3Cmu56et32658/IUtN8g+X1Xtnno2ppvEsbh8vby0JT38x+nUjSy00XEy+2O3J6c568xszojt9rvlMHs3WLy+3XTSsKI9vv9vz6KaSxw9sYcr9WPuBR1wg+X0rFcVgzX2/h1NjohDQ571dH39fvX8HohHnnjs5Kaftz2/d64pt/pjmg4vl6lOAcgp6nDg/O0/P8zoKPC1dWXXAHunHr39OuO9LD9fRrseqevRJ6wOJBw3hwLwf0/n0PWlG+JSc+hj1st/9+kwOacJGGrrPv6X/AB6n8q8qJaYWv0r0j17ddkWXI+6l+n9+3UJS7/V6jcaMV98/3npWB3amXDjFet/3/XoWpYU+vdr0oqsH910eMXFF5DF196rBiv0t9RQwdgKef0z+XQgIzhLBX9H1/lfXhrPb3rIB0T5dCvplsz+dU8Xx108M1f0lZz7WPFP/AD1pEbO6enfZrv5fTOa9Az360vhobdMPb0v3/r1ReG8EsgoX0zf5+uQzXY60TD/S/p/sX13aC5Z0aC5YKMsOGras9F6zPxHS2ayx4c/rz39r/XrTQhVld3s+r1VftBolEuCLn2M/b149utdVXFmmqriV0JrxZ9Pp6845x6n279R17Q49Si31vjPLwZx12EmRkG6K82X7tXyf067sNt5qsiO30OMdeYcQrqaF3n3717vv9316XlDuxTHrn3Kafy6tJyO2VpM3eE7vv/HpPVHhO1HEsy+9D+fb79MWSq1tOc0s2Rcc0t17fzeux8PFPpweuBWvtnCfkdPbEGY0t+bOSjGHJjoml4VJmS6bz9qq+33Tjq93odlU/CotY+91m/Xl49/XqH/ZQtBK/RKRX7ZfTHVxDUiVclKxSHpdParicen5zjoMsEQjjMrzhaRyYVr36fkYrKKfwEx5kotus+/sUPN9Sl8AKpu0Lvm2uL5/Tv1aMKrbb7VjtTRh9K9+vShaZbtCkQ5TB+LB36fml7CysfhEGK7bo5unBb9Prx12Pw+ItQuqvvWWlzjvX2erXUwYLsjiTtZNCVXDmXrydQ09aLxfl4Cm2og3eT2TuZw2b37FYnLwNVQnBXPHv25/469/h2OEcZr0v7mcccdMw3S8s7XAWuHF/fA59a6hbymO7WG/RXkuvX+PS3MC0hIDdVYbPeWZY7nbNPfHU5km0WufUeTy/n2/r1Fh5Vbuu/asGK5/Tt10FvagZeOMWUf89u3WF9BZ5plQG4ornn6X7c/evyCx1SrynDV7nig98Prft3hKKFkavHNVmsHe8A/6e3XDWpI2W2eX1KLPbJ/fK4CyYqNR3CIg08jiy/Wj3OpaiveiltoalQe1Y/vjoLpeYFlHy/nuSNGc8/x+1dS09ZY7fNdFIZcyHJ27JXt6HRkCWpqJJQvu5z2kZvF/Z47dB3rtC6eK5S8JeDPf9OpOqLIC1sDmiOBDHmc8X9Pu1yWnyPmhylnNK9mvvn/eQo8RuNFhgDninOe2PfHbHXNOO3y54AeCvslov345zjsdG/VLpc55vGU7fo9dIZK3HqV9uUPX+/QYwcYOUsfTmzN98f379egdhzVJhytXgrJ7Yx1OEQIkU/UJYrAXjkbvHv16Ijhui6Tc9m8vb0xydUiqO6WlhUi5pvtmmq/KuO/UdWEbyJ3soPU5MvPRZadNfTtGIo3SZxdWhdHOL6lAxu22mExZ2qmi3Pb8Hv1f4EOfBvD3I8t+X8Uf6mOf5/n1dTgBSQqu7/ddJ/CtNBV3cZY0PZb3Vn+vVg615K/L+Vjz16Wkqid2mqiA0NNDsFubc5579C+JaW7TkYzFMqn9Oi6WL7Aucl8Zw/b+HRZaeHjufW9vyetGsFmJ0dQjK36sicnMTbksug6e0pVebx5bu65OThqkt49uh/GY7dSXk2kuciICWtZDnJ36X0tauCrQtHKp2Ob3fw9evLmqZ58lTaGI6lVZb+beT927b7d769IuyNxwIxLy2I9s8fk/fqOrq7VGpZD93ul4yUrm817Z54di+bN1Yi33rP3X156kQPW0W6LqPvRjHb+7+/QdOpR7gBtS+C6/PDx6+/TejtTZZ9qGmxxee98d/Z6XnqCVtJRSqXGD7FXZyPTJJS8U6h6nd53AqVjPD2rBVZ6B81bG6KoHiRVNV+X69EhqXF4C80W3mNH5Wc84vv1DX8KXtIkpiCfSWNGafZ9M9JAAlIW7OwMbkZ5wfb6uML1P5iG2MSgpbtLPbBbdcfx6jIqNAQ23lqrxa4FSo/qV12cYwfMoXm29tphvm8F/16rHQzvzowjTnjLzhbPzx39c9ejqwKYx9CvLmqtALu19smcdRgSbEI7QGT7Oy+b+33fXpGXxbSjt4WNUtd6XCOcRaHPVJNiG/ngVCWArNOKXbdUZj6Xn269Pct3zZQX71b+fVPrfGXbUeary9y8Y7d/Xnrvhvi8txeRG8fZv3Ssfd6vxsfBq46bu5Dc0rlxKIHuVK2qOOeh6sYttv4brmgb4fUu+uyhIS5R3eWolm0817s4icY4819eWllY7bDiOEeGXDadq4zZRzOyQkYXGOR4qyqkeWSPZrsA4OexVQw1Rm45Ow7XPHf8A9ugaevKiO4qUZ7tnmYpsxuxn2/jx0Y15SySqPYLx3O1+tP3fSk77GCfFglEpVdlrETm+SL39c9SZVxtAurllqsU8W3m1Lli8de1oyfLuyWIcPmbGu9xf1ehSJaZe26Lxf4a59Pw0nv0DOy1u115s2+ao3Zjun54eL6nqMmP0hhXzOGvMX3L/AJe+Az1I7QyoVhAt7082tGf+fb+bM5sjRI7XbgOO9NfqqGSM3YCeh6WYuqxX2x0T5aR3BXNbaC+bsOOOPfqAx4y5NxRuA/ez3kyQr/mU53qZ+pSIEWzm6B4UMR9R7dOhoY1bkJtUTizJgwvY3e1X1yO1LnIjEHFgCcU8AW/anoahDfivN9Tx7cNvJz0GOruVSR+EAeT1uiRXpn9enQx3w2rGFgUU+VWwugoqh+3r0bS5sDc3bauFbBp2+9lUdJQ8bVVLCji6UqVXn94r1xx0Tw0VKlUYnr5mRmsrtDLj0b6uNsFyabwekkRIUvdacq/u2c9MyiuUz7v88dA0vHwYjs1BcYjqSPyQ+m+6cdF1dWBG01O/4Zn5Z5evUTVHchXwyl0gEnn2D3Mfl256LvvHlf8AyvH/AKsc+nQvCbZXUN2beMLmvN0fV04154H5kX+tHTtMdlF8Z+Ht77I1WYme2axbmvz/AC6q4acRKsVusjS0hX1Vk459er34pC40afNDW0K/Xj1PfrNk1nTqbrtXNBhXmq7/AJPXDrL7sHHrKpB5asYDB5b8rhKvOTPJxg976jpN/SUDkpE5/wBnn0Mc9GJy2R3oCDy5Wl7Hbtk/pPX04m5pI8ltfSK8vmx63x+uBkJ+HGglWch9XKmKwc4eccdddEE2y+ZdpWUFcU8cGH9eh6vg4y+p2xqm6RjQjzVUuGu/36cY7MfVJu8VeRzWRzz3RrmumgTQHU014Foqo+2ZF0rj279KFwDyxLo23t5k7QGgVa57/l05rbkaqbjD5VVqLeah75oD7ofEbkZ0xjFDiN5+ni81dp6GW66KsVWBNyxNx5ng7V9J+ZL+HQ/kbb2qiFUbqxw+93Z6Z79HnOXJciRKLK4tpyBds9wlY4GzpfWjk7RwSxkr71lz2Ar3xSQVQh8R1ZbDayC6cOclGDzUFY9uKekJ+DQlEk2Hewz+Epy+985Dt1Y/EPHTsiDp0hKpKAuBT0FKG/L1TT8TKUW/LwFXZ24jjj0eumCY0B19KT3r078+1e5jrqxpxPN0cGHjLcqs6HHUkZb3N8UH64V9+P6gISSyXbn6sHHPN+aq9O/W1BR9H8PCLKuGG0C6iDuo48qVn79D0Z6QyKGe3dVkiqkhxxV01+Fx6D8Rrxhu+ZUZlR8yCjFOD6kBQ965y90J/wCXYEoNA3cWWV/DaY9c898ec4+xbX6D6EpA6coxgjskn+aEs8mOafvx0HwlRLnwhdUufLLMquX+x6nXHxMNzqalj5p4GrEp7YB7ev6n09IIykMQctYWqz5bPpUyD7Z6XAUQipFRaxuyvvVobZYPWsevQ/nzUbnvS0VjLgke7VgHvl4OjxgzLaKj5mVYBPtfNhmh79L6E/w0zb80UaOyIK23T7YwmZ/AUGkRBg2gNblljzXtjRuL/hEq7wNlKJkClqK2q8iAU+2bf169Ob9JFyFrJiLgfKRz6WtZxz1PTncWBdpK2s+Y7tVd2VZju8dVyOjvh9SDGpx/e2scUBb5YxCPe3tXN30aGjAjwi2KN8sQibmN93GfNVZvoBzLtG0ZOGjOVvAfmbjjvH5sBsiegxkksY+qrTPOTprBQTTixne0zh0y8RUCgx6mcYOOu6eri+Mxdsknd7qj9hexf8uiakJfJJSim2y2q8zEKccyOMrjrnhIWeWW3nllnbjzVy57BaVXSzYiXiNLOo+aKbhuI7m3N2Bjc5f06c8EVtfLMa4i3+HLWEV59K556Dp6buNzztWLlvN5vzF7eQuzOOrD4fpyWKhK77qZHBdXebz/ADetdPmjTTVsv/lWcyDt5kTiuuauiGWNPry+xbzzx78dd06oaL+1fy6hraMHiIdntj+dX69eidol4djqSnxKtqY4i2NWcLE49D06Zn4az6Pbj8n+/bpdCU0kRnyBMjIoq8pd5e/fjHRX4fpv1Qg442lUcGS3+8HSQHp+Br8Ke2T1s6znj/Bz+bcWVIbndf0905Kq7zV/ron4fpn0xhH3ADt+T1TftFoSib49hEqXDzdfSV3b5qsnWWrG4mWqriV/gtWyRKg7xKNxQ0NpEe/umQqxw097tGW47+W5XQeVpK2yKP69LaHi207hmsOcE7zeDk/f/Pprw+tCQakATabr296ld+nlc+x6Z4GjiD+D8PK+apfKxr0th2soprOOhxiRuKktzkryBFyXTZckz7/bostRznMak1monDzH3jZ7OKrqOposgi1ug2CKMyQblM36BkLt7dGUAl4mc9wDc3b5dxuiuLk3mWMVgRLcdE8N41g0NRmU1G4ykxaeBk7ThxnjGe+NdSMQtTzXJPWhMXtT97sScPaWlYrGWUjzcVxhDcEbsVOaPSjS6WAjjgDpaESQSs8rReftECNBdVjiOe/SnjIrNjG5AvECVXjBbcueKusGL6cYiTGW1SkiDViR2rxdPaX8ej6emTf+9N0h2u0I7W6JeZ3h5cWcLR01XYV8mP8AEeEkiEZ0Rd93tGhRoxjLd/xpU1fCMaweZqN5tXi+/wBR/DHW18T4eQRubJZbdrjNSSIgpVba5N3bAraHgdOATk7Vpa3N9hw9jcXkjSvWqmP+DGy8Oq2XEzLiS+2U/rW6+g+L0ZxKk1RTZdYOG6a4v/frWx+XGZhd0xZFXJL9LtWBdc+Y9uifFPBw+UTnG/l3zWZyZEQFFyLQPB2z1a1AWcI54fwkyO7YVLch5QppcXXo1hrnovgdWRHYpKEamREikrY5HAG5VF/8J1KWoykyIgvy904hVC3HBSSZCZPbnoHidYz8wTzNLqf6XlY0Keo8vXIvQshDxjYiTWrjf0wznKbpHrw7njuTSmEJTIDUQuiKRYl+RMt1yxHqMfh09QGXCLERUs2pskjeA5eOi+HjI8uJG4QUjCNASSSTVqUrazZxVq+AoBryGbEHcl1VSqhoknlcpxjKX0SJCRbtbldleqiDHEfs4rnN9FkysbdtxxPbVGfmSd1SSolEcbueeg+B8DG2WyMS2mMbgXewzIGWX9DHbppUNILpa4O4g5WyvKhtvP4q3VZWb6hFkFUYWtyNfSSo7vlDDRxm+jf5cRZalQiCzPOpHiVxkLUh8xE4/QOjqwV2/Uly3lyclwBA2jLj7FdunQ6YTV0Nsts1nQyuvqPavqMc13eOmNbw1xlNnujVP4mRVNsU5sLxxX35pwkbZRIxjZqbYZBxd1Xm9+Mc46B4jVjJL2tXJz/pjWYlN8vp0UBB8TNjM3OGMardnzso+fObyX7V6veE8Rvk7lZyqTykcSBlXqW1RdJir69p6LG5YqL3flxOVNwNX3Uoo4vrn+Hkm3aTsxFl5Y5+mqY5u+BdvqYCTmlqSA9c+YgDVY+px6ZTmsdXPwUNyW1Hk2zjly9/a84K4zhDw2oR22LQCkt0blVl3SWc17p1cfDPD6k9LyxgRv8A1A5u6e35vHPW+msnTpK8j0o13S7/ABS7fn1Gekv4nHu1jjF56m6Uy6kX7Qefznnv0PV3cbqHFbTih/PH25666OkBGLuecVdVw1z+nvx0Tw5K7ktPERv+n8P59JOpI1qakoFhsInl7XK2+Krjtz03GXpR3xn19aPTPUrIkM3J9f59VvxXwkpRlEvLTFx6dwvveM++emtXUnlYxl/56fYqpGMYxzziuua05sUINonaX8N0bz7nHVNDowzCZUHTjHUuQGUlaEhsPL5IctH8Oo+E1JR1TbKMR2hSLOMboGJj6sScZ46f+MeJhFjCQbd1ggO1or7WZ95dzpSF7owWLRHbKTEIkbijGvMAq1IML1wSVPB581TGpeLlLbte900gHpgELW0789umfBaBOoq+WUc5RlHe1EZoGRDNUL0r4XxDFYzpYpfMryh2FGjJhY1jPTsNGUZ74rRakvqo+6bUtdofh56yadOgVdgvCyjrQNWNk2MJbJxlIrUahFJTKlLbIur8vei5R+GaMrkxqITmzcyG4QjtPpkNWqnEbG8FlCBpBLHy25N7WJWxvbYIbrDsmcvQtT4kBqOppny5+T5bJraVtN7GiRmPyweXPPSe7oMB4/DEd0pahEZAhYRixjFVljBZHj17dLeJ8FKNuoxnQy/yxZSyECO6UN0kvKmUyt2fT+LQlKUo2yqQ0rEF3nlqsBV7jj2Oh+H+LBqSmyuC3ti1KJ+8fUSoi0AOVx04udcFNxdJDHjfhAyBlWpE8kaouLKMW26LTG2VEavoOl4K5Nb55n5iBuXSkFRjJSWdQyMQOfTqPxGerCDqQ8MyI7o/5ctzCN7z/LjDzyJWUJRPvfQ9TxOnqupD5SxizjLz+VnqS05z8zp8eSOawNtqUq1b/o0cO6O/C/F6XzSSfMIqMZBEuJtupF1e27zfPbpc+XIPmSJSa4PlRiz2h5Bdt8xtsKDl6V1dT516htN8ibKNT4USt34XBJcrxjqEtMbU5NlsXzr9RMRYClo8Em/pvraKxbOdvFAdTSuZPU1WqlttMybpAKixrDY/euiaPxI2R2pKqytixjt5ujD6N0Pt1LS8DEldxlD6SNbUnaJY/U3HAY29+pvgJx07Yx07SMixXbud0a+gyceo30msZKomQwE4QSTdRbrFSuXorHn073j0teNShGMYRnTKnffKVHi+OJcxPTojJnP5sJjOkZpbXH/lwxxi679oaGkb9xkryf8AwoSpDEkJXQ1WKjw9FehASEQtY4QvbzRIWXFU2ZrK9T09CG5gRCTtEswJLkMYqVFdnoXjWg2m+owTaEUBIt+ZKzjP4ZBdvR9LWZRY7oO2XlnK44rO0K4oQ4+/QojSCBGbcNRNsaNrJImRXOTj9266dfDtpKH1ZHMxrlRDDu/C3zfHVZoknARIglxA2wDC+8b4y5wdF0tSZHdqZsHaRVoiO9UzLJjG71K6aQE5zzvuZtjVJ6lDFGtqjV/Yu0SvjYkpRiKqzmPPNZdrYeZp/dr1el4+HJNGkRNvtIjUYoNxu/NEpM1g67q60AVqSlbcSqywHD9S5wmL6aFZ6UEY6iyWLm0nLLYLS8wc+iX2qOh44+kjFZRsdy0VmgLu1w3y57dH0NCFMYeXNxu0aY7VwFic5rJ2vrvj/BG5jBhpwI5MspEX8UTbarYrL36VIEh74fHT1dSk4dtErRwqNW3RajiuLrrU6Xio7TzGDlkfa3rL/D9G5EdSIRiBtd03ky9xyGa79ah0NNbYQv1qK4wZR66tFYOzTWAMviEHG+DfpKK19hz0GXjtMf8AvIvONwcVxz07NOfz9fb+OT1x79eurecZ9fR+/v8Al1salXFfnG1Kpw3QxM+W6HP3xx6N6mqibQY5FZInp29nl7dL69Mw7UOc3e6intha9+uEZ7sFRsrJ72YpO36PUoByOo3kf1H1avv0Obi0S3+/zx/LrtrzBt/vh9F4vqH+LBtJDjBThvinjHLVX9+ngCg+PaulODJL2N38qWojbHcxgbuCWbOqbw/jFlH5aKsVMborvYvAF7ZVdcVZl62fi/GDBatva0Se9ZrlFvL2esnJI746rpqLHUCq4ill2DVxz+9jL1zaqXJy6yV2F0PDLs3RiD5hlurY/U1IEDA5uPmSPHXPHaUZxkVMo2laeI7mco0MhrZHJGr9qrqM/lyjsqKrFqlhGW5mVGzcrffseuB6Olqk4yokZ43Qe8f+7jfmSSWtRfv1hyYWM6kmnZ9WaiSHBd35cRzxeZH3ej6L/mQnKFSRlIqV2N7qchheFd2HKdB0daUzc1chNkeZcsQl25vj7X3kTiSmxihuYgu3zZ/LbW2vWuO4uBIY0PAyIRIu2sG6k2iM4tfRy4vt7HS/+C09MgDzRphxmTsdsaGMUqnDRxnpoA3VtjyyJUxiU05BiVKRjMaDPYD4kkMSO2QsNrWHvtF80tno/i5Xq7RXADwniJuXSRCJJK3RC0juF+kbKujUfbpv4hM26ct+pW1htZzqTjcO9ju7lye53sa7xPh9TdGQwjBZDZucm3TYq1CjnHZ6Y+VgxHU3bj0NjEZHnSrI5c12Obd0F/IPX0/D7NsolRQalbIiGBeZIFLjiuiGjCNsdNy3JuMS28Ocy3Ss+32sWr4KZ5tOIakj8Usx22d7iSFjkLWu1PSW/wCXGtJjsVlu04pDcebCNSFi20cvr0s+yGz/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8" descr="data:image/jpeg;base64,/9j/4AAQSkZJRgABAQAAAQABAAD/2wCEAAkGBhISERUUExQVFRUWGBgXFxgYGRsXGBwaGBoWFhgaHR0YHCYgGBkkGhgaIi8iJCcpLCwtGCAxNTArNSkrLCkBCQoKDgwOGg8PGiwkHyQsLCwsLCwsLCwsLCwsKSwsLCwsLCwsLCwsLCwsLCwsLCwsLCwsLCwpLCwsLCwsLCwsLP/AABEIAMABAAMBIgACEQEDEQH/xAAbAAACAwEBAQAAAAAAAAAAAAADBAIFBgEAB//EAEIQAQACAQMCBAQDBgUBBgYDAAECESEDEjEAQQQiUWEFEzJxQoGRBlKhscHwFCNi0eEHFTNygpLxU2OissLDFiQ0/8QAGQEAAwEBAQAAAAAAAAAAAAAAAAECAwQF/8QAKREAAgIBBAIBAwQDAAAAAAAAAAECESEDEjFBE1FhBCKBFDJx8VKhsf/aAAwDAQACEQMRAD8AxZ4CvL9Uc36tciFlen59Mf45kbGTGJqE3Ul57ZEYSnKIm6oCevazqu0Pis6I9imvsi9smDy4OmNbxC2EZOMpWLxXZlxx0laZwH2j9gnWjCOnHUjq6ELLYsZl3KPfiqrnmu3W5j18v/6ZftSzTw8oxjNd0t80lLEi4Dd1GMBjj6n06+nSmHPWssvBrD2Svoe9vqp1v2q0I6uyUohWZMjDUpfmbYSb+3Vrp68JRjKMhjIGKOESyulwN54BamnLrkFOmXqDH26vcc70qdpnPmjydDdC+Dok9euaPvzjnoXgPiulrF6U4zM/Sjxz/HqbrgvYpfuBsOu7em+oy0r6veYvQ9C2zomlpX0R8P79e2SOOhysI6TT+5BoxDjrvWb+Iftno6OoQVmjWoxpNPF+a36vYzWes18b/wCp3MdLbA7SXzJnNVUf1e3XNPUjHFnT5Io+kMuqzW/aLQjMgzLWvzz3/J6+S6v7Sz1NSWrLVQiZdyFtiDaciNcY9eq/U+KWu1hLUP35NRGv3vqf6r1g9d3SRL1X0j6v8R+NxjDUlqSjGFeW0zjt+9yfr7dfPPiPxWfiZluyPlSL5aiTu5ZezzxyHr0j/wBp6tEJQ3zRm3tqIsT8TVcXk7dWfwj4oQI6fidEreR0o6frSU8Yko17WmFNo/VJ/a8Gaq7Za/sh8JXUlqLIYm3aZgyLzuyKXZX39utD47xOqeGlpwIDUoTJm4CpZwnYcNfwpR0vEeG8JpaYQNsoycrKRtpkSkXGG5Y0eUs/TL/EP20lOcmJOoSuTFc6ckq6QJMoyyvoXlOrnqKKN7SPnvxDxstct31GJe6cZyW3uluUttcdN/CfhG/TjqaumxhZEnIswSQjb5cHNJ/Lrv7TaIxJd8bqWslXnLJW79JdC+C/FPkMdTWFwsRgdsjgFjf34MV1lysEonLQ0gZMtOEZl1qwlKtlpGj6bqrMNdLeF19J8hpDtib9RoluknGPKVFjdXl5xY/iM97OMPNslulq/MNSEiUcsSOlAI7i7xzVOHrk/E6MdD5UdSSSk6kookN1ERUxKVFAWGeHlpYorguNf4mwk68Y6brTaqJGmTvtmAk2q/d+o/Oi1vF79RhDMcxgG6uxcRbhdXWaZPTXwb4W+J1TSZacBAiajtjIkyvNVFx3PxcdB8d4klGUYsGG+46kYHcKjusTjsP9emlTEF0NXfICZpsSTul5Y+QTbG5CytwCZOqvx3iSUmhjHiMbHaFYso5PTp3w/wANsmz3Txbt2WbkqQSlzd9u+az0XwjHSnOVGyEbnaK5Qq8VKWDvjpqrBKxXwvw7V2M4RuO3zLG4g+qlR6lofCSNmoxGhjEbVlxGNYkv356D4b4gmZBNyIxGxKT19/7wIjsd0YUXZi69reXHPt1abCzne7f5Pe88PVvHXjv3Ri1ioxkoIUtsZOKWr9u+KiRtaJCc2d+nvCspLt3SQ3IW+WPL5cxD17dDIou/hnjpaEzV0Z/L1GCFG68UyqlunjrY+I/6r6kpTuMZ6Yu2MZShgG1YivF126+fspb2MXZLVYSlxGIR3MUvJibzhHpmXhJQd97NSIb4S8yy8rBjRUqUrbZi7Okm6HTLbX/a7W1dSGpDTlp68GSS02WpqSgw2bNppxdu6nc7m69TrZ6X7V6+vpSdWtP/AAsdviYxIwfOITh5mq2yNiZRLKesp8J+K6Wh4WUYz/8A7WrcdJbZLESIQhYpOZthLP1c11Dx/hPEaktTWqREhBlKcrNsCTp7ljtlLe1trCXRebXsfRbfGP8Aqr4qc00WOlDgo3SxZzLm7P7cZ/4x8f8AF6m2OvPUngnU5NSJIwkwi7cfazHT37N/svqakHVjGE9OUYqT1IRb7QZ5dK1721F9eq3xOnHw5PS1SRqQkGzT2f5kNSXzJaisXb5SUY+a7e0eKSQtrayS+Kftf4jxRCGrrSUkfL/CXESUrDcyzHhAy+nS/h9XxWhJ1xlFJMGZOUWVkZSitbmKSPPmn3Og6HxCW2cYaEYQle6Rcp1G9tyQFiSVrm+DutL4lJP80lrR2f5ZOc6huMakTvWQxVL1VCpH2f8A6fft3/i2elqG10oRScpjKZbGTMoIt02WeZ4rO6jMSzPXwD9jPjcYQ1NPW1/l6P4YrH/vJX5oeSTEqPmsTzxxd9fSf2N/arwTKWlHWCUpbiMk2rJryNEb48sf5qdQ0axeMm3esj/1G+Pf4fw22MmOpqSIm2ZGcY53SDmXFUVl5OmP2m/bJ8HKnQZDFkS3kYpHaS7ORlHHp180/an47DxfiJarDbBI6cS9ysbd0mJw2VFzzx1nKW1WxTlSopWDKMaj5abktNXck9Vz29L6T8ZKUXIRjWVlVAVXqyD14t6a+KfHzT+mXd8olUNF0egYzV846qtL4n5r1CLR5SV0L9+aHl654KX7qOdIe1Pi224ujQBQiRO/PA19nPXNDRnME8NCJySSMSJh3iyufbtWHPVZrfFpatChSJfF3uV9chfPfrQanxeLpMp+Yk/5cWNRQy12Vkc5q+OiSceFz/JaFj4nUJ7Ku22ctzKhsgyM1YtdpD36B8P+Iw1NSojUgaZEZSYrLdfBE5a9ePVnW8TqFR0a0oSCcYxHTw5pXMkOX3MF5r/DalMzSiydSOYir61g5v8Anz1KimuBpDcfjBITYQ+XLbQ94YqXeuXPrXv0fW8REjqaiachIwCUCS7LFalcV3RG6571XV/8F8Dv0Z6uq7jSj/l3EuTEN4GZyjA5oAdvLYZn4pqmrp6qNaWnPbp+Uj9UnZELJO2Mm5KlRusHVQgl0aKFZEY/FCcwF0jLKW+TbX4QPL+KMQVCXOMqfEJ/MmaZP5kaK5XzZ2i/VS0duuS+ETJ7GhxdS3c98ehmvTqz8SaOjGEw2uqT2y3Ww2S+Wz9YtshFWhrrXC4FRV+I0604kWyRIawYTmsPHGarL0U8FHZps4/KjIleoxUluGWnKBfnPLS+ULOavqv+aMWoqy8z3Lzhe/P8Dq4j8e0aCcZsWJCeyISUj9fmUbkAjK6+wdPIIRIxjHcTYSsZQfq7OCQRlT7duK6jreLdhpup5SWIrIqHlI3mvIx3EasZyfvXkmVsucXXF49e3Vp4TwhLR+bObUEiRBUVKeeLlbWX06bVAuRnwnjHTJacJx1RlGVCy34kMcDYkctWWdPQDVHShKtypMsGPmt2iRmBdW43PG5eqOOqxmjbqbtu6Vwlk21Q3Gy+bxXHHTXw7xq77du6MIs5HzaxqVK6svOAvGLpTNrNj4D+K+AOnpRnGYboxQlLayG8kAc3wbnGe2ajW8JKH1YkYqUUke1SzHj060XgviENXxLEuOPJKXmkyE2lVtIpye36MeN+Fy1I7fkzjOQkV0pTChmO6MyESRGXqiZM4pSa5HVma8NqxRje0SF+S5Kbzyt0Yk3dWV6dN/C8T36WoxkFbsl7hGLTx97G/wBKrwg398fr69PeC+Hyol5UffOaaLx1s0IFHV2zJsRqSsW4jwo1dX/znq71fF6TPdu+ZF07j82cpTh/8uSj2G5F0ys9OqzxmlSDV8J29M+/6dQ0NGDmSGQos4+/I+3Ssng+k/s5o+ANSEjXmOpG955J3qakgJkE83mirgwtRGhj4p+1MZ+A8TDV0nVlDcwntGASSGmyR8yplOM4xn59rakDyVyV/pTuXni+iy+LSnYuox1EWLNYiDkGOU4v26neKyy0fienpRnt0NGU4QzrakLnFSnMZSPxub/Tqk+J/F3WlDzS1CEY6emyzJGsY5tqqq8Y6juIyHJT9R9byNXw7Vq/XpnxXjIzkyjqSGSNz04upwWydOhbHJXrz1e8V9CXh/Hz05Q24ksVCTtfMS2yiYlFrInv054/xHzdTdMGbuZbDYZbsiWcr/Dpbw4rl47V34/569PXzXIhR/C+Pv0OV8CbC+HiG2o37S7/AHyX1PRjKCyi5MhbFysfLmxB/j0u+MzW5/p1DU8QuBtcRf6fn0ZEWXjvi05AampLUY1ROcp+n7zf59T/AMft0vmeyRHKN3KVGF4B+/VdLVKDcZbr0XsHdz/x0GcyelUPMWykxdxXlBSvKGcvr275yjaoCU5Qt21fl44967ueeh6nhmSsa4yDbjnn+89e8HGW3ijdG3g7Y4++c16dWs/E6WnUY7pPelAGla4vHdXBx1DlteB9i/w/4ZGem75DDNxieYs+q7Mh64/rH4izlKMWcJQxtY+QMNAW0Hp/q6Q1tSLg7cXlfu9Sju5ulOavBWHsFp0KL5ZSQTW8VKEfl0ltyuSiHH5dWn7OaU9XVNPBGMVZYsi0co7ZIIYopez1VfDfAOo7Ym6S7YxMWvBnH5tV19T+G/CNPw+iacI7Gr1FMyk1a45xg7HZ6HSVGunDcwvy6iG0ajVOAiON26gge/PfrI/FtKHiPEvy0+X4cZTaCLKXMqMbahhQaW+eth8e8fDQ01nGMl1Ix2v0s3Fpm0CSnNRbQM5rwHhXwWgTYS1DUjFmh5pTlJiMaGWd0m67uOpb2o6JNUYbX1ma7afmSI3Jsc19gtL7Y9MdH+H+D3ayaY6k4spbtNiLsfqLYgLVZuqo6P46es6rGZu1HyrqZ1F+kVX6qiG54L6ufhOrLT8PLX+VHQ04x2z3HztXWlkYiwPkFx421z35uzkSszviYAbqjSu2I/VxaYrhLeueJ8KMSVUT3Sjf4mTfeirKxjHp1P4f4uGlTqTnOeB2BNjCKCk9SZUjLEB7Wx56J8W+OfNlFjKTA04CTCMmuBST+pXeulTFQp43w0ILGJvqpXurbEzm4GZbjP8ApaM9Q8DqMU21bgLT3Le/UP8AG3uhs06kzcx3Md1Vtktm0KH3lfPU9KW36jFC57Wc9XTDgjpQYyU3JIcRlsG+STnHdx0b4XrQjOZKEdWOySxlcGW0vyyMwnmxp4eu60tySCrDg7djjL6f2dI75bvJhvy09+3OP1x0lkE8jUtI09aM9OTOFmpCSbZNNpIOJDhTGbqmultbxG4kVJZNzZLJnK7uWPNJc25vp3xGkmnqR8vllGTtdx51051RxcYP2Oq2OrR1XORtstfFfDyGpKJYUbrKzWQvk9+i+Bm6UrHEuTteAffH8urf4l8V0tar+sHbUQPWltx+XfquYlJRX3+/QjTgc+KfC3Wjv0oxJwHfA4lXEigIy5s744rNF8NlLt6bUQcFXe6ur7wfiio2hI7ev9hx79F+KfCNPWHVixJhcoW+du7PR/n0OhNWUstOaI7ZlZDt9l4Pf36HpCuIienf39+iPwrWr/8Az6nbPp9sN9ej4CZiWhr32Qlj2rYn8eptGbQWGnKXMJHapRSkL9Lz0wbIxuWlCccLZtl5j6bi2BntlOlI6YdvEQr1jQD7tVx1HS8RGSbdSUqW7r8uJJ0y8D+t8uSf5TEP3fEY/SehL+fXY+D0ku/EfrpS/wD1x6B86Pv/AOo/L7Y6kapirrtnpC2og/C+dk9QO++BJ/WMwz9uvafwyPbcr++gfkBd/dft0aNPofxXjGTopqHam/8ATXVbmPagmn4eISXUCSBuNO0C8R82D179en4Te3qeMZ4qnQ1AcUXUkcep14lO/wARivTqW03cJect+vfpWyqI/wDY2lRD58MXV6Wrff8A0336qPG+BrfIkVFbymDuWemerSPs+nP93/79bH9jf2enOtfVPLzpxqmUivMr2OTHOexc2ChuZR/st+y6aXivn6LGLD6pwd0Jae7tJEDcNB5t3Jt6V+C+E0dUnqQJyucNDTPL53U0pSIpbXPHmojJ7Y+mfE9clq6WhIi6ciU9S8lR2EII1vJM5e3l4zjO/F9DT0vHy1BZMvDxTmMSZKemzS/r2SkbuQXNXa3G+1C37HfszHw8GW41NSQi1QRvtbzjLxz1qI65GNwH13GInv35Pzq8etPpfFNNi+WKm2hAj3rnNGAMdVnxL9qYx19PcYjGMyOQEdxYRlkrtx2q+ld5HiKAfH5y8TrR0YH+WJPdIYpIJiVL6Rcvd2+p0H9rH5cIh8xnBTdHyzgB9LfONrwZh0l8N8Y6niNT5enPVlNnKVEcfMVtH/Uqq2+hnqr0viEitF1HZKMSIT8hGRJku0tnIIhQWyXtmMyeTmc7VD/wLwmprxj8v5cZRlWpHUMGfIDl1IyrzSvG+PLnpr43oTl8rSghUW5y3QCW3y3ljvjC44eXqPj/AIxGWnp6ekad6iuTO6dcSccVG/xMe19T1NPU+W/MlqRN+3eqacpRrdG7usdoOBFB8x+BYqkB+Bfsx4cgs71pXXlj5Ykoyppok3FR9McnVV47wetm6TQhGEWIDNLuTG2vuOROrTxfjtTT0Yy8/wC5GMlJ1Eucdqtz7B6l9qabxHjqnMGMoq0x4w9nuc1/Z1UW2aR2tcFDrQ/zMcLj7JxjsLXVhHSGRj6u+bxirPT+vSerCpnpfHbHH5dP6buk3JQI+tXVHDjjt+fWrMmD8RpVp2P4tqjdtX92zPpz1XbU/pnq5+I+Ix2W3jPpwduqbXmOTHt/fp0RyZjmnOoTLOKT7MXvzx/DpCdPRtE/y7ObR/QT7/Un69e8LAZXxX+3TWLK4Oyx7c/7dPeC8dGNkobu14a/Vz1f+G/Z3TfqNN9yUx/idOR/Znw/o3/4n/brCWrDhickUEoaWpKGNkV837xtJNXXfeW/6emofDl3fJ1JSqMWNlIrPgb3cDz1c/8A8Z8O95Vmqk96vty7T9Op6f7N6Eey/dv889Z+aK4Yt6XBlofs3qbStF/9Er4yYOix+Fa2ajq4oPLqHHp6HWs0/gfh+CEf046ND4Tp9o/pf+/Q/qg3mPl4fxRg/wAQVTiWr+f3446lramtYJqojY7k7VlHs+3W00vCR/Db9l/36NHRxy/r/wA9Q/qvgFqGGNKZ+GX5WfyOubUcj/8AU/l1vCPu/fk6780OZA1w/esZ6X6r4H5DBOsH4jj1/wB3PUpa0SRmBi/rhx68/wBetvL4iH4nt2+9dd/7Qau5evH3/Xjp/qX/AIj8nwYrdArzQ8xZ5oOMW33+/RBi5hxxyP34Kr261UfiGtLiKf8AiK/nnopqazyaX2+qvXtk/Tp/qPj/AGPyfBkXtz6XeP1rp3T/AGh8RCBE4jGix7GDgxT1oknfGljt8uP889IPh9WWDQ0prwRIkk7/AIf16cdZSxRUdTOCo+I68o/50vEDNltlAZbiwd2axQX9ucdLx+I6i/WpjkKbZo85p3d+703qfs/KHifma3hpS00kbWUbXFNq4G7/AC65q+Fnu0mHgowjB80PmuoTj2i+WNBng79dE5RTpFObXIhH4jOoBLaMW0QTyjWR9f4dQ1tYmtoqZycB7cYo6tfHfE0lpJ4eGmjMYxi0GwRse21+19CfimssT5eJNmFHi5Hm9Ez1G5roT1GxU0tEZ79OLMQiykkY/hdxm1ex6p1V+KvezTMndxUbUcHCfy9+rf4lGXzZhAlHdLNPdzw/fpTU+HMspCPvJn/v0rVmbasU+LS0rfobw7IpEEG8/VasXj6Lzu8qXzdpUl+mo8u0lSh+6Ppxz79R8U7raaqvXij+v8+uR8PJaE/l2vrbbRWUH8AWMYTiDTKNbTDGrxnIJ9ui/wCCd0hY4lGLnug49QHPS2lvcDF/Q/n0SHh9Xkise6F3iu3Qx7gXxAIpeSP3rDeeieM8I/5htyyjti52kOW+w3X5dD8VGcitQlbZGzLdDXr26bPHax5vNdp9L3Irj1v+XSyuCWyvNKVVVV6V+fS5oTbCK1zR1ZfPkyVP1EP7em4fEfWEX7Uf/i9G9roiyoNGZpfTK/m+jdMHPuWGffqGnZQ3nv37fw60Tr6UoWkzO3gvIt47Y6WfAbmRpG6oijFJZU4r26PJfI3KzaPitMxUvTGeeMB3/wB+pQ8bB7SO+Sn+PVTpeF1ew174C65xn7H6vTMfhmrIxti3j8Z6ZoK7H+3Xm7I9sy2rsfh4mNYi/as9vfoGp8WjurF1jmqzfs/l1yXwMcS1EPYI49G3HOPt0SHwnSjzcrOGdHfNFHU/Yuw+0hp/GIr6/bzXVGBM/V+X59T8T4qcblCLJOIx28/dT+H8en4aMQSMQCsGRu+Cs3nqctVv15Ls/h7Zz+XWbmukLHRW6Opqz5JQeMpVZprF8+px1KfgpSPNqXxWHj9c9v8Afqy9C6xj/iz1rrtpncYf6f8AB0eR9FJsQh8NiZJy3cXELB+99MaXhNMe7X70lzisYB9+99G0xxfFf7Hpx/z0UtOLxZTz6/x6TnILYKMPQOez9r/Nx1LamLSv07Vw456mcmHlP4n6v99+vbv6p61Xtxj+vU2KgTX7w/kY6Gvv/ecf29ujOp3ox+efX+X69CZnoe3TTGSiPv8Ayr+7/h098CiOpKWWjtml+3SMtSijHt27Y6vPgujUVcXR+h/z106KuSNdJXID8e0ouiqtwuV3Vev8P5dZz5V9/wCP/HW21YEoI35hO5zZ1kdkx5yWSZL7Zx39+tPqFVNF6yXJVeM+EQl+KcUHMVOe2cI/06rn4BOMobdSVRnFqm0EuJUsFFfn1p5aS1eMvvf9/wBepsa4x+nv379YrXlHBgpNGT8X8F8TOcpGpstECSffh9uldT4J4or/ADfXuUfr1rNXRJc2/n9vT78+/QnwkLWjuXW77Z9erX1L7/4Vusx3iPhOvILnCTuLtjiqQfz6XPhfiJO6JFYr+7mXD9zPW3aGj9A/L8nB+nVf4r4jHjbufVr39n+fWkfqJPhBuM2/DvEQ2JpCaY7CwsTN89F0dTVgUaVgYerHU8dK3yh7Zx9q/vB15+K6voP6/wAnrTfJ8oTZR/FdSXklM27bT7DBX+B066sxyBzik5p7fb+PQvjmu6sR2VtJGDtIjf8A9p1Z6Hx5AJQzgafau/26bb2rA+hCUpy/En69DvWOF/Tq3h8YgpjbjL9/s9SPiGnxz+ff+/59Rva6IKmevrmju3eb5gHH0sJOMX9R9uOkXxviSTMkkkBfYtDj/U/r1qPnEncMhzy2Z9fe6/h16Wo3y/8ApG/7vqvKvQ7NDpndyj3Cmu56et32658/IUtN8g+X1Xtnno2ppvEsbh8vby0JT38x+nUjSy00XEy+2O3J6c568xszojt9rvlMHs3WLy+3XTSsKI9vv9vz6KaSxw9sYcr9WPuBR1wg+X0rFcVgzX2/h1NjohDQ571dH39fvX8HohHnnjs5Kaftz2/d64pt/pjmg4vl6lOAcgp6nDg/O0/P8zoKPC1dWXXAHunHr39OuO9LD9fRrseqevRJ6wOJBw3hwLwf0/n0PWlG+JSc+hj1st/9+kwOacJGGrrPv6X/AB6n8q8qJaYWv0r0j17ddkWXI+6l+n9+3UJS7/V6jcaMV98/3npWB3amXDjFet/3/XoWpYU+vdr0oqsH910eMXFF5DF196rBiv0t9RQwdgKef0z+XQgIzhLBX9H1/lfXhrPb3rIB0T5dCvplsz+dU8Xx108M1f0lZz7WPFP/AD1pEbO6enfZrv5fTOa9Az360vhobdMPb0v3/r1ReG8EsgoX0zf5+uQzXY60TD/S/p/sX13aC5Z0aC5YKMsOGras9F6zPxHS2ayx4c/rz39r/XrTQhVld3s+r1VftBolEuCLn2M/b149utdVXFmmqriV0JrxZ9Pp6845x6n279R17Q49Si31vjPLwZx12EmRkG6K82X7tXyf067sNt5qsiO30OMdeYcQrqaF3n3717vv9316XlDuxTHrn3Kafy6tJyO2VpM3eE7vv/HpPVHhO1HEsy+9D+fb79MWSq1tOc0s2Rcc0t17fzeux8PFPpweuBWvtnCfkdPbEGY0t+bOSjGHJjoml4VJmS6bz9qq+33Tjq93odlU/CotY+91m/Xl49/XqH/ZQtBK/RKRX7ZfTHVxDUiVclKxSHpdParicen5zjoMsEQjjMrzhaRyYVr36fkYrKKfwEx5kotus+/sUPN9Sl8AKpu0Lvm2uL5/Tv1aMKrbb7VjtTRh9K9+vShaZbtCkQ5TB+LB36fml7CysfhEGK7bo5unBb9Prx12Pw+ItQuqvvWWlzjvX2erXUwYLsjiTtZNCVXDmXrydQ09aLxfl4Cm2og3eT2TuZw2b37FYnLwNVQnBXPHv25/469/h2OEcZr0v7mcccdMw3S8s7XAWuHF/fA59a6hbymO7WG/RXkuvX+PS3MC0hIDdVYbPeWZY7nbNPfHU5km0WufUeTy/n2/r1Fh5Vbuu/asGK5/Tt10FvagZeOMWUf89u3WF9BZ5plQG4ornn6X7c/evyCx1SrynDV7nig98Prft3hKKFkavHNVmsHe8A/6e3XDWpI2W2eX1KLPbJ/fK4CyYqNR3CIg08jiy/Wj3OpaiveiltoalQe1Y/vjoLpeYFlHy/nuSNGc8/x+1dS09ZY7fNdFIZcyHJ27JXt6HRkCWpqJJQvu5z2kZvF/Z47dB3rtC6eK5S8JeDPf9OpOqLIC1sDmiOBDHmc8X9Pu1yWnyPmhylnNK9mvvn/eQo8RuNFhgDninOe2PfHbHXNOO3y54AeCvslov345zjsdG/VLpc55vGU7fo9dIZK3HqV9uUPX+/QYwcYOUsfTmzN98f379egdhzVJhytXgrJ7Yx1OEQIkU/UJYrAXjkbvHv16Ijhui6Tc9m8vb0xydUiqO6WlhUi5pvtmmq/KuO/UdWEbyJ3soPU5MvPRZadNfTtGIo3SZxdWhdHOL6lAxu22mExZ2qmi3Pb8Hv1f4EOfBvD3I8t+X8Uf6mOf5/n1dTgBSQqu7/ddJ/CtNBV3cZY0PZb3Vn+vVg615K/L+Vjz16Wkqid2mqiA0NNDsFubc5579C+JaW7TkYzFMqn9Oi6WL7Aucl8Zw/b+HRZaeHjufW9vyetGsFmJ0dQjK36sicnMTbksug6e0pVebx5bu65OThqkt49uh/GY7dSXk2kuciICWtZDnJ36X0tauCrQtHKp2Ob3fw9evLmqZ58lTaGI6lVZb+beT927b7d769IuyNxwIxLy2I9s8fk/fqOrq7VGpZD93ul4yUrm817Z54di+bN1Yi33rP3X156kQPW0W6LqPvRjHb+7+/QdOpR7gBtS+C6/PDx6+/TejtTZZ9qGmxxee98d/Z6XnqCVtJRSqXGD7FXZyPTJJS8U6h6nd53AqVjPD2rBVZ6B81bG6KoHiRVNV+X69EhqXF4C80W3mNH5Wc84vv1DX8KXtIkpiCfSWNGafZ9M9JAAlIW7OwMbkZ5wfb6uML1P5iG2MSgpbtLPbBbdcfx6jIqNAQ23lqrxa4FSo/qV12cYwfMoXm29tphvm8F/16rHQzvzowjTnjLzhbPzx39c9ejqwKYx9CvLmqtALu19smcdRgSbEI7QGT7Oy+b+33fXpGXxbSjt4WNUtd6XCOcRaHPVJNiG/ngVCWArNOKXbdUZj6Xn269Pct3zZQX71b+fVPrfGXbUeary9y8Y7d/Xnrvhvi8txeRG8fZv3Ssfd6vxsfBq46bu5Dc0rlxKIHuVK2qOOeh6sYttv4brmgb4fUu+uyhIS5R3eWolm0817s4icY4819eWllY7bDiOEeGXDadq4zZRzOyQkYXGOR4qyqkeWSPZrsA4OexVQw1Rm45Ow7XPHf8A9ugaevKiO4qUZ7tnmYpsxuxn2/jx0Y15SySqPYLx3O1+tP3fSk77GCfFglEpVdlrETm+SL39c9SZVxtAurllqsU8W3m1Lli8de1oyfLuyWIcPmbGu9xf1ehSJaZe26Lxf4a59Pw0nv0DOy1u115s2+ao3Zjun54eL6nqMmP0hhXzOGvMX3L/AJe+Az1I7QyoVhAt7082tGf+fb+bM5sjRI7XbgOO9NfqqGSM3YCeh6WYuqxX2x0T5aR3BXNbaC+bsOOOPfqAx4y5NxRuA/ez3kyQr/mU53qZ+pSIEWzm6B4UMR9R7dOhoY1bkJtUTizJgwvY3e1X1yO1LnIjEHFgCcU8AW/anoahDfivN9Tx7cNvJz0GOruVSR+EAeT1uiRXpn9enQx3w2rGFgUU+VWwugoqh+3r0bS5sDc3bauFbBp2+9lUdJQ8bVVLCji6UqVXn94r1xx0Tw0VKlUYnr5mRmsrtDLj0b6uNsFyabwekkRIUvdacq/u2c9MyiuUz7v88dA0vHwYjs1BcYjqSPyQ+m+6cdF1dWBG01O/4Zn5Z5evUTVHchXwyl0gEnn2D3Mfl256LvvHlf8AyvH/AKsc+nQvCbZXUN2beMLmvN0fV04154H5kX+tHTtMdlF8Z+Ht77I1WYme2axbmvz/AC6q4acRKsVusjS0hX1Vk459er34pC40afNDW0K/Xj1PfrNk1nTqbrtXNBhXmq7/AJPXDrL7sHHrKpB5asYDB5b8rhKvOTPJxg976jpN/SUDkpE5/wBnn0Mc9GJy2R3oCDy5Wl7Hbtk/pPX04m5pI8ltfSK8vmx63x+uBkJ+HGglWch9XKmKwc4eccdddEE2y+ZdpWUFcU8cGH9eh6vg4y+p2xqm6RjQjzVUuGu/36cY7MfVJu8VeRzWRzz3RrmumgTQHU014Foqo+2ZF0rj279KFwDyxLo23t5k7QGgVa57/l05rbkaqbjD5VVqLeah75oD7ofEbkZ0xjFDiN5+ni81dp6GW66KsVWBNyxNx5ng7V9J+ZL+HQ/kbb2qiFUbqxw+93Z6Z79HnOXJciRKLK4tpyBds9wlY4GzpfWjk7RwSxkr71lz2Ar3xSQVQh8R1ZbDayC6cOclGDzUFY9uKekJ+DQlEk2Hewz+Epy+985Dt1Y/EPHTsiDp0hKpKAuBT0FKG/L1TT8TKUW/LwFXZ24jjj0eumCY0B19KT3r078+1e5jrqxpxPN0cGHjLcqs6HHUkZb3N8UH64V9+P6gISSyXbn6sHHPN+aq9O/W1BR9H8PCLKuGG0C6iDuo48qVn79D0Z6QyKGe3dVkiqkhxxV01+Fx6D8Rrxhu+ZUZlR8yCjFOD6kBQ965y90J/wCXYEoNA3cWWV/DaY9c898ec4+xbX6D6EpA6coxgjskn+aEs8mOafvx0HwlRLnwhdUufLLMquX+x6nXHxMNzqalj5p4GrEp7YB7ev6n09IIykMQctYWqz5bPpUyD7Z6XAUQipFRaxuyvvVobZYPWsevQ/nzUbnvS0VjLgke7VgHvl4OjxgzLaKj5mVYBPtfNhmh79L6E/w0zb80UaOyIK23T7YwmZ/AUGkRBg2gNblljzXtjRuL/hEq7wNlKJkClqK2q8iAU+2bf169Ob9JFyFrJiLgfKRz6WtZxz1PTncWBdpK2s+Y7tVd2VZju8dVyOjvh9SDGpx/e2scUBb5YxCPe3tXN30aGjAjwi2KN8sQibmN93GfNVZvoBzLtG0ZOGjOVvAfmbjjvH5sBsiegxkksY+qrTPOTprBQTTixne0zh0y8RUCgx6mcYOOu6eri+Mxdsknd7qj9hexf8uiakJfJJSim2y2q8zEKccyOMrjrnhIWeWW3nllnbjzVy57BaVXSzYiXiNLOo+aKbhuI7m3N2Bjc5f06c8EVtfLMa4i3+HLWEV59K556Dp6buNzztWLlvN5vzF7eQuzOOrD4fpyWKhK77qZHBdXebz/ADetdPmjTTVsv/lWcyDt5kTiuuauiGWNPry+xbzzx78dd06oaL+1fy6hraMHiIdntj+dX69eidol4djqSnxKtqY4i2NWcLE49D06Zn4az6Pbj8n+/bpdCU0kRnyBMjIoq8pd5e/fjHRX4fpv1Qg442lUcGS3+8HSQHp+Br8Ke2T1s6znj/Bz+bcWVIbndf0905Kq7zV/ron4fpn0xhH3ADt+T1TftFoSib49hEqXDzdfSV3b5qsnWWrG4mWqriV/gtWyRKg7xKNxQ0NpEe/umQqxw097tGW47+W5XQeVpK2yKP69LaHi207hmsOcE7zeDk/f/Pprw+tCQakATabr296ld+nlc+x6Z4GjiD+D8PK+apfKxr0th2soprOOhxiRuKktzkryBFyXTZckz7/bostRznMak1monDzH3jZ7OKrqOposgi1ug2CKMyQblM36BkLt7dGUAl4mc9wDc3b5dxuiuLk3mWMVgRLcdE8N41g0NRmU1G4ykxaeBk7ThxnjGe+NdSMQtTzXJPWhMXtT97sScPaWlYrGWUjzcVxhDcEbsVOaPSjS6WAjjgDpaESQSs8rReftECNBdVjiOe/SnjIrNjG5AvECVXjBbcueKusGL6cYiTGW1SkiDViR2rxdPaX8ej6emTf+9N0h2u0I7W6JeZ3h5cWcLR01XYV8mP8AEeEkiEZ0Rd93tGhRoxjLd/xpU1fCMaweZqN5tXi+/wBR/DHW18T4eQRubJZbdrjNSSIgpVba5N3bAraHgdOATk7Vpa3N9hw9jcXkjSvWqmP+DGy8Oq2XEzLiS+2U/rW6+g+L0ZxKk1RTZdYOG6a4v/frWx+XGZhd0xZFXJL9LtWBdc+Y9uifFPBw+UTnG/l3zWZyZEQFFyLQPB2z1a1AWcI54fwkyO7YVLch5QppcXXo1hrnovgdWRHYpKEamREikrY5HAG5VF/8J1KWoykyIgvy904hVC3HBSSZCZPbnoHidYz8wTzNLqf6XlY0Keo8vXIvQshDxjYiTWrjf0wznKbpHrw7njuTSmEJTIDUQuiKRYl+RMt1yxHqMfh09QGXCLERUs2pskjeA5eOi+HjI8uJG4QUjCNASSSTVqUrazZxVq+AoBryGbEHcl1VSqhoknlcpxjKX0SJCRbtbldleqiDHEfs4rnN9FkysbdtxxPbVGfmSd1SSolEcbueeg+B8DG2WyMS2mMbgXewzIGWX9DHbppUNILpa4O4g5WyvKhtvP4q3VZWb6hFkFUYWtyNfSSo7vlDDRxm+jf5cRZalQiCzPOpHiVxkLUh8xE4/QOjqwV2/Uly3lyclwBA2jLj7FdunQ6YTV0Nsts1nQyuvqPavqMc13eOmNbw1xlNnujVP4mRVNsU5sLxxX35pwkbZRIxjZqbYZBxd1Xm9+Mc46B4jVjJL2tXJz/pjWYlN8vp0UBB8TNjM3OGMardnzso+fObyX7V6veE8Rvk7lZyqTykcSBlXqW1RdJir69p6LG5YqL3flxOVNwNX3Uoo4vrn+Hkm3aTsxFl5Y5+mqY5u+BdvqYCTmlqSA9c+YgDVY+px6ZTmsdXPwUNyW1Hk2zjly9/a84K4zhDw2oR22LQCkt0blVl3SWc17p1cfDPD6k9LyxgRv8A1A5u6e35vHPW+msnTpK8j0o13S7/ABS7fn1Gekv4nHu1jjF56m6Uy6kX7Qefznnv0PV3cbqHFbTih/PH25666OkBGLuecVdVw1z+nvx0Tw5K7ktPERv+n8P59JOpI1qakoFhsInl7XK2+Krjtz03GXpR3xn19aPTPUrIkM3J9f59VvxXwkpRlEvLTFx6dwvveM++emtXUnlYxl/56fYqpGMYxzziuua05sUINonaX8N0bz7nHVNDowzCZUHTjHUuQGUlaEhsPL5IctH8Oo+E1JR1TbKMR2hSLOMboGJj6sScZ46f+MeJhFjCQbd1ggO1or7WZ95dzpSF7owWLRHbKTEIkbijGvMAq1IML1wSVPB581TGpeLlLbte900gHpgELW0789umfBaBOoq+WUc5RlHe1EZoGRDNUL0r4XxDFYzpYpfMryh2FGjJhY1jPTsNGUZ74rRakvqo+6bUtdofh56yadOgVdgvCyjrQNWNk2MJbJxlIrUahFJTKlLbIur8vei5R+GaMrkxqITmzcyG4QjtPpkNWqnEbG8FlCBpBLHy25N7WJWxvbYIbrDsmcvQtT4kBqOppny5+T5bJraVtN7GiRmPyweXPPSe7oMB4/DEd0pahEZAhYRixjFVljBZHj17dLeJ8FKNuoxnQy/yxZSyECO6UN0kvKmUyt2fT+LQlKUo2yqQ0rEF3nlqsBV7jj2Oh+H+LBqSmyuC3ti1KJ+8fUSoi0AOVx04udcFNxdJDHjfhAyBlWpE8kaouLKMW26LTG2VEavoOl4K5Nb55n5iBuXSkFRjJSWdQyMQOfTqPxGerCDqQ8MyI7o/5ctzCN7z/LjDzyJWUJRPvfQ9TxOnqupD5SxizjLz+VnqS05z8zp8eSOawNtqUq1b/o0cO6O/C/F6XzSSfMIqMZBEuJtupF1e27zfPbpc+XIPmSJSa4PlRiz2h5Bdt8xtsKDl6V1dT516htN8ibKNT4USt34XBJcrxjqEtMbU5NlsXzr9RMRYClo8Em/pvraKxbOdvFAdTSuZPU1WqlttMybpAKixrDY/euiaPxI2R2pKqytixjt5ujD6N0Pt1LS8DEldxlD6SNbUnaJY/U3HAY29+pvgJx07Yx07SMixXbud0a+gyceo30msZKomQwE4QSTdRbrFSuXorHn073j0teNShGMYRnTKnffKVHi+OJcxPTojJnP5sJjOkZpbXH/lwxxi679oaGkb9xkryf8AwoSpDEkJXQ1WKjw9FehASEQtY4QvbzRIWXFU2ZrK9T09CG5gRCTtEswJLkMYqVFdnoXjWg2m+owTaEUBIt+ZKzjP4ZBdvR9LWZRY7oO2XlnK44rO0K4oQ4+/QojSCBGbcNRNsaNrJImRXOTj9266dfDtpKH1ZHMxrlRDDu/C3zfHVZoknARIglxA2wDC+8b4y5wdF0tSZHdqZsHaRVoiO9UzLJjG71K6aQE5zzvuZtjVJ6lDFGtqjV/Yu0SvjYkpRiKqzmPPNZdrYeZp/dr1el4+HJNGkRNvtIjUYoNxu/NEpM1g67q60AVqSlbcSqywHD9S5wmL6aFZ6UEY6iyWLm0nLLYLS8wc+iX2qOh44+kjFZRsdy0VmgLu1w3y57dH0NCFMYeXNxu0aY7VwFic5rJ2vrvj/BG5jBhpwI5MspEX8UTbarYrL36VIEh74fHT1dSk4dtErRwqNW3RajiuLrrU6Xio7TzGDlkfa3rL/D9G5EdSIRiBtd03ky9xyGa79ah0NNbYQv1qK4wZR66tFYOzTWAMviEHG+DfpKK19hz0GXjtMf8AvIvONwcVxz07NOfz9fb+OT1x79eurecZ9fR+/v8Al1salXFfnG1Kpw3QxM+W6HP3xx6N6mqibQY5FZInp29nl7dL69Mw7UOc3e6intha9+uEZ7sFRsrJ72YpO36PUoByOo3kf1H1avv0Obi0S3+/zx/LrtrzBt/vh9F4vqH+LBtJDjBThvinjHLVX9+ngCg+PaulODJL2N38qWojbHcxgbuCWbOqbw/jFlH5aKsVMborvYvAF7ZVdcVZl62fi/GDBatva0Se9ZrlFvL2esnJI746rpqLHUCq4ill2DVxz+9jL1zaqXJy6yV2F0PDLs3RiD5hlurY/U1IEDA5uPmSPHXPHaUZxkVMo2laeI7mco0MhrZHJGr9qrqM/lyjsqKrFqlhGW5mVGzcrffseuB6Olqk4yokZ43Qe8f+7jfmSSWtRfv1hyYWM6kmnZ9WaiSHBd35cRzxeZH3ej6L/mQnKFSRlIqV2N7qchheFd2HKdB0daUzc1chNkeZcsQl25vj7X3kTiSmxihuYgu3zZ/LbW2vWuO4uBIY0PAyIRIu2sG6k2iM4tfRy4vt7HS/+C09MgDzRphxmTsdsaGMUqnDRxnpoA3VtjyyJUxiU05BiVKRjMaDPYD4kkMSO2QsNrWHvtF80tno/i5Xq7RXADwniJuXSRCJJK3RC0juF+kbKujUfbpv4hM26ct+pW1htZzqTjcO9ju7lye53sa7xPh9TdGQwjBZDZucm3TYq1CjnHZ6Y+VgxHU3bj0NjEZHnSrI5c12Obd0F/IPX0/D7NsolRQalbIiGBeZIFLjiuiGjCNsdNy3JuMS28Ocy3Ss+32sWr4KZ5tOIakj8Usx22d7iSFjkLWu1PSW/wCXGtJjsVlu04pDcebCNSFi20cvr0s+yGz/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10" descr="data:image/jpeg;base64,/9j/4AAQSkZJRgABAQAAAQABAAD/2wCEAAkGBhISERUUExQVFRUWGBgXFxgYGRsXGBwaGBoWFhgaHR0YHCYgGBkkGhgaIi8iJCcpLCwtGCAxNTArNSkrLCkBCQoKDgwOGg8PGiwkHyQsLCwsLCwsLCwsLCwsKSwsLCwsLCwsLCwsLCwsLCwsLCwsLCwsLCwpLCwsLCwsLCwsLP/AABEIAMABAAMBIgACEQEDEQH/xAAbAAACAwEBAQAAAAAAAAAAAAADBAIFBgEAB//EAEIQAQACAQMCBAQDBgUBBgYDAAECESEDEjEAQQQiUWEFEzJxQoGRBlKhscHwFCNi0eEHFTNygpLxU2OissLDFiQ0/8QAGQEAAwEBAQAAAAAAAAAAAAAAAAECAwQF/8QAKREAAgIBBAIBAwQDAAAAAAAAAAECESEDEjFBE1FhBCKBFDJx8VKhsf/aAAwDAQACEQMRAD8AxZ4CvL9Uc36tciFlen59Mf45kbGTGJqE3Ul57ZEYSnKIm6oCevazqu0Pis6I9imvsi9smDy4OmNbxC2EZOMpWLxXZlxx0laZwH2j9gnWjCOnHUjq6ELLYsZl3KPfiqrnmu3W5j18v/6ZftSzTw8oxjNd0t80lLEi4Dd1GMBjj6n06+nSmHPWssvBrD2Svoe9vqp1v2q0I6uyUohWZMjDUpfmbYSb+3Vrp68JRjKMhjIGKOESyulwN54BamnLrkFOmXqDH26vcc70qdpnPmjydDdC+Dok9euaPvzjnoXgPiulrF6U4zM/Sjxz/HqbrgvYpfuBsOu7em+oy0r6veYvQ9C2zomlpX0R8P79e2SOOhysI6TT+5BoxDjrvWb+Iftno6OoQVmjWoxpNPF+a36vYzWes18b/wCp3MdLbA7SXzJnNVUf1e3XNPUjHFnT5Io+kMuqzW/aLQjMgzLWvzz3/J6+S6v7Sz1NSWrLVQiZdyFtiDaciNcY9eq/U+KWu1hLUP35NRGv3vqf6r1g9d3SRL1X0j6v8R+NxjDUlqSjGFeW0zjt+9yfr7dfPPiPxWfiZluyPlSL5aiTu5ZezzxyHr0j/wBp6tEJQ3zRm3tqIsT8TVcXk7dWfwj4oQI6fidEreR0o6frSU8Yko17WmFNo/VJ/a8Gaq7Za/sh8JXUlqLIYm3aZgyLzuyKXZX39utD47xOqeGlpwIDUoTJm4CpZwnYcNfwpR0vEeG8JpaYQNsoycrKRtpkSkXGG5Y0eUs/TL/EP20lOcmJOoSuTFc6ckq6QJMoyyvoXlOrnqKKN7SPnvxDxstct31GJe6cZyW3uluUttcdN/CfhG/TjqaumxhZEnIswSQjb5cHNJ/Lrv7TaIxJd8bqWslXnLJW79JdC+C/FPkMdTWFwsRgdsjgFjf34MV1lysEonLQ0gZMtOEZl1qwlKtlpGj6bqrMNdLeF19J8hpDtib9RoluknGPKVFjdXl5xY/iM97OMPNslulq/MNSEiUcsSOlAI7i7xzVOHrk/E6MdD5UdSSSk6kookN1ERUxKVFAWGeHlpYorguNf4mwk68Y6brTaqJGmTvtmAk2q/d+o/Oi1vF79RhDMcxgG6uxcRbhdXWaZPTXwb4W+J1TSZacBAiajtjIkyvNVFx3PxcdB8d4klGUYsGG+46kYHcKjusTjsP9emlTEF0NXfICZpsSTul5Y+QTbG5CytwCZOqvx3iSUmhjHiMbHaFYso5PTp3w/wANsmz3Txbt2WbkqQSlzd9u+az0XwjHSnOVGyEbnaK5Qq8VKWDvjpqrBKxXwvw7V2M4RuO3zLG4g+qlR6lofCSNmoxGhjEbVlxGNYkv356D4b4gmZBNyIxGxKT19/7wIjsd0YUXZi69reXHPt1abCzne7f5Pe88PVvHXjv3Ri1ioxkoIUtsZOKWr9u+KiRtaJCc2d+nvCspLt3SQ3IW+WPL5cxD17dDIou/hnjpaEzV0Z/L1GCFG68UyqlunjrY+I/6r6kpTuMZ6Yu2MZShgG1YivF126+fspb2MXZLVYSlxGIR3MUvJibzhHpmXhJQd97NSIb4S8yy8rBjRUqUrbZi7Okm6HTLbX/a7W1dSGpDTlp68GSS02WpqSgw2bNppxdu6nc7m69TrZ6X7V6+vpSdWtP/AAsdviYxIwfOITh5mq2yNiZRLKesp8J+K6Wh4WUYz/8A7WrcdJbZLESIQhYpOZthLP1c11Dx/hPEaktTWqREhBlKcrNsCTp7ljtlLe1trCXRebXsfRbfGP8Aqr4qc00WOlDgo3SxZzLm7P7cZ/4x8f8AF6m2OvPUngnU5NSJIwkwi7cfazHT37N/svqakHVjGE9OUYqT1IRb7QZ5dK1721F9eq3xOnHw5PS1SRqQkGzT2f5kNSXzJaisXb5SUY+a7e0eKSQtrayS+Kftf4jxRCGrrSUkfL/CXESUrDcyzHhAy+nS/h9XxWhJ1xlFJMGZOUWVkZSitbmKSPPmn3Og6HxCW2cYaEYQle6Rcp1G9tyQFiSVrm+DutL4lJP80lrR2f5ZOc6huMakTvWQxVL1VCpH2f8A6fft3/i2elqG10oRScpjKZbGTMoIt02WeZ4rO6jMSzPXwD9jPjcYQ1NPW1/l6P4YrH/vJX5oeSTEqPmsTzxxd9fSf2N/arwTKWlHWCUpbiMk2rJryNEb48sf5qdQ0axeMm3esj/1G+Pf4fw22MmOpqSIm2ZGcY53SDmXFUVl5OmP2m/bJ8HKnQZDFkS3kYpHaS7ORlHHp180/an47DxfiJarDbBI6cS9ysbd0mJw2VFzzx1nKW1WxTlSopWDKMaj5abktNXck9Vz29L6T8ZKUXIRjWVlVAVXqyD14t6a+KfHzT+mXd8olUNF0egYzV846qtL4n5r1CLR5SV0L9+aHl654KX7qOdIe1Pi224ujQBQiRO/PA19nPXNDRnME8NCJySSMSJh3iyufbtWHPVZrfFpatChSJfF3uV9chfPfrQanxeLpMp+Yk/5cWNRQy12Vkc5q+OiSceFz/JaFj4nUJ7Ku22ctzKhsgyM1YtdpD36B8P+Iw1NSojUgaZEZSYrLdfBE5a9ePVnW8TqFR0a0oSCcYxHTw5pXMkOX3MF5r/DalMzSiydSOYir61g5v8Anz1KimuBpDcfjBITYQ+XLbQ94YqXeuXPrXv0fW8REjqaiachIwCUCS7LFalcV3RG6571XV/8F8Dv0Z6uq7jSj/l3EuTEN4GZyjA5oAdvLYZn4pqmrp6qNaWnPbp+Uj9UnZELJO2Mm5KlRusHVQgl0aKFZEY/FCcwF0jLKW+TbX4QPL+KMQVCXOMqfEJ/MmaZP5kaK5XzZ2i/VS0duuS+ETJ7GhxdS3c98ehmvTqz8SaOjGEw2uqT2y3Ww2S+Wz9YtshFWhrrXC4FRV+I0604kWyRIawYTmsPHGarL0U8FHZps4/KjIleoxUluGWnKBfnPLS+ULOavqv+aMWoqy8z3Lzhe/P8Dq4j8e0aCcZsWJCeyISUj9fmUbkAjK6+wdPIIRIxjHcTYSsZQfq7OCQRlT7duK6jreLdhpup5SWIrIqHlI3mvIx3EasZyfvXkmVsucXXF49e3Vp4TwhLR+bObUEiRBUVKeeLlbWX06bVAuRnwnjHTJacJx1RlGVCy34kMcDYkctWWdPQDVHShKtypMsGPmt2iRmBdW43PG5eqOOqxmjbqbtu6Vwlk21Q3Gy+bxXHHTXw7xq77du6MIs5HzaxqVK6svOAvGLpTNrNj4D+K+AOnpRnGYboxQlLayG8kAc3wbnGe2ajW8JKH1YkYqUUke1SzHj060XgviENXxLEuOPJKXmkyE2lVtIpye36MeN+Fy1I7fkzjOQkV0pTChmO6MyESRGXqiZM4pSa5HVma8NqxRje0SF+S5Kbzyt0Yk3dWV6dN/C8T36WoxkFbsl7hGLTx97G/wBKrwg398fr69PeC+Hyol5UffOaaLx1s0IFHV2zJsRqSsW4jwo1dX/znq71fF6TPdu+ZF07j82cpTh/8uSj2G5F0ys9OqzxmlSDV8J29M+/6dQ0NGDmSGQos4+/I+3Ssng+k/s5o+ANSEjXmOpG955J3qakgJkE83mirgwtRGhj4p+1MZ+A8TDV0nVlDcwntGASSGmyR8yplOM4xn59rakDyVyV/pTuXni+iy+LSnYuox1EWLNYiDkGOU4v26neKyy0fienpRnt0NGU4QzrakLnFSnMZSPxub/Tqk+J/F3WlDzS1CEY6emyzJGsY5tqqq8Y6juIyHJT9R9byNXw7Vq/XpnxXjIzkyjqSGSNz04upwWydOhbHJXrz1e8V9CXh/Hz05Q24ksVCTtfMS2yiYlFrInv054/xHzdTdMGbuZbDYZbsiWcr/Dpbw4rl47V34/569PXzXIhR/C+Pv0OV8CbC+HiG2o37S7/AHyX1PRjKCyi5MhbFysfLmxB/j0u+MzW5/p1DU8QuBtcRf6fn0ZEWXjvi05AampLUY1ROcp+n7zf59T/AMft0vmeyRHKN3KVGF4B+/VdLVKDcZbr0XsHdz/x0GcyelUPMWykxdxXlBSvKGcvr275yjaoCU5Qt21fl44967ueeh6nhmSsa4yDbjnn+89e8HGW3ijdG3g7Y4++c16dWs/E6WnUY7pPelAGla4vHdXBx1DlteB9i/w/4ZGem75DDNxieYs+q7Mh64/rH4izlKMWcJQxtY+QMNAW0Hp/q6Q1tSLg7cXlfu9Sju5ulOavBWHsFp0KL5ZSQTW8VKEfl0ltyuSiHH5dWn7OaU9XVNPBGMVZYsi0co7ZIIYopez1VfDfAOo7Ym6S7YxMWvBnH5tV19T+G/CNPw+iacI7Gr1FMyk1a45xg7HZ6HSVGunDcwvy6iG0ajVOAiON26gge/PfrI/FtKHiPEvy0+X4cZTaCLKXMqMbahhQaW+eth8e8fDQ01nGMl1Ix2v0s3Fpm0CSnNRbQM5rwHhXwWgTYS1DUjFmh5pTlJiMaGWd0m67uOpb2o6JNUYbX1ma7afmSI3Jsc19gtL7Y9MdH+H+D3ayaY6k4spbtNiLsfqLYgLVZuqo6P46es6rGZu1HyrqZ1F+kVX6qiG54L6ufhOrLT8PLX+VHQ04x2z3HztXWlkYiwPkFx421z35uzkSszviYAbqjSu2I/VxaYrhLeueJ8KMSVUT3Sjf4mTfeirKxjHp1P4f4uGlTqTnOeB2BNjCKCk9SZUjLEB7Wx56J8W+OfNlFjKTA04CTCMmuBST+pXeulTFQp43w0ILGJvqpXurbEzm4GZbjP8ApaM9Q8DqMU21bgLT3Le/UP8AG3uhs06kzcx3Md1Vtktm0KH3lfPU9KW36jFC57Wc9XTDgjpQYyU3JIcRlsG+STnHdx0b4XrQjOZKEdWOySxlcGW0vyyMwnmxp4eu60tySCrDg7djjL6f2dI75bvJhvy09+3OP1x0lkE8jUtI09aM9OTOFmpCSbZNNpIOJDhTGbqmultbxG4kVJZNzZLJnK7uWPNJc25vp3xGkmnqR8vllGTtdx51051RxcYP2Oq2OrR1XORtstfFfDyGpKJYUbrKzWQvk9+i+Bm6UrHEuTteAffH8urf4l8V0tar+sHbUQPWltx+XfquYlJRX3+/QjTgc+KfC3Wjv0oxJwHfA4lXEigIy5s744rNF8NlLt6bUQcFXe6ur7wfiio2hI7ev9hx79F+KfCNPWHVixJhcoW+du7PR/n0OhNWUstOaI7ZlZDt9l4Pf36HpCuIienf39+iPwrWr/8Az6nbPp9sN9ej4CZiWhr32Qlj2rYn8eptGbQWGnKXMJHapRSkL9Lz0wbIxuWlCccLZtl5j6bi2BntlOlI6YdvEQr1jQD7tVx1HS8RGSbdSUqW7r8uJJ0y8D+t8uSf5TEP3fEY/SehL+fXY+D0ku/EfrpS/wD1x6B86Pv/AOo/L7Y6kapirrtnpC2og/C+dk9QO++BJ/WMwz9uvafwyPbcr++gfkBd/dft0aNPofxXjGTopqHam/8ATXVbmPagmn4eISXUCSBuNO0C8R82D179en4Te3qeMZ4qnQ1AcUXUkcep14lO/wARivTqW03cJect+vfpWyqI/wDY2lRD58MXV6Wrff8A0336qPG+BrfIkVFbymDuWemerSPs+nP93/79bH9jf2enOtfVPLzpxqmUivMr2OTHOexc2ChuZR/st+y6aXivn6LGLD6pwd0Jae7tJEDcNB5t3Jt6V+C+E0dUnqQJyucNDTPL53U0pSIpbXPHmojJ7Y+mfE9clq6WhIi6ciU9S8lR2EII1vJM5e3l4zjO/F9DT0vHy1BZMvDxTmMSZKemzS/r2SkbuQXNXa3G+1C37HfszHw8GW41NSQi1QRvtbzjLxz1qI65GNwH13GInv35Pzq8etPpfFNNi+WKm2hAj3rnNGAMdVnxL9qYx19PcYjGMyOQEdxYRlkrtx2q+ld5HiKAfH5y8TrR0YH+WJPdIYpIJiVL6Rcvd2+p0H9rH5cIh8xnBTdHyzgB9LfONrwZh0l8N8Y6niNT5enPVlNnKVEcfMVtH/Uqq2+hnqr0viEitF1HZKMSIT8hGRJku0tnIIhQWyXtmMyeTmc7VD/wLwmprxj8v5cZRlWpHUMGfIDl1IyrzSvG+PLnpr43oTl8rSghUW5y3QCW3y3ljvjC44eXqPj/AIxGWnp6ekad6iuTO6dcSccVG/xMe19T1NPU+W/MlqRN+3eqacpRrdG7usdoOBFB8x+BYqkB+Bfsx4cgs71pXXlj5Ykoyppok3FR9McnVV47wetm6TQhGEWIDNLuTG2vuOROrTxfjtTT0Yy8/wC5GMlJ1Eucdqtz7B6l9qabxHjqnMGMoq0x4w9nuc1/Z1UW2aR2tcFDrQ/zMcLj7JxjsLXVhHSGRj6u+bxirPT+vSerCpnpfHbHH5dP6buk3JQI+tXVHDjjt+fWrMmD8RpVp2P4tqjdtX92zPpz1XbU/pnq5+I+Ix2W3jPpwduqbXmOTHt/fp0RyZjmnOoTLOKT7MXvzx/DpCdPRtE/y7ObR/QT7/Un69e8LAZXxX+3TWLK4Oyx7c/7dPeC8dGNkobu14a/Vz1f+G/Z3TfqNN9yUx/idOR/Znw/o3/4n/brCWrDhickUEoaWpKGNkV837xtJNXXfeW/6emofDl3fJ1JSqMWNlIrPgb3cDz1c/8A8Z8O95Vmqk96vty7T9Op6f7N6Eey/dv889Z+aK4Yt6XBlofs3qbStF/9Er4yYOix+Fa2ajq4oPLqHHp6HWs0/gfh+CEf046ND4Tp9o/pf+/Q/qg3mPl4fxRg/wAQVTiWr+f3446lramtYJqojY7k7VlHs+3W00vCR/Db9l/36NHRxy/r/wA9Q/qvgFqGGNKZ+GX5WfyOubUcj/8AU/l1vCPu/fk6780OZA1w/esZ6X6r4H5DBOsH4jj1/wB3PUpa0SRmBi/rhx68/wBetvL4iH4nt2+9dd/7Qau5evH3/Xjp/qX/AIj8nwYrdArzQ8xZ5oOMW33+/RBi5hxxyP34Kr261UfiGtLiKf8AiK/nnopqazyaX2+qvXtk/Tp/qPj/AGPyfBkXtz6XeP1rp3T/AGh8RCBE4jGix7GDgxT1oknfGljt8uP889IPh9WWDQ0prwRIkk7/AIf16cdZSxRUdTOCo+I68o/50vEDNltlAZbiwd2axQX9ucdLx+I6i/WpjkKbZo85p3d+703qfs/KHifma3hpS00kbWUbXFNq4G7/AC65q+Fnu0mHgowjB80PmuoTj2i+WNBng79dE5RTpFObXIhH4jOoBLaMW0QTyjWR9f4dQ1tYmtoqZycB7cYo6tfHfE0lpJ4eGmjMYxi0GwRse21+19CfimssT5eJNmFHi5Hm9Ez1G5roT1GxU0tEZ79OLMQiykkY/hdxm1ex6p1V+KvezTMndxUbUcHCfy9+rf4lGXzZhAlHdLNPdzw/fpTU+HMspCPvJn/v0rVmbasU+LS0rfobw7IpEEG8/VasXj6Lzu8qXzdpUl+mo8u0lSh+6Ppxz79R8U7raaqvXij+v8+uR8PJaE/l2vrbbRWUH8AWMYTiDTKNbTDGrxnIJ9ui/wCCd0hY4lGLnug49QHPS2lvcDF/Q/n0SHh9Xkise6F3iu3Qx7gXxAIpeSP3rDeeieM8I/5htyyjti52kOW+w3X5dD8VGcitQlbZGzLdDXr26bPHax5vNdp9L3Irj1v+XSyuCWyvNKVVVV6V+fS5oTbCK1zR1ZfPkyVP1EP7em4fEfWEX7Uf/i9G9roiyoNGZpfTK/m+jdMHPuWGffqGnZQ3nv37fw60Tr6UoWkzO3gvIt47Y6WfAbmRpG6oijFJZU4r26PJfI3KzaPitMxUvTGeeMB3/wB+pQ8bB7SO+Sn+PVTpeF1ew174C65xn7H6vTMfhmrIxti3j8Z6ZoK7H+3Xm7I9sy2rsfh4mNYi/as9vfoGp8WjurF1jmqzfs/l1yXwMcS1EPYI49G3HOPt0SHwnSjzcrOGdHfNFHU/Yuw+0hp/GIr6/bzXVGBM/V+X59T8T4qcblCLJOIx28/dT+H8en4aMQSMQCsGRu+Cs3nqctVv15Ls/h7Zz+XWbmukLHRW6Opqz5JQeMpVZprF8+px1KfgpSPNqXxWHj9c9v8Afqy9C6xj/iz1rrtpncYf6f8AB0eR9FJsQh8NiZJy3cXELB+99MaXhNMe7X70lzisYB9+99G0xxfFf7Hpx/z0UtOLxZTz6/x6TnILYKMPQOez9r/Nx1LamLSv07Vw456mcmHlP4n6v99+vbv6p61Xtxj+vU2KgTX7w/kY6Gvv/ecf29ujOp3ox+efX+X69CZnoe3TTGSiPv8Ayr+7/h098CiOpKWWjtml+3SMtSijHt27Y6vPgujUVcXR+h/z106KuSNdJXID8e0ouiqtwuV3Vev8P5dZz5V9/wCP/HW21YEoI35hO5zZ1kdkx5yWSZL7Zx39+tPqFVNF6yXJVeM+EQl+KcUHMVOe2cI/06rn4BOMobdSVRnFqm0EuJUsFFfn1p5aS1eMvvf9/wBepsa4x+nv379YrXlHBgpNGT8X8F8TOcpGpstECSffh9uldT4J4or/ADfXuUfr1rNXRJc2/n9vT78+/QnwkLWjuXW77Z9erX1L7/4Vusx3iPhOvILnCTuLtjiqQfz6XPhfiJO6JFYr+7mXD9zPW3aGj9A/L8nB+nVf4r4jHjbufVr39n+fWkfqJPhBuM2/DvEQ2JpCaY7CwsTN89F0dTVgUaVgYerHU8dK3yh7Zx9q/vB15+K6voP6/wAnrTfJ8oTZR/FdSXklM27bT7DBX+B066sxyBzik5p7fb+PQvjmu6sR2VtJGDtIjf8A9p1Z6Hx5AJQzgafau/26bb2rA+hCUpy/En69DvWOF/Tq3h8YgpjbjL9/s9SPiGnxz+ff+/59Rva6IKmevrmju3eb5gHH0sJOMX9R9uOkXxviSTMkkkBfYtDj/U/r1qPnEncMhzy2Z9fe6/h16Wo3y/8ApG/7vqvKvQ7NDpndyj3Cmu56et32658/IUtN8g+X1Xtnno2ppvEsbh8vby0JT38x+nUjSy00XEy+2O3J6c568xszojt9rvlMHs3WLy+3XTSsKI9vv9vz6KaSxw9sYcr9WPuBR1wg+X0rFcVgzX2/h1NjohDQ571dH39fvX8HohHnnjs5Kaftz2/d64pt/pjmg4vl6lOAcgp6nDg/O0/P8zoKPC1dWXXAHunHr39OuO9LD9fRrseqevRJ6wOJBw3hwLwf0/n0PWlG+JSc+hj1st/9+kwOacJGGrrPv6X/AB6n8q8qJaYWv0r0j17ddkWXI+6l+n9+3UJS7/V6jcaMV98/3npWB3amXDjFet/3/XoWpYU+vdr0oqsH910eMXFF5DF196rBiv0t9RQwdgKef0z+XQgIzhLBX9H1/lfXhrPb3rIB0T5dCvplsz+dU8Xx108M1f0lZz7WPFP/AD1pEbO6enfZrv5fTOa9Az360vhobdMPb0v3/r1ReG8EsgoX0zf5+uQzXY60TD/S/p/sX13aC5Z0aC5YKMsOGras9F6zPxHS2ayx4c/rz39r/XrTQhVld3s+r1VftBolEuCLn2M/b149utdVXFmmqriV0JrxZ9Pp6845x6n279R17Q49Si31vjPLwZx12EmRkG6K82X7tXyf067sNt5qsiO30OMdeYcQrqaF3n3717vv9316XlDuxTHrn3Kafy6tJyO2VpM3eE7vv/HpPVHhO1HEsy+9D+fb79MWSq1tOc0s2Rcc0t17fzeux8PFPpweuBWvtnCfkdPbEGY0t+bOSjGHJjoml4VJmS6bz9qq+33Tjq93odlU/CotY+91m/Xl49/XqH/ZQtBK/RKRX7ZfTHVxDUiVclKxSHpdParicen5zjoMsEQjjMrzhaRyYVr36fkYrKKfwEx5kotus+/sUPN9Sl8AKpu0Lvm2uL5/Tv1aMKrbb7VjtTRh9K9+vShaZbtCkQ5TB+LB36fml7CysfhEGK7bo5unBb9Prx12Pw+ItQuqvvWWlzjvX2erXUwYLsjiTtZNCVXDmXrydQ09aLxfl4Cm2og3eT2TuZw2b37FYnLwNVQnBXPHv25/469/h2OEcZr0v7mcccdMw3S8s7XAWuHF/fA59a6hbymO7WG/RXkuvX+PS3MC0hIDdVYbPeWZY7nbNPfHU5km0WufUeTy/n2/r1Fh5Vbuu/asGK5/Tt10FvagZeOMWUf89u3WF9BZ5plQG4ornn6X7c/evyCx1SrynDV7nig98Prft3hKKFkavHNVmsHe8A/6e3XDWpI2W2eX1KLPbJ/fK4CyYqNR3CIg08jiy/Wj3OpaiveiltoalQe1Y/vjoLpeYFlHy/nuSNGc8/x+1dS09ZY7fNdFIZcyHJ27JXt6HRkCWpqJJQvu5z2kZvF/Z47dB3rtC6eK5S8JeDPf9OpOqLIC1sDmiOBDHmc8X9Pu1yWnyPmhylnNK9mvvn/eQo8RuNFhgDninOe2PfHbHXNOO3y54AeCvslov345zjsdG/VLpc55vGU7fo9dIZK3HqV9uUPX+/QYwcYOUsfTmzN98f379egdhzVJhytXgrJ7Yx1OEQIkU/UJYrAXjkbvHv16Ijhui6Tc9m8vb0xydUiqO6WlhUi5pvtmmq/KuO/UdWEbyJ3soPU5MvPRZadNfTtGIo3SZxdWhdHOL6lAxu22mExZ2qmi3Pb8Hv1f4EOfBvD3I8t+X8Uf6mOf5/n1dTgBSQqu7/ddJ/CtNBV3cZY0PZb3Vn+vVg615K/L+Vjz16Wkqid2mqiA0NNDsFubc5579C+JaW7TkYzFMqn9Oi6WL7Aucl8Zw/b+HRZaeHjufW9vyetGsFmJ0dQjK36sicnMTbksug6e0pVebx5bu65OThqkt49uh/GY7dSXk2kuciICWtZDnJ36X0tauCrQtHKp2Ob3fw9evLmqZ58lTaGI6lVZb+beT927b7d769IuyNxwIxLy2I9s8fk/fqOrq7VGpZD93ul4yUrm817Z54di+bN1Yi33rP3X156kQPW0W6LqPvRjHb+7+/QdOpR7gBtS+C6/PDx6+/TejtTZZ9qGmxxee98d/Z6XnqCVtJRSqXGD7FXZyPTJJS8U6h6nd53AqVjPD2rBVZ6B81bG6KoHiRVNV+X69EhqXF4C80W3mNH5Wc84vv1DX8KXtIkpiCfSWNGafZ9M9JAAlIW7OwMbkZ5wfb6uML1P5iG2MSgpbtLPbBbdcfx6jIqNAQ23lqrxa4FSo/qV12cYwfMoXm29tphvm8F/16rHQzvzowjTnjLzhbPzx39c9ejqwKYx9CvLmqtALu19smcdRgSbEI7QGT7Oy+b+33fXpGXxbSjt4WNUtd6XCOcRaHPVJNiG/ngVCWArNOKXbdUZj6Xn269Pct3zZQX71b+fVPrfGXbUeary9y8Y7d/Xnrvhvi8txeRG8fZv3Ssfd6vxsfBq46bu5Dc0rlxKIHuVK2qOOeh6sYttv4brmgb4fUu+uyhIS5R3eWolm0817s4icY4819eWllY7bDiOEeGXDadq4zZRzOyQkYXGOR4qyqkeWSPZrsA4OexVQw1Rm45Ow7XPHf8A9ugaevKiO4qUZ7tnmYpsxuxn2/jx0Y15SySqPYLx3O1+tP3fSk77GCfFglEpVdlrETm+SL39c9SZVxtAurllqsU8W3m1Lli8de1oyfLuyWIcPmbGu9xf1ehSJaZe26Lxf4a59Pw0nv0DOy1u115s2+ao3Zjun54eL6nqMmP0hhXzOGvMX3L/AJe+Az1I7QyoVhAt7082tGf+fb+bM5sjRI7XbgOO9NfqqGSM3YCeh6WYuqxX2x0T5aR3BXNbaC+bsOOOPfqAx4y5NxRuA/ez3kyQr/mU53qZ+pSIEWzm6B4UMR9R7dOhoY1bkJtUTizJgwvY3e1X1yO1LnIjEHFgCcU8AW/anoahDfivN9Tx7cNvJz0GOruVSR+EAeT1uiRXpn9enQx3w2rGFgUU+VWwugoqh+3r0bS5sDc3bauFbBp2+9lUdJQ8bVVLCji6UqVXn94r1xx0Tw0VKlUYnr5mRmsrtDLj0b6uNsFyabwekkRIUvdacq/u2c9MyiuUz7v88dA0vHwYjs1BcYjqSPyQ+m+6cdF1dWBG01O/4Zn5Z5evUTVHchXwyl0gEnn2D3Mfl256LvvHlf8AyvH/AKsc+nQvCbZXUN2beMLmvN0fV04154H5kX+tHTtMdlF8Z+Ht77I1WYme2axbmvz/AC6q4acRKsVusjS0hX1Vk459er34pC40afNDW0K/Xj1PfrNk1nTqbrtXNBhXmq7/AJPXDrL7sHHrKpB5asYDB5b8rhKvOTPJxg976jpN/SUDkpE5/wBnn0Mc9GJy2R3oCDy5Wl7Hbtk/pPX04m5pI8ltfSK8vmx63x+uBkJ+HGglWch9XKmKwc4eccdddEE2y+ZdpWUFcU8cGH9eh6vg4y+p2xqm6RjQjzVUuGu/36cY7MfVJu8VeRzWRzz3RrmumgTQHU014Foqo+2ZF0rj279KFwDyxLo23t5k7QGgVa57/l05rbkaqbjD5VVqLeah75oD7ofEbkZ0xjFDiN5+ni81dp6GW66KsVWBNyxNx5ng7V9J+ZL+HQ/kbb2qiFUbqxw+93Z6Z79HnOXJciRKLK4tpyBds9wlY4GzpfWjk7RwSxkr71lz2Ar3xSQVQh8R1ZbDayC6cOclGDzUFY9uKekJ+DQlEk2Hewz+Epy+985Dt1Y/EPHTsiDp0hKpKAuBT0FKG/L1TT8TKUW/LwFXZ24jjj0eumCY0B19KT3r078+1e5jrqxpxPN0cGHjLcqs6HHUkZb3N8UH64V9+P6gISSyXbn6sHHPN+aq9O/W1BR9H8PCLKuGG0C6iDuo48qVn79D0Z6QyKGe3dVkiqkhxxV01+Fx6D8Rrxhu+ZUZlR8yCjFOD6kBQ965y90J/wCXYEoNA3cWWV/DaY9c898ec4+xbX6D6EpA6coxgjskn+aEs8mOafvx0HwlRLnwhdUufLLMquX+x6nXHxMNzqalj5p4GrEp7YB7ev6n09IIykMQctYWqz5bPpUyD7Z6XAUQipFRaxuyvvVobZYPWsevQ/nzUbnvS0VjLgke7VgHvl4OjxgzLaKj5mVYBPtfNhmh79L6E/w0zb80UaOyIK23T7YwmZ/AUGkRBg2gNblljzXtjRuL/hEq7wNlKJkClqK2q8iAU+2bf169Ob9JFyFrJiLgfKRz6WtZxz1PTncWBdpK2s+Y7tVd2VZju8dVyOjvh9SDGpx/e2scUBb5YxCPe3tXN30aGjAjwi2KN8sQibmN93GfNVZvoBzLtG0ZOGjOVvAfmbjjvH5sBsiegxkksY+qrTPOTprBQTTixne0zh0y8RUCgx6mcYOOu6eri+Mxdsknd7qj9hexf8uiakJfJJSim2y2q8zEKccyOMrjrnhIWeWW3nllnbjzVy57BaVXSzYiXiNLOo+aKbhuI7m3N2Bjc5f06c8EVtfLMa4i3+HLWEV59K556Dp6buNzztWLlvN5vzF7eQuzOOrD4fpyWKhK77qZHBdXebz/ADetdPmjTTVsv/lWcyDt5kTiuuauiGWNPry+xbzzx78dd06oaL+1fy6hraMHiIdntj+dX69eidol4djqSnxKtqY4i2NWcLE49D06Zn4az6Pbj8n+/bpdCU0kRnyBMjIoq8pd5e/fjHRX4fpv1Qg442lUcGS3+8HSQHp+Br8Ke2T1s6znj/Bz+bcWVIbndf0905Kq7zV/ron4fpn0xhH3ADt+T1TftFoSib49hEqXDzdfSV3b5qsnWWrG4mWqriV/gtWyRKg7xKNxQ0NpEe/umQqxw097tGW47+W5XQeVpK2yKP69LaHi207hmsOcE7zeDk/f/Pprw+tCQakATabr296ld+nlc+x6Z4GjiD+D8PK+apfKxr0th2soprOOhxiRuKktzkryBFyXTZckz7/bostRznMak1monDzH3jZ7OKrqOposgi1ug2CKMyQblM36BkLt7dGUAl4mc9wDc3b5dxuiuLk3mWMVgRLcdE8N41g0NRmU1G4ykxaeBk7ThxnjGe+NdSMQtTzXJPWhMXtT97sScPaWlYrGWUjzcVxhDcEbsVOaPSjS6WAjjgDpaESQSs8rReftECNBdVjiOe/SnjIrNjG5AvECVXjBbcueKusGL6cYiTGW1SkiDViR2rxdPaX8ej6emTf+9N0h2u0I7W6JeZ3h5cWcLR01XYV8mP8AEeEkiEZ0Rd93tGhRoxjLd/xpU1fCMaweZqN5tXi+/wBR/DHW18T4eQRubJZbdrjNSSIgpVba5N3bAraHgdOATk7Vpa3N9hw9jcXkjSvWqmP+DGy8Oq2XEzLiS+2U/rW6+g+L0ZxKk1RTZdYOG6a4v/frWx+XGZhd0xZFXJL9LtWBdc+Y9uifFPBw+UTnG/l3zWZyZEQFFyLQPB2z1a1AWcI54fwkyO7YVLch5QppcXXo1hrnovgdWRHYpKEamREikrY5HAG5VF/8J1KWoykyIgvy904hVC3HBSSZCZPbnoHidYz8wTzNLqf6XlY0Keo8vXIvQshDxjYiTWrjf0wznKbpHrw7njuTSmEJTIDUQuiKRYl+RMt1yxHqMfh09QGXCLERUs2pskjeA5eOi+HjI8uJG4QUjCNASSSTVqUrazZxVq+AoBryGbEHcl1VSqhoknlcpxjKX0SJCRbtbldleqiDHEfs4rnN9FkysbdtxxPbVGfmSd1SSolEcbueeg+B8DG2WyMS2mMbgXewzIGWX9DHbppUNILpa4O4g5WyvKhtvP4q3VZWb6hFkFUYWtyNfSSo7vlDDRxm+jf5cRZalQiCzPOpHiVxkLUh8xE4/QOjqwV2/Uly3lyclwBA2jLj7FdunQ6YTV0Nsts1nQyuvqPavqMc13eOmNbw1xlNnujVP4mRVNsU5sLxxX35pwkbZRIxjZqbYZBxd1Xm9+Mc46B4jVjJL2tXJz/pjWYlN8vp0UBB8TNjM3OGMardnzso+fObyX7V6veE8Rvk7lZyqTykcSBlXqW1RdJir69p6LG5YqL3flxOVNwNX3Uoo4vrn+Hkm3aTsxFl5Y5+mqY5u+BdvqYCTmlqSA9c+YgDVY+px6ZTmsdXPwUNyW1Hk2zjly9/a84K4zhDw2oR22LQCkt0blVl3SWc17p1cfDPD6k9LyxgRv8A1A5u6e35vHPW+msnTpK8j0o13S7/ABS7fn1Gekv4nHu1jjF56m6Uy6kX7Qefznnv0PV3cbqHFbTih/PH25666OkBGLuecVdVw1z+nvx0Tw5K7ktPERv+n8P59JOpI1qakoFhsInl7XK2+Krjtz03GXpR3xn19aPTPUrIkM3J9f59VvxXwkpRlEvLTFx6dwvveM++emtXUnlYxl/56fYqpGMYxzziuua05sUINonaX8N0bz7nHVNDowzCZUHTjHUuQGUlaEhsPL5IctH8Oo+E1JR1TbKMR2hSLOMboGJj6sScZ46f+MeJhFjCQbd1ggO1or7WZ95dzpSF7owWLRHbKTEIkbijGvMAq1IML1wSVPB581TGpeLlLbte900gHpgELW0789umfBaBOoq+WUc5RlHe1EZoGRDNUL0r4XxDFYzpYpfMryh2FGjJhY1jPTsNGUZ74rRakvqo+6bUtdofh56yadOgVdgvCyjrQNWNk2MJbJxlIrUahFJTKlLbIur8vei5R+GaMrkxqITmzcyG4QjtPpkNWqnEbG8FlCBpBLHy25N7WJWxvbYIbrDsmcvQtT4kBqOppny5+T5bJraVtN7GiRmPyweXPPSe7oMB4/DEd0pahEZAhYRixjFVljBZHj17dLeJ8FKNuoxnQy/yxZSyECO6UN0kvKmUyt2fT+LQlKUo2yqQ0rEF3nlqsBV7jj2Oh+H+LBqSmyuC3ti1KJ+8fUSoi0AOVx04udcFNxdJDHjfhAyBlWpE8kaouLKMW26LTG2VEavoOl4K5Nb55n5iBuXSkFRjJSWdQyMQOfTqPxGerCDqQ8MyI7o/5ctzCN7z/LjDzyJWUJRPvfQ9TxOnqupD5SxizjLz+VnqS05z8zp8eSOawNtqUq1b/o0cO6O/C/F6XzSSfMIqMZBEuJtupF1e27zfPbpc+XIPmSJSa4PlRiz2h5Bdt8xtsKDl6V1dT516htN8ibKNT4USt34XBJcrxjqEtMbU5NlsXzr9RMRYClo8Em/pvraKxbOdvFAdTSuZPU1WqlttMybpAKixrDY/euiaPxI2R2pKqytixjt5ujD6N0Pt1LS8DEldxlD6SNbUnaJY/U3HAY29+pvgJx07Yx07SMixXbud0a+gyceo30msZKomQwE4QSTdRbrFSuXorHn073j0teNShGMYRnTKnffKVHi+OJcxPTojJnP5sJjOkZpbXH/lwxxi679oaGkb9xkryf8AwoSpDEkJXQ1WKjw9FehASEQtY4QvbzRIWXFU2ZrK9T09CG5gRCTtEswJLkMYqVFdnoXjWg2m+owTaEUBIt+ZKzjP4ZBdvR9LWZRY7oO2XlnK44rO0K4oQ4+/QojSCBGbcNRNsaNrJImRXOTj9266dfDtpKH1ZHMxrlRDDu/C3zfHVZoknARIglxA2wDC+8b4y5wdF0tSZHdqZsHaRVoiO9UzLJjG71K6aQE5zzvuZtjVJ6lDFGtqjV/Yu0SvjYkpRiKqzmPPNZdrYeZp/dr1el4+HJNGkRNvtIjUYoNxu/NEpM1g67q60AVqSlbcSqywHD9S5wmL6aFZ6UEY6iyWLm0nLLYLS8wc+iX2qOh44+kjFZRsdy0VmgLu1w3y57dH0NCFMYeXNxu0aY7VwFic5rJ2vrvj/BG5jBhpwI5MspEX8UTbarYrL36VIEh74fHT1dSk4dtErRwqNW3RajiuLrrU6Xio7TzGDlkfa3rL/D9G5EdSIRiBtd03ky9xyGa79ah0NNbYQv1qK4wZR66tFYOzTWAMviEHG+DfpKK19hz0GXjtMf8AvIvONwcVxz07NOfz9fb+OT1x79eurecZ9fR+/v8Al1salXFfnG1Kpw3QxM+W6HP3xx6N6mqibQY5FZInp29nl7dL69Mw7UOc3e6intha9+uEZ7sFRsrJ72YpO36PUoByOo3kf1H1avv0Obi0S3+/zx/LrtrzBt/vh9F4vqH+LBtJDjBThvinjHLVX9+ngCg+PaulODJL2N38qWojbHcxgbuCWbOqbw/jFlH5aKsVMborvYvAF7ZVdcVZl62fi/GDBatva0Se9ZrlFvL2esnJI746rpqLHUCq4ill2DVxz+9jL1zaqXJy6yV2F0PDLs3RiD5hlurY/U1IEDA5uPmSPHXPHaUZxkVMo2laeI7mco0MhrZHJGr9qrqM/lyjsqKrFqlhGW5mVGzcrffseuB6Olqk4yokZ43Qe8f+7jfmSSWtRfv1hyYWM6kmnZ9WaiSHBd35cRzxeZH3ej6L/mQnKFSRlIqV2N7qchheFd2HKdB0daUzc1chNkeZcsQl25vj7X3kTiSmxihuYgu3zZ/LbW2vWuO4uBIY0PAyIRIu2sG6k2iM4tfRy4vt7HS/+C09MgDzRphxmTsdsaGMUqnDRxnpoA3VtjyyJUxiU05BiVKRjMaDPYD4kkMSO2QsNrWHvtF80tno/i5Xq7RXADwniJuXSRCJJK3RC0juF+kbKujUfbpv4hM26ct+pW1htZzqTjcO9ju7lye53sa7xPh9TdGQwjBZDZucm3TYq1CjnHZ6Y+VgxHU3bj0NjEZHnSrI5c12Obd0F/IPX0/D7NsolRQalbIiGBeZIFLjiuiGjCNsdNy3JuMS28Ocy3Ss+32sWr4KZ5tOIakj8Usx22d7iSFjkLWu1PSW/wCXGtJjsVlu04pDcebCNSFi20cvr0s+yGz/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AutoShape 12" descr="data:image/jpeg;base64,/9j/4AAQSkZJRgABAQAAAQABAAD/2wCEAAkGBxQTEhUUExQWFhUXGRwaGBgYGRgYGBweGxsXGhwYGhcYHSggGBolGx0cITEhJSorLi4uGh8zODMsNygtLisBCgoKDg0OGhAQGywkICQsLCwsLCw0LCwsLCwsLCwsLCwsLCwsLCwsLCwsLCwsLCwsLCwsLCwsLCwsLCwsLCwsLP/AABEIAMIBAwMBIgACEQEDEQH/xAAcAAABBQEBAQAAAAAAAAAAAAAEAAIDBQYBBwj/xABHEAACAQMDAQUFBgMFBQYHAAABAhEAAyEEEjFBBSJRYXEGEzKBkRRCobHB8CPR4VJicrLxFSQzQ5IWNFNzgqIHVIOzwsPS/8QAGQEAAwEBAQAAAAAAAAAAAAAAAAECAwQF/8QAKhEAAgIBAwMCBgMBAAAAAAAAAAECESEDEjETQVEi8AQUMmFxgZHR4aH/2gAMAwEAAhEDEQA/APJ9RZAJ2gckkHp5CP3kUtOCOZGDjyqw7WVSUMkBlXvwxQ+ckSQoxj0oLV6bZsYZVp45MGII6GgkN0/aDWmBgCVjcAG5GZHDZ48IrY9i9tWbtp01pS6QNtkxuQDvSzLgGCZHUziOnneltszAQQOMZwOTFXlqxtuofgngADaYE53d0THB6nNK6E0Fp2fe957rQXHdVJOxni28AhmRWPEEmD0IPSq7Q21d0t3LhtksSyP3Yz908Hd5Vt/ZHtBrDvduWVW24KyQFfgHGRs7uSQOpHWrrtDsmzr3Nksq27WEIK/EBOMd4wYmRheKpKxXRRL7MEhEW64QWy8sdoTgsxX+yeOfDwEn9iPc0wVdS6NYZg1plOQQNu9AOhBG5eSAZjNV+u7C1OkuYUXtMVdFGpfZtneqlTjaO8InG5hxIjO6jtG4zABBCDbtRiw6SVIAInPHiehND9IG99s9amo3usW2tqCN4ILE8qonuiMxHQeMmm7B1aWrnvXRSY2kP8MkfER94A5g9Kh0Gq+2LcTVaq5bgbkDBiAwEZMEIvAJ64GM0BpezS4aSxHAbvMpIA7pjAMEZHiKykm2mgPSOx+1dOF2qiuQ5ICMNpB3BuQNgnpEER51Yf8AaXRaT+Jsm64xHu5I3Gcqo6+AP515Vp+y2uCLe4kH4QWKkGAI8TJFWujb3e7+AQbUFiIgMSBLhgRGCIkc0RlPvwCNL7Te1t+93dPbeyGB3SubgMxBIgjaZMeOCcT5+m9QweYx3TMkA9BB58Y6Vf6iLyMWJuXWAuEqzMyrA3IQZEAN648iKqOydaLbFtivnu71MHzlWEAjp5+hqZ8gVOouEhdm87BJEHauQJ9Z5PpU2idla0Q0DvHC5MkSrZ6wojzmOp3vs32DauXRcLKQgDEADiQBvnuxGd2eR1on2k7HtKzfZ7LBLybu6u8qoI3MiwSBJBz6Aia0jHAzHPbchfe2Cqtb37kQMIZjBaeJYDnoccxQuu7LRUsFWAlWDMykEDeB/wAP4hAx3uZq37Oe/wC+GmtblZmW2TMbEDcHccQPGOBiag9rOz9t277om4J3bjNzcGYMH3RAyVBzBPrFVQHbWgS6iG2rm4JMho4QEiJGUMKANvOBmh9Sl29uuvuhgkMVAYlQBG6AANuMnIgxNQ/7Mvs9y4WMsAjwwTvMRho4z48kYM1cezPv7t5EIJAG26WEoLYEZwQY3Tt8fM4QBXst7Le/uhIaGXddKMIHTbvzuIJAIzyfCvV9XesaGyuAoVdq+JgCQCesCflTvZrskae2VHu4LErsEAKQMSc5IJ+dWeo06uNrqGHgRIquCkjyTU9ssHYqlq/da6UHdDMVCtO65GVyOIG0eFef6hlBuNft/wAUnG0gKJEgBB8MAgR92CImI9o9ruzrdgNdUIoZPdpCqm3IJJucyYA6V5T7R6C2moOw23VlFwFZEB87MjBExBEiBxxSk8ckmYtWk2kyW3JEMB3W3GYzMwAceJofRAhSMBQd3qSNuMyTEHyitB2l2WDbGoS4jI0qySiXUI7oDWwcA9CJHjk0NoOx716zKr3ATMDJMYbiWGAI8fCSaXIynb4QGCsVEQJLGZIaQek+McUJesMx/hBtkAkkQZgTxIOTgDxFW7aI20b+JtQkAj4WYjJUDoQDyfM1L2Ml5w9nTbtt4QVO31ZpiYCryMkBp4poDLpp2PQ8HMT+PrUF4Yr07sb2avaomxprJT3Y/iXCTDNG0jIAGAOnrzWI9qexW0l+5p3ILWzErMH0mhWMqNOs/WibqEYjJ/0pvZUFtrcEc+B6GrW/bkriCDJ+QmgYKlkgAbT+FKrAtNcosDuo7Rdxa3tIZSNpSAqyQCsc53HHUfKrE6VbRUs5uqys0HuAbS0ELPcJIwIqq7R0Nwbbu2JliEMqowZ5kZJ4wYxUn28ttWN468t4ZEjBj6zSZBb9k6axbuKb5kEBoWVLLw0QPi2zgdRW27a1ehbTiwjEqWBBYKGQsF3CCBA/veI46jzQondO1gvWQJnrAn59OlaDT2rRuCzv3OAHt3CDsbcBuXaAWL85BOR6VKeBNGh0vswzi076hGVWBKPc7xUYLASREQYMHNB3ey7iahTYd/dM3vLMtuKruCruQyCsT3oIMeooPs7tS0hZLrg7mYmU75CgEe7f7jHImfCOK1vsd25oWuiVZdsEXL1xYQKGISWMmZP1GPClKNKxEei1rtZu2b+mZ/eYF0AQzAtdRjuhSNwXAEEDqK72b2Xbm3fs2rdxGDIbZOxkuGFCoSYubCduOsn02/aWp05RrilSjILZCmQCxCq2MFYxOTkYzWV7EsNp9d/BRTbYKplyyb1CjeYEbyTiesZEGdEBp9H2XpPeAJaMuNyp7sIEEAtvKgSJjuseRFR3/ZfTpdS89sQ/c2BtveUE2rgZSo3wCsnPeGZBmo7Y7fu2Td7zKiEt7t2UNLO0r3BOWYwRuH8Pkda/tv2m+2pp7NrdahwWWQswrRDkicGeAMnwFDm0yi90Xsba9572zddGUltknYTJ2ncRgGBPJigPaova1DOlq28Ko32t3vNwBNsOJMqWIGQQRAzEDMp2lBNt/euEZmvFWYboJXfnBRciMnI8Ioo9uWjdRrrXgUUptREVnk4BUHuvDBpkgwPSp3IRS9v6ge/FxXfeqI1wqVGxz8SoqqICmRH86rrFq6y+8bBLiCYmTkwIk8r6T6Vb+1R/3sqiMjrtRjuJJMAbiBxPUDqfrveyvZSLao+3apQq3BMtLCQzAmdonrJFZ1ubGV/ZnsbqhbW6Lil47qd11Ubp7pODcBJIxGTxWmOl1FnTkY3T8bwTBJ2jujAkgxwBI860+nsKihVACqIAHAAqv7S115Ff3doEj4SxhTkSSVkjBwCOnnWipYSHRkL3s/bQj/eQDct7NxTl2IIfukS5OCTM4GIAqPsmxYs3AjPCQowxPvBbhDKgsGUk8YiBVjrO0iNQbHvJubSQz/8ACR2BAUWwJLbem7rPJyN2h2WLj2r6XrY3hbYUqQu1pRyCcsWJESPDyp2ANo+zbenuOTLNcLMjSbqlCBJmJ3EHJJIMAnkCrn2XFm2mwe72ZR8hdhhiQwYksW8/WOYyPtJ2a6XBp1bvJbVAygzDQGEAZEHGQRtOc4M7H7NdtXbW4JnBbvKbi7Qzbuf7wjE4H3TSbYHp6KAABgdI4p1cRQAAOBgV2kUV/bHZFnUqFvDcvQSRnGRHX+deB+13Y32W81sHfBwRGehBAOIP7zX0B2kbRRlulYjcQWAMDrk4zGa829qPZ0XgSLunXLlJYS854VQC0AYJJ585GrVEs8i1TQTuMwRkdKO7K9pTYAWWuqYHumLG0Fks3cmBPpmc0L2pZt2nIV/eMB92NoJ5gkd6BiQBkSPOocYxgcfnU0JGp9rPaSxqNab6WgLZUBQ8IBEZxI+IHxwT6hvYftKLN8m0/uVZp948MUXAjC94DyjdAEeOWD7QSZzAGRiJwR1GaMs6RXJYKbY2gjvQoMiD1J9PPpTk/Izd6r2vu6bWEvqHvEMV94o2rxE7CYw0SIk7eax//wARO0m1OoN08bQuF2gRxPifPyqndbgYrJaJE7QfUwZOfLNc19ppILhwOq/DIHAkDI4jxpLkCptmDWit3NyqZyB8+IBqgVKtdIO7ANUykFN2fqvu2rhXoQBB86VSnTnwI9PeR/7TFKsrl5Xv9k2Tr2lbdNvCAEmYNyR03EiFOMDOIxkUFpbLtclYSBuB2mO6OQDzx+dXnYnZq9/qu3btPD4HpEjjzH0j12juG27+7BCBQ0Gbid6CuWJiRzyJHjNWADd1ELuUAZIZQBEwMiMic8zECj+yOyX1KE2tysiMzSQFCGRhiRg8QOc0GbR37lIce7EQy4MDukHw8AJ6+dWns8XLbdrm6YBXgMOIYH4yZPP40JIGUt3s54knKnbtODj99asOxra43CIPekkTzEEmP1MnNaTt/SaRFti2XBWN6kMWIMkRyVIiYP8Aa5NXXZ/Yen+zG6+3YcqxcpP9ksGwO8QCPA4OZqWm8E2dXti2dOmy0WuhQtwk3OF3AENukGMQYgbulVvZPtXdW6pa2gILle4AskCFUjkBZAGf+IfKNH7K2gt5othFnbc23AyHcVglDzmfKD1yav8ASeytm3ddmNm5aumT8KBWAyEUSDMDwIgnJqlb7hRm/aXWret3Li3HUllBWVgbkBYkBdzoCJYZgj6VfbmgW5o0JcMqGVcKtskvtkDBNxAGHEEQOK0L9m2rWpZw3uLdy1sKbS7QNzs1vbuBHwk5BjcTk1kvbXRXLHu13AoghCkgtuCk3PDbhRzzGT0t4Qyt12qFmFtXO9lwzBgwklTbYsMgrJMSDHTqLYMKskFlkgAEiZXPxzkdY6cdRAqBgqnMFmnAbIWfUY4nx8a1PYXZjIyuq9wrEkwYPWOkVjbk6Qm0jQdm+z66q4L4edyzc3MSd4jaYBBA5ETGMVvOwbD2LCWmIbYIBE+vHTOKxmjJtLCMw4mCRMCMxUpvMeWJ9TNbx0az3I6hvDdLd3dBM5ESMHImaH1vZAddoZxndIYgyPhBIElRxz9az3s8f4jRg7Gz8q2Gmcsik8lQT8xSap0aQe5HnXtF2UumuJeuOzP3muXCjukd7DAmATgAcEr0qo7A1OoDIw926l5VDCBnCoVk9emJwy/KvUe2eybepTZcEjP44PHl+dVdv2VU3VuO2LawgVVGZncccDoOniaRVAVntm6U/wB5s2luwxIZiu5UIE8EgbjweZBE1odBaS4tq97soQvdU42SCCIGP9KrdX7J23t+7k/ExDSd67iCwB6g+B/Cr6xaCKFUQFAAHkPWgCSlSpUDINTo0uRvQNBkSPCvLfazsrT2b5CkMC28o5eARlhPQEYgZyDOK9T1l/ZbZ4napMcTA4mvH/aDti+7gudgQtBKgfEc5OSenOPlUzlSJZi7yuxuNaVbYRS22CO6T0kS2en90+FUdjRLcMMxC8sRJPBMAefFbLXdpqLLIEAcxtIG0de8x5ZiNsdBnzrMKwBLlunwD9ekeXNRu8CGJ2TaEtJAAJCsYLZwoAXmOSYyRFAtt3EsAPId0cAjwJOfwpmq1+TB+eJ/Hmotfqy7bsdIzJGB1OScdapJ9xkmiZQ2EViMnecYPQMe96R40ztbvMzlVUudx2rtXOYAzjymgkJgxnwj+X75o06RSV33DJKiIJGSPUn5A+lPhgVqHNWWiFA662BeuACBvaMRiTGOmOlH6M8RE1RSB9T2lcRivvHgHEHp0/ClRT2iTJJB8BSpUgou+we0zaDqqbrbMSFdYdWUxtYjrnNF672oKpeslDLtCncRtWMg4EmSekU72qstYZb1oKrugFwKDBPehlkZxAMHIH1pezbQu3J7zHa0eR6FZMbQfGOesZm7JDbPadvYFVAp+KVncCPBjH0448qvNNp71xLeoiFEln2sSNp+OFOBJJEeHTAFHpNUC7OrbH2QVIBOZLg8ATkREietGaJnsQ1u8YBlIDd4xBHxSAQIj8oFHAM1luL4S7cdbryxdUI3mFJQm26hiMdCe6OkVe/7O0l3TNasOATbS6GYmAy7QwZeJIAJ8OnjWW9mrFy6WuaZmVuF6A474gKZ8f8A1eNR6XXFGZlG1kJ2qVkdQQcACRtB9PlS31yItdXZOnYh0V0YMGEvBMr3lcfeDGJAIxxmrrtrTfZtMjAjUXYUQvwgAAFyMywHH15zV7qey1GmUuEJlW3KgWSyHdMcrECIGAOaq30il1c8rwOg8xWkY1ZLdAfanYGpu6bctz3zuskNuVrYJO9bbGSoiFySIB8qwdh3YgXGuNBGG3sDzOBBgd48ya969n/+EPn+ZrOa72KS5evOp27mkkoCZ2ggA9ACBMZM84pSVldjz2z2G9opct8GNu6Ax7veO2e6AcCQOmOa0mmmO8ADOQDI+VX3bWla3Ztq8YY7TAmCM+Y+Zn0qkmtNOKWTLU5HzXQaZNdmtLIouPZ4/wARv8DflWt090LZVmMAIs/QVj/Z0/xW/wAD/lWl1n/cz/5Q/wAorGXJvp8ASdrw24tIziR++oq47P1ougkCIMczWDdsfX/Ktan2W+F/8ZqeBp2y9pUqVMsVA9s6lrdl2UZj6TiY6xzR1Zf251a2kVibm7MKswwGSGj7vjFJ8AyPtv2isvpZBJZu7CzuVvMAyB55+deTdpqxUgrv2nLK0yJAxmGXz6E85FX+n7SBO4IquJ4IVt0EhgswRxmMBfOq/U9uOCybE3sCrOJZ5ggkEyAAJwPExWV3yQzA63VOIGceP6/yqvu6lmyYz9PWr3WWV3EHn0GOeh8aBsKimW+R+mfGrTQIqHJDHIP4fPyptwiJwSfKfHgjHIqyv3Iy0Fi3UyY8M4im7ASY/tDvTHJ4GMR++KqxgmltOSNoOCIJHd8B6/OK0Ol0q2t5ZQzsANzTCncCWAGR+FFabQiENth3tw6x3IJyeTugcURf3I1zug4WAZ245YSZJJHn4cVlJsDG9vmL5wBwYHHAHUknjxrukvSRA/Z86l9oLDbxuXbA28QcE8/OoLCRH41suBouVIpUJPp9KVTRQb7Q9pvcGxiG24JBOYwO6cdaqtLdZVaDALSAOZGCwPTw86n1DKykzBj5T+dCWoiGkHMRxMDB6/Sko0qM0E2WgyB05Hj+lXWgvEAkTJwQMDjkwP8ASs+lw8559B9PSrG3cfgCIHWM9c+f8qmaY2bbsLti1pe+LZNzbiHMTPG3iPWak7LvWnub3utbncTI5BBkCD4Yg4zFZjRpOSBnr09COR/Sre3aQnaYO0wYx5DI9a5ZyawK6PWL/aqXdIAhB2OFIEYgNAxj4YyMYPhVR74+NQdn2lGkSFUbXIEdMSY68sfqa5vzHXpXbCa23Jkz5N37Nn+Cv76mrWqf2fuhbCyQPUxVuGB4IqjRcGZ9tj3bfqfyrJ1qvbg4t/P9Kyc1ceDGfI6adTGNKaZJcezh/it/gf8AKtNqv+5H/wAof5RWX9mz/FP+B/yrUaj/ALkf/JH+UVm+TWHBjGP5H/Itan2TPduf4zWUY/kf8i1baK8y6e+VYqQ4yDByRUt8DjybWuE154+tunm45/8AUf50/S6lt4LMTAPJJ6edXQbzW9p9pm221QDgGSccnoPSvM/bPUam4zO6wh6KSyiABP8AdkDkxWpa/uknngQI8+CfWqT2iZlRX5VfungngEjiP1ispMOSl7D7H1AYuVYLsMsF94RPSAZBJ69PxoT2rsrY90gI3QdwU94E7fiUE7WKkGCfvHxp7anV3WVmcohyZJCbCfvLMshOIM4oZ9O1685/4oLKobuoxJ7iFQSSBj6ATEipXAdjK3tP1yfXB56+cUFr7FxPiQhvAgiARiREgRwTW21XYD2EN11EgiO8j97uEDbOcGDiKz3aF7cCWIn5CR5x60XTyHBmHtkyTwOn9PCaI0ZUgzM+Pr608pzuI8sxnzjp5TU9vTBVycDiIgeuatyHYVp7xVgQcLMYj1PqZpz9pW/+YN3QCSI8pB8KEtavMDJnluDVZduhienyjPhEdaW2wJe0NQt0kqfh48fE9aH0t3oaBs3CrnM+fr+tWKWx+P61olSKQWHNKmKpiu0gDbvY78705grMY4HlJ8PSotJaAbBMKdwIENBjAPj/AFp+o1+dhk7hiGkz0MVFbud4TBIyP6VGayQh2os5JA4Yjp5xx5fnRtsktMKOA3yHJmcGuKx6znETz8/3zRC21AUdScT9SD0/0NZSYBtq0RtbZ8UkEQR5Y+R+tEaNYyZYEQCSOR4/Mjx5ob3uwzKkREdcg+kDmnaZlQB1mOgElf2awdkml0va3u0FtjAJJ2ngHqfTyBqG5fm4sMApBIYyevEmBHp5UHvUr3lwOB1z/WMeVD6y3KdwHBnbPQ/2fCDWTg28v+gL+52pckC47BRkCTAIwdvA+vjWl9nu3LYEljmMwfrNeb6U3SpiCj/FLL9YJ8ZzVho7j22KO4bGDuyPzz5UerTbcXkOD0jt/UC+qbPu+uZ84qiOnIywgdeJrNf7WYOFMrHIPIjx8eMVpOyWFwAyJycdek116XxVtRkqslpskGn3GEmYmPMdPnXBpHmAp/Dzqz0Ok2vPTj8R/KPrT9Oxa5A6MPHxiuh6jukVGGMg/s6Yun/A/wCVam6Z0P8A9H/8az1pCurcYg23Ij/D/OasL16NMFn/AJQ/yii7ZSwjNH9D/wDbFWOnf/d74/vL+a1WE/l5f+GKNsN/Bveq/mlTIECbq7Zuc/L86l0mmJyYgjH86fqNPBJA8vXMzVtkpE+kOMn94qPXac3AArbc5lQwIJ8CPKo9O0enh9KmFwYx4eHQnyrJllMexeXuM7kkkgTngLCiAPHyx4YpO1+zGtqzWwSVANzM7BKiQZDcgD/WK2F26AJOABk+H0rF626l7Vw14raYFS2cAAHAHTdHPgTQDMzr9eTyRHAEkADyGPXpVNccnOJOApM/IxgCvUNJ7NaG8rvauPc93JBZdoIgQNoG6eRPB4xFYPWXbas21YUnugiYzzIGYBIjyFCVCoz4uESxMQZ4OJ/Cmpqo7xYSACBjvfKefpVjqygOGLOw4A5OII6UJeQxDwDMyI8fMcVdjBXusw3JbYDjA6nrnrMUy9p23d1Y3DgkSJ6EDr/OibzRI3EcYnwz086ZplBcBngGe9/rwKfAALWImTn8B86L0twYk1Le0chwxgqMDx/kP50FpHA86pOxosQ3h+lKnJBHA+tdoGD3NaTOds5gAc06zbDDczNuIwIEDOBzkH5c07SaVTYe4eV8eDPTrn+dD6O6BEzHSGjx/Gp/BJcdm6sEZ5WAczM/hHX5VY6vRlhMwYMMB1gbQZ9eayymWG2VnkmOpkk9KL0/bFwAruxt2z64nOJ86zlp5tCJbXvbDEMDIgSJ2nqIbrPSrLSam6wMESJBUkTx0kzMUG/ae8BHKxPUHkAAGfr8qi1aMjzAEiTGR656HP406vkDQ6aQuYMcoRMAnGZjmKMN8BQVkkAgADrBPP4/WqHszVGcsJIg9RGIEfX6UfrdH7wGLmDBAC4E4MwczWM45yIVvUhjuJZfTJ9Y6fOrAXt8472NrTO4DABEx/qKobdskwJMd2enoat9HccSpYkgjw2iAI6Z+VRqxS4GGofeAhk44K8qI6eIH4Va9jWLqtsDRB5IIHSIgESQfxqr96sKywDJDbZGf7QAP8vSrPR3AShL4mYkKf1/Z+nJJrhrAjcWNw+Jp6fi3kOs0NpN24sATDT16GegNRaa8+3vABZG3O45L8k5J5onTCVMr49B/dPQ9a9GDvJXYmbUAHe4VWkic5DAiJ9agu9pobYQTOwL5SBFAdsXUAIEAzJ6HpVINYeQMfWtXtSvuZuTTotZ/L/9dGaG78S+MEeoCkVnP9qEeX58R+WKI0/a7LJByekT4fjWTn9ilI1AuNOQOAf3mutcMmIEDwmqix20u2WBLdAOD/Kq252g5MsTPXp+FPeqE2XltSCZEd4x0xIzTsfs+lUN7tVyAJMcedCXu0CQckeB5j5Goc32Q94Z7Ua0pbGwyTMjBB4GQT+lYBrpgz/pNT9o65t2ZOeTE8+VB3bhJ5FUr7hdhum7QdbZt7jtOWAJj5ic1UapT8QaM4zIA6xUzlY8+ufwig1Ez06/lxVbe4xqL3uIkwGJlo5Hp+xUWoUBpkzznOfH99aKuOpPX+XiaFvE+WetUhoDdSxAAJMx4znHPlRmksnkxuUxGMRJ+tNtW4Bxk8jPiPxqS3ea2CcZPHr4yKbYB91ZDbgNyqYMx0PhzWW0wzR2q1e7AGBIGP351X6fmnBUNFko8/ypUxW8/wAqVWMsU7Oum3xB2hduAxAxmTzg8xxQ3a2ha2sqe5AkSD8RwRHNFv2wdvu1KvkE3Mjk5WTwP5ij7+rCrBVXGDwXWAchSxXdxBI6ExWPqskzOi1ZtxhTz8Wc8UXptGsISoacmG/AkcHrHnUnaXZ5De8G1lYdBAk9ACZkeJ8OtctBnkrZXiTtLArGJgdSPXzq/uB3VaMJDAGPA+E4g9T1+tG79wXvSCNpBzmZBg+sfKgEd+4skoCYkAgzz6+lXGntqBtBE8cFcjgwc+XjzUS4yIHuabaQUx+vkSeDnj9iSw5nHdwTA4ODyPGfyq0v9kNtmQfTdg5JHGMedBi2AdtxckYZTj0nqf5VG7Afks9M++Cy4IEHjI5zwJ+nnU505HAB8R+AMj0+tAaNFyCCPCZkfL99akW6VYAEwTAj4fp06VyyjnBIfbUTLCMQcggmOYBkfSpEdCY3QRmT3h6jj6Zqo1jE3DB244g9PH+lcCLiTz5DkfpxU9NPkDb9m6vanu2nBkHmY6/jRV3tc7IUEkYBgY+H+VUXZ1rOCCCOuMeHrTtTuEgfSr+Hm/pFbGay6ZifM/Ohjd8647VFPgK6kJBAsNEgY9R+VMtt/pUNi6ZM4I6eQ6fvwp7JDf3Tx+/nUqWaZVE3v/CfE9ad9oJHkD+dBXQQfL60RprLEEAdKtpVYmcbUGobt7BmpjoLoB7vHWQfp41Wdo2bigAqe9xGT884pXHtQUAXhjBDdeJH40NaBYwvJ4/HinX1J7o8pk8dT0xXPs6qZTcxPjkjp08/zqhogdI+LB+U/wBKcwAwYHWZnnPNB6houHeMj8KMUA8A9YBEnyEfvmqKBjbmRB6mc9PCnIzZABY/pVhc1uCrOfHhSQekScEeVVV264OGPgTIz9PWhNsDjX9uTgnnny4M/uacthX3kk90D5z5fhQ97UlWV4ByRBgjIIOPSjRfNwAEgDPAAj5Ck7GDXb20AKoxM5nrOR0jjHjVSuH+dWVmwS4IJA8hz6UF2ha23OuQDnnI61UfABFs4yD8qVC7qVWUHABCrAbhGQIwcDP0qS/c922CdpzGcDw5Hp8qpLercRDHE/jU1zVF4mcDH1nNTRNGo0WptkQGw0HOSpMzJ+8POiI2yAdrKIYLzBMTzBEdKy2iUzyJHAIwfpxVtqtbO0r3WI7wG7B53cxnj5edQ45wKjQ9la1whtkhlB7spHnHAMwPXFAXLwZt2w8feyZ4kzyY86i7N1s/E4MY6z+Pr59al1N4kyFEdYM+nhUJNS4HnuSrr2UGGgERkHbHh481Je1DPZgZEgyMmRn8sRVHqL0YyJ6dPqKK7M1e0gfdPiT6A+tOUHVoGma3QXUNtTsUsBBkckdQaVtLTsWYxH3VmceX3j5QZrLXdSykMpIUTO3PPjjirTSahWUsCCTPeOY9YzFQ40rLjkudX2SGffbYMkRgqCJBOevyqsu24gTkdPP555/Oph2gqxBliQMZjwE+XifOpNTZbdIiSZ3RBP8AWueUe6FKFcBOneGUwZ4IxEiZozUP16GKr7qMrZHAADGQfnwMGaez7nCloAH9mRJjjMVOnHOCEgW5dz+lRtfMfrVjqezUYM63VkY27GBPTnjzzVTr7bKdsD8vrNddp4FRIHmJ+I9ZJGY/fzovf3c8+mPl5xVbobhDbfGc/vpV5odIz7VMDeDG5tgMepgVnJU0FFfdbJovRXiFPgTitD2X2ZahkPut8S0ndAhgO+JAz3sHwoTtLs83ChQW0VpKt8KsCYAAAmRB+tW3ao0enS5AX1AWMn60Jf1AaQwB9aKbse8ZVbbMwJB25APQEnjPjU/Y3Zdq5JdwFWJH3juIUEdIEz8qmMO5mot4MPcuHcyj+1ifyk9OlGMVTg7maNttYOYzD8z1xEVddoezZAdkIdUkYMEw20wGz8hUFnRqqrIGJMeAiIHEYqpMe1mWVWLk3AQJ5IkD/EevNNuXNjNBBBxJAII6df3E1NrO0dzGFjJIAIgevgar5AMlSByQZz6T0rahnBkkYJnpz8zXb1rIzuPhng8GeD/Suq6ySBOJ/ZnGKY+pxEHM5Jxk9B0xTyALeYARHBonRXZdF+o8sjp6/hUF1CTEfnx0+VWHYyAMxIJ2iSQpJjBAwPHcaJfSMsNLple6N2O6RHQeY+U81U+1qqLybZj3YGeTBbPzq90vaClTCAtPPU58vWqH2ot3AyM6sAQdpIgHI4+orKCe8hclWmR0rlRBh4Uq6Cy0Hs5c8I+tSH2ffoD9K3gFPC1wfNy8Ge8xNjsVxGD881d2tACIIg+lXuym7DUv4qTGtQpW7LHI5qE9n3BwK0Qtnwru2l8zJD6hjNX2Ndc/DTtH2PcB7wx0/wBa2Pu66LZp/NyoW8z1u0ymGQ+oBPj5ULY0DLcLWyAJMgg58vSfKtX7ul7ul8y/AdQoPclomUuqMH7pI/tdIIxOPwq70D3GQSomOAd35edSi2PCkunWZjP78ah69lLWLmxqARDocYLCB9R1/rQF7QxbJleZV1G2QcgMo+mPzxQ62gJ8+fA85jx86edRcUDYwJBGXP3ZgicScjnwq46kZYK3xlhgT629pGADsDcQNHUSTGYlWx+NVVy41wlnckk8vljGOSa0/ZWtDIHuqHdgC0gET4j9ijjdsnmzb/6Fpv4iEHRGOzM3pb1kEF1UAA8TH3c5byP/AFVoNOFIDIQBB2wpESIMQaev2cf8m1/0CpvtaRAUD6/oaw1NVv6XXv8AA/2D27YDsd0sVUEkHjI8fICiNK5t/AY9NwPhyHphv2/7I/8Ad/8A1XG1Vv8As/i386jqal/V/wA/wWfJK2tb7zEnPJeeQ0HvdDH0HhQOlS2BOG3CQT4GPDFSvq7cjumBIImZ46njjmoxrrQUAqTAEwQBI8BGBVOeo+J+/wCAbxzkIW6g4VcEn5nnmg+2lL2XVAAx8IHqJHlSftGyP+Wf+r+lMbtu1/4X/uP8qIvVvEvf8Ct+TGt2HcZgpIElo6wBEtHUGfLia4ex9xtlzsDN7tied0PBg9NyhfMGa093ti1uDe5JI47zYxH5UB2n2or29q2chlYHcTlWDdfGPxrrU9V9wv7h3ZeiWwAuHLEA7lBEgMwgEY4/Kp10qgEAySRlgGMDEAEQMYwKA/7QH/5dfmTP510dvMeLNsfX+dcz0tZ53Cz5KHtn2fFoG6LhIn4SPEwI9JH41L7LWFJZuq4JkgwykdPnzRfaV65qQE2IqgySojjiSelN7J7ICScycGCYI5GJzmutKb0tspZ8lpWuS6QWlXaAY5wWMkACTBiYFY7291IcWoVgFLZYzMgcCTHFa0Wxx/T6VmfbrRgWUYZHvAPqrUtHS2yTtv8AY1CjE48K5XKVdoHr4cU8NVUmpNSrqjXiPRZhRZSKWKBGpPlTvtNR05BQZApwQUENUaf9qpbJhQWEp2yhBq679pFTtmOkFbPOlsocaoeJpfaR40qmFII93XQlD/ah5137SPOj1BSCdlc2ihjqRS+006kPAQE8KRShvtNd+1eVHrDBMVNIoag+1iufa6XrETG0aabJpn2ymnV011BD/cHyppsGmfbK59sql1BnTpaX2MedRtrT4UxtcfKrXVCiY6MeBrv2UeFCNrG8aYdWavbqPuOgxtIvhTTpFoL7YaadX51ahqeR0WNu2BifymiLdxR04qkOqpv2vzq1HU8lptF+2sXoPxrL+2z7tPwBDr+o/Wpm1fnVN7SXpskf3hWunGe5NsNzMnSptKu4o363akD1XW7tTe+rlcDKg9Xp63fWgFu08XKhwCg0Xa6LtCq9ONTsQgoXKd72hC1It51OxBQb7yluoIXPSkbho2BQaX864bgoLfXd1HTCg33tL39AlqRajpoA739c99QRau+86UdNDDDerhu0E12m7/Kn0wDffUw3TQpelvp7EASbp8qabxofd401qagAR72mm7Q+6uM1NRAmNykXqCaRu+tVtGSF6aWqM3aRuU6AkL003KYblN3U6ARu1W9t3JtH1FG3Gqu7XP8ADPqPzrSKKSKClSpVoUagHFEWelcpVm+BSCTTl4FKlWbM2SLxTUY/v0pUqQDrXSiAK5SqZDG9K5FdpUgOEfv6024ePWuUqaBDjTrXNKlUvgTGt1pgNcpU4gjrHmorf6/pSpVfYY8807rSpUAcUflXJ/fzpUqXcBtMPNKlVIBGmilSpjF+/wAqaOnpXaVNARnmuHg1ylVDQwVW9qH+GfX9aVKqRRS0qVKqA//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1434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575" y="591659"/>
            <a:ext cx="7388225" cy="553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descr="F:\13 Amdal - Rusunami\Data\Sanggabuana\foto Amdal\New Folder (2)\IMG_0766.JPG"/>
          <p:cNvPicPr>
            <a:picLocks noChangeAspect="1" noChangeArrowheads="1"/>
          </p:cNvPicPr>
          <p:nvPr/>
        </p:nvPicPr>
        <p:blipFill>
          <a:blip r:embed="rId3" cstate="print">
            <a:lum bright="10000" contrast="30000"/>
          </a:blip>
          <a:srcRect/>
          <a:stretch>
            <a:fillRect/>
          </a:stretch>
        </p:blipFill>
        <p:spPr bwMode="auto">
          <a:xfrm>
            <a:off x="0" y="0"/>
            <a:ext cx="914400" cy="609600"/>
          </a:xfrm>
          <a:prstGeom prst="rect">
            <a:avLst/>
          </a:prstGeom>
          <a:noFill/>
        </p:spPr>
      </p:pic>
      <p:pic>
        <p:nvPicPr>
          <p:cNvPr id="10" name="Picture 9">
            <a:hlinkClick r:id="" action="ppaction://hlinkshowjump?jump=previousslid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900" y="17175"/>
            <a:ext cx="365760" cy="365760"/>
          </a:xfrm>
          <a:prstGeom prst="rect">
            <a:avLst/>
          </a:prstGeom>
        </p:spPr>
      </p:pic>
      <p:pic>
        <p:nvPicPr>
          <p:cNvPr id="11" name="Picture 10">
            <a:hlinkClick r:id="" action="ppaction://hlinkshowjump?jump=nextslide"/>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9600" y="398944"/>
            <a:ext cx="365760" cy="365760"/>
          </a:xfrm>
          <a:prstGeom prst="rect">
            <a:avLst/>
          </a:prstGeom>
        </p:spPr>
      </p:pic>
      <p:sp>
        <p:nvSpPr>
          <p:cNvPr id="12" name="TextBox 11"/>
          <p:cNvSpPr txBox="1"/>
          <p:nvPr/>
        </p:nvSpPr>
        <p:spPr>
          <a:xfrm>
            <a:off x="0" y="6150114"/>
            <a:ext cx="9144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a:defRPr sz="2000" b="1"/>
            </a:lvl1pPr>
          </a:lstStyle>
          <a:p>
            <a:pPr algn="ctr"/>
            <a:r>
              <a:rPr lang="id-ID" dirty="0" smtClean="0"/>
              <a:t>Gambar 10 </a:t>
            </a:r>
            <a:r>
              <a:rPr lang="id-ID" b="0" dirty="0" smtClean="0"/>
              <a:t>Optimalisasi Ruang Terbuka Hijau akan membuat air cepat meresap ke tanah terutama di daerah perkotaan.</a:t>
            </a:r>
            <a:endParaRPr lang="id-ID" dirty="0"/>
          </a:p>
        </p:txBody>
      </p:sp>
    </p:spTree>
    <p:extLst>
      <p:ext uri="{BB962C8B-B14F-4D97-AF65-F5344CB8AC3E}">
        <p14:creationId xmlns:p14="http://schemas.microsoft.com/office/powerpoint/2010/main" val="35169846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4" descr="wayang.pn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71775" y="69850"/>
            <a:ext cx="3455988" cy="5111750"/>
          </a:xfrm>
        </p:spPr>
      </p:pic>
      <p:sp>
        <p:nvSpPr>
          <p:cNvPr id="11" name="WordArt 2"/>
          <p:cNvSpPr>
            <a:spLocks noChangeArrowheads="1" noChangeShapeType="1" noTextEdit="1"/>
          </p:cNvSpPr>
          <p:nvPr/>
        </p:nvSpPr>
        <p:spPr bwMode="auto">
          <a:xfrm>
            <a:off x="2524125" y="4862513"/>
            <a:ext cx="4095750" cy="1309687"/>
          </a:xfrm>
          <a:prstGeom prst="rect">
            <a:avLst/>
          </a:prstGeom>
        </p:spPr>
        <p:txBody>
          <a:bodyPr wrap="none" fromWordArt="1">
            <a:prstTxWarp prst="textWave1">
              <a:avLst>
                <a:gd name="adj1" fmla="val 13005"/>
                <a:gd name="adj2" fmla="val 0"/>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0" cap="none" spc="0" normalizeH="0" baseline="0" noProof="0" smtClean="0">
                <a:ln w="9525">
                  <a:solidFill>
                    <a:srgbClr val="000080"/>
                  </a:solidFill>
                  <a:round/>
                  <a:headEnd/>
                  <a:tailEnd/>
                </a:ln>
                <a:solidFill>
                  <a:srgbClr val="000080"/>
                </a:solidFill>
                <a:effectLst>
                  <a:outerShdw dist="53882" dir="2700000" algn="ctr" rotWithShape="0">
                    <a:srgbClr val="C0C0C0">
                      <a:alpha val="79999"/>
                    </a:srgbClr>
                  </a:outerShdw>
                </a:effectLst>
                <a:uLnTx/>
                <a:uFillTx/>
                <a:latin typeface="Times New Roman" panose="02020603050405020304" pitchFamily="18" charset="0"/>
                <a:ea typeface="ヒラギノ角ゴ Pro W3" charset="-128"/>
                <a:cs typeface="Times New Roman" panose="02020603050405020304" pitchFamily="18" charset="0"/>
              </a:rPr>
              <a:t>Terima kasih</a:t>
            </a:r>
          </a:p>
        </p:txBody>
      </p:sp>
    </p:spTree>
    <p:extLst>
      <p:ext uri="{BB962C8B-B14F-4D97-AF65-F5344CB8AC3E}">
        <p14:creationId xmlns:p14="http://schemas.microsoft.com/office/powerpoint/2010/main" val="219453932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 calcmode="lin" valueType="num">
                                      <p:cBhvr additive="base">
                                        <p:cTn id="7" dur="500" fill="hold"/>
                                        <p:tgtEl>
                                          <p:spTgt spid="35843"/>
                                        </p:tgtEl>
                                        <p:attrNameLst>
                                          <p:attrName>ppt_x</p:attrName>
                                        </p:attrNameLst>
                                      </p:cBhvr>
                                      <p:tavLst>
                                        <p:tav tm="0">
                                          <p:val>
                                            <p:strVal val="#ppt_x"/>
                                          </p:val>
                                        </p:tav>
                                        <p:tav tm="100000">
                                          <p:val>
                                            <p:strVal val="#ppt_x"/>
                                          </p:val>
                                        </p:tav>
                                      </p:tavLst>
                                    </p:anim>
                                    <p:anim calcmode="lin" valueType="num">
                                      <p:cBhvr additive="base">
                                        <p:cTn id="8" dur="500" fill="hold"/>
                                        <p:tgtEl>
                                          <p:spTgt spid="3584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5"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5" dur="1000" fill="hold"/>
                                        <p:tgtEl>
                                          <p:spTgt spid="11"/>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xit" presetSubtype="0" fill="hold" nodeType="clickEffect">
                                  <p:stCondLst>
                                    <p:cond delay="0"/>
                                  </p:stCondLst>
                                  <p:childTnLst>
                                    <p:anim calcmode="lin" valueType="num">
                                      <p:cBhvr>
                                        <p:cTn id="23" dur="2000"/>
                                        <p:tgtEl>
                                          <p:spTgt spid="11"/>
                                        </p:tgtEl>
                                        <p:attrNameLst>
                                          <p:attrName>ppt_w</p:attrName>
                                        </p:attrNameLst>
                                      </p:cBhvr>
                                      <p:tavLst>
                                        <p:tav tm="0">
                                          <p:val>
                                            <p:strVal val="ppt_w"/>
                                          </p:val>
                                        </p:tav>
                                        <p:tav tm="100000">
                                          <p:val>
                                            <p:fltVal val="0"/>
                                          </p:val>
                                        </p:tav>
                                      </p:tavLst>
                                    </p:anim>
                                    <p:anim calcmode="lin" valueType="num">
                                      <p:cBhvr>
                                        <p:cTn id="24" dur="2000"/>
                                        <p:tgtEl>
                                          <p:spTgt spid="11"/>
                                        </p:tgtEl>
                                        <p:attrNameLst>
                                          <p:attrName>ppt_h</p:attrName>
                                        </p:attrNameLst>
                                      </p:cBhvr>
                                      <p:tavLst>
                                        <p:tav tm="0">
                                          <p:val>
                                            <p:strVal val="ppt_h"/>
                                          </p:val>
                                        </p:tav>
                                        <p:tav tm="100000">
                                          <p:val>
                                            <p:fltVal val="0"/>
                                          </p:val>
                                        </p:tav>
                                      </p:tavLst>
                                    </p:anim>
                                    <p:animEffect transition="out" filter="fade">
                                      <p:cBhvr>
                                        <p:cTn id="25" dur="2000"/>
                                        <p:tgtEl>
                                          <p:spTgt spid="11"/>
                                        </p:tgtEl>
                                      </p:cBhvr>
                                    </p:animEffect>
                                    <p:set>
                                      <p:cBhvr>
                                        <p:cTn id="26" dur="1" fill="hold">
                                          <p:stCondLst>
                                            <p:cond delay="1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ildflowers">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Wildflowers">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ildflowers">
      <a:fillStyleLst>
        <a:solidFill>
          <a:schemeClr val="phClr">
            <a:shade val="85000"/>
            <a:satMod val="110000"/>
          </a:schemeClr>
        </a:solidFill>
        <a:gradFill rotWithShape="1">
          <a:gsLst>
            <a:gs pos="0">
              <a:schemeClr val="phClr">
                <a:tint val="40000"/>
                <a:satMod val="150000"/>
              </a:schemeClr>
            </a:gs>
            <a:gs pos="35000">
              <a:schemeClr val="phClr">
                <a:tint val="80000"/>
                <a:shade val="100000"/>
                <a:satMod val="150000"/>
              </a:schemeClr>
            </a:gs>
            <a:gs pos="100000">
              <a:schemeClr val="phClr">
                <a:tint val="100000"/>
                <a:shade val="100000"/>
                <a:satMod val="135000"/>
              </a:schemeClr>
            </a:gs>
          </a:gsLst>
          <a:lin ang="10800000" scaled="1"/>
        </a:gradFill>
        <a:gradFill rotWithShape="1">
          <a:gsLst>
            <a:gs pos="0">
              <a:schemeClr val="phClr">
                <a:shade val="70000"/>
                <a:satMod val="135000"/>
              </a:schemeClr>
            </a:gs>
            <a:gs pos="80000">
              <a:schemeClr val="phClr">
                <a:shade val="90000"/>
                <a:satMod val="135000"/>
              </a:schemeClr>
            </a:gs>
            <a:gs pos="100000">
              <a:schemeClr val="phClr">
                <a:shade val="95000"/>
                <a:satMod val="135000"/>
              </a:schemeClr>
            </a:gs>
          </a:gsLst>
          <a:path path="circle">
            <a:fillToRect l="50000" t="50000" r="50000" b="50000"/>
          </a:path>
        </a:gradFill>
      </a:fillStyleLst>
      <a:lnStyleLst>
        <a:ln w="9525" cap="flat" cmpd="sng" algn="ctr">
          <a:solidFill>
            <a:schemeClr val="phClr">
              <a:shade val="90000"/>
            </a:schemeClr>
          </a:solidFill>
          <a:prstDash val="solid"/>
        </a:ln>
        <a:ln w="38100" cap="flat" cmpd="sng" algn="ctr">
          <a:gradFill>
            <a:gsLst>
              <a:gs pos="0">
                <a:schemeClr val="phClr"/>
              </a:gs>
              <a:gs pos="50000">
                <a:schemeClr val="phClr">
                  <a:lumMod val="60000"/>
                  <a:lumOff val="40000"/>
                </a:schemeClr>
              </a:gs>
              <a:gs pos="100000">
                <a:schemeClr val="phClr">
                  <a:lumMod val="20000"/>
                  <a:lumOff val="80000"/>
                </a:schemeClr>
              </a:gs>
            </a:gsLst>
            <a:lin ang="5400000" scaled="0"/>
          </a:gradFill>
          <a:prstDash val="solid"/>
        </a:ln>
        <a:ln w="63500" cap="flat" cmpd="sng" algn="ctr">
          <a:gradFill>
            <a:gsLst>
              <a:gs pos="0">
                <a:schemeClr val="phClr"/>
              </a:gs>
              <a:gs pos="50000">
                <a:schemeClr val="phClr">
                  <a:lumMod val="60000"/>
                  <a:lumOff val="40000"/>
                </a:schemeClr>
              </a:gs>
              <a:gs pos="100000">
                <a:schemeClr val="phClr">
                  <a:lumMod val="20000"/>
                  <a:lumOff val="80000"/>
                </a:schemeClr>
              </a:gs>
            </a:gsLst>
            <a:lin ang="5400000" scaled="0"/>
          </a:gradFill>
          <a:prstDash val="solid"/>
        </a:ln>
      </a:lnStyleLst>
      <a:effectStyleLst>
        <a:effectStyle>
          <a:effectLst/>
        </a:effectStyle>
        <a:effectStyle>
          <a:effectLst>
            <a:innerShdw blurRad="63500">
              <a:srgbClr val="FFFFFF">
                <a:alpha val="50000"/>
              </a:srgbClr>
            </a:innerShdw>
          </a:effectLst>
        </a:effectStyle>
        <a:effectStyle>
          <a:effectLst>
            <a:innerShdw blurRad="190500">
              <a:srgbClr val="FFFFFF">
                <a:alpha val="0"/>
              </a:srgbClr>
            </a:innerShdw>
          </a:effectLst>
          <a:scene3d>
            <a:camera prst="orthographicFront">
              <a:rot lat="0" lon="0" rev="0"/>
            </a:camera>
            <a:lightRig rig="balanced" dir="tl">
              <a:rot lat="0" lon="0" rev="4200000"/>
            </a:lightRig>
          </a:scene3d>
          <a:sp3d>
            <a:bevelT w="25400" h="25400" prst="relaxedInset"/>
          </a:sp3d>
        </a:effectStyle>
      </a:effectStyleLst>
      <a:bgFillStyleLst>
        <a:solidFill>
          <a:schemeClr val="phClr"/>
        </a:solidFill>
        <a:gradFill flip="none" rotWithShape="1">
          <a:gsLst>
            <a:gs pos="0">
              <a:schemeClr val="phClr"/>
            </a:gs>
            <a:gs pos="50000">
              <a:schemeClr val="phClr">
                <a:lumMod val="90000"/>
                <a:alpha val="70000"/>
              </a:schemeClr>
            </a:gs>
            <a:gs pos="100000">
              <a:schemeClr val="phClr"/>
            </a:gs>
          </a:gsLst>
          <a:path path="circle">
            <a:fillToRect l="50000" t="50000" r="50000" b="50000"/>
          </a:path>
          <a:tileRect/>
        </a:gradFill>
        <a:gradFill flip="none" rotWithShape="1">
          <a:gsLst>
            <a:gs pos="0">
              <a:schemeClr val="phClr"/>
            </a:gs>
            <a:gs pos="50000">
              <a:schemeClr val="phClr">
                <a:lumMod val="90000"/>
              </a:schemeClr>
            </a:gs>
            <a:gs pos="100000">
              <a:schemeClr val="ph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Wildflowers</Template>
  <TotalTime>6284</TotalTime>
  <Words>892</Words>
  <Application>Microsoft Office PowerPoint</Application>
  <PresentationFormat>On-screen Show (4:3)</PresentationFormat>
  <Paragraphs>100</Paragraphs>
  <Slides>30</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Arial</vt:lpstr>
      <vt:lpstr>Calibri</vt:lpstr>
      <vt:lpstr>Candara</vt:lpstr>
      <vt:lpstr>Constantia</vt:lpstr>
      <vt:lpstr>Times New Roman</vt:lpstr>
      <vt:lpstr>Wingdings</vt:lpstr>
      <vt:lpstr>ヒラギノ角ゴ Pro W3</vt:lpstr>
      <vt:lpstr>Wildflowers</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Dina KR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Andojo Wurjanto</dc:creator>
  <cp:lastModifiedBy>ASUS</cp:lastModifiedBy>
  <cp:revision>156</cp:revision>
  <dcterms:created xsi:type="dcterms:W3CDTF">2011-10-03T07:29:27Z</dcterms:created>
  <dcterms:modified xsi:type="dcterms:W3CDTF">2022-09-10T02:27:27Z</dcterms:modified>
</cp:coreProperties>
</file>