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7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8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344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520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877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061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105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23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59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344F0-97FF-47F6-A353-EDFCCA2326CB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467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344F0-97FF-47F6-A353-EDFCCA2326CB}" type="datetimeFigureOut">
              <a:rPr lang="en-US" smtClean="0"/>
              <a:t>10/4/2022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16FD5-0B4E-4ED0-85BD-BDD2D1227E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395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0303" y="1481226"/>
            <a:ext cx="7163434" cy="1050929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indent="-342900"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E36C09"/>
                </a:solidFill>
                <a:latin typeface="Calibri"/>
                <a:cs typeface="Calibri"/>
              </a:rPr>
              <a:t>Sub</a:t>
            </a:r>
            <a:r>
              <a:rPr sz="2800" spc="1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40" dirty="0">
                <a:solidFill>
                  <a:srgbClr val="E36C09"/>
                </a:solidFill>
                <a:latin typeface="Calibri"/>
                <a:cs typeface="Calibri"/>
              </a:rPr>
              <a:t>Pokok</a:t>
            </a:r>
            <a:r>
              <a:rPr sz="2800" spc="2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E36C09"/>
                </a:solidFill>
                <a:latin typeface="Calibri"/>
                <a:cs typeface="Calibri"/>
              </a:rPr>
              <a:t>Bahasan :</a:t>
            </a:r>
            <a:endParaRPr sz="2800" dirty="0">
              <a:latin typeface="Calibri"/>
              <a:cs typeface="Calibri"/>
            </a:endParaRPr>
          </a:p>
          <a:p>
            <a:pPr marL="12700">
              <a:spcBef>
                <a:spcPts val="675"/>
              </a:spcBef>
              <a:tabLst>
                <a:tab pos="354965" algn="l"/>
                <a:tab pos="355600" algn="l"/>
              </a:tabLst>
            </a:pPr>
            <a:r>
              <a:rPr sz="2800" spc="-5" dirty="0" err="1" smtClean="0">
                <a:latin typeface="Calibri"/>
                <a:cs typeface="Calibri"/>
              </a:rPr>
              <a:t>Analisis</a:t>
            </a:r>
            <a:r>
              <a:rPr sz="2800" spc="30" dirty="0" smtClean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Desain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Balok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Bertulangan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Rangkap</a:t>
            </a:r>
            <a:endParaRPr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8323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0" y="1547571"/>
            <a:ext cx="7793990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000000"/>
                </a:solidFill>
                <a:latin typeface="Calibri"/>
                <a:cs typeface="Calibri"/>
              </a:rPr>
              <a:t>Analisis</a:t>
            </a:r>
            <a:r>
              <a:rPr sz="32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0000"/>
                </a:solidFill>
                <a:latin typeface="Calibri"/>
                <a:cs typeface="Calibri"/>
              </a:rPr>
              <a:t>dan</a:t>
            </a:r>
            <a:r>
              <a:rPr sz="32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0000"/>
                </a:solidFill>
                <a:latin typeface="Calibri"/>
                <a:cs typeface="Calibri"/>
              </a:rPr>
              <a:t>Desain</a:t>
            </a:r>
            <a:r>
              <a:rPr sz="3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000000"/>
                </a:solidFill>
                <a:latin typeface="Calibri"/>
                <a:cs typeface="Calibri"/>
              </a:rPr>
              <a:t>Balok</a:t>
            </a:r>
            <a:r>
              <a:rPr sz="32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000000"/>
                </a:solidFill>
                <a:latin typeface="Calibri"/>
                <a:cs typeface="Calibri"/>
              </a:rPr>
              <a:t>Bertulangan</a:t>
            </a:r>
            <a:r>
              <a:rPr sz="32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000000"/>
                </a:solidFill>
                <a:latin typeface="Calibri"/>
                <a:cs typeface="Calibri"/>
              </a:rPr>
              <a:t>Rangkap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0" y="2038859"/>
            <a:ext cx="7900670" cy="430593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54965" marR="144145" indent="-342900">
              <a:lnSpc>
                <a:spcPct val="80000"/>
              </a:lnSpc>
              <a:spcBef>
                <a:spcPts val="7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35" dirty="0">
                <a:latin typeface="Calibri"/>
                <a:cs typeface="Calibri"/>
              </a:rPr>
              <a:t>Terkadang </a:t>
            </a:r>
            <a:r>
              <a:rPr sz="2700" spc="-10" dirty="0">
                <a:latin typeface="Calibri"/>
                <a:cs typeface="Calibri"/>
              </a:rPr>
              <a:t>suatu </a:t>
            </a:r>
            <a:r>
              <a:rPr sz="2700" spc="-5" dirty="0">
                <a:latin typeface="Calibri"/>
                <a:cs typeface="Calibri"/>
              </a:rPr>
              <a:t>penampang balok </a:t>
            </a:r>
            <a:r>
              <a:rPr sz="2700" spc="-15" dirty="0">
                <a:latin typeface="Calibri"/>
                <a:cs typeface="Calibri"/>
              </a:rPr>
              <a:t>beton </a:t>
            </a:r>
            <a:r>
              <a:rPr sz="2700" spc="-5" dirty="0">
                <a:latin typeface="Calibri"/>
                <a:cs typeface="Calibri"/>
              </a:rPr>
              <a:t>bertulang 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didesain</a:t>
            </a:r>
            <a:r>
              <a:rPr sz="2700" spc="-30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memiliki</a:t>
            </a:r>
            <a:r>
              <a:rPr sz="2700" spc="20" dirty="0">
                <a:latin typeface="Calibri"/>
                <a:cs typeface="Calibri"/>
              </a:rPr>
              <a:t> </a:t>
            </a:r>
            <a:r>
              <a:rPr sz="2700" b="1" spc="-10" dirty="0">
                <a:solidFill>
                  <a:srgbClr val="FF0000"/>
                </a:solidFill>
                <a:latin typeface="Calibri"/>
                <a:cs typeface="Calibri"/>
              </a:rPr>
              <a:t>tulangan</a:t>
            </a:r>
            <a:r>
              <a:rPr sz="27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00" b="1" spc="-5" dirty="0">
                <a:solidFill>
                  <a:srgbClr val="FF0000"/>
                </a:solidFill>
                <a:latin typeface="Calibri"/>
                <a:cs typeface="Calibri"/>
              </a:rPr>
              <a:t>tarik</a:t>
            </a:r>
            <a:r>
              <a:rPr sz="27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dan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b="1" spc="-10" dirty="0">
                <a:solidFill>
                  <a:srgbClr val="FF0000"/>
                </a:solidFill>
                <a:latin typeface="Calibri"/>
                <a:cs typeface="Calibri"/>
              </a:rPr>
              <a:t>tulangan</a:t>
            </a:r>
            <a:r>
              <a:rPr sz="27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srgbClr val="FF0000"/>
                </a:solidFill>
                <a:latin typeface="Calibri"/>
                <a:cs typeface="Calibri"/>
              </a:rPr>
              <a:t>tekan</a:t>
            </a:r>
            <a:r>
              <a:rPr sz="2700" spc="-15" dirty="0">
                <a:latin typeface="Calibri"/>
                <a:cs typeface="Calibri"/>
              </a:rPr>
              <a:t>.</a:t>
            </a:r>
            <a:endParaRPr sz="2700">
              <a:latin typeface="Calibri"/>
              <a:cs typeface="Calibri"/>
            </a:endParaRPr>
          </a:p>
          <a:p>
            <a:pPr marL="354965" marR="5080" indent="-342900">
              <a:lnSpc>
                <a:spcPts val="2600"/>
              </a:lnSpc>
              <a:spcBef>
                <a:spcPts val="6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dirty="0">
                <a:latin typeface="Calibri"/>
                <a:cs typeface="Calibri"/>
              </a:rPr>
              <a:t>Balok </a:t>
            </a:r>
            <a:r>
              <a:rPr sz="2700" spc="-5" dirty="0">
                <a:latin typeface="Calibri"/>
                <a:cs typeface="Calibri"/>
              </a:rPr>
              <a:t>demikian </a:t>
            </a:r>
            <a:r>
              <a:rPr sz="2700" spc="-10" dirty="0">
                <a:latin typeface="Calibri"/>
                <a:cs typeface="Calibri"/>
              </a:rPr>
              <a:t>dinamakan sebagai </a:t>
            </a:r>
            <a:r>
              <a:rPr sz="2700" b="1" spc="-5" dirty="0">
                <a:solidFill>
                  <a:srgbClr val="006FC0"/>
                </a:solidFill>
                <a:latin typeface="Calibri"/>
                <a:cs typeface="Calibri"/>
              </a:rPr>
              <a:t>balok bertulangan </a:t>
            </a:r>
            <a:r>
              <a:rPr sz="2700" b="1" spc="-6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700" b="1" spc="-15" dirty="0">
                <a:solidFill>
                  <a:srgbClr val="006FC0"/>
                </a:solidFill>
                <a:latin typeface="Calibri"/>
                <a:cs typeface="Calibri"/>
              </a:rPr>
              <a:t>rangkap</a:t>
            </a:r>
            <a:endParaRPr sz="2700">
              <a:latin typeface="Calibri"/>
              <a:cs typeface="Calibri"/>
            </a:endParaRPr>
          </a:p>
          <a:p>
            <a:pPr marL="354965" marR="73025" indent="-342900">
              <a:lnSpc>
                <a:spcPct val="80000"/>
              </a:lnSpc>
              <a:spcBef>
                <a:spcPts val="66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5" dirty="0">
                <a:latin typeface="Calibri"/>
                <a:cs typeface="Calibri"/>
              </a:rPr>
              <a:t>Penggunaan </a:t>
            </a:r>
            <a:r>
              <a:rPr sz="2700" spc="-10" dirty="0">
                <a:latin typeface="Calibri"/>
                <a:cs typeface="Calibri"/>
              </a:rPr>
              <a:t>tulangan </a:t>
            </a:r>
            <a:r>
              <a:rPr sz="2700" spc="-20" dirty="0">
                <a:latin typeface="Calibri"/>
                <a:cs typeface="Calibri"/>
              </a:rPr>
              <a:t>tekan </a:t>
            </a:r>
            <a:r>
              <a:rPr sz="2700" spc="-5" dirty="0">
                <a:latin typeface="Calibri"/>
                <a:cs typeface="Calibri"/>
              </a:rPr>
              <a:t>sering dijumpai pada 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daerah </a:t>
            </a:r>
            <a:r>
              <a:rPr sz="2700" dirty="0">
                <a:latin typeface="Calibri"/>
                <a:cs typeface="Calibri"/>
              </a:rPr>
              <a:t>momen </a:t>
            </a:r>
            <a:r>
              <a:rPr sz="2700" spc="-15" dirty="0">
                <a:latin typeface="Calibri"/>
                <a:cs typeface="Calibri"/>
              </a:rPr>
              <a:t>negatif </a:t>
            </a:r>
            <a:r>
              <a:rPr sz="2700" spc="-5" dirty="0">
                <a:latin typeface="Calibri"/>
                <a:cs typeface="Calibri"/>
              </a:rPr>
              <a:t>dari </a:t>
            </a:r>
            <a:r>
              <a:rPr sz="2700" spc="-10" dirty="0">
                <a:latin typeface="Calibri"/>
                <a:cs typeface="Calibri"/>
              </a:rPr>
              <a:t>suatu </a:t>
            </a:r>
            <a:r>
              <a:rPr sz="2700" spc="-5" dirty="0">
                <a:latin typeface="Calibri"/>
                <a:cs typeface="Calibri"/>
              </a:rPr>
              <a:t>balok </a:t>
            </a:r>
            <a:r>
              <a:rPr sz="2700" dirty="0">
                <a:latin typeface="Calibri"/>
                <a:cs typeface="Calibri"/>
              </a:rPr>
              <a:t>menerus </a:t>
            </a:r>
            <a:r>
              <a:rPr sz="2700" spc="-20" dirty="0">
                <a:latin typeface="Calibri"/>
                <a:cs typeface="Calibri"/>
              </a:rPr>
              <a:t>atau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di </a:t>
            </a:r>
            <a:r>
              <a:rPr sz="2700" spc="-15" dirty="0">
                <a:latin typeface="Calibri"/>
                <a:cs typeface="Calibri"/>
              </a:rPr>
              <a:t>tengah bentang </a:t>
            </a:r>
            <a:r>
              <a:rPr sz="2700" spc="-5" dirty="0">
                <a:latin typeface="Calibri"/>
                <a:cs typeface="Calibri"/>
              </a:rPr>
              <a:t>dari </a:t>
            </a:r>
            <a:r>
              <a:rPr sz="2700" spc="-10" dirty="0">
                <a:latin typeface="Calibri"/>
                <a:cs typeface="Calibri"/>
              </a:rPr>
              <a:t>suatu </a:t>
            </a:r>
            <a:r>
              <a:rPr sz="2700" spc="-5" dirty="0">
                <a:latin typeface="Calibri"/>
                <a:cs typeface="Calibri"/>
              </a:rPr>
              <a:t>balok </a:t>
            </a:r>
            <a:r>
              <a:rPr sz="2700" spc="-10" dirty="0">
                <a:latin typeface="Calibri"/>
                <a:cs typeface="Calibri"/>
              </a:rPr>
              <a:t>yang </a:t>
            </a:r>
            <a:r>
              <a:rPr sz="2700" spc="-15" dirty="0">
                <a:latin typeface="Calibri"/>
                <a:cs typeface="Calibri"/>
              </a:rPr>
              <a:t>cukup 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panjang dan </a:t>
            </a:r>
            <a:r>
              <a:rPr sz="2700" spc="-10" dirty="0">
                <a:latin typeface="Calibri"/>
                <a:cs typeface="Calibri"/>
              </a:rPr>
              <a:t>memikul </a:t>
            </a:r>
            <a:r>
              <a:rPr sz="2700" spc="-5" dirty="0">
                <a:latin typeface="Calibri"/>
                <a:cs typeface="Calibri"/>
              </a:rPr>
              <a:t>beban </a:t>
            </a:r>
            <a:r>
              <a:rPr sz="2700" spc="-10" dirty="0">
                <a:latin typeface="Calibri"/>
                <a:cs typeface="Calibri"/>
              </a:rPr>
              <a:t>yang </a:t>
            </a:r>
            <a:r>
              <a:rPr sz="2700" spc="-25" dirty="0">
                <a:latin typeface="Calibri"/>
                <a:cs typeface="Calibri"/>
              </a:rPr>
              <a:t>berat </a:t>
            </a:r>
            <a:r>
              <a:rPr sz="2700" spc="-15" dirty="0">
                <a:latin typeface="Calibri"/>
                <a:cs typeface="Calibri"/>
              </a:rPr>
              <a:t>serta 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30" dirty="0">
                <a:latin typeface="Calibri"/>
                <a:cs typeface="Calibri"/>
              </a:rPr>
              <a:t>persyaratan</a:t>
            </a:r>
            <a:r>
              <a:rPr sz="2700" spc="-40" dirty="0">
                <a:latin typeface="Calibri"/>
                <a:cs typeface="Calibri"/>
              </a:rPr>
              <a:t> </a:t>
            </a:r>
            <a:r>
              <a:rPr sz="2700" spc="-30" dirty="0">
                <a:latin typeface="Calibri"/>
                <a:cs typeface="Calibri"/>
              </a:rPr>
              <a:t>kontrol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lendutan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cukup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30" dirty="0">
                <a:latin typeface="Calibri"/>
                <a:cs typeface="Calibri"/>
              </a:rPr>
              <a:t>ketat.</a:t>
            </a:r>
            <a:endParaRPr sz="2700">
              <a:latin typeface="Calibri"/>
              <a:cs typeface="Calibri"/>
            </a:endParaRPr>
          </a:p>
          <a:p>
            <a:pPr marL="354965" marR="368935" indent="-342900">
              <a:lnSpc>
                <a:spcPct val="80000"/>
              </a:lnSpc>
              <a:spcBef>
                <a:spcPts val="6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30" dirty="0">
                <a:latin typeface="Calibri"/>
                <a:cs typeface="Calibri"/>
              </a:rPr>
              <a:t>Atau </a:t>
            </a:r>
            <a:r>
              <a:rPr sz="2700" spc="-15" dirty="0">
                <a:latin typeface="Calibri"/>
                <a:cs typeface="Calibri"/>
              </a:rPr>
              <a:t>juga </a:t>
            </a:r>
            <a:r>
              <a:rPr sz="2700" spc="-5" dirty="0">
                <a:latin typeface="Calibri"/>
                <a:cs typeface="Calibri"/>
              </a:rPr>
              <a:t>sering dijumpai pada </a:t>
            </a:r>
            <a:r>
              <a:rPr sz="2700" spc="-10" dirty="0">
                <a:latin typeface="Calibri"/>
                <a:cs typeface="Calibri"/>
              </a:rPr>
              <a:t>kasus </a:t>
            </a:r>
            <a:r>
              <a:rPr sz="2700" spc="-5" dirty="0">
                <a:latin typeface="Calibri"/>
                <a:cs typeface="Calibri"/>
              </a:rPr>
              <a:t>di </a:t>
            </a:r>
            <a:r>
              <a:rPr sz="2700" dirty="0">
                <a:latin typeface="Calibri"/>
                <a:cs typeface="Calibri"/>
              </a:rPr>
              <a:t>mana tinggi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balok </a:t>
            </a:r>
            <a:r>
              <a:rPr sz="2700" spc="-15" dirty="0">
                <a:latin typeface="Calibri"/>
                <a:cs typeface="Calibri"/>
              </a:rPr>
              <a:t>sangat dibatasi </a:t>
            </a:r>
            <a:r>
              <a:rPr sz="2700" spc="-10" dirty="0">
                <a:latin typeface="Calibri"/>
                <a:cs typeface="Calibri"/>
              </a:rPr>
              <a:t>untuk </a:t>
            </a:r>
            <a:r>
              <a:rPr sz="2700" spc="-15" dirty="0">
                <a:latin typeface="Calibri"/>
                <a:cs typeface="Calibri"/>
              </a:rPr>
              <a:t>mengakomodasi </a:t>
            </a:r>
            <a:r>
              <a:rPr sz="2700" spc="-1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kebutuhan</a:t>
            </a:r>
            <a:r>
              <a:rPr sz="2700" spc="-45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arsitektural.</a:t>
            </a:r>
            <a:endParaRPr sz="27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4209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700849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Analisis</a:t>
            </a:r>
            <a:r>
              <a:rPr sz="28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dan</a:t>
            </a: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Desain</a:t>
            </a:r>
            <a:r>
              <a:rPr sz="28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Balok</a:t>
            </a:r>
            <a:r>
              <a:rPr sz="28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Bertulangan</a:t>
            </a:r>
            <a:r>
              <a:rPr sz="28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06778" y="2397510"/>
            <a:ext cx="7610475" cy="3199765"/>
            <a:chOff x="582777" y="2397509"/>
            <a:chExt cx="7610475" cy="31997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2777" y="2397509"/>
              <a:ext cx="5173309" cy="319960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836920" y="2852928"/>
              <a:ext cx="2351405" cy="2052320"/>
            </a:xfrm>
            <a:custGeom>
              <a:avLst/>
              <a:gdLst/>
              <a:ahLst/>
              <a:cxnLst/>
              <a:rect l="l" t="t" r="r" b="b"/>
              <a:pathLst>
                <a:path w="2351404" h="2052320">
                  <a:moveTo>
                    <a:pt x="118871" y="0"/>
                  </a:moveTo>
                  <a:lnTo>
                    <a:pt x="2351151" y="0"/>
                  </a:lnTo>
                </a:path>
                <a:path w="2351404" h="2052320">
                  <a:moveTo>
                    <a:pt x="0" y="2043684"/>
                  </a:moveTo>
                  <a:lnTo>
                    <a:pt x="2232279" y="2043684"/>
                  </a:lnTo>
                </a:path>
                <a:path w="2351404" h="2052320">
                  <a:moveTo>
                    <a:pt x="1234439" y="0"/>
                  </a:moveTo>
                  <a:lnTo>
                    <a:pt x="1234439" y="2052193"/>
                  </a:lnTo>
                </a:path>
                <a:path w="2351404" h="2052320">
                  <a:moveTo>
                    <a:pt x="1965959" y="0"/>
                  </a:moveTo>
                  <a:lnTo>
                    <a:pt x="670559" y="2043176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439151" y="2554682"/>
            <a:ext cx="10026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Symbol"/>
                <a:cs typeface="Symbol"/>
              </a:rPr>
              <a:t></a:t>
            </a:r>
            <a:r>
              <a:rPr spc="-50" dirty="0">
                <a:latin typeface="Calibri"/>
                <a:cs typeface="Calibri"/>
              </a:rPr>
              <a:t>’c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0,003</a:t>
            </a:r>
            <a:endParaRPr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956933" y="3122676"/>
            <a:ext cx="2223770" cy="1802764"/>
            <a:chOff x="5432933" y="3122676"/>
            <a:chExt cx="2223770" cy="1802764"/>
          </a:xfrm>
        </p:grpSpPr>
        <p:sp>
          <p:nvSpPr>
            <p:cNvPr id="9" name="object 9"/>
            <p:cNvSpPr/>
            <p:nvPr/>
          </p:nvSpPr>
          <p:spPr>
            <a:xfrm>
              <a:off x="6508242" y="3141726"/>
              <a:ext cx="1129030" cy="1764664"/>
            </a:xfrm>
            <a:custGeom>
              <a:avLst/>
              <a:gdLst/>
              <a:ahLst/>
              <a:cxnLst/>
              <a:rect l="l" t="t" r="r" b="b"/>
              <a:pathLst>
                <a:path w="1129029" h="1764664">
                  <a:moveTo>
                    <a:pt x="0" y="1764665"/>
                  </a:moveTo>
                  <a:lnTo>
                    <a:pt x="565023" y="1755648"/>
                  </a:lnTo>
                </a:path>
                <a:path w="1129029" h="1764664">
                  <a:moveTo>
                    <a:pt x="563879" y="9016"/>
                  </a:moveTo>
                  <a:lnTo>
                    <a:pt x="1128902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36108" y="3150108"/>
              <a:ext cx="1605915" cy="0"/>
            </a:xfrm>
            <a:custGeom>
              <a:avLst/>
              <a:gdLst/>
              <a:ahLst/>
              <a:cxnLst/>
              <a:rect l="l" t="t" r="r" b="b"/>
              <a:pathLst>
                <a:path w="1605915">
                  <a:moveTo>
                    <a:pt x="0" y="0"/>
                  </a:moveTo>
                  <a:lnTo>
                    <a:pt x="1605661" y="0"/>
                  </a:lnTo>
                </a:path>
              </a:pathLst>
            </a:custGeom>
            <a:ln w="6096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712708" y="3027630"/>
            <a:ext cx="2609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3600" baseline="-16203" dirty="0">
                <a:latin typeface="Symbol"/>
                <a:cs typeface="Symbol"/>
              </a:rPr>
              <a:t></a:t>
            </a:r>
            <a:r>
              <a:rPr sz="1600" dirty="0">
                <a:latin typeface="Calibri"/>
                <a:cs typeface="Calibri"/>
              </a:rPr>
              <a:t>’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910319" y="3295853"/>
            <a:ext cx="10541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670292" y="2849879"/>
            <a:ext cx="1193165" cy="2052320"/>
            <a:chOff x="6146291" y="2849879"/>
            <a:chExt cx="1193165" cy="2052320"/>
          </a:xfrm>
        </p:grpSpPr>
        <p:sp>
          <p:nvSpPr>
            <p:cNvPr id="14" name="object 14"/>
            <p:cNvSpPr/>
            <p:nvPr/>
          </p:nvSpPr>
          <p:spPr>
            <a:xfrm>
              <a:off x="6245606" y="2849879"/>
              <a:ext cx="79375" cy="1152525"/>
            </a:xfrm>
            <a:custGeom>
              <a:avLst/>
              <a:gdLst/>
              <a:ahLst/>
              <a:cxnLst/>
              <a:rect l="l" t="t" r="r" b="b"/>
              <a:pathLst>
                <a:path w="79375" h="1152525">
                  <a:moveTo>
                    <a:pt x="78613" y="1075944"/>
                  </a:moveTo>
                  <a:lnTo>
                    <a:pt x="46939" y="1076058"/>
                  </a:lnTo>
                  <a:lnTo>
                    <a:pt x="44488" y="373367"/>
                  </a:lnTo>
                  <a:lnTo>
                    <a:pt x="76200" y="373253"/>
                  </a:lnTo>
                  <a:lnTo>
                    <a:pt x="69850" y="360680"/>
                  </a:lnTo>
                  <a:lnTo>
                    <a:pt x="37846" y="297180"/>
                  </a:lnTo>
                  <a:lnTo>
                    <a:pt x="0" y="373507"/>
                  </a:lnTo>
                  <a:lnTo>
                    <a:pt x="31788" y="373405"/>
                  </a:lnTo>
                  <a:lnTo>
                    <a:pt x="34239" y="1076096"/>
                  </a:lnTo>
                  <a:lnTo>
                    <a:pt x="2413" y="1076198"/>
                  </a:lnTo>
                  <a:lnTo>
                    <a:pt x="40767" y="1152271"/>
                  </a:lnTo>
                  <a:lnTo>
                    <a:pt x="72250" y="1088771"/>
                  </a:lnTo>
                  <a:lnTo>
                    <a:pt x="78613" y="1075944"/>
                  </a:lnTo>
                  <a:close/>
                </a:path>
                <a:path w="79375" h="1152525">
                  <a:moveTo>
                    <a:pt x="78994" y="76200"/>
                  </a:moveTo>
                  <a:lnTo>
                    <a:pt x="72644" y="63500"/>
                  </a:lnTo>
                  <a:lnTo>
                    <a:pt x="40894" y="0"/>
                  </a:lnTo>
                  <a:lnTo>
                    <a:pt x="2794" y="76200"/>
                  </a:lnTo>
                  <a:lnTo>
                    <a:pt x="34544" y="76200"/>
                  </a:lnTo>
                  <a:lnTo>
                    <a:pt x="34544" y="220853"/>
                  </a:lnTo>
                  <a:lnTo>
                    <a:pt x="2794" y="220853"/>
                  </a:lnTo>
                  <a:lnTo>
                    <a:pt x="40894" y="297053"/>
                  </a:lnTo>
                  <a:lnTo>
                    <a:pt x="72644" y="233553"/>
                  </a:lnTo>
                  <a:lnTo>
                    <a:pt x="78994" y="220853"/>
                  </a:lnTo>
                  <a:lnTo>
                    <a:pt x="47244" y="220853"/>
                  </a:lnTo>
                  <a:lnTo>
                    <a:pt x="47244" y="76200"/>
                  </a:lnTo>
                  <a:lnTo>
                    <a:pt x="78994" y="7620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46291" y="3992879"/>
              <a:ext cx="1193165" cy="0"/>
            </a:xfrm>
            <a:custGeom>
              <a:avLst/>
              <a:gdLst/>
              <a:ahLst/>
              <a:cxnLst/>
              <a:rect l="l" t="t" r="r" b="b"/>
              <a:pathLst>
                <a:path w="1193165">
                  <a:moveTo>
                    <a:pt x="0" y="0"/>
                  </a:moveTo>
                  <a:lnTo>
                    <a:pt x="1192657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245351" y="4002023"/>
              <a:ext cx="76200" cy="900430"/>
            </a:xfrm>
            <a:custGeom>
              <a:avLst/>
              <a:gdLst/>
              <a:ahLst/>
              <a:cxnLst/>
              <a:rect l="l" t="t" r="r" b="b"/>
              <a:pathLst>
                <a:path w="76200" h="900429">
                  <a:moveTo>
                    <a:pt x="31750" y="823849"/>
                  </a:moveTo>
                  <a:lnTo>
                    <a:pt x="0" y="823849"/>
                  </a:lnTo>
                  <a:lnTo>
                    <a:pt x="38100" y="900049"/>
                  </a:lnTo>
                  <a:lnTo>
                    <a:pt x="69850" y="836549"/>
                  </a:lnTo>
                  <a:lnTo>
                    <a:pt x="31750" y="836549"/>
                  </a:lnTo>
                  <a:lnTo>
                    <a:pt x="31750" y="823849"/>
                  </a:lnTo>
                  <a:close/>
                </a:path>
                <a:path w="76200" h="900429">
                  <a:moveTo>
                    <a:pt x="44450" y="63500"/>
                  </a:moveTo>
                  <a:lnTo>
                    <a:pt x="31750" y="63500"/>
                  </a:lnTo>
                  <a:lnTo>
                    <a:pt x="31750" y="836549"/>
                  </a:lnTo>
                  <a:lnTo>
                    <a:pt x="44450" y="836549"/>
                  </a:lnTo>
                  <a:lnTo>
                    <a:pt x="44450" y="63500"/>
                  </a:lnTo>
                  <a:close/>
                </a:path>
                <a:path w="76200" h="900429">
                  <a:moveTo>
                    <a:pt x="76200" y="823849"/>
                  </a:moveTo>
                  <a:lnTo>
                    <a:pt x="44450" y="823849"/>
                  </a:lnTo>
                  <a:lnTo>
                    <a:pt x="44450" y="836549"/>
                  </a:lnTo>
                  <a:lnTo>
                    <a:pt x="69850" y="836549"/>
                  </a:lnTo>
                  <a:lnTo>
                    <a:pt x="76200" y="823849"/>
                  </a:lnTo>
                  <a:close/>
                </a:path>
                <a:path w="76200" h="900429">
                  <a:moveTo>
                    <a:pt x="38100" y="0"/>
                  </a:moveTo>
                  <a:lnTo>
                    <a:pt x="0" y="76200"/>
                  </a:lnTo>
                  <a:lnTo>
                    <a:pt x="31750" y="76200"/>
                  </a:lnTo>
                  <a:lnTo>
                    <a:pt x="31750" y="63500"/>
                  </a:lnTo>
                  <a:lnTo>
                    <a:pt x="69850" y="63500"/>
                  </a:lnTo>
                  <a:lnTo>
                    <a:pt x="38100" y="0"/>
                  </a:lnTo>
                  <a:close/>
                </a:path>
                <a:path w="76200" h="900429">
                  <a:moveTo>
                    <a:pt x="69850" y="63500"/>
                  </a:moveTo>
                  <a:lnTo>
                    <a:pt x="44450" y="63500"/>
                  </a:lnTo>
                  <a:lnTo>
                    <a:pt x="44450" y="76200"/>
                  </a:lnTo>
                  <a:lnTo>
                    <a:pt x="76200" y="76200"/>
                  </a:lnTo>
                  <a:lnTo>
                    <a:pt x="69850" y="6350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864221" y="2837179"/>
            <a:ext cx="203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d’</a:t>
            </a:r>
            <a:endParaRPr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00797" y="3420314"/>
            <a:ext cx="422909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c-</a:t>
            </a:r>
            <a:r>
              <a:rPr spc="-7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d’</a:t>
            </a:r>
            <a:endParaRPr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51522" y="4239260"/>
            <a:ext cx="624205" cy="9791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c-d</a:t>
            </a:r>
            <a:endParaRPr>
              <a:latin typeface="Calibri"/>
              <a:cs typeface="Calibri"/>
            </a:endParaRPr>
          </a:p>
          <a:p>
            <a:pPr>
              <a:spcBef>
                <a:spcPts val="25"/>
              </a:spcBef>
            </a:pPr>
            <a:endParaRPr sz="2000">
              <a:latin typeface="Calibri"/>
              <a:cs typeface="Calibri"/>
            </a:endParaRPr>
          </a:p>
          <a:p>
            <a:pPr marL="382270"/>
            <a:r>
              <a:rPr sz="2400" spc="-5" dirty="0">
                <a:latin typeface="Symbol"/>
                <a:cs typeface="Symbol"/>
              </a:rPr>
              <a:t></a:t>
            </a:r>
            <a:r>
              <a:rPr sz="2400" spc="-7" baseline="-20833" dirty="0">
                <a:latin typeface="Times New Roman"/>
                <a:cs typeface="Times New Roman"/>
              </a:rPr>
              <a:t>t</a:t>
            </a:r>
            <a:endParaRPr sz="2400" baseline="-20833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90714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635963"/>
            <a:ext cx="77939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3200" spc="-5" dirty="0">
                <a:latin typeface="Calibri"/>
                <a:cs typeface="Calibri"/>
              </a:rPr>
              <a:t>Analisis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dan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Desain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Balok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Bertulangan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Rangkap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1" y="2194306"/>
            <a:ext cx="7775575" cy="10013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marR="35433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Analisis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terhadap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penampang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bertulangan</a:t>
            </a:r>
            <a:r>
              <a:rPr sz="2000" spc="-10" dirty="0">
                <a:latin typeface="Calibri"/>
                <a:cs typeface="Calibri"/>
              </a:rPr>
              <a:t> rangkap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didasarkan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kondisi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tulangan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tekan</a:t>
            </a:r>
            <a:endParaRPr sz="2000">
              <a:latin typeface="Calibri"/>
              <a:cs typeface="Calibri"/>
            </a:endParaRPr>
          </a:p>
          <a:p>
            <a:pPr marL="355600" indent="-342900">
              <a:spcBef>
                <a:spcPts val="4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Ada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dua</a:t>
            </a:r>
            <a:r>
              <a:rPr sz="2000" spc="-5" dirty="0">
                <a:latin typeface="Calibri"/>
                <a:cs typeface="Calibri"/>
              </a:rPr>
              <a:t> macam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kasus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akan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dijumpai,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yaitu</a:t>
            </a:r>
            <a:r>
              <a:rPr sz="2000" spc="-5" dirty="0">
                <a:latin typeface="Calibri"/>
                <a:cs typeface="Calibri"/>
              </a:rPr>
              <a:t> apakah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tulangan</a:t>
            </a:r>
            <a:r>
              <a:rPr sz="2000" b="1"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tekan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85441" y="3170048"/>
            <a:ext cx="30880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sudah</a:t>
            </a:r>
            <a:r>
              <a:rPr sz="2000" b="1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luluh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belum</a:t>
            </a:r>
            <a:r>
              <a:rPr sz="2000" b="1"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luluh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025721" y="3753725"/>
            <a:ext cx="8456930" cy="2853055"/>
            <a:chOff x="501721" y="3753724"/>
            <a:chExt cx="8456930" cy="285305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1721" y="3753724"/>
              <a:ext cx="3816998" cy="235230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6804" y="4835651"/>
              <a:ext cx="4811267" cy="1770888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7737823" y="4040692"/>
            <a:ext cx="210820" cy="0"/>
          </a:xfrm>
          <a:custGeom>
            <a:avLst/>
            <a:gdLst/>
            <a:ahLst/>
            <a:cxnLst/>
            <a:rect l="l" t="t" r="r" b="b"/>
            <a:pathLst>
              <a:path w="210820">
                <a:moveTo>
                  <a:pt x="0" y="0"/>
                </a:moveTo>
                <a:lnTo>
                  <a:pt x="210199" y="0"/>
                </a:lnTo>
              </a:path>
            </a:pathLst>
          </a:custGeom>
          <a:ln w="81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145589" y="4040692"/>
            <a:ext cx="181610" cy="0"/>
          </a:xfrm>
          <a:custGeom>
            <a:avLst/>
            <a:gdLst/>
            <a:ahLst/>
            <a:cxnLst/>
            <a:rect l="l" t="t" r="r" b="b"/>
            <a:pathLst>
              <a:path w="181609">
                <a:moveTo>
                  <a:pt x="0" y="0"/>
                </a:moveTo>
                <a:lnTo>
                  <a:pt x="181522" y="0"/>
                </a:lnTo>
              </a:path>
            </a:pathLst>
          </a:custGeom>
          <a:ln w="81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205451" y="3983723"/>
            <a:ext cx="10160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2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205451" y="4108173"/>
            <a:ext cx="10160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2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05451" y="3722477"/>
            <a:ext cx="10160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20" dirty="0">
                <a:latin typeface="Symbol"/>
                <a:cs typeface="Symbol"/>
              </a:rPr>
              <a:t>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11450" y="3983723"/>
            <a:ext cx="10160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20" dirty="0">
                <a:latin typeface="Symbol"/>
                <a:cs typeface="Symbol"/>
              </a:rPr>
              <a:t>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32762" y="4056927"/>
            <a:ext cx="40767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18135" algn="l"/>
              </a:tabLst>
            </a:pPr>
            <a:r>
              <a:rPr sz="1500" spc="20" dirty="0">
                <a:latin typeface="Symbol"/>
                <a:cs typeface="Symbol"/>
              </a:rPr>
              <a:t></a:t>
            </a:r>
            <a:r>
              <a:rPr sz="1500" spc="20" dirty="0"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934270" y="3846934"/>
            <a:ext cx="139827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  <a:tabLst>
                <a:tab pos="417195" algn="l"/>
                <a:tab pos="1283335" algn="l"/>
              </a:tabLst>
            </a:pPr>
            <a:r>
              <a:rPr sz="1500" spc="10" dirty="0">
                <a:latin typeface="Symbol"/>
                <a:cs typeface="Symbol"/>
              </a:rPr>
              <a:t></a:t>
            </a:r>
            <a:r>
              <a:rPr sz="2250" spc="15" baseline="-14814" dirty="0">
                <a:latin typeface="Symbol"/>
                <a:cs typeface="Symbol"/>
              </a:rPr>
              <a:t></a:t>
            </a:r>
            <a:r>
              <a:rPr sz="2250" spc="15" baseline="-14814" dirty="0">
                <a:latin typeface="Times New Roman"/>
                <a:cs typeface="Times New Roman"/>
              </a:rPr>
              <a:t>	</a:t>
            </a:r>
            <a:r>
              <a:rPr sz="2250" spc="7" baseline="-14814" dirty="0">
                <a:latin typeface="Symbol"/>
                <a:cs typeface="Symbol"/>
              </a:rPr>
              <a:t></a:t>
            </a:r>
            <a:r>
              <a:rPr sz="1500" spc="5" dirty="0">
                <a:latin typeface="Symbol"/>
                <a:cs typeface="Symbol"/>
              </a:rPr>
              <a:t></a:t>
            </a:r>
            <a:r>
              <a:rPr sz="15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24545" y="3983723"/>
            <a:ext cx="43688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47345" algn="l"/>
              </a:tabLst>
            </a:pPr>
            <a:r>
              <a:rPr sz="1500" spc="20" dirty="0">
                <a:latin typeface="Symbol"/>
                <a:cs typeface="Symbol"/>
              </a:rPr>
              <a:t></a:t>
            </a:r>
            <a:r>
              <a:rPr sz="1500" spc="20" dirty="0"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24546" y="4108173"/>
            <a:ext cx="88836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47345" algn="l"/>
                <a:tab pos="799465" algn="l"/>
              </a:tabLst>
            </a:pPr>
            <a:r>
              <a:rPr sz="1500" spc="20" dirty="0">
                <a:latin typeface="Symbol"/>
                <a:cs typeface="Symbol"/>
              </a:rPr>
              <a:t></a:t>
            </a:r>
            <a:r>
              <a:rPr sz="1500" spc="20" dirty="0"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</a:t>
            </a:r>
            <a:r>
              <a:rPr sz="1500" spc="20" dirty="0"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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097150" y="4163419"/>
            <a:ext cx="76835" cy="1500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900" i="1" dirty="0">
                <a:latin typeface="Times New Roman"/>
                <a:cs typeface="Times New Roman"/>
              </a:rPr>
              <a:t>y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851240" y="4163419"/>
            <a:ext cx="76835" cy="1500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900" i="1" dirty="0">
                <a:latin typeface="Times New Roman"/>
                <a:cs typeface="Times New Roman"/>
              </a:rPr>
              <a:t>y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74624" y="4033808"/>
            <a:ext cx="8064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i="1" spc="1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167489" y="4033808"/>
            <a:ext cx="93408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67030" algn="l"/>
              </a:tabLst>
            </a:pPr>
            <a:r>
              <a:rPr sz="1500" i="1" spc="25" dirty="0">
                <a:latin typeface="Times New Roman"/>
                <a:cs typeface="Times New Roman"/>
              </a:rPr>
              <a:t>d	</a:t>
            </a:r>
            <a:r>
              <a:rPr sz="1500" spc="10" dirty="0">
                <a:latin typeface="Times New Roman"/>
                <a:cs typeface="Times New Roman"/>
              </a:rPr>
              <a:t>60</a:t>
            </a:r>
            <a:r>
              <a:rPr sz="1500" spc="25" dirty="0">
                <a:latin typeface="Times New Roman"/>
                <a:cs typeface="Times New Roman"/>
              </a:rPr>
              <a:t>0</a:t>
            </a:r>
            <a:r>
              <a:rPr sz="1500" spc="-155" dirty="0">
                <a:latin typeface="Times New Roman"/>
                <a:cs typeface="Times New Roman"/>
              </a:rPr>
              <a:t> </a:t>
            </a:r>
            <a:r>
              <a:rPr sz="1500" spc="30" dirty="0">
                <a:latin typeface="Symbol"/>
                <a:cs typeface="Symbol"/>
              </a:rPr>
              <a:t></a:t>
            </a:r>
            <a:r>
              <a:rPr sz="1500" spc="15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599146" y="3759473"/>
            <a:ext cx="144589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  <a:tabLst>
                <a:tab pos="1115060" algn="l"/>
              </a:tabLst>
            </a:pPr>
            <a:r>
              <a:rPr sz="2250" spc="30" baseline="11111" dirty="0">
                <a:latin typeface="Symbol"/>
                <a:cs typeface="Symbol"/>
              </a:rPr>
              <a:t></a:t>
            </a:r>
            <a:r>
              <a:rPr sz="2250" spc="390" baseline="11111" dirty="0">
                <a:latin typeface="Times New Roman"/>
                <a:cs typeface="Times New Roman"/>
              </a:rPr>
              <a:t> </a:t>
            </a:r>
            <a:r>
              <a:rPr sz="1500" i="1" spc="-15" dirty="0">
                <a:latin typeface="Times New Roman"/>
                <a:cs typeface="Times New Roman"/>
              </a:rPr>
              <a:t>f</a:t>
            </a:r>
            <a:r>
              <a:rPr sz="1350" i="1" spc="-22" baseline="-24691" dirty="0">
                <a:latin typeface="Times New Roman"/>
                <a:cs typeface="Times New Roman"/>
              </a:rPr>
              <a:t>c</a:t>
            </a:r>
            <a:r>
              <a:rPr sz="2250" spc="-22" baseline="3703" dirty="0">
                <a:latin typeface="Symbol"/>
                <a:cs typeface="Symbol"/>
              </a:rPr>
              <a:t></a:t>
            </a:r>
            <a:r>
              <a:rPr sz="2250" spc="-187" baseline="3703" dirty="0">
                <a:latin typeface="Times New Roman"/>
                <a:cs typeface="Times New Roman"/>
              </a:rPr>
              <a:t> </a:t>
            </a:r>
            <a:r>
              <a:rPr sz="2250" spc="15" baseline="11111" dirty="0">
                <a:latin typeface="Symbol"/>
                <a:cs typeface="Symbol"/>
              </a:rPr>
              <a:t></a:t>
            </a:r>
            <a:r>
              <a:rPr sz="2250" spc="15" baseline="-3703" dirty="0">
                <a:latin typeface="Symbol"/>
                <a:cs typeface="Symbol"/>
              </a:rPr>
              <a:t></a:t>
            </a:r>
            <a:r>
              <a:rPr sz="2250" spc="-127" baseline="-3703" dirty="0">
                <a:latin typeface="Times New Roman"/>
                <a:cs typeface="Times New Roman"/>
              </a:rPr>
              <a:t> </a:t>
            </a:r>
            <a:r>
              <a:rPr sz="1500" i="1" spc="85" dirty="0">
                <a:latin typeface="Times New Roman"/>
                <a:cs typeface="Times New Roman"/>
              </a:rPr>
              <a:t>d</a:t>
            </a:r>
            <a:r>
              <a:rPr sz="2250" spc="127" baseline="3703" dirty="0">
                <a:latin typeface="Symbol"/>
                <a:cs typeface="Symbol"/>
              </a:rPr>
              <a:t></a:t>
            </a:r>
            <a:r>
              <a:rPr sz="2250" spc="-232" baseline="3703" dirty="0">
                <a:latin typeface="Times New Roman"/>
                <a:cs typeface="Times New Roman"/>
              </a:rPr>
              <a:t> </a:t>
            </a:r>
            <a:r>
              <a:rPr sz="2250" spc="7" baseline="-3703" dirty="0">
                <a:latin typeface="Symbol"/>
                <a:cs typeface="Symbol"/>
              </a:rPr>
              <a:t></a:t>
            </a:r>
            <a:r>
              <a:rPr sz="2250" spc="7" baseline="11111" dirty="0">
                <a:latin typeface="Symbol"/>
                <a:cs typeface="Symbol"/>
              </a:rPr>
              <a:t></a:t>
            </a:r>
            <a:r>
              <a:rPr sz="2250" spc="7" baseline="11111" dirty="0">
                <a:latin typeface="Times New Roman"/>
                <a:cs typeface="Times New Roman"/>
              </a:rPr>
              <a:t>	</a:t>
            </a:r>
            <a:r>
              <a:rPr sz="1500" spc="10" dirty="0">
                <a:latin typeface="Times New Roman"/>
                <a:cs typeface="Times New Roman"/>
              </a:rPr>
              <a:t>600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34635" y="3871111"/>
            <a:ext cx="1316990" cy="26096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600" i="1" spc="-25" dirty="0">
                <a:latin typeface="Symbol"/>
                <a:cs typeface="Symbol"/>
              </a:rPr>
              <a:t>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500" spc="30" dirty="0">
                <a:latin typeface="Symbol"/>
                <a:cs typeface="Symbol"/>
              </a:rPr>
              <a:t>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600" i="1" spc="75" dirty="0">
                <a:latin typeface="Symbol"/>
                <a:cs typeface="Symbol"/>
              </a:rPr>
              <a:t></a:t>
            </a:r>
            <a:r>
              <a:rPr sz="2250" spc="15" baseline="3703" dirty="0">
                <a:latin typeface="Symbol"/>
                <a:cs typeface="Symbol"/>
              </a:rPr>
              <a:t></a:t>
            </a:r>
            <a:r>
              <a:rPr sz="2250" spc="-135" baseline="3703" dirty="0">
                <a:latin typeface="Times New Roman"/>
                <a:cs typeface="Times New Roman"/>
              </a:rPr>
              <a:t> </a:t>
            </a:r>
            <a:r>
              <a:rPr sz="1500" spc="30" dirty="0">
                <a:latin typeface="Symbol"/>
                <a:cs typeface="Symbol"/>
              </a:rPr>
              <a:t></a:t>
            </a:r>
            <a:r>
              <a:rPr sz="1500" spc="-60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0</a:t>
            </a:r>
            <a:r>
              <a:rPr sz="1500" spc="-50" dirty="0">
                <a:latin typeface="Times New Roman"/>
                <a:cs typeface="Times New Roman"/>
              </a:rPr>
              <a:t>,</a:t>
            </a:r>
            <a:r>
              <a:rPr sz="1500" spc="10" dirty="0">
                <a:latin typeface="Times New Roman"/>
                <a:cs typeface="Times New Roman"/>
              </a:rPr>
              <a:t>8</a:t>
            </a:r>
            <a:r>
              <a:rPr sz="1500" spc="30" dirty="0">
                <a:latin typeface="Times New Roman"/>
                <a:cs typeface="Times New Roman"/>
              </a:rPr>
              <a:t>5</a:t>
            </a:r>
            <a:r>
              <a:rPr sz="1600" i="1" spc="-45" dirty="0">
                <a:latin typeface="Symbol"/>
                <a:cs typeface="Symbol"/>
              </a:rPr>
              <a:t></a:t>
            </a:r>
            <a:r>
              <a:rPr sz="1350" spc="104" baseline="-24691" dirty="0">
                <a:latin typeface="Times New Roman"/>
                <a:cs typeface="Times New Roman"/>
              </a:rPr>
              <a:t>1</a:t>
            </a:r>
            <a:r>
              <a:rPr sz="2250" spc="30" baseline="11111" dirty="0">
                <a:latin typeface="Symbol"/>
                <a:cs typeface="Symbol"/>
              </a:rPr>
              <a:t></a:t>
            </a:r>
            <a:endParaRPr sz="2250" baseline="11111">
              <a:latin typeface="Symbol"/>
              <a:cs typeface="Symbo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034021" y="4359403"/>
            <a:ext cx="2087880" cy="108585"/>
          </a:xfrm>
          <a:custGeom>
            <a:avLst/>
            <a:gdLst/>
            <a:ahLst/>
            <a:cxnLst/>
            <a:rect l="l" t="t" r="r" b="b"/>
            <a:pathLst>
              <a:path w="2087879" h="108585">
                <a:moveTo>
                  <a:pt x="2087879" y="0"/>
                </a:moveTo>
                <a:lnTo>
                  <a:pt x="2087167" y="21044"/>
                </a:lnTo>
                <a:lnTo>
                  <a:pt x="2085228" y="38242"/>
                </a:lnTo>
                <a:lnTo>
                  <a:pt x="2082361" y="49845"/>
                </a:lnTo>
                <a:lnTo>
                  <a:pt x="2078862" y="54102"/>
                </a:lnTo>
                <a:lnTo>
                  <a:pt x="1052956" y="54102"/>
                </a:lnTo>
                <a:lnTo>
                  <a:pt x="1049458" y="58358"/>
                </a:lnTo>
                <a:lnTo>
                  <a:pt x="1046591" y="69961"/>
                </a:lnTo>
                <a:lnTo>
                  <a:pt x="1044652" y="87159"/>
                </a:lnTo>
                <a:lnTo>
                  <a:pt x="1043939" y="108204"/>
                </a:lnTo>
                <a:lnTo>
                  <a:pt x="1043227" y="87159"/>
                </a:lnTo>
                <a:lnTo>
                  <a:pt x="1041288" y="69961"/>
                </a:lnTo>
                <a:lnTo>
                  <a:pt x="1038421" y="58358"/>
                </a:lnTo>
                <a:lnTo>
                  <a:pt x="1034923" y="54102"/>
                </a:lnTo>
                <a:lnTo>
                  <a:pt x="9016" y="54102"/>
                </a:lnTo>
                <a:lnTo>
                  <a:pt x="5518" y="49845"/>
                </a:lnTo>
                <a:lnTo>
                  <a:pt x="2651" y="38242"/>
                </a:lnTo>
                <a:lnTo>
                  <a:pt x="712" y="21044"/>
                </a:lnTo>
                <a:lnTo>
                  <a:pt x="0" y="0"/>
                </a:lnTo>
              </a:path>
            </a:pathLst>
          </a:custGeom>
          <a:ln w="198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392418" y="3334892"/>
            <a:ext cx="33496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0" dirty="0">
                <a:solidFill>
                  <a:srgbClr val="943735"/>
                </a:solidFill>
                <a:latin typeface="Calibri"/>
                <a:cs typeface="Calibri"/>
              </a:rPr>
              <a:t>Syarat</a:t>
            </a:r>
            <a:r>
              <a:rPr b="1" spc="-2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943735"/>
                </a:solidFill>
                <a:latin typeface="Calibri"/>
                <a:cs typeface="Calibri"/>
              </a:rPr>
              <a:t>tulangan</a:t>
            </a:r>
            <a:r>
              <a:rPr b="1" spc="-3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943735"/>
                </a:solidFill>
                <a:latin typeface="Calibri"/>
                <a:cs typeface="Calibri"/>
              </a:rPr>
              <a:t>tekan</a:t>
            </a:r>
            <a:r>
              <a:rPr b="1" spc="-2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943735"/>
                </a:solidFill>
                <a:latin typeface="Calibri"/>
                <a:cs typeface="Calibri"/>
              </a:rPr>
              <a:t>sudah</a:t>
            </a:r>
            <a:r>
              <a:rPr b="1" spc="-4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943735"/>
                </a:solidFill>
                <a:latin typeface="Calibri"/>
                <a:cs typeface="Calibri"/>
              </a:rPr>
              <a:t>luluh</a:t>
            </a:r>
            <a:r>
              <a:rPr b="1" spc="-50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943735"/>
                </a:solidFill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91983" y="4484574"/>
            <a:ext cx="1511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i="1" dirty="0">
                <a:latin typeface="Calibri"/>
                <a:cs typeface="Calibri"/>
              </a:rPr>
              <a:t>K</a:t>
            </a:r>
            <a:endParaRPr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261007" y="6290868"/>
            <a:ext cx="2505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30" dirty="0">
                <a:latin typeface="Calibri"/>
                <a:cs typeface="Calibri"/>
              </a:rPr>
              <a:t>Tul.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tekan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luluh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jika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40" dirty="0">
                <a:latin typeface="Symbol"/>
                <a:cs typeface="Symbol"/>
              </a:rPr>
              <a:t></a:t>
            </a:r>
            <a:r>
              <a:rPr spc="-40" dirty="0">
                <a:latin typeface="Calibri"/>
                <a:cs typeface="Calibri"/>
              </a:rPr>
              <a:t>’</a:t>
            </a:r>
            <a:r>
              <a:rPr spc="-60" baseline="-20833" dirty="0">
                <a:latin typeface="Calibri"/>
                <a:cs typeface="Calibri"/>
              </a:rPr>
              <a:t>s</a:t>
            </a:r>
            <a:r>
              <a:rPr spc="202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&gt;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Symbol"/>
                <a:cs typeface="Symbol"/>
              </a:rPr>
              <a:t></a:t>
            </a:r>
            <a:r>
              <a:rPr baseline="-20833" dirty="0">
                <a:latin typeface="Calibri"/>
                <a:cs typeface="Calibri"/>
              </a:rPr>
              <a:t>y</a:t>
            </a:r>
            <a:endParaRPr baseline="-20833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0068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44254"/>
            <a:ext cx="7008495" cy="92011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>
              <a:spcBef>
                <a:spcPts val="845"/>
              </a:spcBef>
            </a:pPr>
            <a:r>
              <a:rPr sz="2800" b="1" spc="-5" dirty="0">
                <a:latin typeface="Calibri"/>
                <a:cs typeface="Calibri"/>
              </a:rPr>
              <a:t>Analisis</a:t>
            </a:r>
            <a:r>
              <a:rPr sz="2800" b="1" spc="2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dan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Desain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Balok</a:t>
            </a:r>
            <a:r>
              <a:rPr sz="2800" b="1" spc="3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  <a:p>
            <a:pPr marL="68580">
              <a:spcBef>
                <a:spcPts val="535"/>
              </a:spcBef>
            </a:pP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(tulangan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tekan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sudah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luluh)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08105" y="2540893"/>
            <a:ext cx="8185898" cy="287549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6652944" y="6386136"/>
            <a:ext cx="1005205" cy="0"/>
          </a:xfrm>
          <a:custGeom>
            <a:avLst/>
            <a:gdLst/>
            <a:ahLst/>
            <a:cxnLst/>
            <a:rect l="l" t="t" r="r" b="b"/>
            <a:pathLst>
              <a:path w="1005204">
                <a:moveTo>
                  <a:pt x="0" y="0"/>
                </a:moveTo>
                <a:lnTo>
                  <a:pt x="1005005" y="0"/>
                </a:lnTo>
              </a:path>
            </a:pathLst>
          </a:custGeom>
          <a:ln w="115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629081" y="6381715"/>
            <a:ext cx="1052830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150" spc="-35" dirty="0">
                <a:latin typeface="Times New Roman"/>
                <a:cs typeface="Times New Roman"/>
              </a:rPr>
              <a:t>0</a:t>
            </a:r>
            <a:r>
              <a:rPr sz="2150" spc="-70" dirty="0">
                <a:latin typeface="Times New Roman"/>
                <a:cs typeface="Times New Roman"/>
              </a:rPr>
              <a:t>,</a:t>
            </a:r>
            <a:r>
              <a:rPr sz="2150" dirty="0">
                <a:latin typeface="Times New Roman"/>
                <a:cs typeface="Times New Roman"/>
              </a:rPr>
              <a:t>85</a:t>
            </a:r>
            <a:r>
              <a:rPr sz="2150" spc="-135" dirty="0">
                <a:latin typeface="Times New Roman"/>
                <a:cs typeface="Times New Roman"/>
              </a:rPr>
              <a:t> </a:t>
            </a:r>
            <a:r>
              <a:rPr sz="2150" i="1" spc="110" dirty="0">
                <a:latin typeface="Times New Roman"/>
                <a:cs typeface="Times New Roman"/>
              </a:rPr>
              <a:t>f</a:t>
            </a:r>
            <a:r>
              <a:rPr sz="1875" i="1" spc="-292" baseline="-24444" dirty="0">
                <a:latin typeface="Times New Roman"/>
                <a:cs typeface="Times New Roman"/>
              </a:rPr>
              <a:t>c</a:t>
            </a:r>
            <a:r>
              <a:rPr sz="3225" spc="254" baseline="2583" dirty="0">
                <a:latin typeface="Symbol"/>
                <a:cs typeface="Symbol"/>
              </a:rPr>
              <a:t></a:t>
            </a:r>
            <a:r>
              <a:rPr sz="2150" dirty="0">
                <a:latin typeface="Symbol"/>
                <a:cs typeface="Symbol"/>
              </a:rPr>
              <a:t></a:t>
            </a:r>
            <a:r>
              <a:rPr sz="2150" spc="-335" dirty="0">
                <a:latin typeface="Times New Roman"/>
                <a:cs typeface="Times New Roman"/>
              </a:rPr>
              <a:t> </a:t>
            </a:r>
            <a:r>
              <a:rPr sz="2150" i="1" dirty="0">
                <a:latin typeface="Times New Roman"/>
                <a:cs typeface="Times New Roman"/>
              </a:rPr>
              <a:t>b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62783" y="5594252"/>
            <a:ext cx="859790" cy="72263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247015">
              <a:spcBef>
                <a:spcPts val="620"/>
              </a:spcBef>
              <a:tabLst>
                <a:tab pos="758825" algn="l"/>
              </a:tabLst>
            </a:pPr>
            <a:r>
              <a:rPr sz="1250" i="1" dirty="0">
                <a:latin typeface="Times New Roman"/>
                <a:cs typeface="Times New Roman"/>
              </a:rPr>
              <a:t>s	s</a:t>
            </a:r>
            <a:endParaRPr sz="1250">
              <a:latin typeface="Times New Roman"/>
              <a:cs typeface="Times New Roman"/>
            </a:endParaRPr>
          </a:p>
          <a:p>
            <a:pPr marL="50800">
              <a:spcBef>
                <a:spcPts val="880"/>
              </a:spcBef>
            </a:pPr>
            <a:r>
              <a:rPr sz="2150" i="1" spc="-114" dirty="0">
                <a:latin typeface="Times New Roman"/>
                <a:cs typeface="Times New Roman"/>
              </a:rPr>
              <a:t>A</a:t>
            </a:r>
            <a:r>
              <a:rPr sz="1875" i="1" spc="-15" baseline="-24444" dirty="0">
                <a:latin typeface="Times New Roman"/>
                <a:cs typeface="Times New Roman"/>
              </a:rPr>
              <a:t>s</a:t>
            </a:r>
            <a:r>
              <a:rPr sz="1875" spc="7" baseline="-24444" dirty="0">
                <a:latin typeface="Times New Roman"/>
                <a:cs typeface="Times New Roman"/>
              </a:rPr>
              <a:t>1</a:t>
            </a:r>
            <a:r>
              <a:rPr sz="1875" spc="97" baseline="-24444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Symbol"/>
                <a:cs typeface="Symbol"/>
              </a:rPr>
              <a:t></a:t>
            </a:r>
            <a:r>
              <a:rPr sz="2150" spc="140" dirty="0">
                <a:latin typeface="Times New Roman"/>
                <a:cs typeface="Times New Roman"/>
              </a:rPr>
              <a:t> </a:t>
            </a:r>
            <a:r>
              <a:rPr sz="2150" i="1" dirty="0">
                <a:latin typeface="Times New Roman"/>
                <a:cs typeface="Times New Roman"/>
              </a:rPr>
              <a:t>f</a:t>
            </a:r>
            <a:r>
              <a:rPr sz="2150" i="1" spc="-295" dirty="0">
                <a:latin typeface="Times New Roman"/>
                <a:cs typeface="Times New Roman"/>
              </a:rPr>
              <a:t> </a:t>
            </a:r>
            <a:r>
              <a:rPr sz="1875" i="1" baseline="-24444" dirty="0">
                <a:latin typeface="Times New Roman"/>
                <a:cs typeface="Times New Roman"/>
              </a:rPr>
              <a:t>y</a:t>
            </a:r>
            <a:endParaRPr sz="1875" baseline="-24444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16411" y="6167755"/>
            <a:ext cx="381635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150" i="1" dirty="0">
                <a:latin typeface="Times New Roman"/>
                <a:cs typeface="Times New Roman"/>
              </a:rPr>
              <a:t>a</a:t>
            </a:r>
            <a:r>
              <a:rPr sz="2150" i="1" spc="-80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Symbol"/>
                <a:cs typeface="Symbol"/>
              </a:rPr>
              <a:t>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12392" y="5476591"/>
            <a:ext cx="1478280" cy="354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409575" algn="l"/>
              </a:tabLst>
            </a:pPr>
            <a:r>
              <a:rPr sz="2150" i="1" spc="5" dirty="0">
                <a:latin typeface="Times New Roman"/>
                <a:cs typeface="Times New Roman"/>
              </a:rPr>
              <a:t>A	</a:t>
            </a:r>
            <a:r>
              <a:rPr sz="2150" dirty="0">
                <a:latin typeface="Symbol"/>
                <a:cs typeface="Symbol"/>
              </a:rPr>
              <a:t></a:t>
            </a:r>
            <a:r>
              <a:rPr sz="2150" spc="110" dirty="0">
                <a:latin typeface="Times New Roman"/>
                <a:cs typeface="Times New Roman"/>
              </a:rPr>
              <a:t> </a:t>
            </a:r>
            <a:r>
              <a:rPr sz="2150" i="1" spc="5" dirty="0">
                <a:latin typeface="Times New Roman"/>
                <a:cs typeface="Times New Roman"/>
              </a:rPr>
              <a:t>A</a:t>
            </a:r>
            <a:r>
              <a:rPr sz="2150" i="1" spc="425" dirty="0">
                <a:latin typeface="Times New Roman"/>
                <a:cs typeface="Times New Roman"/>
              </a:rPr>
              <a:t> </a:t>
            </a:r>
            <a:r>
              <a:rPr sz="2150" dirty="0">
                <a:latin typeface="Symbol"/>
                <a:cs typeface="Symbol"/>
              </a:rPr>
              <a:t></a:t>
            </a:r>
            <a:r>
              <a:rPr sz="2150" spc="-15" dirty="0">
                <a:latin typeface="Times New Roman"/>
                <a:cs typeface="Times New Roman"/>
              </a:rPr>
              <a:t> </a:t>
            </a:r>
            <a:r>
              <a:rPr sz="2150" i="1" spc="5" dirty="0">
                <a:latin typeface="Times New Roman"/>
                <a:cs typeface="Times New Roman"/>
              </a:rPr>
              <a:t>A</a:t>
            </a:r>
            <a:r>
              <a:rPr sz="2150" i="1" spc="-5" dirty="0">
                <a:latin typeface="Times New Roman"/>
                <a:cs typeface="Times New Roman"/>
              </a:rPr>
              <a:t> </a:t>
            </a:r>
            <a:r>
              <a:rPr sz="1875" baseline="48888" dirty="0">
                <a:latin typeface="Times New Roman"/>
                <a:cs typeface="Times New Roman"/>
              </a:rPr>
              <a:t>/</a:t>
            </a:r>
            <a:endParaRPr sz="1875" baseline="48888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89670" y="5659010"/>
            <a:ext cx="167005" cy="2064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250" i="1" spc="-10" dirty="0">
                <a:latin typeface="Times New Roman"/>
                <a:cs typeface="Times New Roman"/>
              </a:rPr>
              <a:t>s</a:t>
            </a:r>
            <a:r>
              <a:rPr sz="1250" spc="5" dirty="0">
                <a:latin typeface="Times New Roman"/>
                <a:cs typeface="Times New Roman"/>
              </a:rPr>
              <a:t>1</a:t>
            </a:r>
            <a:endParaRPr sz="12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349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700849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Analisis</a:t>
            </a:r>
            <a:r>
              <a:rPr sz="28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dan</a:t>
            </a: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Desain</a:t>
            </a:r>
            <a:r>
              <a:rPr sz="28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Balok</a:t>
            </a:r>
            <a:r>
              <a:rPr sz="28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Bertulangan</a:t>
            </a:r>
            <a:r>
              <a:rPr sz="28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98928" y="2133346"/>
            <a:ext cx="30492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(tulangan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tekan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sudah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luluh)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2540" y="3596767"/>
            <a:ext cx="32499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000" b="1" spc="-25" dirty="0">
                <a:latin typeface="Calibri"/>
                <a:cs typeface="Calibri"/>
              </a:rPr>
              <a:t>Syarat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batasan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rasio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tulangan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348126" y="2854539"/>
            <a:ext cx="110489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00" spc="15" dirty="0">
                <a:latin typeface="Symbol"/>
                <a:cs typeface="Symbol"/>
              </a:rPr>
              <a:t>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48126" y="2998762"/>
            <a:ext cx="110489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00" spc="15" dirty="0">
                <a:latin typeface="Symbol"/>
                <a:cs typeface="Symbol"/>
              </a:rPr>
              <a:t>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95761" y="2854539"/>
            <a:ext cx="110489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00" spc="15" dirty="0">
                <a:latin typeface="Symbol"/>
                <a:cs typeface="Symbol"/>
              </a:rPr>
              <a:t>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95761" y="2998762"/>
            <a:ext cx="110489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00" spc="15" dirty="0">
                <a:latin typeface="Symbol"/>
                <a:cs typeface="Symbol"/>
              </a:rPr>
              <a:t>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30719" y="2773216"/>
            <a:ext cx="8001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00" spc="5" dirty="0">
                <a:latin typeface="Symbol"/>
                <a:cs typeface="Symbol"/>
              </a:rPr>
              <a:t>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69193" y="2980361"/>
            <a:ext cx="110489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00" spc="15" dirty="0">
                <a:latin typeface="Symbol"/>
                <a:cs typeface="Symbol"/>
              </a:rPr>
              <a:t>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371769" y="2980361"/>
            <a:ext cx="110489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00" spc="15" dirty="0">
                <a:latin typeface="Symbol"/>
                <a:cs typeface="Symbol"/>
              </a:rPr>
              <a:t>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71769" y="2665376"/>
            <a:ext cx="70802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609600" algn="l"/>
              </a:tabLst>
            </a:pPr>
            <a:r>
              <a:rPr sz="1700" spc="15" dirty="0">
                <a:latin typeface="Symbol"/>
                <a:cs typeface="Symbol"/>
              </a:rPr>
              <a:t></a:t>
            </a:r>
            <a:r>
              <a:rPr sz="1700" spc="15" dirty="0">
                <a:latin typeface="Times New Roman"/>
                <a:cs typeface="Times New Roman"/>
              </a:rPr>
              <a:t>	</a:t>
            </a:r>
            <a:r>
              <a:rPr sz="1700" spc="15" dirty="0">
                <a:latin typeface="Symbol"/>
                <a:cs typeface="Symbol"/>
              </a:rPr>
              <a:t>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95761" y="2649536"/>
            <a:ext cx="316293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1535430" algn="l"/>
                <a:tab pos="3064510" algn="l"/>
              </a:tabLst>
            </a:pPr>
            <a:r>
              <a:rPr sz="1700" spc="15" dirty="0">
                <a:latin typeface="Symbol"/>
                <a:cs typeface="Symbol"/>
              </a:rPr>
              <a:t></a:t>
            </a:r>
            <a:r>
              <a:rPr sz="1700" spc="15" dirty="0">
                <a:latin typeface="Times New Roman"/>
                <a:cs typeface="Times New Roman"/>
              </a:rPr>
              <a:t>	</a:t>
            </a:r>
            <a:r>
              <a:rPr sz="1700" i="1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1700" i="1" spc="20" dirty="0">
                <a:latin typeface="Times New Roman"/>
                <a:cs typeface="Times New Roman"/>
              </a:rPr>
              <a:t>	</a:t>
            </a:r>
            <a:r>
              <a:rPr sz="1700" spc="15" dirty="0">
                <a:latin typeface="Symbol"/>
                <a:cs typeface="Symbol"/>
              </a:rPr>
              <a:t>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80391" y="2716180"/>
            <a:ext cx="1906270" cy="368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619125" algn="l"/>
                <a:tab pos="1075690" algn="l"/>
              </a:tabLst>
            </a:pPr>
            <a:r>
              <a:rPr sz="1700" i="1" spc="20" dirty="0">
                <a:latin typeface="Times New Roman"/>
                <a:cs typeface="Times New Roman"/>
              </a:rPr>
              <a:t>d</a:t>
            </a:r>
            <a:r>
              <a:rPr sz="1700" i="1" spc="5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Symbol"/>
                <a:cs typeface="Symbol"/>
              </a:rPr>
              <a:t>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spc="20" dirty="0">
                <a:latin typeface="Symbol"/>
                <a:cs typeface="Symbol"/>
              </a:rPr>
              <a:t>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i="1" spc="20" dirty="0">
                <a:latin typeface="Times New Roman"/>
                <a:cs typeface="Times New Roman"/>
              </a:rPr>
              <a:t>A</a:t>
            </a:r>
            <a:r>
              <a:rPr sz="1700" i="1" dirty="0">
                <a:latin typeface="Times New Roman"/>
                <a:cs typeface="Times New Roman"/>
              </a:rPr>
              <a:t>	</a:t>
            </a:r>
            <a:r>
              <a:rPr sz="1700" i="1" spc="10" dirty="0">
                <a:latin typeface="Times New Roman"/>
                <a:cs typeface="Times New Roman"/>
              </a:rPr>
              <a:t>f</a:t>
            </a:r>
            <a:r>
              <a:rPr sz="1700" i="1" dirty="0">
                <a:latin typeface="Times New Roman"/>
                <a:cs typeface="Times New Roman"/>
              </a:rPr>
              <a:t>  </a:t>
            </a:r>
            <a:r>
              <a:rPr sz="2250" spc="-220" dirty="0">
                <a:latin typeface="Symbol"/>
                <a:cs typeface="Symbol"/>
              </a:rPr>
              <a:t></a:t>
            </a:r>
            <a:r>
              <a:rPr sz="1700" i="1" spc="20" dirty="0">
                <a:latin typeface="Times New Roman"/>
                <a:cs typeface="Times New Roman"/>
              </a:rPr>
              <a:t>d</a:t>
            </a:r>
            <a:r>
              <a:rPr sz="1700" i="1" spc="5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Symbol"/>
                <a:cs typeface="Symbol"/>
              </a:rPr>
              <a:t></a:t>
            </a:r>
            <a:r>
              <a:rPr sz="1700" spc="-160" dirty="0">
                <a:latin typeface="Times New Roman"/>
                <a:cs typeface="Times New Roman"/>
              </a:rPr>
              <a:t> </a:t>
            </a:r>
            <a:r>
              <a:rPr sz="1700" i="1" spc="20" dirty="0">
                <a:latin typeface="Times New Roman"/>
                <a:cs typeface="Times New Roman"/>
              </a:rPr>
              <a:t>d</a:t>
            </a:r>
            <a:r>
              <a:rPr sz="1700" i="1" spc="165" dirty="0">
                <a:latin typeface="Times New Roman"/>
                <a:cs typeface="Times New Roman"/>
              </a:rPr>
              <a:t> </a:t>
            </a:r>
            <a:r>
              <a:rPr sz="2250" spc="-180" dirty="0">
                <a:latin typeface="Symbol"/>
                <a:cs typeface="Symbol"/>
              </a:rPr>
              <a:t>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383070" y="2930012"/>
            <a:ext cx="32829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57810" algn="l"/>
              </a:tabLst>
            </a:pPr>
            <a:r>
              <a:rPr sz="1000" i="1" spc="5" dirty="0">
                <a:latin typeface="Times New Roman"/>
                <a:cs typeface="Times New Roman"/>
              </a:rPr>
              <a:t>s	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264632" y="2803613"/>
            <a:ext cx="243204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1500" i="1" spc="7" baseline="-16666" dirty="0">
                <a:latin typeface="Times New Roman"/>
                <a:cs typeface="Times New Roman"/>
              </a:rPr>
              <a:t>y</a:t>
            </a:r>
            <a:r>
              <a:rPr sz="1500" i="1" spc="-89" baseline="-16666" dirty="0">
                <a:latin typeface="Times New Roman"/>
                <a:cs typeface="Times New Roman"/>
              </a:rPr>
              <a:t> </a:t>
            </a:r>
            <a:r>
              <a:rPr sz="1700" spc="15" dirty="0">
                <a:latin typeface="Symbol"/>
                <a:cs typeface="Symbol"/>
              </a:rPr>
              <a:t>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76174" y="2930012"/>
            <a:ext cx="7620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5" dirty="0"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72335" y="2930012"/>
            <a:ext cx="7620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5" dirty="0"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40414" y="2930012"/>
            <a:ext cx="9017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5" dirty="0">
                <a:latin typeface="Times New Roman"/>
                <a:cs typeface="Times New Roman"/>
              </a:rPr>
              <a:t>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450465" y="2763116"/>
            <a:ext cx="6159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/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43570" y="2763116"/>
            <a:ext cx="61594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/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792010" y="2930012"/>
            <a:ext cx="16827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5" dirty="0">
                <a:latin typeface="Times New Roman"/>
                <a:cs typeface="Times New Roman"/>
              </a:rPr>
              <a:t>u</a:t>
            </a:r>
            <a:r>
              <a:rPr sz="1000" i="1" spc="-14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2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251998" y="2930012"/>
            <a:ext cx="15430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dirty="0">
                <a:latin typeface="Times New Roman"/>
                <a:cs typeface="Times New Roman"/>
              </a:rPr>
              <a:t>u</a:t>
            </a:r>
            <a:r>
              <a:rPr sz="1000" spc="5" dirty="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97170" y="2803613"/>
            <a:ext cx="30797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550" spc="30" baseline="-39215" dirty="0">
                <a:latin typeface="Times New Roman"/>
                <a:cs typeface="Times New Roman"/>
              </a:rPr>
              <a:t>2</a:t>
            </a:r>
            <a:r>
              <a:rPr sz="2550" spc="-217" baseline="-39215" dirty="0">
                <a:latin typeface="Times New Roman"/>
                <a:cs typeface="Times New Roman"/>
              </a:rPr>
              <a:t> </a:t>
            </a:r>
            <a:r>
              <a:rPr sz="1700" spc="15" dirty="0">
                <a:latin typeface="Symbol"/>
                <a:cs typeface="Symbol"/>
              </a:rPr>
              <a:t>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426214" y="2620140"/>
            <a:ext cx="2865120" cy="483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463550" algn="l"/>
                <a:tab pos="1013460" algn="l"/>
                <a:tab pos="1591310" algn="l"/>
              </a:tabLst>
            </a:pPr>
            <a:r>
              <a:rPr i="1" spc="-95" dirty="0">
                <a:latin typeface="Symbol"/>
                <a:cs typeface="Symbol"/>
              </a:rPr>
              <a:t></a:t>
            </a:r>
            <a:r>
              <a:rPr sz="1700" i="1" spc="30" dirty="0">
                <a:latin typeface="Times New Roman"/>
                <a:cs typeface="Times New Roman"/>
              </a:rPr>
              <a:t>M</a:t>
            </a:r>
            <a:r>
              <a:rPr sz="1700" i="1" dirty="0">
                <a:latin typeface="Times New Roman"/>
                <a:cs typeface="Times New Roman"/>
              </a:rPr>
              <a:t>	</a:t>
            </a:r>
            <a:r>
              <a:rPr sz="1700" spc="20" dirty="0">
                <a:latin typeface="Symbol"/>
                <a:cs typeface="Symbol"/>
              </a:rPr>
              <a:t>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i="1" spc="30" dirty="0">
                <a:latin typeface="Times New Roman"/>
                <a:cs typeface="Times New Roman"/>
              </a:rPr>
              <a:t>M</a:t>
            </a:r>
            <a:r>
              <a:rPr sz="1700" i="1" dirty="0">
                <a:latin typeface="Times New Roman"/>
                <a:cs typeface="Times New Roman"/>
              </a:rPr>
              <a:t>	</a:t>
            </a:r>
            <a:r>
              <a:rPr sz="1700" spc="20" dirty="0">
                <a:latin typeface="Symbol"/>
                <a:cs typeface="Symbol"/>
              </a:rPr>
              <a:t></a:t>
            </a:r>
            <a:r>
              <a:rPr sz="1700" spc="-105" dirty="0">
                <a:latin typeface="Times New Roman"/>
                <a:cs typeface="Times New Roman"/>
              </a:rPr>
              <a:t> </a:t>
            </a:r>
            <a:r>
              <a:rPr sz="1700" i="1" spc="30" dirty="0">
                <a:latin typeface="Times New Roman"/>
                <a:cs typeface="Times New Roman"/>
              </a:rPr>
              <a:t>M</a:t>
            </a:r>
            <a:r>
              <a:rPr sz="1700" i="1" dirty="0">
                <a:latin typeface="Times New Roman"/>
                <a:cs typeface="Times New Roman"/>
              </a:rPr>
              <a:t>	</a:t>
            </a:r>
            <a:r>
              <a:rPr sz="1700" spc="20" dirty="0">
                <a:latin typeface="Symbol"/>
                <a:cs typeface="Symbol"/>
              </a:rPr>
              <a:t></a:t>
            </a:r>
            <a:r>
              <a:rPr sz="1700" spc="-185" dirty="0">
                <a:latin typeface="Times New Roman"/>
                <a:cs typeface="Times New Roman"/>
              </a:rPr>
              <a:t> </a:t>
            </a:r>
            <a:r>
              <a:rPr i="1" spc="-35" dirty="0">
                <a:latin typeface="Symbol"/>
                <a:cs typeface="Symbol"/>
              </a:rPr>
              <a:t>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sz="3000" spc="-445" dirty="0">
                <a:latin typeface="Symbol"/>
                <a:cs typeface="Symbol"/>
              </a:rPr>
              <a:t></a:t>
            </a:r>
            <a:r>
              <a:rPr sz="1700" i="1" spc="20" dirty="0">
                <a:latin typeface="Times New Roman"/>
                <a:cs typeface="Times New Roman"/>
              </a:rPr>
              <a:t>A</a:t>
            </a:r>
            <a:r>
              <a:rPr sz="1700" i="1" dirty="0">
                <a:latin typeface="Times New Roman"/>
                <a:cs typeface="Times New Roman"/>
              </a:rPr>
              <a:t> </a:t>
            </a:r>
            <a:r>
              <a:rPr sz="1700" i="1" spc="-95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Symbol"/>
                <a:cs typeface="Symbol"/>
              </a:rPr>
              <a:t>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i="1" spc="20" dirty="0">
                <a:latin typeface="Times New Roman"/>
                <a:cs typeface="Times New Roman"/>
              </a:rPr>
              <a:t>A</a:t>
            </a:r>
            <a:r>
              <a:rPr sz="1700" i="1" dirty="0">
                <a:latin typeface="Times New Roman"/>
                <a:cs typeface="Times New Roman"/>
              </a:rPr>
              <a:t> </a:t>
            </a:r>
            <a:r>
              <a:rPr sz="1700" i="1" spc="130" dirty="0">
                <a:latin typeface="Times New Roman"/>
                <a:cs typeface="Times New Roman"/>
              </a:rPr>
              <a:t> </a:t>
            </a:r>
            <a:r>
              <a:rPr sz="3000" spc="-310" dirty="0">
                <a:latin typeface="Symbol"/>
                <a:cs typeface="Symbol"/>
              </a:rPr>
              <a:t></a:t>
            </a:r>
            <a:r>
              <a:rPr sz="1700" i="1" spc="10" dirty="0">
                <a:latin typeface="Times New Roman"/>
                <a:cs typeface="Times New Roman"/>
              </a:rPr>
              <a:t>f</a:t>
            </a:r>
            <a:endParaRPr sz="1700"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101332" y="4067424"/>
            <a:ext cx="1160780" cy="266065"/>
            <a:chOff x="2577332" y="4067423"/>
            <a:chExt cx="1160780" cy="266065"/>
          </a:xfrm>
        </p:grpSpPr>
        <p:sp>
          <p:nvSpPr>
            <p:cNvPr id="28" name="object 28"/>
            <p:cNvSpPr/>
            <p:nvPr/>
          </p:nvSpPr>
          <p:spPr>
            <a:xfrm>
              <a:off x="3430486" y="4069488"/>
              <a:ext cx="75565" cy="234315"/>
            </a:xfrm>
            <a:custGeom>
              <a:avLst/>
              <a:gdLst/>
              <a:ahLst/>
              <a:cxnLst/>
              <a:rect l="l" t="t" r="r" b="b"/>
              <a:pathLst>
                <a:path w="75564" h="234314">
                  <a:moveTo>
                    <a:pt x="75208" y="0"/>
                  </a:moveTo>
                  <a:lnTo>
                    <a:pt x="0" y="233719"/>
                  </a:lnTo>
                </a:path>
              </a:pathLst>
            </a:custGeom>
            <a:ln w="41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577332" y="4328719"/>
              <a:ext cx="1160780" cy="0"/>
            </a:xfrm>
            <a:custGeom>
              <a:avLst/>
              <a:gdLst/>
              <a:ahLst/>
              <a:cxnLst/>
              <a:rect l="l" t="t" r="r" b="b"/>
              <a:pathLst>
                <a:path w="1160779">
                  <a:moveTo>
                    <a:pt x="0" y="0"/>
                  </a:moveTo>
                  <a:lnTo>
                    <a:pt x="1160422" y="0"/>
                  </a:lnTo>
                </a:path>
              </a:pathLst>
            </a:custGeom>
            <a:ln w="852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274634" y="4154450"/>
            <a:ext cx="106045" cy="4889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814"/>
              </a:lnSpc>
              <a:spcBef>
                <a:spcPts val="110"/>
              </a:spcBef>
            </a:pPr>
            <a:r>
              <a:rPr sz="1600" spc="15" dirty="0">
                <a:latin typeface="Symbol"/>
                <a:cs typeface="Symbol"/>
              </a:rPr>
              <a:t></a:t>
            </a:r>
            <a:endParaRPr sz="1600">
              <a:latin typeface="Symbol"/>
              <a:cs typeface="Symbol"/>
            </a:endParaRPr>
          </a:p>
          <a:p>
            <a:pPr marL="12700">
              <a:lnSpc>
                <a:spcPts val="1814"/>
              </a:lnSpc>
            </a:pPr>
            <a:r>
              <a:rPr sz="1600" spc="15" dirty="0">
                <a:latin typeface="Symbol"/>
                <a:cs typeface="Symbol"/>
              </a:rPr>
              <a:t>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983173" y="4154450"/>
            <a:ext cx="106045" cy="4889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814"/>
              </a:lnSpc>
              <a:spcBef>
                <a:spcPts val="110"/>
              </a:spcBef>
            </a:pPr>
            <a:r>
              <a:rPr sz="1600" spc="15" dirty="0">
                <a:latin typeface="Symbol"/>
                <a:cs typeface="Symbol"/>
              </a:rPr>
              <a:t></a:t>
            </a:r>
            <a:endParaRPr sz="1600">
              <a:latin typeface="Symbol"/>
              <a:cs typeface="Symbol"/>
            </a:endParaRPr>
          </a:p>
          <a:p>
            <a:pPr marL="12700">
              <a:lnSpc>
                <a:spcPts val="1814"/>
              </a:lnSpc>
            </a:pPr>
            <a:r>
              <a:rPr sz="1600" spc="15" dirty="0">
                <a:latin typeface="Symbol"/>
                <a:cs typeface="Symbol"/>
              </a:rPr>
              <a:t>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443110" y="4322144"/>
            <a:ext cx="483234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600" spc="-25" dirty="0">
                <a:latin typeface="Times New Roman"/>
                <a:cs typeface="Times New Roman"/>
              </a:rPr>
              <a:t>0</a:t>
            </a:r>
            <a:r>
              <a:rPr sz="1600" dirty="0">
                <a:latin typeface="Times New Roman"/>
                <a:cs typeface="Times New Roman"/>
              </a:rPr>
              <a:t>,008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905478" y="4156216"/>
            <a:ext cx="5969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spc="15" dirty="0">
                <a:latin typeface="Times New Roman"/>
                <a:cs typeface="Times New Roman"/>
              </a:rPr>
              <a:t>/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901290" y="4299203"/>
            <a:ext cx="86360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25" dirty="0">
                <a:latin typeface="Times New Roman"/>
                <a:cs typeface="Times New Roman"/>
              </a:rPr>
              <a:t>b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957773" y="4008621"/>
            <a:ext cx="1448435" cy="26032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  <a:tabLst>
                <a:tab pos="1092835" algn="l"/>
              </a:tabLst>
            </a:pPr>
            <a:r>
              <a:rPr sz="2400" spc="22" baseline="-3472" dirty="0">
                <a:latin typeface="Symbol"/>
                <a:cs typeface="Symbol"/>
              </a:rPr>
              <a:t></a:t>
            </a:r>
            <a:r>
              <a:rPr sz="2400" spc="-179" baseline="-3472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0,003</a:t>
            </a:r>
            <a:r>
              <a:rPr sz="1600" spc="-220" dirty="0">
                <a:latin typeface="Times New Roman"/>
                <a:cs typeface="Times New Roman"/>
              </a:rPr>
              <a:t> </a:t>
            </a:r>
            <a:r>
              <a:rPr sz="1600" spc="20" dirty="0">
                <a:latin typeface="Symbol"/>
                <a:cs typeface="Symbol"/>
              </a:rPr>
              <a:t></a:t>
            </a:r>
            <a:r>
              <a:rPr sz="1600" spc="190" dirty="0">
                <a:latin typeface="Times New Roman"/>
                <a:cs typeface="Times New Roman"/>
              </a:rPr>
              <a:t> </a:t>
            </a:r>
            <a:r>
              <a:rPr sz="1600" i="1" spc="10" dirty="0">
                <a:latin typeface="Times New Roman"/>
                <a:cs typeface="Times New Roman"/>
              </a:rPr>
              <a:t>f</a:t>
            </a:r>
            <a:r>
              <a:rPr sz="1600" i="1" spc="-225" dirty="0">
                <a:latin typeface="Times New Roman"/>
                <a:cs typeface="Times New Roman"/>
              </a:rPr>
              <a:t> </a:t>
            </a:r>
            <a:r>
              <a:rPr sz="1350" i="1" spc="37" baseline="-24691" dirty="0">
                <a:latin typeface="Times New Roman"/>
                <a:cs typeface="Times New Roman"/>
              </a:rPr>
              <a:t>y	</a:t>
            </a:r>
            <a:r>
              <a:rPr sz="1600" i="1" spc="30" dirty="0">
                <a:latin typeface="Times New Roman"/>
                <a:cs typeface="Times New Roman"/>
              </a:rPr>
              <a:t>E</a:t>
            </a:r>
            <a:r>
              <a:rPr sz="1350" i="1" spc="44" baseline="-24691" dirty="0">
                <a:latin typeface="Times New Roman"/>
                <a:cs typeface="Times New Roman"/>
              </a:rPr>
              <a:t>s</a:t>
            </a:r>
            <a:r>
              <a:rPr sz="1350" i="1" spc="277" baseline="-24691" dirty="0">
                <a:latin typeface="Times New Roman"/>
                <a:cs typeface="Times New Roman"/>
              </a:rPr>
              <a:t> </a:t>
            </a:r>
            <a:r>
              <a:rPr sz="2400" spc="22" baseline="-3472" dirty="0">
                <a:latin typeface="Symbol"/>
                <a:cs typeface="Symbol"/>
              </a:rPr>
              <a:t></a:t>
            </a:r>
            <a:endParaRPr sz="2400" baseline="-3472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615534" y="4150648"/>
            <a:ext cx="30670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600" spc="20" dirty="0">
                <a:latin typeface="Symbol"/>
                <a:cs typeface="Symbol"/>
              </a:rPr>
              <a:t>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700" i="1" spc="-35" dirty="0">
                <a:latin typeface="Symbol"/>
                <a:cs typeface="Symbol"/>
              </a:rPr>
              <a:t>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299169" y="4299203"/>
            <a:ext cx="277495" cy="156453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900" i="1" spc="15" dirty="0">
                <a:latin typeface="Times New Roman"/>
                <a:cs typeface="Times New Roman"/>
              </a:rPr>
              <a:t>m</a:t>
            </a:r>
            <a:r>
              <a:rPr sz="900" i="1" spc="80" dirty="0">
                <a:latin typeface="Times New Roman"/>
                <a:cs typeface="Times New Roman"/>
              </a:rPr>
              <a:t>a</a:t>
            </a:r>
            <a:r>
              <a:rPr sz="900" i="1" dirty="0">
                <a:latin typeface="Times New Roman"/>
                <a:cs typeface="Times New Roman"/>
              </a:rPr>
              <a:t>k</a:t>
            </a:r>
            <a:r>
              <a:rPr sz="900" i="1" spc="20" dirty="0">
                <a:latin typeface="Times New Roman"/>
                <a:cs typeface="Times New Roman"/>
              </a:rPr>
              <a:t>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447679" y="4150648"/>
            <a:ext cx="868680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574040" algn="l"/>
              </a:tabLst>
            </a:pPr>
            <a:r>
              <a:rPr sz="1700" i="1" spc="-35" dirty="0">
                <a:latin typeface="Symbol"/>
                <a:cs typeface="Symbol"/>
              </a:rPr>
              <a:t></a:t>
            </a:r>
            <a:r>
              <a:rPr sz="1700" i="1" spc="-45" dirty="0">
                <a:latin typeface="Times New Roman"/>
                <a:cs typeface="Times New Roman"/>
              </a:rPr>
              <a:t> </a:t>
            </a:r>
            <a:r>
              <a:rPr sz="1600" spc="20" dirty="0">
                <a:latin typeface="Symbol"/>
                <a:cs typeface="Symbol"/>
              </a:rPr>
              <a:t>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700" i="1" spc="-35" dirty="0">
                <a:latin typeface="Symbol"/>
                <a:cs typeface="Symbol"/>
              </a:rPr>
              <a:t></a:t>
            </a:r>
            <a:r>
              <a:rPr sz="1700" spc="-35" dirty="0">
                <a:latin typeface="Times New Roman"/>
                <a:cs typeface="Times New Roman"/>
              </a:rPr>
              <a:t>	</a:t>
            </a:r>
            <a:r>
              <a:rPr sz="1600" spc="20" dirty="0">
                <a:latin typeface="Symbol"/>
                <a:cs typeface="Symbol"/>
              </a:rPr>
              <a:t>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700" i="1" spc="-35" dirty="0">
                <a:latin typeface="Symbol"/>
                <a:cs typeface="Symbol"/>
              </a:rPr>
              <a:t></a:t>
            </a:r>
            <a:endParaRPr sz="170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315399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700849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Analisis</a:t>
            </a:r>
            <a:r>
              <a:rPr sz="28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dan</a:t>
            </a: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Desain</a:t>
            </a:r>
            <a:r>
              <a:rPr sz="28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Balok</a:t>
            </a:r>
            <a:r>
              <a:rPr sz="28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Bertulangan</a:t>
            </a:r>
            <a:r>
              <a:rPr sz="28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14820" y="2852927"/>
            <a:ext cx="1857375" cy="245745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214473" y="2435733"/>
            <a:ext cx="4596130" cy="2380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spcBef>
                <a:spcPts val="95"/>
              </a:spcBef>
            </a:pPr>
            <a:r>
              <a:rPr sz="2800" b="1" spc="-15" dirty="0">
                <a:latin typeface="Calibri"/>
                <a:cs typeface="Calibri"/>
              </a:rPr>
              <a:t>Contoh</a:t>
            </a:r>
            <a:r>
              <a:rPr sz="2800" b="1" spc="-3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5.4</a:t>
            </a:r>
            <a:endParaRPr sz="2800" dirty="0">
              <a:latin typeface="Calibri"/>
              <a:cs typeface="Calibri"/>
            </a:endParaRPr>
          </a:p>
          <a:p>
            <a:pPr marL="12700" marR="5080" algn="just">
              <a:spcBef>
                <a:spcPts val="65"/>
              </a:spcBef>
            </a:pPr>
            <a:r>
              <a:rPr spc="-5" dirty="0">
                <a:latin typeface="Calibri"/>
                <a:cs typeface="Calibri"/>
              </a:rPr>
              <a:t>Suatu balok beton bertulangan </a:t>
            </a:r>
            <a:r>
              <a:rPr spc="-15" dirty="0">
                <a:latin typeface="Calibri"/>
                <a:cs typeface="Calibri"/>
              </a:rPr>
              <a:t>rangkap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lebar </a:t>
            </a:r>
            <a:r>
              <a:rPr spc="-5" dirty="0">
                <a:latin typeface="Calibri"/>
                <a:cs typeface="Calibri"/>
              </a:rPr>
              <a:t>300 </a:t>
            </a:r>
            <a:r>
              <a:rPr dirty="0">
                <a:latin typeface="Calibri"/>
                <a:cs typeface="Calibri"/>
              </a:rPr>
              <a:t>mm </a:t>
            </a:r>
            <a:r>
              <a:rPr spc="-5" dirty="0">
                <a:latin typeface="Calibri"/>
                <a:cs typeface="Calibri"/>
              </a:rPr>
              <a:t>dan </a:t>
            </a:r>
            <a:r>
              <a:rPr dirty="0">
                <a:latin typeface="Calibri"/>
                <a:cs typeface="Calibri"/>
              </a:rPr>
              <a:t>tinggi </a:t>
            </a:r>
            <a:r>
              <a:rPr spc="-25" dirty="0">
                <a:latin typeface="Calibri"/>
                <a:cs typeface="Calibri"/>
              </a:rPr>
              <a:t>efektif,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d </a:t>
            </a:r>
            <a:r>
              <a:rPr dirty="0">
                <a:latin typeface="Calibri"/>
                <a:cs typeface="Calibri"/>
              </a:rPr>
              <a:t>= </a:t>
            </a:r>
            <a:r>
              <a:rPr spc="-5" dirty="0">
                <a:latin typeface="Calibri"/>
                <a:cs typeface="Calibri"/>
              </a:rPr>
              <a:t>600 </a:t>
            </a:r>
            <a:r>
              <a:rPr dirty="0">
                <a:latin typeface="Calibri"/>
                <a:cs typeface="Calibri"/>
              </a:rPr>
              <a:t>mm. 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Tulangan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tarik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terdiri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dirty="0">
                <a:latin typeface="Calibri"/>
                <a:cs typeface="Calibri"/>
              </a:rPr>
              <a:t> 6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buah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D29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yang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diletakkan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dalam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dua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baris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tulangan.</a:t>
            </a:r>
            <a:r>
              <a:rPr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Tulangan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tekan </a:t>
            </a:r>
            <a:r>
              <a:rPr spc="-10" dirty="0">
                <a:latin typeface="Calibri"/>
                <a:cs typeface="Calibri"/>
              </a:rPr>
              <a:t>terdiri </a:t>
            </a:r>
            <a:r>
              <a:rPr spc="-5" dirty="0" err="1">
                <a:latin typeface="Calibri"/>
                <a:cs typeface="Calibri"/>
              </a:rPr>
              <a:t>dari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lang="en-US" dirty="0">
                <a:latin typeface="Calibri"/>
                <a:cs typeface="Calibri"/>
              </a:rPr>
              <a:t>3</a:t>
            </a:r>
            <a:r>
              <a:rPr dirty="0" smtClean="0">
                <a:latin typeface="Calibri"/>
                <a:cs typeface="Calibri"/>
              </a:rPr>
              <a:t>D22 </a:t>
            </a:r>
            <a:r>
              <a:rPr spc="-5" dirty="0">
                <a:latin typeface="Calibri"/>
                <a:cs typeface="Calibri"/>
              </a:rPr>
              <a:t>seperti ditunjukkan pada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Gambar.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Hitunglah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kuat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momen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rencana</a:t>
            </a:r>
            <a:r>
              <a:rPr spc="-5" dirty="0">
                <a:latin typeface="Calibri"/>
                <a:cs typeface="Calibri"/>
              </a:rPr>
              <a:t> dari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balok</a:t>
            </a:r>
            <a:r>
              <a:rPr spc="10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tersebut</a:t>
            </a:r>
            <a:r>
              <a:rPr spc="13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jika</a:t>
            </a:r>
            <a:r>
              <a:rPr spc="1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diketahui</a:t>
            </a:r>
            <a:r>
              <a:rPr spc="1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mutu</a:t>
            </a:r>
            <a:r>
              <a:rPr spc="10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beton</a:t>
            </a:r>
            <a:r>
              <a:rPr spc="114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47413" y="4923535"/>
            <a:ext cx="17602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678305" algn="l"/>
              </a:tabLst>
            </a:pPr>
            <a:r>
              <a:rPr sz="1200" i="1" dirty="0">
                <a:latin typeface="Calibri"/>
                <a:cs typeface="Calibri"/>
              </a:rPr>
              <a:t>c	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89073" y="4790947"/>
            <a:ext cx="4645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2403475" algn="l"/>
                <a:tab pos="3865245" algn="l"/>
                <a:tab pos="4074160" algn="l"/>
              </a:tabLst>
            </a:pPr>
            <a:r>
              <a:rPr spc="-5" dirty="0">
                <a:latin typeface="Calibri"/>
                <a:cs typeface="Calibri"/>
              </a:rPr>
              <a:t>tulangan</a:t>
            </a:r>
            <a:r>
              <a:rPr spc="14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baja</a:t>
            </a:r>
            <a:r>
              <a:rPr spc="14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adalah</a:t>
            </a:r>
            <a:r>
              <a:rPr spc="14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spc="150" dirty="0">
                <a:latin typeface="Calibri"/>
                <a:cs typeface="Calibri"/>
              </a:rPr>
              <a:t> </a:t>
            </a:r>
            <a:r>
              <a:rPr i="1" baseline="25462" dirty="0">
                <a:latin typeface="Calibri"/>
                <a:cs typeface="Calibri"/>
              </a:rPr>
              <a:t>/	</a:t>
            </a:r>
            <a:r>
              <a:rPr dirty="0">
                <a:latin typeface="Calibri"/>
                <a:cs typeface="Calibri"/>
              </a:rPr>
              <a:t>=</a:t>
            </a:r>
            <a:r>
              <a:rPr spc="13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25</a:t>
            </a:r>
            <a:r>
              <a:rPr spc="15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MPa</a:t>
            </a:r>
            <a:r>
              <a:rPr spc="13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	</a:t>
            </a:r>
            <a:r>
              <a:rPr i="1" dirty="0">
                <a:latin typeface="Calibri"/>
                <a:cs typeface="Calibri"/>
              </a:rPr>
              <a:t>f	</a:t>
            </a:r>
            <a:r>
              <a:rPr dirty="0">
                <a:latin typeface="Calibri"/>
                <a:cs typeface="Calibri"/>
              </a:rPr>
              <a:t>=</a:t>
            </a:r>
            <a:r>
              <a:rPr spc="8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400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14473" y="5065267"/>
            <a:ext cx="4432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M</a:t>
            </a:r>
            <a:r>
              <a:rPr spc="-45" dirty="0">
                <a:latin typeface="Calibri"/>
                <a:cs typeface="Calibri"/>
              </a:rPr>
              <a:t>P</a:t>
            </a:r>
            <a:r>
              <a:rPr dirty="0">
                <a:latin typeface="Calibri"/>
                <a:cs typeface="Calibri"/>
              </a:rPr>
              <a:t>a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0419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88951" y="1594716"/>
            <a:ext cx="4545330" cy="23275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tabLst>
                <a:tab pos="339090" algn="l"/>
              </a:tabLst>
            </a:pPr>
            <a:r>
              <a:rPr sz="1400" spc="10" dirty="0">
                <a:latin typeface="Times New Roman"/>
                <a:cs typeface="Times New Roman"/>
              </a:rPr>
              <a:t>1.	Periksa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apakah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tulangan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tekan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sudah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luluh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ataukah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belum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42562" y="2010443"/>
            <a:ext cx="2281555" cy="24557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  <a:tabLst>
                <a:tab pos="1995805" algn="l"/>
              </a:tabLst>
            </a:pPr>
            <a:r>
              <a:rPr sz="1400" i="1" spc="30" dirty="0">
                <a:latin typeface="Times New Roman"/>
                <a:cs typeface="Times New Roman"/>
              </a:rPr>
              <a:t>A</a:t>
            </a:r>
            <a:r>
              <a:rPr sz="1350" i="1" spc="7" baseline="-9259" dirty="0">
                <a:latin typeface="Times New Roman"/>
                <a:cs typeface="Times New Roman"/>
              </a:rPr>
              <a:t>s</a:t>
            </a:r>
            <a:r>
              <a:rPr sz="1350" i="1" baseline="-9259" dirty="0">
                <a:latin typeface="Times New Roman"/>
                <a:cs typeface="Times New Roman"/>
              </a:rPr>
              <a:t> </a:t>
            </a:r>
            <a:r>
              <a:rPr sz="1350" i="1" spc="-142" baseline="-9259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=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15" dirty="0">
                <a:latin typeface="Times New Roman"/>
                <a:cs typeface="Times New Roman"/>
              </a:rPr>
              <a:t>6(6</a:t>
            </a:r>
            <a:r>
              <a:rPr sz="1400" spc="10" dirty="0">
                <a:latin typeface="Times New Roman"/>
                <a:cs typeface="Times New Roman"/>
              </a:rPr>
              <a:t>6</a:t>
            </a:r>
            <a:r>
              <a:rPr sz="1400" spc="-20" dirty="0">
                <a:latin typeface="Times New Roman"/>
                <a:cs typeface="Times New Roman"/>
              </a:rPr>
              <a:t>0</a:t>
            </a:r>
            <a:r>
              <a:rPr sz="1400" spc="10" dirty="0">
                <a:latin typeface="Times New Roman"/>
                <a:cs typeface="Times New Roman"/>
              </a:rPr>
              <a:t>)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=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3</a:t>
            </a:r>
            <a:r>
              <a:rPr sz="1400" spc="20" dirty="0">
                <a:latin typeface="Times New Roman"/>
                <a:cs typeface="Times New Roman"/>
              </a:rPr>
              <a:t>.9</a:t>
            </a:r>
            <a:r>
              <a:rPr sz="1400" spc="-20" dirty="0">
                <a:latin typeface="Times New Roman"/>
                <a:cs typeface="Times New Roman"/>
              </a:rPr>
              <a:t>6</a:t>
            </a:r>
            <a:r>
              <a:rPr sz="1400" spc="20" dirty="0">
                <a:latin typeface="Times New Roman"/>
                <a:cs typeface="Times New Roman"/>
              </a:rPr>
              <a:t>0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35" dirty="0">
                <a:latin typeface="Times New Roman"/>
                <a:cs typeface="Times New Roman"/>
              </a:rPr>
              <a:t>m</a:t>
            </a:r>
            <a:r>
              <a:rPr sz="1400" spc="20" dirty="0">
                <a:latin typeface="Times New Roman"/>
                <a:cs typeface="Times New Roman"/>
              </a:rPr>
              <a:t>m</a:t>
            </a:r>
            <a:r>
              <a:rPr sz="1350" spc="15" baseline="30864" dirty="0">
                <a:latin typeface="Times New Roman"/>
                <a:cs typeface="Times New Roman"/>
              </a:rPr>
              <a:t>2</a:t>
            </a:r>
            <a:r>
              <a:rPr sz="1350" baseline="30864" dirty="0">
                <a:latin typeface="Times New Roman"/>
                <a:cs typeface="Times New Roman"/>
              </a:rPr>
              <a:t>	</a:t>
            </a:r>
            <a:r>
              <a:rPr sz="1500" i="1" spc="-35" dirty="0">
                <a:latin typeface="Symbol"/>
                <a:cs typeface="Symbol"/>
              </a:rPr>
              <a:t></a:t>
            </a:r>
            <a:r>
              <a:rPr sz="1500" spc="-40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=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367674" y="2186419"/>
            <a:ext cx="226060" cy="0"/>
          </a:xfrm>
          <a:custGeom>
            <a:avLst/>
            <a:gdLst/>
            <a:ahLst/>
            <a:cxnLst/>
            <a:rect l="l" t="t" r="r" b="b"/>
            <a:pathLst>
              <a:path w="226060">
                <a:moveTo>
                  <a:pt x="0" y="0"/>
                </a:moveTo>
                <a:lnTo>
                  <a:pt x="225626" y="0"/>
                </a:lnTo>
              </a:path>
            </a:pathLst>
          </a:custGeom>
          <a:ln w="84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98766" y="2186419"/>
            <a:ext cx="718185" cy="0"/>
          </a:xfrm>
          <a:custGeom>
            <a:avLst/>
            <a:gdLst/>
            <a:ahLst/>
            <a:cxnLst/>
            <a:rect l="l" t="t" r="r" b="b"/>
            <a:pathLst>
              <a:path w="718185">
                <a:moveTo>
                  <a:pt x="0" y="0"/>
                </a:moveTo>
                <a:lnTo>
                  <a:pt x="717617" y="0"/>
                </a:lnTo>
              </a:path>
            </a:pathLst>
          </a:custGeom>
          <a:ln w="84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634919" y="2045953"/>
            <a:ext cx="127635" cy="2192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350" spc="60" dirty="0">
                <a:latin typeface="Symbol"/>
                <a:cs typeface="Symbol"/>
              </a:rPr>
              <a:t>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66365" y="2179023"/>
            <a:ext cx="1153160" cy="2192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441959" algn="l"/>
              </a:tabLst>
            </a:pPr>
            <a:r>
              <a:rPr sz="1350" i="1" spc="35" dirty="0">
                <a:latin typeface="Times New Roman"/>
                <a:cs typeface="Times New Roman"/>
              </a:rPr>
              <a:t>b</a:t>
            </a:r>
            <a:r>
              <a:rPr sz="1350" i="1" spc="55" dirty="0">
                <a:latin typeface="Times New Roman"/>
                <a:cs typeface="Times New Roman"/>
              </a:rPr>
              <a:t>d</a:t>
            </a:r>
            <a:r>
              <a:rPr sz="1350" i="1" dirty="0">
                <a:latin typeface="Times New Roman"/>
                <a:cs typeface="Times New Roman"/>
              </a:rPr>
              <a:t>	</a:t>
            </a:r>
            <a:r>
              <a:rPr sz="1350" spc="35" dirty="0">
                <a:latin typeface="Times New Roman"/>
                <a:cs typeface="Times New Roman"/>
              </a:rPr>
              <a:t>30</a:t>
            </a:r>
            <a:r>
              <a:rPr sz="1350" spc="55" dirty="0">
                <a:latin typeface="Times New Roman"/>
                <a:cs typeface="Times New Roman"/>
              </a:rPr>
              <a:t>0</a:t>
            </a:r>
            <a:r>
              <a:rPr sz="1350" spc="-175" dirty="0">
                <a:latin typeface="Times New Roman"/>
                <a:cs typeface="Times New Roman"/>
              </a:rPr>
              <a:t> </a:t>
            </a:r>
            <a:r>
              <a:rPr sz="1350" spc="60" dirty="0">
                <a:latin typeface="Symbol"/>
                <a:cs typeface="Symbol"/>
              </a:rPr>
              <a:t></a:t>
            </a:r>
            <a:r>
              <a:rPr sz="1350" spc="-135" dirty="0">
                <a:latin typeface="Times New Roman"/>
                <a:cs typeface="Times New Roman"/>
              </a:rPr>
              <a:t> </a:t>
            </a:r>
            <a:r>
              <a:rPr sz="1350" spc="35" dirty="0">
                <a:latin typeface="Times New Roman"/>
                <a:cs typeface="Times New Roman"/>
              </a:rPr>
              <a:t>600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46665" y="1938136"/>
            <a:ext cx="1054100" cy="2192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>
              <a:spcBef>
                <a:spcPts val="90"/>
              </a:spcBef>
              <a:tabLst>
                <a:tab pos="605155" algn="l"/>
              </a:tabLst>
            </a:pPr>
            <a:r>
              <a:rPr sz="2025" i="1" spc="30" baseline="2057" dirty="0">
                <a:latin typeface="Times New Roman"/>
                <a:cs typeface="Times New Roman"/>
              </a:rPr>
              <a:t>A</a:t>
            </a:r>
            <a:r>
              <a:rPr sz="1425" i="1" spc="30" baseline="-17543" dirty="0">
                <a:latin typeface="Times New Roman"/>
                <a:cs typeface="Times New Roman"/>
              </a:rPr>
              <a:t>s	</a:t>
            </a:r>
            <a:r>
              <a:rPr sz="1350" spc="35" dirty="0">
                <a:latin typeface="Times New Roman"/>
                <a:cs typeface="Times New Roman"/>
              </a:rPr>
              <a:t>3.960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40380" y="2020367"/>
            <a:ext cx="586740" cy="23275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400" spc="20" dirty="0">
                <a:latin typeface="Times New Roman"/>
                <a:cs typeface="Times New Roman"/>
              </a:rPr>
              <a:t>=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0,022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42562" y="2676417"/>
            <a:ext cx="1932305" cy="23275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</a:pPr>
            <a:r>
              <a:rPr sz="1400" i="1" spc="20" dirty="0">
                <a:latin typeface="Times New Roman"/>
                <a:cs typeface="Times New Roman"/>
              </a:rPr>
              <a:t>A</a:t>
            </a:r>
            <a:r>
              <a:rPr sz="1350" i="1" spc="30" baseline="-9259" dirty="0">
                <a:latin typeface="Times New Roman"/>
                <a:cs typeface="Times New Roman"/>
              </a:rPr>
              <a:t>s</a:t>
            </a:r>
            <a:r>
              <a:rPr sz="1350" i="1" spc="30" baseline="30864" dirty="0">
                <a:latin typeface="Times New Roman"/>
                <a:cs typeface="Times New Roman"/>
              </a:rPr>
              <a:t>/</a:t>
            </a:r>
            <a:r>
              <a:rPr sz="1350" i="1" spc="127" baseline="30864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=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3(380)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=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1.140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15" dirty="0">
                <a:latin typeface="Times New Roman"/>
                <a:cs typeface="Times New Roman"/>
              </a:rPr>
              <a:t>mm</a:t>
            </a:r>
            <a:r>
              <a:rPr sz="1350" spc="22" baseline="30864" dirty="0">
                <a:latin typeface="Times New Roman"/>
                <a:cs typeface="Times New Roman"/>
              </a:rPr>
              <a:t>2</a:t>
            </a:r>
            <a:endParaRPr sz="1350" baseline="30864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097566" y="2820382"/>
            <a:ext cx="283845" cy="0"/>
          </a:xfrm>
          <a:custGeom>
            <a:avLst/>
            <a:gdLst/>
            <a:ahLst/>
            <a:cxnLst/>
            <a:rect l="l" t="t" r="r" b="b"/>
            <a:pathLst>
              <a:path w="283845">
                <a:moveTo>
                  <a:pt x="0" y="0"/>
                </a:moveTo>
                <a:lnTo>
                  <a:pt x="283681" y="0"/>
                </a:lnTo>
              </a:path>
            </a:pathLst>
          </a:custGeom>
          <a:ln w="92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589135" y="2820382"/>
            <a:ext cx="714375" cy="0"/>
          </a:xfrm>
          <a:custGeom>
            <a:avLst/>
            <a:gdLst/>
            <a:ahLst/>
            <a:cxnLst/>
            <a:rect l="l" t="t" r="r" b="b"/>
            <a:pathLst>
              <a:path w="714375">
                <a:moveTo>
                  <a:pt x="0" y="0"/>
                </a:moveTo>
                <a:lnTo>
                  <a:pt x="714169" y="0"/>
                </a:lnTo>
              </a:path>
            </a:pathLst>
          </a:custGeom>
          <a:ln w="92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640772" y="2666493"/>
            <a:ext cx="935990" cy="24557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50800">
              <a:spcBef>
                <a:spcPts val="114"/>
              </a:spcBef>
              <a:tabLst>
                <a:tab pos="796290" algn="l"/>
              </a:tabLst>
            </a:pPr>
            <a:r>
              <a:rPr sz="1500" i="1" spc="-35" dirty="0">
                <a:latin typeface="Symbol"/>
                <a:cs typeface="Symbol"/>
              </a:rPr>
              <a:t></a:t>
            </a:r>
            <a:r>
              <a:rPr sz="1500" i="1" spc="-40" dirty="0">
                <a:latin typeface="Times New Roman"/>
                <a:cs typeface="Times New Roman"/>
              </a:rPr>
              <a:t> </a:t>
            </a:r>
            <a:r>
              <a:rPr sz="1350" spc="7" baseline="30864" dirty="0">
                <a:latin typeface="Symbol"/>
                <a:cs typeface="Symbol"/>
              </a:rPr>
              <a:t></a:t>
            </a:r>
            <a:r>
              <a:rPr sz="1350" spc="195" baseline="30864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=	</a:t>
            </a:r>
            <a:r>
              <a:rPr sz="2175" spc="-7" baseline="1915" dirty="0">
                <a:latin typeface="Symbol"/>
                <a:cs typeface="Symbol"/>
              </a:rPr>
              <a:t></a:t>
            </a:r>
            <a:endParaRPr sz="2175" baseline="1915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26877" y="2813964"/>
            <a:ext cx="1179195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471170" algn="l"/>
              </a:tabLst>
            </a:pPr>
            <a:r>
              <a:rPr sz="1450" i="1" spc="-20" dirty="0">
                <a:latin typeface="Times New Roman"/>
                <a:cs typeface="Times New Roman"/>
              </a:rPr>
              <a:t>b</a:t>
            </a:r>
            <a:r>
              <a:rPr sz="1450" i="1" spc="-5" dirty="0">
                <a:latin typeface="Times New Roman"/>
                <a:cs typeface="Times New Roman"/>
              </a:rPr>
              <a:t>d</a:t>
            </a:r>
            <a:r>
              <a:rPr sz="1450" i="1" dirty="0">
                <a:latin typeface="Times New Roman"/>
                <a:cs typeface="Times New Roman"/>
              </a:rPr>
              <a:t>	</a:t>
            </a:r>
            <a:r>
              <a:rPr sz="1450" spc="-20" dirty="0">
                <a:latin typeface="Times New Roman"/>
                <a:cs typeface="Times New Roman"/>
              </a:rPr>
              <a:t>30</a:t>
            </a:r>
            <a:r>
              <a:rPr sz="1450" spc="-5" dirty="0">
                <a:latin typeface="Times New Roman"/>
                <a:cs typeface="Times New Roman"/>
              </a:rPr>
              <a:t>0</a:t>
            </a:r>
            <a:r>
              <a:rPr sz="1450" spc="-18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Symbol"/>
                <a:cs typeface="Symbol"/>
              </a:rPr>
              <a:t></a:t>
            </a:r>
            <a:r>
              <a:rPr sz="1450" spc="-140" dirty="0">
                <a:latin typeface="Times New Roman"/>
                <a:cs typeface="Times New Roman"/>
              </a:rPr>
              <a:t> </a:t>
            </a:r>
            <a:r>
              <a:rPr sz="1450" spc="-20" dirty="0">
                <a:latin typeface="Times New Roman"/>
                <a:cs typeface="Times New Roman"/>
              </a:rPr>
              <a:t>600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23672" y="2548946"/>
            <a:ext cx="431165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450" spc="-20" dirty="0">
                <a:latin typeface="Times New Roman"/>
                <a:cs typeface="Times New Roman"/>
              </a:rPr>
              <a:t>1</a:t>
            </a:r>
            <a:r>
              <a:rPr sz="1450" spc="-15" dirty="0">
                <a:latin typeface="Times New Roman"/>
                <a:cs typeface="Times New Roman"/>
              </a:rPr>
              <a:t>.</a:t>
            </a:r>
            <a:r>
              <a:rPr sz="1450" spc="-20" dirty="0">
                <a:latin typeface="Times New Roman"/>
                <a:cs typeface="Times New Roman"/>
              </a:rPr>
              <a:t>140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088916" y="2449740"/>
            <a:ext cx="289560" cy="23916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2175" i="1" spc="-82" baseline="-26819" dirty="0">
                <a:latin typeface="Times New Roman"/>
                <a:cs typeface="Times New Roman"/>
              </a:rPr>
              <a:t>A</a:t>
            </a:r>
            <a:r>
              <a:rPr sz="1500" i="1" baseline="-61111" dirty="0">
                <a:latin typeface="Times New Roman"/>
                <a:cs typeface="Times New Roman"/>
              </a:rPr>
              <a:t>s</a:t>
            </a:r>
            <a:r>
              <a:rPr sz="1500" i="1" spc="-127" baseline="-61111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/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27589" y="2676417"/>
            <a:ext cx="765810" cy="23275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400" spc="20" dirty="0">
                <a:latin typeface="Times New Roman"/>
                <a:cs typeface="Times New Roman"/>
              </a:rPr>
              <a:t>=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0,00633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042562" y="3145893"/>
            <a:ext cx="1593215" cy="22121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34035">
              <a:lnSpc>
                <a:spcPts val="545"/>
              </a:lnSpc>
              <a:spcBef>
                <a:spcPts val="125"/>
              </a:spcBef>
              <a:tabLst>
                <a:tab pos="1495425" algn="l"/>
              </a:tabLst>
            </a:pPr>
            <a:r>
              <a:rPr sz="900" i="1" spc="5" dirty="0">
                <a:latin typeface="Times New Roman"/>
                <a:cs typeface="Times New Roman"/>
              </a:rPr>
              <a:t>/	</a:t>
            </a:r>
            <a:r>
              <a:rPr sz="900" spc="1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  <a:p>
            <a:pPr marL="38100">
              <a:lnSpc>
                <a:spcPts val="1145"/>
              </a:lnSpc>
            </a:pPr>
            <a:r>
              <a:rPr sz="1400" i="1" spc="20" dirty="0">
                <a:latin typeface="Times New Roman"/>
                <a:cs typeface="Times New Roman"/>
              </a:rPr>
              <a:t>A</a:t>
            </a:r>
            <a:r>
              <a:rPr sz="1350" i="1" spc="30" baseline="-9259" dirty="0">
                <a:latin typeface="Times New Roman"/>
                <a:cs typeface="Times New Roman"/>
              </a:rPr>
              <a:t>s</a:t>
            </a:r>
            <a:r>
              <a:rPr sz="1350" i="1" spc="172" baseline="-9259" dirty="0">
                <a:latin typeface="Times New Roman"/>
                <a:cs typeface="Times New Roman"/>
              </a:rPr>
              <a:t> </a:t>
            </a:r>
            <a:r>
              <a:rPr sz="1400" i="1" spc="20" dirty="0">
                <a:latin typeface="Times New Roman"/>
                <a:cs typeface="Times New Roman"/>
              </a:rPr>
              <a:t>–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spc="20" dirty="0">
                <a:latin typeface="Times New Roman"/>
                <a:cs typeface="Times New Roman"/>
              </a:rPr>
              <a:t>A</a:t>
            </a:r>
            <a:r>
              <a:rPr sz="1350" i="1" spc="30" baseline="-9259" dirty="0">
                <a:latin typeface="Times New Roman"/>
                <a:cs typeface="Times New Roman"/>
              </a:rPr>
              <a:t>s</a:t>
            </a:r>
            <a:r>
              <a:rPr sz="1350" i="1" spc="165" baseline="-9259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=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2.820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15" dirty="0">
                <a:latin typeface="Times New Roman"/>
                <a:cs typeface="Times New Roman"/>
              </a:rPr>
              <a:t>mm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53472" y="3135969"/>
            <a:ext cx="1329690" cy="24557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500" i="1" spc="-35" dirty="0">
                <a:latin typeface="Symbol"/>
                <a:cs typeface="Symbol"/>
              </a:rPr>
              <a:t></a:t>
            </a:r>
            <a:r>
              <a:rPr sz="1500" i="1" spc="-50" dirty="0">
                <a:latin typeface="Times New Roman"/>
                <a:cs typeface="Times New Roman"/>
              </a:rPr>
              <a:t> </a:t>
            </a:r>
            <a:r>
              <a:rPr sz="1500" i="1" spc="-35" dirty="0">
                <a:latin typeface="Symbol"/>
                <a:cs typeface="Symbol"/>
              </a:rPr>
              <a:t></a:t>
            </a:r>
            <a:r>
              <a:rPr sz="1500" i="1" spc="-15" dirty="0">
                <a:latin typeface="Times New Roman"/>
                <a:cs typeface="Times New Roman"/>
              </a:rPr>
              <a:t> </a:t>
            </a:r>
            <a:r>
              <a:rPr sz="1500" i="1" spc="-35" dirty="0">
                <a:latin typeface="Symbol"/>
                <a:cs typeface="Symbol"/>
              </a:rPr>
              <a:t></a:t>
            </a:r>
            <a:r>
              <a:rPr sz="1500" i="1" spc="-45" dirty="0">
                <a:latin typeface="Times New Roman"/>
                <a:cs typeface="Times New Roman"/>
              </a:rPr>
              <a:t> </a:t>
            </a:r>
            <a:r>
              <a:rPr sz="1350" spc="7" baseline="30864" dirty="0">
                <a:latin typeface="Symbol"/>
                <a:cs typeface="Symbol"/>
              </a:rPr>
              <a:t></a:t>
            </a:r>
            <a:r>
              <a:rPr sz="1350" spc="179" baseline="30864" dirty="0">
                <a:latin typeface="Times New Roman"/>
                <a:cs typeface="Times New Roman"/>
              </a:rPr>
              <a:t> </a:t>
            </a:r>
            <a:r>
              <a:rPr sz="1400" spc="20" dirty="0">
                <a:latin typeface="Times New Roman"/>
                <a:cs typeface="Times New Roman"/>
              </a:rPr>
              <a:t>=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0,01567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907540" y="3898666"/>
            <a:ext cx="5068570" cy="2378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450" dirty="0">
                <a:latin typeface="Times New Roman"/>
                <a:cs typeface="Times New Roman"/>
              </a:rPr>
              <a:t>Agar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tulangan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tekan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sudah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luluh,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maka </a:t>
            </a:r>
            <a:r>
              <a:rPr sz="1450" spc="10" dirty="0">
                <a:latin typeface="Times New Roman"/>
                <a:cs typeface="Times New Roman"/>
              </a:rPr>
              <a:t>harus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dipenuhi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persyaratan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: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64170" y="4540117"/>
            <a:ext cx="90170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815975" algn="l"/>
              </a:tabLst>
            </a:pPr>
            <a:r>
              <a:rPr sz="1500" spc="-10" dirty="0">
                <a:latin typeface="Symbol"/>
                <a:cs typeface="Symbol"/>
              </a:rPr>
              <a:t></a:t>
            </a:r>
            <a:r>
              <a:rPr sz="1500" spc="-1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52823" y="4526359"/>
            <a:ext cx="44005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354330" algn="l"/>
              </a:tabLst>
            </a:pPr>
            <a:r>
              <a:rPr sz="1500" spc="-10" dirty="0">
                <a:latin typeface="Symbol"/>
                <a:cs typeface="Symbol"/>
              </a:rPr>
              <a:t></a:t>
            </a:r>
            <a:r>
              <a:rPr sz="1500" spc="-1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83160" y="4650168"/>
            <a:ext cx="57912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424180" algn="l"/>
              </a:tabLst>
            </a:pPr>
            <a:r>
              <a:rPr sz="2250" spc="-52" baseline="-3703" dirty="0">
                <a:latin typeface="Symbol"/>
                <a:cs typeface="Symbol"/>
              </a:rPr>
              <a:t></a:t>
            </a:r>
            <a:r>
              <a:rPr sz="1500" spc="-10" dirty="0">
                <a:latin typeface="Symbol"/>
                <a:cs typeface="Symbol"/>
              </a:rPr>
              <a:t>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35" dirty="0">
                <a:latin typeface="Symbol"/>
                <a:cs typeface="Symbol"/>
              </a:rPr>
              <a:t></a:t>
            </a:r>
            <a:r>
              <a:rPr sz="2250" spc="-15" baseline="-3703" dirty="0">
                <a:latin typeface="Symbol"/>
                <a:cs typeface="Symbol"/>
              </a:rPr>
              <a:t></a:t>
            </a:r>
            <a:endParaRPr sz="2250" baseline="-3703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549486" y="4540117"/>
            <a:ext cx="53149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445770" algn="l"/>
              </a:tabLst>
            </a:pPr>
            <a:r>
              <a:rPr sz="1500" spc="-10" dirty="0">
                <a:latin typeface="Symbol"/>
                <a:cs typeface="Symbol"/>
              </a:rPr>
              <a:t></a:t>
            </a:r>
            <a:r>
              <a:rPr sz="1500" spc="-1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549485" y="4663926"/>
            <a:ext cx="181610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1730375" algn="l"/>
              </a:tabLst>
            </a:pPr>
            <a:r>
              <a:rPr sz="1500" spc="-10" dirty="0">
                <a:latin typeface="Symbol"/>
                <a:cs typeface="Symbol"/>
              </a:rPr>
              <a:t></a:t>
            </a:r>
            <a:r>
              <a:rPr sz="1500" spc="-1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145275" y="4688336"/>
            <a:ext cx="84455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050" i="1" spc="-10" dirty="0">
                <a:latin typeface="Times New Roman"/>
                <a:cs typeface="Times New Roman"/>
              </a:rPr>
              <a:t>y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818355" y="4688336"/>
            <a:ext cx="84455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050" i="1" spc="-10" dirty="0">
                <a:latin typeface="Times New Roman"/>
                <a:cs typeface="Times New Roman"/>
              </a:rPr>
              <a:t>y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736619" y="4581844"/>
            <a:ext cx="7810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i="1" spc="-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206909" y="4581844"/>
            <a:ext cx="934719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377825" algn="l"/>
              </a:tabLst>
            </a:pPr>
            <a:r>
              <a:rPr sz="1500" i="1" spc="-10" dirty="0">
                <a:latin typeface="Times New Roman"/>
                <a:cs typeface="Times New Roman"/>
              </a:rPr>
              <a:t>d	</a:t>
            </a:r>
            <a:r>
              <a:rPr sz="1500" spc="-25" dirty="0">
                <a:latin typeface="Times New Roman"/>
                <a:cs typeface="Times New Roman"/>
              </a:rPr>
              <a:t>60</a:t>
            </a:r>
            <a:r>
              <a:rPr sz="1500" spc="-10" dirty="0">
                <a:latin typeface="Times New Roman"/>
                <a:cs typeface="Times New Roman"/>
              </a:rPr>
              <a:t>0</a:t>
            </a:r>
            <a:r>
              <a:rPr sz="1500" spc="-9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Symbol"/>
                <a:cs typeface="Symbol"/>
              </a:rPr>
              <a:t>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-180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64751" y="4308082"/>
            <a:ext cx="30289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spc="-25" dirty="0">
                <a:latin typeface="Times New Roman"/>
                <a:cs typeface="Times New Roman"/>
              </a:rPr>
              <a:t>600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511385" y="4262700"/>
            <a:ext cx="187960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spcBef>
                <a:spcPts val="125"/>
              </a:spcBef>
              <a:tabLst>
                <a:tab pos="1768475" algn="l"/>
              </a:tabLst>
            </a:pPr>
            <a:r>
              <a:rPr sz="1500" spc="-10" dirty="0">
                <a:latin typeface="Symbol"/>
                <a:cs typeface="Symbol"/>
              </a:rPr>
              <a:t></a:t>
            </a:r>
            <a:r>
              <a:rPr sz="1500" spc="200" dirty="0">
                <a:latin typeface="Times New Roman"/>
                <a:cs typeface="Times New Roman"/>
              </a:rPr>
              <a:t> </a:t>
            </a:r>
            <a:r>
              <a:rPr sz="2250" i="1" spc="-7" baseline="-12962" dirty="0">
                <a:latin typeface="Times New Roman"/>
                <a:cs typeface="Times New Roman"/>
              </a:rPr>
              <a:t>f</a:t>
            </a:r>
            <a:r>
              <a:rPr sz="2250" i="1" spc="135" baseline="-12962" dirty="0">
                <a:latin typeface="Times New Roman"/>
                <a:cs typeface="Times New Roman"/>
              </a:rPr>
              <a:t> </a:t>
            </a:r>
            <a:r>
              <a:rPr sz="1575" spc="-7" baseline="18518" dirty="0">
                <a:latin typeface="Times New Roman"/>
                <a:cs typeface="Times New Roman"/>
              </a:rPr>
              <a:t>/</a:t>
            </a:r>
            <a:r>
              <a:rPr sz="1575" spc="-157" baseline="18518" dirty="0">
                <a:latin typeface="Times New Roman"/>
                <a:cs typeface="Times New Roman"/>
              </a:rPr>
              <a:t> </a:t>
            </a:r>
            <a:r>
              <a:rPr sz="1575" i="1" spc="-15" baseline="-23809" dirty="0">
                <a:latin typeface="Times New Roman"/>
                <a:cs typeface="Times New Roman"/>
              </a:rPr>
              <a:t>c</a:t>
            </a:r>
            <a:r>
              <a:rPr sz="1575" i="1" spc="337" baseline="-23809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Symbol"/>
                <a:cs typeface="Symbol"/>
              </a:rPr>
              <a:t></a:t>
            </a:r>
            <a:r>
              <a:rPr sz="2250" spc="-30" baseline="-3703" dirty="0">
                <a:latin typeface="Symbol"/>
                <a:cs typeface="Symbol"/>
              </a:rPr>
              <a:t></a:t>
            </a:r>
            <a:r>
              <a:rPr sz="2250" spc="-104" baseline="-3703" dirty="0">
                <a:latin typeface="Times New Roman"/>
                <a:cs typeface="Times New Roman"/>
              </a:rPr>
              <a:t> </a:t>
            </a:r>
            <a:r>
              <a:rPr sz="2250" i="1" spc="-15" baseline="-12962" dirty="0">
                <a:latin typeface="Times New Roman"/>
                <a:cs typeface="Times New Roman"/>
              </a:rPr>
              <a:t>d</a:t>
            </a:r>
            <a:r>
              <a:rPr sz="2250" i="1" spc="-157" baseline="-12962" dirty="0">
                <a:latin typeface="Times New Roman"/>
                <a:cs typeface="Times New Roman"/>
              </a:rPr>
              <a:t> </a:t>
            </a:r>
            <a:r>
              <a:rPr sz="1575" spc="-7" baseline="18518" dirty="0">
                <a:latin typeface="Times New Roman"/>
                <a:cs typeface="Times New Roman"/>
              </a:rPr>
              <a:t>/</a:t>
            </a:r>
            <a:r>
              <a:rPr sz="1575" spc="382" baseline="18518" dirty="0">
                <a:latin typeface="Times New Roman"/>
                <a:cs typeface="Times New Roman"/>
              </a:rPr>
              <a:t> </a:t>
            </a:r>
            <a:r>
              <a:rPr sz="2250" spc="-30" baseline="-3703" dirty="0">
                <a:latin typeface="Symbol"/>
                <a:cs typeface="Symbol"/>
              </a:rPr>
              <a:t></a:t>
            </a:r>
            <a:r>
              <a:rPr sz="1500" spc="-20" dirty="0">
                <a:latin typeface="Symbol"/>
                <a:cs typeface="Symbol"/>
              </a:rPr>
              <a:t></a:t>
            </a:r>
            <a:r>
              <a:rPr sz="1500" spc="-2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Symbol"/>
                <a:cs typeface="Symbol"/>
              </a:rPr>
              <a:t>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216879" y="4437688"/>
            <a:ext cx="3529965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1778635" algn="l"/>
                <a:tab pos="2190115" algn="l"/>
                <a:tab pos="3063240" algn="l"/>
              </a:tabLst>
            </a:pPr>
            <a:r>
              <a:rPr sz="1450" spc="-20" dirty="0">
                <a:latin typeface="Times New Roman"/>
                <a:cs typeface="Times New Roman"/>
              </a:rPr>
              <a:t>(</a:t>
            </a:r>
            <a:r>
              <a:rPr sz="1550" i="1" spc="-20" dirty="0">
                <a:latin typeface="Symbol"/>
                <a:cs typeface="Symbol"/>
              </a:rPr>
              <a:t></a:t>
            </a:r>
            <a:r>
              <a:rPr sz="1550" i="1" spc="-4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–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i="1" spc="-40" dirty="0">
                <a:latin typeface="Times New Roman"/>
                <a:cs typeface="Times New Roman"/>
              </a:rPr>
              <a:t> </a:t>
            </a:r>
            <a:r>
              <a:rPr sz="1425" spc="15" baseline="29239" dirty="0">
                <a:latin typeface="Times New Roman"/>
                <a:cs typeface="Times New Roman"/>
              </a:rPr>
              <a:t>/</a:t>
            </a:r>
            <a:r>
              <a:rPr sz="1450" spc="10" dirty="0">
                <a:latin typeface="Times New Roman"/>
                <a:cs typeface="Times New Roman"/>
              </a:rPr>
              <a:t>)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&gt;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0,85</a:t>
            </a:r>
            <a:r>
              <a:rPr sz="1550" i="1" spc="-10" dirty="0">
                <a:latin typeface="Symbol"/>
                <a:cs typeface="Symbol"/>
              </a:rPr>
              <a:t></a:t>
            </a:r>
            <a:r>
              <a:rPr sz="1425" spc="-15" baseline="-8771" dirty="0">
                <a:latin typeface="Times New Roman"/>
                <a:cs typeface="Times New Roman"/>
              </a:rPr>
              <a:t>1</a:t>
            </a:r>
            <a:r>
              <a:rPr sz="1425" spc="-22" baseline="-8771" dirty="0">
                <a:latin typeface="Times New Roman"/>
                <a:cs typeface="Times New Roman"/>
              </a:rPr>
              <a:t> </a:t>
            </a:r>
            <a:r>
              <a:rPr sz="2250" spc="-15" baseline="14814" dirty="0">
                <a:latin typeface="Symbol"/>
                <a:cs typeface="Symbol"/>
              </a:rPr>
              <a:t></a:t>
            </a:r>
            <a:r>
              <a:rPr sz="2250" u="sng" spc="-15" baseline="1481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250" spc="-30" baseline="14814" dirty="0">
                <a:latin typeface="Symbol"/>
                <a:cs typeface="Symbol"/>
              </a:rPr>
              <a:t></a:t>
            </a:r>
            <a:r>
              <a:rPr sz="2250" spc="-30" baseline="11111" dirty="0">
                <a:latin typeface="Symbol"/>
                <a:cs typeface="Symbol"/>
              </a:rPr>
              <a:t></a:t>
            </a:r>
            <a:r>
              <a:rPr sz="2250" u="sng" spc="-30" baseline="1111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250" spc="-30" baseline="11111" dirty="0">
                <a:latin typeface="Symbol"/>
                <a:cs typeface="Symbol"/>
              </a:rPr>
              <a:t></a:t>
            </a:r>
            <a:r>
              <a:rPr sz="2250" spc="-30" baseline="14814" dirty="0">
                <a:latin typeface="Symbol"/>
                <a:cs typeface="Symbol"/>
              </a:rPr>
              <a:t></a:t>
            </a:r>
            <a:r>
              <a:rPr sz="2250" u="sng" spc="-30" baseline="1481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250" spc="-15" baseline="14814" dirty="0">
                <a:latin typeface="Symbol"/>
                <a:cs typeface="Symbol"/>
              </a:rPr>
              <a:t></a:t>
            </a:r>
            <a:r>
              <a:rPr sz="2250" spc="307" baseline="14814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i="1" spc="15" dirty="0">
                <a:latin typeface="Times New Roman"/>
                <a:cs typeface="Times New Roman"/>
              </a:rPr>
              <a:t>K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549732" y="5006428"/>
            <a:ext cx="5573395" cy="2378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450" spc="5" dirty="0">
                <a:latin typeface="Times New Roman"/>
                <a:cs typeface="Times New Roman"/>
              </a:rPr>
              <a:t>Dengan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f</a:t>
            </a:r>
            <a:r>
              <a:rPr sz="1450" i="1" spc="-40" dirty="0">
                <a:latin typeface="Times New Roman"/>
                <a:cs typeface="Times New Roman"/>
              </a:rPr>
              <a:t> </a:t>
            </a:r>
            <a:r>
              <a:rPr sz="1425" i="1" spc="7" baseline="29239" dirty="0">
                <a:latin typeface="Times New Roman"/>
                <a:cs typeface="Times New Roman"/>
              </a:rPr>
              <a:t>/</a:t>
            </a:r>
            <a:r>
              <a:rPr sz="1425" i="1" spc="7" baseline="-8771" dirty="0">
                <a:latin typeface="Times New Roman"/>
                <a:cs typeface="Times New Roman"/>
              </a:rPr>
              <a:t>c</a:t>
            </a:r>
            <a:r>
              <a:rPr sz="1425" i="1" spc="172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25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MPa,</a:t>
            </a:r>
            <a:r>
              <a:rPr sz="1450" spc="360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f</a:t>
            </a:r>
            <a:r>
              <a:rPr sz="1425" i="1" spc="7" baseline="-8771" dirty="0">
                <a:latin typeface="Times New Roman"/>
                <a:cs typeface="Times New Roman"/>
              </a:rPr>
              <a:t>y</a:t>
            </a:r>
            <a:r>
              <a:rPr sz="1425" i="1" spc="172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400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MPa,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d</a:t>
            </a:r>
            <a:r>
              <a:rPr sz="1425" baseline="29239" dirty="0">
                <a:latin typeface="Times New Roman"/>
                <a:cs typeface="Times New Roman"/>
              </a:rPr>
              <a:t>/</a:t>
            </a:r>
            <a:r>
              <a:rPr sz="1425" spc="142" baseline="29239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50</a:t>
            </a:r>
            <a:r>
              <a:rPr sz="1450" spc="-50" dirty="0">
                <a:latin typeface="Times New Roman"/>
                <a:cs typeface="Times New Roman"/>
              </a:rPr>
              <a:t> </a:t>
            </a:r>
            <a:r>
              <a:rPr sz="1450" spc="20" dirty="0">
                <a:latin typeface="Times New Roman"/>
                <a:cs typeface="Times New Roman"/>
              </a:rPr>
              <a:t>mm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dan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d</a:t>
            </a:r>
            <a:r>
              <a:rPr sz="1450" i="1" spc="-5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600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mm,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maka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: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474588" y="5650722"/>
            <a:ext cx="302895" cy="0"/>
          </a:xfrm>
          <a:custGeom>
            <a:avLst/>
            <a:gdLst/>
            <a:ahLst/>
            <a:cxnLst/>
            <a:rect l="l" t="t" r="r" b="b"/>
            <a:pathLst>
              <a:path w="302895">
                <a:moveTo>
                  <a:pt x="0" y="0"/>
                </a:moveTo>
                <a:lnTo>
                  <a:pt x="302792" y="0"/>
                </a:lnTo>
              </a:path>
            </a:pathLst>
          </a:custGeom>
          <a:ln w="94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965113" y="5650722"/>
            <a:ext cx="299720" cy="0"/>
          </a:xfrm>
          <a:custGeom>
            <a:avLst/>
            <a:gdLst/>
            <a:ahLst/>
            <a:cxnLst/>
            <a:rect l="l" t="t" r="r" b="b"/>
            <a:pathLst>
              <a:path w="299720">
                <a:moveTo>
                  <a:pt x="0" y="0"/>
                </a:moveTo>
                <a:lnTo>
                  <a:pt x="299682" y="0"/>
                </a:lnTo>
              </a:path>
            </a:pathLst>
          </a:custGeom>
          <a:ln w="94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452529" y="5650722"/>
            <a:ext cx="741045" cy="0"/>
          </a:xfrm>
          <a:custGeom>
            <a:avLst/>
            <a:gdLst/>
            <a:ahLst/>
            <a:cxnLst/>
            <a:rect l="l" t="t" r="r" b="b"/>
            <a:pathLst>
              <a:path w="741045">
                <a:moveTo>
                  <a:pt x="0" y="0"/>
                </a:moveTo>
                <a:lnTo>
                  <a:pt x="740794" y="0"/>
                </a:lnTo>
              </a:path>
            </a:pathLst>
          </a:custGeom>
          <a:ln w="943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341057" y="5644859"/>
            <a:ext cx="198628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2250" spc="-15" baseline="-7407" dirty="0">
                <a:latin typeface="Symbol"/>
                <a:cs typeface="Symbol"/>
              </a:rPr>
              <a:t></a:t>
            </a:r>
            <a:r>
              <a:rPr sz="2250" spc="-112" baseline="-7407" dirty="0">
                <a:latin typeface="Times New Roman"/>
                <a:cs typeface="Times New Roman"/>
              </a:rPr>
              <a:t> </a:t>
            </a:r>
            <a:r>
              <a:rPr sz="1500" spc="-30" dirty="0">
                <a:latin typeface="Times New Roman"/>
                <a:cs typeface="Times New Roman"/>
              </a:rPr>
              <a:t>40</a:t>
            </a:r>
            <a:r>
              <a:rPr sz="1500" spc="-10" dirty="0">
                <a:latin typeface="Times New Roman"/>
                <a:cs typeface="Times New Roman"/>
              </a:rPr>
              <a:t>0</a:t>
            </a:r>
            <a:r>
              <a:rPr sz="1500" spc="-130" dirty="0">
                <a:latin typeface="Times New Roman"/>
                <a:cs typeface="Times New Roman"/>
              </a:rPr>
              <a:t> </a:t>
            </a:r>
            <a:r>
              <a:rPr sz="2250" spc="-60" baseline="-7407" dirty="0">
                <a:latin typeface="Symbol"/>
                <a:cs typeface="Symbol"/>
              </a:rPr>
              <a:t></a:t>
            </a:r>
            <a:r>
              <a:rPr sz="2250" spc="-15" baseline="-7407" dirty="0">
                <a:latin typeface="Symbol"/>
                <a:cs typeface="Symbol"/>
              </a:rPr>
              <a:t></a:t>
            </a:r>
            <a:r>
              <a:rPr sz="2250" spc="-150" baseline="-7407" dirty="0">
                <a:latin typeface="Times New Roman"/>
                <a:cs typeface="Times New Roman"/>
              </a:rPr>
              <a:t> </a:t>
            </a:r>
            <a:r>
              <a:rPr sz="1500" spc="-30" dirty="0">
                <a:latin typeface="Times New Roman"/>
                <a:cs typeface="Times New Roman"/>
              </a:rPr>
              <a:t>60</a:t>
            </a:r>
            <a:r>
              <a:rPr sz="1500" spc="-10" dirty="0">
                <a:latin typeface="Times New Roman"/>
                <a:cs typeface="Times New Roman"/>
              </a:rPr>
              <a:t>0</a:t>
            </a:r>
            <a:r>
              <a:rPr sz="1500" spc="-130" dirty="0">
                <a:latin typeface="Times New Roman"/>
                <a:cs typeface="Times New Roman"/>
              </a:rPr>
              <a:t> </a:t>
            </a:r>
            <a:r>
              <a:rPr sz="2250" spc="-60" baseline="-7407" dirty="0">
                <a:latin typeface="Symbol"/>
                <a:cs typeface="Symbol"/>
              </a:rPr>
              <a:t></a:t>
            </a:r>
            <a:r>
              <a:rPr sz="2250" spc="-15" baseline="-7407" dirty="0">
                <a:latin typeface="Symbol"/>
                <a:cs typeface="Symbol"/>
              </a:rPr>
              <a:t></a:t>
            </a:r>
            <a:r>
              <a:rPr sz="2250" spc="-150" baseline="-7407" dirty="0">
                <a:latin typeface="Times New Roman"/>
                <a:cs typeface="Times New Roman"/>
              </a:rPr>
              <a:t> </a:t>
            </a:r>
            <a:r>
              <a:rPr sz="1500" spc="-30" dirty="0">
                <a:latin typeface="Times New Roman"/>
                <a:cs typeface="Times New Roman"/>
              </a:rPr>
              <a:t>60</a:t>
            </a:r>
            <a:r>
              <a:rPr sz="1500" spc="-10" dirty="0">
                <a:latin typeface="Times New Roman"/>
                <a:cs typeface="Times New Roman"/>
              </a:rPr>
              <a:t>0</a:t>
            </a:r>
            <a:r>
              <a:rPr sz="1500" spc="-15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Symbol"/>
                <a:cs typeface="Symbol"/>
              </a:rPr>
              <a:t></a:t>
            </a:r>
            <a:r>
              <a:rPr sz="1500" spc="-135" dirty="0">
                <a:latin typeface="Times New Roman"/>
                <a:cs typeface="Times New Roman"/>
              </a:rPr>
              <a:t> </a:t>
            </a:r>
            <a:r>
              <a:rPr sz="1500" spc="-30" dirty="0">
                <a:latin typeface="Times New Roman"/>
                <a:cs typeface="Times New Roman"/>
              </a:rPr>
              <a:t>40</a:t>
            </a:r>
            <a:r>
              <a:rPr sz="1500" spc="-10" dirty="0">
                <a:latin typeface="Times New Roman"/>
                <a:cs typeface="Times New Roman"/>
              </a:rPr>
              <a:t>0</a:t>
            </a:r>
            <a:r>
              <a:rPr sz="1500" spc="-135" dirty="0">
                <a:latin typeface="Times New Roman"/>
                <a:cs typeface="Times New Roman"/>
              </a:rPr>
              <a:t> </a:t>
            </a:r>
            <a:r>
              <a:rPr sz="2250" spc="-15" baseline="-7407" dirty="0">
                <a:latin typeface="Symbol"/>
                <a:cs typeface="Symbol"/>
              </a:rPr>
              <a:t></a:t>
            </a:r>
            <a:endParaRPr sz="2250" baseline="-7407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178779" y="5503784"/>
            <a:ext cx="232727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200">
              <a:lnSpc>
                <a:spcPts val="910"/>
              </a:lnSpc>
              <a:spcBef>
                <a:spcPts val="95"/>
              </a:spcBef>
            </a:pPr>
            <a:r>
              <a:rPr sz="1450" i="1" spc="15" dirty="0">
                <a:latin typeface="Times New Roman"/>
                <a:cs typeface="Times New Roman"/>
              </a:rPr>
              <a:t>K</a:t>
            </a:r>
            <a:r>
              <a:rPr sz="1450" i="1" spc="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30" dirty="0">
                <a:latin typeface="Times New Roman"/>
                <a:cs typeface="Times New Roman"/>
              </a:rPr>
              <a:t>0</a:t>
            </a:r>
            <a:r>
              <a:rPr sz="1450" spc="15" dirty="0">
                <a:latin typeface="Times New Roman"/>
                <a:cs typeface="Times New Roman"/>
              </a:rPr>
              <a:t>,</a:t>
            </a:r>
            <a:r>
              <a:rPr sz="1450" spc="10" dirty="0">
                <a:latin typeface="Times New Roman"/>
                <a:cs typeface="Times New Roman"/>
              </a:rPr>
              <a:t>85(</a:t>
            </a:r>
            <a:r>
              <a:rPr sz="1450" spc="-35" dirty="0">
                <a:latin typeface="Times New Roman"/>
                <a:cs typeface="Times New Roman"/>
              </a:rPr>
              <a:t>0</a:t>
            </a:r>
            <a:r>
              <a:rPr sz="1450" spc="15" dirty="0">
                <a:latin typeface="Times New Roman"/>
                <a:cs typeface="Times New Roman"/>
              </a:rPr>
              <a:t>,</a:t>
            </a:r>
            <a:r>
              <a:rPr sz="1450" spc="10" dirty="0">
                <a:latin typeface="Times New Roman"/>
                <a:cs typeface="Times New Roman"/>
              </a:rPr>
              <a:t>85)</a:t>
            </a:r>
            <a:r>
              <a:rPr sz="1450" spc="-165" dirty="0">
                <a:latin typeface="Times New Roman"/>
                <a:cs typeface="Times New Roman"/>
              </a:rPr>
              <a:t> </a:t>
            </a:r>
            <a:r>
              <a:rPr sz="2250" spc="-15" baseline="35185" dirty="0">
                <a:latin typeface="Symbol"/>
                <a:cs typeface="Symbol"/>
              </a:rPr>
              <a:t></a:t>
            </a:r>
            <a:r>
              <a:rPr sz="2250" baseline="35185" dirty="0">
                <a:latin typeface="Times New Roman"/>
                <a:cs typeface="Times New Roman"/>
              </a:rPr>
              <a:t> </a:t>
            </a:r>
            <a:r>
              <a:rPr sz="2250" spc="-104" baseline="35185" dirty="0">
                <a:latin typeface="Times New Roman"/>
                <a:cs typeface="Times New Roman"/>
              </a:rPr>
              <a:t> </a:t>
            </a:r>
            <a:r>
              <a:rPr sz="2250" spc="-44" baseline="37037" dirty="0">
                <a:latin typeface="Times New Roman"/>
                <a:cs typeface="Times New Roman"/>
              </a:rPr>
              <a:t>2</a:t>
            </a:r>
            <a:r>
              <a:rPr sz="2250" spc="-15" baseline="37037" dirty="0">
                <a:latin typeface="Times New Roman"/>
                <a:cs typeface="Times New Roman"/>
              </a:rPr>
              <a:t>5</a:t>
            </a:r>
            <a:r>
              <a:rPr sz="2250" baseline="37037" dirty="0">
                <a:latin typeface="Times New Roman"/>
                <a:cs typeface="Times New Roman"/>
              </a:rPr>
              <a:t> </a:t>
            </a:r>
            <a:r>
              <a:rPr sz="2250" spc="-232" baseline="37037" dirty="0">
                <a:latin typeface="Times New Roman"/>
                <a:cs typeface="Times New Roman"/>
              </a:rPr>
              <a:t> </a:t>
            </a:r>
            <a:r>
              <a:rPr sz="2250" spc="-60" baseline="35185" dirty="0">
                <a:latin typeface="Symbol"/>
                <a:cs typeface="Symbol"/>
              </a:rPr>
              <a:t></a:t>
            </a:r>
            <a:r>
              <a:rPr sz="2250" spc="-15" baseline="35185" dirty="0">
                <a:latin typeface="Symbol"/>
                <a:cs typeface="Symbol"/>
              </a:rPr>
              <a:t></a:t>
            </a:r>
            <a:r>
              <a:rPr sz="2250" baseline="35185" dirty="0">
                <a:latin typeface="Times New Roman"/>
                <a:cs typeface="Times New Roman"/>
              </a:rPr>
              <a:t> </a:t>
            </a:r>
            <a:r>
              <a:rPr sz="2250" spc="-179" baseline="35185" dirty="0">
                <a:latin typeface="Times New Roman"/>
                <a:cs typeface="Times New Roman"/>
              </a:rPr>
              <a:t> </a:t>
            </a:r>
            <a:r>
              <a:rPr sz="2250" spc="-44" baseline="37037" dirty="0">
                <a:latin typeface="Times New Roman"/>
                <a:cs typeface="Times New Roman"/>
              </a:rPr>
              <a:t>5</a:t>
            </a:r>
            <a:r>
              <a:rPr sz="2250" spc="-15" baseline="37037" dirty="0">
                <a:latin typeface="Times New Roman"/>
                <a:cs typeface="Times New Roman"/>
              </a:rPr>
              <a:t>0</a:t>
            </a:r>
            <a:r>
              <a:rPr sz="2250" baseline="37037" dirty="0">
                <a:latin typeface="Times New Roman"/>
                <a:cs typeface="Times New Roman"/>
              </a:rPr>
              <a:t> </a:t>
            </a:r>
            <a:r>
              <a:rPr sz="2250" spc="-195" baseline="37037" dirty="0">
                <a:latin typeface="Times New Roman"/>
                <a:cs typeface="Times New Roman"/>
              </a:rPr>
              <a:t> </a:t>
            </a:r>
            <a:r>
              <a:rPr sz="2250" spc="-60" baseline="35185" dirty="0">
                <a:latin typeface="Symbol"/>
                <a:cs typeface="Symbol"/>
              </a:rPr>
              <a:t></a:t>
            </a:r>
            <a:r>
              <a:rPr sz="2250" spc="-15" baseline="35185" dirty="0">
                <a:latin typeface="Symbol"/>
                <a:cs typeface="Symbol"/>
              </a:rPr>
              <a:t></a:t>
            </a:r>
            <a:endParaRPr sz="2250" baseline="35185">
              <a:latin typeface="Symbol"/>
              <a:cs typeface="Symbol"/>
            </a:endParaRPr>
          </a:p>
          <a:p>
            <a:pPr marL="1200150">
              <a:lnSpc>
                <a:spcPts val="910"/>
              </a:lnSpc>
              <a:tabLst>
                <a:tab pos="1621155" algn="l"/>
                <a:tab pos="2108835" algn="l"/>
              </a:tabLst>
            </a:pPr>
            <a:r>
              <a:rPr sz="1500" spc="-10" dirty="0">
                <a:latin typeface="Symbol"/>
                <a:cs typeface="Symbol"/>
              </a:rPr>
              <a:t></a:t>
            </a:r>
            <a:r>
              <a:rPr sz="1500" spc="-10" dirty="0">
                <a:latin typeface="Times New Roman"/>
                <a:cs typeface="Times New Roman"/>
              </a:rPr>
              <a:t>	</a:t>
            </a:r>
            <a:r>
              <a:rPr sz="1500" spc="-25" dirty="0">
                <a:latin typeface="Symbol"/>
                <a:cs typeface="Symbol"/>
              </a:rPr>
              <a:t></a:t>
            </a:r>
            <a:r>
              <a:rPr sz="1500" spc="-25" dirty="0">
                <a:latin typeface="Times New Roman"/>
                <a:cs typeface="Times New Roman"/>
              </a:rPr>
              <a:t>	</a:t>
            </a:r>
            <a:r>
              <a:rPr sz="1500" spc="-25" dirty="0">
                <a:latin typeface="Symbol"/>
                <a:cs typeface="Symbol"/>
              </a:rPr>
              <a:t>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165538" y="5503784"/>
            <a:ext cx="101155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lnSpc>
                <a:spcPts val="910"/>
              </a:lnSpc>
              <a:spcBef>
                <a:spcPts val="95"/>
              </a:spcBef>
            </a:pPr>
            <a:r>
              <a:rPr sz="2250" spc="-15" baseline="35185" dirty="0">
                <a:latin typeface="Symbol"/>
                <a:cs typeface="Symbol"/>
              </a:rPr>
              <a:t></a:t>
            </a:r>
            <a:r>
              <a:rPr sz="2250" spc="405" baseline="3518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0,01129</a:t>
            </a:r>
            <a:endParaRPr sz="1450">
              <a:latin typeface="Times New Roman"/>
              <a:cs typeface="Times New Roman"/>
            </a:endParaRPr>
          </a:p>
          <a:p>
            <a:pPr marL="50800">
              <a:lnSpc>
                <a:spcPts val="910"/>
              </a:lnSpc>
            </a:pPr>
            <a:r>
              <a:rPr sz="1500" spc="-1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673062" y="5374476"/>
            <a:ext cx="30289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spc="-30" dirty="0">
                <a:latin typeface="Times New Roman"/>
                <a:cs typeface="Times New Roman"/>
              </a:rPr>
              <a:t>600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216878" y="6024871"/>
            <a:ext cx="2274570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450" dirty="0">
                <a:latin typeface="Times New Roman"/>
                <a:cs typeface="Times New Roman"/>
              </a:rPr>
              <a:t>(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spc="-4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–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spc="-45" dirty="0">
                <a:latin typeface="Times New Roman"/>
                <a:cs typeface="Times New Roman"/>
              </a:rPr>
              <a:t> </a:t>
            </a:r>
            <a:r>
              <a:rPr sz="1425" spc="15" baseline="29239" dirty="0">
                <a:latin typeface="Times New Roman"/>
                <a:cs typeface="Times New Roman"/>
              </a:rPr>
              <a:t>/</a:t>
            </a:r>
            <a:r>
              <a:rPr sz="1450" spc="5" dirty="0">
                <a:latin typeface="Times New Roman"/>
                <a:cs typeface="Times New Roman"/>
              </a:rPr>
              <a:t>)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0</a:t>
            </a:r>
            <a:r>
              <a:rPr sz="1450" spc="-20" dirty="0">
                <a:latin typeface="Times New Roman"/>
                <a:cs typeface="Times New Roman"/>
              </a:rPr>
              <a:t>,</a:t>
            </a:r>
            <a:r>
              <a:rPr sz="1450" spc="10" dirty="0">
                <a:latin typeface="Times New Roman"/>
                <a:cs typeface="Times New Roman"/>
              </a:rPr>
              <a:t>01</a:t>
            </a:r>
            <a:r>
              <a:rPr sz="1450" dirty="0">
                <a:latin typeface="Times New Roman"/>
                <a:cs typeface="Times New Roman"/>
              </a:rPr>
              <a:t>5</a:t>
            </a:r>
            <a:r>
              <a:rPr sz="1450" spc="10" dirty="0">
                <a:latin typeface="Times New Roman"/>
                <a:cs typeface="Times New Roman"/>
              </a:rPr>
              <a:t>67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&gt;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30" dirty="0">
                <a:latin typeface="Times New Roman"/>
                <a:cs typeface="Times New Roman"/>
              </a:rPr>
              <a:t>0</a:t>
            </a:r>
            <a:r>
              <a:rPr sz="1450" spc="15" dirty="0">
                <a:latin typeface="Times New Roman"/>
                <a:cs typeface="Times New Roman"/>
              </a:rPr>
              <a:t>,</a:t>
            </a:r>
            <a:r>
              <a:rPr sz="1450" spc="10" dirty="0">
                <a:latin typeface="Times New Roman"/>
                <a:cs typeface="Times New Roman"/>
              </a:rPr>
              <a:t>0</a:t>
            </a:r>
            <a:r>
              <a:rPr sz="1450" spc="15" dirty="0">
                <a:latin typeface="Times New Roman"/>
                <a:cs typeface="Times New Roman"/>
              </a:rPr>
              <a:t>1</a:t>
            </a:r>
            <a:r>
              <a:rPr sz="1450" spc="5" dirty="0">
                <a:latin typeface="Times New Roman"/>
                <a:cs typeface="Times New Roman"/>
              </a:rPr>
              <a:t>129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579791" y="6035045"/>
            <a:ext cx="2141855" cy="2378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450" dirty="0">
                <a:latin typeface="Times New Roman"/>
                <a:cs typeface="Times New Roman"/>
              </a:rPr>
              <a:t>(tulangan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tekan sudah </a:t>
            </a:r>
            <a:r>
              <a:rPr sz="1450" spc="-5" dirty="0">
                <a:latin typeface="Times New Roman"/>
                <a:cs typeface="Times New Roman"/>
              </a:rPr>
              <a:t>luluh)</a:t>
            </a:r>
            <a:endParaRPr sz="1450">
              <a:latin typeface="Times New Roman"/>
              <a:cs typeface="Times New Roman"/>
            </a:endParaRPr>
          </a:p>
        </p:txBody>
      </p:sp>
      <p:pic>
        <p:nvPicPr>
          <p:cNvPr id="44" name="object 4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10219" y="1772411"/>
            <a:ext cx="1857375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689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70702" y="1693206"/>
            <a:ext cx="7859395" cy="15214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75920" marR="30480" indent="-338455" algn="just">
              <a:lnSpc>
                <a:spcPct val="145800"/>
              </a:lnSpc>
              <a:spcBef>
                <a:spcPts val="125"/>
              </a:spcBef>
            </a:pPr>
            <a:r>
              <a:rPr sz="1600" spc="-45" dirty="0">
                <a:latin typeface="Times New Roman"/>
                <a:cs typeface="Times New Roman"/>
              </a:rPr>
              <a:t>2.</a:t>
            </a:r>
            <a:r>
              <a:rPr sz="1600" spc="310" dirty="0">
                <a:latin typeface="Times New Roman"/>
                <a:cs typeface="Times New Roman"/>
              </a:rPr>
              <a:t>  </a:t>
            </a:r>
            <a:r>
              <a:rPr sz="1600" spc="-50" dirty="0">
                <a:latin typeface="Times New Roman"/>
                <a:cs typeface="Times New Roman"/>
              </a:rPr>
              <a:t>Periksa </a:t>
            </a:r>
            <a:r>
              <a:rPr sz="1600" spc="-60" dirty="0">
                <a:latin typeface="Times New Roman"/>
                <a:cs typeface="Times New Roman"/>
              </a:rPr>
              <a:t>apakah </a:t>
            </a:r>
            <a:r>
              <a:rPr sz="1600" spc="-70" dirty="0">
                <a:latin typeface="Times New Roman"/>
                <a:cs typeface="Times New Roman"/>
              </a:rPr>
              <a:t>(</a:t>
            </a:r>
            <a:r>
              <a:rPr sz="1700" i="1" spc="-70" dirty="0">
                <a:latin typeface="Symbol"/>
                <a:cs typeface="Symbol"/>
              </a:rPr>
              <a:t></a:t>
            </a:r>
            <a:r>
              <a:rPr sz="1700" i="1" spc="-70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– </a:t>
            </a:r>
            <a:r>
              <a:rPr sz="1700" i="1" spc="-114" dirty="0">
                <a:latin typeface="Symbol"/>
                <a:cs typeface="Symbol"/>
              </a:rPr>
              <a:t></a:t>
            </a:r>
            <a:r>
              <a:rPr sz="1700" i="1" spc="-114" dirty="0">
                <a:latin typeface="Times New Roman"/>
                <a:cs typeface="Times New Roman"/>
              </a:rPr>
              <a:t> </a:t>
            </a:r>
            <a:r>
              <a:rPr sz="1575" spc="-37" baseline="31746" dirty="0">
                <a:latin typeface="Times New Roman"/>
                <a:cs typeface="Times New Roman"/>
              </a:rPr>
              <a:t>/</a:t>
            </a:r>
            <a:r>
              <a:rPr sz="1600" spc="-25" dirty="0">
                <a:latin typeface="Times New Roman"/>
                <a:cs typeface="Times New Roman"/>
              </a:rPr>
              <a:t>) </a:t>
            </a:r>
            <a:r>
              <a:rPr sz="1600" spc="-60" dirty="0">
                <a:latin typeface="Times New Roman"/>
                <a:cs typeface="Times New Roman"/>
              </a:rPr>
              <a:t>&lt; </a:t>
            </a:r>
            <a:r>
              <a:rPr sz="1700" i="1" spc="-70" dirty="0">
                <a:latin typeface="Symbol"/>
                <a:cs typeface="Symbol"/>
              </a:rPr>
              <a:t></a:t>
            </a:r>
            <a:r>
              <a:rPr sz="1575" spc="-104" baseline="-7936" dirty="0">
                <a:latin typeface="Times New Roman"/>
                <a:cs typeface="Times New Roman"/>
              </a:rPr>
              <a:t>maks</a:t>
            </a:r>
            <a:r>
              <a:rPr sz="1575" spc="179" baseline="-7936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(persamaan 3.36). </a:t>
            </a:r>
            <a:r>
              <a:rPr sz="1600" spc="-60" dirty="0">
                <a:latin typeface="Times New Roman"/>
                <a:cs typeface="Times New Roman"/>
              </a:rPr>
              <a:t>Untuk </a:t>
            </a:r>
            <a:r>
              <a:rPr sz="1600" i="1" spc="-30" dirty="0">
                <a:latin typeface="Times New Roman"/>
                <a:cs typeface="Times New Roman"/>
              </a:rPr>
              <a:t>f </a:t>
            </a:r>
            <a:r>
              <a:rPr sz="1575" i="1" spc="-44" baseline="31746" dirty="0">
                <a:latin typeface="Times New Roman"/>
                <a:cs typeface="Times New Roman"/>
              </a:rPr>
              <a:t>/</a:t>
            </a:r>
            <a:r>
              <a:rPr sz="1575" i="1" spc="-44" baseline="-7936" dirty="0">
                <a:latin typeface="Times New Roman"/>
                <a:cs typeface="Times New Roman"/>
              </a:rPr>
              <a:t>c</a:t>
            </a:r>
            <a:r>
              <a:rPr sz="1575" i="1" spc="307" baseline="-7936" dirty="0">
                <a:latin typeface="Times New Roman"/>
                <a:cs typeface="Times New Roman"/>
              </a:rPr>
              <a:t> </a:t>
            </a:r>
            <a:r>
              <a:rPr sz="1600" spc="-60" dirty="0">
                <a:latin typeface="Times New Roman"/>
                <a:cs typeface="Times New Roman"/>
              </a:rPr>
              <a:t>= </a:t>
            </a:r>
            <a:r>
              <a:rPr sz="1600" spc="-55" dirty="0">
                <a:latin typeface="Times New Roman"/>
                <a:cs typeface="Times New Roman"/>
              </a:rPr>
              <a:t>25 </a:t>
            </a:r>
            <a:r>
              <a:rPr sz="1600" spc="-80" dirty="0">
                <a:latin typeface="Times New Roman"/>
                <a:cs typeface="Times New Roman"/>
              </a:rPr>
              <a:t>MPa </a:t>
            </a:r>
            <a:r>
              <a:rPr sz="1600" spc="-65" dirty="0">
                <a:latin typeface="Times New Roman"/>
                <a:cs typeface="Times New Roman"/>
              </a:rPr>
              <a:t>dan</a:t>
            </a:r>
            <a:r>
              <a:rPr sz="1600" spc="605" dirty="0">
                <a:latin typeface="Times New Roman"/>
                <a:cs typeface="Times New Roman"/>
              </a:rPr>
              <a:t> </a:t>
            </a:r>
            <a:r>
              <a:rPr sz="1600" i="1" spc="-30" dirty="0">
                <a:latin typeface="Times New Roman"/>
                <a:cs typeface="Times New Roman"/>
              </a:rPr>
              <a:t>f</a:t>
            </a:r>
            <a:r>
              <a:rPr sz="1575" i="1" spc="-44" baseline="-7936" dirty="0">
                <a:latin typeface="Times New Roman"/>
                <a:cs typeface="Times New Roman"/>
              </a:rPr>
              <a:t>y</a:t>
            </a:r>
            <a:r>
              <a:rPr sz="1575" i="1" spc="300" baseline="-7936" dirty="0">
                <a:latin typeface="Times New Roman"/>
                <a:cs typeface="Times New Roman"/>
              </a:rPr>
              <a:t> </a:t>
            </a:r>
            <a:r>
              <a:rPr sz="1600" spc="-60" dirty="0">
                <a:latin typeface="Times New Roman"/>
                <a:cs typeface="Times New Roman"/>
              </a:rPr>
              <a:t>= </a:t>
            </a:r>
            <a:r>
              <a:rPr sz="1600" spc="-55" dirty="0">
                <a:latin typeface="Times New Roman"/>
                <a:cs typeface="Times New Roman"/>
              </a:rPr>
              <a:t>400 </a:t>
            </a:r>
            <a:r>
              <a:rPr sz="1600" spc="-75" dirty="0">
                <a:latin typeface="Times New Roman"/>
                <a:cs typeface="Times New Roman"/>
              </a:rPr>
              <a:t>MPa, </a:t>
            </a:r>
            <a:r>
              <a:rPr sz="1600" spc="-45" dirty="0">
                <a:latin typeface="Times New Roman"/>
                <a:cs typeface="Times New Roman"/>
              </a:rPr>
              <a:t>dari 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60" dirty="0">
                <a:latin typeface="Times New Roman"/>
                <a:cs typeface="Times New Roman"/>
              </a:rPr>
              <a:t>Tabel </a:t>
            </a:r>
            <a:r>
              <a:rPr sz="1600" spc="-45" dirty="0">
                <a:latin typeface="Times New Roman"/>
                <a:cs typeface="Times New Roman"/>
              </a:rPr>
              <a:t>3.2 </a:t>
            </a:r>
            <a:r>
              <a:rPr sz="1600" spc="-60" dirty="0">
                <a:latin typeface="Times New Roman"/>
                <a:cs typeface="Times New Roman"/>
              </a:rPr>
              <a:t>diperoleh </a:t>
            </a:r>
            <a:r>
              <a:rPr sz="1700" i="1" spc="-100" dirty="0">
                <a:latin typeface="Symbol"/>
                <a:cs typeface="Symbol"/>
              </a:rPr>
              <a:t></a:t>
            </a:r>
            <a:r>
              <a:rPr sz="1575" spc="-150" baseline="-7936" dirty="0">
                <a:latin typeface="Times New Roman"/>
                <a:cs typeface="Times New Roman"/>
              </a:rPr>
              <a:t>b</a:t>
            </a:r>
            <a:r>
              <a:rPr sz="1575" spc="-142" baseline="-7936" dirty="0">
                <a:latin typeface="Times New Roman"/>
                <a:cs typeface="Times New Roman"/>
              </a:rPr>
              <a:t> </a:t>
            </a:r>
            <a:r>
              <a:rPr sz="1600" spc="-60" dirty="0">
                <a:latin typeface="Times New Roman"/>
                <a:cs typeface="Times New Roman"/>
              </a:rPr>
              <a:t>= </a:t>
            </a:r>
            <a:r>
              <a:rPr sz="1600" spc="-65" dirty="0">
                <a:latin typeface="Times New Roman"/>
                <a:cs typeface="Times New Roman"/>
              </a:rPr>
              <a:t>0,0271 </a:t>
            </a:r>
            <a:r>
              <a:rPr sz="1600" spc="-75" dirty="0">
                <a:latin typeface="Times New Roman"/>
                <a:cs typeface="Times New Roman"/>
              </a:rPr>
              <a:t>dan </a:t>
            </a:r>
            <a:r>
              <a:rPr sz="1700" i="1" spc="-80" dirty="0">
                <a:latin typeface="Symbol"/>
                <a:cs typeface="Symbol"/>
              </a:rPr>
              <a:t></a:t>
            </a:r>
            <a:r>
              <a:rPr sz="1575" spc="-120" baseline="-7936" dirty="0">
                <a:latin typeface="Times New Roman"/>
                <a:cs typeface="Times New Roman"/>
              </a:rPr>
              <a:t>maks</a:t>
            </a:r>
            <a:r>
              <a:rPr sz="1575" spc="-112" baseline="-7936" dirty="0">
                <a:latin typeface="Times New Roman"/>
                <a:cs typeface="Times New Roman"/>
              </a:rPr>
              <a:t> </a:t>
            </a:r>
            <a:r>
              <a:rPr sz="1600" spc="-60" dirty="0">
                <a:latin typeface="Times New Roman"/>
                <a:cs typeface="Times New Roman"/>
              </a:rPr>
              <a:t>= </a:t>
            </a:r>
            <a:r>
              <a:rPr sz="1600" spc="-55" dirty="0">
                <a:latin typeface="Times New Roman"/>
                <a:cs typeface="Times New Roman"/>
              </a:rPr>
              <a:t>0,01693. </a:t>
            </a:r>
            <a:r>
              <a:rPr sz="1600" spc="-80" dirty="0">
                <a:latin typeface="Times New Roman"/>
                <a:cs typeface="Times New Roman"/>
              </a:rPr>
              <a:t>(</a:t>
            </a:r>
            <a:r>
              <a:rPr sz="1700" i="1" spc="-80" dirty="0">
                <a:latin typeface="Symbol"/>
                <a:cs typeface="Symbol"/>
              </a:rPr>
              <a:t></a:t>
            </a:r>
            <a:r>
              <a:rPr sz="1700" i="1" spc="-80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– </a:t>
            </a:r>
            <a:r>
              <a:rPr sz="1700" i="1" spc="-114" dirty="0">
                <a:latin typeface="Symbol"/>
                <a:cs typeface="Symbol"/>
              </a:rPr>
              <a:t></a:t>
            </a:r>
            <a:r>
              <a:rPr sz="1700" i="1" spc="-114" dirty="0">
                <a:latin typeface="Times New Roman"/>
                <a:cs typeface="Times New Roman"/>
              </a:rPr>
              <a:t> </a:t>
            </a:r>
            <a:r>
              <a:rPr sz="1575" spc="-37" baseline="31746" dirty="0">
                <a:latin typeface="Times New Roman"/>
                <a:cs typeface="Times New Roman"/>
              </a:rPr>
              <a:t>/</a:t>
            </a:r>
            <a:r>
              <a:rPr sz="1600" spc="-25" dirty="0">
                <a:latin typeface="Times New Roman"/>
                <a:cs typeface="Times New Roman"/>
              </a:rPr>
              <a:t>) </a:t>
            </a:r>
            <a:r>
              <a:rPr sz="1600" spc="-60" dirty="0">
                <a:latin typeface="Times New Roman"/>
                <a:cs typeface="Times New Roman"/>
              </a:rPr>
              <a:t>= 0,01567 &lt; </a:t>
            </a:r>
            <a:r>
              <a:rPr sz="1700" i="1" spc="-70" dirty="0">
                <a:latin typeface="Symbol"/>
                <a:cs typeface="Symbol"/>
              </a:rPr>
              <a:t></a:t>
            </a:r>
            <a:r>
              <a:rPr sz="1575" spc="-104" baseline="-7936" dirty="0">
                <a:latin typeface="Times New Roman"/>
                <a:cs typeface="Times New Roman"/>
              </a:rPr>
              <a:t>maks</a:t>
            </a:r>
            <a:r>
              <a:rPr sz="1600" spc="-70" dirty="0">
                <a:latin typeface="Times New Roman"/>
                <a:cs typeface="Times New Roman"/>
              </a:rPr>
              <a:t>, </a:t>
            </a:r>
            <a:r>
              <a:rPr sz="1600" spc="-65" dirty="0">
                <a:latin typeface="Times New Roman"/>
                <a:cs typeface="Times New Roman"/>
              </a:rPr>
              <a:t>dan </a:t>
            </a:r>
            <a:r>
              <a:rPr sz="1700" i="1" spc="-110" dirty="0">
                <a:latin typeface="Symbol"/>
                <a:cs typeface="Symbol"/>
              </a:rPr>
              <a:t></a:t>
            </a:r>
            <a:r>
              <a:rPr sz="1700" i="1" spc="-110" dirty="0">
                <a:latin typeface="Times New Roman"/>
                <a:cs typeface="Times New Roman"/>
              </a:rPr>
              <a:t> </a:t>
            </a:r>
            <a:r>
              <a:rPr sz="1600" spc="-60" dirty="0">
                <a:latin typeface="Times New Roman"/>
                <a:cs typeface="Times New Roman"/>
              </a:rPr>
              <a:t>= </a:t>
            </a:r>
            <a:r>
              <a:rPr sz="1600" spc="-45" dirty="0">
                <a:latin typeface="Times New Roman"/>
                <a:cs typeface="Times New Roman"/>
              </a:rPr>
              <a:t>0,90 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60" dirty="0">
                <a:latin typeface="Times New Roman"/>
                <a:cs typeface="Times New Roman"/>
              </a:rPr>
              <a:t>(penampang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terkendali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Times New Roman"/>
                <a:cs typeface="Times New Roman"/>
              </a:rPr>
              <a:t>tarik)</a:t>
            </a:r>
            <a:endParaRPr sz="1600">
              <a:latin typeface="Times New Roman"/>
              <a:cs typeface="Times New Roman"/>
            </a:endParaRPr>
          </a:p>
          <a:p>
            <a:pPr marL="38100" algn="just">
              <a:spcBef>
                <a:spcPts val="905"/>
              </a:spcBef>
            </a:pPr>
            <a:r>
              <a:rPr sz="1700" i="1" spc="-80" dirty="0">
                <a:latin typeface="Symbol"/>
                <a:cs typeface="Symbol"/>
              </a:rPr>
              <a:t></a:t>
            </a:r>
            <a:r>
              <a:rPr sz="1700" i="1" dirty="0">
                <a:latin typeface="Times New Roman"/>
                <a:cs typeface="Times New Roman"/>
              </a:rPr>
              <a:t> </a:t>
            </a:r>
            <a:r>
              <a:rPr sz="1700" i="1" spc="-110" dirty="0">
                <a:latin typeface="Symbol"/>
                <a:cs typeface="Symbol"/>
              </a:rPr>
              <a:t></a:t>
            </a:r>
            <a:r>
              <a:rPr sz="1600" i="1" spc="-110" dirty="0">
                <a:latin typeface="Times New Roman"/>
                <a:cs typeface="Times New Roman"/>
              </a:rPr>
              <a:t>M</a:t>
            </a:r>
            <a:r>
              <a:rPr sz="1575" i="1" spc="-165" baseline="-7936" dirty="0">
                <a:latin typeface="Times New Roman"/>
                <a:cs typeface="Times New Roman"/>
              </a:rPr>
              <a:t>n</a:t>
            </a:r>
            <a:r>
              <a:rPr sz="1575" i="1" spc="209" baseline="-7936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dapat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dihitung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65" dirty="0">
                <a:latin typeface="Times New Roman"/>
                <a:cs typeface="Times New Roman"/>
              </a:rPr>
              <a:t>dengan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65" dirty="0">
                <a:latin typeface="Times New Roman"/>
                <a:cs typeface="Times New Roman"/>
              </a:rPr>
              <a:t>menggunakan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65" dirty="0">
                <a:latin typeface="Times New Roman"/>
                <a:cs typeface="Times New Roman"/>
              </a:rPr>
              <a:t>persamaan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3.35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544021" y="3571227"/>
            <a:ext cx="8636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i="1" spc="-50" dirty="0">
                <a:latin typeface="Times New Roman"/>
                <a:cs typeface="Times New Roman"/>
              </a:rPr>
              <a:t>n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96102" y="3292840"/>
            <a:ext cx="1177925" cy="4972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688340" algn="l"/>
                <a:tab pos="1101090" algn="l"/>
              </a:tabLst>
            </a:pPr>
            <a:r>
              <a:rPr sz="1700" i="1" spc="-180" dirty="0">
                <a:latin typeface="Symbol"/>
                <a:cs typeface="Symbol"/>
              </a:rPr>
              <a:t></a:t>
            </a:r>
            <a:r>
              <a:rPr sz="1600" i="1" spc="-90" dirty="0">
                <a:latin typeface="Times New Roman"/>
                <a:cs typeface="Times New Roman"/>
              </a:rPr>
              <a:t>M</a:t>
            </a:r>
            <a:r>
              <a:rPr sz="1600" i="1" dirty="0">
                <a:latin typeface="Times New Roman"/>
                <a:cs typeface="Times New Roman"/>
              </a:rPr>
              <a:t>	</a:t>
            </a:r>
            <a:r>
              <a:rPr sz="1600" spc="-60" dirty="0">
                <a:latin typeface="Times New Roman"/>
                <a:cs typeface="Times New Roman"/>
              </a:rPr>
              <a:t>=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700" i="1" spc="-110" dirty="0">
                <a:latin typeface="Symbol"/>
                <a:cs typeface="Symbol"/>
              </a:rPr>
              <a:t>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3100" spc="-535" dirty="0">
                <a:latin typeface="Symbol"/>
                <a:cs typeface="Symbol"/>
              </a:rPr>
              <a:t></a:t>
            </a:r>
            <a:endParaRPr sz="31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63545" y="3692048"/>
            <a:ext cx="9969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5" dirty="0">
                <a:latin typeface="Symbol"/>
                <a:cs typeface="Symbol"/>
              </a:rPr>
              <a:t>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63545" y="3349142"/>
            <a:ext cx="99695" cy="4610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714"/>
              </a:lnSpc>
              <a:spcBef>
                <a:spcPts val="95"/>
              </a:spcBef>
            </a:pPr>
            <a:r>
              <a:rPr sz="1600" spc="-35" dirty="0">
                <a:latin typeface="Symbol"/>
                <a:cs typeface="Symbol"/>
              </a:rPr>
              <a:t></a:t>
            </a:r>
            <a:endParaRPr sz="1600">
              <a:latin typeface="Symbol"/>
              <a:cs typeface="Symbol"/>
            </a:endParaRPr>
          </a:p>
          <a:p>
            <a:pPr marL="12700">
              <a:lnSpc>
                <a:spcPts val="1714"/>
              </a:lnSpc>
            </a:pPr>
            <a:r>
              <a:rPr sz="1600" spc="-35" dirty="0">
                <a:latin typeface="Symbol"/>
                <a:cs typeface="Symbol"/>
              </a:rPr>
              <a:t>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09601" y="3541399"/>
            <a:ext cx="9969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5" dirty="0">
                <a:latin typeface="Symbol"/>
                <a:cs typeface="Symbol"/>
              </a:rPr>
              <a:t>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09601" y="3692048"/>
            <a:ext cx="9969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5" dirty="0">
                <a:latin typeface="Symbol"/>
                <a:cs typeface="Symbol"/>
              </a:rPr>
              <a:t>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09601" y="3349142"/>
            <a:ext cx="9969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5" dirty="0">
                <a:latin typeface="Symbol"/>
                <a:cs typeface="Symbol"/>
              </a:rPr>
              <a:t>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65383" y="3671485"/>
            <a:ext cx="9969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5" dirty="0">
                <a:latin typeface="Symbol"/>
                <a:cs typeface="Symbol"/>
              </a:rPr>
              <a:t>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27637" y="3671485"/>
            <a:ext cx="99695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35" dirty="0">
                <a:latin typeface="Symbol"/>
                <a:cs typeface="Symbol"/>
              </a:rPr>
              <a:t>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83876" y="3196231"/>
            <a:ext cx="215265" cy="4972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100" spc="-15" dirty="0">
                <a:latin typeface="Times New Roman"/>
                <a:cs typeface="Times New Roman"/>
              </a:rPr>
              <a:t>/</a:t>
            </a:r>
            <a:r>
              <a:rPr sz="1100" spc="-30" dirty="0">
                <a:latin typeface="Times New Roman"/>
                <a:cs typeface="Times New Roman"/>
              </a:rPr>
              <a:t> </a:t>
            </a:r>
            <a:r>
              <a:rPr sz="4650" spc="-802" baseline="-13440" dirty="0">
                <a:latin typeface="Symbol"/>
                <a:cs typeface="Symbol"/>
              </a:rPr>
              <a:t></a:t>
            </a:r>
            <a:endParaRPr sz="4650" baseline="-1344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34495" y="3498833"/>
            <a:ext cx="230504" cy="3969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43510">
              <a:lnSpc>
                <a:spcPts val="1530"/>
              </a:lnSpc>
              <a:spcBef>
                <a:spcPts val="95"/>
              </a:spcBef>
            </a:pPr>
            <a:r>
              <a:rPr sz="1600" spc="-35" dirty="0">
                <a:latin typeface="Symbol"/>
                <a:cs typeface="Symbol"/>
              </a:rPr>
              <a:t></a:t>
            </a:r>
            <a:endParaRPr sz="1600">
              <a:latin typeface="Symbol"/>
              <a:cs typeface="Symbol"/>
            </a:endParaRPr>
          </a:p>
          <a:p>
            <a:pPr marL="12700">
              <a:lnSpc>
                <a:spcPts val="1530"/>
              </a:lnSpc>
            </a:pPr>
            <a:r>
              <a:rPr sz="1600" spc="-45" dirty="0"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27636" y="3369217"/>
            <a:ext cx="637540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17195" algn="l"/>
              </a:tabLst>
            </a:pPr>
            <a:r>
              <a:rPr sz="1600" spc="-35" dirty="0">
                <a:latin typeface="Symbol"/>
                <a:cs typeface="Symbol"/>
              </a:rPr>
              <a:t></a:t>
            </a:r>
            <a:r>
              <a:rPr sz="1600" spc="-35" dirty="0">
                <a:latin typeface="Times New Roman"/>
                <a:cs typeface="Times New Roman"/>
              </a:rPr>
              <a:t>	</a:t>
            </a:r>
            <a:r>
              <a:rPr sz="2400" i="1" u="sng" spc="-67" baseline="347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400" i="1" spc="-172" baseline="3472" dirty="0">
                <a:latin typeface="Times New Roman"/>
                <a:cs typeface="Times New Roman"/>
              </a:rPr>
              <a:t> </a:t>
            </a:r>
            <a:r>
              <a:rPr sz="1600" spc="-35" dirty="0">
                <a:latin typeface="Symbol"/>
                <a:cs typeface="Symbol"/>
              </a:rPr>
              <a:t>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17841" y="3485921"/>
            <a:ext cx="1713230" cy="2686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753110" algn="l"/>
                <a:tab pos="1568450" algn="l"/>
              </a:tabLst>
            </a:pPr>
            <a:r>
              <a:rPr sz="1600" i="1" spc="-50" dirty="0">
                <a:latin typeface="Times New Roman"/>
                <a:cs typeface="Times New Roman"/>
              </a:rPr>
              <a:t>A</a:t>
            </a:r>
            <a:r>
              <a:rPr sz="1600" i="1" spc="459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Symbol"/>
                <a:cs typeface="Symbol"/>
              </a:rPr>
              <a:t>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i="1" spc="-65" dirty="0">
                <a:latin typeface="Times New Roman"/>
                <a:cs typeface="Times New Roman"/>
              </a:rPr>
              <a:t>A</a:t>
            </a:r>
            <a:r>
              <a:rPr sz="1650" i="1" spc="-97" baseline="-20202" dirty="0">
                <a:latin typeface="Times New Roman"/>
                <a:cs typeface="Times New Roman"/>
              </a:rPr>
              <a:t>s	</a:t>
            </a:r>
            <a:r>
              <a:rPr sz="1600" i="1" spc="-25" dirty="0">
                <a:latin typeface="Times New Roman"/>
                <a:cs typeface="Times New Roman"/>
              </a:rPr>
              <a:t>f</a:t>
            </a:r>
            <a:r>
              <a:rPr sz="1600" i="1" spc="-180" dirty="0">
                <a:latin typeface="Times New Roman"/>
                <a:cs typeface="Times New Roman"/>
              </a:rPr>
              <a:t> </a:t>
            </a:r>
            <a:r>
              <a:rPr sz="1650" i="1" spc="-30" baseline="-20202" dirty="0">
                <a:latin typeface="Times New Roman"/>
                <a:cs typeface="Times New Roman"/>
              </a:rPr>
              <a:t>y</a:t>
            </a:r>
            <a:r>
              <a:rPr sz="1650" i="1" spc="-97" baseline="-20202" dirty="0">
                <a:latin typeface="Times New Roman"/>
                <a:cs typeface="Times New Roman"/>
              </a:rPr>
              <a:t> </a:t>
            </a:r>
            <a:r>
              <a:rPr sz="2400" spc="-52" baseline="-3472" dirty="0">
                <a:latin typeface="Symbol"/>
                <a:cs typeface="Symbol"/>
              </a:rPr>
              <a:t></a:t>
            </a:r>
            <a:r>
              <a:rPr sz="2400" spc="-352" baseline="-3472" dirty="0">
                <a:latin typeface="Times New Roman"/>
                <a:cs typeface="Times New Roman"/>
              </a:rPr>
              <a:t> </a:t>
            </a:r>
            <a:r>
              <a:rPr sz="1600" i="1" spc="-45" dirty="0">
                <a:latin typeface="Times New Roman"/>
                <a:cs typeface="Times New Roman"/>
              </a:rPr>
              <a:t>d</a:t>
            </a:r>
            <a:r>
              <a:rPr sz="1600" i="1" spc="20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Symbol"/>
                <a:cs typeface="Symbol"/>
              </a:rPr>
              <a:t></a:t>
            </a:r>
            <a:r>
              <a:rPr sz="1600" spc="-45" dirty="0">
                <a:latin typeface="Times New Roman"/>
                <a:cs typeface="Times New Roman"/>
              </a:rPr>
              <a:t>	</a:t>
            </a:r>
            <a:r>
              <a:rPr sz="1600" spc="-45" dirty="0">
                <a:latin typeface="Symbol"/>
                <a:cs typeface="Symbol"/>
              </a:rPr>
              <a:t>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315939" y="3455413"/>
            <a:ext cx="795655" cy="18402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744220" algn="l"/>
              </a:tabLst>
            </a:pPr>
            <a:r>
              <a:rPr sz="1650" spc="-22" baseline="2525" dirty="0">
                <a:latin typeface="Times New Roman"/>
                <a:cs typeface="Times New Roman"/>
              </a:rPr>
              <a:t>/	</a:t>
            </a:r>
            <a:r>
              <a:rPr sz="1100" spc="-15" dirty="0">
                <a:latin typeface="Times New Roman"/>
                <a:cs typeface="Times New Roman"/>
              </a:rPr>
              <a:t>/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33134" y="3314387"/>
            <a:ext cx="1066165" cy="474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88290" algn="l"/>
              </a:tabLst>
            </a:pPr>
            <a:r>
              <a:rPr sz="1600" i="1" spc="-50" dirty="0">
                <a:latin typeface="Times New Roman"/>
                <a:cs typeface="Times New Roman"/>
              </a:rPr>
              <a:t>A	</a:t>
            </a:r>
            <a:r>
              <a:rPr sz="1600" i="1" spc="-25" dirty="0">
                <a:latin typeface="Times New Roman"/>
                <a:cs typeface="Times New Roman"/>
              </a:rPr>
              <a:t>f </a:t>
            </a:r>
            <a:r>
              <a:rPr sz="1600" i="1" spc="140" dirty="0">
                <a:latin typeface="Times New Roman"/>
                <a:cs typeface="Times New Roman"/>
              </a:rPr>
              <a:t> </a:t>
            </a:r>
            <a:r>
              <a:rPr sz="2950" spc="-635" dirty="0">
                <a:latin typeface="Symbol"/>
                <a:cs typeface="Symbol"/>
              </a:rPr>
              <a:t></a:t>
            </a:r>
            <a:r>
              <a:rPr sz="1600" i="1" spc="-45" dirty="0">
                <a:latin typeface="Times New Roman"/>
                <a:cs typeface="Times New Roman"/>
              </a:rPr>
              <a:t>d</a:t>
            </a:r>
            <a:r>
              <a:rPr sz="1600" i="1" spc="20" dirty="0">
                <a:latin typeface="Times New Roman"/>
                <a:cs typeface="Times New Roman"/>
              </a:rPr>
              <a:t> </a:t>
            </a:r>
            <a:r>
              <a:rPr sz="1600" spc="-45" dirty="0">
                <a:latin typeface="Symbol"/>
                <a:cs typeface="Symbol"/>
              </a:rPr>
              <a:t></a:t>
            </a:r>
            <a:r>
              <a:rPr sz="1600" spc="-125" dirty="0">
                <a:latin typeface="Times New Roman"/>
                <a:cs typeface="Times New Roman"/>
              </a:rPr>
              <a:t> </a:t>
            </a:r>
            <a:r>
              <a:rPr sz="1600" i="1" spc="-45" dirty="0">
                <a:latin typeface="Times New Roman"/>
                <a:cs typeface="Times New Roman"/>
              </a:rPr>
              <a:t>d</a:t>
            </a:r>
            <a:r>
              <a:rPr sz="1600" i="1" dirty="0">
                <a:latin typeface="Times New Roman"/>
                <a:cs typeface="Times New Roman"/>
              </a:rPr>
              <a:t> </a:t>
            </a:r>
            <a:r>
              <a:rPr sz="1600" i="1" spc="50" dirty="0">
                <a:latin typeface="Times New Roman"/>
                <a:cs typeface="Times New Roman"/>
              </a:rPr>
              <a:t> </a:t>
            </a:r>
            <a:r>
              <a:rPr sz="2950" spc="-675" dirty="0">
                <a:latin typeface="Symbol"/>
                <a:cs typeface="Symbol"/>
              </a:rPr>
              <a:t></a:t>
            </a:r>
            <a:endParaRPr sz="29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43078" y="3596981"/>
            <a:ext cx="334010" cy="18402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260350" algn="l"/>
              </a:tabLst>
            </a:pPr>
            <a:r>
              <a:rPr sz="1100" i="1" spc="-15" dirty="0">
                <a:latin typeface="Times New Roman"/>
                <a:cs typeface="Times New Roman"/>
              </a:rPr>
              <a:t>s	</a:t>
            </a:r>
            <a:r>
              <a:rPr sz="1100" i="1" spc="-20" dirty="0">
                <a:latin typeface="Times New Roman"/>
                <a:cs typeface="Times New Roman"/>
              </a:rPr>
              <a:t>y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53171" y="3596981"/>
            <a:ext cx="78105" cy="18402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100" i="1" spc="-15" dirty="0">
                <a:latin typeface="Times New Roman"/>
                <a:cs typeface="Times New Roman"/>
              </a:rPr>
              <a:t>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296101" y="4259128"/>
            <a:ext cx="1102360" cy="26417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  <a:tabLst>
                <a:tab pos="981710" algn="l"/>
              </a:tabLst>
            </a:pPr>
            <a:r>
              <a:rPr sz="1600" spc="-55" dirty="0">
                <a:latin typeface="Times New Roman"/>
                <a:cs typeface="Times New Roman"/>
              </a:rPr>
              <a:t>d</a:t>
            </a:r>
            <a:r>
              <a:rPr sz="1600" spc="-80" dirty="0">
                <a:latin typeface="Times New Roman"/>
                <a:cs typeface="Times New Roman"/>
              </a:rPr>
              <a:t>e</a:t>
            </a:r>
            <a:r>
              <a:rPr sz="1600" spc="-25" dirty="0">
                <a:latin typeface="Times New Roman"/>
                <a:cs typeface="Times New Roman"/>
              </a:rPr>
              <a:t>n</a:t>
            </a:r>
            <a:r>
              <a:rPr sz="1600" spc="-95" dirty="0">
                <a:latin typeface="Times New Roman"/>
                <a:cs typeface="Times New Roman"/>
              </a:rPr>
              <a:t>g</a:t>
            </a:r>
            <a:r>
              <a:rPr sz="1600" spc="-75" dirty="0">
                <a:latin typeface="Times New Roman"/>
                <a:cs typeface="Times New Roman"/>
              </a:rPr>
              <a:t>a</a:t>
            </a:r>
            <a:r>
              <a:rPr sz="1600" spc="-55" dirty="0">
                <a:latin typeface="Times New Roman"/>
                <a:cs typeface="Times New Roman"/>
              </a:rPr>
              <a:t>n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i="1" spc="-55" dirty="0">
                <a:latin typeface="Times New Roman"/>
                <a:cs typeface="Times New Roman"/>
              </a:rPr>
              <a:t>a</a:t>
            </a:r>
            <a:r>
              <a:rPr sz="1600" i="1" dirty="0">
                <a:latin typeface="Times New Roman"/>
                <a:cs typeface="Times New Roman"/>
              </a:rPr>
              <a:t>	</a:t>
            </a:r>
            <a:r>
              <a:rPr sz="1600" spc="-60" dirty="0">
                <a:latin typeface="Times New Roman"/>
                <a:cs typeface="Times New Roman"/>
              </a:rPr>
              <a:t>=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441728" y="3935716"/>
            <a:ext cx="940435" cy="4876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3000" spc="-550" dirty="0">
                <a:latin typeface="Symbol"/>
                <a:cs typeface="Symbol"/>
              </a:rPr>
              <a:t></a:t>
            </a:r>
            <a:r>
              <a:rPr sz="1550" i="1" spc="-165" dirty="0">
                <a:latin typeface="Times New Roman"/>
                <a:cs typeface="Times New Roman"/>
              </a:rPr>
              <a:t>A</a:t>
            </a:r>
            <a:r>
              <a:rPr sz="1650" i="1" spc="-37" baseline="-20202" dirty="0">
                <a:latin typeface="Times New Roman"/>
                <a:cs typeface="Times New Roman"/>
              </a:rPr>
              <a:t>s</a:t>
            </a:r>
            <a:r>
              <a:rPr sz="1650" i="1" baseline="-20202" dirty="0">
                <a:latin typeface="Times New Roman"/>
                <a:cs typeface="Times New Roman"/>
              </a:rPr>
              <a:t> </a:t>
            </a:r>
            <a:r>
              <a:rPr sz="1650" i="1" spc="-209" baseline="-20202" dirty="0">
                <a:latin typeface="Times New Roman"/>
                <a:cs typeface="Times New Roman"/>
              </a:rPr>
              <a:t> </a:t>
            </a:r>
            <a:r>
              <a:rPr sz="1550" spc="-35" dirty="0">
                <a:latin typeface="Symbol"/>
                <a:cs typeface="Symbol"/>
              </a:rPr>
              <a:t></a:t>
            </a:r>
            <a:r>
              <a:rPr sz="1550" spc="-25" dirty="0">
                <a:latin typeface="Times New Roman"/>
                <a:cs typeface="Times New Roman"/>
              </a:rPr>
              <a:t> </a:t>
            </a:r>
            <a:r>
              <a:rPr sz="1550" i="1" spc="-165" dirty="0">
                <a:latin typeface="Times New Roman"/>
                <a:cs typeface="Times New Roman"/>
              </a:rPr>
              <a:t>A</a:t>
            </a:r>
            <a:r>
              <a:rPr sz="1650" i="1" spc="-37" baseline="-20202" dirty="0">
                <a:latin typeface="Times New Roman"/>
                <a:cs typeface="Times New Roman"/>
              </a:rPr>
              <a:t>s</a:t>
            </a:r>
            <a:r>
              <a:rPr sz="1650" i="1" spc="-209" baseline="-20202" dirty="0">
                <a:latin typeface="Times New Roman"/>
                <a:cs typeface="Times New Roman"/>
              </a:rPr>
              <a:t> </a:t>
            </a:r>
            <a:r>
              <a:rPr sz="1650" i="1" spc="-22" baseline="37878" dirty="0">
                <a:latin typeface="Times New Roman"/>
                <a:cs typeface="Times New Roman"/>
              </a:rPr>
              <a:t>/</a:t>
            </a:r>
            <a:r>
              <a:rPr sz="1650" i="1" spc="67" baseline="37878" dirty="0">
                <a:latin typeface="Times New Roman"/>
                <a:cs typeface="Times New Roman"/>
              </a:rPr>
              <a:t> </a:t>
            </a:r>
            <a:r>
              <a:rPr sz="3000" spc="-425" dirty="0" smtClean="0">
                <a:latin typeface="Symbol"/>
                <a:cs typeface="Symbol"/>
              </a:rPr>
              <a:t></a:t>
            </a:r>
            <a:r>
              <a:rPr lang="en-US" sz="3000" spc="-425" dirty="0" smtClean="0">
                <a:latin typeface="Symbol"/>
                <a:cs typeface="Symbol"/>
              </a:rPr>
              <a:t> </a:t>
            </a:r>
            <a:r>
              <a:rPr sz="1550" i="1" spc="-20" dirty="0" smtClean="0">
                <a:latin typeface="Times New Roman"/>
                <a:cs typeface="Times New Roman"/>
              </a:rPr>
              <a:t>f</a:t>
            </a:r>
            <a:r>
              <a:rPr sz="1550" i="1" spc="-235" dirty="0" smtClean="0">
                <a:latin typeface="Times New Roman"/>
                <a:cs typeface="Times New Roman"/>
              </a:rPr>
              <a:t> </a:t>
            </a:r>
            <a:r>
              <a:rPr sz="1650" i="1" spc="-37" baseline="-20202" dirty="0">
                <a:latin typeface="Times New Roman"/>
                <a:cs typeface="Times New Roman"/>
              </a:rPr>
              <a:t>y</a:t>
            </a:r>
            <a:endParaRPr sz="1650" baseline="-20202" dirty="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465442" y="4436961"/>
            <a:ext cx="909319" cy="0"/>
          </a:xfrm>
          <a:custGeom>
            <a:avLst/>
            <a:gdLst/>
            <a:ahLst/>
            <a:cxnLst/>
            <a:rect l="l" t="t" r="r" b="b"/>
            <a:pathLst>
              <a:path w="909319">
                <a:moveTo>
                  <a:pt x="0" y="0"/>
                </a:moveTo>
                <a:lnTo>
                  <a:pt x="909090" y="0"/>
                </a:lnTo>
              </a:path>
            </a:pathLst>
          </a:custGeom>
          <a:ln w="99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417134" y="4274191"/>
            <a:ext cx="1259205" cy="4229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1550"/>
              </a:lnSpc>
              <a:spcBef>
                <a:spcPts val="120"/>
              </a:spcBef>
            </a:pPr>
            <a:r>
              <a:rPr sz="1550" spc="-35" dirty="0">
                <a:latin typeface="Symbol"/>
                <a:cs typeface="Symbol"/>
              </a:rPr>
              <a:t></a:t>
            </a:r>
            <a:endParaRPr sz="1550">
              <a:latin typeface="Symbol"/>
              <a:cs typeface="Symbol"/>
            </a:endParaRPr>
          </a:p>
          <a:p>
            <a:pPr marL="178435">
              <a:lnSpc>
                <a:spcPts val="1550"/>
              </a:lnSpc>
            </a:pPr>
            <a:r>
              <a:rPr sz="1550" spc="-5" dirty="0">
                <a:latin typeface="Times New Roman"/>
                <a:cs typeface="Times New Roman"/>
              </a:rPr>
              <a:t>0</a:t>
            </a:r>
            <a:r>
              <a:rPr sz="1550" i="1" spc="-180" dirty="0">
                <a:latin typeface="Times New Roman"/>
                <a:cs typeface="Times New Roman"/>
              </a:rPr>
              <a:t>,</a:t>
            </a:r>
            <a:r>
              <a:rPr sz="1550" spc="-45" dirty="0">
                <a:latin typeface="Times New Roman"/>
                <a:cs typeface="Times New Roman"/>
              </a:rPr>
              <a:t>8</a:t>
            </a:r>
            <a:r>
              <a:rPr sz="1550" spc="90" dirty="0">
                <a:latin typeface="Times New Roman"/>
                <a:cs typeface="Times New Roman"/>
              </a:rPr>
              <a:t>5</a:t>
            </a:r>
            <a:r>
              <a:rPr sz="1550" spc="-35" dirty="0">
                <a:latin typeface="Symbol"/>
                <a:cs typeface="Symbol"/>
              </a:rPr>
              <a:t></a:t>
            </a:r>
            <a:r>
              <a:rPr sz="1550" spc="-180" dirty="0">
                <a:latin typeface="Times New Roman"/>
                <a:cs typeface="Times New Roman"/>
              </a:rPr>
              <a:t> </a:t>
            </a:r>
            <a:r>
              <a:rPr sz="1550" spc="-45" dirty="0">
                <a:latin typeface="Times New Roman"/>
                <a:cs typeface="Times New Roman"/>
              </a:rPr>
              <a:t>2</a:t>
            </a:r>
            <a:r>
              <a:rPr sz="1550" spc="90" dirty="0">
                <a:latin typeface="Times New Roman"/>
                <a:cs typeface="Times New Roman"/>
              </a:rPr>
              <a:t>5</a:t>
            </a:r>
            <a:r>
              <a:rPr sz="1550" spc="-35" dirty="0">
                <a:latin typeface="Symbol"/>
                <a:cs typeface="Symbol"/>
              </a:rPr>
              <a:t></a:t>
            </a:r>
            <a:r>
              <a:rPr sz="1550" spc="-225" dirty="0">
                <a:latin typeface="Times New Roman"/>
                <a:cs typeface="Times New Roman"/>
              </a:rPr>
              <a:t> </a:t>
            </a:r>
            <a:r>
              <a:rPr sz="1550" spc="-45" dirty="0">
                <a:latin typeface="Times New Roman"/>
                <a:cs typeface="Times New Roman"/>
              </a:rPr>
              <a:t>300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570442" y="4147141"/>
            <a:ext cx="1115060" cy="2539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55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550" u="sng" spc="-1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50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1550" i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.</a:t>
            </a:r>
            <a:r>
              <a:rPr sz="1550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82</a:t>
            </a:r>
            <a:r>
              <a:rPr sz="1550" u="sng" spc="1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sz="1550" u="sng" spc="-3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</a:t>
            </a:r>
            <a:r>
              <a:rPr sz="1550" u="sng" spc="-1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50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40</a:t>
            </a:r>
            <a:r>
              <a:rPr sz="1550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sz="1550" u="sng" spc="1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86667" y="4518944"/>
            <a:ext cx="8509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00" i="1" spc="-25" dirty="0">
                <a:latin typeface="Times New Roman"/>
                <a:cs typeface="Times New Roman"/>
              </a:rPr>
              <a:t>c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548733" y="4444212"/>
            <a:ext cx="954367" cy="2539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550" dirty="0">
                <a:latin typeface="Times New Roman"/>
                <a:cs typeface="Times New Roman"/>
              </a:rPr>
              <a:t>0</a:t>
            </a:r>
            <a:r>
              <a:rPr sz="1550" i="1" spc="-185" dirty="0">
                <a:latin typeface="Times New Roman"/>
                <a:cs typeface="Times New Roman"/>
              </a:rPr>
              <a:t>,</a:t>
            </a:r>
            <a:r>
              <a:rPr sz="1550" spc="-45" dirty="0">
                <a:latin typeface="Times New Roman"/>
                <a:cs typeface="Times New Roman"/>
              </a:rPr>
              <a:t>8</a:t>
            </a:r>
            <a:r>
              <a:rPr sz="1550" spc="-30" dirty="0">
                <a:latin typeface="Times New Roman"/>
                <a:cs typeface="Times New Roman"/>
              </a:rPr>
              <a:t>5</a:t>
            </a:r>
            <a:r>
              <a:rPr sz="1550" spc="-130" dirty="0">
                <a:latin typeface="Times New Roman"/>
                <a:cs typeface="Times New Roman"/>
              </a:rPr>
              <a:t> </a:t>
            </a:r>
            <a:r>
              <a:rPr sz="1550" i="1" spc="-20" dirty="0">
                <a:latin typeface="Times New Roman"/>
                <a:cs typeface="Times New Roman"/>
              </a:rPr>
              <a:t>f</a:t>
            </a:r>
            <a:r>
              <a:rPr sz="1550" i="1" spc="45" dirty="0">
                <a:latin typeface="Times New Roman"/>
                <a:cs typeface="Times New Roman"/>
              </a:rPr>
              <a:t> </a:t>
            </a:r>
            <a:r>
              <a:rPr sz="1650" i="1" spc="-22" baseline="35353" dirty="0" smtClean="0">
                <a:latin typeface="Times New Roman"/>
                <a:cs typeface="Times New Roman"/>
              </a:rPr>
              <a:t>/</a:t>
            </a:r>
            <a:r>
              <a:rPr sz="1650" i="1" spc="150" baseline="35353" dirty="0" smtClean="0">
                <a:latin typeface="Times New Roman"/>
                <a:cs typeface="Times New Roman"/>
              </a:rPr>
              <a:t> </a:t>
            </a:r>
            <a:r>
              <a:rPr lang="en-US" sz="1650" i="1" spc="150" baseline="35353" dirty="0" smtClean="0">
                <a:latin typeface="Times New Roman"/>
                <a:cs typeface="Times New Roman"/>
              </a:rPr>
              <a:t>  </a:t>
            </a:r>
            <a:r>
              <a:rPr sz="1550" i="1" spc="-30" dirty="0" smtClean="0">
                <a:latin typeface="Times New Roman"/>
                <a:cs typeface="Times New Roman"/>
              </a:rPr>
              <a:t>b</a:t>
            </a:r>
            <a:endParaRPr sz="1550" dirty="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54784" y="4259128"/>
            <a:ext cx="1037590" cy="26417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1600" spc="-60" dirty="0">
                <a:latin typeface="Times New Roman"/>
                <a:cs typeface="Times New Roman"/>
              </a:rPr>
              <a:t>=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1</a:t>
            </a:r>
            <a:r>
              <a:rPr sz="1600" spc="-95" dirty="0">
                <a:latin typeface="Times New Roman"/>
                <a:cs typeface="Times New Roman"/>
              </a:rPr>
              <a:t>7</a:t>
            </a:r>
            <a:r>
              <a:rPr sz="1600" spc="-55" dirty="0">
                <a:latin typeface="Times New Roman"/>
                <a:cs typeface="Times New Roman"/>
              </a:rPr>
              <a:t>6</a:t>
            </a:r>
            <a:r>
              <a:rPr sz="1600" spc="-20" dirty="0">
                <a:latin typeface="Times New Roman"/>
                <a:cs typeface="Times New Roman"/>
              </a:rPr>
              <a:t>,</a:t>
            </a:r>
            <a:r>
              <a:rPr sz="1600" spc="-95" dirty="0">
                <a:latin typeface="Times New Roman"/>
                <a:cs typeface="Times New Roman"/>
              </a:rPr>
              <a:t>9</a:t>
            </a:r>
            <a:r>
              <a:rPr sz="1600" spc="-55" dirty="0">
                <a:latin typeface="Times New Roman"/>
                <a:cs typeface="Times New Roman"/>
              </a:rPr>
              <a:t>4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80" dirty="0">
                <a:latin typeface="Times New Roman"/>
                <a:cs typeface="Times New Roman"/>
              </a:rPr>
              <a:t>m</a:t>
            </a:r>
            <a:r>
              <a:rPr sz="1600" spc="-85" dirty="0">
                <a:latin typeface="Times New Roman"/>
                <a:cs typeface="Times New Roman"/>
              </a:rPr>
              <a:t>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270702" y="5051895"/>
            <a:ext cx="385445" cy="2757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1700" i="1" spc="-110" dirty="0">
                <a:latin typeface="Symbol"/>
                <a:cs typeface="Symbol"/>
              </a:rPr>
              <a:t></a:t>
            </a:r>
            <a:r>
              <a:rPr sz="1600" i="1" spc="-110" dirty="0">
                <a:latin typeface="Times New Roman"/>
                <a:cs typeface="Times New Roman"/>
              </a:rPr>
              <a:t>M</a:t>
            </a:r>
            <a:r>
              <a:rPr sz="1575" i="1" spc="-165" baseline="-7936" dirty="0">
                <a:latin typeface="Times New Roman"/>
                <a:cs typeface="Times New Roman"/>
              </a:rPr>
              <a:t>n</a:t>
            </a:r>
            <a:endParaRPr sz="1575" baseline="-7936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215023" y="5228487"/>
            <a:ext cx="511809" cy="0"/>
          </a:xfrm>
          <a:custGeom>
            <a:avLst/>
            <a:gdLst/>
            <a:ahLst/>
            <a:cxnLst/>
            <a:rect l="l" t="t" r="r" b="b"/>
            <a:pathLst>
              <a:path w="511810">
                <a:moveTo>
                  <a:pt x="0" y="0"/>
                </a:moveTo>
                <a:lnTo>
                  <a:pt x="511308" y="0"/>
                </a:lnTo>
              </a:path>
            </a:pathLst>
          </a:custGeom>
          <a:ln w="103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7875679" y="5257308"/>
            <a:ext cx="15049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650" spc="-345" dirty="0">
                <a:latin typeface="Symbol"/>
                <a:cs typeface="Symbol"/>
              </a:rPr>
              <a:t></a:t>
            </a:r>
            <a:r>
              <a:rPr sz="2475" spc="-517" baseline="-10101" dirty="0">
                <a:latin typeface="Symbol"/>
                <a:cs typeface="Symbol"/>
              </a:rPr>
              <a:t></a:t>
            </a:r>
            <a:endParaRPr sz="2475" baseline="-10101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01079" y="4897049"/>
            <a:ext cx="9969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650" spc="-55" dirty="0">
                <a:latin typeface="Symbol"/>
                <a:cs typeface="Symbol"/>
              </a:rPr>
              <a:t>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494216" y="4897049"/>
            <a:ext cx="17081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650" spc="-85" dirty="0">
                <a:latin typeface="Symbol"/>
                <a:cs typeface="Symbol"/>
              </a:rPr>
              <a:t></a:t>
            </a:r>
            <a:r>
              <a:rPr sz="2475" spc="-82" baseline="-5050" dirty="0">
                <a:latin typeface="Symbol"/>
                <a:cs typeface="Symbol"/>
              </a:rPr>
              <a:t></a:t>
            </a:r>
            <a:endParaRPr sz="2475" baseline="-5050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443415" y="5257308"/>
            <a:ext cx="250698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3500">
              <a:spcBef>
                <a:spcPts val="90"/>
              </a:spcBef>
              <a:tabLst>
                <a:tab pos="1227455" algn="l"/>
                <a:tab pos="2305685" algn="l"/>
              </a:tabLst>
            </a:pPr>
            <a:r>
              <a:rPr sz="1650" spc="-260" dirty="0">
                <a:latin typeface="Symbol"/>
                <a:cs typeface="Symbol"/>
              </a:rPr>
              <a:t></a:t>
            </a:r>
            <a:r>
              <a:rPr sz="2475" spc="-390" baseline="-10101" dirty="0">
                <a:latin typeface="Symbol"/>
                <a:cs typeface="Symbol"/>
              </a:rPr>
              <a:t></a:t>
            </a:r>
            <a:r>
              <a:rPr sz="2475" spc="-390" baseline="-3367" dirty="0">
                <a:latin typeface="Symbol"/>
                <a:cs typeface="Symbol"/>
              </a:rPr>
              <a:t></a:t>
            </a:r>
            <a:r>
              <a:rPr sz="2475" spc="-390" baseline="-3367" dirty="0">
                <a:latin typeface="Times New Roman"/>
                <a:cs typeface="Times New Roman"/>
              </a:rPr>
              <a:t>	</a:t>
            </a:r>
            <a:r>
              <a:rPr sz="2475" spc="-82" baseline="1683" dirty="0">
                <a:latin typeface="Symbol"/>
                <a:cs typeface="Symbol"/>
              </a:rPr>
              <a:t></a:t>
            </a:r>
            <a:r>
              <a:rPr sz="2475" spc="-82" baseline="1683" dirty="0">
                <a:latin typeface="Times New Roman"/>
                <a:cs typeface="Times New Roman"/>
              </a:rPr>
              <a:t>	</a:t>
            </a:r>
            <a:r>
              <a:rPr sz="2475" baseline="1683" dirty="0">
                <a:latin typeface="Symbol"/>
                <a:cs typeface="Symbol"/>
              </a:rPr>
              <a:t></a:t>
            </a:r>
            <a:r>
              <a:rPr sz="2475" baseline="-3367" dirty="0">
                <a:latin typeface="Symbol"/>
                <a:cs typeface="Symbol"/>
              </a:rPr>
              <a:t></a:t>
            </a:r>
            <a:endParaRPr sz="2475" baseline="-3367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413411" y="5222809"/>
            <a:ext cx="12192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650" spc="-70" dirty="0">
                <a:latin typeface="Times New Roman"/>
                <a:cs typeface="Times New Roman"/>
              </a:rPr>
              <a:t>2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711628" y="4997451"/>
            <a:ext cx="2314575" cy="3644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650" spc="55" dirty="0">
                <a:latin typeface="Symbol"/>
                <a:cs typeface="Symbol"/>
              </a:rPr>
              <a:t></a:t>
            </a:r>
            <a:r>
              <a:rPr sz="2475" spc="-960" baseline="5050" dirty="0">
                <a:latin typeface="Symbol"/>
                <a:cs typeface="Symbol"/>
              </a:rPr>
              <a:t></a:t>
            </a:r>
            <a:r>
              <a:rPr sz="2475" spc="-82" baseline="-18518" dirty="0">
                <a:latin typeface="Symbol"/>
                <a:cs typeface="Symbol"/>
              </a:rPr>
              <a:t></a:t>
            </a:r>
            <a:r>
              <a:rPr sz="2475" spc="-262" baseline="-18518" dirty="0">
                <a:latin typeface="Times New Roman"/>
                <a:cs typeface="Times New Roman"/>
              </a:rPr>
              <a:t> </a:t>
            </a:r>
            <a:r>
              <a:rPr sz="2475" spc="-112" baseline="3367" dirty="0">
                <a:latin typeface="Symbol"/>
                <a:cs typeface="Symbol"/>
              </a:rPr>
              <a:t></a:t>
            </a:r>
            <a:r>
              <a:rPr sz="2475" spc="-270" baseline="3367" dirty="0">
                <a:latin typeface="Times New Roman"/>
                <a:cs typeface="Times New Roman"/>
              </a:rPr>
              <a:t> </a:t>
            </a:r>
            <a:r>
              <a:rPr sz="3300" spc="-667" baseline="2525" dirty="0">
                <a:latin typeface="Symbol"/>
                <a:cs typeface="Symbol"/>
              </a:rPr>
              <a:t></a:t>
            </a:r>
            <a:r>
              <a:rPr sz="2475" spc="-135" baseline="3367" dirty="0">
                <a:latin typeface="Times New Roman"/>
                <a:cs typeface="Times New Roman"/>
              </a:rPr>
              <a:t>1</a:t>
            </a:r>
            <a:r>
              <a:rPr sz="2475" i="1" spc="-67" baseline="3367" dirty="0">
                <a:latin typeface="Times New Roman"/>
                <a:cs typeface="Times New Roman"/>
              </a:rPr>
              <a:t>.</a:t>
            </a:r>
            <a:r>
              <a:rPr sz="2475" spc="-135" baseline="3367" dirty="0">
                <a:latin typeface="Times New Roman"/>
                <a:cs typeface="Times New Roman"/>
              </a:rPr>
              <a:t>14</a:t>
            </a:r>
            <a:r>
              <a:rPr sz="2475" spc="89" baseline="3367" dirty="0">
                <a:latin typeface="Times New Roman"/>
                <a:cs typeface="Times New Roman"/>
              </a:rPr>
              <a:t>0</a:t>
            </a:r>
            <a:r>
              <a:rPr sz="2475" spc="-112" baseline="3367" dirty="0">
                <a:latin typeface="Symbol"/>
                <a:cs typeface="Symbol"/>
              </a:rPr>
              <a:t></a:t>
            </a:r>
            <a:r>
              <a:rPr sz="2475" spc="-330" baseline="3367" dirty="0">
                <a:latin typeface="Times New Roman"/>
                <a:cs typeface="Times New Roman"/>
              </a:rPr>
              <a:t> </a:t>
            </a:r>
            <a:r>
              <a:rPr sz="2475" spc="-135" baseline="3367" dirty="0">
                <a:latin typeface="Times New Roman"/>
                <a:cs typeface="Times New Roman"/>
              </a:rPr>
              <a:t>40</a:t>
            </a:r>
            <a:r>
              <a:rPr sz="2475" spc="82" baseline="3367" dirty="0">
                <a:latin typeface="Times New Roman"/>
                <a:cs typeface="Times New Roman"/>
              </a:rPr>
              <a:t>0</a:t>
            </a:r>
            <a:r>
              <a:rPr sz="2475" spc="-112" baseline="3367" dirty="0">
                <a:latin typeface="Symbol"/>
                <a:cs typeface="Symbol"/>
              </a:rPr>
              <a:t></a:t>
            </a:r>
            <a:r>
              <a:rPr sz="2475" spc="-375" baseline="3367" dirty="0">
                <a:latin typeface="Times New Roman"/>
                <a:cs typeface="Times New Roman"/>
              </a:rPr>
              <a:t> </a:t>
            </a:r>
            <a:r>
              <a:rPr sz="3300" spc="-457" baseline="2525" dirty="0">
                <a:latin typeface="Symbol"/>
                <a:cs typeface="Symbol"/>
              </a:rPr>
              <a:t></a:t>
            </a:r>
            <a:r>
              <a:rPr sz="2475" spc="-135" baseline="3367" dirty="0">
                <a:latin typeface="Times New Roman"/>
                <a:cs typeface="Times New Roman"/>
              </a:rPr>
              <a:t>60</a:t>
            </a:r>
            <a:r>
              <a:rPr sz="2475" spc="-104" baseline="3367" dirty="0">
                <a:latin typeface="Times New Roman"/>
                <a:cs typeface="Times New Roman"/>
              </a:rPr>
              <a:t>0</a:t>
            </a:r>
            <a:r>
              <a:rPr sz="2475" spc="-284" baseline="3367" dirty="0">
                <a:latin typeface="Times New Roman"/>
                <a:cs typeface="Times New Roman"/>
              </a:rPr>
              <a:t> </a:t>
            </a:r>
            <a:r>
              <a:rPr sz="2475" spc="-112" baseline="3367" dirty="0">
                <a:latin typeface="Symbol"/>
                <a:cs typeface="Symbol"/>
              </a:rPr>
              <a:t></a:t>
            </a:r>
            <a:r>
              <a:rPr sz="2475" spc="-330" baseline="3367" dirty="0">
                <a:latin typeface="Times New Roman"/>
                <a:cs typeface="Times New Roman"/>
              </a:rPr>
              <a:t> </a:t>
            </a:r>
            <a:r>
              <a:rPr sz="2475" spc="-135" baseline="3367" dirty="0">
                <a:latin typeface="Times New Roman"/>
                <a:cs typeface="Times New Roman"/>
              </a:rPr>
              <a:t>5</a:t>
            </a:r>
            <a:r>
              <a:rPr sz="2475" spc="-67" baseline="3367" dirty="0">
                <a:latin typeface="Times New Roman"/>
                <a:cs typeface="Times New Roman"/>
              </a:rPr>
              <a:t>0</a:t>
            </a:r>
            <a:r>
              <a:rPr sz="3300" spc="-472" baseline="2525" dirty="0">
                <a:latin typeface="Symbol"/>
                <a:cs typeface="Symbol"/>
              </a:rPr>
              <a:t></a:t>
            </a:r>
            <a:r>
              <a:rPr sz="3300" spc="-502" baseline="2525" dirty="0">
                <a:latin typeface="Symbol"/>
                <a:cs typeface="Symbol"/>
              </a:rPr>
              <a:t></a:t>
            </a:r>
            <a:r>
              <a:rPr sz="2475" spc="-82" baseline="-6734" dirty="0">
                <a:latin typeface="Symbol"/>
                <a:cs typeface="Symbol"/>
              </a:rPr>
              <a:t></a:t>
            </a:r>
            <a:endParaRPr sz="2475" baseline="-6734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658540" y="4938443"/>
            <a:ext cx="1266825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551180" algn="l"/>
              </a:tabLst>
            </a:pPr>
            <a:r>
              <a:rPr sz="1650" spc="-55" dirty="0">
                <a:latin typeface="Symbol"/>
                <a:cs typeface="Symbol"/>
              </a:rPr>
              <a:t></a:t>
            </a:r>
            <a:r>
              <a:rPr sz="1650" spc="-55" dirty="0">
                <a:latin typeface="Times New Roman"/>
                <a:cs typeface="Times New Roman"/>
              </a:rPr>
              <a:t>	</a:t>
            </a:r>
            <a:r>
              <a:rPr sz="2475" spc="-135" baseline="3367" dirty="0">
                <a:latin typeface="Times New Roman"/>
                <a:cs typeface="Times New Roman"/>
              </a:rPr>
              <a:t>17</a:t>
            </a:r>
            <a:r>
              <a:rPr sz="2475" spc="-67" baseline="3367" dirty="0">
                <a:latin typeface="Times New Roman"/>
                <a:cs typeface="Times New Roman"/>
              </a:rPr>
              <a:t>6</a:t>
            </a:r>
            <a:r>
              <a:rPr sz="2475" i="1" spc="-277" baseline="3367" dirty="0">
                <a:latin typeface="Times New Roman"/>
                <a:cs typeface="Times New Roman"/>
              </a:rPr>
              <a:t>,</a:t>
            </a:r>
            <a:r>
              <a:rPr sz="2475" spc="-135" baseline="3367" dirty="0">
                <a:latin typeface="Times New Roman"/>
                <a:cs typeface="Times New Roman"/>
              </a:rPr>
              <a:t>9</a:t>
            </a:r>
            <a:r>
              <a:rPr sz="2475" spc="-104" baseline="3367" dirty="0">
                <a:latin typeface="Times New Roman"/>
                <a:cs typeface="Times New Roman"/>
              </a:rPr>
              <a:t>4</a:t>
            </a:r>
            <a:r>
              <a:rPr sz="2475" spc="-254" baseline="3367" dirty="0">
                <a:latin typeface="Times New Roman"/>
                <a:cs typeface="Times New Roman"/>
              </a:rPr>
              <a:t> </a:t>
            </a:r>
            <a:r>
              <a:rPr sz="1650" spc="55" dirty="0">
                <a:latin typeface="Symbol"/>
                <a:cs typeface="Symbol"/>
              </a:rPr>
              <a:t></a:t>
            </a:r>
            <a:r>
              <a:rPr sz="2475" spc="-82" baseline="5050" dirty="0">
                <a:latin typeface="Symbol"/>
                <a:cs typeface="Symbol"/>
              </a:rPr>
              <a:t></a:t>
            </a:r>
            <a:endParaRPr sz="2475" baseline="505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946847" y="5071503"/>
            <a:ext cx="2273300" cy="2755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2400" spc="-89" baseline="3472" dirty="0">
                <a:latin typeface="Times New Roman"/>
                <a:cs typeface="Times New Roman"/>
              </a:rPr>
              <a:t>=</a:t>
            </a:r>
            <a:r>
              <a:rPr sz="2400" spc="-7" baseline="3472" dirty="0">
                <a:latin typeface="Times New Roman"/>
                <a:cs typeface="Times New Roman"/>
              </a:rPr>
              <a:t> </a:t>
            </a:r>
            <a:r>
              <a:rPr sz="2400" spc="-142" baseline="3472" dirty="0">
                <a:latin typeface="Times New Roman"/>
                <a:cs typeface="Times New Roman"/>
              </a:rPr>
              <a:t>0</a:t>
            </a:r>
            <a:r>
              <a:rPr sz="2400" spc="-30" baseline="3472" dirty="0">
                <a:latin typeface="Times New Roman"/>
                <a:cs typeface="Times New Roman"/>
              </a:rPr>
              <a:t>,</a:t>
            </a:r>
            <a:r>
              <a:rPr sz="2400" spc="-82" baseline="3472" dirty="0">
                <a:latin typeface="Times New Roman"/>
                <a:cs typeface="Times New Roman"/>
              </a:rPr>
              <a:t>90</a:t>
            </a:r>
            <a:r>
              <a:rPr sz="2400" spc="-187" baseline="3472" dirty="0">
                <a:latin typeface="Times New Roman"/>
                <a:cs typeface="Times New Roman"/>
              </a:rPr>
              <a:t> </a:t>
            </a:r>
            <a:r>
              <a:rPr sz="2475" spc="-127" baseline="-6734" dirty="0">
                <a:latin typeface="Symbol"/>
                <a:cs typeface="Symbol"/>
              </a:rPr>
              <a:t></a:t>
            </a:r>
            <a:r>
              <a:rPr sz="2475" spc="-82" baseline="5050" dirty="0">
                <a:latin typeface="Symbol"/>
                <a:cs typeface="Symbol"/>
              </a:rPr>
              <a:t></a:t>
            </a:r>
            <a:r>
              <a:rPr sz="2475" spc="-382" baseline="5050" dirty="0">
                <a:latin typeface="Times New Roman"/>
                <a:cs typeface="Times New Roman"/>
              </a:rPr>
              <a:t> </a:t>
            </a:r>
            <a:r>
              <a:rPr sz="2475" spc="-135" baseline="3367" dirty="0">
                <a:latin typeface="Times New Roman"/>
                <a:cs typeface="Times New Roman"/>
              </a:rPr>
              <a:t>2</a:t>
            </a:r>
            <a:r>
              <a:rPr sz="2475" i="1" spc="-67" baseline="3367" dirty="0">
                <a:latin typeface="Times New Roman"/>
                <a:cs typeface="Times New Roman"/>
              </a:rPr>
              <a:t>.</a:t>
            </a:r>
            <a:r>
              <a:rPr sz="2475" spc="-135" baseline="3367" dirty="0">
                <a:latin typeface="Times New Roman"/>
                <a:cs typeface="Times New Roman"/>
              </a:rPr>
              <a:t>82</a:t>
            </a:r>
            <a:r>
              <a:rPr sz="2475" spc="82" baseline="3367" dirty="0">
                <a:latin typeface="Times New Roman"/>
                <a:cs typeface="Times New Roman"/>
              </a:rPr>
              <a:t>0</a:t>
            </a:r>
            <a:r>
              <a:rPr sz="2475" spc="-112" baseline="3367" dirty="0">
                <a:latin typeface="Symbol"/>
                <a:cs typeface="Symbol"/>
              </a:rPr>
              <a:t></a:t>
            </a:r>
            <a:r>
              <a:rPr sz="2475" spc="-330" baseline="3367" dirty="0">
                <a:latin typeface="Times New Roman"/>
                <a:cs typeface="Times New Roman"/>
              </a:rPr>
              <a:t> </a:t>
            </a:r>
            <a:r>
              <a:rPr sz="2475" spc="-135" baseline="3367" dirty="0">
                <a:latin typeface="Times New Roman"/>
                <a:cs typeface="Times New Roman"/>
              </a:rPr>
              <a:t>40</a:t>
            </a:r>
            <a:r>
              <a:rPr sz="2475" spc="89" baseline="3367" dirty="0">
                <a:latin typeface="Times New Roman"/>
                <a:cs typeface="Times New Roman"/>
              </a:rPr>
              <a:t>0</a:t>
            </a:r>
            <a:r>
              <a:rPr sz="2475" spc="-112" baseline="3367" dirty="0">
                <a:latin typeface="Symbol"/>
                <a:cs typeface="Symbol"/>
              </a:rPr>
              <a:t></a:t>
            </a:r>
            <a:r>
              <a:rPr sz="2475" spc="-397" baseline="3367" dirty="0">
                <a:latin typeface="Times New Roman"/>
                <a:cs typeface="Times New Roman"/>
              </a:rPr>
              <a:t> </a:t>
            </a:r>
            <a:r>
              <a:rPr sz="1650" spc="75" dirty="0">
                <a:latin typeface="Symbol"/>
                <a:cs typeface="Symbol"/>
              </a:rPr>
              <a:t></a:t>
            </a:r>
            <a:r>
              <a:rPr sz="2475" spc="-135" baseline="3367" dirty="0">
                <a:latin typeface="Times New Roman"/>
                <a:cs typeface="Times New Roman"/>
              </a:rPr>
              <a:t>60</a:t>
            </a:r>
            <a:r>
              <a:rPr sz="2475" spc="-104" baseline="3367" dirty="0">
                <a:latin typeface="Times New Roman"/>
                <a:cs typeface="Times New Roman"/>
              </a:rPr>
              <a:t>0</a:t>
            </a:r>
            <a:r>
              <a:rPr sz="2475" spc="-284" baseline="3367" dirty="0">
                <a:latin typeface="Times New Roman"/>
                <a:cs typeface="Times New Roman"/>
              </a:rPr>
              <a:t> </a:t>
            </a:r>
            <a:r>
              <a:rPr sz="2475" spc="-112" baseline="3367" dirty="0">
                <a:latin typeface="Symbol"/>
                <a:cs typeface="Symbol"/>
              </a:rPr>
              <a:t></a:t>
            </a:r>
            <a:endParaRPr sz="2475" baseline="3367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972248" y="5690364"/>
            <a:ext cx="2826385" cy="26417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1600" spc="-60" dirty="0">
                <a:latin typeface="Times New Roman"/>
                <a:cs typeface="Times New Roman"/>
              </a:rPr>
              <a:t>=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7</a:t>
            </a:r>
            <a:r>
              <a:rPr sz="1600" spc="-95" dirty="0">
                <a:latin typeface="Times New Roman"/>
                <a:cs typeface="Times New Roman"/>
              </a:rPr>
              <a:t>4</a:t>
            </a:r>
            <a:r>
              <a:rPr sz="1600" spc="-55" dirty="0">
                <a:latin typeface="Times New Roman"/>
                <a:cs typeface="Times New Roman"/>
              </a:rPr>
              <a:t>5</a:t>
            </a:r>
            <a:r>
              <a:rPr sz="1600" spc="-20" dirty="0">
                <a:latin typeface="Times New Roman"/>
                <a:cs typeface="Times New Roman"/>
              </a:rPr>
              <a:t>.</a:t>
            </a:r>
            <a:r>
              <a:rPr sz="1600" spc="-95" dirty="0">
                <a:latin typeface="Times New Roman"/>
                <a:cs typeface="Times New Roman"/>
              </a:rPr>
              <a:t>0</a:t>
            </a:r>
            <a:r>
              <a:rPr sz="1600" spc="-55" dirty="0">
                <a:latin typeface="Times New Roman"/>
                <a:cs typeface="Times New Roman"/>
              </a:rPr>
              <a:t>24</a:t>
            </a:r>
            <a:r>
              <a:rPr sz="1600" spc="-20" dirty="0">
                <a:latin typeface="Times New Roman"/>
                <a:cs typeface="Times New Roman"/>
              </a:rPr>
              <a:t>.</a:t>
            </a:r>
            <a:r>
              <a:rPr sz="1600" spc="-95" dirty="0">
                <a:latin typeface="Times New Roman"/>
                <a:cs typeface="Times New Roman"/>
              </a:rPr>
              <a:t>6</a:t>
            </a:r>
            <a:r>
              <a:rPr sz="1600" spc="-55" dirty="0">
                <a:latin typeface="Times New Roman"/>
                <a:cs typeface="Times New Roman"/>
              </a:rPr>
              <a:t>58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30" dirty="0">
                <a:latin typeface="Times New Roman"/>
                <a:cs typeface="Times New Roman"/>
              </a:rPr>
              <a:t>N</a:t>
            </a:r>
            <a:r>
              <a:rPr sz="1600" spc="-20" dirty="0">
                <a:latin typeface="Times New Roman"/>
                <a:cs typeface="Times New Roman"/>
              </a:rPr>
              <a:t>∙</a:t>
            </a:r>
            <a:r>
              <a:rPr sz="1600" spc="-114" dirty="0">
                <a:latin typeface="Times New Roman"/>
                <a:cs typeface="Times New Roman"/>
              </a:rPr>
              <a:t>m</a:t>
            </a:r>
            <a:r>
              <a:rPr sz="1600" spc="-85" dirty="0">
                <a:latin typeface="Times New Roman"/>
                <a:cs typeface="Times New Roman"/>
              </a:rPr>
              <a:t>m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60" dirty="0">
                <a:latin typeface="Times New Roman"/>
                <a:cs typeface="Times New Roman"/>
              </a:rPr>
              <a:t>=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55" dirty="0">
                <a:latin typeface="Times New Roman"/>
                <a:cs typeface="Times New Roman"/>
              </a:rPr>
              <a:t>74</a:t>
            </a:r>
            <a:r>
              <a:rPr sz="1600" spc="-100" dirty="0">
                <a:latin typeface="Times New Roman"/>
                <a:cs typeface="Times New Roman"/>
              </a:rPr>
              <a:t>5</a:t>
            </a:r>
            <a:r>
              <a:rPr sz="1600" spc="-20" dirty="0">
                <a:latin typeface="Times New Roman"/>
                <a:cs typeface="Times New Roman"/>
              </a:rPr>
              <a:t>,</a:t>
            </a:r>
            <a:r>
              <a:rPr sz="1600" spc="-55" dirty="0">
                <a:latin typeface="Times New Roman"/>
                <a:cs typeface="Times New Roman"/>
              </a:rPr>
              <a:t>02 k</a:t>
            </a:r>
            <a:r>
              <a:rPr sz="1600" spc="-75" dirty="0">
                <a:latin typeface="Times New Roman"/>
                <a:cs typeface="Times New Roman"/>
              </a:rPr>
              <a:t>N∙</a:t>
            </a:r>
            <a:r>
              <a:rPr sz="1600" spc="-85" dirty="0">
                <a:latin typeface="Times New Roman"/>
                <a:cs typeface="Times New Roman"/>
              </a:rPr>
              <a:t>m</a:t>
            </a:r>
            <a:endParaRPr sz="16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06758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44254"/>
            <a:ext cx="7008495" cy="92011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>
              <a:spcBef>
                <a:spcPts val="845"/>
              </a:spcBef>
            </a:pPr>
            <a:r>
              <a:rPr sz="2800" b="1" spc="-5" dirty="0">
                <a:latin typeface="Calibri"/>
                <a:cs typeface="Calibri"/>
              </a:rPr>
              <a:t>Analisis</a:t>
            </a:r>
            <a:r>
              <a:rPr sz="2800" b="1" spc="2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dan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Desain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Balok</a:t>
            </a:r>
            <a:r>
              <a:rPr sz="2800" b="1" spc="3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  <a:p>
            <a:pPr marL="68580">
              <a:spcBef>
                <a:spcPts val="535"/>
              </a:spcBef>
            </a:pP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(tulangan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tekan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belum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luluh)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8760" y="3721587"/>
            <a:ext cx="3895381" cy="248530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3508064" y="3033328"/>
            <a:ext cx="210185" cy="0"/>
          </a:xfrm>
          <a:custGeom>
            <a:avLst/>
            <a:gdLst/>
            <a:ahLst/>
            <a:cxnLst/>
            <a:rect l="l" t="t" r="r" b="b"/>
            <a:pathLst>
              <a:path w="210185">
                <a:moveTo>
                  <a:pt x="0" y="0"/>
                </a:moveTo>
                <a:lnTo>
                  <a:pt x="210092" y="0"/>
                </a:lnTo>
              </a:path>
            </a:pathLst>
          </a:custGeom>
          <a:ln w="81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915622" y="3033328"/>
            <a:ext cx="181610" cy="0"/>
          </a:xfrm>
          <a:custGeom>
            <a:avLst/>
            <a:gdLst/>
            <a:ahLst/>
            <a:cxnLst/>
            <a:rect l="l" t="t" r="r" b="b"/>
            <a:pathLst>
              <a:path w="181610">
                <a:moveTo>
                  <a:pt x="0" y="0"/>
                </a:moveTo>
                <a:lnTo>
                  <a:pt x="181430" y="0"/>
                </a:lnTo>
              </a:path>
            </a:pathLst>
          </a:custGeom>
          <a:ln w="81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974940" y="2976359"/>
            <a:ext cx="10160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2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74940" y="3100808"/>
            <a:ext cx="10160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2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74940" y="2715113"/>
            <a:ext cx="10160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20" dirty="0">
                <a:latin typeface="Symbol"/>
                <a:cs typeface="Symbol"/>
              </a:rPr>
              <a:t>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81341" y="2976359"/>
            <a:ext cx="10160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spc="20" dirty="0">
                <a:latin typeface="Symbol"/>
                <a:cs typeface="Symbol"/>
              </a:rPr>
              <a:t>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02846" y="3049563"/>
            <a:ext cx="40767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18135" algn="l"/>
              </a:tabLst>
            </a:pPr>
            <a:r>
              <a:rPr sz="1500" spc="20" dirty="0">
                <a:latin typeface="Symbol"/>
                <a:cs typeface="Symbol"/>
              </a:rPr>
              <a:t></a:t>
            </a:r>
            <a:r>
              <a:rPr sz="1500" spc="20" dirty="0"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04392" y="2839570"/>
            <a:ext cx="139763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  <a:tabLst>
                <a:tab pos="416559" algn="l"/>
                <a:tab pos="1282700" algn="l"/>
              </a:tabLst>
            </a:pPr>
            <a:r>
              <a:rPr sz="1500" spc="5" dirty="0">
                <a:latin typeface="Symbol"/>
                <a:cs typeface="Symbol"/>
              </a:rPr>
              <a:t></a:t>
            </a:r>
            <a:r>
              <a:rPr sz="2250" spc="7" baseline="-14814" dirty="0">
                <a:latin typeface="Symbol"/>
                <a:cs typeface="Symbol"/>
              </a:rPr>
              <a:t></a:t>
            </a:r>
            <a:r>
              <a:rPr sz="2250" spc="7" baseline="-14814" dirty="0">
                <a:latin typeface="Times New Roman"/>
                <a:cs typeface="Times New Roman"/>
              </a:rPr>
              <a:t>	</a:t>
            </a:r>
            <a:r>
              <a:rPr sz="2250" spc="7" baseline="-14814" dirty="0">
                <a:latin typeface="Symbol"/>
                <a:cs typeface="Symbol"/>
              </a:rPr>
              <a:t></a:t>
            </a:r>
            <a:r>
              <a:rPr sz="1500" spc="5" dirty="0">
                <a:latin typeface="Symbol"/>
                <a:cs typeface="Symbol"/>
              </a:rPr>
              <a:t></a:t>
            </a:r>
            <a:r>
              <a:rPr sz="1500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394836" y="2976359"/>
            <a:ext cx="43688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47345" algn="l"/>
              </a:tabLst>
            </a:pPr>
            <a:r>
              <a:rPr sz="1500" spc="20" dirty="0">
                <a:latin typeface="Symbol"/>
                <a:cs typeface="Symbol"/>
              </a:rPr>
              <a:t></a:t>
            </a:r>
            <a:r>
              <a:rPr sz="1500" spc="20" dirty="0"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94837" y="3100808"/>
            <a:ext cx="88836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47345" algn="l"/>
                <a:tab pos="798830" algn="l"/>
              </a:tabLst>
            </a:pPr>
            <a:r>
              <a:rPr sz="1500" spc="20" dirty="0">
                <a:latin typeface="Symbol"/>
                <a:cs typeface="Symbol"/>
              </a:rPr>
              <a:t></a:t>
            </a:r>
            <a:r>
              <a:rPr sz="1500" spc="20" dirty="0"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</a:t>
            </a:r>
            <a:r>
              <a:rPr sz="1500" spc="20" dirty="0">
                <a:latin typeface="Times New Roman"/>
                <a:cs typeface="Times New Roman"/>
              </a:rPr>
              <a:t>	</a:t>
            </a:r>
            <a:r>
              <a:rPr sz="1500" spc="20" dirty="0">
                <a:latin typeface="Symbol"/>
                <a:cs typeface="Symbol"/>
              </a:rPr>
              <a:t>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66694" y="3156055"/>
            <a:ext cx="76835" cy="1500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900" i="1" dirty="0">
                <a:latin typeface="Times New Roman"/>
                <a:cs typeface="Times New Roman"/>
              </a:rPr>
              <a:t>y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21416" y="3156055"/>
            <a:ext cx="76835" cy="1500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900" i="1" dirty="0">
                <a:latin typeface="Times New Roman"/>
                <a:cs typeface="Times New Roman"/>
              </a:rPr>
              <a:t>y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44839" y="3026444"/>
            <a:ext cx="80645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500" i="1" spc="1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37504" y="3026444"/>
            <a:ext cx="93345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67030" algn="l"/>
              </a:tabLst>
            </a:pPr>
            <a:r>
              <a:rPr sz="1500" i="1" spc="25" dirty="0">
                <a:latin typeface="Times New Roman"/>
                <a:cs typeface="Times New Roman"/>
              </a:rPr>
              <a:t>d	</a:t>
            </a:r>
            <a:r>
              <a:rPr sz="1500" spc="10" dirty="0">
                <a:latin typeface="Times New Roman"/>
                <a:cs typeface="Times New Roman"/>
              </a:rPr>
              <a:t>60</a:t>
            </a:r>
            <a:r>
              <a:rPr sz="1500" spc="25" dirty="0">
                <a:latin typeface="Times New Roman"/>
                <a:cs typeface="Times New Roman"/>
              </a:rPr>
              <a:t>0</a:t>
            </a:r>
            <a:r>
              <a:rPr sz="1500" spc="-155" dirty="0">
                <a:latin typeface="Times New Roman"/>
                <a:cs typeface="Times New Roman"/>
              </a:rPr>
              <a:t> </a:t>
            </a:r>
            <a:r>
              <a:rPr sz="1500" spc="30" dirty="0">
                <a:latin typeface="Symbol"/>
                <a:cs typeface="Symbol"/>
              </a:rPr>
              <a:t></a:t>
            </a:r>
            <a:r>
              <a:rPr sz="1500" spc="15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69436" y="2752109"/>
            <a:ext cx="1445260" cy="2475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  <a:tabLst>
                <a:tab pos="1114425" algn="l"/>
              </a:tabLst>
            </a:pPr>
            <a:r>
              <a:rPr sz="2250" spc="30" baseline="11111" dirty="0">
                <a:latin typeface="Symbol"/>
                <a:cs typeface="Symbol"/>
              </a:rPr>
              <a:t></a:t>
            </a:r>
            <a:r>
              <a:rPr sz="2250" spc="397" baseline="11111" dirty="0">
                <a:latin typeface="Times New Roman"/>
                <a:cs typeface="Times New Roman"/>
              </a:rPr>
              <a:t> </a:t>
            </a:r>
            <a:r>
              <a:rPr sz="1500" i="1" spc="-15" dirty="0">
                <a:latin typeface="Times New Roman"/>
                <a:cs typeface="Times New Roman"/>
              </a:rPr>
              <a:t>f</a:t>
            </a:r>
            <a:r>
              <a:rPr sz="1350" i="1" spc="-22" baseline="-24691" dirty="0">
                <a:latin typeface="Times New Roman"/>
                <a:cs typeface="Times New Roman"/>
              </a:rPr>
              <a:t>c</a:t>
            </a:r>
            <a:r>
              <a:rPr sz="2250" spc="-22" baseline="3703" dirty="0">
                <a:latin typeface="Symbol"/>
                <a:cs typeface="Symbol"/>
              </a:rPr>
              <a:t></a:t>
            </a:r>
            <a:r>
              <a:rPr sz="2250" spc="-195" baseline="3703" dirty="0">
                <a:latin typeface="Times New Roman"/>
                <a:cs typeface="Times New Roman"/>
              </a:rPr>
              <a:t> </a:t>
            </a:r>
            <a:r>
              <a:rPr sz="2250" spc="7" baseline="11111" dirty="0">
                <a:latin typeface="Symbol"/>
                <a:cs typeface="Symbol"/>
              </a:rPr>
              <a:t></a:t>
            </a:r>
            <a:r>
              <a:rPr sz="2250" spc="7" baseline="-3703" dirty="0">
                <a:latin typeface="Symbol"/>
                <a:cs typeface="Symbol"/>
              </a:rPr>
              <a:t></a:t>
            </a:r>
            <a:r>
              <a:rPr sz="2250" spc="-120" baseline="-3703" dirty="0">
                <a:latin typeface="Times New Roman"/>
                <a:cs typeface="Times New Roman"/>
              </a:rPr>
              <a:t> </a:t>
            </a:r>
            <a:r>
              <a:rPr sz="1500" i="1" spc="85" dirty="0">
                <a:latin typeface="Times New Roman"/>
                <a:cs typeface="Times New Roman"/>
              </a:rPr>
              <a:t>d</a:t>
            </a:r>
            <a:r>
              <a:rPr sz="2250" spc="127" baseline="3703" dirty="0">
                <a:latin typeface="Symbol"/>
                <a:cs typeface="Symbol"/>
              </a:rPr>
              <a:t></a:t>
            </a:r>
            <a:r>
              <a:rPr sz="2250" spc="-232" baseline="3703" dirty="0">
                <a:latin typeface="Times New Roman"/>
                <a:cs typeface="Times New Roman"/>
              </a:rPr>
              <a:t> </a:t>
            </a:r>
            <a:r>
              <a:rPr sz="2250" spc="7" baseline="-3703" dirty="0">
                <a:latin typeface="Symbol"/>
                <a:cs typeface="Symbol"/>
              </a:rPr>
              <a:t></a:t>
            </a:r>
            <a:r>
              <a:rPr sz="2250" spc="7" baseline="11111" dirty="0">
                <a:latin typeface="Symbol"/>
                <a:cs typeface="Symbol"/>
              </a:rPr>
              <a:t></a:t>
            </a:r>
            <a:r>
              <a:rPr sz="2250" spc="7" baseline="11111" dirty="0">
                <a:latin typeface="Times New Roman"/>
                <a:cs typeface="Times New Roman"/>
              </a:rPr>
              <a:t>	</a:t>
            </a:r>
            <a:r>
              <a:rPr sz="1500" spc="10" dirty="0">
                <a:latin typeface="Times New Roman"/>
                <a:cs typeface="Times New Roman"/>
              </a:rPr>
              <a:t>600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05518" y="2863757"/>
            <a:ext cx="1316355" cy="26096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600" i="1" spc="-25" dirty="0">
                <a:latin typeface="Symbol"/>
                <a:cs typeface="Symbol"/>
              </a:rPr>
              <a:t>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500" spc="30" dirty="0">
                <a:latin typeface="Symbol"/>
                <a:cs typeface="Symbol"/>
              </a:rPr>
              <a:t>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600" i="1" spc="75" dirty="0">
                <a:latin typeface="Symbol"/>
                <a:cs typeface="Symbol"/>
              </a:rPr>
              <a:t></a:t>
            </a:r>
            <a:r>
              <a:rPr sz="2250" spc="15" baseline="3703" dirty="0">
                <a:latin typeface="Symbol"/>
                <a:cs typeface="Symbol"/>
              </a:rPr>
              <a:t></a:t>
            </a:r>
            <a:r>
              <a:rPr sz="2250" spc="-135" baseline="3703" dirty="0">
                <a:latin typeface="Times New Roman"/>
                <a:cs typeface="Times New Roman"/>
              </a:rPr>
              <a:t> </a:t>
            </a:r>
            <a:r>
              <a:rPr sz="1500" spc="30" dirty="0">
                <a:latin typeface="Symbol"/>
                <a:cs typeface="Symbol"/>
              </a:rPr>
              <a:t></a:t>
            </a:r>
            <a:r>
              <a:rPr sz="1500" spc="-60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Times New Roman"/>
                <a:cs typeface="Times New Roman"/>
              </a:rPr>
              <a:t>0</a:t>
            </a:r>
            <a:r>
              <a:rPr sz="1500" spc="-50" dirty="0">
                <a:latin typeface="Times New Roman"/>
                <a:cs typeface="Times New Roman"/>
              </a:rPr>
              <a:t>,</a:t>
            </a:r>
            <a:r>
              <a:rPr sz="1500" spc="10" dirty="0">
                <a:latin typeface="Times New Roman"/>
                <a:cs typeface="Times New Roman"/>
              </a:rPr>
              <a:t>8</a:t>
            </a:r>
            <a:r>
              <a:rPr sz="1500" spc="30" dirty="0">
                <a:latin typeface="Times New Roman"/>
                <a:cs typeface="Times New Roman"/>
              </a:rPr>
              <a:t>5</a:t>
            </a:r>
            <a:r>
              <a:rPr sz="1600" i="1" spc="-45" dirty="0">
                <a:latin typeface="Symbol"/>
                <a:cs typeface="Symbol"/>
              </a:rPr>
              <a:t></a:t>
            </a:r>
            <a:r>
              <a:rPr sz="1350" spc="104" baseline="-24691" dirty="0">
                <a:latin typeface="Times New Roman"/>
                <a:cs typeface="Times New Roman"/>
              </a:rPr>
              <a:t>1</a:t>
            </a:r>
            <a:r>
              <a:rPr sz="2250" spc="30" baseline="11111" dirty="0">
                <a:latin typeface="Symbol"/>
                <a:cs typeface="Symbol"/>
              </a:rPr>
              <a:t></a:t>
            </a:r>
            <a:endParaRPr sz="2250" baseline="11111">
              <a:latin typeface="Symbol"/>
              <a:cs typeface="Symbo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364479" y="2840736"/>
            <a:ext cx="457200" cy="314325"/>
            <a:chOff x="3840479" y="2840735"/>
            <a:chExt cx="457200" cy="314325"/>
          </a:xfrm>
        </p:grpSpPr>
        <p:sp>
          <p:nvSpPr>
            <p:cNvPr id="22" name="object 22"/>
            <p:cNvSpPr/>
            <p:nvPr/>
          </p:nvSpPr>
          <p:spPr>
            <a:xfrm>
              <a:off x="3853433" y="2853689"/>
              <a:ext cx="431800" cy="288290"/>
            </a:xfrm>
            <a:custGeom>
              <a:avLst/>
              <a:gdLst/>
              <a:ahLst/>
              <a:cxnLst/>
              <a:rect l="l" t="t" r="r" b="b"/>
              <a:pathLst>
                <a:path w="431800" h="288289">
                  <a:moveTo>
                    <a:pt x="287274" y="0"/>
                  </a:moveTo>
                  <a:lnTo>
                    <a:pt x="287274" y="72009"/>
                  </a:lnTo>
                  <a:lnTo>
                    <a:pt x="0" y="72009"/>
                  </a:lnTo>
                  <a:lnTo>
                    <a:pt x="0" y="216026"/>
                  </a:lnTo>
                  <a:lnTo>
                    <a:pt x="287274" y="216026"/>
                  </a:lnTo>
                  <a:lnTo>
                    <a:pt x="287274" y="288036"/>
                  </a:lnTo>
                  <a:lnTo>
                    <a:pt x="431291" y="144018"/>
                  </a:lnTo>
                  <a:lnTo>
                    <a:pt x="28727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853433" y="2853689"/>
              <a:ext cx="431800" cy="288290"/>
            </a:xfrm>
            <a:custGeom>
              <a:avLst/>
              <a:gdLst/>
              <a:ahLst/>
              <a:cxnLst/>
              <a:rect l="l" t="t" r="r" b="b"/>
              <a:pathLst>
                <a:path w="431800" h="288289">
                  <a:moveTo>
                    <a:pt x="0" y="72009"/>
                  </a:moveTo>
                  <a:lnTo>
                    <a:pt x="287274" y="72009"/>
                  </a:lnTo>
                  <a:lnTo>
                    <a:pt x="287274" y="0"/>
                  </a:lnTo>
                  <a:lnTo>
                    <a:pt x="431291" y="144018"/>
                  </a:lnTo>
                  <a:lnTo>
                    <a:pt x="287274" y="288036"/>
                  </a:lnTo>
                  <a:lnTo>
                    <a:pt x="287274" y="216026"/>
                  </a:lnTo>
                  <a:lnTo>
                    <a:pt x="0" y="216026"/>
                  </a:lnTo>
                  <a:lnTo>
                    <a:pt x="0" y="72009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6165851" y="2830829"/>
            <a:ext cx="2629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solidFill>
                  <a:srgbClr val="FF0000"/>
                </a:solidFill>
                <a:latin typeface="Calibri"/>
                <a:cs typeface="Calibri"/>
              </a:rPr>
              <a:t>tulangan</a:t>
            </a:r>
            <a:r>
              <a:rPr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0000"/>
                </a:solidFill>
                <a:latin typeface="Calibri"/>
                <a:cs typeface="Calibri"/>
              </a:rPr>
              <a:t>tekan</a:t>
            </a:r>
            <a:r>
              <a:rPr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belum</a:t>
            </a:r>
            <a:r>
              <a:rPr b="1" spc="-5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luluh</a:t>
            </a:r>
            <a:endParaRPr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560549" y="3736996"/>
            <a:ext cx="499745" cy="0"/>
          </a:xfrm>
          <a:custGeom>
            <a:avLst/>
            <a:gdLst/>
            <a:ahLst/>
            <a:cxnLst/>
            <a:rect l="l" t="t" r="r" b="b"/>
            <a:pathLst>
              <a:path w="499745">
                <a:moveTo>
                  <a:pt x="0" y="0"/>
                </a:moveTo>
                <a:lnTo>
                  <a:pt x="499126" y="0"/>
                </a:lnTo>
              </a:path>
            </a:pathLst>
          </a:custGeom>
          <a:ln w="93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156665" y="4444508"/>
            <a:ext cx="499745" cy="0"/>
          </a:xfrm>
          <a:custGeom>
            <a:avLst/>
            <a:gdLst/>
            <a:ahLst/>
            <a:cxnLst/>
            <a:rect l="l" t="t" r="r" b="b"/>
            <a:pathLst>
              <a:path w="499745">
                <a:moveTo>
                  <a:pt x="0" y="0"/>
                </a:moveTo>
                <a:lnTo>
                  <a:pt x="499545" y="0"/>
                </a:lnTo>
              </a:path>
            </a:pathLst>
          </a:custGeom>
          <a:ln w="93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671024" y="4284529"/>
            <a:ext cx="110489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700" spc="15" dirty="0">
                <a:latin typeface="Symbol"/>
                <a:cs typeface="Symbol"/>
              </a:rPr>
              <a:t>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030083" y="4465052"/>
            <a:ext cx="75184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tabLst>
                <a:tab pos="653415" algn="l"/>
              </a:tabLst>
            </a:pPr>
            <a:r>
              <a:rPr sz="1700" spc="15" dirty="0">
                <a:latin typeface="Symbol"/>
                <a:cs typeface="Symbol"/>
              </a:rPr>
              <a:t></a:t>
            </a:r>
            <a:r>
              <a:rPr sz="1700" spc="15" dirty="0">
                <a:latin typeface="Times New Roman"/>
                <a:cs typeface="Times New Roman"/>
              </a:rPr>
              <a:t>	</a:t>
            </a:r>
            <a:r>
              <a:rPr sz="1700" spc="15" dirty="0">
                <a:latin typeface="Symbol"/>
                <a:cs typeface="Symbol"/>
              </a:rPr>
              <a:t>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074561" y="3757086"/>
            <a:ext cx="110489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700" spc="15" dirty="0">
                <a:latin typeface="Symbol"/>
                <a:cs typeface="Symbol"/>
              </a:rPr>
              <a:t>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433968" y="3576999"/>
            <a:ext cx="751205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tabLst>
                <a:tab pos="652780" algn="l"/>
              </a:tabLst>
            </a:pPr>
            <a:r>
              <a:rPr sz="1700" spc="15" dirty="0">
                <a:latin typeface="Symbol"/>
                <a:cs typeface="Symbol"/>
              </a:rPr>
              <a:t></a:t>
            </a:r>
            <a:r>
              <a:rPr sz="1700" spc="15" dirty="0">
                <a:latin typeface="Times New Roman"/>
                <a:cs typeface="Times New Roman"/>
              </a:rPr>
              <a:t>	</a:t>
            </a:r>
            <a:r>
              <a:rPr sz="1700" spc="15" dirty="0">
                <a:latin typeface="Symbol"/>
                <a:cs typeface="Symbol"/>
              </a:rPr>
              <a:t>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433968" y="3757086"/>
            <a:ext cx="110489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700" spc="15" dirty="0">
                <a:latin typeface="Symbol"/>
                <a:cs typeface="Symbol"/>
              </a:rPr>
              <a:t>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43776" y="4438503"/>
            <a:ext cx="123825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700" i="1" spc="15" dirty="0">
                <a:latin typeface="Times New Roman"/>
                <a:cs typeface="Times New Roman"/>
              </a:rPr>
              <a:t>c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030083" y="4127010"/>
            <a:ext cx="75184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2550" spc="22" baseline="-4901" dirty="0">
                <a:latin typeface="Symbol"/>
                <a:cs typeface="Symbol"/>
              </a:rPr>
              <a:t></a:t>
            </a:r>
            <a:r>
              <a:rPr sz="2550" spc="-165" baseline="-4901" dirty="0">
                <a:latin typeface="Times New Roman"/>
                <a:cs typeface="Times New Roman"/>
              </a:rPr>
              <a:t> </a:t>
            </a:r>
            <a:r>
              <a:rPr sz="1700" i="1" spc="15" dirty="0">
                <a:latin typeface="Times New Roman"/>
                <a:cs typeface="Times New Roman"/>
              </a:rPr>
              <a:t>c</a:t>
            </a:r>
            <a:r>
              <a:rPr sz="1700" i="1" spc="-110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Symbol"/>
                <a:cs typeface="Symbol"/>
              </a:rPr>
              <a:t></a:t>
            </a:r>
            <a:r>
              <a:rPr sz="1700" spc="-140" dirty="0">
                <a:latin typeface="Times New Roman"/>
                <a:cs typeface="Times New Roman"/>
              </a:rPr>
              <a:t> </a:t>
            </a:r>
            <a:r>
              <a:rPr sz="1700" i="1" spc="20" dirty="0">
                <a:latin typeface="Times New Roman"/>
                <a:cs typeface="Times New Roman"/>
              </a:rPr>
              <a:t>d</a:t>
            </a:r>
            <a:r>
              <a:rPr sz="1700" i="1" spc="-265" dirty="0">
                <a:latin typeface="Times New Roman"/>
                <a:cs typeface="Times New Roman"/>
              </a:rPr>
              <a:t> </a:t>
            </a:r>
            <a:r>
              <a:rPr sz="2550" spc="15" baseline="3267" dirty="0">
                <a:latin typeface="Symbol"/>
                <a:cs typeface="Symbol"/>
              </a:rPr>
              <a:t></a:t>
            </a:r>
            <a:r>
              <a:rPr sz="2550" spc="-254" baseline="3267" dirty="0">
                <a:latin typeface="Times New Roman"/>
                <a:cs typeface="Times New Roman"/>
              </a:rPr>
              <a:t> </a:t>
            </a:r>
            <a:r>
              <a:rPr sz="2550" spc="22" baseline="-4901" dirty="0">
                <a:latin typeface="Symbol"/>
                <a:cs typeface="Symbol"/>
              </a:rPr>
              <a:t></a:t>
            </a:r>
            <a:endParaRPr sz="2550" baseline="-4901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747149" y="3730978"/>
            <a:ext cx="123825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700" i="1" spc="15" dirty="0">
                <a:latin typeface="Times New Roman"/>
                <a:cs typeface="Times New Roman"/>
              </a:rPr>
              <a:t>c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661715" y="4412990"/>
            <a:ext cx="819785" cy="168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459105" algn="l"/>
                <a:tab pos="756285" algn="l"/>
              </a:tabLst>
            </a:pPr>
            <a:r>
              <a:rPr sz="1000" i="1" spc="5" dirty="0">
                <a:latin typeface="Times New Roman"/>
                <a:cs typeface="Times New Roman"/>
              </a:rPr>
              <a:t>s	s	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84755" y="4254351"/>
            <a:ext cx="1555750" cy="3048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700" i="1" spc="10" dirty="0">
                <a:latin typeface="Times New Roman"/>
                <a:cs typeface="Times New Roman"/>
              </a:rPr>
              <a:t>f</a:t>
            </a:r>
            <a:r>
              <a:rPr sz="1700" i="1" spc="-45" dirty="0">
                <a:latin typeface="Times New Roman"/>
                <a:cs typeface="Times New Roman"/>
              </a:rPr>
              <a:t> </a:t>
            </a:r>
            <a:r>
              <a:rPr sz="2550" spc="15" baseline="3267" dirty="0">
                <a:latin typeface="Symbol"/>
                <a:cs typeface="Symbol"/>
              </a:rPr>
              <a:t></a:t>
            </a:r>
            <a:r>
              <a:rPr sz="2550" spc="-172" baseline="3267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Symbol"/>
                <a:cs typeface="Symbol"/>
              </a:rPr>
              <a:t></a:t>
            </a:r>
            <a:r>
              <a:rPr sz="1700" spc="30" dirty="0">
                <a:latin typeface="Times New Roman"/>
                <a:cs typeface="Times New Roman"/>
              </a:rPr>
              <a:t> </a:t>
            </a:r>
            <a:r>
              <a:rPr sz="1700" i="1" spc="25" dirty="0">
                <a:latin typeface="Times New Roman"/>
                <a:cs typeface="Times New Roman"/>
              </a:rPr>
              <a:t>E</a:t>
            </a:r>
            <a:r>
              <a:rPr sz="1700" i="1" dirty="0">
                <a:latin typeface="Times New Roman"/>
                <a:cs typeface="Times New Roman"/>
              </a:rPr>
              <a:t>  </a:t>
            </a:r>
            <a:r>
              <a:rPr sz="1700" spc="140" dirty="0">
                <a:latin typeface="Symbol"/>
                <a:cs typeface="Symbol"/>
              </a:rPr>
              <a:t></a:t>
            </a:r>
            <a:r>
              <a:rPr i="1" spc="-25" dirty="0">
                <a:latin typeface="Symbol"/>
                <a:cs typeface="Symbol"/>
              </a:rPr>
              <a:t></a:t>
            </a:r>
            <a:r>
              <a:rPr spc="-240" dirty="0">
                <a:latin typeface="Times New Roman"/>
                <a:cs typeface="Times New Roman"/>
              </a:rPr>
              <a:t> </a:t>
            </a:r>
            <a:r>
              <a:rPr sz="2550" spc="15" baseline="3267" dirty="0">
                <a:latin typeface="Symbol"/>
                <a:cs typeface="Symbol"/>
              </a:rPr>
              <a:t></a:t>
            </a:r>
            <a:r>
              <a:rPr sz="2550" spc="179" baseline="3267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Symbol"/>
                <a:cs typeface="Symbol"/>
              </a:rPr>
              <a:t></a:t>
            </a:r>
            <a:r>
              <a:rPr sz="1700" spc="-55" dirty="0">
                <a:latin typeface="Times New Roman"/>
                <a:cs typeface="Times New Roman"/>
              </a:rPr>
              <a:t> </a:t>
            </a:r>
            <a:r>
              <a:rPr sz="1700" spc="15" dirty="0">
                <a:latin typeface="Times New Roman"/>
                <a:cs typeface="Times New Roman"/>
              </a:rPr>
              <a:t>60</a:t>
            </a:r>
            <a:r>
              <a:rPr sz="1700" spc="-10" dirty="0">
                <a:latin typeface="Times New Roman"/>
                <a:cs typeface="Times New Roman"/>
              </a:rPr>
              <a:t>0</a:t>
            </a:r>
            <a:r>
              <a:rPr sz="2550" spc="22" baseline="-4901" dirty="0">
                <a:latin typeface="Symbol"/>
                <a:cs typeface="Symbol"/>
              </a:rPr>
              <a:t></a:t>
            </a:r>
            <a:endParaRPr sz="2550" baseline="-4901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653706" y="3705478"/>
            <a:ext cx="76200" cy="168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000" i="1" spc="5" dirty="0"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507751" y="3546403"/>
            <a:ext cx="1703070" cy="3048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i="1" spc="-25" dirty="0">
                <a:latin typeface="Symbol"/>
                <a:cs typeface="Symbol"/>
              </a:rPr>
              <a:t></a:t>
            </a:r>
            <a:r>
              <a:rPr spc="-240" dirty="0">
                <a:latin typeface="Times New Roman"/>
                <a:cs typeface="Times New Roman"/>
              </a:rPr>
              <a:t> </a:t>
            </a:r>
            <a:r>
              <a:rPr sz="2550" spc="15" baseline="3267" dirty="0">
                <a:latin typeface="Symbol"/>
                <a:cs typeface="Symbol"/>
              </a:rPr>
              <a:t></a:t>
            </a:r>
            <a:r>
              <a:rPr sz="2550" spc="179" baseline="3267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Symbol"/>
                <a:cs typeface="Symbol"/>
              </a:rPr>
              <a:t></a:t>
            </a:r>
            <a:r>
              <a:rPr sz="1700" spc="-5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0</a:t>
            </a:r>
            <a:r>
              <a:rPr sz="1700" spc="10" dirty="0">
                <a:latin typeface="Times New Roman"/>
                <a:cs typeface="Times New Roman"/>
              </a:rPr>
              <a:t>,00</a:t>
            </a:r>
            <a:r>
              <a:rPr sz="1700" spc="-65" dirty="0">
                <a:latin typeface="Times New Roman"/>
                <a:cs typeface="Times New Roman"/>
              </a:rPr>
              <a:t>3</a:t>
            </a:r>
            <a:r>
              <a:rPr sz="2550" spc="22" baseline="31045" dirty="0">
                <a:latin typeface="Symbol"/>
                <a:cs typeface="Symbol"/>
              </a:rPr>
              <a:t></a:t>
            </a:r>
            <a:r>
              <a:rPr sz="2550" spc="-172" baseline="31045" dirty="0">
                <a:latin typeface="Times New Roman"/>
                <a:cs typeface="Times New Roman"/>
              </a:rPr>
              <a:t> </a:t>
            </a:r>
            <a:r>
              <a:rPr sz="2550" i="1" spc="22" baseline="35947" dirty="0">
                <a:latin typeface="Times New Roman"/>
                <a:cs typeface="Times New Roman"/>
              </a:rPr>
              <a:t>c</a:t>
            </a:r>
            <a:r>
              <a:rPr sz="2550" i="1" spc="-165" baseline="35947" dirty="0">
                <a:latin typeface="Times New Roman"/>
                <a:cs typeface="Times New Roman"/>
              </a:rPr>
              <a:t> </a:t>
            </a:r>
            <a:r>
              <a:rPr sz="2550" spc="30" baseline="35947" dirty="0">
                <a:latin typeface="Symbol"/>
                <a:cs typeface="Symbol"/>
              </a:rPr>
              <a:t></a:t>
            </a:r>
            <a:r>
              <a:rPr sz="2550" spc="-202" baseline="35947" dirty="0">
                <a:latin typeface="Times New Roman"/>
                <a:cs typeface="Times New Roman"/>
              </a:rPr>
              <a:t> </a:t>
            </a:r>
            <a:r>
              <a:rPr sz="2550" i="1" spc="30" baseline="35947" dirty="0">
                <a:latin typeface="Times New Roman"/>
                <a:cs typeface="Times New Roman"/>
              </a:rPr>
              <a:t>d</a:t>
            </a:r>
            <a:r>
              <a:rPr sz="2550" i="1" spc="-405" baseline="35947" dirty="0">
                <a:latin typeface="Times New Roman"/>
                <a:cs typeface="Times New Roman"/>
              </a:rPr>
              <a:t> </a:t>
            </a:r>
            <a:r>
              <a:rPr sz="2550" spc="15" baseline="39215" dirty="0">
                <a:latin typeface="Symbol"/>
                <a:cs typeface="Symbol"/>
              </a:rPr>
              <a:t></a:t>
            </a:r>
            <a:r>
              <a:rPr sz="2550" spc="-254" baseline="39215" dirty="0">
                <a:latin typeface="Times New Roman"/>
                <a:cs typeface="Times New Roman"/>
              </a:rPr>
              <a:t> </a:t>
            </a:r>
            <a:r>
              <a:rPr sz="2550" spc="22" baseline="31045" dirty="0">
                <a:latin typeface="Symbol"/>
                <a:cs typeface="Symbol"/>
              </a:rPr>
              <a:t></a:t>
            </a:r>
            <a:endParaRPr sz="2550" baseline="31045">
              <a:latin typeface="Symbol"/>
              <a:cs typeface="Symbo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9016454" y="5095876"/>
            <a:ext cx="449580" cy="0"/>
          </a:xfrm>
          <a:custGeom>
            <a:avLst/>
            <a:gdLst/>
            <a:ahLst/>
            <a:cxnLst/>
            <a:rect l="l" t="t" r="r" b="b"/>
            <a:pathLst>
              <a:path w="449579">
                <a:moveTo>
                  <a:pt x="0" y="0"/>
                </a:moveTo>
                <a:lnTo>
                  <a:pt x="449395" y="0"/>
                </a:lnTo>
              </a:path>
            </a:pathLst>
          </a:custGeom>
          <a:ln w="83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6502302" y="5317227"/>
            <a:ext cx="1446530" cy="7442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 marR="30480" indent="5715">
              <a:lnSpc>
                <a:spcPct val="144900"/>
              </a:lnSpc>
              <a:spcBef>
                <a:spcPts val="135"/>
              </a:spcBef>
            </a:pPr>
            <a:r>
              <a:rPr sz="1550" i="1" spc="20" dirty="0">
                <a:latin typeface="Times New Roman"/>
                <a:cs typeface="Times New Roman"/>
              </a:rPr>
              <a:t>C</a:t>
            </a:r>
            <a:r>
              <a:rPr sz="1350" i="1" spc="7" baseline="-24691" dirty="0">
                <a:latin typeface="Times New Roman"/>
                <a:cs typeface="Times New Roman"/>
              </a:rPr>
              <a:t>c</a:t>
            </a:r>
            <a:r>
              <a:rPr sz="1350" i="1" baseline="-24691" dirty="0">
                <a:latin typeface="Times New Roman"/>
                <a:cs typeface="Times New Roman"/>
              </a:rPr>
              <a:t> </a:t>
            </a:r>
            <a:r>
              <a:rPr sz="1350" i="1" spc="127" baseline="-24691" dirty="0">
                <a:latin typeface="Times New Roman"/>
                <a:cs typeface="Times New Roman"/>
              </a:rPr>
              <a:t> </a:t>
            </a:r>
            <a:r>
              <a:rPr sz="1550" spc="10" dirty="0">
                <a:latin typeface="Symbol"/>
                <a:cs typeface="Symbol"/>
              </a:rPr>
              <a:t></a:t>
            </a:r>
            <a:r>
              <a:rPr sz="1550" spc="-55" dirty="0">
                <a:latin typeface="Times New Roman"/>
                <a:cs typeface="Times New Roman"/>
              </a:rPr>
              <a:t> </a:t>
            </a:r>
            <a:r>
              <a:rPr sz="1550" spc="-25" dirty="0">
                <a:latin typeface="Times New Roman"/>
                <a:cs typeface="Times New Roman"/>
              </a:rPr>
              <a:t>0</a:t>
            </a:r>
            <a:r>
              <a:rPr sz="1550" spc="-45" dirty="0">
                <a:latin typeface="Times New Roman"/>
                <a:cs typeface="Times New Roman"/>
              </a:rPr>
              <a:t>,</a:t>
            </a:r>
            <a:r>
              <a:rPr sz="1550" dirty="0">
                <a:latin typeface="Times New Roman"/>
                <a:cs typeface="Times New Roman"/>
              </a:rPr>
              <a:t>8</a:t>
            </a:r>
            <a:r>
              <a:rPr sz="1550" spc="10" dirty="0">
                <a:latin typeface="Times New Roman"/>
                <a:cs typeface="Times New Roman"/>
              </a:rPr>
              <a:t>5</a:t>
            </a:r>
            <a:r>
              <a:rPr sz="1550" spc="-100" dirty="0">
                <a:latin typeface="Times New Roman"/>
                <a:cs typeface="Times New Roman"/>
              </a:rPr>
              <a:t> </a:t>
            </a:r>
            <a:r>
              <a:rPr sz="1550" i="1" spc="80" dirty="0">
                <a:latin typeface="Times New Roman"/>
                <a:cs typeface="Times New Roman"/>
              </a:rPr>
              <a:t>f</a:t>
            </a:r>
            <a:r>
              <a:rPr sz="1350" i="1" spc="-209" baseline="-24691" dirty="0">
                <a:latin typeface="Times New Roman"/>
                <a:cs typeface="Times New Roman"/>
              </a:rPr>
              <a:t>c</a:t>
            </a:r>
            <a:r>
              <a:rPr sz="2325" spc="-179" baseline="3584" dirty="0">
                <a:latin typeface="Symbol"/>
                <a:cs typeface="Symbol"/>
              </a:rPr>
              <a:t></a:t>
            </a:r>
            <a:r>
              <a:rPr sz="1650" i="1" spc="-60" dirty="0">
                <a:latin typeface="Symbol"/>
                <a:cs typeface="Symbol"/>
              </a:rPr>
              <a:t></a:t>
            </a:r>
            <a:r>
              <a:rPr sz="1350" spc="-22" baseline="-24691" dirty="0">
                <a:latin typeface="Times New Roman"/>
                <a:cs typeface="Times New Roman"/>
              </a:rPr>
              <a:t>1</a:t>
            </a:r>
            <a:r>
              <a:rPr sz="1550" i="1" spc="10" dirty="0">
                <a:latin typeface="Times New Roman"/>
                <a:cs typeface="Times New Roman"/>
              </a:rPr>
              <a:t>c</a:t>
            </a:r>
            <a:r>
              <a:rPr sz="1550" i="1" spc="-185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</a:t>
            </a:r>
            <a:r>
              <a:rPr sz="1550" spc="-245" dirty="0">
                <a:latin typeface="Times New Roman"/>
                <a:cs typeface="Times New Roman"/>
              </a:rPr>
              <a:t> </a:t>
            </a:r>
            <a:r>
              <a:rPr sz="1550" i="1" spc="5" dirty="0">
                <a:latin typeface="Times New Roman"/>
                <a:cs typeface="Times New Roman"/>
              </a:rPr>
              <a:t>b  </a:t>
            </a:r>
            <a:r>
              <a:rPr sz="1550" i="1" spc="10" dirty="0">
                <a:latin typeface="Times New Roman"/>
                <a:cs typeface="Times New Roman"/>
              </a:rPr>
              <a:t>T</a:t>
            </a:r>
            <a:r>
              <a:rPr sz="1550" i="1" spc="150" dirty="0">
                <a:latin typeface="Times New Roman"/>
                <a:cs typeface="Times New Roman"/>
              </a:rPr>
              <a:t> </a:t>
            </a:r>
            <a:r>
              <a:rPr sz="1550" spc="10" dirty="0">
                <a:latin typeface="Symbol"/>
                <a:cs typeface="Symbol"/>
              </a:rPr>
              <a:t>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i="1" spc="-80" dirty="0">
                <a:latin typeface="Times New Roman"/>
                <a:cs typeface="Times New Roman"/>
              </a:rPr>
              <a:t>A</a:t>
            </a:r>
            <a:r>
              <a:rPr sz="1350" i="1" spc="7" baseline="-24691" dirty="0">
                <a:latin typeface="Times New Roman"/>
                <a:cs typeface="Times New Roman"/>
              </a:rPr>
              <a:t>s</a:t>
            </a:r>
            <a:r>
              <a:rPr sz="1350" i="1" baseline="-24691" dirty="0">
                <a:latin typeface="Times New Roman"/>
                <a:cs typeface="Times New Roman"/>
              </a:rPr>
              <a:t> </a:t>
            </a:r>
            <a:r>
              <a:rPr sz="1350" i="1" spc="-82" baseline="-24691" dirty="0">
                <a:latin typeface="Times New Roman"/>
                <a:cs typeface="Times New Roman"/>
              </a:rPr>
              <a:t> </a:t>
            </a:r>
            <a:r>
              <a:rPr sz="1550" i="1" spc="5" dirty="0">
                <a:latin typeface="Times New Roman"/>
                <a:cs typeface="Times New Roman"/>
              </a:rPr>
              <a:t>f</a:t>
            </a:r>
            <a:r>
              <a:rPr sz="1550" i="1" spc="-210" dirty="0">
                <a:latin typeface="Times New Roman"/>
                <a:cs typeface="Times New Roman"/>
              </a:rPr>
              <a:t> </a:t>
            </a:r>
            <a:r>
              <a:rPr sz="1350" i="1" spc="7" baseline="-24691" dirty="0">
                <a:latin typeface="Times New Roman"/>
                <a:cs typeface="Times New Roman"/>
              </a:rPr>
              <a:t>y</a:t>
            </a:r>
            <a:endParaRPr sz="1350" baseline="-24691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671981" y="5066634"/>
            <a:ext cx="1397000" cy="15260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408305" algn="l"/>
                <a:tab pos="648335" algn="l"/>
                <a:tab pos="1332230" algn="l"/>
              </a:tabLst>
            </a:pPr>
            <a:r>
              <a:rPr sz="900" i="1" spc="5" dirty="0">
                <a:latin typeface="Times New Roman"/>
                <a:cs typeface="Times New Roman"/>
              </a:rPr>
              <a:t>s	s	s	c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183347" y="5089191"/>
            <a:ext cx="114300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550" i="1" spc="10" dirty="0">
                <a:latin typeface="Times New Roman"/>
                <a:cs typeface="Times New Roman"/>
              </a:rPr>
              <a:t>c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168067" y="4983638"/>
            <a:ext cx="182245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900" i="1" spc="5" dirty="0">
                <a:latin typeface="Times New Roman"/>
                <a:cs typeface="Times New Roman"/>
              </a:rPr>
              <a:t>c</a:t>
            </a:r>
            <a:r>
              <a:rPr sz="900" i="1" spc="-10" dirty="0">
                <a:latin typeface="Times New Roman"/>
                <a:cs typeface="Times New Roman"/>
              </a:rPr>
              <a:t> </a:t>
            </a:r>
            <a:r>
              <a:rPr sz="2325" spc="7" baseline="-3584" dirty="0">
                <a:latin typeface="Symbol"/>
                <a:cs typeface="Symbol"/>
              </a:rPr>
              <a:t></a:t>
            </a:r>
            <a:endParaRPr sz="2325" baseline="-3584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247577" y="5129431"/>
            <a:ext cx="102235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550" spc="5" dirty="0">
                <a:latin typeface="Symbol"/>
                <a:cs typeface="Symbol"/>
              </a:rPr>
              <a:t>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528350" y="5129431"/>
            <a:ext cx="102235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550" spc="5" dirty="0">
                <a:latin typeface="Symbol"/>
                <a:cs typeface="Symbol"/>
              </a:rPr>
              <a:t>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478006" y="4950573"/>
            <a:ext cx="102235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550" spc="5" dirty="0">
                <a:latin typeface="Symbol"/>
                <a:cs typeface="Symbol"/>
              </a:rPr>
              <a:t>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478006" y="5112695"/>
            <a:ext cx="102235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550" spc="5" dirty="0">
                <a:latin typeface="Symbol"/>
                <a:cs typeface="Symbol"/>
              </a:rPr>
              <a:t>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901200" y="5112695"/>
            <a:ext cx="102235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550" spc="5" dirty="0">
                <a:latin typeface="Symbol"/>
                <a:cs typeface="Symbol"/>
              </a:rPr>
              <a:t>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430190" y="4807183"/>
            <a:ext cx="226060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spcBef>
                <a:spcPts val="115"/>
              </a:spcBef>
            </a:pPr>
            <a:r>
              <a:rPr sz="2325" spc="7" baseline="-32258" dirty="0">
                <a:latin typeface="Symbol"/>
                <a:cs typeface="Symbol"/>
              </a:rPr>
              <a:t></a:t>
            </a:r>
            <a:r>
              <a:rPr sz="2325" spc="-307" baseline="-32258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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875799" y="4934245"/>
            <a:ext cx="1499870" cy="25327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spcBef>
                <a:spcPts val="115"/>
              </a:spcBef>
            </a:pPr>
            <a:r>
              <a:rPr sz="2325" spc="7" baseline="30465" dirty="0">
                <a:latin typeface="Symbol"/>
                <a:cs typeface="Symbol"/>
              </a:rPr>
              <a:t></a:t>
            </a:r>
            <a:r>
              <a:rPr sz="2325" spc="-157" baseline="30465" dirty="0">
                <a:latin typeface="Times New Roman"/>
                <a:cs typeface="Times New Roman"/>
              </a:rPr>
              <a:t> </a:t>
            </a:r>
            <a:r>
              <a:rPr sz="2325" i="1" spc="15" baseline="35842" dirty="0">
                <a:latin typeface="Times New Roman"/>
                <a:cs typeface="Times New Roman"/>
              </a:rPr>
              <a:t>c</a:t>
            </a:r>
            <a:r>
              <a:rPr sz="2325" i="1" spc="-165" baseline="35842" dirty="0">
                <a:latin typeface="Times New Roman"/>
                <a:cs typeface="Times New Roman"/>
              </a:rPr>
              <a:t> </a:t>
            </a:r>
            <a:r>
              <a:rPr sz="2325" spc="15" baseline="35842" dirty="0">
                <a:latin typeface="Symbol"/>
                <a:cs typeface="Symbol"/>
              </a:rPr>
              <a:t></a:t>
            </a:r>
            <a:r>
              <a:rPr sz="2325" spc="-195" baseline="35842" dirty="0">
                <a:latin typeface="Times New Roman"/>
                <a:cs typeface="Times New Roman"/>
              </a:rPr>
              <a:t> </a:t>
            </a:r>
            <a:r>
              <a:rPr sz="2325" i="1" spc="15" baseline="35842" dirty="0">
                <a:latin typeface="Times New Roman"/>
                <a:cs typeface="Times New Roman"/>
              </a:rPr>
              <a:t>d</a:t>
            </a:r>
            <a:r>
              <a:rPr sz="2325" i="1" spc="-375" baseline="35842" dirty="0">
                <a:latin typeface="Times New Roman"/>
                <a:cs typeface="Times New Roman"/>
              </a:rPr>
              <a:t> </a:t>
            </a:r>
            <a:r>
              <a:rPr sz="2325" spc="7" baseline="37634" dirty="0">
                <a:latin typeface="Symbol"/>
                <a:cs typeface="Symbol"/>
              </a:rPr>
              <a:t></a:t>
            </a:r>
            <a:r>
              <a:rPr sz="2325" spc="-240" baseline="37634" dirty="0">
                <a:latin typeface="Times New Roman"/>
                <a:cs typeface="Times New Roman"/>
              </a:rPr>
              <a:t> </a:t>
            </a:r>
            <a:r>
              <a:rPr sz="2325" spc="7" baseline="30465" dirty="0">
                <a:latin typeface="Symbol"/>
                <a:cs typeface="Symbol"/>
              </a:rPr>
              <a:t></a:t>
            </a:r>
            <a:r>
              <a:rPr sz="2325" spc="-209" baseline="30465" dirty="0">
                <a:latin typeface="Times New Roman"/>
                <a:cs typeface="Times New Roman"/>
              </a:rPr>
              <a:t> </a:t>
            </a:r>
            <a:r>
              <a:rPr sz="1550" spc="10" dirty="0">
                <a:latin typeface="Symbol"/>
                <a:cs typeface="Symbol"/>
              </a:rPr>
              <a:t></a:t>
            </a:r>
            <a:r>
              <a:rPr sz="1550" spc="-155" dirty="0">
                <a:latin typeface="Times New Roman"/>
                <a:cs typeface="Times New Roman"/>
              </a:rPr>
              <a:t> </a:t>
            </a:r>
            <a:r>
              <a:rPr sz="1550" spc="-20" dirty="0">
                <a:latin typeface="Times New Roman"/>
                <a:cs typeface="Times New Roman"/>
              </a:rPr>
              <a:t>0</a:t>
            </a:r>
            <a:r>
              <a:rPr sz="1550" spc="-50" dirty="0">
                <a:latin typeface="Times New Roman"/>
                <a:cs typeface="Times New Roman"/>
              </a:rPr>
              <a:t>,</a:t>
            </a:r>
            <a:r>
              <a:rPr sz="1550" dirty="0">
                <a:latin typeface="Times New Roman"/>
                <a:cs typeface="Times New Roman"/>
              </a:rPr>
              <a:t>8</a:t>
            </a:r>
            <a:r>
              <a:rPr sz="1550" spc="10" dirty="0">
                <a:latin typeface="Times New Roman"/>
                <a:cs typeface="Times New Roman"/>
              </a:rPr>
              <a:t>5</a:t>
            </a:r>
            <a:r>
              <a:rPr sz="1550" spc="-100" dirty="0">
                <a:latin typeface="Times New Roman"/>
                <a:cs typeface="Times New Roman"/>
              </a:rPr>
              <a:t> </a:t>
            </a:r>
            <a:r>
              <a:rPr sz="1550" i="1" spc="5" dirty="0">
                <a:latin typeface="Times New Roman"/>
                <a:cs typeface="Times New Roman"/>
              </a:rPr>
              <a:t>f</a:t>
            </a:r>
            <a:r>
              <a:rPr sz="1550" i="1" spc="-40" dirty="0">
                <a:latin typeface="Times New Roman"/>
                <a:cs typeface="Times New Roman"/>
              </a:rPr>
              <a:t> </a:t>
            </a:r>
            <a:r>
              <a:rPr sz="2325" spc="-37" baseline="3584" dirty="0">
                <a:latin typeface="Symbol"/>
                <a:cs typeface="Symbol"/>
              </a:rPr>
              <a:t></a:t>
            </a:r>
            <a:r>
              <a:rPr sz="2325" spc="7" baseline="35842" dirty="0">
                <a:latin typeface="Symbol"/>
                <a:cs typeface="Symbol"/>
              </a:rPr>
              <a:t></a:t>
            </a:r>
            <a:endParaRPr sz="2325" baseline="35842">
              <a:latin typeface="Symbol"/>
              <a:cs typeface="Symbo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508331" y="4870796"/>
            <a:ext cx="2520950" cy="3403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spcBef>
                <a:spcPts val="115"/>
              </a:spcBef>
            </a:pPr>
            <a:r>
              <a:rPr sz="1550" i="1" spc="15" dirty="0">
                <a:latin typeface="Times New Roman"/>
                <a:cs typeface="Times New Roman"/>
              </a:rPr>
              <a:t>C </a:t>
            </a:r>
            <a:r>
              <a:rPr sz="1550" i="1" spc="165" dirty="0">
                <a:latin typeface="Times New Roman"/>
                <a:cs typeface="Times New Roman"/>
              </a:rPr>
              <a:t> </a:t>
            </a:r>
            <a:r>
              <a:rPr sz="1550" spc="10" dirty="0">
                <a:latin typeface="Symbol"/>
                <a:cs typeface="Symbol"/>
              </a:rPr>
              <a:t>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i="1" spc="-45" dirty="0">
                <a:latin typeface="Times New Roman"/>
                <a:cs typeface="Times New Roman"/>
              </a:rPr>
              <a:t>A</a:t>
            </a:r>
            <a:r>
              <a:rPr sz="2325" spc="202" baseline="3584" dirty="0">
                <a:latin typeface="Symbol"/>
                <a:cs typeface="Symbol"/>
              </a:rPr>
              <a:t></a:t>
            </a:r>
            <a:r>
              <a:rPr sz="2050" spc="-170" dirty="0">
                <a:latin typeface="Symbol"/>
                <a:cs typeface="Symbol"/>
              </a:rPr>
              <a:t></a:t>
            </a:r>
            <a:r>
              <a:rPr sz="2050" spc="-250" dirty="0">
                <a:latin typeface="Times New Roman"/>
                <a:cs typeface="Times New Roman"/>
              </a:rPr>
              <a:t> </a:t>
            </a:r>
            <a:r>
              <a:rPr sz="1550" i="1" spc="5" dirty="0">
                <a:latin typeface="Times New Roman"/>
                <a:cs typeface="Times New Roman"/>
              </a:rPr>
              <a:t>f</a:t>
            </a:r>
            <a:r>
              <a:rPr sz="1550" i="1" spc="-45" dirty="0">
                <a:latin typeface="Times New Roman"/>
                <a:cs typeface="Times New Roman"/>
              </a:rPr>
              <a:t> </a:t>
            </a:r>
            <a:r>
              <a:rPr sz="2325" spc="277" baseline="3584" dirty="0">
                <a:latin typeface="Symbol"/>
                <a:cs typeface="Symbol"/>
              </a:rPr>
              <a:t></a:t>
            </a:r>
            <a:r>
              <a:rPr sz="1550" spc="10" dirty="0">
                <a:latin typeface="Symbol"/>
                <a:cs typeface="Symbol"/>
              </a:rPr>
              <a:t></a:t>
            </a:r>
            <a:r>
              <a:rPr sz="1550" spc="-155" dirty="0">
                <a:latin typeface="Times New Roman"/>
                <a:cs typeface="Times New Roman"/>
              </a:rPr>
              <a:t> </a:t>
            </a:r>
            <a:r>
              <a:rPr sz="1550" spc="-25" dirty="0">
                <a:latin typeface="Times New Roman"/>
                <a:cs typeface="Times New Roman"/>
              </a:rPr>
              <a:t>0</a:t>
            </a:r>
            <a:r>
              <a:rPr sz="1550" spc="-45" dirty="0">
                <a:latin typeface="Times New Roman"/>
                <a:cs typeface="Times New Roman"/>
              </a:rPr>
              <a:t>,</a:t>
            </a:r>
            <a:r>
              <a:rPr sz="1550" dirty="0">
                <a:latin typeface="Times New Roman"/>
                <a:cs typeface="Times New Roman"/>
              </a:rPr>
              <a:t>8</a:t>
            </a:r>
            <a:r>
              <a:rPr sz="1550" spc="10" dirty="0">
                <a:latin typeface="Times New Roman"/>
                <a:cs typeface="Times New Roman"/>
              </a:rPr>
              <a:t>5</a:t>
            </a:r>
            <a:r>
              <a:rPr sz="1550" spc="-100" dirty="0">
                <a:latin typeface="Times New Roman"/>
                <a:cs typeface="Times New Roman"/>
              </a:rPr>
              <a:t> </a:t>
            </a:r>
            <a:r>
              <a:rPr sz="1550" i="1" spc="5" dirty="0">
                <a:latin typeface="Times New Roman"/>
                <a:cs typeface="Times New Roman"/>
              </a:rPr>
              <a:t>f</a:t>
            </a:r>
            <a:r>
              <a:rPr sz="1550" i="1" spc="-45" dirty="0">
                <a:latin typeface="Times New Roman"/>
                <a:cs typeface="Times New Roman"/>
              </a:rPr>
              <a:t> </a:t>
            </a:r>
            <a:r>
              <a:rPr sz="2325" baseline="3584" dirty="0">
                <a:latin typeface="Symbol"/>
                <a:cs typeface="Symbol"/>
              </a:rPr>
              <a:t></a:t>
            </a:r>
            <a:r>
              <a:rPr sz="2050" spc="-170" dirty="0">
                <a:latin typeface="Symbol"/>
                <a:cs typeface="Symbol"/>
              </a:rPr>
              <a:t></a:t>
            </a:r>
            <a:r>
              <a:rPr sz="2050" spc="-280" dirty="0">
                <a:latin typeface="Times New Roman"/>
                <a:cs typeface="Times New Roman"/>
              </a:rPr>
              <a:t> </a:t>
            </a:r>
            <a:r>
              <a:rPr sz="1550" spc="10" dirty="0">
                <a:latin typeface="Symbol"/>
                <a:cs typeface="Symbol"/>
              </a:rPr>
              <a:t>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i="1" spc="-85" dirty="0">
                <a:latin typeface="Times New Roman"/>
                <a:cs typeface="Times New Roman"/>
              </a:rPr>
              <a:t>A</a:t>
            </a:r>
            <a:r>
              <a:rPr sz="1350" i="1" spc="7" baseline="-24691" dirty="0">
                <a:latin typeface="Times New Roman"/>
                <a:cs typeface="Times New Roman"/>
              </a:rPr>
              <a:t>s</a:t>
            </a:r>
            <a:r>
              <a:rPr sz="1350" i="1" spc="37" baseline="-24691" dirty="0">
                <a:latin typeface="Times New Roman"/>
                <a:cs typeface="Times New Roman"/>
              </a:rPr>
              <a:t> </a:t>
            </a:r>
            <a:r>
              <a:rPr sz="2325" spc="15" baseline="-17921" dirty="0">
                <a:latin typeface="Symbol"/>
                <a:cs typeface="Symbol"/>
              </a:rPr>
              <a:t></a:t>
            </a:r>
            <a:r>
              <a:rPr sz="1550" dirty="0">
                <a:latin typeface="Times New Roman"/>
                <a:cs typeface="Times New Roman"/>
              </a:rPr>
              <a:t>60</a:t>
            </a:r>
            <a:r>
              <a:rPr sz="1550" spc="-20" dirty="0">
                <a:latin typeface="Times New Roman"/>
                <a:cs typeface="Times New Roman"/>
              </a:rPr>
              <a:t>0</a:t>
            </a:r>
            <a:r>
              <a:rPr sz="2325" spc="7" baseline="-5376" dirty="0">
                <a:latin typeface="Symbol"/>
                <a:cs typeface="Symbol"/>
              </a:rPr>
              <a:t></a:t>
            </a:r>
            <a:endParaRPr sz="2325" baseline="-5376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1642236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700849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Analisis</a:t>
            </a:r>
            <a:r>
              <a:rPr sz="28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dan</a:t>
            </a: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Desain</a:t>
            </a:r>
            <a:r>
              <a:rPr sz="28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Balok</a:t>
            </a:r>
            <a:r>
              <a:rPr sz="28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Bertulangan</a:t>
            </a:r>
            <a:r>
              <a:rPr sz="28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86228" y="2133346"/>
            <a:ext cx="3107690" cy="746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>
              <a:spcBef>
                <a:spcPts val="105"/>
              </a:spcBef>
            </a:pP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(tulangan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tekan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belum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luluh)</a:t>
            </a:r>
            <a:endParaRPr sz="2000">
              <a:latin typeface="Calibri"/>
              <a:cs typeface="Calibri"/>
            </a:endParaRPr>
          </a:p>
          <a:p>
            <a:pPr marL="38735">
              <a:spcBef>
                <a:spcPts val="1470"/>
              </a:spcBef>
            </a:pPr>
            <a:r>
              <a:rPr sz="1500" i="1" dirty="0">
                <a:latin typeface="Times New Roman"/>
                <a:cs typeface="Times New Roman"/>
              </a:rPr>
              <a:t>T</a:t>
            </a:r>
            <a:r>
              <a:rPr sz="1500" i="1" spc="1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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500" i="1" spc="35" dirty="0">
                <a:latin typeface="Times New Roman"/>
                <a:cs typeface="Times New Roman"/>
              </a:rPr>
              <a:t>C</a:t>
            </a:r>
            <a:r>
              <a:rPr sz="1275" i="1" spc="15" baseline="-26143" dirty="0">
                <a:latin typeface="Times New Roman"/>
                <a:cs typeface="Times New Roman"/>
              </a:rPr>
              <a:t>s</a:t>
            </a:r>
            <a:r>
              <a:rPr sz="1275" i="1" baseline="-26143" dirty="0">
                <a:latin typeface="Times New Roman"/>
                <a:cs typeface="Times New Roman"/>
              </a:rPr>
              <a:t> </a:t>
            </a:r>
            <a:r>
              <a:rPr sz="1275" i="1" spc="7" baseline="-26143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</a:t>
            </a:r>
            <a:r>
              <a:rPr sz="1500" spc="-15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C</a:t>
            </a:r>
            <a:r>
              <a:rPr sz="1275" i="1" spc="15" baseline="-26143" dirty="0">
                <a:latin typeface="Times New Roman"/>
                <a:cs typeface="Times New Roman"/>
              </a:rPr>
              <a:t>c</a:t>
            </a:r>
            <a:endParaRPr sz="1275" baseline="-26143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2541" y="4031107"/>
            <a:ext cx="20593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Nilai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diperoleh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19030" y="3268804"/>
            <a:ext cx="429259" cy="0"/>
          </a:xfrm>
          <a:custGeom>
            <a:avLst/>
            <a:gdLst/>
            <a:ahLst/>
            <a:cxnLst/>
            <a:rect l="l" t="t" r="r" b="b"/>
            <a:pathLst>
              <a:path w="429260">
                <a:moveTo>
                  <a:pt x="0" y="0"/>
                </a:moveTo>
                <a:lnTo>
                  <a:pt x="429018" y="0"/>
                </a:lnTo>
              </a:path>
            </a:pathLst>
          </a:custGeom>
          <a:ln w="80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220925" y="3507085"/>
            <a:ext cx="2067560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812165" algn="l"/>
                <a:tab pos="1198245" algn="l"/>
                <a:tab pos="1779270" algn="l"/>
                <a:tab pos="1991360" algn="l"/>
              </a:tabLst>
            </a:pPr>
            <a:r>
              <a:rPr sz="1950" spc="-160" dirty="0">
                <a:latin typeface="Symbol"/>
                <a:cs typeface="Symbol"/>
              </a:rPr>
              <a:t></a:t>
            </a:r>
            <a:r>
              <a:rPr sz="1950" spc="-160" dirty="0">
                <a:latin typeface="Times New Roman"/>
                <a:cs typeface="Times New Roman"/>
              </a:rPr>
              <a:t>	</a:t>
            </a:r>
            <a:r>
              <a:rPr sz="1950" spc="-160" dirty="0">
                <a:latin typeface="Symbol"/>
                <a:cs typeface="Symbol"/>
              </a:rPr>
              <a:t></a:t>
            </a:r>
            <a:r>
              <a:rPr sz="1950" spc="-160" dirty="0">
                <a:latin typeface="Times New Roman"/>
                <a:cs typeface="Times New Roman"/>
              </a:rPr>
              <a:t>	</a:t>
            </a:r>
            <a:r>
              <a:rPr sz="2400" spc="-465" dirty="0">
                <a:latin typeface="Symbol"/>
                <a:cs typeface="Symbol"/>
              </a:rPr>
              <a:t></a:t>
            </a:r>
            <a:r>
              <a:rPr sz="1950" spc="-160" dirty="0">
                <a:latin typeface="Symbol"/>
                <a:cs typeface="Symbol"/>
              </a:rPr>
              <a:t></a:t>
            </a:r>
            <a:r>
              <a:rPr sz="1950" dirty="0">
                <a:latin typeface="Times New Roman"/>
                <a:cs typeface="Times New Roman"/>
              </a:rPr>
              <a:t>	</a:t>
            </a:r>
            <a:r>
              <a:rPr sz="1950" spc="-160" dirty="0">
                <a:latin typeface="Symbol"/>
                <a:cs typeface="Symbol"/>
              </a:rPr>
              <a:t></a:t>
            </a:r>
            <a:r>
              <a:rPr sz="1950" dirty="0">
                <a:latin typeface="Times New Roman"/>
                <a:cs typeface="Times New Roman"/>
              </a:rPr>
              <a:t>	</a:t>
            </a:r>
            <a:r>
              <a:rPr sz="1950" spc="-160" dirty="0">
                <a:latin typeface="Symbol"/>
                <a:cs typeface="Symbol"/>
              </a:rPr>
              <a:t>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66948" y="3621003"/>
            <a:ext cx="81280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850" spc="10" dirty="0">
                <a:latin typeface="Times New Roman"/>
                <a:cs typeface="Times New Roman"/>
              </a:rPr>
              <a:t>2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16268" y="3615912"/>
            <a:ext cx="7302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dirty="0">
                <a:latin typeface="Symbol"/>
                <a:cs typeface="Symbol"/>
              </a:rPr>
              <a:t>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10220" y="3615912"/>
            <a:ext cx="22669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dirty="0">
                <a:latin typeface="Symbol"/>
                <a:cs typeface="Symbol"/>
              </a:rPr>
              <a:t></a:t>
            </a:r>
            <a:r>
              <a:rPr sz="1500" spc="3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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94271" y="3300359"/>
            <a:ext cx="9906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dirty="0">
                <a:latin typeface="Symbol"/>
                <a:cs typeface="Symbol"/>
              </a:rPr>
              <a:t>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64996" y="3300359"/>
            <a:ext cx="7366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500" dirty="0">
                <a:latin typeface="Symbol"/>
                <a:cs typeface="Symbol"/>
              </a:rPr>
              <a:t>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59103" y="3129238"/>
            <a:ext cx="9906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59103" y="3284362"/>
            <a:ext cx="9906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08317" y="3284362"/>
            <a:ext cx="9906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dirty="0">
                <a:latin typeface="Symbol"/>
                <a:cs typeface="Symbol"/>
              </a:rPr>
              <a:t>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57359" y="2992051"/>
            <a:ext cx="21971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2250" baseline="-31481" dirty="0">
                <a:latin typeface="Symbol"/>
                <a:cs typeface="Symbol"/>
              </a:rPr>
              <a:t></a:t>
            </a:r>
            <a:r>
              <a:rPr sz="2250" spc="-300" baseline="-31481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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933775" y="3507847"/>
            <a:ext cx="1799589" cy="3962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950" spc="-35" dirty="0">
                <a:latin typeface="Symbol"/>
                <a:cs typeface="Symbol"/>
              </a:rPr>
              <a:t></a:t>
            </a:r>
            <a:r>
              <a:rPr sz="1500" dirty="0">
                <a:latin typeface="Symbol"/>
                <a:cs typeface="Symbol"/>
              </a:rPr>
              <a:t>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A </a:t>
            </a:r>
            <a:r>
              <a:rPr sz="1500" i="1" spc="-12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</a:t>
            </a:r>
            <a:r>
              <a:rPr sz="1500" i="1" spc="30" dirty="0">
                <a:latin typeface="Times New Roman"/>
                <a:cs typeface="Times New Roman"/>
              </a:rPr>
              <a:t> </a:t>
            </a:r>
            <a:r>
              <a:rPr sz="2400" spc="-500" dirty="0">
                <a:latin typeface="Symbol"/>
                <a:cs typeface="Symbol"/>
              </a:rPr>
              <a:t></a:t>
            </a:r>
            <a:r>
              <a:rPr sz="1500" i="1" dirty="0">
                <a:latin typeface="Times New Roman"/>
                <a:cs typeface="Times New Roman"/>
              </a:rPr>
              <a:t>c</a:t>
            </a:r>
            <a:r>
              <a:rPr sz="1500" i="1" spc="-1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</a:t>
            </a:r>
            <a:r>
              <a:rPr sz="1500" spc="-15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60</a:t>
            </a:r>
            <a:r>
              <a:rPr sz="1500" dirty="0">
                <a:latin typeface="Times New Roman"/>
                <a:cs typeface="Times New Roman"/>
              </a:rPr>
              <a:t>0</a:t>
            </a:r>
            <a:r>
              <a:rPr sz="1500" spc="-24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A</a:t>
            </a:r>
            <a:r>
              <a:rPr sz="1500" i="1" spc="-2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d</a:t>
            </a:r>
            <a:r>
              <a:rPr sz="1500" i="1" spc="-245" dirty="0">
                <a:latin typeface="Times New Roman"/>
                <a:cs typeface="Times New Roman"/>
              </a:rPr>
              <a:t> </a:t>
            </a:r>
            <a:r>
              <a:rPr sz="2250" baseline="3703" dirty="0">
                <a:latin typeface="Symbol"/>
                <a:cs typeface="Symbol"/>
              </a:rPr>
              <a:t></a:t>
            </a:r>
            <a:r>
              <a:rPr sz="2250" spc="-104" baseline="3703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</a:t>
            </a:r>
            <a:r>
              <a:rPr sz="1500" spc="-6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30992" y="3626583"/>
            <a:ext cx="216598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351790" algn="l"/>
                <a:tab pos="787400" algn="l"/>
              </a:tabLst>
            </a:pPr>
            <a:r>
              <a:rPr sz="2250" baseline="3703" dirty="0">
                <a:latin typeface="Symbol"/>
                <a:cs typeface="Symbol"/>
              </a:rPr>
              <a:t></a:t>
            </a:r>
            <a:r>
              <a:rPr sz="2250" baseline="3703" dirty="0">
                <a:latin typeface="Times New Roman"/>
                <a:cs typeface="Times New Roman"/>
              </a:rPr>
              <a:t>	</a:t>
            </a:r>
            <a:r>
              <a:rPr sz="1500" i="1" dirty="0">
                <a:latin typeface="Times New Roman"/>
                <a:cs typeface="Times New Roman"/>
              </a:rPr>
              <a:t>c </a:t>
            </a:r>
            <a:r>
              <a:rPr sz="1500" i="1" spc="1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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Times New Roman"/>
                <a:cs typeface="Times New Roman"/>
              </a:rPr>
              <a:t>60</a:t>
            </a:r>
            <a:r>
              <a:rPr sz="1500" dirty="0">
                <a:latin typeface="Times New Roman"/>
                <a:cs typeface="Times New Roman"/>
              </a:rPr>
              <a:t>0</a:t>
            </a:r>
            <a:r>
              <a:rPr sz="1500" spc="-240" dirty="0">
                <a:latin typeface="Times New Roman"/>
                <a:cs typeface="Times New Roman"/>
              </a:rPr>
              <a:t> </a:t>
            </a:r>
            <a:r>
              <a:rPr sz="1500" i="1" spc="-60" dirty="0">
                <a:latin typeface="Times New Roman"/>
                <a:cs typeface="Times New Roman"/>
              </a:rPr>
              <a:t>A</a:t>
            </a:r>
            <a:r>
              <a:rPr sz="2250" baseline="3703" dirty="0">
                <a:latin typeface="Symbol"/>
                <a:cs typeface="Symbol"/>
              </a:rPr>
              <a:t></a:t>
            </a:r>
            <a:r>
              <a:rPr sz="2250" baseline="3703" dirty="0">
                <a:latin typeface="Times New Roman"/>
                <a:cs typeface="Times New Roman"/>
              </a:rPr>
              <a:t> </a:t>
            </a:r>
            <a:r>
              <a:rPr sz="2250" spc="75" baseline="3703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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-90" dirty="0">
                <a:latin typeface="Times New Roman"/>
                <a:cs typeface="Times New Roman"/>
              </a:rPr>
              <a:t> </a:t>
            </a:r>
            <a:r>
              <a:rPr sz="1500" spc="-35" dirty="0">
                <a:latin typeface="Times New Roman"/>
                <a:cs typeface="Times New Roman"/>
              </a:rPr>
              <a:t>0</a:t>
            </a:r>
            <a:r>
              <a:rPr sz="1500" spc="-50" dirty="0">
                <a:latin typeface="Times New Roman"/>
                <a:cs typeface="Times New Roman"/>
              </a:rPr>
              <a:t>,</a:t>
            </a:r>
            <a:r>
              <a:rPr sz="1500" spc="-10" dirty="0">
                <a:latin typeface="Times New Roman"/>
                <a:cs typeface="Times New Roman"/>
              </a:rPr>
              <a:t>8</a:t>
            </a:r>
            <a:r>
              <a:rPr sz="1500" dirty="0">
                <a:latin typeface="Times New Roman"/>
                <a:cs typeface="Times New Roman"/>
              </a:rPr>
              <a:t>5</a:t>
            </a:r>
            <a:r>
              <a:rPr sz="1500" spc="-10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</a:t>
            </a:r>
            <a:r>
              <a:rPr sz="1500" i="1" spc="-7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A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77497" y="3261484"/>
            <a:ext cx="110489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i="1" dirty="0">
                <a:latin typeface="Times New Roman"/>
                <a:cs typeface="Times New Roman"/>
              </a:rPr>
              <a:t>c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82918" y="3113616"/>
            <a:ext cx="143573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2250" baseline="31481" dirty="0">
                <a:latin typeface="Symbol"/>
                <a:cs typeface="Symbol"/>
              </a:rPr>
              <a:t></a:t>
            </a:r>
            <a:r>
              <a:rPr sz="2250" spc="-157" baseline="31481" dirty="0">
                <a:latin typeface="Times New Roman"/>
                <a:cs typeface="Times New Roman"/>
              </a:rPr>
              <a:t> </a:t>
            </a:r>
            <a:r>
              <a:rPr sz="2250" i="1" baseline="35185" dirty="0">
                <a:latin typeface="Times New Roman"/>
                <a:cs typeface="Times New Roman"/>
              </a:rPr>
              <a:t>c</a:t>
            </a:r>
            <a:r>
              <a:rPr sz="2250" i="1" spc="-172" baseline="35185" dirty="0">
                <a:latin typeface="Times New Roman"/>
                <a:cs typeface="Times New Roman"/>
              </a:rPr>
              <a:t> </a:t>
            </a:r>
            <a:r>
              <a:rPr sz="2250" baseline="35185" dirty="0">
                <a:latin typeface="Symbol"/>
                <a:cs typeface="Symbol"/>
              </a:rPr>
              <a:t></a:t>
            </a:r>
            <a:r>
              <a:rPr sz="2250" spc="-195" baseline="35185" dirty="0">
                <a:latin typeface="Times New Roman"/>
                <a:cs typeface="Times New Roman"/>
              </a:rPr>
              <a:t> </a:t>
            </a:r>
            <a:r>
              <a:rPr sz="2250" i="1" baseline="35185" dirty="0">
                <a:latin typeface="Times New Roman"/>
                <a:cs typeface="Times New Roman"/>
              </a:rPr>
              <a:t>d</a:t>
            </a:r>
            <a:r>
              <a:rPr sz="2250" i="1" spc="-367" baseline="35185" dirty="0">
                <a:latin typeface="Times New Roman"/>
                <a:cs typeface="Times New Roman"/>
              </a:rPr>
              <a:t> </a:t>
            </a:r>
            <a:r>
              <a:rPr sz="2250" baseline="38888" dirty="0">
                <a:latin typeface="Symbol"/>
                <a:cs typeface="Symbol"/>
              </a:rPr>
              <a:t></a:t>
            </a:r>
            <a:r>
              <a:rPr sz="2250" spc="-232" baseline="38888" dirty="0">
                <a:latin typeface="Times New Roman"/>
                <a:cs typeface="Times New Roman"/>
              </a:rPr>
              <a:t> </a:t>
            </a:r>
            <a:r>
              <a:rPr sz="2250" baseline="31481" dirty="0">
                <a:latin typeface="Symbol"/>
                <a:cs typeface="Symbol"/>
              </a:rPr>
              <a:t></a:t>
            </a:r>
            <a:r>
              <a:rPr sz="2250" spc="-209" baseline="31481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</a:t>
            </a:r>
            <a:r>
              <a:rPr sz="1500" spc="-150" dirty="0">
                <a:latin typeface="Times New Roman"/>
                <a:cs typeface="Times New Roman"/>
              </a:rPr>
              <a:t> </a:t>
            </a:r>
            <a:r>
              <a:rPr sz="1500" spc="-35" dirty="0">
                <a:latin typeface="Times New Roman"/>
                <a:cs typeface="Times New Roman"/>
              </a:rPr>
              <a:t>0</a:t>
            </a:r>
            <a:r>
              <a:rPr sz="1500" spc="-50" dirty="0">
                <a:latin typeface="Times New Roman"/>
                <a:cs typeface="Times New Roman"/>
              </a:rPr>
              <a:t>,</a:t>
            </a:r>
            <a:r>
              <a:rPr sz="1500" spc="-10" dirty="0">
                <a:latin typeface="Times New Roman"/>
                <a:cs typeface="Times New Roman"/>
              </a:rPr>
              <a:t>8</a:t>
            </a:r>
            <a:r>
              <a:rPr sz="1500" dirty="0">
                <a:latin typeface="Times New Roman"/>
                <a:cs typeface="Times New Roman"/>
              </a:rPr>
              <a:t>5</a:t>
            </a:r>
            <a:r>
              <a:rPr sz="1500" spc="-10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</a:t>
            </a:r>
            <a:r>
              <a:rPr sz="1500" i="1" spc="-50" dirty="0">
                <a:latin typeface="Times New Roman"/>
                <a:cs typeface="Times New Roman"/>
              </a:rPr>
              <a:t> </a:t>
            </a:r>
            <a:r>
              <a:rPr sz="2250" spc="-37" baseline="3703" dirty="0">
                <a:latin typeface="Symbol"/>
                <a:cs typeface="Symbol"/>
              </a:rPr>
              <a:t></a:t>
            </a:r>
            <a:r>
              <a:rPr sz="2250" baseline="35185" dirty="0">
                <a:latin typeface="Symbol"/>
                <a:cs typeface="Symbol"/>
              </a:rPr>
              <a:t></a:t>
            </a:r>
            <a:endParaRPr sz="2250" baseline="35185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211706" y="3753626"/>
            <a:ext cx="69215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850" i="1" spc="10" dirty="0">
                <a:latin typeface="Times New Roman"/>
                <a:cs typeface="Times New Roman"/>
              </a:rPr>
              <a:t>s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69501" y="3753626"/>
            <a:ext cx="241935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850" i="1" spc="10" dirty="0">
                <a:latin typeface="Times New Roman"/>
                <a:cs typeface="Times New Roman"/>
              </a:rPr>
              <a:t>s    </a:t>
            </a:r>
            <a:r>
              <a:rPr sz="850" i="1" spc="-95" dirty="0">
                <a:latin typeface="Times New Roman"/>
                <a:cs typeface="Times New Roman"/>
              </a:rPr>
              <a:t> </a:t>
            </a:r>
            <a:r>
              <a:rPr sz="850" i="1" spc="10" dirty="0">
                <a:latin typeface="Times New Roman"/>
                <a:cs typeface="Times New Roman"/>
              </a:rPr>
              <a:t>y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678282" y="3753626"/>
            <a:ext cx="250190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193675" algn="l"/>
              </a:tabLst>
            </a:pPr>
            <a:r>
              <a:rPr sz="850" i="1" spc="10" dirty="0">
                <a:latin typeface="Times New Roman"/>
                <a:cs typeface="Times New Roman"/>
              </a:rPr>
              <a:t>c	s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698741" y="3753626"/>
            <a:ext cx="1284605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1227455" algn="l"/>
              </a:tabLst>
            </a:pPr>
            <a:r>
              <a:rPr sz="850" i="1" spc="10" dirty="0">
                <a:latin typeface="Times New Roman"/>
                <a:cs typeface="Times New Roman"/>
              </a:rPr>
              <a:t>c   </a:t>
            </a:r>
            <a:r>
              <a:rPr sz="850" i="1" spc="85" dirty="0">
                <a:latin typeface="Times New Roman"/>
                <a:cs typeface="Times New Roman"/>
              </a:rPr>
              <a:t> </a:t>
            </a:r>
            <a:r>
              <a:rPr sz="850" spc="10" dirty="0">
                <a:latin typeface="Times New Roman"/>
                <a:cs typeface="Times New Roman"/>
              </a:rPr>
              <a:t>1</a:t>
            </a:r>
            <a:r>
              <a:rPr sz="850" dirty="0">
                <a:latin typeface="Times New Roman"/>
                <a:cs typeface="Times New Roman"/>
              </a:rPr>
              <a:t>	</a:t>
            </a:r>
            <a:r>
              <a:rPr sz="850" i="1" spc="10" dirty="0">
                <a:latin typeface="Times New Roman"/>
                <a:cs typeface="Times New Roman"/>
              </a:rPr>
              <a:t>s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17813" y="3160873"/>
            <a:ext cx="17589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850" i="1" spc="10" dirty="0">
                <a:latin typeface="Times New Roman"/>
                <a:cs typeface="Times New Roman"/>
              </a:rPr>
              <a:t>c </a:t>
            </a:r>
            <a:r>
              <a:rPr sz="2250" baseline="-3703" dirty="0">
                <a:latin typeface="Symbol"/>
                <a:cs typeface="Symbol"/>
              </a:rPr>
              <a:t></a:t>
            </a:r>
            <a:endParaRPr sz="2250" baseline="-3703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344219" y="3240277"/>
            <a:ext cx="1099820" cy="14619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862965" algn="l"/>
              </a:tabLst>
            </a:pPr>
            <a:r>
              <a:rPr sz="850" i="1" spc="10" dirty="0">
                <a:latin typeface="Times New Roman"/>
                <a:cs typeface="Times New Roman"/>
              </a:rPr>
              <a:t>s   </a:t>
            </a:r>
            <a:r>
              <a:rPr sz="850" i="1" spc="85" dirty="0">
                <a:latin typeface="Times New Roman"/>
                <a:cs typeface="Times New Roman"/>
              </a:rPr>
              <a:t> </a:t>
            </a:r>
            <a:r>
              <a:rPr sz="850" i="1" spc="10" dirty="0">
                <a:latin typeface="Times New Roman"/>
                <a:cs typeface="Times New Roman"/>
              </a:rPr>
              <a:t>y	c  </a:t>
            </a:r>
            <a:r>
              <a:rPr sz="850" i="1" spc="195" dirty="0">
                <a:latin typeface="Times New Roman"/>
                <a:cs typeface="Times New Roman"/>
              </a:rPr>
              <a:t> </a:t>
            </a:r>
            <a:r>
              <a:rPr sz="850" spc="10" dirty="0">
                <a:latin typeface="Times New Roman"/>
                <a:cs typeface="Times New Roman"/>
              </a:rPr>
              <a:t>1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277003" y="3616179"/>
            <a:ext cx="761365" cy="2545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spc="-30" dirty="0">
                <a:latin typeface="Times New Roman"/>
                <a:cs typeface="Times New Roman"/>
              </a:rPr>
              <a:t>0</a:t>
            </a:r>
            <a:r>
              <a:rPr sz="1500" spc="-50" dirty="0">
                <a:latin typeface="Times New Roman"/>
                <a:cs typeface="Times New Roman"/>
              </a:rPr>
              <a:t>,</a:t>
            </a:r>
            <a:r>
              <a:rPr sz="1500" spc="-10" dirty="0">
                <a:latin typeface="Times New Roman"/>
                <a:cs typeface="Times New Roman"/>
              </a:rPr>
              <a:t>8</a:t>
            </a:r>
            <a:r>
              <a:rPr sz="1500" dirty="0">
                <a:latin typeface="Times New Roman"/>
                <a:cs typeface="Times New Roman"/>
              </a:rPr>
              <a:t>5</a:t>
            </a:r>
            <a:r>
              <a:rPr sz="1500" spc="-10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 </a:t>
            </a:r>
            <a:r>
              <a:rPr sz="1500" i="1" spc="-170" dirty="0">
                <a:latin typeface="Times New Roman"/>
                <a:cs typeface="Times New Roman"/>
              </a:rPr>
              <a:t> </a:t>
            </a:r>
            <a:r>
              <a:rPr sz="1550" i="1" spc="-25" dirty="0">
                <a:latin typeface="Symbol"/>
                <a:cs typeface="Symbol"/>
              </a:rPr>
              <a:t></a:t>
            </a:r>
            <a:r>
              <a:rPr sz="1550" spc="-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b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213578" y="3103213"/>
            <a:ext cx="2319020" cy="2545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  <a:tabLst>
                <a:tab pos="426720" algn="l"/>
              </a:tabLst>
            </a:pPr>
            <a:r>
              <a:rPr sz="1500" i="1" dirty="0">
                <a:latin typeface="Times New Roman"/>
                <a:cs typeface="Times New Roman"/>
              </a:rPr>
              <a:t>A </a:t>
            </a:r>
            <a:r>
              <a:rPr sz="1500" i="1" spc="-12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	</a:t>
            </a:r>
            <a:r>
              <a:rPr sz="1500" dirty="0">
                <a:latin typeface="Symbol"/>
                <a:cs typeface="Symbol"/>
              </a:rPr>
              <a:t></a:t>
            </a:r>
            <a:r>
              <a:rPr sz="1500" spc="-60" dirty="0">
                <a:latin typeface="Times New Roman"/>
                <a:cs typeface="Times New Roman"/>
              </a:rPr>
              <a:t> </a:t>
            </a:r>
            <a:r>
              <a:rPr sz="1500" spc="-30" dirty="0">
                <a:latin typeface="Times New Roman"/>
                <a:cs typeface="Times New Roman"/>
              </a:rPr>
              <a:t>0</a:t>
            </a:r>
            <a:r>
              <a:rPr sz="1500" spc="-50" dirty="0">
                <a:latin typeface="Times New Roman"/>
                <a:cs typeface="Times New Roman"/>
              </a:rPr>
              <a:t>,</a:t>
            </a:r>
            <a:r>
              <a:rPr sz="1500" spc="-10" dirty="0">
                <a:latin typeface="Times New Roman"/>
                <a:cs typeface="Times New Roman"/>
              </a:rPr>
              <a:t>8</a:t>
            </a:r>
            <a:r>
              <a:rPr sz="1500" dirty="0">
                <a:latin typeface="Times New Roman"/>
                <a:cs typeface="Times New Roman"/>
              </a:rPr>
              <a:t>5</a:t>
            </a:r>
            <a:r>
              <a:rPr sz="1500" spc="-10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</a:t>
            </a:r>
            <a:r>
              <a:rPr sz="1500" i="1" spc="-50" dirty="0">
                <a:latin typeface="Times New Roman"/>
                <a:cs typeface="Times New Roman"/>
              </a:rPr>
              <a:t> </a:t>
            </a:r>
            <a:r>
              <a:rPr sz="2250" spc="-187" baseline="3703" dirty="0">
                <a:latin typeface="Symbol"/>
                <a:cs typeface="Symbol"/>
              </a:rPr>
              <a:t></a:t>
            </a:r>
            <a:r>
              <a:rPr sz="1550" i="1" spc="-25" dirty="0">
                <a:latin typeface="Symbol"/>
                <a:cs typeface="Symbol"/>
              </a:rPr>
              <a:t></a:t>
            </a:r>
            <a:r>
              <a:rPr sz="1550" spc="2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c</a:t>
            </a:r>
            <a:r>
              <a:rPr sz="1500" i="1" spc="-1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</a:t>
            </a:r>
            <a:r>
              <a:rPr sz="1500" spc="-24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b</a:t>
            </a:r>
            <a:r>
              <a:rPr sz="1500" i="1" spc="-1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</a:t>
            </a:r>
            <a:r>
              <a:rPr sz="1500" spc="10" dirty="0">
                <a:latin typeface="Times New Roman"/>
                <a:cs typeface="Times New Roman"/>
              </a:rPr>
              <a:t> </a:t>
            </a:r>
            <a:r>
              <a:rPr sz="1500" i="1" spc="-95" dirty="0">
                <a:latin typeface="Times New Roman"/>
                <a:cs typeface="Times New Roman"/>
              </a:rPr>
              <a:t>A</a:t>
            </a:r>
            <a:r>
              <a:rPr sz="1275" i="1" spc="15" baseline="-22875" dirty="0">
                <a:latin typeface="Times New Roman"/>
                <a:cs typeface="Times New Roman"/>
              </a:rPr>
              <a:t>s</a:t>
            </a:r>
            <a:r>
              <a:rPr sz="1275" i="1" spc="37" baseline="-22875" dirty="0">
                <a:latin typeface="Times New Roman"/>
                <a:cs typeface="Times New Roman"/>
              </a:rPr>
              <a:t> </a:t>
            </a:r>
            <a:r>
              <a:rPr sz="2250" spc="7" baseline="-16666" dirty="0">
                <a:latin typeface="Symbol"/>
                <a:cs typeface="Symbol"/>
              </a:rPr>
              <a:t></a:t>
            </a:r>
            <a:r>
              <a:rPr sz="1500" spc="-10" dirty="0">
                <a:latin typeface="Times New Roman"/>
                <a:cs typeface="Times New Roman"/>
              </a:rPr>
              <a:t>60</a:t>
            </a:r>
            <a:r>
              <a:rPr sz="1500" spc="-30" dirty="0">
                <a:latin typeface="Times New Roman"/>
                <a:cs typeface="Times New Roman"/>
              </a:rPr>
              <a:t>0</a:t>
            </a:r>
            <a:r>
              <a:rPr sz="2250" baseline="-3703" dirty="0">
                <a:latin typeface="Symbol"/>
                <a:cs typeface="Symbol"/>
              </a:rPr>
              <a:t></a:t>
            </a:r>
            <a:endParaRPr sz="2250" baseline="-3703">
              <a:latin typeface="Symbol"/>
              <a:cs typeface="Symbo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248754" y="4551144"/>
            <a:ext cx="1240790" cy="327025"/>
            <a:chOff x="1724754" y="4551143"/>
            <a:chExt cx="1240790" cy="327025"/>
          </a:xfrm>
        </p:grpSpPr>
        <p:sp>
          <p:nvSpPr>
            <p:cNvPr id="30" name="object 30"/>
            <p:cNvSpPr/>
            <p:nvPr/>
          </p:nvSpPr>
          <p:spPr>
            <a:xfrm>
              <a:off x="1729273" y="4753846"/>
              <a:ext cx="27940" cy="15875"/>
            </a:xfrm>
            <a:custGeom>
              <a:avLst/>
              <a:gdLst/>
              <a:ahLst/>
              <a:cxnLst/>
              <a:rect l="l" t="t" r="r" b="b"/>
              <a:pathLst>
                <a:path w="27939" h="15875">
                  <a:moveTo>
                    <a:pt x="0" y="15837"/>
                  </a:moveTo>
                  <a:lnTo>
                    <a:pt x="27435" y="0"/>
                  </a:lnTo>
                </a:path>
              </a:pathLst>
            </a:custGeom>
            <a:ln w="90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56708" y="4758131"/>
              <a:ext cx="40640" cy="111125"/>
            </a:xfrm>
            <a:custGeom>
              <a:avLst/>
              <a:gdLst/>
              <a:ahLst/>
              <a:cxnLst/>
              <a:rect l="l" t="t" r="r" b="b"/>
              <a:pathLst>
                <a:path w="40639" h="111125">
                  <a:moveTo>
                    <a:pt x="0" y="0"/>
                  </a:moveTo>
                  <a:lnTo>
                    <a:pt x="40065" y="110830"/>
                  </a:lnTo>
                </a:path>
              </a:pathLst>
            </a:custGeom>
            <a:ln w="178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801572" y="4555714"/>
              <a:ext cx="1163955" cy="313690"/>
            </a:xfrm>
            <a:custGeom>
              <a:avLst/>
              <a:gdLst/>
              <a:ahLst/>
              <a:cxnLst/>
              <a:rect l="l" t="t" r="r" b="b"/>
              <a:pathLst>
                <a:path w="1163955" h="313689">
                  <a:moveTo>
                    <a:pt x="0" y="313246"/>
                  </a:moveTo>
                  <a:lnTo>
                    <a:pt x="52694" y="0"/>
                  </a:lnTo>
                </a:path>
                <a:path w="1163955" h="313689">
                  <a:moveTo>
                    <a:pt x="52694" y="0"/>
                  </a:moveTo>
                  <a:lnTo>
                    <a:pt x="1163616" y="0"/>
                  </a:lnTo>
                </a:path>
              </a:pathLst>
            </a:custGeom>
            <a:ln w="9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2606759" y="4575587"/>
            <a:ext cx="182118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025" indent="-162560">
              <a:spcBef>
                <a:spcPts val="100"/>
              </a:spcBef>
              <a:buFont typeface="Symbol"/>
              <a:buChar char=""/>
              <a:tabLst>
                <a:tab pos="200660" algn="l"/>
                <a:tab pos="479425" algn="l"/>
                <a:tab pos="791845" algn="l"/>
              </a:tabLst>
            </a:pPr>
            <a:r>
              <a:rPr sz="1700" i="1" spc="15" dirty="0">
                <a:latin typeface="Times New Roman"/>
                <a:cs typeface="Times New Roman"/>
              </a:rPr>
              <a:t>K</a:t>
            </a:r>
            <a:r>
              <a:rPr sz="1700" i="1" dirty="0">
                <a:latin typeface="Times New Roman"/>
                <a:cs typeface="Times New Roman"/>
              </a:rPr>
              <a:t>	</a:t>
            </a:r>
            <a:r>
              <a:rPr sz="1700" spc="15" dirty="0">
                <a:latin typeface="Symbol"/>
                <a:cs typeface="Symbol"/>
              </a:rPr>
              <a:t>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i="1" spc="15" dirty="0">
                <a:latin typeface="Times New Roman"/>
                <a:cs typeface="Times New Roman"/>
              </a:rPr>
              <a:t>K</a:t>
            </a:r>
            <a:r>
              <a:rPr sz="1700" i="1" dirty="0">
                <a:latin typeface="Times New Roman"/>
                <a:cs typeface="Times New Roman"/>
              </a:rPr>
              <a:t> </a:t>
            </a:r>
            <a:r>
              <a:rPr sz="1700" i="1" spc="-165" dirty="0">
                <a:latin typeface="Times New Roman"/>
                <a:cs typeface="Times New Roman"/>
              </a:rPr>
              <a:t> </a:t>
            </a:r>
            <a:r>
              <a:rPr sz="1500" baseline="50000" dirty="0">
                <a:latin typeface="Times New Roman"/>
                <a:cs typeface="Times New Roman"/>
              </a:rPr>
              <a:t>2 </a:t>
            </a:r>
            <a:r>
              <a:rPr sz="1500" spc="-82" baseline="50000" dirty="0">
                <a:latin typeface="Times New Roman"/>
                <a:cs typeface="Times New Roman"/>
              </a:rPr>
              <a:t> </a:t>
            </a:r>
            <a:r>
              <a:rPr sz="1700" spc="15" dirty="0">
                <a:latin typeface="Symbol"/>
                <a:cs typeface="Symbol"/>
              </a:rPr>
              <a:t></a:t>
            </a:r>
            <a:r>
              <a:rPr sz="1700" spc="-150" dirty="0">
                <a:latin typeface="Times New Roman"/>
                <a:cs typeface="Times New Roman"/>
              </a:rPr>
              <a:t> </a:t>
            </a:r>
            <a:r>
              <a:rPr sz="1700" spc="75" dirty="0">
                <a:latin typeface="Times New Roman"/>
                <a:cs typeface="Times New Roman"/>
              </a:rPr>
              <a:t>4</a:t>
            </a:r>
            <a:r>
              <a:rPr sz="1700" i="1" spc="15" dirty="0">
                <a:latin typeface="Times New Roman"/>
                <a:cs typeface="Times New Roman"/>
              </a:rPr>
              <a:t>K</a:t>
            </a:r>
            <a:r>
              <a:rPr sz="1700" i="1" spc="114" dirty="0">
                <a:latin typeface="Times New Roman"/>
                <a:cs typeface="Times New Roman"/>
              </a:rPr>
              <a:t> </a:t>
            </a:r>
            <a:r>
              <a:rPr sz="1700" i="1" spc="15" dirty="0">
                <a:latin typeface="Times New Roman"/>
                <a:cs typeface="Times New Roman"/>
              </a:rPr>
              <a:t>K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270984" y="4629509"/>
            <a:ext cx="2274570" cy="554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694055" algn="l"/>
                <a:tab pos="1285875" algn="l"/>
                <a:tab pos="1900555" algn="l"/>
                <a:tab pos="2126615" algn="l"/>
              </a:tabLst>
            </a:pPr>
            <a:r>
              <a:rPr sz="2550" i="1" spc="15" baseline="-26143" dirty="0">
                <a:latin typeface="Times New Roman"/>
                <a:cs typeface="Times New Roman"/>
              </a:rPr>
              <a:t>c</a:t>
            </a:r>
            <a:r>
              <a:rPr sz="2550" i="1" spc="-37" baseline="-26143" dirty="0">
                <a:latin typeface="Times New Roman"/>
                <a:cs typeface="Times New Roman"/>
              </a:rPr>
              <a:t> </a:t>
            </a:r>
            <a:r>
              <a:rPr sz="2550" spc="22" baseline="-26143" dirty="0">
                <a:latin typeface="Symbol"/>
                <a:cs typeface="Symbol"/>
              </a:rPr>
              <a:t></a:t>
            </a:r>
            <a:r>
              <a:rPr sz="1700" u="sng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	2	1	3</a:t>
            </a:r>
            <a:r>
              <a:rPr sz="1000" u="sng" spc="10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000">
              <a:latin typeface="Times New Roman"/>
              <a:cs typeface="Times New Roman"/>
            </a:endParaRPr>
          </a:p>
          <a:p>
            <a:pPr marL="314325" algn="ctr">
              <a:spcBef>
                <a:spcPts val="80"/>
              </a:spcBef>
            </a:pPr>
            <a:r>
              <a:rPr sz="1700" spc="25" dirty="0">
                <a:latin typeface="Times New Roman"/>
                <a:cs typeface="Times New Roman"/>
              </a:rPr>
              <a:t>2</a:t>
            </a:r>
            <a:r>
              <a:rPr sz="1700" i="1" spc="25" dirty="0">
                <a:latin typeface="Times New Roman"/>
                <a:cs typeface="Times New Roman"/>
              </a:rPr>
              <a:t>K</a:t>
            </a:r>
            <a:r>
              <a:rPr sz="1500" spc="37" baseline="-22222" dirty="0">
                <a:latin typeface="Times New Roman"/>
                <a:cs typeface="Times New Roman"/>
              </a:rPr>
              <a:t>1</a:t>
            </a:r>
            <a:endParaRPr sz="1500" baseline="-22222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527804" y="3992695"/>
            <a:ext cx="2510155" cy="119761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38100">
              <a:spcBef>
                <a:spcPts val="1105"/>
              </a:spcBef>
            </a:pPr>
            <a:r>
              <a:rPr sz="1650" i="1" spc="2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1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-7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-60" dirty="0">
                <a:latin typeface="Times New Roman"/>
                <a:cs typeface="Times New Roman"/>
              </a:rPr>
              <a:t> </a:t>
            </a:r>
            <a:r>
              <a:rPr sz="1650" spc="-20" dirty="0">
                <a:latin typeface="Times New Roman"/>
                <a:cs typeface="Times New Roman"/>
              </a:rPr>
              <a:t>0</a:t>
            </a:r>
            <a:r>
              <a:rPr sz="1650" spc="-55" dirty="0">
                <a:latin typeface="Times New Roman"/>
                <a:cs typeface="Times New Roman"/>
              </a:rPr>
              <a:t>,</a:t>
            </a:r>
            <a:r>
              <a:rPr sz="1650" spc="5" dirty="0">
                <a:latin typeface="Times New Roman"/>
                <a:cs typeface="Times New Roman"/>
              </a:rPr>
              <a:t>8</a:t>
            </a:r>
            <a:r>
              <a:rPr sz="1650" spc="15" dirty="0">
                <a:latin typeface="Times New Roman"/>
                <a:cs typeface="Times New Roman"/>
              </a:rPr>
              <a:t>5</a:t>
            </a:r>
            <a:r>
              <a:rPr sz="1650" spc="-110" dirty="0">
                <a:latin typeface="Times New Roman"/>
                <a:cs typeface="Times New Roman"/>
              </a:rPr>
              <a:t> </a:t>
            </a:r>
            <a:r>
              <a:rPr sz="1650" i="1" spc="95" dirty="0">
                <a:latin typeface="Times New Roman"/>
                <a:cs typeface="Times New Roman"/>
              </a:rPr>
              <a:t>f</a:t>
            </a:r>
            <a:r>
              <a:rPr sz="1425" i="1" spc="-209" baseline="-23391" dirty="0">
                <a:latin typeface="Times New Roman"/>
                <a:cs typeface="Times New Roman"/>
              </a:rPr>
              <a:t>c</a:t>
            </a:r>
            <a:r>
              <a:rPr sz="2475" spc="-195" baseline="3367" dirty="0">
                <a:latin typeface="Symbol"/>
                <a:cs typeface="Symbol"/>
              </a:rPr>
              <a:t></a:t>
            </a:r>
            <a:r>
              <a:rPr sz="1750" i="1" spc="-50" dirty="0">
                <a:latin typeface="Symbol"/>
                <a:cs typeface="Symbol"/>
              </a:rPr>
              <a:t></a:t>
            </a:r>
            <a:r>
              <a:rPr sz="1425" spc="-52" baseline="-23391" dirty="0">
                <a:latin typeface="Times New Roman"/>
                <a:cs typeface="Times New Roman"/>
              </a:rPr>
              <a:t>1</a:t>
            </a:r>
            <a:r>
              <a:rPr sz="1650" i="1" spc="15" dirty="0">
                <a:latin typeface="Times New Roman"/>
                <a:cs typeface="Times New Roman"/>
              </a:rPr>
              <a:t>b</a:t>
            </a:r>
            <a:endParaRPr sz="1650">
              <a:latin typeface="Times New Roman"/>
              <a:cs typeface="Times New Roman"/>
            </a:endParaRPr>
          </a:p>
          <a:p>
            <a:pPr marL="38100">
              <a:spcBef>
                <a:spcPts val="969"/>
              </a:spcBef>
            </a:pPr>
            <a:r>
              <a:rPr sz="1650" i="1" spc="13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2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112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95" dirty="0">
                <a:latin typeface="Times New Roman"/>
                <a:cs typeface="Times New Roman"/>
              </a:rPr>
              <a:t> </a:t>
            </a:r>
            <a:r>
              <a:rPr sz="1650" i="1" spc="-85" dirty="0">
                <a:latin typeface="Times New Roman"/>
                <a:cs typeface="Times New Roman"/>
              </a:rPr>
              <a:t>A</a:t>
            </a:r>
            <a:r>
              <a:rPr sz="1425" i="1" spc="-502" baseline="-23391" dirty="0">
                <a:latin typeface="Times New Roman"/>
                <a:cs typeface="Times New Roman"/>
              </a:rPr>
              <a:t>s</a:t>
            </a:r>
            <a:r>
              <a:rPr sz="2475" spc="225" baseline="3367" dirty="0">
                <a:latin typeface="Symbol"/>
                <a:cs typeface="Symbol"/>
              </a:rPr>
              <a:t></a:t>
            </a:r>
            <a:r>
              <a:rPr sz="1650" spc="20" dirty="0">
                <a:latin typeface="Times New Roman"/>
                <a:cs typeface="Times New Roman"/>
              </a:rPr>
              <a:t>(</a:t>
            </a:r>
            <a:r>
              <a:rPr sz="1650" spc="5" dirty="0">
                <a:latin typeface="Times New Roman"/>
                <a:cs typeface="Times New Roman"/>
              </a:rPr>
              <a:t>60</a:t>
            </a:r>
            <a:r>
              <a:rPr sz="1650" spc="15" dirty="0">
                <a:latin typeface="Times New Roman"/>
                <a:cs typeface="Times New Roman"/>
              </a:rPr>
              <a:t>0</a:t>
            </a:r>
            <a:r>
              <a:rPr sz="1650" spc="-160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</a:t>
            </a:r>
            <a:r>
              <a:rPr sz="1650" spc="-165" dirty="0">
                <a:latin typeface="Times New Roman"/>
                <a:cs typeface="Times New Roman"/>
              </a:rPr>
              <a:t> </a:t>
            </a:r>
            <a:r>
              <a:rPr sz="1650" spc="-20" dirty="0">
                <a:latin typeface="Times New Roman"/>
                <a:cs typeface="Times New Roman"/>
              </a:rPr>
              <a:t>0</a:t>
            </a:r>
            <a:r>
              <a:rPr sz="1650" spc="-50" dirty="0">
                <a:latin typeface="Times New Roman"/>
                <a:cs typeface="Times New Roman"/>
              </a:rPr>
              <a:t>,</a:t>
            </a:r>
            <a:r>
              <a:rPr sz="1650" spc="5" dirty="0">
                <a:latin typeface="Times New Roman"/>
                <a:cs typeface="Times New Roman"/>
              </a:rPr>
              <a:t>8</a:t>
            </a:r>
            <a:r>
              <a:rPr sz="1650" spc="15" dirty="0">
                <a:latin typeface="Times New Roman"/>
                <a:cs typeface="Times New Roman"/>
              </a:rPr>
              <a:t>5</a:t>
            </a:r>
            <a:r>
              <a:rPr sz="1650" spc="-110" dirty="0">
                <a:latin typeface="Times New Roman"/>
                <a:cs typeface="Times New Roman"/>
              </a:rPr>
              <a:t> </a:t>
            </a:r>
            <a:r>
              <a:rPr sz="1650" i="1" spc="90" dirty="0">
                <a:latin typeface="Times New Roman"/>
                <a:cs typeface="Times New Roman"/>
              </a:rPr>
              <a:t>f</a:t>
            </a:r>
            <a:r>
              <a:rPr sz="1425" i="1" spc="-209" baseline="-23391" dirty="0">
                <a:latin typeface="Times New Roman"/>
                <a:cs typeface="Times New Roman"/>
              </a:rPr>
              <a:t>c</a:t>
            </a:r>
            <a:r>
              <a:rPr sz="2475" spc="-82" baseline="3367" dirty="0">
                <a:latin typeface="Symbol"/>
                <a:cs typeface="Symbol"/>
              </a:rPr>
              <a:t></a:t>
            </a:r>
            <a:r>
              <a:rPr sz="1650" spc="10" dirty="0">
                <a:latin typeface="Times New Roman"/>
                <a:cs typeface="Times New Roman"/>
              </a:rPr>
              <a:t>)</a:t>
            </a:r>
            <a:r>
              <a:rPr sz="1650" spc="-140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</a:t>
            </a:r>
            <a:r>
              <a:rPr sz="1650" spc="-5" dirty="0">
                <a:latin typeface="Times New Roman"/>
                <a:cs typeface="Times New Roman"/>
              </a:rPr>
              <a:t> </a:t>
            </a:r>
            <a:r>
              <a:rPr sz="1650" i="1" spc="-85" dirty="0">
                <a:latin typeface="Times New Roman"/>
                <a:cs typeface="Times New Roman"/>
              </a:rPr>
              <a:t>A</a:t>
            </a:r>
            <a:r>
              <a:rPr sz="1425" i="1" spc="15" baseline="-23391" dirty="0">
                <a:latin typeface="Times New Roman"/>
                <a:cs typeface="Times New Roman"/>
              </a:rPr>
              <a:t>s</a:t>
            </a:r>
            <a:r>
              <a:rPr sz="1425" i="1" baseline="-23391" dirty="0">
                <a:latin typeface="Times New Roman"/>
                <a:cs typeface="Times New Roman"/>
              </a:rPr>
              <a:t> </a:t>
            </a:r>
            <a:r>
              <a:rPr sz="1425" i="1" spc="-75" baseline="-23391" dirty="0">
                <a:latin typeface="Times New Roman"/>
                <a:cs typeface="Times New Roman"/>
              </a:rPr>
              <a:t> </a:t>
            </a:r>
            <a:r>
              <a:rPr sz="1650" i="1" spc="10" dirty="0">
                <a:latin typeface="Times New Roman"/>
                <a:cs typeface="Times New Roman"/>
              </a:rPr>
              <a:t>f</a:t>
            </a:r>
            <a:r>
              <a:rPr sz="1650" i="1" spc="-220" dirty="0">
                <a:latin typeface="Times New Roman"/>
                <a:cs typeface="Times New Roman"/>
              </a:rPr>
              <a:t> </a:t>
            </a:r>
            <a:r>
              <a:rPr sz="1425" i="1" spc="22" baseline="-23391" dirty="0">
                <a:latin typeface="Times New Roman"/>
                <a:cs typeface="Times New Roman"/>
              </a:rPr>
              <a:t>y</a:t>
            </a:r>
            <a:endParaRPr sz="1425" baseline="-23391">
              <a:latin typeface="Times New Roman"/>
              <a:cs typeface="Times New Roman"/>
            </a:endParaRPr>
          </a:p>
          <a:p>
            <a:pPr marL="38100">
              <a:spcBef>
                <a:spcPts val="1185"/>
              </a:spcBef>
            </a:pPr>
            <a:r>
              <a:rPr sz="1650" i="1" spc="10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3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67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-35" dirty="0">
                <a:latin typeface="Times New Roman"/>
                <a:cs typeface="Times New Roman"/>
              </a:rPr>
              <a:t> </a:t>
            </a:r>
            <a:r>
              <a:rPr sz="1650" spc="10" dirty="0">
                <a:latin typeface="Symbol"/>
                <a:cs typeface="Symbol"/>
              </a:rPr>
              <a:t></a:t>
            </a:r>
            <a:r>
              <a:rPr sz="1650" spc="5" dirty="0">
                <a:latin typeface="Times New Roman"/>
                <a:cs typeface="Times New Roman"/>
              </a:rPr>
              <a:t>60</a:t>
            </a:r>
            <a:r>
              <a:rPr sz="1650" spc="15" dirty="0">
                <a:latin typeface="Times New Roman"/>
                <a:cs typeface="Times New Roman"/>
              </a:rPr>
              <a:t>0</a:t>
            </a:r>
            <a:r>
              <a:rPr sz="1650" spc="-265" dirty="0">
                <a:latin typeface="Times New Roman"/>
                <a:cs typeface="Times New Roman"/>
              </a:rPr>
              <a:t> </a:t>
            </a:r>
            <a:r>
              <a:rPr sz="1650" i="1" spc="-80" dirty="0">
                <a:latin typeface="Times New Roman"/>
                <a:cs typeface="Times New Roman"/>
              </a:rPr>
              <a:t>A</a:t>
            </a:r>
            <a:r>
              <a:rPr sz="1425" i="1" spc="-509" baseline="-23391" dirty="0">
                <a:latin typeface="Times New Roman"/>
                <a:cs typeface="Times New Roman"/>
              </a:rPr>
              <a:t>s</a:t>
            </a:r>
            <a:r>
              <a:rPr sz="2475" spc="67" baseline="3367" dirty="0">
                <a:latin typeface="Symbol"/>
                <a:cs typeface="Symbol"/>
              </a:rPr>
              <a:t></a:t>
            </a:r>
            <a:r>
              <a:rPr sz="1650" i="1" spc="15" dirty="0">
                <a:latin typeface="Times New Roman"/>
                <a:cs typeface="Times New Roman"/>
              </a:rPr>
              <a:t>d</a:t>
            </a:r>
            <a:r>
              <a:rPr sz="1650" i="1" spc="-265" dirty="0">
                <a:latin typeface="Times New Roman"/>
                <a:cs typeface="Times New Roman"/>
              </a:rPr>
              <a:t> </a:t>
            </a:r>
            <a:r>
              <a:rPr sz="2475" spc="7" baseline="3367" dirty="0">
                <a:latin typeface="Symbol"/>
                <a:cs typeface="Symbol"/>
              </a:rPr>
              <a:t></a:t>
            </a:r>
            <a:endParaRPr sz="2475" baseline="3367">
              <a:latin typeface="Symbol"/>
              <a:cs typeface="Symbo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4643627" y="4785359"/>
            <a:ext cx="386080" cy="242570"/>
            <a:chOff x="3119627" y="4785359"/>
            <a:chExt cx="386080" cy="242570"/>
          </a:xfrm>
        </p:grpSpPr>
        <p:sp>
          <p:nvSpPr>
            <p:cNvPr id="37" name="object 37"/>
            <p:cNvSpPr/>
            <p:nvPr/>
          </p:nvSpPr>
          <p:spPr>
            <a:xfrm>
              <a:off x="3132581" y="4798313"/>
              <a:ext cx="360045" cy="216535"/>
            </a:xfrm>
            <a:custGeom>
              <a:avLst/>
              <a:gdLst/>
              <a:ahLst/>
              <a:cxnLst/>
              <a:rect l="l" t="t" r="r" b="b"/>
              <a:pathLst>
                <a:path w="360045" h="216535">
                  <a:moveTo>
                    <a:pt x="251459" y="0"/>
                  </a:moveTo>
                  <a:lnTo>
                    <a:pt x="251459" y="54102"/>
                  </a:lnTo>
                  <a:lnTo>
                    <a:pt x="0" y="54102"/>
                  </a:lnTo>
                  <a:lnTo>
                    <a:pt x="0" y="162306"/>
                  </a:lnTo>
                  <a:lnTo>
                    <a:pt x="251459" y="162306"/>
                  </a:lnTo>
                  <a:lnTo>
                    <a:pt x="251459" y="216408"/>
                  </a:lnTo>
                  <a:lnTo>
                    <a:pt x="359664" y="108204"/>
                  </a:lnTo>
                  <a:lnTo>
                    <a:pt x="25145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132581" y="4798313"/>
              <a:ext cx="360045" cy="216535"/>
            </a:xfrm>
            <a:custGeom>
              <a:avLst/>
              <a:gdLst/>
              <a:ahLst/>
              <a:cxnLst/>
              <a:rect l="l" t="t" r="r" b="b"/>
              <a:pathLst>
                <a:path w="360045" h="216535">
                  <a:moveTo>
                    <a:pt x="0" y="54102"/>
                  </a:moveTo>
                  <a:lnTo>
                    <a:pt x="251459" y="54102"/>
                  </a:lnTo>
                  <a:lnTo>
                    <a:pt x="251459" y="0"/>
                  </a:lnTo>
                  <a:lnTo>
                    <a:pt x="359664" y="108204"/>
                  </a:lnTo>
                  <a:lnTo>
                    <a:pt x="251459" y="216408"/>
                  </a:lnTo>
                  <a:lnTo>
                    <a:pt x="251459" y="162306"/>
                  </a:lnTo>
                  <a:lnTo>
                    <a:pt x="0" y="162306"/>
                  </a:lnTo>
                  <a:lnTo>
                    <a:pt x="0" y="5410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5903444" y="4880642"/>
            <a:ext cx="11747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20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264968" y="4660185"/>
            <a:ext cx="889000" cy="4127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2400" i="1" spc="35" dirty="0">
                <a:latin typeface="Times New Roman"/>
                <a:cs typeface="Times New Roman"/>
              </a:rPr>
              <a:t>a</a:t>
            </a:r>
            <a:r>
              <a:rPr sz="2400" i="1" spc="-65" dirty="0">
                <a:latin typeface="Times New Roman"/>
                <a:cs typeface="Times New Roman"/>
              </a:rPr>
              <a:t> </a:t>
            </a:r>
            <a:r>
              <a:rPr sz="2400" spc="35" dirty="0">
                <a:latin typeface="Symbol"/>
                <a:cs typeface="Symbol"/>
              </a:rPr>
              <a:t>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500" i="1" spc="-20" dirty="0">
                <a:latin typeface="Symbol"/>
                <a:cs typeface="Symbol"/>
              </a:rPr>
              <a:t></a:t>
            </a:r>
            <a:r>
              <a:rPr sz="2500" i="1" spc="-25" dirty="0">
                <a:latin typeface="Times New Roman"/>
                <a:cs typeface="Times New Roman"/>
              </a:rPr>
              <a:t> </a:t>
            </a:r>
            <a:r>
              <a:rPr sz="2400" i="1" spc="30" dirty="0">
                <a:latin typeface="Times New Roman"/>
                <a:cs typeface="Times New Roman"/>
              </a:rPr>
              <a:t>c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2279904" y="5445252"/>
            <a:ext cx="3564890" cy="792480"/>
            <a:chOff x="755904" y="5445252"/>
            <a:chExt cx="3564890" cy="792480"/>
          </a:xfrm>
        </p:grpSpPr>
        <p:sp>
          <p:nvSpPr>
            <p:cNvPr id="42" name="object 42"/>
            <p:cNvSpPr/>
            <p:nvPr/>
          </p:nvSpPr>
          <p:spPr>
            <a:xfrm>
              <a:off x="755904" y="5445252"/>
              <a:ext cx="3564890" cy="792480"/>
            </a:xfrm>
            <a:custGeom>
              <a:avLst/>
              <a:gdLst/>
              <a:ahLst/>
              <a:cxnLst/>
              <a:rect l="l" t="t" r="r" b="b"/>
              <a:pathLst>
                <a:path w="3564890" h="792479">
                  <a:moveTo>
                    <a:pt x="3564636" y="0"/>
                  </a:moveTo>
                  <a:lnTo>
                    <a:pt x="0" y="0"/>
                  </a:lnTo>
                  <a:lnTo>
                    <a:pt x="0" y="792480"/>
                  </a:lnTo>
                  <a:lnTo>
                    <a:pt x="3564636" y="792480"/>
                  </a:lnTo>
                  <a:lnTo>
                    <a:pt x="3564636" y="0"/>
                  </a:lnTo>
                  <a:close/>
                </a:path>
              </a:pathLst>
            </a:custGeom>
            <a:solidFill>
              <a:srgbClr val="E6B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585924" y="5841217"/>
              <a:ext cx="168275" cy="0"/>
            </a:xfrm>
            <a:custGeom>
              <a:avLst/>
              <a:gdLst/>
              <a:ahLst/>
              <a:cxnLst/>
              <a:rect l="l" t="t" r="r" b="b"/>
              <a:pathLst>
                <a:path w="168275">
                  <a:moveTo>
                    <a:pt x="0" y="0"/>
                  </a:moveTo>
                  <a:lnTo>
                    <a:pt x="168025" y="0"/>
                  </a:lnTo>
                </a:path>
              </a:pathLst>
            </a:custGeom>
            <a:ln w="109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5694602" y="5714179"/>
            <a:ext cx="116205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2050" spc="25" dirty="0">
                <a:latin typeface="Symbol"/>
                <a:cs typeface="Symbol"/>
              </a:rPr>
              <a:t>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694602" y="5890227"/>
            <a:ext cx="116205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2050" spc="25" dirty="0">
                <a:latin typeface="Symbol"/>
                <a:cs typeface="Symbol"/>
              </a:rPr>
              <a:t>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205849" y="5890227"/>
            <a:ext cx="116205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2050" spc="25" dirty="0">
                <a:latin typeface="Symbol"/>
                <a:cs typeface="Symbol"/>
              </a:rPr>
              <a:t>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311005" y="5867765"/>
            <a:ext cx="116205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2050" spc="25" dirty="0">
                <a:latin typeface="Symbol"/>
                <a:cs typeface="Symbol"/>
              </a:rPr>
              <a:t>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581356" y="5867765"/>
            <a:ext cx="116205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2050" spc="25" dirty="0">
                <a:latin typeface="Symbol"/>
                <a:cs typeface="Symbol"/>
              </a:rPr>
              <a:t>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555956" y="5545288"/>
            <a:ext cx="2280285" cy="444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spcBef>
                <a:spcPts val="95"/>
              </a:spcBef>
            </a:pPr>
            <a:r>
              <a:rPr sz="3075" spc="37" baseline="31165" dirty="0">
                <a:latin typeface="Symbol"/>
                <a:cs typeface="Symbol"/>
              </a:rPr>
              <a:t></a:t>
            </a:r>
            <a:r>
              <a:rPr sz="3075" spc="-427" baseline="31165" dirty="0">
                <a:latin typeface="Times New Roman"/>
                <a:cs typeface="Times New Roman"/>
              </a:rPr>
              <a:t> </a:t>
            </a:r>
            <a:r>
              <a:rPr sz="2050" i="1" spc="35" dirty="0">
                <a:latin typeface="Times New Roman"/>
                <a:cs typeface="Times New Roman"/>
              </a:rPr>
              <a:t>d</a:t>
            </a:r>
            <a:r>
              <a:rPr sz="2050" i="1" spc="15" dirty="0">
                <a:latin typeface="Times New Roman"/>
                <a:cs typeface="Times New Roman"/>
              </a:rPr>
              <a:t> </a:t>
            </a:r>
            <a:r>
              <a:rPr sz="2050" spc="35" dirty="0">
                <a:latin typeface="Symbol"/>
                <a:cs typeface="Symbol"/>
              </a:rPr>
              <a:t></a:t>
            </a:r>
            <a:r>
              <a:rPr sz="2050" spc="-10" dirty="0">
                <a:latin typeface="Times New Roman"/>
                <a:cs typeface="Times New Roman"/>
              </a:rPr>
              <a:t> </a:t>
            </a:r>
            <a:r>
              <a:rPr sz="3075" i="1" spc="52" baseline="35230" dirty="0">
                <a:latin typeface="Times New Roman"/>
                <a:cs typeface="Times New Roman"/>
              </a:rPr>
              <a:t>a</a:t>
            </a:r>
            <a:r>
              <a:rPr sz="3075" i="1" spc="-202" baseline="35230" dirty="0">
                <a:latin typeface="Times New Roman"/>
                <a:cs typeface="Times New Roman"/>
              </a:rPr>
              <a:t> </a:t>
            </a:r>
            <a:r>
              <a:rPr sz="3075" spc="37" baseline="31165" dirty="0">
                <a:latin typeface="Symbol"/>
                <a:cs typeface="Symbol"/>
              </a:rPr>
              <a:t></a:t>
            </a:r>
            <a:r>
              <a:rPr sz="3075" spc="-284" baseline="31165" dirty="0">
                <a:latin typeface="Times New Roman"/>
                <a:cs typeface="Times New Roman"/>
              </a:rPr>
              <a:t> </a:t>
            </a:r>
            <a:r>
              <a:rPr sz="2050" spc="35" dirty="0">
                <a:latin typeface="Symbol"/>
                <a:cs typeface="Symbol"/>
              </a:rPr>
              <a:t></a:t>
            </a:r>
            <a:r>
              <a:rPr sz="2050" spc="-220" dirty="0">
                <a:latin typeface="Times New Roman"/>
                <a:cs typeface="Times New Roman"/>
              </a:rPr>
              <a:t> </a:t>
            </a:r>
            <a:r>
              <a:rPr sz="2050" i="1" spc="45" dirty="0">
                <a:latin typeface="Times New Roman"/>
                <a:cs typeface="Times New Roman"/>
              </a:rPr>
              <a:t>C</a:t>
            </a:r>
            <a:r>
              <a:rPr sz="2050" i="1" dirty="0">
                <a:latin typeface="Times New Roman"/>
                <a:cs typeface="Times New Roman"/>
              </a:rPr>
              <a:t> </a:t>
            </a:r>
            <a:r>
              <a:rPr sz="2050" i="1" spc="-250" dirty="0">
                <a:latin typeface="Times New Roman"/>
                <a:cs typeface="Times New Roman"/>
              </a:rPr>
              <a:t> </a:t>
            </a:r>
            <a:r>
              <a:rPr sz="2750" spc="-270" dirty="0">
                <a:latin typeface="Symbol"/>
                <a:cs typeface="Symbol"/>
              </a:rPr>
              <a:t></a:t>
            </a:r>
            <a:r>
              <a:rPr sz="2050" i="1" spc="35" dirty="0">
                <a:latin typeface="Times New Roman"/>
                <a:cs typeface="Times New Roman"/>
              </a:rPr>
              <a:t>d</a:t>
            </a:r>
            <a:r>
              <a:rPr sz="2050" i="1" spc="15" dirty="0">
                <a:latin typeface="Times New Roman"/>
                <a:cs typeface="Times New Roman"/>
              </a:rPr>
              <a:t> </a:t>
            </a:r>
            <a:r>
              <a:rPr sz="2050" spc="35" dirty="0">
                <a:latin typeface="Symbol"/>
                <a:cs typeface="Symbol"/>
              </a:rPr>
              <a:t></a:t>
            </a:r>
            <a:r>
              <a:rPr sz="2050" spc="-185" dirty="0">
                <a:latin typeface="Times New Roman"/>
                <a:cs typeface="Times New Roman"/>
              </a:rPr>
              <a:t> </a:t>
            </a:r>
            <a:r>
              <a:rPr sz="2050" i="1" spc="204" dirty="0">
                <a:latin typeface="Times New Roman"/>
                <a:cs typeface="Times New Roman"/>
              </a:rPr>
              <a:t>d</a:t>
            </a:r>
            <a:r>
              <a:rPr sz="3075" spc="67" baseline="2710" dirty="0">
                <a:latin typeface="Symbol"/>
                <a:cs typeface="Symbol"/>
              </a:rPr>
              <a:t></a:t>
            </a:r>
            <a:r>
              <a:rPr sz="2750" spc="-345" dirty="0">
                <a:latin typeface="Symbol"/>
                <a:cs typeface="Symbol"/>
              </a:rPr>
              <a:t></a:t>
            </a:r>
            <a:r>
              <a:rPr sz="3075" spc="37" baseline="36585" dirty="0">
                <a:latin typeface="Symbol"/>
                <a:cs typeface="Symbol"/>
              </a:rPr>
              <a:t></a:t>
            </a:r>
            <a:endParaRPr sz="3075" baseline="36585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825088" y="5806306"/>
            <a:ext cx="74295" cy="19941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spcBef>
                <a:spcPts val="114"/>
              </a:spcBef>
            </a:pPr>
            <a:r>
              <a:rPr sz="1200" i="1" spc="15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180449" y="5630066"/>
            <a:ext cx="542925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spcBef>
                <a:spcPts val="130"/>
              </a:spcBef>
            </a:pPr>
            <a:r>
              <a:rPr sz="3075" spc="-22" baseline="-17615" dirty="0">
                <a:latin typeface="Symbol"/>
                <a:cs typeface="Symbol"/>
              </a:rPr>
              <a:t></a:t>
            </a:r>
            <a:r>
              <a:rPr sz="2050" i="1" spc="40" dirty="0">
                <a:latin typeface="Times New Roman"/>
                <a:cs typeface="Times New Roman"/>
              </a:rPr>
              <a:t>C</a:t>
            </a:r>
            <a:r>
              <a:rPr i="1" spc="22" baseline="-23148" dirty="0">
                <a:latin typeface="Times New Roman"/>
                <a:cs typeface="Times New Roman"/>
              </a:rPr>
              <a:t>c</a:t>
            </a:r>
            <a:r>
              <a:rPr i="1" spc="-127" baseline="-23148" dirty="0">
                <a:latin typeface="Times New Roman"/>
                <a:cs typeface="Times New Roman"/>
              </a:rPr>
              <a:t> </a:t>
            </a:r>
            <a:r>
              <a:rPr sz="3075" spc="37" baseline="-4065" dirty="0">
                <a:latin typeface="Symbol"/>
                <a:cs typeface="Symbol"/>
              </a:rPr>
              <a:t></a:t>
            </a:r>
            <a:endParaRPr sz="3075" baseline="-4065">
              <a:latin typeface="Symbol"/>
              <a:cs typeface="Symbo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683135" y="5806306"/>
            <a:ext cx="91440" cy="19941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spcBef>
                <a:spcPts val="114"/>
              </a:spcBef>
            </a:pPr>
            <a:r>
              <a:rPr sz="1200" i="1" spc="15" dirty="0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106940" y="5652016"/>
            <a:ext cx="346075" cy="342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spcBef>
                <a:spcPts val="130"/>
              </a:spcBef>
            </a:pPr>
            <a:r>
              <a:rPr sz="3075" spc="52" baseline="-39295" dirty="0">
                <a:latin typeface="Times New Roman"/>
                <a:cs typeface="Times New Roman"/>
              </a:rPr>
              <a:t>2</a:t>
            </a:r>
            <a:r>
              <a:rPr sz="3075" spc="-254" baseline="-39295" dirty="0">
                <a:latin typeface="Times New Roman"/>
                <a:cs typeface="Times New Roman"/>
              </a:rPr>
              <a:t> </a:t>
            </a:r>
            <a:r>
              <a:rPr sz="2050" spc="25" dirty="0">
                <a:latin typeface="Symbol"/>
                <a:cs typeface="Symbol"/>
              </a:rPr>
              <a:t>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273706" y="5615234"/>
            <a:ext cx="107378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spcBef>
                <a:spcPts val="95"/>
              </a:spcBef>
              <a:tabLst>
                <a:tab pos="576580" algn="l"/>
              </a:tabLst>
            </a:pPr>
            <a:r>
              <a:rPr sz="2200" i="1" spc="-110" dirty="0">
                <a:latin typeface="Symbol"/>
                <a:cs typeface="Symbol"/>
              </a:rPr>
              <a:t></a:t>
            </a:r>
            <a:r>
              <a:rPr sz="2050" i="1" spc="55" dirty="0">
                <a:latin typeface="Times New Roman"/>
                <a:cs typeface="Times New Roman"/>
              </a:rPr>
              <a:t>M</a:t>
            </a:r>
            <a:r>
              <a:rPr sz="2050" i="1" dirty="0">
                <a:latin typeface="Times New Roman"/>
                <a:cs typeface="Times New Roman"/>
              </a:rPr>
              <a:t>	</a:t>
            </a:r>
            <a:r>
              <a:rPr sz="2050" spc="35" dirty="0">
                <a:latin typeface="Symbol"/>
                <a:cs typeface="Symbol"/>
              </a:rPr>
              <a:t></a:t>
            </a:r>
            <a:r>
              <a:rPr sz="2050" spc="-215" dirty="0">
                <a:latin typeface="Times New Roman"/>
                <a:cs typeface="Times New Roman"/>
              </a:rPr>
              <a:t> </a:t>
            </a:r>
            <a:r>
              <a:rPr sz="2200" i="1" spc="-45" dirty="0">
                <a:latin typeface="Symbol"/>
                <a:cs typeface="Symbol"/>
              </a:rPr>
              <a:t></a:t>
            </a:r>
            <a:r>
              <a:rPr sz="2200" spc="-320" dirty="0">
                <a:latin typeface="Times New Roman"/>
                <a:cs typeface="Times New Roman"/>
              </a:rPr>
              <a:t> </a:t>
            </a:r>
            <a:r>
              <a:rPr sz="3075" spc="37" baseline="36585" dirty="0">
                <a:latin typeface="Symbol"/>
                <a:cs typeface="Symbol"/>
              </a:rPr>
              <a:t></a:t>
            </a:r>
            <a:endParaRPr sz="3075" baseline="36585">
              <a:latin typeface="Symbol"/>
              <a:cs typeface="Symbol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2275332" y="5440680"/>
            <a:ext cx="3573779" cy="802005"/>
          </a:xfrm>
          <a:custGeom>
            <a:avLst/>
            <a:gdLst/>
            <a:ahLst/>
            <a:cxnLst/>
            <a:rect l="l" t="t" r="r" b="b"/>
            <a:pathLst>
              <a:path w="3573779" h="802004">
                <a:moveTo>
                  <a:pt x="0" y="801624"/>
                </a:moveTo>
                <a:lnTo>
                  <a:pt x="3573779" y="801624"/>
                </a:lnTo>
                <a:lnTo>
                  <a:pt x="3573779" y="0"/>
                </a:lnTo>
                <a:lnTo>
                  <a:pt x="0" y="0"/>
                </a:lnTo>
                <a:lnTo>
                  <a:pt x="0" y="80162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1858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44254"/>
            <a:ext cx="7008495" cy="128587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>
              <a:spcBef>
                <a:spcPts val="845"/>
              </a:spcBef>
            </a:pPr>
            <a:r>
              <a:rPr sz="2800" b="1" spc="-5" dirty="0">
                <a:latin typeface="Calibri"/>
                <a:cs typeface="Calibri"/>
              </a:rPr>
              <a:t>Analisis</a:t>
            </a:r>
            <a:r>
              <a:rPr sz="2800" b="1" spc="2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dan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Desain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Balok</a:t>
            </a:r>
            <a:r>
              <a:rPr sz="2800" b="1" spc="3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  <a:p>
            <a:pPr marL="68580">
              <a:spcBef>
                <a:spcPts val="535"/>
              </a:spcBef>
            </a:pPr>
            <a:r>
              <a:rPr sz="2000" b="1" spc="-5" dirty="0">
                <a:solidFill>
                  <a:srgbClr val="006FC0"/>
                </a:solidFill>
                <a:latin typeface="Calibri"/>
                <a:cs typeface="Calibri"/>
              </a:rPr>
              <a:t>(tulangan</a:t>
            </a:r>
            <a:r>
              <a:rPr sz="2000" b="1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006FC0"/>
                </a:solidFill>
                <a:latin typeface="Calibri"/>
                <a:cs typeface="Calibri"/>
              </a:rPr>
              <a:t>tekan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belum</a:t>
            </a:r>
            <a:r>
              <a:rPr sz="2000"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6FC0"/>
                </a:solidFill>
                <a:latin typeface="Calibri"/>
                <a:cs typeface="Calibri"/>
              </a:rPr>
              <a:t>luluh)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480"/>
              </a:spcBef>
            </a:pPr>
            <a:r>
              <a:rPr sz="2000" spc="-10" dirty="0">
                <a:latin typeface="Calibri"/>
                <a:cs typeface="Calibri"/>
              </a:rPr>
              <a:t>Batasan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rasio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ditentukan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oleh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7141" y="4021792"/>
            <a:ext cx="7327265" cy="583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ts val="2260"/>
              </a:lnSpc>
              <a:spcBef>
                <a:spcPts val="95"/>
              </a:spcBef>
            </a:pPr>
            <a:r>
              <a:rPr spc="-10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z="1900" i="1" spc="-20" dirty="0">
                <a:latin typeface="Symbol"/>
                <a:cs typeface="Symbol"/>
              </a:rPr>
              <a:t></a:t>
            </a:r>
            <a:r>
              <a:rPr spc="-30" baseline="-20833" dirty="0">
                <a:latin typeface="Calibri"/>
                <a:cs typeface="Calibri"/>
              </a:rPr>
              <a:t>maks</a:t>
            </a:r>
            <a:r>
              <a:rPr spc="262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adalah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rasio</a:t>
            </a:r>
            <a:r>
              <a:rPr spc="-5" dirty="0">
                <a:latin typeface="Calibri"/>
                <a:cs typeface="Calibri"/>
              </a:rPr>
              <a:t> tulangan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maksimum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penampang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bertulangan</a:t>
            </a:r>
            <a:endParaRPr>
              <a:latin typeface="Calibri"/>
              <a:cs typeface="Calibri"/>
            </a:endParaRPr>
          </a:p>
          <a:p>
            <a:pPr marL="38100">
              <a:lnSpc>
                <a:spcPts val="2140"/>
              </a:lnSpc>
            </a:pPr>
            <a:r>
              <a:rPr spc="-5" dirty="0">
                <a:latin typeface="Calibri"/>
                <a:cs typeface="Calibri"/>
              </a:rPr>
              <a:t>tunggal.</a:t>
            </a:r>
            <a:endParaRPr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784347" y="2997708"/>
            <a:ext cx="1728470" cy="734695"/>
            <a:chOff x="1260347" y="2997707"/>
            <a:chExt cx="1728470" cy="734695"/>
          </a:xfrm>
        </p:grpSpPr>
        <p:sp>
          <p:nvSpPr>
            <p:cNvPr id="6" name="object 6"/>
            <p:cNvSpPr/>
            <p:nvPr/>
          </p:nvSpPr>
          <p:spPr>
            <a:xfrm>
              <a:off x="1260347" y="2997707"/>
              <a:ext cx="1728470" cy="734695"/>
            </a:xfrm>
            <a:custGeom>
              <a:avLst/>
              <a:gdLst/>
              <a:ahLst/>
              <a:cxnLst/>
              <a:rect l="l" t="t" r="r" b="b"/>
              <a:pathLst>
                <a:path w="1728470" h="734695">
                  <a:moveTo>
                    <a:pt x="1728215" y="0"/>
                  </a:moveTo>
                  <a:lnTo>
                    <a:pt x="0" y="0"/>
                  </a:lnTo>
                  <a:lnTo>
                    <a:pt x="0" y="734568"/>
                  </a:lnTo>
                  <a:lnTo>
                    <a:pt x="1728215" y="734568"/>
                  </a:lnTo>
                  <a:lnTo>
                    <a:pt x="1728215" y="0"/>
                  </a:lnTo>
                  <a:close/>
                </a:path>
              </a:pathLst>
            </a:custGeom>
            <a:solidFill>
              <a:srgbClr val="C3D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66711" y="3364771"/>
              <a:ext cx="238760" cy="0"/>
            </a:xfrm>
            <a:custGeom>
              <a:avLst/>
              <a:gdLst/>
              <a:ahLst/>
              <a:cxnLst/>
              <a:rect l="l" t="t" r="r" b="b"/>
              <a:pathLst>
                <a:path w="238760">
                  <a:moveTo>
                    <a:pt x="0" y="0"/>
                  </a:moveTo>
                  <a:lnTo>
                    <a:pt x="238713" y="0"/>
                  </a:lnTo>
                </a:path>
              </a:pathLst>
            </a:custGeom>
            <a:ln w="9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547068" y="3358669"/>
            <a:ext cx="7493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700" i="1" spc="15" dirty="0">
                <a:latin typeface="Times New Roman"/>
                <a:cs typeface="Times New Roman"/>
              </a:rPr>
              <a:t>f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56940" y="3301867"/>
            <a:ext cx="9906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700" spc="20" dirty="0">
                <a:latin typeface="Symbol"/>
                <a:cs typeface="Symbol"/>
              </a:rPr>
              <a:t>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31540" y="3229298"/>
            <a:ext cx="778510" cy="2936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spcBef>
                <a:spcPts val="130"/>
              </a:spcBef>
            </a:pPr>
            <a:r>
              <a:rPr sz="2550" spc="30" baseline="24509" dirty="0">
                <a:latin typeface="Symbol"/>
                <a:cs typeface="Symbol"/>
              </a:rPr>
              <a:t></a:t>
            </a:r>
            <a:r>
              <a:rPr sz="2550" spc="-157" baseline="24509" dirty="0">
                <a:latin typeface="Times New Roman"/>
                <a:cs typeface="Times New Roman"/>
              </a:rPr>
              <a:t> </a:t>
            </a:r>
            <a:r>
              <a:rPr sz="2550" spc="44" baseline="14705" dirty="0">
                <a:latin typeface="Symbol"/>
                <a:cs typeface="Symbol"/>
              </a:rPr>
              <a:t></a:t>
            </a:r>
            <a:r>
              <a:rPr sz="2550" spc="-22" baseline="14705" dirty="0">
                <a:latin typeface="Times New Roman"/>
                <a:cs typeface="Times New Roman"/>
              </a:rPr>
              <a:t> </a:t>
            </a:r>
            <a:r>
              <a:rPr sz="2700" i="1" spc="37" baseline="13888" dirty="0">
                <a:latin typeface="Symbol"/>
                <a:cs typeface="Symbol"/>
              </a:rPr>
              <a:t></a:t>
            </a:r>
            <a:r>
              <a:rPr sz="1000" i="1" spc="25" dirty="0">
                <a:latin typeface="Times New Roman"/>
                <a:cs typeface="Times New Roman"/>
              </a:rPr>
              <a:t>maks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08194" y="3413729"/>
            <a:ext cx="27305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spcBef>
                <a:spcPts val="135"/>
              </a:spcBef>
            </a:pPr>
            <a:r>
              <a:rPr sz="1000" i="1" spc="10" dirty="0">
                <a:latin typeface="Times New Roman"/>
                <a:cs typeface="Times New Roman"/>
              </a:rPr>
              <a:t>y</a:t>
            </a:r>
            <a:r>
              <a:rPr sz="1000" i="1" spc="204" dirty="0">
                <a:latin typeface="Times New Roman"/>
                <a:cs typeface="Times New Roman"/>
              </a:rPr>
              <a:t> </a:t>
            </a:r>
            <a:r>
              <a:rPr sz="2550" spc="30" baseline="-8169" dirty="0">
                <a:latin typeface="Symbol"/>
                <a:cs typeface="Symbol"/>
              </a:rPr>
              <a:t></a:t>
            </a:r>
            <a:endParaRPr sz="2550" baseline="-8169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10970" y="3301867"/>
            <a:ext cx="9906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700" spc="20" dirty="0">
                <a:latin typeface="Symbol"/>
                <a:cs typeface="Symbol"/>
              </a:rPr>
              <a:t>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10970" y="3443007"/>
            <a:ext cx="9906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700" spc="20" dirty="0">
                <a:latin typeface="Symbol"/>
                <a:cs typeface="Symbol"/>
              </a:rPr>
              <a:t>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10970" y="3005583"/>
            <a:ext cx="99060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700" spc="20" dirty="0">
                <a:latin typeface="Symbol"/>
                <a:cs typeface="Symbol"/>
              </a:rPr>
              <a:t>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30102" y="3047092"/>
            <a:ext cx="351155" cy="2789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5400">
              <a:spcBef>
                <a:spcPts val="135"/>
              </a:spcBef>
            </a:pPr>
            <a:r>
              <a:rPr sz="1700" i="1" spc="130" dirty="0">
                <a:latin typeface="Times New Roman"/>
                <a:cs typeface="Times New Roman"/>
              </a:rPr>
              <a:t>f</a:t>
            </a:r>
            <a:r>
              <a:rPr sz="1500" i="1" spc="-195" baseline="-25000" dirty="0">
                <a:latin typeface="Times New Roman"/>
                <a:cs typeface="Times New Roman"/>
              </a:rPr>
              <a:t>s</a:t>
            </a:r>
            <a:r>
              <a:rPr sz="2550" spc="22" baseline="3267" dirty="0">
                <a:latin typeface="Symbol"/>
                <a:cs typeface="Symbol"/>
              </a:rPr>
              <a:t></a:t>
            </a:r>
            <a:r>
              <a:rPr sz="2550" spc="-217" baseline="3267" dirty="0">
                <a:latin typeface="Times New Roman"/>
                <a:cs typeface="Times New Roman"/>
              </a:rPr>
              <a:t> </a:t>
            </a:r>
            <a:r>
              <a:rPr sz="2550" spc="30" baseline="11437" dirty="0">
                <a:latin typeface="Symbol"/>
                <a:cs typeface="Symbol"/>
              </a:rPr>
              <a:t></a:t>
            </a:r>
            <a:endParaRPr sz="2550" baseline="11437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85571" y="3174251"/>
            <a:ext cx="715645" cy="2936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spcBef>
                <a:spcPts val="130"/>
              </a:spcBef>
            </a:pPr>
            <a:r>
              <a:rPr sz="2550" spc="30" baseline="9803" dirty="0">
                <a:latin typeface="Symbol"/>
                <a:cs typeface="Symbol"/>
              </a:rPr>
              <a:t></a:t>
            </a:r>
            <a:r>
              <a:rPr sz="2550" spc="-270" baseline="9803" dirty="0">
                <a:latin typeface="Times New Roman"/>
                <a:cs typeface="Times New Roman"/>
              </a:rPr>
              <a:t> </a:t>
            </a:r>
            <a:r>
              <a:rPr i="1" spc="-25" dirty="0">
                <a:latin typeface="Symbol"/>
                <a:cs typeface="Symbol"/>
              </a:rPr>
              <a:t>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sz="1700" spc="30" dirty="0">
                <a:latin typeface="Symbol"/>
                <a:cs typeface="Symbol"/>
              </a:rPr>
              <a:t></a:t>
            </a:r>
            <a:r>
              <a:rPr sz="1700" spc="-90" dirty="0">
                <a:latin typeface="Times New Roman"/>
                <a:cs typeface="Times New Roman"/>
              </a:rPr>
              <a:t> </a:t>
            </a:r>
            <a:r>
              <a:rPr i="1" spc="95" dirty="0">
                <a:latin typeface="Symbol"/>
                <a:cs typeface="Symbol"/>
              </a:rPr>
              <a:t></a:t>
            </a:r>
            <a:r>
              <a:rPr sz="2550" spc="22" baseline="3267" dirty="0">
                <a:latin typeface="Symbol"/>
                <a:cs typeface="Symbol"/>
              </a:rPr>
              <a:t></a:t>
            </a:r>
            <a:endParaRPr sz="2550" baseline="3267">
              <a:latin typeface="Symbol"/>
              <a:cs typeface="Symbo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774442" y="2987801"/>
            <a:ext cx="1748155" cy="754380"/>
          </a:xfrm>
          <a:custGeom>
            <a:avLst/>
            <a:gdLst/>
            <a:ahLst/>
            <a:cxnLst/>
            <a:rect l="l" t="t" r="r" b="b"/>
            <a:pathLst>
              <a:path w="1748155" h="754379">
                <a:moveTo>
                  <a:pt x="0" y="754380"/>
                </a:moveTo>
                <a:lnTo>
                  <a:pt x="1748027" y="754380"/>
                </a:lnTo>
                <a:lnTo>
                  <a:pt x="1748027" y="0"/>
                </a:lnTo>
                <a:lnTo>
                  <a:pt x="0" y="0"/>
                </a:lnTo>
                <a:lnTo>
                  <a:pt x="0" y="754380"/>
                </a:lnTo>
                <a:close/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2784347" y="4869179"/>
            <a:ext cx="2877820" cy="812800"/>
            <a:chOff x="1260347" y="4869179"/>
            <a:chExt cx="2877820" cy="812800"/>
          </a:xfrm>
        </p:grpSpPr>
        <p:sp>
          <p:nvSpPr>
            <p:cNvPr id="19" name="object 19"/>
            <p:cNvSpPr/>
            <p:nvPr/>
          </p:nvSpPr>
          <p:spPr>
            <a:xfrm>
              <a:off x="1260347" y="4869179"/>
              <a:ext cx="2877820" cy="812800"/>
            </a:xfrm>
            <a:custGeom>
              <a:avLst/>
              <a:gdLst/>
              <a:ahLst/>
              <a:cxnLst/>
              <a:rect l="l" t="t" r="r" b="b"/>
              <a:pathLst>
                <a:path w="2877820" h="812800">
                  <a:moveTo>
                    <a:pt x="2877312" y="0"/>
                  </a:moveTo>
                  <a:lnTo>
                    <a:pt x="0" y="0"/>
                  </a:lnTo>
                  <a:lnTo>
                    <a:pt x="0" y="812292"/>
                  </a:lnTo>
                  <a:lnTo>
                    <a:pt x="2877312" y="812292"/>
                  </a:lnTo>
                  <a:lnTo>
                    <a:pt x="2877312" y="0"/>
                  </a:lnTo>
                  <a:close/>
                </a:path>
              </a:pathLst>
            </a:custGeom>
            <a:solidFill>
              <a:srgbClr val="C3D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01695" y="5275071"/>
              <a:ext cx="1512570" cy="0"/>
            </a:xfrm>
            <a:custGeom>
              <a:avLst/>
              <a:gdLst/>
              <a:ahLst/>
              <a:cxnLst/>
              <a:rect l="l" t="t" r="r" b="b"/>
              <a:pathLst>
                <a:path w="1512570">
                  <a:moveTo>
                    <a:pt x="0" y="0"/>
                  </a:moveTo>
                  <a:lnTo>
                    <a:pt x="1512358" y="0"/>
                  </a:lnTo>
                </a:path>
              </a:pathLst>
            </a:custGeom>
            <a:ln w="106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538256" y="5241281"/>
            <a:ext cx="90805" cy="19300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150" i="1" spc="35" dirty="0">
                <a:latin typeface="Times New Roman"/>
                <a:cs typeface="Times New Roman"/>
              </a:rPr>
              <a:t>b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34528" y="5048243"/>
            <a:ext cx="73660" cy="19300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150" i="1" spc="25" dirty="0">
                <a:latin typeface="Times New Roman"/>
                <a:cs typeface="Times New Roman"/>
              </a:rPr>
              <a:t>s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701342" y="5048243"/>
            <a:ext cx="81915" cy="19300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150" i="1" spc="30" dirty="0">
                <a:latin typeface="Times New Roman"/>
                <a:cs typeface="Times New Roman"/>
              </a:rPr>
              <a:t>y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989608" y="5241281"/>
            <a:ext cx="334645" cy="19300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sz="1150" i="1" spc="25" dirty="0">
                <a:latin typeface="Times New Roman"/>
                <a:cs typeface="Times New Roman"/>
              </a:rPr>
              <a:t>m</a:t>
            </a:r>
            <a:r>
              <a:rPr sz="1150" i="1" spc="105" dirty="0">
                <a:latin typeface="Times New Roman"/>
                <a:cs typeface="Times New Roman"/>
              </a:rPr>
              <a:t>a</a:t>
            </a:r>
            <a:r>
              <a:rPr sz="1150" i="1" dirty="0">
                <a:latin typeface="Times New Roman"/>
                <a:cs typeface="Times New Roman"/>
              </a:rPr>
              <a:t>k</a:t>
            </a:r>
            <a:r>
              <a:rPr sz="1150" i="1" spc="25" dirty="0">
                <a:latin typeface="Times New Roman"/>
                <a:cs typeface="Times New Roman"/>
              </a:rPr>
              <a:t>s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385237" y="5054482"/>
            <a:ext cx="159385" cy="3517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</a:pPr>
            <a:r>
              <a:rPr sz="2150" i="1" spc="-30" dirty="0">
                <a:latin typeface="Symbol"/>
                <a:cs typeface="Symbol"/>
              </a:rPr>
              <a:t>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70688" y="5059746"/>
            <a:ext cx="115570" cy="60642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ts val="2270"/>
              </a:lnSpc>
              <a:spcBef>
                <a:spcPts val="120"/>
              </a:spcBef>
            </a:pPr>
            <a:r>
              <a:rPr sz="2000" spc="35" dirty="0">
                <a:latin typeface="Symbol"/>
                <a:cs typeface="Symbol"/>
              </a:rPr>
              <a:t></a:t>
            </a:r>
            <a:endParaRPr sz="2000">
              <a:latin typeface="Symbol"/>
              <a:cs typeface="Symbol"/>
            </a:endParaRPr>
          </a:p>
          <a:p>
            <a:pPr>
              <a:lnSpc>
                <a:spcPts val="2270"/>
              </a:lnSpc>
            </a:pPr>
            <a:r>
              <a:rPr sz="2000" spc="35" dirty="0">
                <a:latin typeface="Symbol"/>
                <a:cs typeface="Symbol"/>
              </a:rPr>
              <a:t>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70688" y="4895158"/>
            <a:ext cx="115570" cy="334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2000" spc="35" dirty="0">
                <a:latin typeface="Symbol"/>
                <a:cs typeface="Symbol"/>
              </a:rPr>
              <a:t>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590614" y="5059746"/>
            <a:ext cx="115570" cy="60642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ts val="2270"/>
              </a:lnSpc>
              <a:spcBef>
                <a:spcPts val="120"/>
              </a:spcBef>
            </a:pPr>
            <a:r>
              <a:rPr sz="2000" spc="35" dirty="0">
                <a:latin typeface="Symbol"/>
                <a:cs typeface="Symbol"/>
              </a:rPr>
              <a:t></a:t>
            </a:r>
            <a:endParaRPr sz="2000">
              <a:latin typeface="Symbol"/>
              <a:cs typeface="Symbol"/>
            </a:endParaRPr>
          </a:p>
          <a:p>
            <a:pPr>
              <a:lnSpc>
                <a:spcPts val="2270"/>
              </a:lnSpc>
            </a:pPr>
            <a:r>
              <a:rPr sz="2000" spc="35" dirty="0">
                <a:latin typeface="Symbol"/>
                <a:cs typeface="Symbol"/>
              </a:rPr>
              <a:t>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590614" y="4895158"/>
            <a:ext cx="115570" cy="334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2000" spc="35" dirty="0">
                <a:latin typeface="Symbol"/>
                <a:cs typeface="Symbol"/>
              </a:rPr>
              <a:t>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831837" y="5054482"/>
            <a:ext cx="721360" cy="3517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  <a:tabLst>
                <a:tab pos="561340" algn="l"/>
              </a:tabLst>
            </a:pPr>
            <a:r>
              <a:rPr sz="2150" i="1" spc="-30" dirty="0">
                <a:latin typeface="Symbol"/>
                <a:cs typeface="Symbol"/>
              </a:rPr>
              <a:t></a:t>
            </a:r>
            <a:r>
              <a:rPr sz="2150" spc="-30" dirty="0">
                <a:latin typeface="Times New Roman"/>
                <a:cs typeface="Times New Roman"/>
              </a:rPr>
              <a:t>	</a:t>
            </a:r>
            <a:r>
              <a:rPr sz="2000" spc="50" dirty="0">
                <a:latin typeface="Symbol"/>
                <a:cs typeface="Symbol"/>
              </a:rPr>
              <a:t>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193202" y="5270053"/>
            <a:ext cx="598170" cy="334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2000" spc="-5" dirty="0">
                <a:latin typeface="Times New Roman"/>
                <a:cs typeface="Times New Roman"/>
              </a:rPr>
              <a:t>0</a:t>
            </a:r>
            <a:r>
              <a:rPr sz="2000" spc="10" dirty="0">
                <a:latin typeface="Times New Roman"/>
                <a:cs typeface="Times New Roman"/>
              </a:rPr>
              <a:t>,</a:t>
            </a:r>
            <a:r>
              <a:rPr sz="2000" spc="25" dirty="0">
                <a:latin typeface="Times New Roman"/>
                <a:cs typeface="Times New Roman"/>
              </a:rPr>
              <a:t>008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738878" y="4876857"/>
            <a:ext cx="1405890" cy="334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  <a:tabLst>
                <a:tab pos="1102360" algn="l"/>
              </a:tabLst>
            </a:pPr>
            <a:r>
              <a:rPr sz="2000" spc="-5" dirty="0">
                <a:latin typeface="Times New Roman"/>
                <a:cs typeface="Times New Roman"/>
              </a:rPr>
              <a:t>0</a:t>
            </a:r>
            <a:r>
              <a:rPr sz="2000" spc="10" dirty="0">
                <a:latin typeface="Times New Roman"/>
                <a:cs typeface="Times New Roman"/>
              </a:rPr>
              <a:t>,</a:t>
            </a:r>
            <a:r>
              <a:rPr sz="2000" spc="25" dirty="0">
                <a:latin typeface="Times New Roman"/>
                <a:cs typeface="Times New Roman"/>
              </a:rPr>
              <a:t>00</a:t>
            </a:r>
            <a:r>
              <a:rPr sz="2000" spc="45" dirty="0">
                <a:latin typeface="Times New Roman"/>
                <a:cs typeface="Times New Roman"/>
              </a:rPr>
              <a:t>3</a:t>
            </a:r>
            <a:r>
              <a:rPr sz="2000" spc="-265" dirty="0">
                <a:latin typeface="Times New Roman"/>
                <a:cs typeface="Times New Roman"/>
              </a:rPr>
              <a:t> </a:t>
            </a:r>
            <a:r>
              <a:rPr sz="2000" spc="50" dirty="0">
                <a:latin typeface="Symbol"/>
                <a:cs typeface="Symbol"/>
              </a:rPr>
              <a:t>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250" dirty="0">
                <a:latin typeface="Times New Roman"/>
                <a:cs typeface="Times New Roman"/>
              </a:rPr>
              <a:t> </a:t>
            </a:r>
            <a:r>
              <a:rPr sz="2000" i="1" spc="25" dirty="0">
                <a:latin typeface="Times New Roman"/>
                <a:cs typeface="Times New Roman"/>
              </a:rPr>
              <a:t>f</a:t>
            </a:r>
            <a:r>
              <a:rPr sz="2000" i="1" dirty="0">
                <a:latin typeface="Times New Roman"/>
                <a:cs typeface="Times New Roman"/>
              </a:rPr>
              <a:t>	</a:t>
            </a:r>
            <a:r>
              <a:rPr sz="2000" spc="25" dirty="0">
                <a:latin typeface="Times New Roman"/>
                <a:cs typeface="Times New Roman"/>
              </a:rPr>
              <a:t>/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i="1" spc="55" dirty="0">
                <a:latin typeface="Times New Roman"/>
                <a:cs typeface="Times New Roman"/>
              </a:rPr>
              <a:t>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774442" y="4859274"/>
            <a:ext cx="2897505" cy="832485"/>
          </a:xfrm>
          <a:custGeom>
            <a:avLst/>
            <a:gdLst/>
            <a:ahLst/>
            <a:cxnLst/>
            <a:rect l="l" t="t" r="r" b="b"/>
            <a:pathLst>
              <a:path w="2897504" h="832485">
                <a:moveTo>
                  <a:pt x="0" y="832104"/>
                </a:moveTo>
                <a:lnTo>
                  <a:pt x="2897124" y="832104"/>
                </a:lnTo>
                <a:lnTo>
                  <a:pt x="2897124" y="0"/>
                </a:lnTo>
                <a:lnTo>
                  <a:pt x="0" y="0"/>
                </a:lnTo>
                <a:lnTo>
                  <a:pt x="0" y="832104"/>
                </a:lnTo>
                <a:close/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679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700849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Analisis</a:t>
            </a:r>
            <a:r>
              <a:rPr sz="28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dan</a:t>
            </a:r>
            <a:r>
              <a:rPr sz="28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Desain</a:t>
            </a:r>
            <a:r>
              <a:rPr sz="28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000000"/>
                </a:solidFill>
                <a:latin typeface="Calibri"/>
                <a:cs typeface="Calibri"/>
              </a:rPr>
              <a:t>Balok</a:t>
            </a:r>
            <a:r>
              <a:rPr sz="280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Bertulangan</a:t>
            </a:r>
            <a:r>
              <a:rPr sz="28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03501" y="2359914"/>
            <a:ext cx="4415155" cy="13735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spcBef>
                <a:spcPts val="95"/>
              </a:spcBef>
            </a:pPr>
            <a:r>
              <a:rPr sz="2800" b="1" spc="-15" dirty="0">
                <a:latin typeface="Calibri"/>
                <a:cs typeface="Calibri"/>
              </a:rPr>
              <a:t>Contoh</a:t>
            </a:r>
            <a:r>
              <a:rPr sz="2800" b="1" spc="-2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5.5</a:t>
            </a:r>
            <a:endParaRPr sz="2800">
              <a:latin typeface="Calibri"/>
              <a:cs typeface="Calibri"/>
            </a:endParaRPr>
          </a:p>
          <a:p>
            <a:pPr marL="12700" marR="5080" algn="just">
              <a:spcBef>
                <a:spcPts val="55"/>
              </a:spcBef>
            </a:pPr>
            <a:r>
              <a:rPr sz="2000" spc="-5" dirty="0">
                <a:latin typeface="Calibri"/>
                <a:cs typeface="Calibri"/>
              </a:rPr>
              <a:t>Hitunglah </a:t>
            </a:r>
            <a:r>
              <a:rPr sz="2000" spc="-15" dirty="0">
                <a:latin typeface="Calibri"/>
                <a:cs typeface="Calibri"/>
              </a:rPr>
              <a:t>kuat </a:t>
            </a:r>
            <a:r>
              <a:rPr sz="2000" dirty="0">
                <a:latin typeface="Calibri"/>
                <a:cs typeface="Calibri"/>
              </a:rPr>
              <a:t>momen </a:t>
            </a:r>
            <a:r>
              <a:rPr sz="2000" spc="-10" dirty="0">
                <a:latin typeface="Calibri"/>
                <a:cs typeface="Calibri"/>
              </a:rPr>
              <a:t>rencana </a:t>
            </a:r>
            <a:r>
              <a:rPr sz="2000" spc="-5" dirty="0">
                <a:latin typeface="Calibri"/>
                <a:cs typeface="Calibri"/>
              </a:rPr>
              <a:t>dari balok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bertulangan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rangkap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yang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ditunjukkan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Gambar.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86074" y="3855211"/>
            <a:ext cx="1416685" cy="2167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1327785" algn="l"/>
              </a:tabLst>
            </a:pPr>
            <a:r>
              <a:rPr sz="1300" i="1" spc="10" dirty="0">
                <a:latin typeface="Calibri"/>
                <a:cs typeface="Calibri"/>
              </a:rPr>
              <a:t>c	y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78100" y="3707385"/>
            <a:ext cx="44627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1354455" algn="l"/>
                <a:tab pos="2674620" algn="l"/>
              </a:tabLst>
            </a:pPr>
            <a:r>
              <a:rPr sz="2000" spc="-5" dirty="0">
                <a:latin typeface="Calibri"/>
                <a:cs typeface="Calibri"/>
              </a:rPr>
              <a:t>Gunakan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45" dirty="0">
                <a:latin typeface="Calibri"/>
                <a:cs typeface="Calibri"/>
              </a:rPr>
              <a:t> </a:t>
            </a:r>
            <a:r>
              <a:rPr sz="1950" i="1" spc="15" baseline="25641" dirty="0">
                <a:latin typeface="Calibri"/>
                <a:cs typeface="Calibri"/>
              </a:rPr>
              <a:t>/	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35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MPa,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	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400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MPa,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serta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78101" y="3935985"/>
            <a:ext cx="3549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3000" i="1" baseline="-16666" dirty="0">
                <a:latin typeface="Calibri"/>
                <a:cs typeface="Calibri"/>
              </a:rPr>
              <a:t>A</a:t>
            </a:r>
            <a:r>
              <a:rPr sz="3000" i="1" spc="7" baseline="-16666" dirty="0">
                <a:latin typeface="Calibri"/>
                <a:cs typeface="Calibri"/>
              </a:rPr>
              <a:t> </a:t>
            </a:r>
            <a:r>
              <a:rPr sz="1300" spc="10" dirty="0">
                <a:latin typeface="Calibri"/>
                <a:cs typeface="Calibri"/>
              </a:rPr>
              <a:t>/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51328" y="4160011"/>
            <a:ext cx="3335020" cy="2167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256279" algn="l"/>
              </a:tabLst>
            </a:pPr>
            <a:r>
              <a:rPr sz="1300" i="1" spc="10" dirty="0">
                <a:latin typeface="Calibri"/>
                <a:cs typeface="Calibri"/>
              </a:rPr>
              <a:t>s	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58592" y="4012185"/>
            <a:ext cx="4084954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3228340" algn="l"/>
              </a:tabLst>
            </a:pPr>
            <a:r>
              <a:rPr sz="2000" dirty="0">
                <a:latin typeface="Calibri"/>
                <a:cs typeface="Calibri"/>
              </a:rPr>
              <a:t>=</a:t>
            </a:r>
            <a:r>
              <a:rPr sz="2000" spc="4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1.470</a:t>
            </a:r>
            <a:r>
              <a:rPr sz="2000" spc="46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mm</a:t>
            </a:r>
            <a:r>
              <a:rPr sz="1950" spc="-7" baseline="25641" dirty="0">
                <a:latin typeface="Calibri"/>
                <a:cs typeface="Calibri"/>
              </a:rPr>
              <a:t>2</a:t>
            </a:r>
            <a:r>
              <a:rPr sz="1950" spc="914" baseline="25641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(3D25)</a:t>
            </a:r>
            <a:r>
              <a:rPr sz="2000" spc="45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45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A	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37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4.824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78100" y="4316985"/>
            <a:ext cx="139065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mm</a:t>
            </a:r>
            <a:r>
              <a:rPr sz="1950" baseline="25641" dirty="0">
                <a:latin typeface="Calibri"/>
                <a:cs typeface="Calibri"/>
              </a:rPr>
              <a:t>2</a:t>
            </a:r>
            <a:r>
              <a:rPr sz="1950" spc="172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(6D32).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40845" y="2720735"/>
            <a:ext cx="3009195" cy="246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558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0062" y="1597435"/>
            <a:ext cx="2098040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370840" algn="l"/>
              </a:tabLst>
            </a:pPr>
            <a:r>
              <a:rPr sz="1450" spc="5" dirty="0">
                <a:latin typeface="Times New Roman"/>
                <a:cs typeface="Times New Roman"/>
              </a:rPr>
              <a:t>1.	Hitung</a:t>
            </a:r>
            <a:r>
              <a:rPr sz="1450" spc="-6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nilai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i="1" spc="-55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dan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i="1" spc="-50" dirty="0">
                <a:latin typeface="Times New Roman"/>
                <a:cs typeface="Times New Roman"/>
              </a:rPr>
              <a:t> </a:t>
            </a:r>
            <a:r>
              <a:rPr sz="1425" spc="-7" baseline="32163" dirty="0">
                <a:latin typeface="Times New Roman"/>
                <a:cs typeface="Times New Roman"/>
              </a:rPr>
              <a:t>/</a:t>
            </a:r>
            <a:r>
              <a:rPr sz="1425" spc="179" baseline="32163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: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89194" y="2304775"/>
            <a:ext cx="735330" cy="0"/>
          </a:xfrm>
          <a:custGeom>
            <a:avLst/>
            <a:gdLst/>
            <a:ahLst/>
            <a:cxnLst/>
            <a:rect l="l" t="t" r="r" b="b"/>
            <a:pathLst>
              <a:path w="735330">
                <a:moveTo>
                  <a:pt x="0" y="0"/>
                </a:moveTo>
                <a:lnTo>
                  <a:pt x="734727" y="0"/>
                </a:lnTo>
              </a:path>
            </a:pathLst>
          </a:custGeom>
          <a:ln w="86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443242" y="2297904"/>
            <a:ext cx="1183640" cy="22313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455295" algn="l"/>
              </a:tabLst>
            </a:pPr>
            <a:r>
              <a:rPr sz="1350" i="1" spc="50" dirty="0">
                <a:latin typeface="Times New Roman"/>
                <a:cs typeface="Times New Roman"/>
              </a:rPr>
              <a:t>b</a:t>
            </a:r>
            <a:r>
              <a:rPr sz="1350" i="1" spc="70" dirty="0">
                <a:latin typeface="Times New Roman"/>
                <a:cs typeface="Times New Roman"/>
              </a:rPr>
              <a:t>d</a:t>
            </a:r>
            <a:r>
              <a:rPr sz="1350" i="1" dirty="0">
                <a:latin typeface="Times New Roman"/>
                <a:cs typeface="Times New Roman"/>
              </a:rPr>
              <a:t>	</a:t>
            </a:r>
            <a:r>
              <a:rPr sz="1350" spc="50" dirty="0">
                <a:latin typeface="Times New Roman"/>
                <a:cs typeface="Times New Roman"/>
              </a:rPr>
              <a:t>35</a:t>
            </a:r>
            <a:r>
              <a:rPr sz="1350" spc="70" dirty="0">
                <a:latin typeface="Times New Roman"/>
                <a:cs typeface="Times New Roman"/>
              </a:rPr>
              <a:t>0</a:t>
            </a:r>
            <a:r>
              <a:rPr sz="1350" spc="-150" dirty="0">
                <a:latin typeface="Times New Roman"/>
                <a:cs typeface="Times New Roman"/>
              </a:rPr>
              <a:t> </a:t>
            </a:r>
            <a:r>
              <a:rPr sz="1350" spc="75" dirty="0">
                <a:latin typeface="Symbol"/>
                <a:cs typeface="Symbol"/>
              </a:rPr>
              <a:t></a:t>
            </a:r>
            <a:r>
              <a:rPr sz="1350" spc="-110" dirty="0">
                <a:latin typeface="Times New Roman"/>
                <a:cs typeface="Times New Roman"/>
              </a:rPr>
              <a:t> </a:t>
            </a:r>
            <a:r>
              <a:rPr sz="1350" spc="50" dirty="0">
                <a:latin typeface="Times New Roman"/>
                <a:cs typeface="Times New Roman"/>
              </a:rPr>
              <a:t>610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60608" y="2051385"/>
            <a:ext cx="1019810" cy="22313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589280" algn="l"/>
              </a:tabLst>
            </a:pPr>
            <a:r>
              <a:rPr sz="2025" i="1" spc="127" baseline="2057" dirty="0">
                <a:latin typeface="Times New Roman"/>
                <a:cs typeface="Times New Roman"/>
              </a:rPr>
              <a:t>A	</a:t>
            </a:r>
            <a:r>
              <a:rPr sz="1350" spc="50" dirty="0">
                <a:latin typeface="Times New Roman"/>
                <a:cs typeface="Times New Roman"/>
              </a:rPr>
              <a:t>4</a:t>
            </a:r>
            <a:r>
              <a:rPr sz="1350" spc="30" dirty="0">
                <a:latin typeface="Times New Roman"/>
                <a:cs typeface="Times New Roman"/>
              </a:rPr>
              <a:t>.</a:t>
            </a:r>
            <a:r>
              <a:rPr sz="1350" spc="50" dirty="0">
                <a:latin typeface="Times New Roman"/>
                <a:cs typeface="Times New Roman"/>
              </a:rPr>
              <a:t>824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68613" y="2065449"/>
            <a:ext cx="805815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325" i="1" spc="-67" baseline="-16129" dirty="0">
                <a:latin typeface="Symbol"/>
                <a:cs typeface="Symbol"/>
              </a:rPr>
              <a:t></a:t>
            </a:r>
            <a:r>
              <a:rPr sz="2325" i="1" spc="-67" baseline="-16129" dirty="0">
                <a:latin typeface="Times New Roman"/>
                <a:cs typeface="Times New Roman"/>
              </a:rPr>
              <a:t> </a:t>
            </a:r>
            <a:r>
              <a:rPr sz="2175" spc="15" baseline="-17241" dirty="0">
                <a:latin typeface="Times New Roman"/>
                <a:cs typeface="Times New Roman"/>
              </a:rPr>
              <a:t>= </a:t>
            </a:r>
            <a:r>
              <a:rPr sz="145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450" u="sng" spc="2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950" i="1" u="sng" spc="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950" i="1" spc="35" dirty="0">
                <a:latin typeface="Times New Roman"/>
                <a:cs typeface="Times New Roman"/>
              </a:rPr>
              <a:t> </a:t>
            </a:r>
            <a:r>
              <a:rPr sz="950" i="1" spc="190" dirty="0">
                <a:latin typeface="Times New Roman"/>
                <a:cs typeface="Times New Roman"/>
              </a:rPr>
              <a:t> </a:t>
            </a:r>
            <a:r>
              <a:rPr sz="2025" spc="112" baseline="-24691" dirty="0">
                <a:latin typeface="Symbol"/>
                <a:cs typeface="Symbol"/>
              </a:rPr>
              <a:t></a:t>
            </a:r>
            <a:endParaRPr sz="2025" baseline="-24691">
              <a:latin typeface="Symbol"/>
              <a:cs typeface="Symbo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276712" y="2283836"/>
            <a:ext cx="727710" cy="0"/>
          </a:xfrm>
          <a:custGeom>
            <a:avLst/>
            <a:gdLst/>
            <a:ahLst/>
            <a:cxnLst/>
            <a:rect l="l" t="t" r="r" b="b"/>
            <a:pathLst>
              <a:path w="727710">
                <a:moveTo>
                  <a:pt x="0" y="0"/>
                </a:moveTo>
                <a:lnTo>
                  <a:pt x="727164" y="0"/>
                </a:lnTo>
              </a:path>
            </a:pathLst>
          </a:custGeom>
          <a:ln w="9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413857" y="2006792"/>
            <a:ext cx="438150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500" spc="-30" dirty="0">
                <a:latin typeface="Times New Roman"/>
                <a:cs typeface="Times New Roman"/>
              </a:rPr>
              <a:t>1</a:t>
            </a:r>
            <a:r>
              <a:rPr sz="1500" spc="-20" dirty="0">
                <a:latin typeface="Times New Roman"/>
                <a:cs typeface="Times New Roman"/>
              </a:rPr>
              <a:t>.</a:t>
            </a:r>
            <a:r>
              <a:rPr sz="1500" spc="-30" dirty="0">
                <a:latin typeface="Times New Roman"/>
                <a:cs typeface="Times New Roman"/>
              </a:rPr>
              <a:t>470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33434" y="2277554"/>
            <a:ext cx="1173480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452755" algn="l"/>
              </a:tabLst>
            </a:pPr>
            <a:r>
              <a:rPr sz="1500" i="1" spc="-30" dirty="0">
                <a:latin typeface="Times New Roman"/>
                <a:cs typeface="Times New Roman"/>
              </a:rPr>
              <a:t>b</a:t>
            </a:r>
            <a:r>
              <a:rPr sz="1500" i="1" spc="-15" dirty="0">
                <a:latin typeface="Times New Roman"/>
                <a:cs typeface="Times New Roman"/>
              </a:rPr>
              <a:t>d</a:t>
            </a:r>
            <a:r>
              <a:rPr sz="1500" i="1" dirty="0">
                <a:latin typeface="Times New Roman"/>
                <a:cs typeface="Times New Roman"/>
              </a:rPr>
              <a:t>	</a:t>
            </a:r>
            <a:r>
              <a:rPr sz="1500" spc="-30" dirty="0">
                <a:latin typeface="Times New Roman"/>
                <a:cs typeface="Times New Roman"/>
              </a:rPr>
              <a:t>35</a:t>
            </a:r>
            <a:r>
              <a:rPr sz="1500" spc="-15" dirty="0">
                <a:latin typeface="Times New Roman"/>
                <a:cs typeface="Times New Roman"/>
              </a:rPr>
              <a:t>0</a:t>
            </a:r>
            <a:r>
              <a:rPr sz="1500" spc="-190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Symbol"/>
                <a:cs typeface="Symbol"/>
              </a:rPr>
              <a:t></a:t>
            </a:r>
            <a:r>
              <a:rPr sz="1500" spc="-145" dirty="0">
                <a:latin typeface="Times New Roman"/>
                <a:cs typeface="Times New Roman"/>
              </a:rPr>
              <a:t> </a:t>
            </a:r>
            <a:r>
              <a:rPr sz="1500" spc="-30" dirty="0">
                <a:latin typeface="Times New Roman"/>
                <a:cs typeface="Times New Roman"/>
              </a:rPr>
              <a:t>610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823459" y="1913089"/>
            <a:ext cx="236854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250" i="1" spc="37" baseline="-25925" dirty="0">
                <a:latin typeface="Times New Roman"/>
                <a:cs typeface="Times New Roman"/>
              </a:rPr>
              <a:t>A</a:t>
            </a:r>
            <a:r>
              <a:rPr sz="1050" spc="25" dirty="0">
                <a:latin typeface="Times New Roman"/>
                <a:cs typeface="Times New Roman"/>
              </a:rPr>
              <a:t>/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62605" y="2125516"/>
            <a:ext cx="4176395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1772285" algn="l"/>
                <a:tab pos="3378835" algn="l"/>
              </a:tabLst>
            </a:pP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0,02259	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i="1" spc="-180" dirty="0">
                <a:latin typeface="Times New Roman"/>
                <a:cs typeface="Times New Roman"/>
              </a:rPr>
              <a:t> </a:t>
            </a:r>
            <a:r>
              <a:rPr sz="1425" spc="-7" baseline="29239" dirty="0">
                <a:latin typeface="Times New Roman"/>
                <a:cs typeface="Times New Roman"/>
              </a:rPr>
              <a:t>/</a:t>
            </a:r>
            <a:r>
              <a:rPr sz="1425" spc="254" baseline="29239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 </a:t>
            </a:r>
            <a:r>
              <a:rPr sz="2175" u="sng" spc="15" baseline="2490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2175" u="sng" spc="322" baseline="2490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75" i="1" u="sng" spc="-15" baseline="34391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1575" i="1" spc="794" baseline="34391" dirty="0">
                <a:latin typeface="Times New Roman"/>
                <a:cs typeface="Times New Roman"/>
              </a:rPr>
              <a:t> </a:t>
            </a:r>
            <a:r>
              <a:rPr sz="2250" spc="-30" baseline="1851" dirty="0">
                <a:latin typeface="Symbol"/>
                <a:cs typeface="Symbol"/>
              </a:rPr>
              <a:t></a:t>
            </a:r>
            <a:r>
              <a:rPr sz="2250" spc="-30" baseline="1851" dirty="0">
                <a:latin typeface="Times New Roman"/>
                <a:cs typeface="Times New Roman"/>
              </a:rPr>
              <a:t>	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0,00689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70063" y="2497220"/>
            <a:ext cx="8099425" cy="1026794"/>
          </a:xfrm>
          <a:prstGeom prst="rect">
            <a:avLst/>
          </a:prstGeom>
        </p:spPr>
        <p:txBody>
          <a:bodyPr vert="horz" wrap="square" lIns="0" tIns="120650" rIns="0" bIns="0" rtlCol="0">
            <a:spAutoFit/>
          </a:bodyPr>
          <a:lstStyle/>
          <a:p>
            <a:pPr marL="1036319">
              <a:spcBef>
                <a:spcPts val="950"/>
              </a:spcBef>
            </a:pPr>
            <a:r>
              <a:rPr sz="1450" dirty="0">
                <a:latin typeface="Times New Roman"/>
                <a:cs typeface="Times New Roman"/>
              </a:rPr>
              <a:t>(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spc="-45" dirty="0">
                <a:latin typeface="Times New Roman"/>
                <a:cs typeface="Times New Roman"/>
              </a:rPr>
              <a:t> </a:t>
            </a:r>
            <a:r>
              <a:rPr sz="1450" i="1" spc="-5" dirty="0">
                <a:latin typeface="Times New Roman"/>
                <a:cs typeface="Times New Roman"/>
              </a:rPr>
              <a:t>−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550" spc="-185" dirty="0">
                <a:latin typeface="Times New Roman"/>
                <a:cs typeface="Times New Roman"/>
              </a:rPr>
              <a:t> </a:t>
            </a:r>
            <a:r>
              <a:rPr sz="1425" spc="15" baseline="32163" dirty="0">
                <a:latin typeface="Times New Roman"/>
                <a:cs typeface="Times New Roman"/>
              </a:rPr>
              <a:t>/</a:t>
            </a:r>
            <a:r>
              <a:rPr sz="1450" spc="5" dirty="0">
                <a:latin typeface="Times New Roman"/>
                <a:cs typeface="Times New Roman"/>
              </a:rPr>
              <a:t>)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0</a:t>
            </a:r>
            <a:r>
              <a:rPr sz="1450" spc="15" dirty="0">
                <a:latin typeface="Times New Roman"/>
                <a:cs typeface="Times New Roman"/>
              </a:rPr>
              <a:t>,</a:t>
            </a:r>
            <a:r>
              <a:rPr sz="1450" spc="10" dirty="0">
                <a:latin typeface="Times New Roman"/>
                <a:cs typeface="Times New Roman"/>
              </a:rPr>
              <a:t>0</a:t>
            </a:r>
            <a:r>
              <a:rPr sz="1450" spc="-30" dirty="0">
                <a:latin typeface="Times New Roman"/>
                <a:cs typeface="Times New Roman"/>
              </a:rPr>
              <a:t>1</a:t>
            </a:r>
            <a:r>
              <a:rPr sz="1450" spc="10" dirty="0">
                <a:latin typeface="Times New Roman"/>
                <a:cs typeface="Times New Roman"/>
              </a:rPr>
              <a:t>57</a:t>
            </a:r>
            <a:endParaRPr sz="1450">
              <a:latin typeface="Times New Roman"/>
              <a:cs typeface="Times New Roman"/>
            </a:endParaRPr>
          </a:p>
          <a:p>
            <a:pPr marL="370840" marR="43180" indent="-333375">
              <a:lnSpc>
                <a:spcPct val="142900"/>
              </a:lnSpc>
              <a:spcBef>
                <a:spcPts val="75"/>
              </a:spcBef>
              <a:tabLst>
                <a:tab pos="370840" algn="l"/>
              </a:tabLst>
            </a:pPr>
            <a:r>
              <a:rPr sz="1450" spc="5" dirty="0">
                <a:latin typeface="Times New Roman"/>
                <a:cs typeface="Times New Roman"/>
              </a:rPr>
              <a:t>2.	Periksa </a:t>
            </a:r>
            <a:r>
              <a:rPr sz="1450" spc="-5" dirty="0">
                <a:latin typeface="Times New Roman"/>
                <a:cs typeface="Times New Roman"/>
              </a:rPr>
              <a:t>apakah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tulangan</a:t>
            </a:r>
            <a:r>
              <a:rPr sz="1450" spc="6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tekan</a:t>
            </a:r>
            <a:r>
              <a:rPr sz="1450" spc="6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sudah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luluh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atau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belum,</a:t>
            </a:r>
            <a:r>
              <a:rPr sz="1450" spc="5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dengan</a:t>
            </a:r>
            <a:r>
              <a:rPr sz="1450" spc="6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menggunakan</a:t>
            </a:r>
            <a:r>
              <a:rPr sz="1450" spc="6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persamaan</a:t>
            </a:r>
            <a:r>
              <a:rPr sz="1450" spc="6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3.42,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gunakan </a:t>
            </a:r>
            <a:r>
              <a:rPr sz="1450" spc="-35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nilai</a:t>
            </a:r>
            <a:r>
              <a:rPr sz="1450" spc="-40" dirty="0">
                <a:latin typeface="Times New Roman"/>
                <a:cs typeface="Times New Roman"/>
              </a:rPr>
              <a:t> </a:t>
            </a:r>
            <a:r>
              <a:rPr sz="1550" i="1" spc="-10" dirty="0">
                <a:latin typeface="Symbol"/>
                <a:cs typeface="Symbol"/>
              </a:rPr>
              <a:t></a:t>
            </a:r>
            <a:r>
              <a:rPr sz="1425" spc="-15" baseline="-8771" dirty="0">
                <a:latin typeface="Times New Roman"/>
                <a:cs typeface="Times New Roman"/>
              </a:rPr>
              <a:t>1</a:t>
            </a:r>
            <a:r>
              <a:rPr sz="1425" spc="195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0,8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untuk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f</a:t>
            </a:r>
            <a:r>
              <a:rPr sz="1450" i="1" spc="-5" dirty="0">
                <a:latin typeface="Times New Roman"/>
                <a:cs typeface="Times New Roman"/>
              </a:rPr>
              <a:t> </a:t>
            </a:r>
            <a:r>
              <a:rPr sz="1425" i="1" spc="7" baseline="32163" dirty="0">
                <a:latin typeface="Times New Roman"/>
                <a:cs typeface="Times New Roman"/>
              </a:rPr>
              <a:t>/</a:t>
            </a:r>
            <a:r>
              <a:rPr sz="1425" i="1" spc="7" baseline="-8771" dirty="0">
                <a:latin typeface="Times New Roman"/>
                <a:cs typeface="Times New Roman"/>
              </a:rPr>
              <a:t>c</a:t>
            </a:r>
            <a:r>
              <a:rPr sz="1425" i="1" spc="112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35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MPa.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41948" y="3921389"/>
            <a:ext cx="9779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spc="-1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41948" y="4045393"/>
            <a:ext cx="9779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spc="-1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40172" y="3921389"/>
            <a:ext cx="9779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spc="-10" dirty="0">
                <a:latin typeface="Symbol"/>
                <a:cs typeface="Symbol"/>
              </a:rPr>
              <a:t>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29691" y="3907610"/>
            <a:ext cx="43942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353695" algn="l"/>
              </a:tabLst>
            </a:pPr>
            <a:r>
              <a:rPr sz="1500" spc="-10" dirty="0">
                <a:latin typeface="Symbol"/>
                <a:cs typeface="Symbol"/>
              </a:rPr>
              <a:t></a:t>
            </a:r>
            <a:r>
              <a:rPr sz="1500" spc="-1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60176" y="4031613"/>
            <a:ext cx="57785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423545" algn="l"/>
              </a:tabLst>
            </a:pPr>
            <a:r>
              <a:rPr sz="2250" spc="-52" baseline="-3703" dirty="0">
                <a:latin typeface="Symbol"/>
                <a:cs typeface="Symbol"/>
              </a:rPr>
              <a:t></a:t>
            </a:r>
            <a:r>
              <a:rPr sz="1500" spc="-10" dirty="0">
                <a:latin typeface="Symbol"/>
                <a:cs typeface="Symbol"/>
              </a:rPr>
              <a:t>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1500" spc="-35" dirty="0">
                <a:latin typeface="Symbol"/>
                <a:cs typeface="Symbol"/>
              </a:rPr>
              <a:t></a:t>
            </a:r>
            <a:r>
              <a:rPr sz="2250" spc="-15" baseline="-3703" dirty="0">
                <a:latin typeface="Symbol"/>
                <a:cs typeface="Symbol"/>
              </a:rPr>
              <a:t></a:t>
            </a:r>
            <a:endParaRPr sz="2250" baseline="-3703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27416" y="3921389"/>
            <a:ext cx="53086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445134" algn="l"/>
              </a:tabLst>
            </a:pPr>
            <a:r>
              <a:rPr sz="1500" spc="-10" dirty="0">
                <a:latin typeface="Symbol"/>
                <a:cs typeface="Symbol"/>
              </a:rPr>
              <a:t></a:t>
            </a:r>
            <a:r>
              <a:rPr sz="1500" spc="-1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27416" y="4045393"/>
            <a:ext cx="9779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spc="-10" dirty="0">
                <a:latin typeface="Symbol"/>
                <a:cs typeface="Symbol"/>
              </a:rPr>
              <a:t>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19840" y="4069841"/>
            <a:ext cx="83820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050" i="1" spc="-10" dirty="0">
                <a:latin typeface="Times New Roman"/>
                <a:cs typeface="Times New Roman"/>
              </a:rPr>
              <a:t>y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195718" y="4069841"/>
            <a:ext cx="83820" cy="17632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050" i="1" spc="-10" dirty="0">
                <a:latin typeface="Times New Roman"/>
                <a:cs typeface="Times New Roman"/>
              </a:rPr>
              <a:t>y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114156" y="3963182"/>
            <a:ext cx="7810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500" i="1" spc="-10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583454" y="3963182"/>
            <a:ext cx="932815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377190" algn="l"/>
              </a:tabLst>
            </a:pPr>
            <a:r>
              <a:rPr sz="1500" i="1" spc="-10" dirty="0">
                <a:latin typeface="Times New Roman"/>
                <a:cs typeface="Times New Roman"/>
              </a:rPr>
              <a:t>d	</a:t>
            </a:r>
            <a:r>
              <a:rPr sz="1500" spc="-25" dirty="0">
                <a:latin typeface="Times New Roman"/>
                <a:cs typeface="Times New Roman"/>
              </a:rPr>
              <a:t>60</a:t>
            </a:r>
            <a:r>
              <a:rPr sz="1500" spc="-10" dirty="0">
                <a:latin typeface="Times New Roman"/>
                <a:cs typeface="Times New Roman"/>
              </a:rPr>
              <a:t>0</a:t>
            </a:r>
            <a:r>
              <a:rPr sz="1500" spc="-95" dirty="0">
                <a:latin typeface="Times New Roman"/>
                <a:cs typeface="Times New Roman"/>
              </a:rPr>
              <a:t> </a:t>
            </a:r>
            <a:r>
              <a:rPr sz="1500" spc="-15" dirty="0">
                <a:latin typeface="Symbol"/>
                <a:cs typeface="Symbol"/>
              </a:rPr>
              <a:t>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-185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89317" y="3643536"/>
            <a:ext cx="1875789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spcBef>
                <a:spcPts val="125"/>
              </a:spcBef>
              <a:tabLst>
                <a:tab pos="1764664" algn="l"/>
              </a:tabLst>
            </a:pPr>
            <a:r>
              <a:rPr sz="1500" spc="-10" dirty="0">
                <a:latin typeface="Symbol"/>
                <a:cs typeface="Symbol"/>
              </a:rPr>
              <a:t></a:t>
            </a:r>
            <a:r>
              <a:rPr sz="1500" spc="200" dirty="0">
                <a:latin typeface="Times New Roman"/>
                <a:cs typeface="Times New Roman"/>
              </a:rPr>
              <a:t> </a:t>
            </a:r>
            <a:r>
              <a:rPr sz="2250" i="1" spc="-15" baseline="-12962" dirty="0">
                <a:latin typeface="Times New Roman"/>
                <a:cs typeface="Times New Roman"/>
              </a:rPr>
              <a:t>f</a:t>
            </a:r>
            <a:r>
              <a:rPr sz="2250" i="1" spc="127" baseline="-12962" dirty="0">
                <a:latin typeface="Times New Roman"/>
                <a:cs typeface="Times New Roman"/>
              </a:rPr>
              <a:t> </a:t>
            </a:r>
            <a:r>
              <a:rPr sz="1575" spc="-7" baseline="18518" dirty="0">
                <a:latin typeface="Times New Roman"/>
                <a:cs typeface="Times New Roman"/>
              </a:rPr>
              <a:t>/</a:t>
            </a:r>
            <a:r>
              <a:rPr sz="1575" spc="-157" baseline="18518" dirty="0">
                <a:latin typeface="Times New Roman"/>
                <a:cs typeface="Times New Roman"/>
              </a:rPr>
              <a:t> </a:t>
            </a:r>
            <a:r>
              <a:rPr sz="1575" i="1" spc="-15" baseline="-23809" dirty="0">
                <a:latin typeface="Times New Roman"/>
                <a:cs typeface="Times New Roman"/>
              </a:rPr>
              <a:t>c</a:t>
            </a:r>
            <a:r>
              <a:rPr sz="1575" i="1" spc="330" baseline="-23809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Symbol"/>
                <a:cs typeface="Symbol"/>
              </a:rPr>
              <a:t></a:t>
            </a:r>
            <a:r>
              <a:rPr sz="2250" spc="-30" baseline="-3703" dirty="0">
                <a:latin typeface="Symbol"/>
                <a:cs typeface="Symbol"/>
              </a:rPr>
              <a:t></a:t>
            </a:r>
            <a:r>
              <a:rPr sz="2250" spc="-104" baseline="-3703" dirty="0">
                <a:latin typeface="Times New Roman"/>
                <a:cs typeface="Times New Roman"/>
              </a:rPr>
              <a:t> </a:t>
            </a:r>
            <a:r>
              <a:rPr sz="2250" i="1" spc="-15" baseline="-12962" dirty="0">
                <a:latin typeface="Times New Roman"/>
                <a:cs typeface="Times New Roman"/>
              </a:rPr>
              <a:t>d</a:t>
            </a:r>
            <a:r>
              <a:rPr sz="2250" i="1" spc="-150" baseline="-12962" dirty="0">
                <a:latin typeface="Times New Roman"/>
                <a:cs typeface="Times New Roman"/>
              </a:rPr>
              <a:t> </a:t>
            </a:r>
            <a:r>
              <a:rPr sz="1575" spc="-7" baseline="18518" dirty="0">
                <a:latin typeface="Times New Roman"/>
                <a:cs typeface="Times New Roman"/>
              </a:rPr>
              <a:t>/</a:t>
            </a:r>
            <a:r>
              <a:rPr sz="1575" spc="375" baseline="18518" dirty="0">
                <a:latin typeface="Times New Roman"/>
                <a:cs typeface="Times New Roman"/>
              </a:rPr>
              <a:t> </a:t>
            </a:r>
            <a:r>
              <a:rPr sz="2250" spc="-30" baseline="-3703" dirty="0">
                <a:latin typeface="Symbol"/>
                <a:cs typeface="Symbol"/>
              </a:rPr>
              <a:t></a:t>
            </a:r>
            <a:r>
              <a:rPr sz="1500" spc="-20" dirty="0">
                <a:latin typeface="Symbol"/>
                <a:cs typeface="Symbol"/>
              </a:rPr>
              <a:t></a:t>
            </a:r>
            <a:r>
              <a:rPr sz="1500" spc="-20" dirty="0">
                <a:latin typeface="Times New Roman"/>
                <a:cs typeface="Times New Roman"/>
              </a:rPr>
              <a:t>	</a:t>
            </a:r>
            <a:r>
              <a:rPr sz="1500" spc="-10" dirty="0">
                <a:latin typeface="Symbol"/>
                <a:cs typeface="Symbol"/>
              </a:rPr>
              <a:t>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804020" y="3974420"/>
            <a:ext cx="305435" cy="0"/>
          </a:xfrm>
          <a:custGeom>
            <a:avLst/>
            <a:gdLst/>
            <a:ahLst/>
            <a:cxnLst/>
            <a:rect l="l" t="t" r="r" b="b"/>
            <a:pathLst>
              <a:path w="305435">
                <a:moveTo>
                  <a:pt x="0" y="0"/>
                </a:moveTo>
                <a:lnTo>
                  <a:pt x="304815" y="0"/>
                </a:lnTo>
              </a:path>
            </a:pathLst>
          </a:custGeom>
          <a:ln w="9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298094" y="3974420"/>
            <a:ext cx="302260" cy="0"/>
          </a:xfrm>
          <a:custGeom>
            <a:avLst/>
            <a:gdLst/>
            <a:ahLst/>
            <a:cxnLst/>
            <a:rect l="l" t="t" r="r" b="b"/>
            <a:pathLst>
              <a:path w="302260">
                <a:moveTo>
                  <a:pt x="0" y="0"/>
                </a:moveTo>
                <a:lnTo>
                  <a:pt x="302102" y="0"/>
                </a:lnTo>
              </a:path>
            </a:pathLst>
          </a:custGeom>
          <a:ln w="9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789016" y="3974420"/>
            <a:ext cx="760730" cy="0"/>
          </a:xfrm>
          <a:custGeom>
            <a:avLst/>
            <a:gdLst/>
            <a:ahLst/>
            <a:cxnLst/>
            <a:rect l="l" t="t" r="r" b="b"/>
            <a:pathLst>
              <a:path w="760729">
                <a:moveTo>
                  <a:pt x="0" y="0"/>
                </a:moveTo>
                <a:lnTo>
                  <a:pt x="760615" y="0"/>
                </a:lnTo>
              </a:path>
            </a:pathLst>
          </a:custGeom>
          <a:ln w="94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068613" y="3824897"/>
            <a:ext cx="3750945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1303655" algn="l"/>
                <a:tab pos="1714500" algn="l"/>
                <a:tab pos="2585720" algn="l"/>
              </a:tabLst>
            </a:pPr>
            <a:r>
              <a:rPr sz="2175" i="1" spc="15" baseline="1915" dirty="0">
                <a:latin typeface="Times New Roman"/>
                <a:cs typeface="Times New Roman"/>
              </a:rPr>
              <a:t>K</a:t>
            </a:r>
            <a:r>
              <a:rPr sz="2175" i="1" spc="22" baseline="1915" dirty="0">
                <a:latin typeface="Times New Roman"/>
                <a:cs typeface="Times New Roman"/>
              </a:rPr>
              <a:t> </a:t>
            </a:r>
            <a:r>
              <a:rPr sz="2175" spc="15" baseline="1915" dirty="0">
                <a:latin typeface="Times New Roman"/>
                <a:cs typeface="Times New Roman"/>
              </a:rPr>
              <a:t>=</a:t>
            </a:r>
            <a:r>
              <a:rPr sz="2175" spc="-15" baseline="1915" dirty="0">
                <a:latin typeface="Times New Roman"/>
                <a:cs typeface="Times New Roman"/>
              </a:rPr>
              <a:t> </a:t>
            </a:r>
            <a:r>
              <a:rPr sz="2175" spc="-44" baseline="1915" dirty="0">
                <a:latin typeface="Times New Roman"/>
                <a:cs typeface="Times New Roman"/>
              </a:rPr>
              <a:t>0</a:t>
            </a:r>
            <a:r>
              <a:rPr sz="2175" spc="22" baseline="1915" dirty="0">
                <a:latin typeface="Times New Roman"/>
                <a:cs typeface="Times New Roman"/>
              </a:rPr>
              <a:t>,</a:t>
            </a:r>
            <a:r>
              <a:rPr sz="2175" spc="15" baseline="1915" dirty="0">
                <a:latin typeface="Times New Roman"/>
                <a:cs typeface="Times New Roman"/>
              </a:rPr>
              <a:t>8</a:t>
            </a:r>
            <a:r>
              <a:rPr sz="2175" spc="-37" baseline="1915" dirty="0">
                <a:latin typeface="Times New Roman"/>
                <a:cs typeface="Times New Roman"/>
              </a:rPr>
              <a:t>5</a:t>
            </a:r>
            <a:r>
              <a:rPr sz="2325" i="1" spc="-75" baseline="1792" dirty="0">
                <a:latin typeface="Symbol"/>
                <a:cs typeface="Symbol"/>
              </a:rPr>
              <a:t></a:t>
            </a:r>
            <a:r>
              <a:rPr sz="1425" spc="-7" baseline="-5847" dirty="0">
                <a:latin typeface="Times New Roman"/>
                <a:cs typeface="Times New Roman"/>
              </a:rPr>
              <a:t>1</a:t>
            </a:r>
            <a:r>
              <a:rPr sz="1425" spc="-30" baseline="-5847" dirty="0">
                <a:latin typeface="Times New Roman"/>
                <a:cs typeface="Times New Roman"/>
              </a:rPr>
              <a:t> </a:t>
            </a:r>
            <a:r>
              <a:rPr sz="2250" spc="-15" baseline="16666" dirty="0">
                <a:latin typeface="Symbol"/>
                <a:cs typeface="Symbol"/>
              </a:rPr>
              <a:t></a:t>
            </a:r>
            <a:r>
              <a:rPr sz="2250" spc="-300" baseline="16666" dirty="0">
                <a:latin typeface="Times New Roman"/>
                <a:cs typeface="Times New Roman"/>
              </a:rPr>
              <a:t> </a:t>
            </a:r>
            <a:r>
              <a:rPr sz="2250" u="sng" spc="-7" baseline="1666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50" u="sng" baseline="1666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250" spc="-52" baseline="16666" dirty="0">
                <a:latin typeface="Symbol"/>
                <a:cs typeface="Symbol"/>
              </a:rPr>
              <a:t></a:t>
            </a:r>
            <a:r>
              <a:rPr sz="2250" spc="-15" baseline="12962" dirty="0">
                <a:latin typeface="Symbol"/>
                <a:cs typeface="Symbol"/>
              </a:rPr>
              <a:t></a:t>
            </a:r>
            <a:r>
              <a:rPr sz="2250" spc="-292" baseline="12962" dirty="0">
                <a:latin typeface="Times New Roman"/>
                <a:cs typeface="Times New Roman"/>
              </a:rPr>
              <a:t> </a:t>
            </a:r>
            <a:r>
              <a:rPr sz="2250" u="sng" spc="-7" baseline="1296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50" u="sng" baseline="12962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250" spc="-52" baseline="12962" dirty="0">
                <a:latin typeface="Symbol"/>
                <a:cs typeface="Symbol"/>
              </a:rPr>
              <a:t></a:t>
            </a:r>
            <a:r>
              <a:rPr sz="2250" spc="-15" baseline="16666" dirty="0">
                <a:latin typeface="Symbol"/>
                <a:cs typeface="Symbol"/>
              </a:rPr>
              <a:t></a:t>
            </a:r>
            <a:r>
              <a:rPr sz="2250" spc="-292" baseline="16666" dirty="0">
                <a:latin typeface="Times New Roman"/>
                <a:cs typeface="Times New Roman"/>
              </a:rPr>
              <a:t> </a:t>
            </a:r>
            <a:r>
              <a:rPr sz="2250" u="sng" spc="-7" baseline="1666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50" u="sng" baseline="16666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250" spc="-15" baseline="16666" dirty="0">
                <a:latin typeface="Symbol"/>
                <a:cs typeface="Symbol"/>
              </a:rPr>
              <a:t></a:t>
            </a:r>
            <a:r>
              <a:rPr sz="2250" spc="-217" baseline="16666" dirty="0">
                <a:latin typeface="Times New Roman"/>
                <a:cs typeface="Times New Roman"/>
              </a:rPr>
              <a:t> </a:t>
            </a:r>
            <a:r>
              <a:rPr sz="2175" spc="15" baseline="1915" dirty="0">
                <a:latin typeface="Times New Roman"/>
                <a:cs typeface="Times New Roman"/>
              </a:rPr>
              <a:t>=</a:t>
            </a:r>
            <a:r>
              <a:rPr sz="2175" spc="37" baseline="1915" dirty="0">
                <a:latin typeface="Times New Roman"/>
                <a:cs typeface="Times New Roman"/>
              </a:rPr>
              <a:t> </a:t>
            </a:r>
            <a:r>
              <a:rPr sz="2175" spc="15" baseline="1915" dirty="0">
                <a:latin typeface="Times New Roman"/>
                <a:cs typeface="Times New Roman"/>
              </a:rPr>
              <a:t>0</a:t>
            </a:r>
            <a:r>
              <a:rPr sz="2175" spc="-30" baseline="1915" dirty="0">
                <a:latin typeface="Times New Roman"/>
                <a:cs typeface="Times New Roman"/>
              </a:rPr>
              <a:t>,</a:t>
            </a:r>
            <a:r>
              <a:rPr sz="2175" spc="7" baseline="1915" dirty="0">
                <a:latin typeface="Times New Roman"/>
                <a:cs typeface="Times New Roman"/>
              </a:rPr>
              <a:t>85(</a:t>
            </a:r>
            <a:r>
              <a:rPr sz="2175" spc="-52" baseline="1915" dirty="0">
                <a:latin typeface="Times New Roman"/>
                <a:cs typeface="Times New Roman"/>
              </a:rPr>
              <a:t>0</a:t>
            </a:r>
            <a:r>
              <a:rPr sz="2175" spc="22" baseline="1915" dirty="0">
                <a:latin typeface="Times New Roman"/>
                <a:cs typeface="Times New Roman"/>
              </a:rPr>
              <a:t>,</a:t>
            </a:r>
            <a:r>
              <a:rPr sz="2175" spc="7" baseline="1915" dirty="0">
                <a:latin typeface="Times New Roman"/>
                <a:cs typeface="Times New Roman"/>
              </a:rPr>
              <a:t>80)</a:t>
            </a:r>
            <a:r>
              <a:rPr sz="2175" spc="-254" baseline="19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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669713" y="3967678"/>
            <a:ext cx="2014855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250" baseline="-7407" dirty="0">
                <a:latin typeface="Symbol"/>
                <a:cs typeface="Symbol"/>
              </a:rPr>
              <a:t></a:t>
            </a:r>
            <a:r>
              <a:rPr sz="2250" spc="-104" baseline="-7407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40</a:t>
            </a:r>
            <a:r>
              <a:rPr sz="1500" dirty="0">
                <a:latin typeface="Times New Roman"/>
                <a:cs typeface="Times New Roman"/>
              </a:rPr>
              <a:t>0</a:t>
            </a:r>
            <a:r>
              <a:rPr sz="1500" spc="-135" dirty="0">
                <a:latin typeface="Times New Roman"/>
                <a:cs typeface="Times New Roman"/>
              </a:rPr>
              <a:t> </a:t>
            </a:r>
            <a:r>
              <a:rPr sz="2250" spc="-44" baseline="-7407" dirty="0">
                <a:latin typeface="Symbol"/>
                <a:cs typeface="Symbol"/>
              </a:rPr>
              <a:t></a:t>
            </a:r>
            <a:r>
              <a:rPr sz="2250" baseline="-7407" dirty="0">
                <a:latin typeface="Symbol"/>
                <a:cs typeface="Symbol"/>
              </a:rPr>
              <a:t></a:t>
            </a:r>
            <a:r>
              <a:rPr sz="2250" spc="-142" baseline="-7407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61</a:t>
            </a:r>
            <a:r>
              <a:rPr sz="1500" dirty="0">
                <a:latin typeface="Times New Roman"/>
                <a:cs typeface="Times New Roman"/>
              </a:rPr>
              <a:t>0</a:t>
            </a:r>
            <a:r>
              <a:rPr sz="1500" spc="-135" dirty="0">
                <a:latin typeface="Times New Roman"/>
                <a:cs typeface="Times New Roman"/>
              </a:rPr>
              <a:t> </a:t>
            </a:r>
            <a:r>
              <a:rPr sz="2250" spc="-37" baseline="-7407" dirty="0">
                <a:latin typeface="Symbol"/>
                <a:cs typeface="Symbol"/>
              </a:rPr>
              <a:t></a:t>
            </a:r>
            <a:r>
              <a:rPr sz="2250" baseline="-7407" dirty="0">
                <a:latin typeface="Symbol"/>
                <a:cs typeface="Symbol"/>
              </a:rPr>
              <a:t></a:t>
            </a:r>
            <a:r>
              <a:rPr sz="2250" spc="-142" baseline="-7407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60</a:t>
            </a:r>
            <a:r>
              <a:rPr sz="1500" dirty="0">
                <a:latin typeface="Times New Roman"/>
                <a:cs typeface="Times New Roman"/>
              </a:rPr>
              <a:t>0</a:t>
            </a:r>
            <a:r>
              <a:rPr sz="1500" spc="-10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Symbol"/>
                <a:cs typeface="Symbol"/>
              </a:rPr>
              <a:t>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40</a:t>
            </a:r>
            <a:r>
              <a:rPr sz="1500" dirty="0">
                <a:latin typeface="Times New Roman"/>
                <a:cs typeface="Times New Roman"/>
              </a:rPr>
              <a:t>0</a:t>
            </a:r>
            <a:r>
              <a:rPr sz="1500" spc="-135" dirty="0">
                <a:latin typeface="Times New Roman"/>
                <a:cs typeface="Times New Roman"/>
              </a:rPr>
              <a:t> </a:t>
            </a:r>
            <a:r>
              <a:rPr sz="2250" baseline="-7407" dirty="0">
                <a:latin typeface="Symbol"/>
                <a:cs typeface="Symbol"/>
              </a:rPr>
              <a:t></a:t>
            </a:r>
            <a:endParaRPr sz="2250" baseline="-7407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140119" y="3705394"/>
            <a:ext cx="3519170" cy="2468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1567180" algn="l"/>
                <a:tab pos="2891155" algn="l"/>
                <a:tab pos="3432810" algn="l"/>
              </a:tabLst>
            </a:pPr>
            <a:r>
              <a:rPr sz="2250" spc="-37" baseline="5555" dirty="0">
                <a:latin typeface="Times New Roman"/>
                <a:cs typeface="Times New Roman"/>
              </a:rPr>
              <a:t>60</a:t>
            </a:r>
            <a:r>
              <a:rPr sz="2250" spc="-15" baseline="5555" dirty="0">
                <a:latin typeface="Times New Roman"/>
                <a:cs typeface="Times New Roman"/>
              </a:rPr>
              <a:t>0</a:t>
            </a:r>
            <a:r>
              <a:rPr sz="2250" baseline="5555" dirty="0">
                <a:latin typeface="Times New Roman"/>
                <a:cs typeface="Times New Roman"/>
              </a:rPr>
              <a:t>	</a:t>
            </a:r>
            <a:r>
              <a:rPr sz="1500" dirty="0">
                <a:latin typeface="Symbol"/>
                <a:cs typeface="Symbol"/>
              </a:rPr>
              <a:t>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-90" dirty="0">
                <a:latin typeface="Times New Roman"/>
                <a:cs typeface="Times New Roman"/>
              </a:rPr>
              <a:t> </a:t>
            </a:r>
            <a:r>
              <a:rPr sz="2250" spc="-30" baseline="3703" dirty="0">
                <a:latin typeface="Times New Roman"/>
                <a:cs typeface="Times New Roman"/>
              </a:rPr>
              <a:t>3</a:t>
            </a:r>
            <a:r>
              <a:rPr sz="2250" baseline="3703" dirty="0">
                <a:latin typeface="Times New Roman"/>
                <a:cs typeface="Times New Roman"/>
              </a:rPr>
              <a:t>5 </a:t>
            </a:r>
            <a:r>
              <a:rPr sz="2250" spc="-202" baseline="3703" dirty="0">
                <a:latin typeface="Times New Roman"/>
                <a:cs typeface="Times New Roman"/>
              </a:rPr>
              <a:t> </a:t>
            </a:r>
            <a:r>
              <a:rPr sz="1500" spc="-30" dirty="0">
                <a:latin typeface="Symbol"/>
                <a:cs typeface="Symbol"/>
              </a:rPr>
              <a:t></a:t>
            </a:r>
            <a:r>
              <a:rPr sz="1500" dirty="0">
                <a:latin typeface="Symbol"/>
                <a:cs typeface="Symbol"/>
              </a:rPr>
              <a:t>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-105" dirty="0">
                <a:latin typeface="Times New Roman"/>
                <a:cs typeface="Times New Roman"/>
              </a:rPr>
              <a:t> </a:t>
            </a:r>
            <a:r>
              <a:rPr sz="2250" spc="-30" baseline="3703" dirty="0">
                <a:latin typeface="Times New Roman"/>
                <a:cs typeface="Times New Roman"/>
              </a:rPr>
              <a:t>6</a:t>
            </a:r>
            <a:r>
              <a:rPr sz="2250" baseline="3703" dirty="0">
                <a:latin typeface="Times New Roman"/>
                <a:cs typeface="Times New Roman"/>
              </a:rPr>
              <a:t>0 </a:t>
            </a:r>
            <a:r>
              <a:rPr sz="2250" spc="-217" baseline="3703" dirty="0">
                <a:latin typeface="Times New Roman"/>
                <a:cs typeface="Times New Roman"/>
              </a:rPr>
              <a:t> </a:t>
            </a:r>
            <a:r>
              <a:rPr sz="1500" spc="-25" dirty="0">
                <a:latin typeface="Symbol"/>
                <a:cs typeface="Symbol"/>
              </a:rPr>
              <a:t></a:t>
            </a:r>
            <a:r>
              <a:rPr sz="1500" dirty="0">
                <a:latin typeface="Symbol"/>
                <a:cs typeface="Symbol"/>
              </a:rPr>
              <a:t></a:t>
            </a:r>
            <a:r>
              <a:rPr sz="1500" dirty="0">
                <a:latin typeface="Times New Roman"/>
                <a:cs typeface="Times New Roman"/>
              </a:rPr>
              <a:t>	</a:t>
            </a:r>
            <a:r>
              <a:rPr sz="2250" spc="-30" baseline="3703" dirty="0">
                <a:latin typeface="Times New Roman"/>
                <a:cs typeface="Times New Roman"/>
              </a:rPr>
              <a:t>60</a:t>
            </a:r>
            <a:r>
              <a:rPr sz="2250" baseline="3703" dirty="0">
                <a:latin typeface="Times New Roman"/>
                <a:cs typeface="Times New Roman"/>
              </a:rPr>
              <a:t>0	</a:t>
            </a:r>
            <a:r>
              <a:rPr sz="1500" dirty="0">
                <a:latin typeface="Symbol"/>
                <a:cs typeface="Symbol"/>
              </a:rPr>
              <a:t>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19501" y="3830270"/>
            <a:ext cx="2386330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503555" algn="l"/>
                <a:tab pos="1452880" algn="l"/>
              </a:tabLst>
            </a:pPr>
            <a:r>
              <a:rPr sz="1500" spc="-15" dirty="0">
                <a:latin typeface="Symbol"/>
                <a:cs typeface="Symbol"/>
              </a:rPr>
              <a:t></a:t>
            </a:r>
            <a:r>
              <a:rPr sz="1500" spc="-15" dirty="0">
                <a:latin typeface="Times New Roman"/>
                <a:cs typeface="Times New Roman"/>
              </a:rPr>
              <a:t>	</a:t>
            </a:r>
            <a:r>
              <a:rPr sz="1500" spc="-15" dirty="0">
                <a:latin typeface="Symbol"/>
                <a:cs typeface="Symbol"/>
              </a:rPr>
              <a:t></a:t>
            </a:r>
            <a:r>
              <a:rPr sz="1500" spc="-15" dirty="0">
                <a:latin typeface="Times New Roman"/>
                <a:cs typeface="Times New Roman"/>
              </a:rPr>
              <a:t>	</a:t>
            </a:r>
            <a:r>
              <a:rPr sz="1500" dirty="0">
                <a:latin typeface="Symbol"/>
                <a:cs typeface="Symbol"/>
              </a:rPr>
              <a:t></a:t>
            </a:r>
            <a:r>
              <a:rPr sz="1500" spc="305" dirty="0">
                <a:latin typeface="Times New Roman"/>
                <a:cs typeface="Times New Roman"/>
              </a:rPr>
              <a:t> </a:t>
            </a:r>
            <a:r>
              <a:rPr sz="2175" spc="15" baseline="1915" dirty="0">
                <a:latin typeface="Times New Roman"/>
                <a:cs typeface="Times New Roman"/>
              </a:rPr>
              <a:t>=</a:t>
            </a:r>
            <a:r>
              <a:rPr sz="2175" spc="-44" baseline="1915" dirty="0">
                <a:latin typeface="Times New Roman"/>
                <a:cs typeface="Times New Roman"/>
              </a:rPr>
              <a:t> </a:t>
            </a:r>
            <a:r>
              <a:rPr sz="2175" baseline="1915" dirty="0">
                <a:latin typeface="Times New Roman"/>
                <a:cs typeface="Times New Roman"/>
              </a:rPr>
              <a:t>0,01755</a:t>
            </a:r>
            <a:endParaRPr sz="2175" baseline="1915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377807" y="4297008"/>
            <a:ext cx="7631430" cy="104203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728345">
              <a:spcBef>
                <a:spcPts val="894"/>
              </a:spcBef>
              <a:tabLst>
                <a:tab pos="3391535" algn="l"/>
              </a:tabLst>
            </a:pPr>
            <a:r>
              <a:rPr sz="1450" spc="-25" dirty="0">
                <a:latin typeface="Times New Roman"/>
                <a:cs typeface="Times New Roman"/>
              </a:rPr>
              <a:t>(</a:t>
            </a:r>
            <a:r>
              <a:rPr sz="1550" i="1" spc="-25" dirty="0">
                <a:latin typeface="Symbol"/>
                <a:cs typeface="Symbol"/>
              </a:rPr>
              <a:t></a:t>
            </a:r>
            <a:r>
              <a:rPr sz="1550" i="1" spc="-40" dirty="0">
                <a:latin typeface="Times New Roman"/>
                <a:cs typeface="Times New Roman"/>
              </a:rPr>
              <a:t> </a:t>
            </a:r>
            <a:r>
              <a:rPr sz="1450" i="1" spc="-25" dirty="0">
                <a:latin typeface="Times New Roman"/>
                <a:cs typeface="Times New Roman"/>
              </a:rPr>
              <a:t>−</a:t>
            </a:r>
            <a:r>
              <a:rPr sz="1550" i="1" spc="-25" dirty="0">
                <a:latin typeface="Symbol"/>
                <a:cs typeface="Symbol"/>
              </a:rPr>
              <a:t></a:t>
            </a:r>
            <a:r>
              <a:rPr sz="1550" i="1" spc="-180" dirty="0">
                <a:latin typeface="Times New Roman"/>
                <a:cs typeface="Times New Roman"/>
              </a:rPr>
              <a:t> </a:t>
            </a:r>
            <a:r>
              <a:rPr sz="1425" spc="15" baseline="29239" dirty="0">
                <a:latin typeface="Times New Roman"/>
                <a:cs typeface="Times New Roman"/>
              </a:rPr>
              <a:t>/</a:t>
            </a:r>
            <a:r>
              <a:rPr sz="1450" spc="10" dirty="0">
                <a:latin typeface="Times New Roman"/>
                <a:cs typeface="Times New Roman"/>
              </a:rPr>
              <a:t>)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dirty="0">
                <a:latin typeface="Times New Roman"/>
                <a:cs typeface="Times New Roman"/>
              </a:rPr>
              <a:t> 0,0157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&lt;</a:t>
            </a:r>
            <a:r>
              <a:rPr sz="1450" dirty="0">
                <a:latin typeface="Times New Roman"/>
                <a:cs typeface="Times New Roman"/>
              </a:rPr>
              <a:t> 0,01755	</a:t>
            </a:r>
            <a:r>
              <a:rPr sz="1450" spc="-5" dirty="0">
                <a:latin typeface="Times New Roman"/>
                <a:cs typeface="Times New Roman"/>
              </a:rPr>
              <a:t>(tulangan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tekan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belum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luluh)</a:t>
            </a:r>
            <a:endParaRPr sz="1450">
              <a:latin typeface="Times New Roman"/>
              <a:cs typeface="Times New Roman"/>
            </a:endParaRPr>
          </a:p>
          <a:p>
            <a:pPr marL="63500">
              <a:spcBef>
                <a:spcPts val="795"/>
              </a:spcBef>
            </a:pPr>
            <a:r>
              <a:rPr sz="1450" spc="5" dirty="0">
                <a:latin typeface="Times New Roman"/>
                <a:cs typeface="Times New Roman"/>
              </a:rPr>
              <a:t>Untuk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f</a:t>
            </a:r>
            <a:r>
              <a:rPr sz="1450" i="1" spc="-5" dirty="0">
                <a:latin typeface="Times New Roman"/>
                <a:cs typeface="Times New Roman"/>
              </a:rPr>
              <a:t> </a:t>
            </a:r>
            <a:r>
              <a:rPr sz="1425" i="1" spc="7" baseline="29239" dirty="0">
                <a:latin typeface="Times New Roman"/>
                <a:cs typeface="Times New Roman"/>
              </a:rPr>
              <a:t>/</a:t>
            </a:r>
            <a:r>
              <a:rPr sz="1425" i="1" spc="7" baseline="-8771" dirty="0">
                <a:latin typeface="Times New Roman"/>
                <a:cs typeface="Times New Roman"/>
              </a:rPr>
              <a:t>c</a:t>
            </a:r>
            <a:r>
              <a:rPr sz="1425" i="1" spc="165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35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MPa</a:t>
            </a:r>
            <a:r>
              <a:rPr sz="1450" spc="-5" dirty="0">
                <a:latin typeface="Times New Roman"/>
                <a:cs typeface="Times New Roman"/>
              </a:rPr>
              <a:t> dan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f</a:t>
            </a:r>
            <a:r>
              <a:rPr sz="1425" i="1" spc="7" baseline="-8771" dirty="0">
                <a:latin typeface="Times New Roman"/>
                <a:cs typeface="Times New Roman"/>
              </a:rPr>
              <a:t>y</a:t>
            </a:r>
            <a:r>
              <a:rPr sz="1425" i="1" spc="172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400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MPa,</a:t>
            </a:r>
            <a:r>
              <a:rPr sz="1450" dirty="0">
                <a:latin typeface="Times New Roman"/>
                <a:cs typeface="Times New Roman"/>
              </a:rPr>
              <a:t> dari</a:t>
            </a:r>
            <a:r>
              <a:rPr sz="1450" spc="-5" dirty="0">
                <a:latin typeface="Times New Roman"/>
                <a:cs typeface="Times New Roman"/>
              </a:rPr>
              <a:t> Tabel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3.2,</a:t>
            </a:r>
            <a:r>
              <a:rPr sz="1450" spc="55" dirty="0">
                <a:latin typeface="Times New Roman"/>
                <a:cs typeface="Times New Roman"/>
              </a:rPr>
              <a:t> </a:t>
            </a:r>
            <a:r>
              <a:rPr sz="1550" i="1" spc="-45" dirty="0">
                <a:latin typeface="Symbol"/>
                <a:cs typeface="Symbol"/>
              </a:rPr>
              <a:t></a:t>
            </a:r>
            <a:r>
              <a:rPr sz="1425" spc="-67" baseline="-8771" dirty="0">
                <a:latin typeface="Times New Roman"/>
                <a:cs typeface="Times New Roman"/>
              </a:rPr>
              <a:t>b</a:t>
            </a:r>
            <a:r>
              <a:rPr sz="1425" spc="195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0,0357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dan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550" i="1" spc="-25" dirty="0">
                <a:latin typeface="Symbol"/>
                <a:cs typeface="Symbol"/>
              </a:rPr>
              <a:t></a:t>
            </a:r>
            <a:r>
              <a:rPr sz="1425" spc="-37" baseline="-8771" dirty="0">
                <a:latin typeface="Times New Roman"/>
                <a:cs typeface="Times New Roman"/>
              </a:rPr>
              <a:t>maks</a:t>
            </a:r>
            <a:r>
              <a:rPr sz="1425" spc="195" baseline="-877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0,02231</a:t>
            </a:r>
            <a:endParaRPr sz="1450">
              <a:latin typeface="Times New Roman"/>
              <a:cs typeface="Times New Roman"/>
            </a:endParaRPr>
          </a:p>
          <a:p>
            <a:pPr marL="728345">
              <a:spcBef>
                <a:spcPts val="835"/>
              </a:spcBef>
              <a:tabLst>
                <a:tab pos="4722495" algn="l"/>
              </a:tabLst>
            </a:pPr>
            <a:r>
              <a:rPr sz="1450" spc="-25" dirty="0">
                <a:latin typeface="Times New Roman"/>
                <a:cs typeface="Times New Roman"/>
              </a:rPr>
              <a:t>(</a:t>
            </a:r>
            <a:r>
              <a:rPr sz="1550" i="1" spc="-25" dirty="0">
                <a:latin typeface="Symbol"/>
                <a:cs typeface="Symbol"/>
              </a:rPr>
              <a:t></a:t>
            </a:r>
            <a:r>
              <a:rPr sz="1550" i="1" spc="-40" dirty="0">
                <a:latin typeface="Times New Roman"/>
                <a:cs typeface="Times New Roman"/>
              </a:rPr>
              <a:t> </a:t>
            </a:r>
            <a:r>
              <a:rPr sz="1450" i="1" spc="-25" dirty="0">
                <a:latin typeface="Times New Roman"/>
                <a:cs typeface="Times New Roman"/>
              </a:rPr>
              <a:t>−</a:t>
            </a:r>
            <a:r>
              <a:rPr sz="1550" i="1" spc="-25" dirty="0">
                <a:latin typeface="Symbol"/>
                <a:cs typeface="Symbol"/>
              </a:rPr>
              <a:t></a:t>
            </a:r>
            <a:r>
              <a:rPr sz="1550" i="1" spc="-180" dirty="0">
                <a:latin typeface="Times New Roman"/>
                <a:cs typeface="Times New Roman"/>
              </a:rPr>
              <a:t> </a:t>
            </a:r>
            <a:r>
              <a:rPr sz="1425" spc="15" baseline="29239" dirty="0">
                <a:latin typeface="Times New Roman"/>
                <a:cs typeface="Times New Roman"/>
              </a:rPr>
              <a:t>/</a:t>
            </a:r>
            <a:r>
              <a:rPr sz="1450" spc="10" dirty="0">
                <a:latin typeface="Times New Roman"/>
                <a:cs typeface="Times New Roman"/>
              </a:rPr>
              <a:t>)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dirty="0">
                <a:latin typeface="Times New Roman"/>
                <a:cs typeface="Times New Roman"/>
              </a:rPr>
              <a:t> 0,0157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&lt;</a:t>
            </a:r>
            <a:r>
              <a:rPr sz="1450" spc="45" dirty="0">
                <a:latin typeface="Times New Roman"/>
                <a:cs typeface="Times New Roman"/>
              </a:rPr>
              <a:t> </a:t>
            </a:r>
            <a:r>
              <a:rPr sz="1550" i="1" spc="-25" dirty="0">
                <a:latin typeface="Symbol"/>
                <a:cs typeface="Symbol"/>
              </a:rPr>
              <a:t></a:t>
            </a:r>
            <a:r>
              <a:rPr sz="1425" spc="-37" baseline="-8771" dirty="0">
                <a:latin typeface="Times New Roman"/>
                <a:cs typeface="Times New Roman"/>
              </a:rPr>
              <a:t>maks</a:t>
            </a:r>
            <a:r>
              <a:rPr sz="1425" spc="202" baseline="-8771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Times New Roman"/>
                <a:cs typeface="Times New Roman"/>
              </a:rPr>
              <a:t>(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0,02231)	</a:t>
            </a:r>
            <a:r>
              <a:rPr sz="1450" dirty="0">
                <a:latin typeface="Times New Roman"/>
                <a:cs typeface="Times New Roman"/>
              </a:rPr>
              <a:t>(penampang</a:t>
            </a:r>
            <a:r>
              <a:rPr sz="1450" spc="-5" dirty="0">
                <a:latin typeface="Times New Roman"/>
                <a:cs typeface="Times New Roman"/>
              </a:rPr>
              <a:t> terkendali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tarik,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550" i="1" spc="-45" dirty="0">
                <a:latin typeface="Symbol"/>
                <a:cs typeface="Symbol"/>
              </a:rPr>
              <a:t></a:t>
            </a:r>
            <a:r>
              <a:rPr sz="1550" i="1" spc="-7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Times New Roman"/>
                <a:cs typeface="Times New Roman"/>
              </a:rPr>
              <a:t>=</a:t>
            </a:r>
            <a:r>
              <a:rPr sz="1450" spc="3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0,90)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79656" y="5800722"/>
            <a:ext cx="2534285" cy="829944"/>
          </a:xfrm>
          <a:prstGeom prst="rect">
            <a:avLst/>
          </a:prstGeom>
        </p:spPr>
        <p:txBody>
          <a:bodyPr vert="horz" wrap="square" lIns="0" tIns="162560" rIns="0" bIns="0" rtlCol="0">
            <a:spAutoFit/>
          </a:bodyPr>
          <a:lstStyle/>
          <a:p>
            <a:pPr marL="50800">
              <a:spcBef>
                <a:spcPts val="1280"/>
              </a:spcBef>
            </a:pPr>
            <a:r>
              <a:rPr sz="1650" i="1" spc="13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2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112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95" dirty="0">
                <a:latin typeface="Times New Roman"/>
                <a:cs typeface="Times New Roman"/>
              </a:rPr>
              <a:t> </a:t>
            </a:r>
            <a:r>
              <a:rPr sz="1650" i="1" spc="-85" dirty="0">
                <a:latin typeface="Times New Roman"/>
                <a:cs typeface="Times New Roman"/>
              </a:rPr>
              <a:t>A</a:t>
            </a:r>
            <a:r>
              <a:rPr sz="1425" i="1" spc="-502" baseline="-23391" dirty="0">
                <a:latin typeface="Times New Roman"/>
                <a:cs typeface="Times New Roman"/>
              </a:rPr>
              <a:t>s</a:t>
            </a:r>
            <a:r>
              <a:rPr sz="2475" spc="225" baseline="3367" dirty="0">
                <a:latin typeface="Symbol"/>
                <a:cs typeface="Symbol"/>
              </a:rPr>
              <a:t></a:t>
            </a:r>
            <a:r>
              <a:rPr sz="1650" spc="20" dirty="0">
                <a:latin typeface="Times New Roman"/>
                <a:cs typeface="Times New Roman"/>
              </a:rPr>
              <a:t>(</a:t>
            </a:r>
            <a:r>
              <a:rPr sz="1650" spc="5" dirty="0">
                <a:latin typeface="Times New Roman"/>
                <a:cs typeface="Times New Roman"/>
              </a:rPr>
              <a:t>60</a:t>
            </a:r>
            <a:r>
              <a:rPr sz="1650" spc="15" dirty="0">
                <a:latin typeface="Times New Roman"/>
                <a:cs typeface="Times New Roman"/>
              </a:rPr>
              <a:t>0</a:t>
            </a:r>
            <a:r>
              <a:rPr sz="1650" spc="-160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</a:t>
            </a:r>
            <a:r>
              <a:rPr sz="1650" spc="-165" dirty="0">
                <a:latin typeface="Times New Roman"/>
                <a:cs typeface="Times New Roman"/>
              </a:rPr>
              <a:t> </a:t>
            </a:r>
            <a:r>
              <a:rPr sz="1650" spc="-20" dirty="0">
                <a:latin typeface="Times New Roman"/>
                <a:cs typeface="Times New Roman"/>
              </a:rPr>
              <a:t>0</a:t>
            </a:r>
            <a:r>
              <a:rPr sz="1650" spc="-50" dirty="0">
                <a:latin typeface="Times New Roman"/>
                <a:cs typeface="Times New Roman"/>
              </a:rPr>
              <a:t>,</a:t>
            </a:r>
            <a:r>
              <a:rPr sz="1650" spc="5" dirty="0">
                <a:latin typeface="Times New Roman"/>
                <a:cs typeface="Times New Roman"/>
              </a:rPr>
              <a:t>8</a:t>
            </a:r>
            <a:r>
              <a:rPr sz="1650" spc="15" dirty="0">
                <a:latin typeface="Times New Roman"/>
                <a:cs typeface="Times New Roman"/>
              </a:rPr>
              <a:t>5</a:t>
            </a:r>
            <a:r>
              <a:rPr sz="1650" spc="-110" dirty="0">
                <a:latin typeface="Times New Roman"/>
                <a:cs typeface="Times New Roman"/>
              </a:rPr>
              <a:t> </a:t>
            </a:r>
            <a:r>
              <a:rPr sz="1650" i="1" spc="90" dirty="0">
                <a:latin typeface="Times New Roman"/>
                <a:cs typeface="Times New Roman"/>
              </a:rPr>
              <a:t>f</a:t>
            </a:r>
            <a:r>
              <a:rPr sz="1425" i="1" spc="-209" baseline="-23391" dirty="0">
                <a:latin typeface="Times New Roman"/>
                <a:cs typeface="Times New Roman"/>
              </a:rPr>
              <a:t>c</a:t>
            </a:r>
            <a:r>
              <a:rPr sz="2475" spc="-82" baseline="3367" dirty="0">
                <a:latin typeface="Symbol"/>
                <a:cs typeface="Symbol"/>
              </a:rPr>
              <a:t></a:t>
            </a:r>
            <a:r>
              <a:rPr sz="1650" spc="10" dirty="0">
                <a:latin typeface="Times New Roman"/>
                <a:cs typeface="Times New Roman"/>
              </a:rPr>
              <a:t>)</a:t>
            </a:r>
            <a:r>
              <a:rPr sz="1650" spc="-140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</a:t>
            </a:r>
            <a:r>
              <a:rPr sz="1650" spc="-5" dirty="0">
                <a:latin typeface="Times New Roman"/>
                <a:cs typeface="Times New Roman"/>
              </a:rPr>
              <a:t> </a:t>
            </a:r>
            <a:r>
              <a:rPr sz="1650" i="1" spc="-85" dirty="0">
                <a:latin typeface="Times New Roman"/>
                <a:cs typeface="Times New Roman"/>
              </a:rPr>
              <a:t>A</a:t>
            </a:r>
            <a:r>
              <a:rPr sz="1425" i="1" spc="15" baseline="-23391" dirty="0">
                <a:latin typeface="Times New Roman"/>
                <a:cs typeface="Times New Roman"/>
              </a:rPr>
              <a:t>s</a:t>
            </a:r>
            <a:r>
              <a:rPr sz="1425" i="1" baseline="-23391" dirty="0">
                <a:latin typeface="Times New Roman"/>
                <a:cs typeface="Times New Roman"/>
              </a:rPr>
              <a:t> </a:t>
            </a:r>
            <a:r>
              <a:rPr sz="1425" i="1" spc="-75" baseline="-23391" dirty="0">
                <a:latin typeface="Times New Roman"/>
                <a:cs typeface="Times New Roman"/>
              </a:rPr>
              <a:t> </a:t>
            </a:r>
            <a:r>
              <a:rPr sz="1650" i="1" spc="10" dirty="0">
                <a:latin typeface="Times New Roman"/>
                <a:cs typeface="Times New Roman"/>
              </a:rPr>
              <a:t>f</a:t>
            </a:r>
            <a:r>
              <a:rPr sz="1650" i="1" spc="-220" dirty="0">
                <a:latin typeface="Times New Roman"/>
                <a:cs typeface="Times New Roman"/>
              </a:rPr>
              <a:t> </a:t>
            </a:r>
            <a:r>
              <a:rPr sz="1425" i="1" spc="22" baseline="-23391" dirty="0">
                <a:latin typeface="Times New Roman"/>
                <a:cs typeface="Times New Roman"/>
              </a:rPr>
              <a:t>y</a:t>
            </a:r>
            <a:endParaRPr sz="1425" baseline="-23391">
              <a:latin typeface="Times New Roman"/>
              <a:cs typeface="Times New Roman"/>
            </a:endParaRPr>
          </a:p>
          <a:p>
            <a:pPr marL="50800">
              <a:spcBef>
                <a:spcPts val="1185"/>
              </a:spcBef>
            </a:pPr>
            <a:r>
              <a:rPr sz="1650" i="1" spc="10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3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60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-35" dirty="0">
                <a:latin typeface="Times New Roman"/>
                <a:cs typeface="Times New Roman"/>
              </a:rPr>
              <a:t> </a:t>
            </a:r>
            <a:r>
              <a:rPr sz="1650" spc="10" dirty="0">
                <a:latin typeface="Symbol"/>
                <a:cs typeface="Symbol"/>
              </a:rPr>
              <a:t></a:t>
            </a:r>
            <a:r>
              <a:rPr sz="1650" spc="5" dirty="0">
                <a:latin typeface="Times New Roman"/>
                <a:cs typeface="Times New Roman"/>
              </a:rPr>
              <a:t>60</a:t>
            </a:r>
            <a:r>
              <a:rPr sz="1650" spc="15" dirty="0">
                <a:latin typeface="Times New Roman"/>
                <a:cs typeface="Times New Roman"/>
              </a:rPr>
              <a:t>0</a:t>
            </a:r>
            <a:r>
              <a:rPr sz="1650" spc="-265" dirty="0">
                <a:latin typeface="Times New Roman"/>
                <a:cs typeface="Times New Roman"/>
              </a:rPr>
              <a:t> </a:t>
            </a:r>
            <a:r>
              <a:rPr sz="1650" i="1" spc="-45" dirty="0">
                <a:latin typeface="Times New Roman"/>
                <a:cs typeface="Times New Roman"/>
              </a:rPr>
              <a:t>A</a:t>
            </a:r>
            <a:r>
              <a:rPr sz="2475" spc="-675" baseline="3367" dirty="0">
                <a:latin typeface="Symbol"/>
                <a:cs typeface="Symbol"/>
              </a:rPr>
              <a:t></a:t>
            </a:r>
            <a:r>
              <a:rPr sz="1425" i="1" spc="15" baseline="-23391" dirty="0">
                <a:latin typeface="Times New Roman"/>
                <a:cs typeface="Times New Roman"/>
              </a:rPr>
              <a:t>s</a:t>
            </a:r>
            <a:r>
              <a:rPr sz="1425" i="1" spc="-187" baseline="-23391" dirty="0">
                <a:latin typeface="Times New Roman"/>
                <a:cs typeface="Times New Roman"/>
              </a:rPr>
              <a:t> </a:t>
            </a:r>
            <a:r>
              <a:rPr sz="1650" i="1" spc="15" dirty="0">
                <a:latin typeface="Times New Roman"/>
                <a:cs typeface="Times New Roman"/>
              </a:rPr>
              <a:t>d</a:t>
            </a:r>
            <a:r>
              <a:rPr sz="1650" i="1" spc="-265" dirty="0">
                <a:latin typeface="Times New Roman"/>
                <a:cs typeface="Times New Roman"/>
              </a:rPr>
              <a:t> </a:t>
            </a:r>
            <a:r>
              <a:rPr sz="2475" spc="7" baseline="3367" dirty="0">
                <a:latin typeface="Symbol"/>
                <a:cs typeface="Symbol"/>
              </a:rPr>
              <a:t></a:t>
            </a:r>
            <a:endParaRPr sz="2475" baseline="3367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92355" y="5558640"/>
            <a:ext cx="1329690" cy="2952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650" i="1" spc="2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1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-7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-60" dirty="0">
                <a:latin typeface="Times New Roman"/>
                <a:cs typeface="Times New Roman"/>
              </a:rPr>
              <a:t> </a:t>
            </a:r>
            <a:r>
              <a:rPr sz="1650" spc="-20" dirty="0">
                <a:latin typeface="Times New Roman"/>
                <a:cs typeface="Times New Roman"/>
              </a:rPr>
              <a:t>0</a:t>
            </a:r>
            <a:r>
              <a:rPr sz="1650" spc="-55" dirty="0">
                <a:latin typeface="Times New Roman"/>
                <a:cs typeface="Times New Roman"/>
              </a:rPr>
              <a:t>,</a:t>
            </a:r>
            <a:r>
              <a:rPr sz="1650" spc="5" dirty="0">
                <a:latin typeface="Times New Roman"/>
                <a:cs typeface="Times New Roman"/>
              </a:rPr>
              <a:t>8</a:t>
            </a:r>
            <a:r>
              <a:rPr sz="1650" spc="15" dirty="0">
                <a:latin typeface="Times New Roman"/>
                <a:cs typeface="Times New Roman"/>
              </a:rPr>
              <a:t>5</a:t>
            </a:r>
            <a:r>
              <a:rPr sz="1650" spc="-110" dirty="0">
                <a:latin typeface="Times New Roman"/>
                <a:cs typeface="Times New Roman"/>
              </a:rPr>
              <a:t> </a:t>
            </a:r>
            <a:r>
              <a:rPr sz="1650" i="1" spc="95" dirty="0">
                <a:latin typeface="Times New Roman"/>
                <a:cs typeface="Times New Roman"/>
              </a:rPr>
              <a:t>f</a:t>
            </a:r>
            <a:r>
              <a:rPr sz="1425" i="1" spc="-209" baseline="-23391" dirty="0">
                <a:latin typeface="Times New Roman"/>
                <a:cs typeface="Times New Roman"/>
              </a:rPr>
              <a:t>c</a:t>
            </a:r>
            <a:r>
              <a:rPr sz="2475" spc="-195" baseline="3367" dirty="0">
                <a:latin typeface="Symbol"/>
                <a:cs typeface="Symbol"/>
              </a:rPr>
              <a:t></a:t>
            </a:r>
            <a:r>
              <a:rPr sz="1750" i="1" spc="-50" dirty="0">
                <a:latin typeface="Symbol"/>
                <a:cs typeface="Symbol"/>
              </a:rPr>
              <a:t></a:t>
            </a:r>
            <a:r>
              <a:rPr sz="1425" spc="-52" baseline="-23391" dirty="0">
                <a:latin typeface="Times New Roman"/>
                <a:cs typeface="Times New Roman"/>
              </a:rPr>
              <a:t>1</a:t>
            </a:r>
            <a:r>
              <a:rPr sz="1650" i="1" spc="15" dirty="0">
                <a:latin typeface="Times New Roman"/>
                <a:cs typeface="Times New Roman"/>
              </a:rPr>
              <a:t>b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951222" y="5536488"/>
            <a:ext cx="495109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K1 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0,85(35)(0,80)(350)</a:t>
            </a:r>
            <a:r>
              <a:rPr spc="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8.330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K2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" dirty="0">
                <a:latin typeface="Calibri"/>
                <a:cs typeface="Calibri"/>
              </a:rPr>
              <a:t> 1.470(600-0,85(35))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– </a:t>
            </a:r>
            <a:r>
              <a:rPr spc="-5" dirty="0">
                <a:latin typeface="Calibri"/>
                <a:cs typeface="Calibri"/>
              </a:rPr>
              <a:t>4.824(400)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-1.091.332,5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K3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-600(1.470)(60)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52.920.000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0888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3320382" y="1670784"/>
            <a:ext cx="1240790" cy="327025"/>
            <a:chOff x="1796382" y="1670783"/>
            <a:chExt cx="1240790" cy="327025"/>
          </a:xfrm>
        </p:grpSpPr>
        <p:sp>
          <p:nvSpPr>
            <p:cNvPr id="4" name="object 4"/>
            <p:cNvSpPr/>
            <p:nvPr/>
          </p:nvSpPr>
          <p:spPr>
            <a:xfrm>
              <a:off x="1800901" y="1873486"/>
              <a:ext cx="27940" cy="15875"/>
            </a:xfrm>
            <a:custGeom>
              <a:avLst/>
              <a:gdLst/>
              <a:ahLst/>
              <a:cxnLst/>
              <a:rect l="l" t="t" r="r" b="b"/>
              <a:pathLst>
                <a:path w="27939" h="15875">
                  <a:moveTo>
                    <a:pt x="0" y="15837"/>
                  </a:moveTo>
                  <a:lnTo>
                    <a:pt x="27435" y="0"/>
                  </a:lnTo>
                </a:path>
              </a:pathLst>
            </a:custGeom>
            <a:ln w="903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28336" y="1877771"/>
              <a:ext cx="40640" cy="111125"/>
            </a:xfrm>
            <a:custGeom>
              <a:avLst/>
              <a:gdLst/>
              <a:ahLst/>
              <a:cxnLst/>
              <a:rect l="l" t="t" r="r" b="b"/>
              <a:pathLst>
                <a:path w="40639" h="111125">
                  <a:moveTo>
                    <a:pt x="0" y="0"/>
                  </a:moveTo>
                  <a:lnTo>
                    <a:pt x="40065" y="110830"/>
                  </a:lnTo>
                </a:path>
              </a:pathLst>
            </a:custGeom>
            <a:ln w="1782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73200" y="1675354"/>
              <a:ext cx="1163955" cy="313690"/>
            </a:xfrm>
            <a:custGeom>
              <a:avLst/>
              <a:gdLst/>
              <a:ahLst/>
              <a:cxnLst/>
              <a:rect l="l" t="t" r="r" b="b"/>
              <a:pathLst>
                <a:path w="1163955" h="313689">
                  <a:moveTo>
                    <a:pt x="0" y="313246"/>
                  </a:moveTo>
                  <a:lnTo>
                    <a:pt x="52694" y="0"/>
                  </a:lnTo>
                </a:path>
                <a:path w="1163955" h="313689">
                  <a:moveTo>
                    <a:pt x="52694" y="0"/>
                  </a:moveTo>
                  <a:lnTo>
                    <a:pt x="1163616" y="0"/>
                  </a:lnTo>
                </a:path>
              </a:pathLst>
            </a:custGeom>
            <a:ln w="90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678387" y="1695227"/>
            <a:ext cx="182118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025" indent="-162560">
              <a:spcBef>
                <a:spcPts val="100"/>
              </a:spcBef>
              <a:buFont typeface="Symbol"/>
              <a:buChar char=""/>
              <a:tabLst>
                <a:tab pos="200660" algn="l"/>
                <a:tab pos="479425" algn="l"/>
                <a:tab pos="791845" algn="l"/>
              </a:tabLst>
            </a:pPr>
            <a:r>
              <a:rPr sz="1700" i="1" spc="15" dirty="0">
                <a:latin typeface="Times New Roman"/>
                <a:cs typeface="Times New Roman"/>
              </a:rPr>
              <a:t>K</a:t>
            </a:r>
            <a:r>
              <a:rPr sz="1700" i="1" dirty="0">
                <a:latin typeface="Times New Roman"/>
                <a:cs typeface="Times New Roman"/>
              </a:rPr>
              <a:t>	</a:t>
            </a:r>
            <a:r>
              <a:rPr sz="1700" spc="15" dirty="0">
                <a:latin typeface="Symbol"/>
                <a:cs typeface="Symbol"/>
              </a:rPr>
              <a:t></a:t>
            </a:r>
            <a:r>
              <a:rPr sz="1700" dirty="0">
                <a:latin typeface="Times New Roman"/>
                <a:cs typeface="Times New Roman"/>
              </a:rPr>
              <a:t>	</a:t>
            </a:r>
            <a:r>
              <a:rPr sz="1700" i="1" spc="15" dirty="0">
                <a:latin typeface="Times New Roman"/>
                <a:cs typeface="Times New Roman"/>
              </a:rPr>
              <a:t>K</a:t>
            </a:r>
            <a:r>
              <a:rPr sz="1700" i="1" dirty="0">
                <a:latin typeface="Times New Roman"/>
                <a:cs typeface="Times New Roman"/>
              </a:rPr>
              <a:t> </a:t>
            </a:r>
            <a:r>
              <a:rPr sz="1700" i="1" spc="-165" dirty="0">
                <a:latin typeface="Times New Roman"/>
                <a:cs typeface="Times New Roman"/>
              </a:rPr>
              <a:t> </a:t>
            </a:r>
            <a:r>
              <a:rPr sz="1500" baseline="50000" dirty="0">
                <a:latin typeface="Times New Roman"/>
                <a:cs typeface="Times New Roman"/>
              </a:rPr>
              <a:t>2 </a:t>
            </a:r>
            <a:r>
              <a:rPr sz="1500" spc="-82" baseline="50000" dirty="0">
                <a:latin typeface="Times New Roman"/>
                <a:cs typeface="Times New Roman"/>
              </a:rPr>
              <a:t> </a:t>
            </a:r>
            <a:r>
              <a:rPr sz="1700" spc="15" dirty="0">
                <a:latin typeface="Symbol"/>
                <a:cs typeface="Symbol"/>
              </a:rPr>
              <a:t></a:t>
            </a:r>
            <a:r>
              <a:rPr sz="1700" spc="-150" dirty="0">
                <a:latin typeface="Times New Roman"/>
                <a:cs typeface="Times New Roman"/>
              </a:rPr>
              <a:t> </a:t>
            </a:r>
            <a:r>
              <a:rPr sz="1700" spc="75" dirty="0">
                <a:latin typeface="Times New Roman"/>
                <a:cs typeface="Times New Roman"/>
              </a:rPr>
              <a:t>4</a:t>
            </a:r>
            <a:r>
              <a:rPr sz="1700" i="1" spc="15" dirty="0">
                <a:latin typeface="Times New Roman"/>
                <a:cs typeface="Times New Roman"/>
              </a:rPr>
              <a:t>K</a:t>
            </a:r>
            <a:r>
              <a:rPr sz="1700" i="1" spc="114" dirty="0">
                <a:latin typeface="Times New Roman"/>
                <a:cs typeface="Times New Roman"/>
              </a:rPr>
              <a:t> </a:t>
            </a:r>
            <a:r>
              <a:rPr sz="1700" i="1" spc="15" dirty="0">
                <a:latin typeface="Times New Roman"/>
                <a:cs typeface="Times New Roman"/>
              </a:rPr>
              <a:t>K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42612" y="1749149"/>
            <a:ext cx="2274570" cy="554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694055" algn="l"/>
                <a:tab pos="1285875" algn="l"/>
                <a:tab pos="1900555" algn="l"/>
                <a:tab pos="2126615" algn="l"/>
              </a:tabLst>
            </a:pPr>
            <a:r>
              <a:rPr sz="2550" i="1" spc="15" baseline="-26143" dirty="0">
                <a:latin typeface="Times New Roman"/>
                <a:cs typeface="Times New Roman"/>
              </a:rPr>
              <a:t>c</a:t>
            </a:r>
            <a:r>
              <a:rPr sz="2550" i="1" spc="-37" baseline="-26143" dirty="0">
                <a:latin typeface="Times New Roman"/>
                <a:cs typeface="Times New Roman"/>
              </a:rPr>
              <a:t> </a:t>
            </a:r>
            <a:r>
              <a:rPr sz="2550" spc="22" baseline="-26143" dirty="0">
                <a:latin typeface="Symbol"/>
                <a:cs typeface="Symbol"/>
              </a:rPr>
              <a:t></a:t>
            </a:r>
            <a:r>
              <a:rPr sz="1700" u="sng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0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	2	1	3</a:t>
            </a:r>
            <a:r>
              <a:rPr sz="1000" u="sng" spc="10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000">
              <a:latin typeface="Times New Roman"/>
              <a:cs typeface="Times New Roman"/>
            </a:endParaRPr>
          </a:p>
          <a:p>
            <a:pPr marL="314325" algn="ctr">
              <a:spcBef>
                <a:spcPts val="80"/>
              </a:spcBef>
            </a:pPr>
            <a:r>
              <a:rPr sz="1700" spc="25" dirty="0">
                <a:latin typeface="Times New Roman"/>
                <a:cs typeface="Times New Roman"/>
              </a:rPr>
              <a:t>2</a:t>
            </a:r>
            <a:r>
              <a:rPr sz="1700" i="1" spc="25" dirty="0">
                <a:latin typeface="Times New Roman"/>
                <a:cs typeface="Times New Roman"/>
              </a:rPr>
              <a:t>K</a:t>
            </a:r>
            <a:r>
              <a:rPr sz="1500" spc="37" baseline="-22222" dirty="0">
                <a:latin typeface="Times New Roman"/>
                <a:cs typeface="Times New Roman"/>
              </a:rPr>
              <a:t>1</a:t>
            </a:r>
            <a:endParaRPr sz="1500" baseline="-22222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52044" y="2413832"/>
            <a:ext cx="2510155" cy="119761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38100">
              <a:spcBef>
                <a:spcPts val="1105"/>
              </a:spcBef>
            </a:pPr>
            <a:r>
              <a:rPr sz="1650" i="1" spc="2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1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-7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-60" dirty="0">
                <a:latin typeface="Times New Roman"/>
                <a:cs typeface="Times New Roman"/>
              </a:rPr>
              <a:t> </a:t>
            </a:r>
            <a:r>
              <a:rPr sz="1650" spc="-20" dirty="0">
                <a:latin typeface="Times New Roman"/>
                <a:cs typeface="Times New Roman"/>
              </a:rPr>
              <a:t>0</a:t>
            </a:r>
            <a:r>
              <a:rPr sz="1650" spc="-55" dirty="0">
                <a:latin typeface="Times New Roman"/>
                <a:cs typeface="Times New Roman"/>
              </a:rPr>
              <a:t>,</a:t>
            </a:r>
            <a:r>
              <a:rPr sz="1650" spc="5" dirty="0">
                <a:latin typeface="Times New Roman"/>
                <a:cs typeface="Times New Roman"/>
              </a:rPr>
              <a:t>8</a:t>
            </a:r>
            <a:r>
              <a:rPr sz="1650" spc="15" dirty="0">
                <a:latin typeface="Times New Roman"/>
                <a:cs typeface="Times New Roman"/>
              </a:rPr>
              <a:t>5</a:t>
            </a:r>
            <a:r>
              <a:rPr sz="1650" spc="-110" dirty="0">
                <a:latin typeface="Times New Roman"/>
                <a:cs typeface="Times New Roman"/>
              </a:rPr>
              <a:t> </a:t>
            </a:r>
            <a:r>
              <a:rPr sz="1650" i="1" spc="95" dirty="0">
                <a:latin typeface="Times New Roman"/>
                <a:cs typeface="Times New Roman"/>
              </a:rPr>
              <a:t>f</a:t>
            </a:r>
            <a:r>
              <a:rPr sz="1425" i="1" spc="-209" baseline="-23391" dirty="0">
                <a:latin typeface="Times New Roman"/>
                <a:cs typeface="Times New Roman"/>
              </a:rPr>
              <a:t>c</a:t>
            </a:r>
            <a:r>
              <a:rPr sz="2475" spc="-195" baseline="3367" dirty="0">
                <a:latin typeface="Symbol"/>
                <a:cs typeface="Symbol"/>
              </a:rPr>
              <a:t></a:t>
            </a:r>
            <a:r>
              <a:rPr sz="1750" i="1" spc="-50" dirty="0">
                <a:latin typeface="Symbol"/>
                <a:cs typeface="Symbol"/>
              </a:rPr>
              <a:t></a:t>
            </a:r>
            <a:r>
              <a:rPr sz="1425" spc="-52" baseline="-23391" dirty="0">
                <a:latin typeface="Times New Roman"/>
                <a:cs typeface="Times New Roman"/>
              </a:rPr>
              <a:t>1</a:t>
            </a:r>
            <a:r>
              <a:rPr sz="1650" i="1" spc="15" dirty="0">
                <a:latin typeface="Times New Roman"/>
                <a:cs typeface="Times New Roman"/>
              </a:rPr>
              <a:t>b</a:t>
            </a:r>
            <a:endParaRPr sz="1650">
              <a:latin typeface="Times New Roman"/>
              <a:cs typeface="Times New Roman"/>
            </a:endParaRPr>
          </a:p>
          <a:p>
            <a:pPr marL="38100">
              <a:spcBef>
                <a:spcPts val="969"/>
              </a:spcBef>
            </a:pPr>
            <a:r>
              <a:rPr sz="1650" i="1" spc="13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2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112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95" dirty="0">
                <a:latin typeface="Times New Roman"/>
                <a:cs typeface="Times New Roman"/>
              </a:rPr>
              <a:t> </a:t>
            </a:r>
            <a:r>
              <a:rPr sz="1650" i="1" spc="-85" dirty="0">
                <a:latin typeface="Times New Roman"/>
                <a:cs typeface="Times New Roman"/>
              </a:rPr>
              <a:t>A</a:t>
            </a:r>
            <a:r>
              <a:rPr sz="1425" i="1" spc="-502" baseline="-23391" dirty="0">
                <a:latin typeface="Times New Roman"/>
                <a:cs typeface="Times New Roman"/>
              </a:rPr>
              <a:t>s</a:t>
            </a:r>
            <a:r>
              <a:rPr sz="2475" spc="225" baseline="3367" dirty="0">
                <a:latin typeface="Symbol"/>
                <a:cs typeface="Symbol"/>
              </a:rPr>
              <a:t></a:t>
            </a:r>
            <a:r>
              <a:rPr sz="1650" spc="20" dirty="0">
                <a:latin typeface="Times New Roman"/>
                <a:cs typeface="Times New Roman"/>
              </a:rPr>
              <a:t>(</a:t>
            </a:r>
            <a:r>
              <a:rPr sz="1650" spc="5" dirty="0">
                <a:latin typeface="Times New Roman"/>
                <a:cs typeface="Times New Roman"/>
              </a:rPr>
              <a:t>60</a:t>
            </a:r>
            <a:r>
              <a:rPr sz="1650" spc="15" dirty="0">
                <a:latin typeface="Times New Roman"/>
                <a:cs typeface="Times New Roman"/>
              </a:rPr>
              <a:t>0</a:t>
            </a:r>
            <a:r>
              <a:rPr sz="1650" spc="-160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</a:t>
            </a:r>
            <a:r>
              <a:rPr sz="1650" spc="-165" dirty="0">
                <a:latin typeface="Times New Roman"/>
                <a:cs typeface="Times New Roman"/>
              </a:rPr>
              <a:t> </a:t>
            </a:r>
            <a:r>
              <a:rPr sz="1650" spc="-20" dirty="0">
                <a:latin typeface="Times New Roman"/>
                <a:cs typeface="Times New Roman"/>
              </a:rPr>
              <a:t>0</a:t>
            </a:r>
            <a:r>
              <a:rPr sz="1650" spc="-50" dirty="0">
                <a:latin typeface="Times New Roman"/>
                <a:cs typeface="Times New Roman"/>
              </a:rPr>
              <a:t>,</a:t>
            </a:r>
            <a:r>
              <a:rPr sz="1650" spc="5" dirty="0">
                <a:latin typeface="Times New Roman"/>
                <a:cs typeface="Times New Roman"/>
              </a:rPr>
              <a:t>8</a:t>
            </a:r>
            <a:r>
              <a:rPr sz="1650" spc="15" dirty="0">
                <a:latin typeface="Times New Roman"/>
                <a:cs typeface="Times New Roman"/>
              </a:rPr>
              <a:t>5</a:t>
            </a:r>
            <a:r>
              <a:rPr sz="1650" spc="-110" dirty="0">
                <a:latin typeface="Times New Roman"/>
                <a:cs typeface="Times New Roman"/>
              </a:rPr>
              <a:t> </a:t>
            </a:r>
            <a:r>
              <a:rPr sz="1650" i="1" spc="90" dirty="0">
                <a:latin typeface="Times New Roman"/>
                <a:cs typeface="Times New Roman"/>
              </a:rPr>
              <a:t>f</a:t>
            </a:r>
            <a:r>
              <a:rPr sz="1425" i="1" spc="-209" baseline="-23391" dirty="0">
                <a:latin typeface="Times New Roman"/>
                <a:cs typeface="Times New Roman"/>
              </a:rPr>
              <a:t>c</a:t>
            </a:r>
            <a:r>
              <a:rPr sz="2475" spc="-82" baseline="3367" dirty="0">
                <a:latin typeface="Symbol"/>
                <a:cs typeface="Symbol"/>
              </a:rPr>
              <a:t></a:t>
            </a:r>
            <a:r>
              <a:rPr sz="1650" spc="10" dirty="0">
                <a:latin typeface="Times New Roman"/>
                <a:cs typeface="Times New Roman"/>
              </a:rPr>
              <a:t>)</a:t>
            </a:r>
            <a:r>
              <a:rPr sz="1650" spc="-140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</a:t>
            </a:r>
            <a:r>
              <a:rPr sz="1650" spc="-5" dirty="0">
                <a:latin typeface="Times New Roman"/>
                <a:cs typeface="Times New Roman"/>
              </a:rPr>
              <a:t> </a:t>
            </a:r>
            <a:r>
              <a:rPr sz="1650" i="1" spc="-85" dirty="0">
                <a:latin typeface="Times New Roman"/>
                <a:cs typeface="Times New Roman"/>
              </a:rPr>
              <a:t>A</a:t>
            </a:r>
            <a:r>
              <a:rPr sz="1425" i="1" spc="15" baseline="-23391" dirty="0">
                <a:latin typeface="Times New Roman"/>
                <a:cs typeface="Times New Roman"/>
              </a:rPr>
              <a:t>s</a:t>
            </a:r>
            <a:r>
              <a:rPr sz="1425" i="1" baseline="-23391" dirty="0">
                <a:latin typeface="Times New Roman"/>
                <a:cs typeface="Times New Roman"/>
              </a:rPr>
              <a:t> </a:t>
            </a:r>
            <a:r>
              <a:rPr sz="1425" i="1" spc="-75" baseline="-23391" dirty="0">
                <a:latin typeface="Times New Roman"/>
                <a:cs typeface="Times New Roman"/>
              </a:rPr>
              <a:t> </a:t>
            </a:r>
            <a:r>
              <a:rPr sz="1650" i="1" spc="10" dirty="0">
                <a:latin typeface="Times New Roman"/>
                <a:cs typeface="Times New Roman"/>
              </a:rPr>
              <a:t>f</a:t>
            </a:r>
            <a:r>
              <a:rPr sz="1650" i="1" spc="-220" dirty="0">
                <a:latin typeface="Times New Roman"/>
                <a:cs typeface="Times New Roman"/>
              </a:rPr>
              <a:t> </a:t>
            </a:r>
            <a:r>
              <a:rPr sz="1425" i="1" spc="22" baseline="-23391" dirty="0">
                <a:latin typeface="Times New Roman"/>
                <a:cs typeface="Times New Roman"/>
              </a:rPr>
              <a:t>y</a:t>
            </a:r>
            <a:endParaRPr sz="1425" baseline="-23391">
              <a:latin typeface="Times New Roman"/>
              <a:cs typeface="Times New Roman"/>
            </a:endParaRPr>
          </a:p>
          <a:p>
            <a:pPr marL="38100">
              <a:spcBef>
                <a:spcPts val="1185"/>
              </a:spcBef>
            </a:pPr>
            <a:r>
              <a:rPr sz="1650" i="1" spc="100" dirty="0">
                <a:latin typeface="Times New Roman"/>
                <a:cs typeface="Times New Roman"/>
              </a:rPr>
              <a:t>K</a:t>
            </a:r>
            <a:r>
              <a:rPr sz="1425" spc="22" baseline="-23391" dirty="0">
                <a:latin typeface="Times New Roman"/>
                <a:cs typeface="Times New Roman"/>
              </a:rPr>
              <a:t>3</a:t>
            </a:r>
            <a:r>
              <a:rPr sz="1425" baseline="-23391" dirty="0">
                <a:latin typeface="Times New Roman"/>
                <a:cs typeface="Times New Roman"/>
              </a:rPr>
              <a:t> </a:t>
            </a:r>
            <a:r>
              <a:rPr sz="1425" spc="67" baseline="-23391" dirty="0">
                <a:latin typeface="Times New Roman"/>
                <a:cs typeface="Times New Roman"/>
              </a:rPr>
              <a:t> </a:t>
            </a:r>
            <a:r>
              <a:rPr sz="1650" spc="20" dirty="0">
                <a:latin typeface="Symbol"/>
                <a:cs typeface="Symbol"/>
              </a:rPr>
              <a:t></a:t>
            </a:r>
            <a:r>
              <a:rPr sz="1650" spc="-35" dirty="0">
                <a:latin typeface="Times New Roman"/>
                <a:cs typeface="Times New Roman"/>
              </a:rPr>
              <a:t> </a:t>
            </a:r>
            <a:r>
              <a:rPr sz="1650" spc="10" dirty="0">
                <a:latin typeface="Symbol"/>
                <a:cs typeface="Symbol"/>
              </a:rPr>
              <a:t></a:t>
            </a:r>
            <a:r>
              <a:rPr sz="1650" spc="5" dirty="0">
                <a:latin typeface="Times New Roman"/>
                <a:cs typeface="Times New Roman"/>
              </a:rPr>
              <a:t>60</a:t>
            </a:r>
            <a:r>
              <a:rPr sz="1650" spc="15" dirty="0">
                <a:latin typeface="Times New Roman"/>
                <a:cs typeface="Times New Roman"/>
              </a:rPr>
              <a:t>0</a:t>
            </a:r>
            <a:r>
              <a:rPr sz="1650" spc="-265" dirty="0">
                <a:latin typeface="Times New Roman"/>
                <a:cs typeface="Times New Roman"/>
              </a:rPr>
              <a:t> </a:t>
            </a:r>
            <a:r>
              <a:rPr sz="1650" i="1" spc="-80" dirty="0">
                <a:latin typeface="Times New Roman"/>
                <a:cs typeface="Times New Roman"/>
              </a:rPr>
              <a:t>A</a:t>
            </a:r>
            <a:r>
              <a:rPr sz="1425" i="1" spc="-509" baseline="-23391" dirty="0">
                <a:latin typeface="Times New Roman"/>
                <a:cs typeface="Times New Roman"/>
              </a:rPr>
              <a:t>s</a:t>
            </a:r>
            <a:r>
              <a:rPr sz="2475" spc="67" baseline="3367" dirty="0">
                <a:latin typeface="Symbol"/>
                <a:cs typeface="Symbol"/>
              </a:rPr>
              <a:t></a:t>
            </a:r>
            <a:r>
              <a:rPr sz="1650" i="1" spc="15" dirty="0">
                <a:latin typeface="Times New Roman"/>
                <a:cs typeface="Times New Roman"/>
              </a:rPr>
              <a:t>d</a:t>
            </a:r>
            <a:r>
              <a:rPr sz="1650" i="1" spc="-265" dirty="0">
                <a:latin typeface="Times New Roman"/>
                <a:cs typeface="Times New Roman"/>
              </a:rPr>
              <a:t> </a:t>
            </a:r>
            <a:r>
              <a:rPr sz="2475" spc="7" baseline="3367" dirty="0">
                <a:latin typeface="Symbol"/>
                <a:cs typeface="Symbol"/>
              </a:rPr>
              <a:t></a:t>
            </a:r>
            <a:endParaRPr sz="2475" baseline="3367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46954" y="2358390"/>
            <a:ext cx="4951095" cy="125984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12700">
              <a:spcBef>
                <a:spcPts val="1180"/>
              </a:spcBef>
            </a:pPr>
            <a:r>
              <a:rPr dirty="0">
                <a:latin typeface="Calibri"/>
                <a:cs typeface="Calibri"/>
              </a:rPr>
              <a:t>K1 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0,85(35)(0,80)(350)</a:t>
            </a:r>
            <a:r>
              <a:rPr spc="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8.330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1080"/>
              </a:spcBef>
            </a:pPr>
            <a:r>
              <a:rPr dirty="0">
                <a:latin typeface="Calibri"/>
                <a:cs typeface="Calibri"/>
              </a:rPr>
              <a:t>K2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" dirty="0">
                <a:latin typeface="Calibri"/>
                <a:cs typeface="Calibri"/>
              </a:rPr>
              <a:t> 1.470(600-0,85(35))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–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4.824(400)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-1.091.332,5</a:t>
            </a:r>
            <a:endParaRPr>
              <a:latin typeface="Calibri"/>
              <a:cs typeface="Calibri"/>
            </a:endParaRPr>
          </a:p>
          <a:p>
            <a:pPr marL="12700">
              <a:spcBef>
                <a:spcPts val="1080"/>
              </a:spcBef>
            </a:pPr>
            <a:r>
              <a:rPr dirty="0">
                <a:latin typeface="Calibri"/>
                <a:cs typeface="Calibri"/>
              </a:rPr>
              <a:t>K3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-600(1.470)(60)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-52.920.000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903982" y="3996816"/>
            <a:ext cx="6187440" cy="335280"/>
          </a:xfrm>
          <a:custGeom>
            <a:avLst/>
            <a:gdLst/>
            <a:ahLst/>
            <a:cxnLst/>
            <a:rect l="l" t="t" r="r" b="b"/>
            <a:pathLst>
              <a:path w="6187440" h="335279">
                <a:moveTo>
                  <a:pt x="1692402" y="57658"/>
                </a:moveTo>
                <a:lnTo>
                  <a:pt x="1689354" y="49022"/>
                </a:lnTo>
                <a:lnTo>
                  <a:pt x="1674012" y="54571"/>
                </a:lnTo>
                <a:lnTo>
                  <a:pt x="1660563" y="62636"/>
                </a:lnTo>
                <a:lnTo>
                  <a:pt x="1631657" y="101193"/>
                </a:lnTo>
                <a:lnTo>
                  <a:pt x="1621917" y="154940"/>
                </a:lnTo>
                <a:lnTo>
                  <a:pt x="1622983" y="174396"/>
                </a:lnTo>
                <a:lnTo>
                  <a:pt x="1639316" y="223774"/>
                </a:lnTo>
                <a:lnTo>
                  <a:pt x="1673987" y="255270"/>
                </a:lnTo>
                <a:lnTo>
                  <a:pt x="1689354" y="260858"/>
                </a:lnTo>
                <a:lnTo>
                  <a:pt x="1692021" y="252222"/>
                </a:lnTo>
                <a:lnTo>
                  <a:pt x="1679968" y="246888"/>
                </a:lnTo>
                <a:lnTo>
                  <a:pt x="1669567" y="239458"/>
                </a:lnTo>
                <a:lnTo>
                  <a:pt x="1648282" y="204787"/>
                </a:lnTo>
                <a:lnTo>
                  <a:pt x="1641221" y="153924"/>
                </a:lnTo>
                <a:lnTo>
                  <a:pt x="1641995" y="135864"/>
                </a:lnTo>
                <a:lnTo>
                  <a:pt x="1653794" y="91186"/>
                </a:lnTo>
                <a:lnTo>
                  <a:pt x="1680184" y="62979"/>
                </a:lnTo>
                <a:lnTo>
                  <a:pt x="1692402" y="57658"/>
                </a:lnTo>
                <a:close/>
              </a:path>
              <a:path w="6187440" h="335279">
                <a:moveTo>
                  <a:pt x="3101467" y="154940"/>
                </a:moveTo>
                <a:lnTo>
                  <a:pt x="3091650" y="101193"/>
                </a:lnTo>
                <a:lnTo>
                  <a:pt x="3062808" y="62636"/>
                </a:lnTo>
                <a:lnTo>
                  <a:pt x="3034030" y="49022"/>
                </a:lnTo>
                <a:lnTo>
                  <a:pt x="3030982" y="57658"/>
                </a:lnTo>
                <a:lnTo>
                  <a:pt x="3043237" y="62979"/>
                </a:lnTo>
                <a:lnTo>
                  <a:pt x="3053765" y="70332"/>
                </a:lnTo>
                <a:lnTo>
                  <a:pt x="3075140" y="104482"/>
                </a:lnTo>
                <a:lnTo>
                  <a:pt x="3082163" y="153924"/>
                </a:lnTo>
                <a:lnTo>
                  <a:pt x="3081375" y="172593"/>
                </a:lnTo>
                <a:lnTo>
                  <a:pt x="3069590" y="218313"/>
                </a:lnTo>
                <a:lnTo>
                  <a:pt x="3043326" y="246888"/>
                </a:lnTo>
                <a:lnTo>
                  <a:pt x="3031236" y="252222"/>
                </a:lnTo>
                <a:lnTo>
                  <a:pt x="3034030" y="260858"/>
                </a:lnTo>
                <a:lnTo>
                  <a:pt x="3074416" y="236740"/>
                </a:lnTo>
                <a:lnTo>
                  <a:pt x="3097149" y="192366"/>
                </a:lnTo>
                <a:lnTo>
                  <a:pt x="3100387" y="174396"/>
                </a:lnTo>
                <a:lnTo>
                  <a:pt x="3101467" y="154940"/>
                </a:lnTo>
                <a:close/>
              </a:path>
              <a:path w="6187440" h="335279">
                <a:moveTo>
                  <a:pt x="6187440" y="320040"/>
                </a:moveTo>
                <a:lnTo>
                  <a:pt x="0" y="320040"/>
                </a:lnTo>
                <a:lnTo>
                  <a:pt x="0" y="335280"/>
                </a:lnTo>
                <a:lnTo>
                  <a:pt x="6187440" y="335280"/>
                </a:lnTo>
                <a:lnTo>
                  <a:pt x="6187440" y="320040"/>
                </a:lnTo>
                <a:close/>
              </a:path>
              <a:path w="6187440" h="335279">
                <a:moveTo>
                  <a:pt x="6187440" y="0"/>
                </a:moveTo>
                <a:lnTo>
                  <a:pt x="1601724" y="0"/>
                </a:lnTo>
                <a:lnTo>
                  <a:pt x="1601724" y="762"/>
                </a:lnTo>
                <a:lnTo>
                  <a:pt x="1579499" y="762"/>
                </a:lnTo>
                <a:lnTo>
                  <a:pt x="1511808" y="254762"/>
                </a:lnTo>
                <a:lnTo>
                  <a:pt x="1473073" y="168529"/>
                </a:lnTo>
                <a:lnTo>
                  <a:pt x="1436497" y="185293"/>
                </a:lnTo>
                <a:lnTo>
                  <a:pt x="1439926" y="193675"/>
                </a:lnTo>
                <a:lnTo>
                  <a:pt x="1458849" y="185293"/>
                </a:lnTo>
                <a:lnTo>
                  <a:pt x="1505077" y="284607"/>
                </a:lnTo>
                <a:lnTo>
                  <a:pt x="1515872" y="284607"/>
                </a:lnTo>
                <a:lnTo>
                  <a:pt x="1588389" y="15621"/>
                </a:lnTo>
                <a:lnTo>
                  <a:pt x="1610741" y="15621"/>
                </a:lnTo>
                <a:lnTo>
                  <a:pt x="1610741" y="15240"/>
                </a:lnTo>
                <a:lnTo>
                  <a:pt x="6187440" y="15240"/>
                </a:lnTo>
                <a:lnTo>
                  <a:pt x="618744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392476" y="3923352"/>
            <a:ext cx="6774180" cy="1788795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01600">
              <a:spcBef>
                <a:spcPts val="509"/>
              </a:spcBef>
              <a:tabLst>
                <a:tab pos="2207895" algn="l"/>
              </a:tabLst>
            </a:pPr>
            <a:r>
              <a:rPr sz="2700" baseline="-41666" dirty="0">
                <a:latin typeface="Cambria Math"/>
                <a:cs typeface="Cambria Math"/>
              </a:rPr>
              <a:t>𝑐</a:t>
            </a:r>
            <a:r>
              <a:rPr sz="2700" spc="232" baseline="-41666" dirty="0">
                <a:latin typeface="Cambria Math"/>
                <a:cs typeface="Cambria Math"/>
              </a:rPr>
              <a:t> </a:t>
            </a:r>
            <a:r>
              <a:rPr sz="2700" baseline="-41666" dirty="0">
                <a:latin typeface="Cambria Math"/>
                <a:cs typeface="Cambria Math"/>
              </a:rPr>
              <a:t>=</a:t>
            </a:r>
            <a:r>
              <a:rPr sz="2700" spc="165" baseline="-41666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1.091.332,5</a:t>
            </a:r>
            <a:r>
              <a:rPr spc="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±	−1.091.332,5</a:t>
            </a:r>
            <a:r>
              <a:rPr spc="330" dirty="0">
                <a:latin typeface="Cambria Math"/>
                <a:cs typeface="Cambria Math"/>
              </a:rPr>
              <a:t> </a:t>
            </a:r>
            <a:r>
              <a:rPr sz="1950" spc="67" baseline="23504" dirty="0">
                <a:latin typeface="Cambria Math"/>
                <a:cs typeface="Cambria Math"/>
              </a:rPr>
              <a:t>2</a:t>
            </a:r>
            <a:r>
              <a:rPr sz="1950" spc="284" baseline="23504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−</a:t>
            </a:r>
            <a:r>
              <a:rPr spc="-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(4</a:t>
            </a:r>
            <a:r>
              <a:rPr spc="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×</a:t>
            </a:r>
            <a:r>
              <a:rPr spc="-10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8.330 × −52.920.000</a:t>
            </a:r>
            <a:r>
              <a:rPr sz="2700" baseline="1543" dirty="0">
                <a:latin typeface="Cambria Math"/>
                <a:cs typeface="Cambria Math"/>
              </a:rPr>
              <a:t>)</a:t>
            </a:r>
            <a:endParaRPr sz="2700" baseline="1543">
              <a:latin typeface="Cambria Math"/>
              <a:cs typeface="Cambria Math"/>
            </a:endParaRPr>
          </a:p>
          <a:p>
            <a:pPr marL="436245" algn="ctr">
              <a:spcBef>
                <a:spcPts val="414"/>
              </a:spcBef>
            </a:pPr>
            <a:r>
              <a:rPr dirty="0">
                <a:latin typeface="Cambria Math"/>
                <a:cs typeface="Cambria Math"/>
              </a:rPr>
              <a:t>2</a:t>
            </a:r>
            <a:r>
              <a:rPr spc="-15" dirty="0">
                <a:latin typeface="Cambria Math"/>
                <a:cs typeface="Cambria Math"/>
              </a:rPr>
              <a:t> </a:t>
            </a:r>
            <a:r>
              <a:rPr dirty="0">
                <a:latin typeface="Cambria Math"/>
                <a:cs typeface="Cambria Math"/>
              </a:rPr>
              <a:t>×</a:t>
            </a:r>
            <a:r>
              <a:rPr spc="-30" dirty="0">
                <a:latin typeface="Cambria Math"/>
                <a:cs typeface="Cambria Math"/>
              </a:rPr>
              <a:t> </a:t>
            </a:r>
            <a:r>
              <a:rPr spc="-5" dirty="0">
                <a:latin typeface="Cambria Math"/>
                <a:cs typeface="Cambria Math"/>
              </a:rPr>
              <a:t>8.330</a:t>
            </a:r>
            <a:endParaRPr>
              <a:latin typeface="Cambria Math"/>
              <a:cs typeface="Cambria Math"/>
            </a:endParaRPr>
          </a:p>
          <a:p>
            <a:pPr>
              <a:spcBef>
                <a:spcPts val="35"/>
              </a:spcBef>
            </a:pPr>
            <a:endParaRPr sz="2800">
              <a:latin typeface="Cambria Math"/>
              <a:cs typeface="Cambria Math"/>
            </a:endParaRPr>
          </a:p>
          <a:p>
            <a:pPr marL="50800"/>
            <a:r>
              <a:rPr dirty="0">
                <a:latin typeface="Times New Roman"/>
                <a:cs typeface="Times New Roman"/>
              </a:rPr>
              <a:t>diperoleh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: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c</a:t>
            </a:r>
            <a:r>
              <a:rPr i="1"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=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168,68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mm</a:t>
            </a:r>
            <a:endParaRPr>
              <a:latin typeface="Times New Roman"/>
              <a:cs typeface="Times New Roman"/>
            </a:endParaRPr>
          </a:p>
          <a:p>
            <a:pPr marL="1078865">
              <a:spcBef>
                <a:spcPts val="980"/>
              </a:spcBef>
            </a:pPr>
            <a:r>
              <a:rPr i="1" dirty="0">
                <a:latin typeface="Times New Roman"/>
                <a:cs typeface="Times New Roman"/>
              </a:rPr>
              <a:t>a</a:t>
            </a:r>
            <a:r>
              <a:rPr i="1"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=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z="1900" i="1" spc="-20" dirty="0">
                <a:latin typeface="Symbol"/>
                <a:cs typeface="Symbol"/>
              </a:rPr>
              <a:t></a:t>
            </a:r>
            <a:r>
              <a:rPr spc="-30" baseline="-20833" dirty="0">
                <a:latin typeface="Times New Roman"/>
                <a:cs typeface="Times New Roman"/>
              </a:rPr>
              <a:t>1</a:t>
            </a:r>
            <a:r>
              <a:rPr i="1" spc="-20" dirty="0">
                <a:latin typeface="Times New Roman"/>
                <a:cs typeface="Times New Roman"/>
              </a:rPr>
              <a:t>c</a:t>
            </a:r>
            <a:r>
              <a:rPr i="1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=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0,80(168,68)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=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134,94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mm</a:t>
            </a:r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626532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342911" y="1674297"/>
            <a:ext cx="2239010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426084" algn="l"/>
              </a:tabLst>
            </a:pPr>
            <a:r>
              <a:rPr sz="1200" spc="60" dirty="0">
                <a:latin typeface="Times New Roman"/>
                <a:cs typeface="Times New Roman"/>
              </a:rPr>
              <a:t>1.	</a:t>
            </a:r>
            <a:r>
              <a:rPr sz="1200" spc="70" dirty="0">
                <a:latin typeface="Times New Roman"/>
                <a:cs typeface="Times New Roman"/>
              </a:rPr>
              <a:t>Hitung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45" dirty="0">
                <a:latin typeface="Times New Roman"/>
                <a:cs typeface="Times New Roman"/>
              </a:rPr>
              <a:t>nilai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i="1" spc="40" dirty="0">
                <a:latin typeface="Times New Roman"/>
                <a:cs typeface="Times New Roman"/>
              </a:rPr>
              <a:t>f</a:t>
            </a:r>
            <a:r>
              <a:rPr sz="1200" i="1" spc="10" dirty="0">
                <a:latin typeface="Times New Roman"/>
                <a:cs typeface="Times New Roman"/>
              </a:rPr>
              <a:t> </a:t>
            </a:r>
            <a:r>
              <a:rPr sz="1125" i="1" spc="44" baseline="33333" dirty="0">
                <a:latin typeface="Times New Roman"/>
                <a:cs typeface="Times New Roman"/>
              </a:rPr>
              <a:t>/</a:t>
            </a:r>
            <a:r>
              <a:rPr sz="1125" i="1" spc="44" baseline="-11111" dirty="0">
                <a:latin typeface="Times New Roman"/>
                <a:cs typeface="Times New Roman"/>
              </a:rPr>
              <a:t>s</a:t>
            </a:r>
            <a:r>
              <a:rPr sz="1200" spc="30" dirty="0">
                <a:latin typeface="Times New Roman"/>
                <a:cs typeface="Times New Roman"/>
              </a:rPr>
              <a:t>,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i="1" spc="70" dirty="0">
                <a:latin typeface="Times New Roman"/>
                <a:cs typeface="Times New Roman"/>
              </a:rPr>
              <a:t>C</a:t>
            </a:r>
            <a:r>
              <a:rPr sz="1125" i="1" spc="104" baseline="-11111" dirty="0">
                <a:latin typeface="Times New Roman"/>
                <a:cs typeface="Times New Roman"/>
              </a:rPr>
              <a:t>c</a:t>
            </a:r>
            <a:r>
              <a:rPr sz="1125" i="1" spc="225" baseline="-11111" dirty="0">
                <a:latin typeface="Times New Roman"/>
                <a:cs typeface="Times New Roman"/>
              </a:rPr>
              <a:t> </a:t>
            </a:r>
            <a:r>
              <a:rPr sz="1200" spc="75" dirty="0">
                <a:latin typeface="Times New Roman"/>
                <a:cs typeface="Times New Roman"/>
              </a:rPr>
              <a:t>dan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i="1" spc="65" dirty="0">
                <a:latin typeface="Times New Roman"/>
                <a:cs typeface="Times New Roman"/>
              </a:rPr>
              <a:t>C</a:t>
            </a:r>
            <a:r>
              <a:rPr sz="1125" i="1" spc="97" baseline="-11111" dirty="0">
                <a:latin typeface="Times New Roman"/>
                <a:cs typeface="Times New Roman"/>
              </a:rPr>
              <a:t>s</a:t>
            </a:r>
            <a:endParaRPr sz="1125" baseline="-11111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96519" y="2237245"/>
            <a:ext cx="110489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spc="9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96519" y="2358707"/>
            <a:ext cx="110489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spc="9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76486" y="2237245"/>
            <a:ext cx="110489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spc="90" dirty="0">
                <a:latin typeface="Symbol"/>
                <a:cs typeface="Symbol"/>
              </a:rPr>
              <a:t>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76486" y="2358707"/>
            <a:ext cx="110489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spc="90" dirty="0">
                <a:latin typeface="Symbol"/>
                <a:cs typeface="Symbol"/>
              </a:rPr>
              <a:t>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29693" y="2291678"/>
            <a:ext cx="123825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500" i="1" spc="105" dirty="0">
                <a:latin typeface="Times New Roman"/>
                <a:cs typeface="Times New Roman"/>
              </a:rPr>
              <a:t>c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51085" y="2023103"/>
            <a:ext cx="88138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2250" spc="135" baseline="9259" dirty="0">
                <a:latin typeface="Symbol"/>
                <a:cs typeface="Symbol"/>
              </a:rPr>
              <a:t></a:t>
            </a:r>
            <a:r>
              <a:rPr sz="2250" spc="-67" baseline="9259" dirty="0">
                <a:latin typeface="Times New Roman"/>
                <a:cs typeface="Times New Roman"/>
              </a:rPr>
              <a:t> </a:t>
            </a:r>
            <a:r>
              <a:rPr sz="1500" i="1" spc="105" dirty="0">
                <a:latin typeface="Times New Roman"/>
                <a:cs typeface="Times New Roman"/>
              </a:rPr>
              <a:t>c</a:t>
            </a:r>
            <a:r>
              <a:rPr sz="1500" i="1" dirty="0">
                <a:latin typeface="Times New Roman"/>
                <a:cs typeface="Times New Roman"/>
              </a:rPr>
              <a:t> </a:t>
            </a:r>
            <a:r>
              <a:rPr sz="1500" spc="130" dirty="0">
                <a:latin typeface="Symbol"/>
                <a:cs typeface="Symbol"/>
              </a:rPr>
              <a:t>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i="1" spc="120" dirty="0">
                <a:latin typeface="Times New Roman"/>
                <a:cs typeface="Times New Roman"/>
              </a:rPr>
              <a:t>d</a:t>
            </a:r>
            <a:r>
              <a:rPr sz="1500" i="1" spc="-55" dirty="0">
                <a:latin typeface="Times New Roman"/>
                <a:cs typeface="Times New Roman"/>
              </a:rPr>
              <a:t> </a:t>
            </a:r>
            <a:r>
              <a:rPr sz="1575" spc="67" baseline="34391" dirty="0">
                <a:latin typeface="Times New Roman"/>
                <a:cs typeface="Times New Roman"/>
              </a:rPr>
              <a:t>/</a:t>
            </a:r>
            <a:r>
              <a:rPr sz="1575" spc="502" baseline="34391" dirty="0">
                <a:latin typeface="Times New Roman"/>
                <a:cs typeface="Times New Roman"/>
              </a:rPr>
              <a:t> </a:t>
            </a:r>
            <a:r>
              <a:rPr sz="2250" spc="135" baseline="9259" dirty="0">
                <a:latin typeface="Symbol"/>
                <a:cs typeface="Symbol"/>
              </a:rPr>
              <a:t></a:t>
            </a:r>
            <a:endParaRPr sz="2250" baseline="9259">
              <a:latin typeface="Symbol"/>
              <a:cs typeface="Symbo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581668" y="2296025"/>
            <a:ext cx="1027430" cy="0"/>
          </a:xfrm>
          <a:custGeom>
            <a:avLst/>
            <a:gdLst/>
            <a:ahLst/>
            <a:cxnLst/>
            <a:rect l="l" t="t" r="r" b="b"/>
            <a:pathLst>
              <a:path w="1027429">
                <a:moveTo>
                  <a:pt x="0" y="0"/>
                </a:moveTo>
                <a:lnTo>
                  <a:pt x="1027036" y="0"/>
                </a:lnTo>
              </a:path>
            </a:pathLst>
          </a:custGeom>
          <a:ln w="93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509305" y="2134843"/>
            <a:ext cx="2082800" cy="2430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1399540" algn="l"/>
              </a:tabLst>
            </a:pPr>
            <a:r>
              <a:rPr sz="1200" i="1" spc="40" dirty="0">
                <a:latin typeface="Times New Roman"/>
                <a:cs typeface="Times New Roman"/>
              </a:rPr>
              <a:t>f</a:t>
            </a:r>
            <a:r>
              <a:rPr sz="1200" i="1" spc="15" dirty="0">
                <a:latin typeface="Times New Roman"/>
                <a:cs typeface="Times New Roman"/>
              </a:rPr>
              <a:t> </a:t>
            </a:r>
            <a:r>
              <a:rPr sz="1125" spc="52" baseline="25925" dirty="0">
                <a:latin typeface="Times New Roman"/>
                <a:cs typeface="Times New Roman"/>
              </a:rPr>
              <a:t>/</a:t>
            </a:r>
            <a:r>
              <a:rPr sz="1125" i="1" spc="52" baseline="-11111" dirty="0">
                <a:latin typeface="Times New Roman"/>
                <a:cs typeface="Times New Roman"/>
              </a:rPr>
              <a:t>s</a:t>
            </a:r>
            <a:r>
              <a:rPr sz="1125" i="1" spc="195" baseline="-11111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600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2250" spc="135" baseline="5555" dirty="0">
                <a:latin typeface="Symbol"/>
                <a:cs typeface="Symbol"/>
              </a:rPr>
              <a:t></a:t>
            </a:r>
            <a:r>
              <a:rPr sz="2250" u="sng" spc="135" baseline="55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2250" spc="135" baseline="5555" dirty="0">
                <a:latin typeface="Symbol"/>
                <a:cs typeface="Symbol"/>
              </a:rPr>
              <a:t></a:t>
            </a:r>
            <a:r>
              <a:rPr sz="2250" spc="-104" baseline="5555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600</a:t>
            </a:r>
            <a:r>
              <a:rPr sz="1200" spc="-65" dirty="0">
                <a:latin typeface="Times New Roman"/>
                <a:cs typeface="Times New Roman"/>
              </a:rPr>
              <a:t> </a:t>
            </a:r>
            <a:r>
              <a:rPr sz="2250" b="1" spc="142" baseline="-1851" dirty="0">
                <a:latin typeface="Symbol"/>
                <a:cs typeface="Symbol"/>
              </a:rPr>
              <a:t></a:t>
            </a:r>
            <a:endParaRPr sz="2250" baseline="-1851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55847" y="2326323"/>
            <a:ext cx="111125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500" spc="95" dirty="0">
                <a:latin typeface="Symbol"/>
                <a:cs typeface="Symbol"/>
              </a:rPr>
              <a:t>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76793" y="2289688"/>
            <a:ext cx="622935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500" spc="110" dirty="0">
                <a:latin typeface="Times New Roman"/>
                <a:cs typeface="Times New Roman"/>
              </a:rPr>
              <a:t>16</a:t>
            </a:r>
            <a:r>
              <a:rPr sz="1500" spc="55" dirty="0">
                <a:latin typeface="Times New Roman"/>
                <a:cs typeface="Times New Roman"/>
              </a:rPr>
              <a:t>8</a:t>
            </a:r>
            <a:r>
              <a:rPr sz="1500" spc="50" dirty="0">
                <a:latin typeface="Times New Roman"/>
                <a:cs typeface="Times New Roman"/>
              </a:rPr>
              <a:t>,</a:t>
            </a:r>
            <a:r>
              <a:rPr sz="1500" spc="110" dirty="0">
                <a:latin typeface="Times New Roman"/>
                <a:cs typeface="Times New Roman"/>
              </a:rPr>
              <a:t>68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55846" y="2022076"/>
            <a:ext cx="1278890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500" spc="95" dirty="0">
                <a:latin typeface="Symbol"/>
                <a:cs typeface="Symbol"/>
              </a:rPr>
              <a:t></a:t>
            </a:r>
            <a:r>
              <a:rPr sz="1500" spc="-200" dirty="0">
                <a:latin typeface="Times New Roman"/>
                <a:cs typeface="Times New Roman"/>
              </a:rPr>
              <a:t> </a:t>
            </a:r>
            <a:r>
              <a:rPr sz="1500" spc="110" dirty="0">
                <a:latin typeface="Times New Roman"/>
                <a:cs typeface="Times New Roman"/>
              </a:rPr>
              <a:t>16</a:t>
            </a:r>
            <a:r>
              <a:rPr sz="1500" spc="55" dirty="0">
                <a:latin typeface="Times New Roman"/>
                <a:cs typeface="Times New Roman"/>
              </a:rPr>
              <a:t>8</a:t>
            </a:r>
            <a:r>
              <a:rPr sz="1500" spc="50" dirty="0">
                <a:latin typeface="Times New Roman"/>
                <a:cs typeface="Times New Roman"/>
              </a:rPr>
              <a:t>,</a:t>
            </a:r>
            <a:r>
              <a:rPr sz="1500" spc="110" dirty="0">
                <a:latin typeface="Times New Roman"/>
                <a:cs typeface="Times New Roman"/>
              </a:rPr>
              <a:t>6</a:t>
            </a:r>
            <a:r>
              <a:rPr sz="1500" spc="125" dirty="0">
                <a:latin typeface="Times New Roman"/>
                <a:cs typeface="Times New Roman"/>
              </a:rPr>
              <a:t>8</a:t>
            </a:r>
            <a:r>
              <a:rPr sz="1500" spc="-75" dirty="0">
                <a:latin typeface="Times New Roman"/>
                <a:cs typeface="Times New Roman"/>
              </a:rPr>
              <a:t> </a:t>
            </a:r>
            <a:r>
              <a:rPr sz="1500" spc="135" dirty="0">
                <a:latin typeface="Symbol"/>
                <a:cs typeface="Symbol"/>
              </a:rPr>
              <a:t></a:t>
            </a:r>
            <a:r>
              <a:rPr sz="1500" spc="-45" dirty="0">
                <a:latin typeface="Times New Roman"/>
                <a:cs typeface="Times New Roman"/>
              </a:rPr>
              <a:t> </a:t>
            </a:r>
            <a:r>
              <a:rPr sz="1500" spc="110" dirty="0">
                <a:latin typeface="Times New Roman"/>
                <a:cs typeface="Times New Roman"/>
              </a:rPr>
              <a:t>6</a:t>
            </a:r>
            <a:r>
              <a:rPr sz="1500" spc="125" dirty="0">
                <a:latin typeface="Times New Roman"/>
                <a:cs typeface="Times New Roman"/>
              </a:rPr>
              <a:t>0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500" spc="95" dirty="0">
                <a:latin typeface="Symbol"/>
                <a:cs typeface="Symbol"/>
              </a:rPr>
              <a:t>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23376" y="2142261"/>
            <a:ext cx="1143635" cy="4368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625"/>
              </a:lnSpc>
              <a:spcBef>
                <a:spcPts val="90"/>
              </a:spcBef>
            </a:pPr>
            <a:r>
              <a:rPr sz="1500" b="1" spc="95" dirty="0">
                <a:latin typeface="Symbol"/>
                <a:cs typeface="Symbol"/>
              </a:rPr>
              <a:t></a:t>
            </a:r>
            <a:r>
              <a:rPr sz="1500" b="1" dirty="0">
                <a:latin typeface="Times New Roman"/>
                <a:cs typeface="Times New Roman"/>
              </a:rPr>
              <a:t> </a:t>
            </a:r>
            <a:r>
              <a:rPr spc="120" baseline="2314" dirty="0">
                <a:latin typeface="Times New Roman"/>
                <a:cs typeface="Times New Roman"/>
              </a:rPr>
              <a:t>=</a:t>
            </a:r>
            <a:r>
              <a:rPr spc="37" baseline="2314" dirty="0">
                <a:latin typeface="Times New Roman"/>
                <a:cs typeface="Times New Roman"/>
              </a:rPr>
              <a:t> </a:t>
            </a:r>
            <a:r>
              <a:rPr spc="104" baseline="2314" dirty="0">
                <a:latin typeface="Times New Roman"/>
                <a:cs typeface="Times New Roman"/>
              </a:rPr>
              <a:t>386,56</a:t>
            </a:r>
            <a:r>
              <a:rPr spc="30" baseline="2314" dirty="0">
                <a:latin typeface="Times New Roman"/>
                <a:cs typeface="Times New Roman"/>
              </a:rPr>
              <a:t> </a:t>
            </a:r>
            <a:r>
              <a:rPr spc="120" baseline="2314" dirty="0">
                <a:latin typeface="Times New Roman"/>
                <a:cs typeface="Times New Roman"/>
              </a:rPr>
              <a:t>MPa</a:t>
            </a:r>
            <a:endParaRPr baseline="2314">
              <a:latin typeface="Times New Roman"/>
              <a:cs typeface="Times New Roman"/>
            </a:endParaRPr>
          </a:p>
          <a:p>
            <a:pPr marL="12700">
              <a:lnSpc>
                <a:spcPts val="1625"/>
              </a:lnSpc>
            </a:pPr>
            <a:r>
              <a:rPr sz="1500" spc="95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175877" y="2172817"/>
            <a:ext cx="1236345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200" spc="65" dirty="0">
                <a:latin typeface="Times New Roman"/>
                <a:cs typeface="Times New Roman"/>
              </a:rPr>
              <a:t>(&lt;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i="1" spc="35" dirty="0">
                <a:latin typeface="Times New Roman"/>
                <a:cs typeface="Times New Roman"/>
              </a:rPr>
              <a:t>f</a:t>
            </a:r>
            <a:r>
              <a:rPr sz="1125" i="1" spc="52" baseline="-11111" dirty="0">
                <a:latin typeface="Times New Roman"/>
                <a:cs typeface="Times New Roman"/>
              </a:rPr>
              <a:t>y</a:t>
            </a:r>
            <a:r>
              <a:rPr sz="1125" i="1" spc="165" baseline="-11111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400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85" dirty="0">
                <a:latin typeface="Times New Roman"/>
                <a:cs typeface="Times New Roman"/>
              </a:rPr>
              <a:t>MPa)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09305" y="2694591"/>
            <a:ext cx="238760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200" i="1" spc="70" dirty="0">
                <a:latin typeface="Times New Roman"/>
                <a:cs typeface="Times New Roman"/>
              </a:rPr>
              <a:t>C</a:t>
            </a:r>
            <a:r>
              <a:rPr sz="1125" i="1" spc="104" baseline="-11111" dirty="0">
                <a:latin typeface="Times New Roman"/>
                <a:cs typeface="Times New Roman"/>
              </a:rPr>
              <a:t>c</a:t>
            </a:r>
            <a:endParaRPr sz="1125" baseline="-11111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12432" y="2694591"/>
            <a:ext cx="2964815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75" dirty="0">
                <a:latin typeface="Times New Roman"/>
                <a:cs typeface="Times New Roman"/>
              </a:rPr>
              <a:t>8.330</a:t>
            </a:r>
            <a:r>
              <a:rPr sz="1200" i="1" spc="75" dirty="0">
                <a:latin typeface="Times New Roman"/>
                <a:cs typeface="Times New Roman"/>
              </a:rPr>
              <a:t>c</a:t>
            </a:r>
            <a:r>
              <a:rPr sz="1200" i="1" spc="30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8.330(168,68)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1.405.104,4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105" dirty="0"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09306" y="3165052"/>
            <a:ext cx="233045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200" i="1" spc="65" dirty="0">
                <a:latin typeface="Times New Roman"/>
                <a:cs typeface="Times New Roman"/>
              </a:rPr>
              <a:t>C</a:t>
            </a:r>
            <a:r>
              <a:rPr sz="1125" spc="97" baseline="-11111" dirty="0">
                <a:latin typeface="Times New Roman"/>
                <a:cs typeface="Times New Roman"/>
              </a:rPr>
              <a:t>s</a:t>
            </a:r>
            <a:endParaRPr sz="1125" baseline="-11111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169222" y="3273285"/>
            <a:ext cx="543560" cy="0"/>
          </a:xfrm>
          <a:custGeom>
            <a:avLst/>
            <a:gdLst/>
            <a:ahLst/>
            <a:cxnLst/>
            <a:rect l="l" t="t" r="r" b="b"/>
            <a:pathLst>
              <a:path w="543560">
                <a:moveTo>
                  <a:pt x="0" y="0"/>
                </a:moveTo>
                <a:lnTo>
                  <a:pt x="543410" y="0"/>
                </a:lnTo>
              </a:path>
            </a:pathLst>
          </a:custGeom>
          <a:ln w="98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312432" y="3124297"/>
            <a:ext cx="84137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pc="120" baseline="2314" dirty="0">
                <a:latin typeface="Times New Roman"/>
                <a:cs typeface="Times New Roman"/>
              </a:rPr>
              <a:t>=</a:t>
            </a:r>
            <a:r>
              <a:rPr spc="60" baseline="2314" dirty="0">
                <a:latin typeface="Times New Roman"/>
                <a:cs typeface="Times New Roman"/>
              </a:rPr>
              <a:t> </a:t>
            </a:r>
            <a:r>
              <a:rPr spc="127" baseline="2314" dirty="0">
                <a:latin typeface="Times New Roman"/>
                <a:cs typeface="Times New Roman"/>
              </a:rPr>
              <a:t>882</a:t>
            </a:r>
            <a:r>
              <a:rPr spc="30" baseline="2314" dirty="0">
                <a:latin typeface="Times New Roman"/>
                <a:cs typeface="Times New Roman"/>
              </a:rPr>
              <a:t>.</a:t>
            </a:r>
            <a:r>
              <a:rPr spc="127" baseline="2314" dirty="0">
                <a:latin typeface="Times New Roman"/>
                <a:cs typeface="Times New Roman"/>
              </a:rPr>
              <a:t>0</a:t>
            </a:r>
            <a:r>
              <a:rPr spc="67" baseline="2314" dirty="0">
                <a:latin typeface="Times New Roman"/>
                <a:cs typeface="Times New Roman"/>
              </a:rPr>
              <a:t>0</a:t>
            </a:r>
            <a:r>
              <a:rPr spc="104" baseline="2314" dirty="0">
                <a:latin typeface="Times New Roman"/>
                <a:cs typeface="Times New Roman"/>
              </a:rPr>
              <a:t>0</a:t>
            </a:r>
            <a:r>
              <a:rPr spc="-75" baseline="2314" dirty="0">
                <a:latin typeface="Times New Roman"/>
                <a:cs typeface="Times New Roman"/>
              </a:rPr>
              <a:t> </a:t>
            </a:r>
            <a:r>
              <a:rPr sz="1550" spc="55" dirty="0">
                <a:latin typeface="Symbol"/>
                <a:cs typeface="Symbol"/>
              </a:rPr>
              <a:t>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45600" y="3293972"/>
            <a:ext cx="789940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693420" algn="l"/>
              </a:tabLst>
            </a:pPr>
            <a:r>
              <a:rPr sz="1550" spc="55" dirty="0">
                <a:latin typeface="Symbol"/>
                <a:cs typeface="Symbol"/>
              </a:rPr>
              <a:t></a:t>
            </a:r>
            <a:r>
              <a:rPr sz="1550" spc="55" dirty="0">
                <a:latin typeface="Times New Roman"/>
                <a:cs typeface="Times New Roman"/>
              </a:rPr>
              <a:t>	</a:t>
            </a:r>
            <a:r>
              <a:rPr sz="1550" spc="55" dirty="0">
                <a:latin typeface="Symbol"/>
                <a:cs typeface="Symbol"/>
              </a:rPr>
              <a:t>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379901" y="3267255"/>
            <a:ext cx="121285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550" i="1" spc="65" dirty="0">
                <a:latin typeface="Times New Roman"/>
                <a:cs typeface="Times New Roman"/>
              </a:rPr>
              <a:t>c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45600" y="2996798"/>
            <a:ext cx="789940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550" spc="55" dirty="0">
                <a:latin typeface="Symbol"/>
                <a:cs typeface="Symbol"/>
              </a:rPr>
              <a:t></a:t>
            </a:r>
            <a:r>
              <a:rPr sz="1550" spc="-50" dirty="0">
                <a:latin typeface="Times New Roman"/>
                <a:cs typeface="Times New Roman"/>
              </a:rPr>
              <a:t> </a:t>
            </a:r>
            <a:r>
              <a:rPr sz="2325" i="1" spc="97" baseline="3584" dirty="0">
                <a:latin typeface="Times New Roman"/>
                <a:cs typeface="Times New Roman"/>
              </a:rPr>
              <a:t>c</a:t>
            </a:r>
            <a:r>
              <a:rPr sz="2325" i="1" spc="-30" baseline="3584" dirty="0">
                <a:latin typeface="Times New Roman"/>
                <a:cs typeface="Times New Roman"/>
              </a:rPr>
              <a:t> </a:t>
            </a:r>
            <a:r>
              <a:rPr sz="2325" spc="120" baseline="3584" dirty="0">
                <a:latin typeface="Symbol"/>
                <a:cs typeface="Symbol"/>
              </a:rPr>
              <a:t></a:t>
            </a:r>
            <a:r>
              <a:rPr sz="2325" spc="-89" baseline="3584" dirty="0">
                <a:latin typeface="Times New Roman"/>
                <a:cs typeface="Times New Roman"/>
              </a:rPr>
              <a:t> </a:t>
            </a:r>
            <a:r>
              <a:rPr sz="2325" spc="97" baseline="3584" dirty="0">
                <a:latin typeface="Times New Roman"/>
                <a:cs typeface="Times New Roman"/>
              </a:rPr>
              <a:t>6</a:t>
            </a:r>
            <a:r>
              <a:rPr sz="2325" spc="104" baseline="3584" dirty="0">
                <a:latin typeface="Times New Roman"/>
                <a:cs typeface="Times New Roman"/>
              </a:rPr>
              <a:t>0</a:t>
            </a:r>
            <a:r>
              <a:rPr sz="2325" spc="-150" baseline="3584" dirty="0">
                <a:latin typeface="Times New Roman"/>
                <a:cs typeface="Times New Roman"/>
              </a:rPr>
              <a:t> </a:t>
            </a:r>
            <a:r>
              <a:rPr sz="1550" spc="55" dirty="0">
                <a:latin typeface="Symbol"/>
                <a:cs typeface="Symbol"/>
              </a:rPr>
              <a:t>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26901" y="3124297"/>
            <a:ext cx="2023110" cy="253273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550" spc="55" dirty="0">
                <a:latin typeface="Symbol"/>
                <a:cs typeface="Symbol"/>
              </a:rPr>
              <a:t></a:t>
            </a:r>
            <a:r>
              <a:rPr sz="1550" spc="-100" dirty="0">
                <a:latin typeface="Times New Roman"/>
                <a:cs typeface="Times New Roman"/>
              </a:rPr>
              <a:t> </a:t>
            </a:r>
            <a:r>
              <a:rPr spc="120" baseline="2314" dirty="0">
                <a:latin typeface="Times New Roman"/>
                <a:cs typeface="Times New Roman"/>
              </a:rPr>
              <a:t>−</a:t>
            </a:r>
            <a:r>
              <a:rPr spc="60" baseline="2314" dirty="0">
                <a:latin typeface="Times New Roman"/>
                <a:cs typeface="Times New Roman"/>
              </a:rPr>
              <a:t> </a:t>
            </a:r>
            <a:r>
              <a:rPr spc="97" baseline="2314" dirty="0">
                <a:latin typeface="Times New Roman"/>
                <a:cs typeface="Times New Roman"/>
              </a:rPr>
              <a:t>43.732,5</a:t>
            </a:r>
            <a:r>
              <a:rPr spc="52" baseline="2314" dirty="0">
                <a:latin typeface="Times New Roman"/>
                <a:cs typeface="Times New Roman"/>
              </a:rPr>
              <a:t> </a:t>
            </a:r>
            <a:r>
              <a:rPr spc="120" baseline="2314" dirty="0">
                <a:latin typeface="Times New Roman"/>
                <a:cs typeface="Times New Roman"/>
              </a:rPr>
              <a:t>=</a:t>
            </a:r>
            <a:r>
              <a:rPr spc="60" baseline="2314" dirty="0">
                <a:latin typeface="Times New Roman"/>
                <a:cs typeface="Times New Roman"/>
              </a:rPr>
              <a:t> </a:t>
            </a:r>
            <a:r>
              <a:rPr spc="97" baseline="2314" dirty="0">
                <a:latin typeface="Times New Roman"/>
                <a:cs typeface="Times New Roman"/>
              </a:rPr>
              <a:t>524.537,36</a:t>
            </a:r>
            <a:r>
              <a:rPr spc="60" baseline="2314" dirty="0">
                <a:latin typeface="Times New Roman"/>
                <a:cs typeface="Times New Roman"/>
              </a:rPr>
              <a:t> </a:t>
            </a:r>
            <a:r>
              <a:rPr spc="157" baseline="2314" dirty="0">
                <a:latin typeface="Times New Roman"/>
                <a:cs typeface="Times New Roman"/>
              </a:rPr>
              <a:t>N</a:t>
            </a:r>
            <a:endParaRPr baseline="2314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342911" y="3625634"/>
            <a:ext cx="3996690" cy="20903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  <a:tabLst>
                <a:tab pos="426084" algn="l"/>
              </a:tabLst>
            </a:pPr>
            <a:r>
              <a:rPr sz="1200" spc="60" dirty="0">
                <a:latin typeface="Times New Roman"/>
                <a:cs typeface="Times New Roman"/>
              </a:rPr>
              <a:t>2.	</a:t>
            </a:r>
            <a:r>
              <a:rPr sz="1200" spc="70" dirty="0">
                <a:latin typeface="Times New Roman"/>
                <a:cs typeface="Times New Roman"/>
              </a:rPr>
              <a:t>Hitung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50" i="1" spc="60" dirty="0">
                <a:latin typeface="Symbol"/>
                <a:cs typeface="Symbol"/>
              </a:rPr>
              <a:t></a:t>
            </a:r>
            <a:r>
              <a:rPr sz="1200" i="1" spc="60" dirty="0">
                <a:latin typeface="Times New Roman"/>
                <a:cs typeface="Times New Roman"/>
              </a:rPr>
              <a:t>M</a:t>
            </a:r>
            <a:r>
              <a:rPr sz="1125" i="1" spc="89" baseline="-11111" dirty="0">
                <a:latin typeface="Times New Roman"/>
                <a:cs typeface="Times New Roman"/>
              </a:rPr>
              <a:t>n</a:t>
            </a:r>
            <a:r>
              <a:rPr sz="1200" spc="60" dirty="0">
                <a:latin typeface="Times New Roman"/>
                <a:cs typeface="Times New Roman"/>
              </a:rPr>
              <a:t>,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dengan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75" dirty="0">
                <a:latin typeface="Times New Roman"/>
                <a:cs typeface="Times New Roman"/>
              </a:rPr>
              <a:t>menggunakan</a:t>
            </a:r>
            <a:r>
              <a:rPr sz="1200" spc="65" dirty="0">
                <a:latin typeface="Times New Roman"/>
                <a:cs typeface="Times New Roman"/>
              </a:rPr>
              <a:t> persamaan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3.46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762699" y="4180214"/>
            <a:ext cx="80010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750" i="1" spc="50" dirty="0">
                <a:latin typeface="Times New Roman"/>
                <a:cs typeface="Times New Roman"/>
              </a:rPr>
              <a:t>n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534705" y="4096095"/>
            <a:ext cx="1032510" cy="20903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789940" algn="l"/>
              </a:tabLst>
            </a:pPr>
            <a:r>
              <a:rPr sz="1250" i="1" spc="80" dirty="0">
                <a:latin typeface="Symbol"/>
                <a:cs typeface="Symbol"/>
              </a:rPr>
              <a:t></a:t>
            </a:r>
            <a:r>
              <a:rPr sz="1200" i="1" spc="80" dirty="0">
                <a:latin typeface="Times New Roman"/>
                <a:cs typeface="Times New Roman"/>
              </a:rPr>
              <a:t>M	</a:t>
            </a: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50" i="1" spc="50" dirty="0">
                <a:latin typeface="Symbol"/>
                <a:cs typeface="Symbol"/>
              </a:rPr>
              <a:t></a:t>
            </a:r>
            <a:endParaRPr sz="125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815535" y="3945997"/>
            <a:ext cx="110489" cy="43243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ts val="1605"/>
              </a:lnSpc>
              <a:spcBef>
                <a:spcPts val="90"/>
              </a:spcBef>
            </a:pPr>
            <a:r>
              <a:rPr sz="1500" spc="90" dirty="0">
                <a:latin typeface="Symbol"/>
                <a:cs typeface="Symbol"/>
              </a:rPr>
              <a:t></a:t>
            </a:r>
            <a:endParaRPr sz="1500">
              <a:latin typeface="Symbol"/>
              <a:cs typeface="Symbol"/>
            </a:endParaRPr>
          </a:p>
          <a:p>
            <a:pPr marL="12700">
              <a:lnSpc>
                <a:spcPts val="1605"/>
              </a:lnSpc>
            </a:pPr>
            <a:r>
              <a:rPr sz="1500" spc="90" dirty="0">
                <a:latin typeface="Symbol"/>
                <a:cs typeface="Symbol"/>
              </a:rPr>
              <a:t>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631195" y="4266326"/>
            <a:ext cx="2294890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2196465" algn="l"/>
              </a:tabLst>
            </a:pPr>
            <a:r>
              <a:rPr sz="1500" spc="90" dirty="0">
                <a:latin typeface="Symbol"/>
                <a:cs typeface="Symbol"/>
              </a:rPr>
              <a:t></a:t>
            </a:r>
            <a:r>
              <a:rPr sz="1500" spc="90" dirty="0">
                <a:latin typeface="Times New Roman"/>
                <a:cs typeface="Times New Roman"/>
              </a:rPr>
              <a:t>	</a:t>
            </a:r>
            <a:r>
              <a:rPr sz="1500" spc="90" dirty="0">
                <a:latin typeface="Symbol"/>
                <a:cs typeface="Symbol"/>
              </a:rPr>
              <a:t>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31196" y="3945997"/>
            <a:ext cx="110489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500" spc="90" dirty="0">
                <a:latin typeface="Symbol"/>
                <a:cs typeface="Symbol"/>
              </a:rPr>
              <a:t>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965480" y="4247116"/>
            <a:ext cx="735965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637540" algn="l"/>
              </a:tabLst>
            </a:pPr>
            <a:r>
              <a:rPr sz="1500" spc="90" dirty="0">
                <a:latin typeface="Symbol"/>
                <a:cs typeface="Symbol"/>
              </a:rPr>
              <a:t></a:t>
            </a:r>
            <a:r>
              <a:rPr sz="1500" spc="90" dirty="0">
                <a:latin typeface="Times New Roman"/>
                <a:cs typeface="Times New Roman"/>
              </a:rPr>
              <a:t>	</a:t>
            </a:r>
            <a:r>
              <a:rPr sz="1500" spc="90" dirty="0">
                <a:latin typeface="Symbol"/>
                <a:cs typeface="Symbol"/>
              </a:rPr>
              <a:t>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680354" y="4045272"/>
            <a:ext cx="68580" cy="17312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50" spc="45" dirty="0">
                <a:latin typeface="Times New Roman"/>
                <a:cs typeface="Times New Roman"/>
              </a:rPr>
              <a:t>/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18898" y="3914431"/>
            <a:ext cx="1136015" cy="4438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3990" indent="-161925">
              <a:spcBef>
                <a:spcPts val="95"/>
              </a:spcBef>
              <a:buFont typeface="Symbol"/>
              <a:buChar char=""/>
              <a:tabLst>
                <a:tab pos="174625" algn="l"/>
                <a:tab pos="1062355" algn="l"/>
              </a:tabLst>
            </a:pPr>
            <a:r>
              <a:rPr sz="1500" i="1" spc="160" dirty="0">
                <a:latin typeface="Times New Roman"/>
                <a:cs typeface="Times New Roman"/>
              </a:rPr>
              <a:t>C</a:t>
            </a:r>
            <a:r>
              <a:rPr sz="1500" i="1" spc="480" dirty="0">
                <a:latin typeface="Times New Roman"/>
                <a:cs typeface="Times New Roman"/>
              </a:rPr>
              <a:t> </a:t>
            </a:r>
            <a:r>
              <a:rPr sz="2750" spc="-195" dirty="0">
                <a:latin typeface="Symbol"/>
                <a:cs typeface="Symbol"/>
              </a:rPr>
              <a:t></a:t>
            </a:r>
            <a:r>
              <a:rPr sz="1500" i="1" spc="-195" dirty="0">
                <a:latin typeface="Times New Roman"/>
                <a:cs typeface="Times New Roman"/>
              </a:rPr>
              <a:t>d</a:t>
            </a:r>
            <a:r>
              <a:rPr sz="1500" i="1" spc="140" dirty="0">
                <a:latin typeface="Times New Roman"/>
                <a:cs typeface="Times New Roman"/>
              </a:rPr>
              <a:t> </a:t>
            </a:r>
            <a:r>
              <a:rPr sz="1500" spc="130" dirty="0">
                <a:latin typeface="Symbol"/>
                <a:cs typeface="Symbol"/>
              </a:rPr>
              <a:t>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i="1" spc="120" dirty="0">
                <a:latin typeface="Times New Roman"/>
                <a:cs typeface="Times New Roman"/>
              </a:rPr>
              <a:t>d	</a:t>
            </a:r>
            <a:r>
              <a:rPr sz="2750" spc="-555" dirty="0">
                <a:latin typeface="Symbol"/>
                <a:cs typeface="Symbol"/>
              </a:rPr>
              <a:t></a:t>
            </a:r>
            <a:endParaRPr sz="275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965480" y="3964751"/>
            <a:ext cx="735965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483870" algn="l"/>
              </a:tabLst>
            </a:pPr>
            <a:r>
              <a:rPr sz="1500" spc="90" dirty="0">
                <a:latin typeface="Symbol"/>
                <a:cs typeface="Symbol"/>
              </a:rPr>
              <a:t></a:t>
            </a:r>
            <a:r>
              <a:rPr sz="1500" spc="90" dirty="0">
                <a:latin typeface="Times New Roman"/>
                <a:cs typeface="Times New Roman"/>
              </a:rPr>
              <a:t>	</a:t>
            </a:r>
            <a:r>
              <a:rPr sz="2250" i="1" u="sng" spc="179" baseline="3703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250" i="1" spc="-60" baseline="3703" dirty="0">
                <a:latin typeface="Times New Roman"/>
                <a:cs typeface="Times New Roman"/>
              </a:rPr>
              <a:t> </a:t>
            </a:r>
            <a:r>
              <a:rPr sz="1500" spc="90" dirty="0">
                <a:latin typeface="Symbol"/>
                <a:cs typeface="Symbol"/>
              </a:rPr>
              <a:t>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039562" y="4177519"/>
            <a:ext cx="85725" cy="17312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050" i="1" spc="65" dirty="0">
                <a:latin typeface="Times New Roman"/>
                <a:cs typeface="Times New Roman"/>
              </a:rPr>
              <a:t>s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580396" y="4085833"/>
            <a:ext cx="1146175" cy="24237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3500">
              <a:spcBef>
                <a:spcPts val="90"/>
              </a:spcBef>
            </a:pPr>
            <a:r>
              <a:rPr sz="2250" spc="82" baseline="-11111" dirty="0">
                <a:latin typeface="Symbol"/>
                <a:cs typeface="Symbol"/>
              </a:rPr>
              <a:t></a:t>
            </a:r>
            <a:r>
              <a:rPr sz="2250" i="1" spc="307" baseline="3703" dirty="0">
                <a:latin typeface="Times New Roman"/>
                <a:cs typeface="Times New Roman"/>
              </a:rPr>
              <a:t>C</a:t>
            </a:r>
            <a:r>
              <a:rPr sz="1575" i="1" spc="112" baseline="-13227" dirty="0">
                <a:latin typeface="Times New Roman"/>
                <a:cs typeface="Times New Roman"/>
              </a:rPr>
              <a:t>c</a:t>
            </a:r>
            <a:r>
              <a:rPr sz="1575" i="1" spc="-37" baseline="-13227" dirty="0">
                <a:latin typeface="Times New Roman"/>
                <a:cs typeface="Times New Roman"/>
              </a:rPr>
              <a:t> </a:t>
            </a:r>
            <a:r>
              <a:rPr sz="1500" spc="90" dirty="0">
                <a:latin typeface="Symbol"/>
                <a:cs typeface="Symbol"/>
              </a:rPr>
              <a:t></a:t>
            </a:r>
            <a:r>
              <a:rPr sz="1500" spc="-195" dirty="0">
                <a:latin typeface="Times New Roman"/>
                <a:cs typeface="Times New Roman"/>
              </a:rPr>
              <a:t> </a:t>
            </a:r>
            <a:r>
              <a:rPr sz="2250" i="1" spc="179" baseline="3703" dirty="0">
                <a:latin typeface="Times New Roman"/>
                <a:cs typeface="Times New Roman"/>
              </a:rPr>
              <a:t>d</a:t>
            </a:r>
            <a:r>
              <a:rPr sz="2250" i="1" spc="195" baseline="3703" dirty="0">
                <a:latin typeface="Times New Roman"/>
                <a:cs typeface="Times New Roman"/>
              </a:rPr>
              <a:t> </a:t>
            </a:r>
            <a:r>
              <a:rPr sz="2250" spc="195" baseline="3703" dirty="0">
                <a:latin typeface="Symbol"/>
                <a:cs typeface="Symbol"/>
              </a:rPr>
              <a:t></a:t>
            </a:r>
            <a:r>
              <a:rPr sz="2250" spc="247" baseline="3703" dirty="0">
                <a:latin typeface="Times New Roman"/>
                <a:cs typeface="Times New Roman"/>
              </a:rPr>
              <a:t> </a:t>
            </a:r>
            <a:r>
              <a:rPr sz="2250" spc="179" baseline="-38888" dirty="0">
                <a:latin typeface="Times New Roman"/>
                <a:cs typeface="Times New Roman"/>
              </a:rPr>
              <a:t>2</a:t>
            </a:r>
            <a:r>
              <a:rPr sz="2250" spc="-97" baseline="-38888" dirty="0">
                <a:latin typeface="Times New Roman"/>
                <a:cs typeface="Times New Roman"/>
              </a:rPr>
              <a:t> </a:t>
            </a:r>
            <a:r>
              <a:rPr sz="1500" spc="90" dirty="0">
                <a:latin typeface="Symbol"/>
                <a:cs typeface="Symbol"/>
              </a:rPr>
              <a:t></a:t>
            </a:r>
            <a:endParaRPr sz="150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312431" y="4738772"/>
            <a:ext cx="4245610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0,90[1.405.104,4(610</a:t>
            </a:r>
            <a:r>
              <a:rPr sz="1200" spc="70" dirty="0">
                <a:latin typeface="Times New Roman"/>
                <a:cs typeface="Times New Roman"/>
              </a:rPr>
              <a:t> –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134,94/2)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+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524.537,36(610</a:t>
            </a:r>
            <a:r>
              <a:rPr sz="1200" spc="70" dirty="0">
                <a:latin typeface="Times New Roman"/>
                <a:cs typeface="Times New Roman"/>
              </a:rPr>
              <a:t> –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60)]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312431" y="5149732"/>
            <a:ext cx="121920" cy="19684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200" spc="80" dirty="0">
                <a:latin typeface="Times New Roman"/>
                <a:cs typeface="Times New Roman"/>
              </a:rPr>
              <a:t>=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465037" y="5023599"/>
            <a:ext cx="2696845" cy="32385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138430" rIns="0" bIns="0" rtlCol="0">
            <a:spAutoFit/>
          </a:bodyPr>
          <a:lstStyle/>
          <a:p>
            <a:pPr>
              <a:spcBef>
                <a:spcPts val="1090"/>
              </a:spcBef>
            </a:pPr>
            <a:r>
              <a:rPr sz="1200" spc="65" dirty="0">
                <a:latin typeface="Times New Roman"/>
                <a:cs typeface="Times New Roman"/>
              </a:rPr>
              <a:t>1.051.186.216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N∙mm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80" dirty="0">
                <a:latin typeface="Times New Roman"/>
                <a:cs typeface="Times New Roman"/>
              </a:rPr>
              <a:t>=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65" dirty="0">
                <a:latin typeface="Times New Roman"/>
                <a:cs typeface="Times New Roman"/>
              </a:rPr>
              <a:t>1.051,19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90" dirty="0">
                <a:latin typeface="Times New Roman"/>
                <a:cs typeface="Times New Roman"/>
              </a:rPr>
              <a:t>kN∙m</a:t>
            </a:r>
            <a:endParaRPr sz="12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08579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639011"/>
            <a:ext cx="70084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spc="-5" dirty="0">
                <a:latin typeface="Calibri"/>
                <a:cs typeface="Calibri"/>
              </a:rPr>
              <a:t>Analisis</a:t>
            </a:r>
            <a:r>
              <a:rPr sz="2800" b="1" spc="2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dan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Desain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Balok</a:t>
            </a:r>
            <a:r>
              <a:rPr sz="2800" b="1" spc="3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94211" y="2260474"/>
            <a:ext cx="6448789" cy="22955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83381" y="4753025"/>
            <a:ext cx="3809627" cy="15266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65619" y="5123688"/>
            <a:ext cx="6857272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9683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639011"/>
            <a:ext cx="70084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spc="-5" dirty="0">
                <a:latin typeface="Calibri"/>
                <a:cs typeface="Calibri"/>
              </a:rPr>
              <a:t>Analisis</a:t>
            </a:r>
            <a:r>
              <a:rPr sz="2800" b="1" spc="2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dan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Desain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Balok</a:t>
            </a:r>
            <a:r>
              <a:rPr sz="2800" b="1" spc="3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Rangkap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87315" y="2209786"/>
            <a:ext cx="7448187" cy="417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173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9910</TotalTime>
  <Words>1324</Words>
  <Application>Microsoft Office PowerPoint</Application>
  <PresentationFormat>Widescreen</PresentationFormat>
  <Paragraphs>374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Symbol</vt:lpstr>
      <vt:lpstr>Times New Roman</vt:lpstr>
      <vt:lpstr>Office Theme</vt:lpstr>
      <vt:lpstr>PowerPoint Presentation</vt:lpstr>
      <vt:lpstr>Analisis dan Desain Balok Bertulangan Rangkap</vt:lpstr>
      <vt:lpstr>Analisis dan Desain Balok Bertulangan Rangkap</vt:lpstr>
      <vt:lpstr>PowerPoint Presentation</vt:lpstr>
      <vt:lpstr>PowerPoint Presentation</vt:lpstr>
      <vt:lpstr>Analisis dan Desain Balok Bertulangan Rangkap</vt:lpstr>
      <vt:lpstr>Analisis dan Desain Balok Bertulangan Rangkap</vt:lpstr>
      <vt:lpstr>PowerPoint Presentation</vt:lpstr>
      <vt:lpstr>PowerPoint Presentation</vt:lpstr>
      <vt:lpstr>PowerPoint Presentation</vt:lpstr>
      <vt:lpstr>Analisis dan Desain Balok Bertulangan Rangkap</vt:lpstr>
      <vt:lpstr>PowerPoint Presentation</vt:lpstr>
      <vt:lpstr>Analisis dan Desain Balok Bertulangan Rangkap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8</cp:revision>
  <dcterms:created xsi:type="dcterms:W3CDTF">2021-03-23T02:18:22Z</dcterms:created>
  <dcterms:modified xsi:type="dcterms:W3CDTF">2022-10-04T01:39:30Z</dcterms:modified>
</cp:coreProperties>
</file>