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1" r:id="rId5"/>
    <p:sldId id="262" r:id="rId6"/>
    <p:sldId id="260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62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7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78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76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6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5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8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87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6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5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9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694510D-53B1-4DE6-8AE9-F647A4F96B7D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BFAF2C5-3CFE-4E95-990C-C449C22B7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5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6B976-BC2D-4DBC-AEAD-10279275FA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Pemodelan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system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cair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F8021-97B0-4777-9598-57E2B92FAC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310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1EBBB-83E0-4E91-A243-DC9F94429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Cair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CFAD3-D90E-41A5-8A71-E7A6115BF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Analisa system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cair</a:t>
            </a:r>
            <a:r>
              <a:rPr lang="en-US" dirty="0"/>
              <a:t> </a:t>
            </a:r>
            <a:r>
              <a:rPr lang="en-US" dirty="0" err="1"/>
              <a:t>dibedakan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reynotnya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laminar dan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turbulen</a:t>
            </a:r>
            <a:endParaRPr lang="en-US" dirty="0"/>
          </a:p>
          <a:p>
            <a:r>
              <a:rPr lang="en-US" dirty="0" err="1"/>
              <a:t>Aliran</a:t>
            </a:r>
            <a:r>
              <a:rPr lang="en-US" dirty="0"/>
              <a:t> laminar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dikatan</a:t>
            </a:r>
            <a:r>
              <a:rPr lang="en-US" dirty="0"/>
              <a:t> laminar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reynoldnya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2000, </a:t>
            </a:r>
            <a:r>
              <a:rPr lang="en-US" dirty="0" err="1"/>
              <a:t>aliran</a:t>
            </a:r>
            <a:r>
              <a:rPr lang="en-US" dirty="0"/>
              <a:t> laminar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diferential</a:t>
            </a:r>
            <a:r>
              <a:rPr lang="en-US" dirty="0"/>
              <a:t> linear</a:t>
            </a:r>
          </a:p>
          <a:p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turbulen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dikatan</a:t>
            </a:r>
            <a:r>
              <a:rPr lang="en-US" dirty="0"/>
              <a:t> </a:t>
            </a:r>
            <a:r>
              <a:rPr lang="en-US" dirty="0" err="1"/>
              <a:t>turbulen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reynoldnya</a:t>
            </a:r>
            <a:r>
              <a:rPr lang="en-US" dirty="0"/>
              <a:t> 3000 - 4000,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turbulen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diferential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linear</a:t>
            </a:r>
          </a:p>
          <a:p>
            <a:r>
              <a:rPr lang="en-US" dirty="0" err="1"/>
              <a:t>Dalam</a:t>
            </a:r>
            <a:r>
              <a:rPr lang="en-US" dirty="0"/>
              <a:t> proses industry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cair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pipa </a:t>
            </a:r>
            <a:r>
              <a:rPr lang="en-US" dirty="0" err="1"/>
              <a:t>penghubung</a:t>
            </a:r>
            <a:r>
              <a:rPr lang="en-US" dirty="0"/>
              <a:t> dan tangka yang mana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turbulen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56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CD572-15AE-4030-B007-CF393AAD8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Resistansi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cair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DFA939-BE35-42B6-ADD7-BA31E93C16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sz="2600" dirty="0"/>
                  <a:t>Resistansi </a:t>
                </a:r>
                <a:r>
                  <a:rPr lang="en-US" sz="2600" dirty="0" err="1"/>
                  <a:t>dalam</a:t>
                </a:r>
                <a:r>
                  <a:rPr lang="en-US" sz="2600" dirty="0"/>
                  <a:t> system </a:t>
                </a:r>
                <a:r>
                  <a:rPr lang="en-US" sz="2600" dirty="0" err="1"/>
                  <a:t>aliran</a:t>
                </a:r>
                <a:r>
                  <a:rPr lang="en-US" sz="2600" dirty="0"/>
                  <a:t> </a:t>
                </a:r>
                <a:r>
                  <a:rPr lang="en-US" sz="2600" dirty="0" err="1"/>
                  <a:t>zat</a:t>
                </a:r>
                <a:r>
                  <a:rPr lang="en-US" sz="2600" dirty="0"/>
                  <a:t> </a:t>
                </a:r>
                <a:r>
                  <a:rPr lang="en-US" sz="2600" dirty="0" err="1"/>
                  <a:t>cair</a:t>
                </a:r>
                <a:r>
                  <a:rPr lang="en-US" sz="2600" dirty="0"/>
                  <a:t> </a:t>
                </a:r>
                <a:r>
                  <a:rPr lang="en-US" sz="2600" dirty="0" err="1"/>
                  <a:t>didefinisikan</a:t>
                </a:r>
                <a:r>
                  <a:rPr lang="en-US" sz="2600" dirty="0"/>
                  <a:t> </a:t>
                </a:r>
                <a:r>
                  <a:rPr lang="en-US" sz="2600" dirty="0" err="1"/>
                  <a:t>sebagai</a:t>
                </a:r>
                <a:r>
                  <a:rPr lang="en-US" sz="2600" dirty="0"/>
                  <a:t> </a:t>
                </a:r>
                <a:r>
                  <a:rPr lang="en-US" sz="2600" dirty="0" err="1"/>
                  <a:t>perubahan</a:t>
                </a:r>
                <a:r>
                  <a:rPr lang="en-US" sz="2600" dirty="0"/>
                  <a:t> </a:t>
                </a:r>
                <a:r>
                  <a:rPr lang="en-US" sz="2600" dirty="0" err="1"/>
                  <a:t>tinggi</a:t>
                </a:r>
                <a:r>
                  <a:rPr lang="en-US" sz="2600" dirty="0"/>
                  <a:t> </a:t>
                </a:r>
                <a:r>
                  <a:rPr lang="en-US" sz="2600" dirty="0" err="1"/>
                  <a:t>atau</a:t>
                </a:r>
                <a:r>
                  <a:rPr lang="en-US" sz="2600" dirty="0"/>
                  <a:t> </a:t>
                </a:r>
                <a:r>
                  <a:rPr lang="en-US" sz="2600" dirty="0" err="1"/>
                  <a:t>perbedaan</a:t>
                </a:r>
                <a:r>
                  <a:rPr lang="en-US" sz="2600" dirty="0"/>
                  <a:t> </a:t>
                </a:r>
                <a:r>
                  <a:rPr lang="en-US" sz="2600" dirty="0" err="1"/>
                  <a:t>tinggi</a:t>
                </a:r>
                <a:r>
                  <a:rPr lang="en-US" sz="2600" dirty="0"/>
                  <a:t> </a:t>
                </a:r>
                <a:r>
                  <a:rPr lang="en-US" sz="2600" dirty="0" err="1"/>
                  <a:t>permukaan</a:t>
                </a:r>
                <a:r>
                  <a:rPr lang="en-US" sz="2600" dirty="0"/>
                  <a:t> </a:t>
                </a:r>
                <a:r>
                  <a:rPr lang="en-US" sz="2600" dirty="0" err="1"/>
                  <a:t>zat</a:t>
                </a:r>
                <a:r>
                  <a:rPr lang="en-US" sz="2600" dirty="0"/>
                  <a:t> </a:t>
                </a:r>
                <a:r>
                  <a:rPr lang="en-US" sz="2600" dirty="0" err="1"/>
                  <a:t>cair</a:t>
                </a:r>
                <a:endParaRPr lang="en-US" sz="2600" dirty="0"/>
              </a:p>
              <a:p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𝑝𝑒𝑟𝑢𝑏𝑎h𝑎𝑛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𝑝𝑒𝑏𝑒𝑑𝑎𝑎𝑛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𝑝𝑒𝑟𝑚𝑢𝑘𝑎𝑎𝑛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, 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𝑝𝑒𝑟𝑢𝑏𝑎h𝑎𝑛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𝑙𝑎𝑗𝑢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𝑎𝑙𝑖𝑟𝑎𝑛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, (</m:t>
                        </m:r>
                        <m:f>
                          <m:fPr>
                            <m:type m:val="skw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𝑠𝑒𝑐</m:t>
                            </m:r>
                          </m:den>
                        </m:f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600" dirty="0"/>
              </a:p>
              <a:p>
                <a:pPr marL="45720" indent="0">
                  <a:buNone/>
                </a:pPr>
                <a:r>
                  <a:rPr lang="en-US" sz="2400" dirty="0" err="1"/>
                  <a:t>Bila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aliran</a:t>
                </a:r>
                <a:r>
                  <a:rPr lang="en-US" sz="2400" dirty="0"/>
                  <a:t> pada </a:t>
                </a:r>
                <a:r>
                  <a:rPr lang="en-US" sz="2400" dirty="0" err="1"/>
                  <a:t>hambatan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 laminar </a:t>
                </a:r>
                <a:r>
                  <a:rPr lang="en-US" sz="2400" dirty="0" err="1"/>
                  <a:t>maka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hubungan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laju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aliran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keadaan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tunak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tinggi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permukaan</a:t>
                </a:r>
                <a:r>
                  <a:rPr lang="en-US" sz="2400" dirty="0"/>
                  <a:t> pada </a:t>
                </a:r>
                <a:r>
                  <a:rPr lang="en-US" sz="2400" dirty="0" err="1"/>
                  <a:t>keadaan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tunak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sz="2400" dirty="0"/>
              </a:p>
              <a:p>
                <a:pPr marL="45720" indent="0">
                  <a:buNone/>
                </a:pPr>
                <a:r>
                  <a:rPr lang="en-US" sz="2400" dirty="0"/>
                  <a:t>Dimana : </a:t>
                </a:r>
              </a:p>
              <a:p>
                <a:r>
                  <a:rPr lang="en-US" sz="2400" dirty="0"/>
                  <a:t>Q=</a:t>
                </a:r>
                <a:r>
                  <a:rPr lang="en-US" sz="2400" dirty="0" err="1"/>
                  <a:t>laju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aliran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zat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cair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den>
                    </m:f>
                  </m:oMath>
                </a14:m>
                <a:r>
                  <a:rPr lang="en-US" sz="2400" dirty="0"/>
                  <a:t>)</a:t>
                </a:r>
              </a:p>
              <a:p>
                <a:r>
                  <a:rPr lang="en-US" sz="2400" dirty="0"/>
                  <a:t>K= </a:t>
                </a:r>
                <a:r>
                  <a:rPr lang="en-US" sz="2400" dirty="0" err="1"/>
                  <a:t>koefisien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den>
                    </m:f>
                  </m:oMath>
                </a14:m>
                <a:r>
                  <a:rPr lang="en-US" sz="2400" dirty="0"/>
                  <a:t>)</a:t>
                </a:r>
              </a:p>
              <a:p>
                <a:r>
                  <a:rPr lang="en-US" sz="2400" dirty="0"/>
                  <a:t>H=</a:t>
                </a:r>
                <a:r>
                  <a:rPr lang="en-US" sz="2400" dirty="0" err="1"/>
                  <a:t>permukaan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zat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cair</a:t>
                </a:r>
                <a:r>
                  <a:rPr lang="en-US" sz="2400" dirty="0"/>
                  <a:t> pada </a:t>
                </a:r>
                <a:r>
                  <a:rPr lang="en-US" sz="2400" dirty="0" err="1"/>
                  <a:t>keadaan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tunak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DFA939-BE35-42B6-ADD7-BA31E93C16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5" t="-3172" r="-741" b="-4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1381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3F2116-2E11-4037-B2CA-778D4D5519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55093"/>
                <a:ext cx="10515600" cy="5521870"/>
              </a:xfrm>
            </p:spPr>
            <p:txBody>
              <a:bodyPr>
                <a:normAutofit fontScale="85000" lnSpcReduction="20000"/>
              </a:bodyPr>
              <a:lstStyle/>
              <a:p>
                <a:pPr marL="45720" indent="0">
                  <a:buNone/>
                </a:pPr>
                <a:r>
                  <a:rPr lang="en-US" dirty="0"/>
                  <a:t>Hukum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laminar analog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hukum</a:t>
                </a:r>
                <a:r>
                  <a:rPr lang="en-US" dirty="0"/>
                  <a:t> coulomb yang </a:t>
                </a:r>
                <a:r>
                  <a:rPr lang="en-US" dirty="0" err="1"/>
                  <a:t>menyatakan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berbanding</a:t>
                </a:r>
                <a:r>
                  <a:rPr lang="en-US" dirty="0"/>
                  <a:t> </a:t>
                </a:r>
                <a:r>
                  <a:rPr lang="en-US" dirty="0" err="1"/>
                  <a:t>lurus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beda</a:t>
                </a:r>
                <a:r>
                  <a:rPr lang="en-US" dirty="0"/>
                  <a:t> </a:t>
                </a:r>
                <a:r>
                  <a:rPr lang="en-US" dirty="0" err="1"/>
                  <a:t>potensial</a:t>
                </a:r>
                <a:r>
                  <a:rPr lang="en-US" dirty="0"/>
                  <a:t> </a:t>
                </a:r>
              </a:p>
              <a:p>
                <a:pPr marL="45720" indent="0">
                  <a:buNone/>
                </a:pP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laminar 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𝑑𝐻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𝑑𝑄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 marL="45720" indent="0">
                  <a:buNone/>
                </a:pPr>
                <a:r>
                  <a:rPr lang="en-US" b="0" dirty="0" err="1"/>
                  <a:t>Bila</a:t>
                </a:r>
                <a:r>
                  <a:rPr lang="en-US" b="0" dirty="0"/>
                  <a:t> </a:t>
                </a:r>
                <a:r>
                  <a:rPr lang="en-US" b="0" dirty="0" err="1"/>
                  <a:t>aliran</a:t>
                </a:r>
                <a:r>
                  <a:rPr lang="en-US" b="0" dirty="0"/>
                  <a:t> </a:t>
                </a:r>
                <a:r>
                  <a:rPr lang="en-US" b="0" dirty="0" err="1"/>
                  <a:t>melalui</a:t>
                </a:r>
                <a:r>
                  <a:rPr lang="en-US" b="0" dirty="0"/>
                  <a:t> </a:t>
                </a:r>
                <a:r>
                  <a:rPr lang="en-US" b="0" dirty="0" err="1"/>
                  <a:t>penghambat</a:t>
                </a:r>
                <a:r>
                  <a:rPr lang="en-US" b="0" dirty="0"/>
                  <a:t> </a:t>
                </a:r>
                <a:r>
                  <a:rPr lang="en-US" b="0" dirty="0" err="1"/>
                  <a:t>turbulen</a:t>
                </a:r>
                <a:r>
                  <a:rPr lang="en-US" b="0" dirty="0"/>
                  <a:t> </a:t>
                </a:r>
                <a:r>
                  <a:rPr lang="en-US" b="0" dirty="0" err="1"/>
                  <a:t>maka</a:t>
                </a:r>
                <a:r>
                  <a:rPr lang="en-US" b="0" dirty="0"/>
                  <a:t> </a:t>
                </a:r>
                <a:r>
                  <a:rPr lang="en-US" b="0" dirty="0" err="1"/>
                  <a:t>laju</a:t>
                </a:r>
                <a:r>
                  <a:rPr lang="en-US" b="0" dirty="0"/>
                  <a:t> </a:t>
                </a:r>
                <a:r>
                  <a:rPr lang="en-US" b="0" dirty="0" err="1"/>
                  <a:t>aliran</a:t>
                </a:r>
                <a:r>
                  <a:rPr lang="en-US" b="0" dirty="0"/>
                  <a:t> </a:t>
                </a:r>
                <a:r>
                  <a:rPr lang="en-US" b="0" dirty="0" err="1"/>
                  <a:t>keadaan</a:t>
                </a:r>
                <a:r>
                  <a:rPr lang="en-US" b="0" dirty="0"/>
                  <a:t> </a:t>
                </a:r>
                <a:r>
                  <a:rPr lang="en-US" b="0" dirty="0" err="1"/>
                  <a:t>tunak</a:t>
                </a:r>
                <a:r>
                  <a:rPr lang="en-US" b="0" dirty="0"/>
                  <a:t> </a:t>
                </a:r>
                <a:r>
                  <a:rPr lang="en-US" b="0" dirty="0" err="1"/>
                  <a:t>menjadi</a:t>
                </a:r>
                <a:r>
                  <a:rPr lang="en-US" b="0" dirty="0"/>
                  <a:t> 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ra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/>
              </a:p>
              <a:p>
                <a:pPr marL="45720" indent="0">
                  <a:buNone/>
                </a:pPr>
                <a:r>
                  <a:rPr lang="en-US" sz="2800" dirty="0"/>
                  <a:t>Dimana : </a:t>
                </a:r>
              </a:p>
              <a:p>
                <a:r>
                  <a:rPr lang="en-US" sz="2800" dirty="0"/>
                  <a:t>Q=</a:t>
                </a:r>
                <a:r>
                  <a:rPr lang="en-US" sz="2800" dirty="0" err="1"/>
                  <a:t>laju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aliran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zat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cair</a:t>
                </a:r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type m:val="skw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den>
                    </m:f>
                  </m:oMath>
                </a14:m>
                <a:r>
                  <a:rPr lang="en-US" sz="2800" dirty="0"/>
                  <a:t>)</a:t>
                </a:r>
              </a:p>
              <a:p>
                <a:r>
                  <a:rPr lang="en-US" sz="2800" dirty="0"/>
                  <a:t>K= </a:t>
                </a:r>
                <a:r>
                  <a:rPr lang="en-US" sz="2800" dirty="0" err="1"/>
                  <a:t>koefisien</a:t>
                </a:r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type m:val="skw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2.5</m:t>
                            </m:r>
                          </m:sup>
                        </m:sSup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den>
                    </m:f>
                  </m:oMath>
                </a14:m>
                <a:r>
                  <a:rPr lang="en-US" sz="2800" dirty="0"/>
                  <a:t>)</a:t>
                </a:r>
              </a:p>
              <a:p>
                <a:r>
                  <a:rPr lang="en-US" sz="2800" dirty="0"/>
                  <a:t>H=</a:t>
                </a:r>
                <a:r>
                  <a:rPr lang="en-US" sz="2800" dirty="0" err="1"/>
                  <a:t>permukaan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zat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cair</a:t>
                </a:r>
                <a:r>
                  <a:rPr lang="en-US" sz="2800" dirty="0"/>
                  <a:t> pada </a:t>
                </a:r>
                <a:r>
                  <a:rPr lang="en-US" sz="2800" dirty="0" err="1"/>
                  <a:t>keadaan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tunak</a:t>
                </a:r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)</a:t>
                </a:r>
              </a:p>
              <a:p>
                <a:pPr marL="45720" indent="0">
                  <a:buNone/>
                </a:pPr>
                <a:r>
                  <a:rPr lang="en-US" sz="2800" dirty="0" err="1"/>
                  <a:t>Resistansi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aliran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turbulen</a:t>
                </a:r>
                <a:r>
                  <a:rPr lang="en-US" sz="2800" dirty="0"/>
                  <a:t> 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𝑑𝐻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𝑑𝑄</m:t>
                        </m:r>
                      </m:den>
                    </m:f>
                  </m:oMath>
                </a14:m>
                <a:endParaRPr lang="en-US" sz="28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3F2116-2E11-4037-B2CA-778D4D5519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55093"/>
                <a:ext cx="10515600" cy="5521870"/>
              </a:xfrm>
              <a:blipFill>
                <a:blip r:embed="rId2"/>
                <a:stretch>
                  <a:fillRect l="-464" t="-1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7408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284882-DB55-4BCC-B69E-911DBF0D46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50627"/>
                <a:ext cx="10515600" cy="5426336"/>
              </a:xfrm>
            </p:spPr>
            <p:txBody>
              <a:bodyPr/>
              <a:lstStyle/>
              <a:p>
                <a:r>
                  <a:rPr lang="en-US" dirty="0"/>
                  <a:t>Dari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ra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/>
                  <a:t>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𝑑𝐻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𝑑𝑄</m:t>
                        </m:r>
                      </m:den>
                    </m:f>
                  </m:oMath>
                </a14:m>
                <a:r>
                  <a:rPr lang="en-US" b="0" dirty="0"/>
                  <a:t> </a:t>
                </a:r>
                <a:r>
                  <a:rPr lang="en-US" b="0" dirty="0" err="1"/>
                  <a:t>didapatkan</a:t>
                </a:r>
                <a:r>
                  <a:rPr lang="en-US" b="0" dirty="0"/>
                  <a:t>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Nilai </a:t>
                </a:r>
                <a:r>
                  <a:rPr lang="en-US" dirty="0" err="1"/>
                  <a:t>resistansi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turbulen</a:t>
                </a:r>
                <a:r>
                  <a:rPr lang="en-US" dirty="0"/>
                  <a:t> </a:t>
                </a:r>
                <a:r>
                  <a:rPr lang="en-US" dirty="0" err="1"/>
                  <a:t>tergantung</a:t>
                </a:r>
                <a:r>
                  <a:rPr lang="en-US" dirty="0"/>
                  <a:t> pada </a:t>
                </a:r>
                <a:r>
                  <a:rPr lang="en-US" dirty="0" err="1"/>
                  <a:t>laju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dan </a:t>
                </a:r>
                <a:r>
                  <a:rPr lang="en-US" dirty="0" err="1"/>
                  <a:t>permukaan</a:t>
                </a:r>
                <a:r>
                  <a:rPr lang="en-US" dirty="0"/>
                  <a:t> </a:t>
                </a:r>
                <a:r>
                  <a:rPr lang="en-US" dirty="0" err="1"/>
                  <a:t>zat</a:t>
                </a:r>
                <a:r>
                  <a:rPr lang="en-US" dirty="0"/>
                  <a:t> </a:t>
                </a:r>
                <a:r>
                  <a:rPr lang="en-US" dirty="0" err="1"/>
                  <a:t>cair</a:t>
                </a:r>
                <a:r>
                  <a:rPr lang="en-US" dirty="0"/>
                  <a:t>. </a:t>
                </a:r>
                <a:r>
                  <a:rPr lang="en-US" dirty="0" err="1"/>
                  <a:t>Bila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kecil</a:t>
                </a:r>
                <a:r>
                  <a:rPr lang="en-US" dirty="0"/>
                  <a:t> </a:t>
                </a:r>
                <a:r>
                  <a:rPr lang="en-US" dirty="0" err="1"/>
                  <a:t>mungkin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dikatakan</a:t>
                </a:r>
                <a:r>
                  <a:rPr lang="en-US" dirty="0"/>
                  <a:t> </a:t>
                </a:r>
                <a:r>
                  <a:rPr lang="en-US" dirty="0" err="1"/>
                  <a:t>konstan</a:t>
                </a:r>
                <a:r>
                  <a:rPr lang="en-US" dirty="0"/>
                  <a:t> </a:t>
                </a:r>
                <a:r>
                  <a:rPr lang="en-US" dirty="0" err="1"/>
                  <a:t>bila</a:t>
                </a:r>
                <a:r>
                  <a:rPr lang="en-US" dirty="0"/>
                  <a:t> </a:t>
                </a:r>
                <a:r>
                  <a:rPr lang="en-US" dirty="0" err="1"/>
                  <a:t>perugahan</a:t>
                </a:r>
                <a:r>
                  <a:rPr lang="en-US" dirty="0"/>
                  <a:t> </a:t>
                </a:r>
                <a:r>
                  <a:rPr lang="en-US" dirty="0" err="1"/>
                  <a:t>permukaan</a:t>
                </a:r>
                <a:r>
                  <a:rPr lang="en-US" dirty="0"/>
                  <a:t> </a:t>
                </a:r>
                <a:r>
                  <a:rPr lang="en-US" dirty="0" err="1"/>
                  <a:t>zat</a:t>
                </a:r>
                <a:r>
                  <a:rPr lang="en-US" dirty="0"/>
                  <a:t> </a:t>
                </a:r>
                <a:r>
                  <a:rPr lang="en-US" dirty="0" err="1"/>
                  <a:t>cair</a:t>
                </a:r>
                <a:r>
                  <a:rPr lang="en-US" dirty="0"/>
                  <a:t> dan </a:t>
                </a:r>
                <a:r>
                  <a:rPr lang="en-US" dirty="0" err="1"/>
                  <a:t>laju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kecil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Kurva</a:t>
                </a:r>
                <a:r>
                  <a:rPr lang="en-US" dirty="0"/>
                  <a:t> </a:t>
                </a:r>
                <a:r>
                  <a:rPr lang="en-US" dirty="0" err="1"/>
                  <a:t>laju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versus </a:t>
                </a:r>
                <a:r>
                  <a:rPr lang="en-US" dirty="0" err="1"/>
                  <a:t>permukaan</a:t>
                </a:r>
                <a:r>
                  <a:rPr lang="en-US" dirty="0"/>
                  <a:t> </a:t>
                </a:r>
                <a:r>
                  <a:rPr lang="en-US" dirty="0" err="1"/>
                  <a:t>zat</a:t>
                </a:r>
                <a:r>
                  <a:rPr lang="en-US" dirty="0"/>
                  <a:t> </a:t>
                </a:r>
                <a:r>
                  <a:rPr lang="en-US" dirty="0" err="1"/>
                  <a:t>cair</a:t>
                </a:r>
                <a:endParaRPr lang="en-US" dirty="0"/>
              </a:p>
              <a:p>
                <a:r>
                  <a:rPr lang="en-US" dirty="0"/>
                  <a:t>Dari </a:t>
                </a:r>
                <a:r>
                  <a:rPr lang="en-US" dirty="0" err="1"/>
                  <a:t>kurva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titik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num>
                      <m:den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284882-DB55-4BCC-B69E-911DBF0D46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50627"/>
                <a:ext cx="10515600" cy="542633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3714BEE-60D8-48E4-8EB8-AE98B6C50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254" y="2605420"/>
            <a:ext cx="4069165" cy="336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7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13E54-39E3-4050-8BD2-350D1F3BF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Kapasitansi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cair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CC9E8A-C2F0-4CB5-B653-FC18C2B45C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Kapasitansi C </a:t>
                </a:r>
                <a:r>
                  <a:rPr lang="en-US" dirty="0" err="1"/>
                  <a:t>tangki</a:t>
                </a:r>
                <a:r>
                  <a:rPr lang="en-US" dirty="0"/>
                  <a:t> </a:t>
                </a:r>
                <a:r>
                  <a:rPr lang="en-US" dirty="0" err="1"/>
                  <a:t>didefinisikan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besar</a:t>
                </a:r>
                <a:r>
                  <a:rPr lang="en-US" dirty="0"/>
                  <a:t> </a:t>
                </a:r>
                <a:r>
                  <a:rPr lang="en-US" dirty="0" err="1"/>
                  <a:t>perubahan</a:t>
                </a:r>
                <a:r>
                  <a:rPr lang="en-US" dirty="0"/>
                  <a:t> </a:t>
                </a:r>
                <a:r>
                  <a:rPr lang="en-US" dirty="0" err="1"/>
                  <a:t>cairan</a:t>
                </a:r>
                <a:r>
                  <a:rPr lang="en-US" dirty="0"/>
                  <a:t> yang </a:t>
                </a:r>
                <a:r>
                  <a:rPr lang="en-US" dirty="0" err="1"/>
                  <a:t>diperlukan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membuat</a:t>
                </a:r>
                <a:r>
                  <a:rPr lang="en-US" dirty="0"/>
                  <a:t> </a:t>
                </a:r>
                <a:r>
                  <a:rPr lang="en-US" dirty="0" err="1"/>
                  <a:t>perubahan</a:t>
                </a:r>
                <a:r>
                  <a:rPr lang="en-US" dirty="0"/>
                  <a:t> </a:t>
                </a:r>
                <a:r>
                  <a:rPr lang="en-US" dirty="0" err="1"/>
                  <a:t>potensial</a:t>
                </a:r>
                <a:r>
                  <a:rPr lang="en-US" dirty="0"/>
                  <a:t> </a:t>
                </a:r>
                <a:r>
                  <a:rPr lang="en-US" dirty="0" err="1"/>
                  <a:t>sebesar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satuan</a:t>
                </a:r>
                <a:r>
                  <a:rPr lang="en-US" dirty="0"/>
                  <a:t> (</a:t>
                </a:r>
                <a:r>
                  <a:rPr lang="en-US" dirty="0" err="1"/>
                  <a:t>potensial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besaran</a:t>
                </a:r>
                <a:r>
                  <a:rPr lang="en-US" dirty="0"/>
                  <a:t> yang </a:t>
                </a:r>
                <a:r>
                  <a:rPr lang="en-US" dirty="0" err="1"/>
                  <a:t>menunjukkan</a:t>
                </a:r>
                <a:r>
                  <a:rPr lang="en-US" dirty="0"/>
                  <a:t> </a:t>
                </a:r>
                <a:r>
                  <a:rPr lang="en-US" dirty="0" err="1"/>
                  <a:t>tingkat</a:t>
                </a:r>
                <a:r>
                  <a:rPr lang="en-US" dirty="0"/>
                  <a:t> </a:t>
                </a:r>
                <a:r>
                  <a:rPr lang="en-US" dirty="0" err="1"/>
                  <a:t>tenaga</a:t>
                </a:r>
                <a:r>
                  <a:rPr lang="en-US" dirty="0"/>
                  <a:t> system)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𝑝𝑒𝑟𝑢𝑏𝑎h𝑎𝑛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𝑐𝑎𝑖𝑟𝑎𝑛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𝑦𝑎𝑛𝑔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𝑑𝑖𝑠𝑖𝑚𝑝𝑎𝑛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𝑝𝑒𝑟𝑢𝑏𝑎h𝑎𝑛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𝑝𝑜𝑡𝑒𝑛𝑠𝑖𝑎𝑙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en-US" dirty="0"/>
              </a:p>
              <a:p>
                <a:pPr marL="4572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CC9E8A-C2F0-4CB5-B653-FC18C2B45C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964" r="-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238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D1B7F-F77C-4391-950D-39BEF569C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cair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444E9-56AD-4E22-BB54-830B5136F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548" y="1788538"/>
            <a:ext cx="6144904" cy="413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3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D2C2DA-3C8E-4C6F-A5C7-EB1B8AD5A4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3000" y="900752"/>
                <a:ext cx="9872871" cy="5195248"/>
              </a:xfrm>
            </p:spPr>
            <p:txBody>
              <a:bodyPr/>
              <a:lstStyle/>
              <a:p>
                <a:pPr marL="45720" indent="0">
                  <a:buNone/>
                </a:pPr>
                <a:r>
                  <a:rPr lang="en-US" dirty="0"/>
                  <a:t>Dari </a:t>
                </a:r>
                <a:r>
                  <a:rPr lang="en-US" dirty="0" err="1"/>
                  <a:t>gambar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𝑙𝑎𝑗𝑢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𝑎𝑙𝑖𝑟𝑎𝑛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𝑑𝑎𝑙𝑎𝑚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𝑘𝑒𝑎𝑑𝑎𝑎𝑛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𝑡𝑢𝑛𝑎𝑘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𝑠𝑒𝑏𝑒𝑙𝑢𝑚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𝑎𝑡𝑒𝑟𝑗𝑎𝑑𝑖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𝑝𝑒𝑟𝑢𝑏𝑎h𝑎𝑛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𝑝𝑒𝑛𝑦𝑖𝑚𝑝𝑎𝑛𝑔𝑎𝑛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𝑙𝑎𝑗𝑢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𝑎𝑙𝑖𝑟𝑎𝑛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𝑚𝑎𝑠𝑢𝑘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𝑝𝑎𝑑𝑎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𝑘𝑒𝑎𝑑𝑎𝑎𝑛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𝑡𝑢𝑛𝑎𝑘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𝑠𝑒𝑐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𝑝𝑒𝑛𝑦𝑖𝑚𝑝𝑎𝑛𝑔𝑎𝑛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𝑙𝑎𝑗𝑢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𝑎𝑙𝑖𝑟𝑎𝑛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𝑘𝑒𝑙𝑢𝑎𝑟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𝑝𝑎𝑑𝑎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𝑘𝑒𝑎𝑑𝑎𝑎𝑛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𝑡𝑢𝑛𝑎𝑘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𝑠𝑒𝑐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𝑡𝑖𝑛𝑔𝑔𝑖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𝑝𝑒𝑟𝑚𝑢𝑘𝑎𝑎𝑛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𝑐𝑎𝑖𝑟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𝑠𝑒𝑏𝑒𝑙𝑢𝑚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𝑎𝑡𝑒𝑟𝑗𝑎𝑑𝑖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𝑝𝑒𝑟𝑢𝑏𝑎h𝑎𝑛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𝑝𝑒𝑛𝑦𝑖𝑚𝑝𝑎𝑛𝑔𝑎𝑛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𝑘𝑒𝑐𝑖𝑙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𝑝𝑒𝑟𝑚𝑢𝑘𝑎𝑎𝑛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𝑧𝑎𝑡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𝑐𝑎𝑖𝑟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𝑝𝑎𝑑𝑎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𝑘𝑒𝑎𝑑𝑎𝑎𝑛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𝑡𝑢𝑛𝑎𝑘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D2C2DA-3C8E-4C6F-A5C7-EB1B8AD5A4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0" y="900752"/>
                <a:ext cx="9872871" cy="5195248"/>
              </a:xfrm>
              <a:blipFill>
                <a:blip r:embed="rId2"/>
                <a:stretch>
                  <a:fillRect l="-309" t="-1526" r="-3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7696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F1AE78-CC73-4159-9DFB-B91DE7BDFA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3000" y="736979"/>
                <a:ext cx="9872871" cy="5359021"/>
              </a:xfrm>
            </p:spPr>
            <p:txBody>
              <a:bodyPr/>
              <a:lstStyle/>
              <a:p>
                <a:pPr marL="45720" indent="0">
                  <a:buNone/>
                </a:pPr>
                <a:r>
                  <a:rPr lang="en-US" dirty="0"/>
                  <a:t>Dari </a:t>
                </a:r>
                <a:r>
                  <a:rPr lang="en-US" dirty="0" err="1"/>
                  <a:t>teori</a:t>
                </a:r>
                <a:r>
                  <a:rPr lang="en-US" dirty="0"/>
                  <a:t> </a:t>
                </a:r>
                <a:r>
                  <a:rPr lang="en-US" dirty="0" err="1"/>
                  <a:t>didepan</a:t>
                </a:r>
                <a:r>
                  <a:rPr lang="en-US" dirty="0"/>
                  <a:t> </a:t>
                </a:r>
                <a:r>
                  <a:rPr lang="en-US" dirty="0" err="1"/>
                  <a:t>disebutkan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system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dipandang</a:t>
                </a:r>
                <a:r>
                  <a:rPr lang="en-US" dirty="0"/>
                  <a:t> linear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aliranya</a:t>
                </a:r>
                <a:r>
                  <a:rPr lang="en-US" dirty="0"/>
                  <a:t> laminar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turbulan</a:t>
                </a:r>
                <a:r>
                  <a:rPr lang="en-US" dirty="0"/>
                  <a:t> </a:t>
                </a:r>
                <a:r>
                  <a:rPr lang="en-US" dirty="0" err="1"/>
                  <a:t>dianggap</a:t>
                </a:r>
                <a:r>
                  <a:rPr lang="en-US" dirty="0"/>
                  <a:t> linear </a:t>
                </a:r>
                <a:r>
                  <a:rPr lang="en-US" dirty="0" err="1"/>
                  <a:t>atau</a:t>
                </a:r>
                <a:r>
                  <a:rPr lang="en-US" dirty="0"/>
                  <a:t> system </a:t>
                </a:r>
                <a:r>
                  <a:rPr lang="en-US" dirty="0" err="1"/>
                  <a:t>dilinearkan</a:t>
                </a:r>
                <a:r>
                  <a:rPr lang="en-US" dirty="0"/>
                  <a:t>,</a:t>
                </a:r>
              </a:p>
              <a:p>
                <a:pPr marL="45720" indent="0">
                  <a:buNone/>
                </a:pP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diferential</a:t>
                </a:r>
                <a:r>
                  <a:rPr lang="en-US" dirty="0"/>
                  <a:t> system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sbb</a:t>
                </a:r>
                <a:r>
                  <a:rPr lang="en-US" dirty="0"/>
                  <a:t> :</a:t>
                </a:r>
              </a:p>
              <a:p>
                <a:pPr marL="45720" indent="0">
                  <a:buNone/>
                </a:pPr>
                <a:r>
                  <a:rPr lang="en-US" b="0" dirty="0"/>
                  <a:t>				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𝐶𝑑h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200" dirty="0"/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3200" dirty="0"/>
                  <a:t>)dt</a:t>
                </a:r>
              </a:p>
              <a:p>
                <a:pPr marL="45720" indent="0">
                  <a:buNone/>
                </a:pP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masuk</a:t>
                </a:r>
                <a:r>
                  <a:rPr lang="en-US" dirty="0"/>
                  <a:t> </a:t>
                </a:r>
                <a:r>
                  <a:rPr lang="en-US" dirty="0" err="1"/>
                  <a:t>dikurangi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keluar</a:t>
                </a:r>
                <a:r>
                  <a:rPr lang="en-US" dirty="0"/>
                  <a:t> </a:t>
                </a:r>
                <a:r>
                  <a:rPr lang="en-US" dirty="0" err="1"/>
                  <a:t>selama</a:t>
                </a:r>
                <a:r>
                  <a:rPr lang="en-US" dirty="0"/>
                  <a:t> </a:t>
                </a:r>
                <a:r>
                  <a:rPr lang="en-US" dirty="0" err="1"/>
                  <a:t>selang</a:t>
                </a:r>
                <a:r>
                  <a:rPr lang="en-US" dirty="0"/>
                  <a:t> </a:t>
                </a:r>
                <a:r>
                  <a:rPr lang="en-US" dirty="0" err="1"/>
                  <a:t>waktu</a:t>
                </a:r>
                <a:r>
                  <a:rPr lang="en-US" dirty="0"/>
                  <a:t> dt </a:t>
                </a:r>
                <a:r>
                  <a:rPr lang="en-US" dirty="0" err="1"/>
                  <a:t>kecil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tambahan</a:t>
                </a:r>
                <a:r>
                  <a:rPr lang="en-US" dirty="0"/>
                  <a:t> air </a:t>
                </a:r>
                <a:r>
                  <a:rPr lang="en-US" dirty="0" err="1"/>
                  <a:t>dalam</a:t>
                </a:r>
                <a:r>
                  <a:rPr lang="en-US" dirty="0"/>
                  <a:t> tangka,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definisi</a:t>
                </a:r>
                <a:r>
                  <a:rPr lang="en-US" dirty="0"/>
                  <a:t> </a:t>
                </a:r>
                <a:r>
                  <a:rPr lang="en-US" dirty="0" err="1"/>
                  <a:t>resistansi</a:t>
                </a:r>
                <a:r>
                  <a:rPr lang="en-US" dirty="0"/>
                  <a:t> </a:t>
                </a:r>
                <a:r>
                  <a:rPr lang="en-US" dirty="0" err="1"/>
                  <a:t>diatas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dan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45720" indent="0">
                  <a:buNone/>
                </a:pP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diferential</a:t>
                </a:r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r>
                  <a:rPr lang="en-US" dirty="0"/>
                  <a:t> 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𝑅𝐶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b/>
                          </m:sSub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 marL="4572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pPr marL="4572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F1AE78-CC73-4159-9DFB-B91DE7BDFA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0" y="736979"/>
                <a:ext cx="9872871" cy="5359021"/>
              </a:xfrm>
              <a:blipFill>
                <a:blip r:embed="rId2"/>
                <a:stretch>
                  <a:fillRect l="-309" t="-1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2277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DFCF35-6FA4-4F42-9EC0-99A862F4D4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3000" y="805218"/>
                <a:ext cx="9872871" cy="529078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𝑅𝐶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𝑑h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b/>
                        </m:sSub>
                      </m:sub>
                    </m:sSub>
                  </m:oMath>
                </a14:m>
                <a:endParaRPr lang="en-US" sz="2800" dirty="0"/>
              </a:p>
              <a:p>
                <a:pPr marL="45720" indent="0">
                  <a:buNone/>
                </a:pPr>
                <a:r>
                  <a:rPr lang="en-US" sz="2800" dirty="0" err="1"/>
                  <a:t>Dengan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meLaplacekan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kedua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ruas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maka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persamaan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menjadi</a:t>
                </a:r>
                <a:r>
                  <a:rPr lang="en-US" sz="2800" dirty="0"/>
                  <a:t> :</a:t>
                </a: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  <a:p>
                <a:pPr marL="45720" indent="0">
                  <a:buNone/>
                </a:pPr>
                <a:r>
                  <a:rPr lang="en-US" sz="2800" dirty="0"/>
                  <a:t>					</a:t>
                </a:r>
                <a:r>
                  <a:rPr lang="en-US" sz="2800" dirty="0" err="1"/>
                  <a:t>atau</a:t>
                </a:r>
                <a:r>
                  <a:rPr lang="en-US" sz="2800" dirty="0"/>
                  <a:t> </a:t>
                </a:r>
              </a:p>
              <a:p>
                <a:pPr marL="45720" indent="0">
                  <a:buNone/>
                </a:pPr>
                <a:r>
                  <a:rPr lang="en-US" sz="2800" dirty="0"/>
                  <a:t>		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DFCF35-6FA4-4F42-9EC0-99A862F4D4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0" y="805218"/>
                <a:ext cx="9872871" cy="5290782"/>
              </a:xfrm>
              <a:blipFill>
                <a:blip r:embed="rId2"/>
                <a:stretch>
                  <a:fillRect l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0040618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167</TotalTime>
  <Words>539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Cambria Math</vt:lpstr>
      <vt:lpstr>Corbel</vt:lpstr>
      <vt:lpstr>Basis</vt:lpstr>
      <vt:lpstr>Pemodelan matematika system permukaan zat cair</vt:lpstr>
      <vt:lpstr>Sistem Permukaan Zat Cair</vt:lpstr>
      <vt:lpstr>Resistansi dalam permukaan zat cair</vt:lpstr>
      <vt:lpstr>PowerPoint Presentation</vt:lpstr>
      <vt:lpstr>PowerPoint Presentation</vt:lpstr>
      <vt:lpstr>Kapasitansi dalam permukaan zat cair</vt:lpstr>
      <vt:lpstr>Sistem permukaan zat cair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Pemodelan matematika system permukaan zat cair</dc:title>
  <dc:creator>Thinkpad-T450</dc:creator>
  <cp:lastModifiedBy>Thinkpad-T450</cp:lastModifiedBy>
  <cp:revision>19</cp:revision>
  <dcterms:created xsi:type="dcterms:W3CDTF">2020-11-22T13:36:27Z</dcterms:created>
  <dcterms:modified xsi:type="dcterms:W3CDTF">2020-12-01T05:28:41Z</dcterms:modified>
</cp:coreProperties>
</file>