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7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8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344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520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77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061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105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23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59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467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344F0-97FF-47F6-A353-EDFCCA2326CB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395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0303" y="1481226"/>
            <a:ext cx="7163434" cy="156210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indent="-342900"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E36C09"/>
                </a:solidFill>
                <a:latin typeface="Calibri"/>
                <a:cs typeface="Calibri"/>
              </a:rPr>
              <a:t>Sub</a:t>
            </a:r>
            <a:r>
              <a:rPr sz="2800" spc="1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40" dirty="0">
                <a:solidFill>
                  <a:srgbClr val="E36C09"/>
                </a:solidFill>
                <a:latin typeface="Calibri"/>
                <a:cs typeface="Calibri"/>
              </a:rPr>
              <a:t>Pokok</a:t>
            </a:r>
            <a:r>
              <a:rPr sz="2800" spc="2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E36C09"/>
                </a:solidFill>
                <a:latin typeface="Calibri"/>
                <a:cs typeface="Calibri"/>
              </a:rPr>
              <a:t>Bahasan :</a:t>
            </a:r>
            <a:endParaRPr sz="2800" dirty="0">
              <a:latin typeface="Calibri"/>
              <a:cs typeface="Calibri"/>
            </a:endParaRPr>
          </a:p>
          <a:p>
            <a:pPr marL="355600" indent="-342900"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Analisis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Desain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Balok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</a:t>
            </a:r>
            <a:endParaRPr sz="2800" dirty="0">
              <a:latin typeface="Calibri"/>
              <a:cs typeface="Calibri"/>
            </a:endParaRPr>
          </a:p>
          <a:p>
            <a:pPr marL="12700">
              <a:spcBef>
                <a:spcPts val="675"/>
              </a:spcBef>
              <a:tabLst>
                <a:tab pos="354965" algn="l"/>
                <a:tab pos="355600" algn="l"/>
              </a:tabLst>
            </a:pPr>
            <a:endParaRPr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8323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9424" y="4148070"/>
            <a:ext cx="4675501" cy="231609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42541" y="1635963"/>
            <a:ext cx="447992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5" dirty="0">
                <a:latin typeface="Calibri"/>
                <a:cs typeface="Calibri"/>
              </a:rPr>
              <a:t>Analisis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 </a:t>
            </a:r>
            <a:r>
              <a:rPr sz="3200" dirty="0">
                <a:latin typeface="Calibri"/>
                <a:cs typeface="Calibri"/>
              </a:rPr>
              <a:t>T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23397" y="2519016"/>
            <a:ext cx="2440326" cy="149547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47001" y="2717375"/>
            <a:ext cx="3482206" cy="110523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02217" y="4637251"/>
            <a:ext cx="3031201" cy="61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946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53641" y="1558240"/>
            <a:ext cx="8106409" cy="40938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1600">
              <a:spcBef>
                <a:spcPts val="105"/>
              </a:spcBef>
            </a:pPr>
            <a:r>
              <a:rPr sz="2900" dirty="0">
                <a:latin typeface="Calibri"/>
                <a:cs typeface="Calibri"/>
              </a:rPr>
              <a:t>Analisis</a:t>
            </a:r>
            <a:r>
              <a:rPr sz="2900" spc="-50" dirty="0">
                <a:latin typeface="Calibri"/>
                <a:cs typeface="Calibri"/>
              </a:rPr>
              <a:t> </a:t>
            </a:r>
            <a:r>
              <a:rPr sz="2900" spc="-5" dirty="0">
                <a:latin typeface="Calibri"/>
                <a:cs typeface="Calibri"/>
              </a:rPr>
              <a:t>dan</a:t>
            </a:r>
            <a:r>
              <a:rPr sz="2900" spc="-20" dirty="0">
                <a:latin typeface="Calibri"/>
                <a:cs typeface="Calibri"/>
              </a:rPr>
              <a:t> </a:t>
            </a:r>
            <a:r>
              <a:rPr sz="2900" spc="-5" dirty="0">
                <a:latin typeface="Calibri"/>
                <a:cs typeface="Calibri"/>
              </a:rPr>
              <a:t>Desain</a:t>
            </a:r>
            <a:r>
              <a:rPr sz="2900" spc="-35" dirty="0">
                <a:latin typeface="Calibri"/>
                <a:cs typeface="Calibri"/>
              </a:rPr>
              <a:t> </a:t>
            </a:r>
            <a:r>
              <a:rPr sz="2900" dirty="0">
                <a:latin typeface="Calibri"/>
                <a:cs typeface="Calibri"/>
              </a:rPr>
              <a:t>Balok</a:t>
            </a:r>
            <a:r>
              <a:rPr sz="2900" spc="-50" dirty="0">
                <a:latin typeface="Calibri"/>
                <a:cs typeface="Calibri"/>
              </a:rPr>
              <a:t> </a:t>
            </a:r>
            <a:r>
              <a:rPr sz="2900" dirty="0">
                <a:latin typeface="Calibri"/>
                <a:cs typeface="Calibri"/>
              </a:rPr>
              <a:t>T</a:t>
            </a:r>
            <a:endParaRPr sz="2900">
              <a:latin typeface="Calibri"/>
              <a:cs typeface="Calibri"/>
            </a:endParaRPr>
          </a:p>
          <a:p>
            <a:pPr marL="443865" marR="683895" indent="-342900">
              <a:lnSpc>
                <a:spcPts val="2110"/>
              </a:lnSpc>
              <a:spcBef>
                <a:spcPts val="540"/>
              </a:spcBef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-15" dirty="0">
                <a:latin typeface="Calibri"/>
                <a:cs typeface="Calibri"/>
              </a:rPr>
              <a:t>Cara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analisis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balok </a:t>
            </a:r>
            <a:r>
              <a:rPr sz="2200" spc="-10" dirty="0">
                <a:latin typeface="Calibri"/>
                <a:cs typeface="Calibri"/>
              </a:rPr>
              <a:t>penampang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hampir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serupa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dengan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balok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persegi.</a:t>
            </a:r>
            <a:endParaRPr sz="2200">
              <a:latin typeface="Calibri"/>
              <a:cs typeface="Calibri"/>
            </a:endParaRPr>
          </a:p>
          <a:p>
            <a:pPr marL="444500" indent="-342900">
              <a:lnSpc>
                <a:spcPts val="2375"/>
              </a:lnSpc>
              <a:spcBef>
                <a:spcPts val="20"/>
              </a:spcBef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-5" dirty="0">
                <a:latin typeface="Calibri"/>
                <a:cs typeface="Calibri"/>
              </a:rPr>
              <a:t>Distribusi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tekan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pada </a:t>
            </a:r>
            <a:r>
              <a:rPr sz="2200" spc="-15" dirty="0">
                <a:latin typeface="Calibri"/>
                <a:cs typeface="Calibri"/>
              </a:rPr>
              <a:t>beton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mengikuti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blok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endParaRPr sz="2200">
              <a:latin typeface="Calibri"/>
              <a:cs typeface="Calibri"/>
            </a:endParaRPr>
          </a:p>
          <a:p>
            <a:pPr marL="443865">
              <a:lnSpc>
                <a:spcPts val="2375"/>
              </a:lnSpc>
            </a:pPr>
            <a:r>
              <a:rPr sz="2200" spc="-25" dirty="0">
                <a:latin typeface="Calibri"/>
                <a:cs typeface="Calibri"/>
              </a:rPr>
              <a:t>Whitney.</a:t>
            </a:r>
            <a:endParaRPr sz="2200">
              <a:latin typeface="Calibri"/>
              <a:cs typeface="Calibri"/>
            </a:endParaRPr>
          </a:p>
          <a:p>
            <a:pPr marL="443865" marR="204470" indent="-342900">
              <a:lnSpc>
                <a:spcPts val="2110"/>
              </a:lnSpc>
              <a:spcBef>
                <a:spcPts val="515"/>
              </a:spcBef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-10" dirty="0">
                <a:latin typeface="Calibri"/>
                <a:cs typeface="Calibri"/>
              </a:rPr>
              <a:t>Prosedur</a:t>
            </a:r>
            <a:r>
              <a:rPr sz="2200" spc="-5" dirty="0">
                <a:latin typeface="Calibri"/>
                <a:cs typeface="Calibri"/>
              </a:rPr>
              <a:t> analisis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kuat</a:t>
            </a:r>
            <a:r>
              <a:rPr sz="2200" spc="-5" dirty="0">
                <a:latin typeface="Calibri"/>
                <a:cs typeface="Calibri"/>
              </a:rPr>
              <a:t> momen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nominal,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M</a:t>
            </a:r>
            <a:r>
              <a:rPr sz="2175" i="1" spc="-7" baseline="-21072" dirty="0">
                <a:latin typeface="Calibri"/>
                <a:cs typeface="Calibri"/>
              </a:rPr>
              <a:t>n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untuk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suatu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penampang</a:t>
            </a:r>
            <a:r>
              <a:rPr sz="2200" spc="-5" dirty="0">
                <a:latin typeface="Calibri"/>
                <a:cs typeface="Calibri"/>
              </a:rPr>
              <a:t> T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atau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dapat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dibedakan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menjadi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2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macam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kategori</a:t>
            </a:r>
            <a:r>
              <a:rPr sz="2200" spc="-5" dirty="0">
                <a:latin typeface="Calibri"/>
                <a:cs typeface="Calibri"/>
              </a:rPr>
              <a:t> :</a:t>
            </a:r>
            <a:endParaRPr sz="2200">
              <a:latin typeface="Calibri"/>
              <a:cs typeface="Calibri"/>
            </a:endParaRPr>
          </a:p>
          <a:p>
            <a:pPr marL="1137920" marR="469265" lvl="1" indent="-513715">
              <a:lnSpc>
                <a:spcPts val="2110"/>
              </a:lnSpc>
              <a:spcBef>
                <a:spcPts val="535"/>
              </a:spcBef>
              <a:buAutoNum type="arabicPeriod"/>
              <a:tabLst>
                <a:tab pos="1137920" algn="l"/>
                <a:tab pos="1138555" algn="l"/>
              </a:tabLst>
            </a:pPr>
            <a:r>
              <a:rPr sz="2200" dirty="0">
                <a:latin typeface="Calibri"/>
                <a:cs typeface="Calibri"/>
              </a:rPr>
              <a:t>tinggi </a:t>
            </a:r>
            <a:r>
              <a:rPr sz="2200" spc="-20" dirty="0">
                <a:latin typeface="Calibri"/>
                <a:cs typeface="Calibri"/>
              </a:rPr>
              <a:t>efektif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blok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Whitney,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a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kurang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atau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sama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dengan</a:t>
            </a:r>
            <a:r>
              <a:rPr sz="2200" spc="-10" dirty="0">
                <a:latin typeface="Calibri"/>
                <a:cs typeface="Calibri"/>
              </a:rPr>
              <a:t> tebal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sayap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tekan,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i="1" dirty="0">
                <a:latin typeface="Calibri"/>
                <a:cs typeface="Calibri"/>
              </a:rPr>
              <a:t>h</a:t>
            </a:r>
            <a:r>
              <a:rPr sz="2175" i="1" baseline="-21072" dirty="0">
                <a:latin typeface="Calibri"/>
                <a:cs typeface="Calibri"/>
              </a:rPr>
              <a:t>f</a:t>
            </a:r>
            <a:r>
              <a:rPr sz="2175" i="1" spc="254" baseline="-21072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</a:t>
            </a:r>
            <a:r>
              <a:rPr sz="2200" b="1" i="1" spc="-1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200" b="1" i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&lt;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i="1" dirty="0">
                <a:solidFill>
                  <a:srgbClr val="FF0000"/>
                </a:solidFill>
                <a:latin typeface="Calibri"/>
                <a:cs typeface="Calibri"/>
              </a:rPr>
              <a:t>h</a:t>
            </a:r>
            <a:r>
              <a:rPr sz="2175" b="1" i="1" baseline="-21072" dirty="0">
                <a:solidFill>
                  <a:srgbClr val="FF0000"/>
                </a:solidFill>
                <a:latin typeface="Calibri"/>
                <a:cs typeface="Calibri"/>
              </a:rPr>
              <a:t>f</a:t>
            </a:r>
            <a:r>
              <a:rPr sz="2200" dirty="0">
                <a:latin typeface="Calibri"/>
                <a:cs typeface="Calibri"/>
              </a:rPr>
              <a:t>)</a:t>
            </a:r>
            <a:endParaRPr sz="2200">
              <a:latin typeface="Calibri"/>
              <a:cs typeface="Calibri"/>
            </a:endParaRPr>
          </a:p>
          <a:p>
            <a:pPr marL="1137920" marR="81280" lvl="1" indent="-513715">
              <a:lnSpc>
                <a:spcPct val="80000"/>
              </a:lnSpc>
              <a:spcBef>
                <a:spcPts val="550"/>
              </a:spcBef>
              <a:buAutoNum type="arabicPeriod"/>
              <a:tabLst>
                <a:tab pos="1137920" algn="l"/>
                <a:tab pos="1138555" algn="l"/>
              </a:tabLst>
            </a:pPr>
            <a:r>
              <a:rPr sz="2200" dirty="0">
                <a:latin typeface="Calibri"/>
                <a:cs typeface="Calibri"/>
              </a:rPr>
              <a:t>tinggi </a:t>
            </a:r>
            <a:r>
              <a:rPr sz="2200" spc="-20" dirty="0">
                <a:latin typeface="Calibri"/>
                <a:cs typeface="Calibri"/>
              </a:rPr>
              <a:t>efektif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blok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Whitney,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a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lebih besar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dari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tebal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sayap </a:t>
            </a:r>
            <a:r>
              <a:rPr sz="2200" spc="-10" dirty="0">
                <a:latin typeface="Calibri"/>
                <a:cs typeface="Calibri"/>
              </a:rPr>
              <a:t>penampang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</a:t>
            </a:r>
            <a:r>
              <a:rPr sz="2200" b="1" i="1" spc="-10" dirty="0">
                <a:solidFill>
                  <a:srgbClr val="00AFEF"/>
                </a:solidFill>
                <a:latin typeface="Calibri"/>
                <a:cs typeface="Calibri"/>
              </a:rPr>
              <a:t>a</a:t>
            </a:r>
            <a:r>
              <a:rPr sz="2200" b="1" i="1" spc="-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AFEF"/>
                </a:solidFill>
                <a:latin typeface="Calibri"/>
                <a:cs typeface="Calibri"/>
              </a:rPr>
              <a:t>&gt;</a:t>
            </a:r>
            <a:r>
              <a:rPr sz="2200" b="1" spc="1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200" b="1" i="1" dirty="0">
                <a:solidFill>
                  <a:srgbClr val="00AFEF"/>
                </a:solidFill>
                <a:latin typeface="Calibri"/>
                <a:cs typeface="Calibri"/>
              </a:rPr>
              <a:t>h</a:t>
            </a:r>
            <a:r>
              <a:rPr sz="2175" b="1" i="1" baseline="-21072" dirty="0">
                <a:solidFill>
                  <a:srgbClr val="00AFEF"/>
                </a:solidFill>
                <a:latin typeface="Calibri"/>
                <a:cs typeface="Calibri"/>
              </a:rPr>
              <a:t>f</a:t>
            </a:r>
            <a:r>
              <a:rPr sz="2200" dirty="0">
                <a:latin typeface="Calibri"/>
                <a:cs typeface="Calibri"/>
              </a:rPr>
              <a:t>)</a:t>
            </a:r>
            <a:endParaRPr sz="2200">
              <a:latin typeface="Calibri"/>
              <a:cs typeface="Calibri"/>
            </a:endParaRPr>
          </a:p>
          <a:p>
            <a:pPr marL="624205" marR="670560">
              <a:lnSpc>
                <a:spcPct val="80000"/>
              </a:lnSpc>
              <a:spcBef>
                <a:spcPts val="525"/>
              </a:spcBef>
            </a:pPr>
            <a:r>
              <a:rPr sz="2200" spc="-5" dirty="0">
                <a:latin typeface="Calibri"/>
                <a:cs typeface="Calibri"/>
              </a:rPr>
              <a:t>Dalam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banyak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hal,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kasus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pertama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akan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lebih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sering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dijumpai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daripada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kasus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kedua.</a:t>
            </a:r>
            <a:endParaRPr sz="2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3891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0" y="1635963"/>
            <a:ext cx="576072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3200" spc="-5" dirty="0">
                <a:latin typeface="Calibri"/>
                <a:cs typeface="Calibri"/>
              </a:rPr>
              <a:t>Analisis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</a:t>
            </a:r>
            <a:r>
              <a:rPr sz="3200" i="1" dirty="0">
                <a:latin typeface="Calibri"/>
                <a:cs typeface="Calibri"/>
              </a:rPr>
              <a:t>a</a:t>
            </a:r>
            <a:r>
              <a:rPr sz="3200" i="1" spc="15" dirty="0">
                <a:latin typeface="Calibri"/>
                <a:cs typeface="Calibri"/>
              </a:rPr>
              <a:t> </a:t>
            </a:r>
            <a:r>
              <a:rPr sz="32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&lt;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h</a:t>
            </a:r>
            <a:r>
              <a:rPr sz="3150" i="1" baseline="-21164" dirty="0">
                <a:latin typeface="Calibri"/>
                <a:cs typeface="Calibri"/>
              </a:rPr>
              <a:t>f</a:t>
            </a:r>
            <a:r>
              <a:rPr sz="3200" dirty="0">
                <a:latin typeface="Calibri"/>
                <a:cs typeface="Calibri"/>
              </a:rPr>
              <a:t>)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9965" y="2451355"/>
            <a:ext cx="4209681" cy="20859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42721" y="2589451"/>
            <a:ext cx="2788693" cy="298037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2639568" y="5516879"/>
            <a:ext cx="1805939" cy="647700"/>
            <a:chOff x="1115567" y="5516879"/>
            <a:chExt cx="1805939" cy="647700"/>
          </a:xfrm>
        </p:grpSpPr>
        <p:sp>
          <p:nvSpPr>
            <p:cNvPr id="7" name="object 7"/>
            <p:cNvSpPr/>
            <p:nvPr/>
          </p:nvSpPr>
          <p:spPr>
            <a:xfrm>
              <a:off x="1115567" y="5516879"/>
              <a:ext cx="1805939" cy="647700"/>
            </a:xfrm>
            <a:custGeom>
              <a:avLst/>
              <a:gdLst/>
              <a:ahLst/>
              <a:cxnLst/>
              <a:rect l="l" t="t" r="r" b="b"/>
              <a:pathLst>
                <a:path w="1805939" h="647700">
                  <a:moveTo>
                    <a:pt x="1805939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1805939" y="647700"/>
                  </a:lnTo>
                  <a:lnTo>
                    <a:pt x="1805939" y="0"/>
                  </a:lnTo>
                  <a:close/>
                </a:path>
              </a:pathLst>
            </a:custGeom>
            <a:solidFill>
              <a:srgbClr val="DDD9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00638" y="5852436"/>
              <a:ext cx="484505" cy="0"/>
            </a:xfrm>
            <a:custGeom>
              <a:avLst/>
              <a:gdLst/>
              <a:ahLst/>
              <a:cxnLst/>
              <a:rect l="l" t="t" r="r" b="b"/>
              <a:pathLst>
                <a:path w="484505">
                  <a:moveTo>
                    <a:pt x="0" y="0"/>
                  </a:moveTo>
                  <a:lnTo>
                    <a:pt x="483974" y="0"/>
                  </a:lnTo>
                </a:path>
              </a:pathLst>
            </a:custGeom>
            <a:ln w="114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239776" y="5631372"/>
            <a:ext cx="189230" cy="208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250" spc="40" dirty="0">
                <a:latin typeface="Symbol"/>
                <a:cs typeface="Symbol"/>
              </a:rPr>
              <a:t></a:t>
            </a:r>
            <a:r>
              <a:rPr sz="1250" spc="25" dirty="0">
                <a:latin typeface="Times New Roman"/>
                <a:cs typeface="Times New Roman"/>
              </a:rPr>
              <a:t>3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42619" y="5665571"/>
            <a:ext cx="59753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pc="35" dirty="0">
                <a:latin typeface="Symbol"/>
                <a:cs typeface="Symbol"/>
              </a:rPr>
              <a:t></a:t>
            </a:r>
            <a:r>
              <a:rPr spc="-270" dirty="0">
                <a:latin typeface="Times New Roman"/>
                <a:cs typeface="Times New Roman"/>
              </a:rPr>
              <a:t> </a:t>
            </a:r>
            <a:r>
              <a:rPr spc="160" dirty="0">
                <a:latin typeface="Times New Roman"/>
                <a:cs typeface="Times New Roman"/>
              </a:rPr>
              <a:t>3</a:t>
            </a:r>
            <a:r>
              <a:rPr spc="45" dirty="0">
                <a:latin typeface="Symbol"/>
                <a:cs typeface="Symbol"/>
              </a:rPr>
              <a:t></a:t>
            </a:r>
            <a:r>
              <a:rPr spc="10" dirty="0">
                <a:latin typeface="Times New Roman"/>
                <a:cs typeface="Times New Roman"/>
              </a:rPr>
              <a:t>10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35087" y="5665571"/>
            <a:ext cx="14287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pc="35" dirty="0">
                <a:latin typeface="Symbol"/>
                <a:cs typeface="Symbol"/>
              </a:rPr>
              <a:t></a:t>
            </a:r>
            <a:endParaRPr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44166" y="5466676"/>
            <a:ext cx="461645" cy="685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9545" marR="5080" indent="-170180">
              <a:lnSpc>
                <a:spcPct val="120100"/>
              </a:lnSpc>
              <a:spcBef>
                <a:spcPts val="95"/>
              </a:spcBef>
            </a:pPr>
            <a:r>
              <a:rPr i="1" spc="30" dirty="0">
                <a:latin typeface="Times New Roman"/>
                <a:cs typeface="Times New Roman"/>
              </a:rPr>
              <a:t>d</a:t>
            </a:r>
            <a:r>
              <a:rPr i="1" spc="25" dirty="0">
                <a:latin typeface="Times New Roman"/>
                <a:cs typeface="Times New Roman"/>
              </a:rPr>
              <a:t> </a:t>
            </a:r>
            <a:r>
              <a:rPr spc="35" dirty="0">
                <a:latin typeface="Symbol"/>
                <a:cs typeface="Symbol"/>
              </a:rPr>
              <a:t>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i="1" spc="20" dirty="0">
                <a:latin typeface="Times New Roman"/>
                <a:cs typeface="Times New Roman"/>
              </a:rPr>
              <a:t>c </a:t>
            </a:r>
            <a:r>
              <a:rPr i="1" spc="15" dirty="0">
                <a:latin typeface="Times New Roman"/>
                <a:cs typeface="Times New Roman"/>
              </a:rPr>
              <a:t> </a:t>
            </a:r>
            <a:r>
              <a:rPr i="1" spc="25" dirty="0">
                <a:latin typeface="Times New Roman"/>
                <a:cs typeface="Times New Roman"/>
              </a:rPr>
              <a:t>c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95129" y="5793157"/>
            <a:ext cx="59055" cy="208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250" i="1" spc="15" dirty="0">
                <a:latin typeface="Times New Roman"/>
                <a:cs typeface="Times New Roman"/>
              </a:rPr>
              <a:t>t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71349" y="5652492"/>
            <a:ext cx="116839" cy="3194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1900" i="1" spc="-15" dirty="0">
                <a:latin typeface="Symbol"/>
                <a:cs typeface="Symbol"/>
              </a:rPr>
              <a:t>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634996" y="5512309"/>
            <a:ext cx="1815464" cy="657225"/>
          </a:xfrm>
          <a:custGeom>
            <a:avLst/>
            <a:gdLst/>
            <a:ahLst/>
            <a:cxnLst/>
            <a:rect l="l" t="t" r="r" b="b"/>
            <a:pathLst>
              <a:path w="1815464" h="657225">
                <a:moveTo>
                  <a:pt x="0" y="656844"/>
                </a:moveTo>
                <a:lnTo>
                  <a:pt x="1815083" y="656844"/>
                </a:lnTo>
                <a:lnTo>
                  <a:pt x="1815083" y="0"/>
                </a:lnTo>
                <a:lnTo>
                  <a:pt x="0" y="0"/>
                </a:lnTo>
                <a:lnTo>
                  <a:pt x="0" y="65684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951221" y="5968695"/>
            <a:ext cx="49314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FF0000"/>
                </a:solidFill>
                <a:latin typeface="Calibri"/>
                <a:cs typeface="Calibri"/>
              </a:rPr>
              <a:t>Analisis </a:t>
            </a:r>
            <a:r>
              <a:rPr dirty="0">
                <a:solidFill>
                  <a:srgbClr val="FF0000"/>
                </a:solidFill>
                <a:latin typeface="Calibri"/>
                <a:cs typeface="Calibri"/>
              </a:rPr>
              <a:t>sama</a:t>
            </a:r>
            <a:r>
              <a:rPr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0000"/>
                </a:solidFill>
                <a:latin typeface="Calibri"/>
                <a:cs typeface="Calibri"/>
              </a:rPr>
              <a:t>seperti balok</a:t>
            </a:r>
            <a:r>
              <a:rPr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0000"/>
                </a:solidFill>
                <a:latin typeface="Calibri"/>
                <a:cs typeface="Calibri"/>
              </a:rPr>
              <a:t>persegi</a:t>
            </a:r>
            <a:r>
              <a:rPr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0000"/>
                </a:solidFill>
                <a:latin typeface="Calibri"/>
                <a:cs typeface="Calibri"/>
              </a:rPr>
              <a:t>tulangan</a:t>
            </a:r>
            <a:r>
              <a:rPr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0000"/>
                </a:solidFill>
                <a:latin typeface="Calibri"/>
                <a:cs typeface="Calibri"/>
              </a:rPr>
              <a:t>tunggal!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9476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1946" y="2240975"/>
            <a:ext cx="3781958" cy="195715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17141" y="1635963"/>
            <a:ext cx="8303895" cy="1637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3200" spc="-5" dirty="0">
                <a:latin typeface="Calibri"/>
                <a:cs typeface="Calibri"/>
              </a:rPr>
              <a:t>Analisis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</a:t>
            </a:r>
            <a:r>
              <a:rPr sz="3200" i="1" dirty="0">
                <a:latin typeface="Calibri"/>
                <a:cs typeface="Calibri"/>
              </a:rPr>
              <a:t>a</a:t>
            </a:r>
            <a:r>
              <a:rPr sz="3200" i="1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&gt;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h</a:t>
            </a:r>
            <a:r>
              <a:rPr sz="3150" i="1" baseline="-21164" dirty="0">
                <a:latin typeface="Calibri"/>
                <a:cs typeface="Calibri"/>
              </a:rPr>
              <a:t>f</a:t>
            </a:r>
            <a:r>
              <a:rPr sz="3200" dirty="0">
                <a:latin typeface="Calibri"/>
                <a:cs typeface="Calibri"/>
              </a:rPr>
              <a:t>)</a:t>
            </a:r>
            <a:endParaRPr sz="3200">
              <a:latin typeface="Calibri"/>
              <a:cs typeface="Calibri"/>
            </a:endParaRPr>
          </a:p>
          <a:p>
            <a:pPr marL="4093210" marR="50165">
              <a:spcBef>
                <a:spcPts val="1160"/>
              </a:spcBef>
            </a:pPr>
            <a:r>
              <a:rPr sz="1600" spc="-5" dirty="0">
                <a:latin typeface="Calibri"/>
                <a:cs typeface="Calibri"/>
              </a:rPr>
              <a:t>Guna </a:t>
            </a:r>
            <a:r>
              <a:rPr sz="1600" spc="-10" dirty="0">
                <a:latin typeface="Calibri"/>
                <a:cs typeface="Calibri"/>
              </a:rPr>
              <a:t>keperluan </a:t>
            </a:r>
            <a:r>
              <a:rPr sz="1600" spc="-5" dirty="0">
                <a:latin typeface="Calibri"/>
                <a:cs typeface="Calibri"/>
              </a:rPr>
              <a:t>analisis, </a:t>
            </a:r>
            <a:r>
              <a:rPr sz="1600" spc="-10" dirty="0">
                <a:latin typeface="Calibri"/>
                <a:cs typeface="Calibri"/>
              </a:rPr>
              <a:t>maka </a:t>
            </a:r>
            <a:r>
              <a:rPr sz="1600" spc="-5" dirty="0">
                <a:latin typeface="Calibri"/>
                <a:cs typeface="Calibri"/>
              </a:rPr>
              <a:t>penampang balok T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dipisahkan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menjadi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dua </a:t>
            </a:r>
            <a:r>
              <a:rPr sz="1600" spc="-5" dirty="0">
                <a:latin typeface="Calibri"/>
                <a:cs typeface="Calibri"/>
              </a:rPr>
              <a:t>bagian.</a:t>
            </a:r>
            <a:endParaRPr sz="1600">
              <a:latin typeface="Calibri"/>
              <a:cs typeface="Calibri"/>
            </a:endParaRPr>
          </a:p>
          <a:p>
            <a:pPr marL="4093210" marR="30480"/>
            <a:r>
              <a:rPr sz="1600" spc="-15" dirty="0">
                <a:latin typeface="Calibri"/>
                <a:cs typeface="Calibri"/>
              </a:rPr>
              <a:t>Pada </a:t>
            </a:r>
            <a:r>
              <a:rPr sz="1600" spc="-5" dirty="0">
                <a:latin typeface="Calibri"/>
                <a:cs typeface="Calibri"/>
              </a:rPr>
              <a:t>bagian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pertama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penampang,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gaya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tekan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yang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bekerja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pada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sisi</a:t>
            </a:r>
            <a:r>
              <a:rPr sz="1600" spc="-15" dirty="0">
                <a:latin typeface="Calibri"/>
                <a:cs typeface="Calibri"/>
              </a:rPr>
              <a:t> sayap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tekan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adalah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8270" y="4420699"/>
            <a:ext cx="7870422" cy="199408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87235" y="3296539"/>
            <a:ext cx="28130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2400" b="1" i="1" baseline="13888" dirty="0">
                <a:latin typeface="Calibri"/>
                <a:cs typeface="Calibri"/>
              </a:rPr>
              <a:t>C</a:t>
            </a:r>
            <a:r>
              <a:rPr sz="1050" b="1" i="1" dirty="0">
                <a:latin typeface="Calibri"/>
                <a:cs typeface="Calibri"/>
              </a:rPr>
              <a:t>cf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01634" y="3247770"/>
            <a:ext cx="16129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=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0,85</a:t>
            </a:r>
            <a:r>
              <a:rPr sz="1600" b="1" i="1" spc="-5" dirty="0">
                <a:latin typeface="Calibri"/>
                <a:cs typeface="Calibri"/>
              </a:rPr>
              <a:t>f</a:t>
            </a:r>
            <a:r>
              <a:rPr sz="1575" b="1" i="1" spc="-7" baseline="-21164" dirty="0">
                <a:latin typeface="Calibri"/>
                <a:cs typeface="Calibri"/>
              </a:rPr>
              <a:t>c</a:t>
            </a:r>
            <a:r>
              <a:rPr sz="1575" b="1" spc="-7" baseline="26455" dirty="0">
                <a:latin typeface="Calibri"/>
                <a:cs typeface="Calibri"/>
              </a:rPr>
              <a:t>/</a:t>
            </a:r>
            <a:r>
              <a:rPr sz="1600" b="1" spc="-5" dirty="0">
                <a:latin typeface="Calibri"/>
                <a:cs typeface="Calibri"/>
              </a:rPr>
              <a:t>(</a:t>
            </a:r>
            <a:r>
              <a:rPr sz="1600" b="1" i="1" spc="-5" dirty="0">
                <a:latin typeface="Calibri"/>
                <a:cs typeface="Calibri"/>
              </a:rPr>
              <a:t>b</a:t>
            </a:r>
            <a:r>
              <a:rPr sz="1575" b="1" i="1" spc="-7" baseline="-21164" dirty="0">
                <a:latin typeface="Calibri"/>
                <a:cs typeface="Calibri"/>
              </a:rPr>
              <a:t>e</a:t>
            </a:r>
            <a:r>
              <a:rPr sz="1575" b="1" i="1" spc="225" baseline="-21164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–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i="1" spc="-5" dirty="0">
                <a:latin typeface="Calibri"/>
                <a:cs typeface="Calibri"/>
              </a:rPr>
              <a:t>b</a:t>
            </a:r>
            <a:r>
              <a:rPr sz="1575" b="1" i="1" spc="-7" baseline="-21164" dirty="0">
                <a:latin typeface="Calibri"/>
                <a:cs typeface="Calibri"/>
              </a:rPr>
              <a:t>w</a:t>
            </a:r>
            <a:r>
              <a:rPr sz="1600" b="1" spc="-5" dirty="0">
                <a:latin typeface="Calibri"/>
                <a:cs typeface="Calibri"/>
              </a:rPr>
              <a:t>)</a:t>
            </a:r>
            <a:r>
              <a:rPr sz="1600" b="1" i="1" spc="-5" dirty="0">
                <a:latin typeface="Calibri"/>
                <a:cs typeface="Calibri"/>
              </a:rPr>
              <a:t>h</a:t>
            </a:r>
            <a:r>
              <a:rPr sz="1575" b="1" i="1" spc="-7" baseline="-21164" dirty="0">
                <a:latin typeface="Calibri"/>
                <a:cs typeface="Calibri"/>
              </a:rPr>
              <a:t>f</a:t>
            </a:r>
            <a:endParaRPr sz="1575" baseline="-21164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97853" y="3491610"/>
            <a:ext cx="41376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Sedangkan </a:t>
            </a:r>
            <a:r>
              <a:rPr sz="1600" spc="-25" dirty="0">
                <a:latin typeface="Calibri"/>
                <a:cs typeface="Calibri"/>
              </a:rPr>
              <a:t>gaya</a:t>
            </a:r>
            <a:r>
              <a:rPr sz="1600" spc="-15" dirty="0">
                <a:latin typeface="Calibri"/>
                <a:cs typeface="Calibri"/>
              </a:rPr>
              <a:t> tekan</a:t>
            </a:r>
            <a:r>
              <a:rPr sz="1600" spc="-5" dirty="0">
                <a:latin typeface="Calibri"/>
                <a:cs typeface="Calibri"/>
              </a:rPr>
              <a:t> pada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bagian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badan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adalah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87235" y="3807078"/>
            <a:ext cx="33972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2400" b="1" i="1" spc="7" baseline="13888" dirty="0">
                <a:latin typeface="Calibri"/>
                <a:cs typeface="Calibri"/>
              </a:rPr>
              <a:t>C</a:t>
            </a:r>
            <a:r>
              <a:rPr sz="1050" b="1" i="1" spc="5" dirty="0">
                <a:latin typeface="Calibri"/>
                <a:cs typeface="Calibri"/>
              </a:rPr>
              <a:t>cw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01635" y="3758310"/>
            <a:ext cx="107251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=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0,85</a:t>
            </a:r>
            <a:r>
              <a:rPr sz="1600" b="1" i="1" spc="-5" dirty="0">
                <a:latin typeface="Calibri"/>
                <a:cs typeface="Calibri"/>
              </a:rPr>
              <a:t>f</a:t>
            </a:r>
            <a:r>
              <a:rPr sz="1575" b="1" i="1" spc="-7" baseline="-21164" dirty="0">
                <a:latin typeface="Calibri"/>
                <a:cs typeface="Calibri"/>
              </a:rPr>
              <a:t>c</a:t>
            </a:r>
            <a:r>
              <a:rPr sz="1575" b="1" spc="-7" baseline="26455" dirty="0">
                <a:latin typeface="Calibri"/>
                <a:cs typeface="Calibri"/>
              </a:rPr>
              <a:t>/</a:t>
            </a:r>
            <a:r>
              <a:rPr sz="1600" b="1" i="1" spc="-5" dirty="0">
                <a:latin typeface="Calibri"/>
                <a:cs typeface="Calibri"/>
              </a:rPr>
              <a:t>b</a:t>
            </a:r>
            <a:r>
              <a:rPr sz="1575" b="1" i="1" spc="-7" baseline="-21164" dirty="0">
                <a:latin typeface="Calibri"/>
                <a:cs typeface="Calibri"/>
              </a:rPr>
              <a:t>w</a:t>
            </a:r>
            <a:r>
              <a:rPr sz="1600" b="1" i="1" spc="-5" dirty="0"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9397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04440" y="1524463"/>
            <a:ext cx="5786120" cy="100076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50800">
              <a:spcBef>
                <a:spcPts val="985"/>
              </a:spcBef>
            </a:pPr>
            <a:r>
              <a:rPr sz="3200" spc="-5" dirty="0">
                <a:latin typeface="Calibri"/>
                <a:cs typeface="Calibri"/>
              </a:rPr>
              <a:t>Analisis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</a:t>
            </a:r>
            <a:r>
              <a:rPr sz="3200" i="1" dirty="0">
                <a:latin typeface="Calibri"/>
                <a:cs typeface="Calibri"/>
              </a:rPr>
              <a:t>a</a:t>
            </a:r>
            <a:r>
              <a:rPr sz="3200" i="1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&gt;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h</a:t>
            </a:r>
            <a:r>
              <a:rPr sz="3150" i="1" baseline="-21164" dirty="0">
                <a:latin typeface="Calibri"/>
                <a:cs typeface="Calibri"/>
              </a:rPr>
              <a:t>f</a:t>
            </a:r>
            <a:r>
              <a:rPr sz="3200" dirty="0">
                <a:latin typeface="Calibri"/>
                <a:cs typeface="Calibri"/>
              </a:rPr>
              <a:t>)</a:t>
            </a:r>
            <a:endParaRPr sz="3200">
              <a:latin typeface="Calibri"/>
              <a:cs typeface="Calibri"/>
            </a:endParaRPr>
          </a:p>
          <a:p>
            <a:pPr marL="393700" indent="-342900">
              <a:spcBef>
                <a:spcPts val="55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keseimbangan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gaya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0" y="3291967"/>
            <a:ext cx="14211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Sehingga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04440" y="4012771"/>
            <a:ext cx="7938770" cy="131762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93065" marR="55880" indent="-342900">
              <a:lnSpc>
                <a:spcPct val="96700"/>
              </a:lnSpc>
              <a:spcBef>
                <a:spcPts val="195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000" dirty="0">
                <a:latin typeface="Calibri"/>
                <a:cs typeface="Calibri"/>
              </a:rPr>
              <a:t>Tinggi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sumbu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netral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dapat</a:t>
            </a:r>
            <a:r>
              <a:rPr sz="2000" dirty="0">
                <a:latin typeface="Calibri"/>
                <a:cs typeface="Calibri"/>
              </a:rPr>
              <a:t> dihitung, </a:t>
            </a:r>
            <a:r>
              <a:rPr sz="2000" i="1" dirty="0">
                <a:latin typeface="Calibri"/>
                <a:cs typeface="Calibri"/>
              </a:rPr>
              <a:t>c</a:t>
            </a:r>
            <a:r>
              <a:rPr sz="2000" i="1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/</a:t>
            </a:r>
            <a:r>
              <a:rPr sz="2100" i="1" spc="-10" dirty="0">
                <a:latin typeface="Symbol"/>
                <a:cs typeface="Symbol"/>
              </a:rPr>
              <a:t></a:t>
            </a:r>
            <a:r>
              <a:rPr sz="1950" spc="-15" baseline="-21367" dirty="0">
                <a:latin typeface="Calibri"/>
                <a:cs typeface="Calibri"/>
              </a:rPr>
              <a:t>1</a:t>
            </a:r>
            <a:r>
              <a:rPr sz="2000" spc="-10" dirty="0">
                <a:latin typeface="Calibri"/>
                <a:cs typeface="Calibri"/>
              </a:rPr>
              <a:t>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regangan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tarik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 baja, </a:t>
            </a:r>
            <a:r>
              <a:rPr sz="2100" i="1" spc="-20" dirty="0">
                <a:latin typeface="Symbol"/>
                <a:cs typeface="Symbol"/>
              </a:rPr>
              <a:t></a:t>
            </a:r>
            <a:r>
              <a:rPr sz="1950" i="1" spc="-30" baseline="-21367" dirty="0">
                <a:latin typeface="Calibri"/>
                <a:cs typeface="Calibri"/>
              </a:rPr>
              <a:t>t</a:t>
            </a:r>
            <a:r>
              <a:rPr sz="1950" i="1" spc="-22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 diperiksa apakah sudah lebih besar dari </a:t>
            </a:r>
            <a:r>
              <a:rPr sz="2000" spc="-15" dirty="0">
                <a:latin typeface="Calibri"/>
                <a:cs typeface="Calibri"/>
              </a:rPr>
              <a:t>regangan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luluh.</a:t>
            </a:r>
            <a:endParaRPr sz="2000">
              <a:latin typeface="Calibri"/>
              <a:cs typeface="Calibri"/>
            </a:endParaRPr>
          </a:p>
          <a:p>
            <a:pPr marL="393700" indent="-342900">
              <a:spcBef>
                <a:spcPts val="48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000" spc="-10" dirty="0">
                <a:latin typeface="Calibri"/>
                <a:cs typeface="Calibri"/>
              </a:rPr>
              <a:t>Akhirnya </a:t>
            </a:r>
            <a:r>
              <a:rPr sz="2000" dirty="0">
                <a:latin typeface="Calibri"/>
                <a:cs typeface="Calibri"/>
              </a:rPr>
              <a:t>momen </a:t>
            </a:r>
            <a:r>
              <a:rPr sz="2000" spc="-5" dirty="0">
                <a:latin typeface="Calibri"/>
                <a:cs typeface="Calibri"/>
              </a:rPr>
              <a:t>nominal</a:t>
            </a:r>
            <a:r>
              <a:rPr sz="2000" dirty="0">
                <a:latin typeface="Calibri"/>
                <a:cs typeface="Calibri"/>
              </a:rPr>
              <a:t> penampang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dihitung</a:t>
            </a:r>
            <a:r>
              <a:rPr sz="2000" spc="-10" dirty="0">
                <a:latin typeface="Calibri"/>
                <a:cs typeface="Calibri"/>
              </a:rPr>
              <a:t> sebagai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03677" y="2680716"/>
            <a:ext cx="1801495" cy="308418"/>
          </a:xfrm>
          <a:prstGeom prst="rect">
            <a:avLst/>
          </a:prstGeom>
          <a:solidFill>
            <a:srgbClr val="E6B8B8"/>
          </a:solidFill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1440">
              <a:spcBef>
                <a:spcPts val="245"/>
              </a:spcBef>
            </a:pPr>
            <a:r>
              <a:rPr i="1" dirty="0">
                <a:latin typeface="Calibri"/>
                <a:cs typeface="Calibri"/>
              </a:rPr>
              <a:t>T</a:t>
            </a:r>
            <a:r>
              <a:rPr i="1"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A</a:t>
            </a:r>
            <a:r>
              <a:rPr i="1" baseline="-20833" dirty="0">
                <a:latin typeface="Calibri"/>
                <a:cs typeface="Calibri"/>
              </a:rPr>
              <a:t>s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baseline="-20833" dirty="0">
                <a:latin typeface="Calibri"/>
                <a:cs typeface="Calibri"/>
              </a:rPr>
              <a:t>y</a:t>
            </a:r>
            <a:r>
              <a:rPr i="1" spc="172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i="1" spc="-5" dirty="0">
                <a:latin typeface="Calibri"/>
                <a:cs typeface="Calibri"/>
              </a:rPr>
              <a:t>C</a:t>
            </a:r>
            <a:r>
              <a:rPr i="1" spc="-7" baseline="-20833" dirty="0">
                <a:latin typeface="Calibri"/>
                <a:cs typeface="Calibri"/>
              </a:rPr>
              <a:t>cf</a:t>
            </a:r>
            <a:r>
              <a:rPr i="1" spc="-15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i="1" spc="-5" dirty="0">
                <a:latin typeface="Calibri"/>
                <a:cs typeface="Calibri"/>
              </a:rPr>
              <a:t>C</a:t>
            </a:r>
            <a:r>
              <a:rPr i="1" spc="-7" baseline="-20833" dirty="0">
                <a:latin typeface="Calibri"/>
                <a:cs typeface="Calibri"/>
              </a:rPr>
              <a:t>cw</a:t>
            </a:r>
            <a:endParaRPr baseline="-20833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744468" y="3212592"/>
            <a:ext cx="1321435" cy="661670"/>
            <a:chOff x="2220467" y="3212592"/>
            <a:chExt cx="1321435" cy="661670"/>
          </a:xfrm>
        </p:grpSpPr>
        <p:sp>
          <p:nvSpPr>
            <p:cNvPr id="8" name="object 8"/>
            <p:cNvSpPr/>
            <p:nvPr/>
          </p:nvSpPr>
          <p:spPr>
            <a:xfrm>
              <a:off x="2220467" y="3212592"/>
              <a:ext cx="1321435" cy="661670"/>
            </a:xfrm>
            <a:custGeom>
              <a:avLst/>
              <a:gdLst/>
              <a:ahLst/>
              <a:cxnLst/>
              <a:rect l="l" t="t" r="r" b="b"/>
              <a:pathLst>
                <a:path w="1321435" h="661670">
                  <a:moveTo>
                    <a:pt x="1321308" y="0"/>
                  </a:moveTo>
                  <a:lnTo>
                    <a:pt x="0" y="0"/>
                  </a:lnTo>
                  <a:lnTo>
                    <a:pt x="0" y="661416"/>
                  </a:lnTo>
                  <a:lnTo>
                    <a:pt x="1321308" y="661416"/>
                  </a:lnTo>
                  <a:lnTo>
                    <a:pt x="1321308" y="0"/>
                  </a:lnTo>
                  <a:close/>
                </a:path>
              </a:pathLst>
            </a:custGeom>
            <a:solidFill>
              <a:srgbClr val="E6B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94825" y="3543073"/>
              <a:ext cx="908050" cy="0"/>
            </a:xfrm>
            <a:custGeom>
              <a:avLst/>
              <a:gdLst/>
              <a:ahLst/>
              <a:cxnLst/>
              <a:rect l="l" t="t" r="r" b="b"/>
              <a:pathLst>
                <a:path w="908050">
                  <a:moveTo>
                    <a:pt x="0" y="0"/>
                  </a:moveTo>
                  <a:lnTo>
                    <a:pt x="907658" y="0"/>
                  </a:lnTo>
                </a:path>
              </a:pathLst>
            </a:custGeom>
            <a:ln w="91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777578" y="3364746"/>
            <a:ext cx="30099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700" i="1" spc="25" dirty="0">
                <a:latin typeface="Times New Roman"/>
                <a:cs typeface="Times New Roman"/>
              </a:rPr>
              <a:t>a</a:t>
            </a:r>
            <a:r>
              <a:rPr sz="1700" i="1" spc="-80" dirty="0">
                <a:latin typeface="Times New Roman"/>
                <a:cs typeface="Times New Roman"/>
              </a:rPr>
              <a:t> </a:t>
            </a:r>
            <a:r>
              <a:rPr sz="1700" spc="30" dirty="0">
                <a:latin typeface="Symbol"/>
                <a:cs typeface="Symbol"/>
              </a:rPr>
              <a:t>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04907" y="3125840"/>
            <a:ext cx="929640" cy="70167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46685">
              <a:spcBef>
                <a:spcPts val="710"/>
              </a:spcBef>
            </a:pPr>
            <a:r>
              <a:rPr sz="1700" i="1" spc="30" dirty="0">
                <a:latin typeface="Times New Roman"/>
                <a:cs typeface="Times New Roman"/>
              </a:rPr>
              <a:t>T</a:t>
            </a:r>
            <a:r>
              <a:rPr sz="1700" i="1" spc="65" dirty="0">
                <a:latin typeface="Times New Roman"/>
                <a:cs typeface="Times New Roman"/>
              </a:rPr>
              <a:t> </a:t>
            </a:r>
            <a:r>
              <a:rPr sz="1700" spc="30" dirty="0">
                <a:latin typeface="Symbol"/>
                <a:cs typeface="Symbol"/>
              </a:rPr>
              <a:t></a:t>
            </a:r>
            <a:r>
              <a:rPr sz="1700" spc="-200" dirty="0">
                <a:latin typeface="Times New Roman"/>
                <a:cs typeface="Times New Roman"/>
              </a:rPr>
              <a:t> </a:t>
            </a:r>
            <a:r>
              <a:rPr sz="1700" i="1" spc="35" dirty="0">
                <a:latin typeface="Times New Roman"/>
                <a:cs typeface="Times New Roman"/>
              </a:rPr>
              <a:t>C</a:t>
            </a:r>
            <a:r>
              <a:rPr sz="1500" i="1" spc="-30" baseline="-25000" dirty="0">
                <a:latin typeface="Times New Roman"/>
                <a:cs typeface="Times New Roman"/>
              </a:rPr>
              <a:t>cf</a:t>
            </a:r>
            <a:endParaRPr sz="1500" baseline="-25000">
              <a:latin typeface="Times New Roman"/>
              <a:cs typeface="Times New Roman"/>
            </a:endParaRPr>
          </a:p>
          <a:p>
            <a:pPr marL="25400">
              <a:spcBef>
                <a:spcPts val="625"/>
              </a:spcBef>
            </a:pPr>
            <a:r>
              <a:rPr sz="1700" spc="-15" dirty="0">
                <a:latin typeface="Times New Roman"/>
                <a:cs typeface="Times New Roman"/>
              </a:rPr>
              <a:t>0</a:t>
            </a:r>
            <a:r>
              <a:rPr sz="1700" spc="-50" dirty="0">
                <a:latin typeface="Times New Roman"/>
                <a:cs typeface="Times New Roman"/>
              </a:rPr>
              <a:t>,</a:t>
            </a:r>
            <a:r>
              <a:rPr sz="1700" spc="15" dirty="0">
                <a:latin typeface="Times New Roman"/>
                <a:cs typeface="Times New Roman"/>
              </a:rPr>
              <a:t>8</a:t>
            </a:r>
            <a:r>
              <a:rPr sz="1700" spc="25" dirty="0">
                <a:latin typeface="Times New Roman"/>
                <a:cs typeface="Times New Roman"/>
              </a:rPr>
              <a:t>5</a:t>
            </a:r>
            <a:r>
              <a:rPr sz="1700" spc="-114" dirty="0">
                <a:latin typeface="Times New Roman"/>
                <a:cs typeface="Times New Roman"/>
              </a:rPr>
              <a:t> </a:t>
            </a:r>
            <a:r>
              <a:rPr sz="1700" i="1" spc="100" dirty="0">
                <a:latin typeface="Times New Roman"/>
                <a:cs typeface="Times New Roman"/>
              </a:rPr>
              <a:t>f</a:t>
            </a:r>
            <a:r>
              <a:rPr sz="1500" i="1" spc="-225" baseline="-25000" dirty="0">
                <a:latin typeface="Times New Roman"/>
                <a:cs typeface="Times New Roman"/>
              </a:rPr>
              <a:t>c</a:t>
            </a:r>
            <a:r>
              <a:rPr sz="2550" spc="202" baseline="3267" dirty="0">
                <a:latin typeface="Symbol"/>
                <a:cs typeface="Symbol"/>
              </a:rPr>
              <a:t></a:t>
            </a:r>
            <a:r>
              <a:rPr sz="1700" spc="10" dirty="0">
                <a:latin typeface="Symbol"/>
                <a:cs typeface="Symbol"/>
              </a:rPr>
              <a:t></a:t>
            </a:r>
            <a:r>
              <a:rPr sz="1700" spc="-270" dirty="0">
                <a:latin typeface="Times New Roman"/>
                <a:cs typeface="Times New Roman"/>
              </a:rPr>
              <a:t> </a:t>
            </a:r>
            <a:r>
              <a:rPr sz="1700" i="1" spc="-35" dirty="0">
                <a:latin typeface="Times New Roman"/>
                <a:cs typeface="Times New Roman"/>
              </a:rPr>
              <a:t>b</a:t>
            </a:r>
            <a:r>
              <a:rPr sz="1500" i="1" spc="22" baseline="-25000" dirty="0">
                <a:latin typeface="Times New Roman"/>
                <a:cs typeface="Times New Roman"/>
              </a:rPr>
              <a:t>w</a:t>
            </a:r>
            <a:endParaRPr sz="1500" baseline="-25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739895" y="3208020"/>
            <a:ext cx="1330960" cy="670560"/>
          </a:xfrm>
          <a:custGeom>
            <a:avLst/>
            <a:gdLst/>
            <a:ahLst/>
            <a:cxnLst/>
            <a:rect l="l" t="t" r="r" b="b"/>
            <a:pathLst>
              <a:path w="1330960" h="670560">
                <a:moveTo>
                  <a:pt x="0" y="670559"/>
                </a:moveTo>
                <a:lnTo>
                  <a:pt x="1330452" y="670559"/>
                </a:lnTo>
                <a:lnTo>
                  <a:pt x="1330452" y="0"/>
                </a:lnTo>
                <a:lnTo>
                  <a:pt x="0" y="0"/>
                </a:lnTo>
                <a:lnTo>
                  <a:pt x="0" y="67055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3497579" y="5445253"/>
            <a:ext cx="2763520" cy="673735"/>
            <a:chOff x="1973579" y="5445252"/>
            <a:chExt cx="2763520" cy="673735"/>
          </a:xfrm>
        </p:grpSpPr>
        <p:sp>
          <p:nvSpPr>
            <p:cNvPr id="14" name="object 14"/>
            <p:cNvSpPr/>
            <p:nvPr/>
          </p:nvSpPr>
          <p:spPr>
            <a:xfrm>
              <a:off x="1973579" y="5445252"/>
              <a:ext cx="2763520" cy="673735"/>
            </a:xfrm>
            <a:custGeom>
              <a:avLst/>
              <a:gdLst/>
              <a:ahLst/>
              <a:cxnLst/>
              <a:rect l="l" t="t" r="r" b="b"/>
              <a:pathLst>
                <a:path w="2763520" h="673735">
                  <a:moveTo>
                    <a:pt x="2763012" y="0"/>
                  </a:moveTo>
                  <a:lnTo>
                    <a:pt x="0" y="0"/>
                  </a:lnTo>
                  <a:lnTo>
                    <a:pt x="0" y="673608"/>
                  </a:lnTo>
                  <a:lnTo>
                    <a:pt x="2763012" y="673608"/>
                  </a:lnTo>
                  <a:lnTo>
                    <a:pt x="2763012" y="0"/>
                  </a:lnTo>
                  <a:close/>
                </a:path>
              </a:pathLst>
            </a:custGeom>
            <a:solidFill>
              <a:srgbClr val="CCC1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14536" y="5781842"/>
              <a:ext cx="1386205" cy="0"/>
            </a:xfrm>
            <a:custGeom>
              <a:avLst/>
              <a:gdLst/>
              <a:ahLst/>
              <a:cxnLst/>
              <a:rect l="l" t="t" r="r" b="b"/>
              <a:pathLst>
                <a:path w="1386204">
                  <a:moveTo>
                    <a:pt x="0" y="0"/>
                  </a:moveTo>
                  <a:lnTo>
                    <a:pt x="232220" y="0"/>
                  </a:lnTo>
                </a:path>
                <a:path w="1386204">
                  <a:moveTo>
                    <a:pt x="1250732" y="0"/>
                  </a:moveTo>
                  <a:lnTo>
                    <a:pt x="1386112" y="0"/>
                  </a:lnTo>
                </a:path>
              </a:pathLst>
            </a:custGeom>
            <a:ln w="89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151197" y="5800787"/>
            <a:ext cx="96520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650" spc="20" dirty="0">
                <a:latin typeface="Symbol"/>
                <a:cs typeface="Symbol"/>
              </a:rPr>
              <a:t>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63614" y="5800787"/>
            <a:ext cx="96520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650" spc="20" dirty="0">
                <a:latin typeface="Symbol"/>
                <a:cs typeface="Symbol"/>
              </a:rPr>
              <a:t>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97358" y="5358075"/>
            <a:ext cx="96520" cy="750570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spcBef>
                <a:spcPts val="965"/>
              </a:spcBef>
            </a:pPr>
            <a:r>
              <a:rPr sz="1650" spc="20" dirty="0">
                <a:latin typeface="Symbol"/>
                <a:cs typeface="Symbol"/>
              </a:rPr>
              <a:t></a:t>
            </a:r>
            <a:endParaRPr sz="1650">
              <a:latin typeface="Symbol"/>
              <a:cs typeface="Symbol"/>
            </a:endParaRPr>
          </a:p>
          <a:p>
            <a:pPr>
              <a:spcBef>
                <a:spcPts val="875"/>
              </a:spcBef>
            </a:pPr>
            <a:r>
              <a:rPr sz="1650" spc="20" dirty="0">
                <a:latin typeface="Symbol"/>
                <a:cs typeface="Symbol"/>
              </a:rPr>
              <a:t>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13145" y="5826905"/>
            <a:ext cx="96520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650" spc="20" dirty="0">
                <a:latin typeface="Symbol"/>
                <a:cs typeface="Symbol"/>
              </a:rPr>
              <a:t>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13145" y="5464621"/>
            <a:ext cx="96520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650" spc="20" dirty="0">
                <a:latin typeface="Symbol"/>
                <a:cs typeface="Symbol"/>
              </a:rPr>
              <a:t>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81628" y="5626812"/>
            <a:ext cx="291465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spcBef>
                <a:spcPts val="125"/>
              </a:spcBef>
            </a:pPr>
            <a:r>
              <a:rPr sz="2475" spc="37" baseline="-38720" dirty="0">
                <a:latin typeface="Times New Roman"/>
                <a:cs typeface="Times New Roman"/>
              </a:rPr>
              <a:t>2</a:t>
            </a:r>
            <a:r>
              <a:rPr sz="2475" spc="-202" baseline="-38720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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04627" y="5601109"/>
            <a:ext cx="288925" cy="4559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5080" algn="r">
              <a:lnSpc>
                <a:spcPts val="1675"/>
              </a:lnSpc>
              <a:spcBef>
                <a:spcPts val="125"/>
              </a:spcBef>
            </a:pPr>
            <a:r>
              <a:rPr sz="1650" spc="20" dirty="0">
                <a:latin typeface="Symbol"/>
                <a:cs typeface="Symbol"/>
              </a:rPr>
              <a:t></a:t>
            </a:r>
            <a:endParaRPr sz="1650">
              <a:latin typeface="Symbol"/>
              <a:cs typeface="Symbol"/>
            </a:endParaRPr>
          </a:p>
          <a:p>
            <a:pPr>
              <a:lnSpc>
                <a:spcPts val="1675"/>
              </a:lnSpc>
            </a:pPr>
            <a:r>
              <a:rPr sz="1650" spc="25" dirty="0">
                <a:latin typeface="Times New Roman"/>
                <a:cs typeface="Times New Roman"/>
              </a:rPr>
              <a:t>2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38215" y="5490740"/>
            <a:ext cx="734695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spcBef>
                <a:spcPts val="125"/>
              </a:spcBef>
            </a:pPr>
            <a:r>
              <a:rPr sz="1650" spc="20" dirty="0">
                <a:latin typeface="Symbol"/>
                <a:cs typeface="Symbol"/>
              </a:rPr>
              <a:t></a:t>
            </a:r>
            <a:r>
              <a:rPr sz="1650" spc="-229" dirty="0">
                <a:latin typeface="Times New Roman"/>
                <a:cs typeface="Times New Roman"/>
              </a:rPr>
              <a:t> </a:t>
            </a:r>
            <a:r>
              <a:rPr sz="2475" i="1" spc="37" baseline="-31986" dirty="0">
                <a:latin typeface="Times New Roman"/>
                <a:cs typeface="Times New Roman"/>
              </a:rPr>
              <a:t>d</a:t>
            </a:r>
            <a:r>
              <a:rPr sz="2475" i="1" spc="22" baseline="-31986" dirty="0">
                <a:latin typeface="Times New Roman"/>
                <a:cs typeface="Times New Roman"/>
              </a:rPr>
              <a:t> </a:t>
            </a:r>
            <a:r>
              <a:rPr sz="2475" spc="44" baseline="-31986" dirty="0">
                <a:latin typeface="Symbol"/>
                <a:cs typeface="Symbol"/>
              </a:rPr>
              <a:t></a:t>
            </a:r>
            <a:r>
              <a:rPr sz="2475" spc="-15" baseline="-31986" dirty="0">
                <a:latin typeface="Times New Roman"/>
                <a:cs typeface="Times New Roman"/>
              </a:rPr>
              <a:t> </a:t>
            </a:r>
            <a:r>
              <a:rPr sz="2475" i="1" spc="37" baseline="3367" dirty="0">
                <a:latin typeface="Times New Roman"/>
                <a:cs typeface="Times New Roman"/>
              </a:rPr>
              <a:t>a</a:t>
            </a:r>
            <a:r>
              <a:rPr sz="2475" i="1" spc="-157" baseline="3367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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13696" y="5609112"/>
            <a:ext cx="307340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49225" indent="-149860">
              <a:spcBef>
                <a:spcPts val="125"/>
              </a:spcBef>
              <a:buFont typeface="Symbol"/>
              <a:buChar char=""/>
              <a:tabLst>
                <a:tab pos="149860" algn="l"/>
              </a:tabLst>
            </a:pPr>
            <a:r>
              <a:rPr sz="1650" i="1" spc="35" dirty="0">
                <a:latin typeface="Times New Roman"/>
                <a:cs typeface="Times New Roman"/>
              </a:rPr>
              <a:t>C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53130" y="5449445"/>
            <a:ext cx="121285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650" i="1" spc="25" dirty="0">
                <a:latin typeface="Times New Roman"/>
                <a:cs typeface="Times New Roman"/>
              </a:rPr>
              <a:t>h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533207" y="5609112"/>
            <a:ext cx="1181100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  <a:tabLst>
                <a:tab pos="337185" algn="l"/>
                <a:tab pos="885825" algn="l"/>
              </a:tabLst>
            </a:pPr>
            <a:r>
              <a:rPr sz="1650" i="1" spc="45" dirty="0">
                <a:latin typeface="Times New Roman"/>
                <a:cs typeface="Times New Roman"/>
              </a:rPr>
              <a:t>M	</a:t>
            </a:r>
            <a:r>
              <a:rPr sz="1650" spc="30" dirty="0">
                <a:latin typeface="Symbol"/>
                <a:cs typeface="Symbol"/>
              </a:rPr>
              <a:t></a:t>
            </a:r>
            <a:r>
              <a:rPr sz="1650" spc="-100" dirty="0">
                <a:latin typeface="Times New Roman"/>
                <a:cs typeface="Times New Roman"/>
              </a:rPr>
              <a:t> </a:t>
            </a:r>
            <a:r>
              <a:rPr sz="1650" i="1" spc="35" dirty="0">
                <a:latin typeface="Times New Roman"/>
                <a:cs typeface="Times New Roman"/>
              </a:rPr>
              <a:t>C	</a:t>
            </a:r>
            <a:r>
              <a:rPr sz="1650" i="1" spc="25" dirty="0">
                <a:latin typeface="Times New Roman"/>
                <a:cs typeface="Times New Roman"/>
              </a:rPr>
              <a:t>d</a:t>
            </a:r>
            <a:r>
              <a:rPr sz="1650" i="1" spc="-65" dirty="0">
                <a:latin typeface="Times New Roman"/>
                <a:cs typeface="Times New Roman"/>
              </a:rPr>
              <a:t> </a:t>
            </a:r>
            <a:r>
              <a:rPr sz="1650" spc="30" dirty="0">
                <a:latin typeface="Symbol"/>
                <a:cs typeface="Symbol"/>
              </a:rPr>
              <a:t>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81912" y="5662611"/>
            <a:ext cx="303530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spcBef>
                <a:spcPts val="125"/>
              </a:spcBef>
            </a:pPr>
            <a:r>
              <a:rPr sz="950" i="1" spc="-10" dirty="0">
                <a:latin typeface="Times New Roman"/>
                <a:cs typeface="Times New Roman"/>
              </a:rPr>
              <a:t>c</a:t>
            </a:r>
            <a:r>
              <a:rPr sz="950" i="1" spc="25" dirty="0">
                <a:latin typeface="Times New Roman"/>
                <a:cs typeface="Times New Roman"/>
              </a:rPr>
              <a:t>w</a:t>
            </a:r>
            <a:r>
              <a:rPr sz="950" i="1" spc="-90" dirty="0">
                <a:latin typeface="Times New Roman"/>
                <a:cs typeface="Times New Roman"/>
              </a:rPr>
              <a:t> </a:t>
            </a:r>
            <a:r>
              <a:rPr sz="2475" spc="30" baseline="10101" dirty="0">
                <a:latin typeface="Symbol"/>
                <a:cs typeface="Symbol"/>
              </a:rPr>
              <a:t></a:t>
            </a:r>
            <a:endParaRPr sz="2475" baseline="10101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75024" y="5591571"/>
            <a:ext cx="48260" cy="16222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950" i="1" spc="10" dirty="0">
                <a:latin typeface="Times New Roman"/>
                <a:cs typeface="Times New Roman"/>
              </a:rPr>
              <a:t>f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148675" y="5662611"/>
            <a:ext cx="286385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spcBef>
                <a:spcPts val="125"/>
              </a:spcBef>
            </a:pPr>
            <a:r>
              <a:rPr sz="950" i="1" dirty="0">
                <a:latin typeface="Times New Roman"/>
                <a:cs typeface="Times New Roman"/>
              </a:rPr>
              <a:t>cf</a:t>
            </a:r>
            <a:r>
              <a:rPr sz="950" i="1" spc="110" dirty="0">
                <a:latin typeface="Times New Roman"/>
                <a:cs typeface="Times New Roman"/>
              </a:rPr>
              <a:t> </a:t>
            </a:r>
            <a:r>
              <a:rPr sz="2475" spc="30" baseline="16835" dirty="0">
                <a:latin typeface="Symbol"/>
                <a:cs typeface="Symbol"/>
              </a:rPr>
              <a:t></a:t>
            </a:r>
            <a:endParaRPr sz="2475" baseline="16835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735813" y="5751652"/>
            <a:ext cx="76200" cy="16222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950" i="1" spc="20" dirty="0">
                <a:latin typeface="Times New Roman"/>
                <a:cs typeface="Times New Roman"/>
              </a:rPr>
              <a:t>n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493007" y="5440679"/>
            <a:ext cx="2772410" cy="683260"/>
          </a:xfrm>
          <a:custGeom>
            <a:avLst/>
            <a:gdLst/>
            <a:ahLst/>
            <a:cxnLst/>
            <a:rect l="l" t="t" r="r" b="b"/>
            <a:pathLst>
              <a:path w="2772410" h="683260">
                <a:moveTo>
                  <a:pt x="0" y="682752"/>
                </a:moveTo>
                <a:lnTo>
                  <a:pt x="2772156" y="682752"/>
                </a:lnTo>
                <a:lnTo>
                  <a:pt x="2772156" y="0"/>
                </a:lnTo>
                <a:lnTo>
                  <a:pt x="0" y="0"/>
                </a:lnTo>
                <a:lnTo>
                  <a:pt x="0" y="682752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5870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524463"/>
            <a:ext cx="7792720" cy="161036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12700" algn="just">
              <a:spcBef>
                <a:spcPts val="985"/>
              </a:spcBef>
            </a:pPr>
            <a:r>
              <a:rPr sz="3200" spc="-5" dirty="0">
                <a:latin typeface="Calibri"/>
                <a:cs typeface="Calibri"/>
              </a:rPr>
              <a:t>Analisis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</a:t>
            </a:r>
            <a:endParaRPr sz="3200">
              <a:latin typeface="Calibri"/>
              <a:cs typeface="Calibri"/>
            </a:endParaRPr>
          </a:p>
          <a:p>
            <a:pPr marL="12700" marR="5080" algn="just">
              <a:spcBef>
                <a:spcPts val="550"/>
              </a:spcBef>
            </a:pPr>
            <a:r>
              <a:rPr sz="2000" spc="-5" dirty="0">
                <a:latin typeface="Calibri"/>
                <a:cs typeface="Calibri"/>
              </a:rPr>
              <a:t>Sesuai ACI </a:t>
            </a:r>
            <a:r>
              <a:rPr sz="2000" spc="5" dirty="0">
                <a:latin typeface="Calibri"/>
                <a:cs typeface="Calibri"/>
              </a:rPr>
              <a:t>318M-11 </a:t>
            </a:r>
            <a:r>
              <a:rPr sz="2000" spc="-5" dirty="0">
                <a:latin typeface="Calibri"/>
                <a:cs typeface="Calibri"/>
              </a:rPr>
              <a:t>pasal </a:t>
            </a:r>
            <a:r>
              <a:rPr sz="2000" dirty="0">
                <a:latin typeface="Calibri"/>
                <a:cs typeface="Calibri"/>
              </a:rPr>
              <a:t>10.5.2 </a:t>
            </a:r>
            <a:r>
              <a:rPr sz="2000" spc="-5" dirty="0">
                <a:latin typeface="Calibri"/>
                <a:cs typeface="Calibri"/>
              </a:rPr>
              <a:t>disebutkan </a:t>
            </a:r>
            <a:r>
              <a:rPr sz="2000" spc="-10" dirty="0">
                <a:latin typeface="Calibri"/>
                <a:cs typeface="Calibri"/>
              </a:rPr>
              <a:t>bahwa </a:t>
            </a:r>
            <a:r>
              <a:rPr sz="2000" dirty="0">
                <a:latin typeface="Calibri"/>
                <a:cs typeface="Calibri"/>
              </a:rPr>
              <a:t>luas </a:t>
            </a:r>
            <a:r>
              <a:rPr sz="2000" spc="-5" dirty="0">
                <a:latin typeface="Calibri"/>
                <a:cs typeface="Calibri"/>
              </a:rPr>
              <a:t>tulangan minimum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 balok penampang </a:t>
            </a:r>
            <a:r>
              <a:rPr sz="2000" dirty="0">
                <a:latin typeface="Calibri"/>
                <a:cs typeface="Calibri"/>
              </a:rPr>
              <a:t>T </a:t>
            </a:r>
            <a:r>
              <a:rPr sz="2000" spc="-15" dirty="0">
                <a:latin typeface="Calibri"/>
                <a:cs typeface="Calibri"/>
              </a:rPr>
              <a:t>atau </a:t>
            </a:r>
            <a:r>
              <a:rPr sz="2000" dirty="0">
                <a:latin typeface="Calibri"/>
                <a:cs typeface="Calibri"/>
              </a:rPr>
              <a:t>L, </a:t>
            </a:r>
            <a:r>
              <a:rPr sz="2000" spc="-5" dirty="0">
                <a:latin typeface="Calibri"/>
                <a:cs typeface="Calibri"/>
              </a:rPr>
              <a:t>tidak </a:t>
            </a:r>
            <a:r>
              <a:rPr sz="2000" spc="-10" dirty="0">
                <a:latin typeface="Calibri"/>
                <a:cs typeface="Calibri"/>
              </a:rPr>
              <a:t>kurang </a:t>
            </a: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20" dirty="0">
                <a:latin typeface="Calibri"/>
                <a:cs typeface="Calibri"/>
              </a:rPr>
              <a:t>disyaratkan </a:t>
            </a:r>
            <a:r>
              <a:rPr sz="2000" spc="-5" dirty="0">
                <a:latin typeface="Calibri"/>
                <a:cs typeface="Calibri"/>
              </a:rPr>
              <a:t>dalam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persamaan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7141" y="4267022"/>
            <a:ext cx="744156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0" indent="-342900">
              <a:spcBef>
                <a:spcPts val="10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000" spc="-15" dirty="0">
                <a:latin typeface="Calibri"/>
                <a:cs typeface="Calibri"/>
              </a:rPr>
              <a:t>Hanya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saja</a:t>
            </a:r>
            <a:r>
              <a:rPr sz="2000" dirty="0">
                <a:latin typeface="Calibri"/>
                <a:cs typeface="Calibri"/>
              </a:rPr>
              <a:t> nilai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b</a:t>
            </a:r>
            <a:r>
              <a:rPr sz="1950" i="1" spc="7" baseline="-21367" dirty="0">
                <a:latin typeface="Calibri"/>
                <a:cs typeface="Calibri"/>
              </a:rPr>
              <a:t>w</a:t>
            </a:r>
            <a:r>
              <a:rPr sz="1950" i="1" spc="217" baseline="-21367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diganti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2</a:t>
            </a:r>
            <a:r>
              <a:rPr sz="2000" i="1" spc="5" dirty="0">
                <a:latin typeface="Calibri"/>
                <a:cs typeface="Calibri"/>
              </a:rPr>
              <a:t>b</a:t>
            </a:r>
            <a:r>
              <a:rPr sz="1950" i="1" spc="7" baseline="-21367" dirty="0">
                <a:latin typeface="Calibri"/>
                <a:cs typeface="Calibri"/>
              </a:rPr>
              <a:t>w</a:t>
            </a:r>
            <a:r>
              <a:rPr sz="1950" i="1" spc="209" baseline="-21367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atau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b</a:t>
            </a:r>
            <a:r>
              <a:rPr sz="1950" i="1" spc="7" baseline="-21367" dirty="0">
                <a:latin typeface="Calibri"/>
                <a:cs typeface="Calibri"/>
              </a:rPr>
              <a:t>e</a:t>
            </a:r>
            <a:r>
              <a:rPr sz="2000" spc="5" dirty="0">
                <a:latin typeface="Calibri"/>
                <a:cs typeface="Calibri"/>
              </a:rPr>
              <a:t>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diambil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terkecil.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144011" y="3285745"/>
            <a:ext cx="2382520" cy="649605"/>
            <a:chOff x="1620011" y="3285744"/>
            <a:chExt cx="2382520" cy="649605"/>
          </a:xfrm>
        </p:grpSpPr>
        <p:sp>
          <p:nvSpPr>
            <p:cNvPr id="6" name="object 6"/>
            <p:cNvSpPr/>
            <p:nvPr/>
          </p:nvSpPr>
          <p:spPr>
            <a:xfrm>
              <a:off x="1620011" y="3285744"/>
              <a:ext cx="2382520" cy="649605"/>
            </a:xfrm>
            <a:custGeom>
              <a:avLst/>
              <a:gdLst/>
              <a:ahLst/>
              <a:cxnLst/>
              <a:rect l="l" t="t" r="r" b="b"/>
              <a:pathLst>
                <a:path w="2382520" h="649604">
                  <a:moveTo>
                    <a:pt x="2382012" y="0"/>
                  </a:moveTo>
                  <a:lnTo>
                    <a:pt x="0" y="0"/>
                  </a:lnTo>
                  <a:lnTo>
                    <a:pt x="0" y="649223"/>
                  </a:lnTo>
                  <a:lnTo>
                    <a:pt x="2382012" y="649223"/>
                  </a:lnTo>
                  <a:lnTo>
                    <a:pt x="2382012" y="0"/>
                  </a:lnTo>
                  <a:close/>
                </a:path>
              </a:pathLst>
            </a:custGeom>
            <a:solidFill>
              <a:srgbClr val="92C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10271" y="3492490"/>
              <a:ext cx="24130" cy="14604"/>
            </a:xfrm>
            <a:custGeom>
              <a:avLst/>
              <a:gdLst/>
              <a:ahLst/>
              <a:cxnLst/>
              <a:rect l="l" t="t" r="r" b="b"/>
              <a:pathLst>
                <a:path w="24130" h="14604">
                  <a:moveTo>
                    <a:pt x="0" y="14480"/>
                  </a:moveTo>
                  <a:lnTo>
                    <a:pt x="23985" y="0"/>
                  </a:lnTo>
                </a:path>
              </a:pathLst>
            </a:custGeom>
            <a:ln w="95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34256" y="3497465"/>
              <a:ext cx="33655" cy="84455"/>
            </a:xfrm>
            <a:custGeom>
              <a:avLst/>
              <a:gdLst/>
              <a:ahLst/>
              <a:cxnLst/>
              <a:rect l="l" t="t" r="r" b="b"/>
              <a:pathLst>
                <a:path w="33655" h="84454">
                  <a:moveTo>
                    <a:pt x="0" y="0"/>
                  </a:moveTo>
                  <a:lnTo>
                    <a:pt x="33202" y="84151"/>
                  </a:lnTo>
                </a:path>
              </a:pathLst>
            </a:custGeom>
            <a:ln w="18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86757" y="3333246"/>
              <a:ext cx="1235710" cy="286385"/>
            </a:xfrm>
            <a:custGeom>
              <a:avLst/>
              <a:gdLst/>
              <a:ahLst/>
              <a:cxnLst/>
              <a:rect l="l" t="t" r="r" b="b"/>
              <a:pathLst>
                <a:path w="1235710" h="286385">
                  <a:moveTo>
                    <a:pt x="85763" y="248370"/>
                  </a:moveTo>
                  <a:lnTo>
                    <a:pt x="133262" y="0"/>
                  </a:lnTo>
                </a:path>
                <a:path w="1235710" h="286385">
                  <a:moveTo>
                    <a:pt x="133262" y="0"/>
                  </a:moveTo>
                  <a:lnTo>
                    <a:pt x="343977" y="0"/>
                  </a:lnTo>
                </a:path>
                <a:path w="1235710" h="286385">
                  <a:moveTo>
                    <a:pt x="0" y="286371"/>
                  </a:moveTo>
                  <a:lnTo>
                    <a:pt x="362882" y="286371"/>
                  </a:lnTo>
                </a:path>
                <a:path w="1235710" h="286385">
                  <a:moveTo>
                    <a:pt x="1004264" y="286371"/>
                  </a:moveTo>
                  <a:lnTo>
                    <a:pt x="1235679" y="286371"/>
                  </a:lnTo>
                </a:path>
              </a:pathLst>
            </a:custGeom>
            <a:ln w="96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867129" y="3613822"/>
            <a:ext cx="67310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500" i="1" spc="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67310" y="3568691"/>
            <a:ext cx="10350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050" i="1" spc="10" dirty="0">
                <a:latin typeface="Times New Roman"/>
                <a:cs typeface="Times New Roman"/>
              </a:rPr>
              <a:t>w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47358" y="3718892"/>
            <a:ext cx="7366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050" i="1" spc="5" dirty="0">
                <a:latin typeface="Times New Roman"/>
                <a:cs typeface="Times New Roman"/>
              </a:rPr>
              <a:t>y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94457" y="3568691"/>
            <a:ext cx="10350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050" i="1" spc="10" dirty="0">
                <a:latin typeface="Times New Roman"/>
                <a:cs typeface="Times New Roman"/>
              </a:rPr>
              <a:t>w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57904" y="3718892"/>
            <a:ext cx="7366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050" i="1" spc="5" dirty="0">
                <a:latin typeface="Times New Roman"/>
                <a:cs typeface="Times New Roman"/>
              </a:rPr>
              <a:t>y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66572" y="3318393"/>
            <a:ext cx="369570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spcBef>
                <a:spcPts val="105"/>
              </a:spcBef>
            </a:pPr>
            <a:r>
              <a:rPr sz="1500" i="1" spc="-35" dirty="0">
                <a:latin typeface="Times New Roman"/>
                <a:cs typeface="Times New Roman"/>
              </a:rPr>
              <a:t>f</a:t>
            </a:r>
            <a:r>
              <a:rPr sz="1575" i="1" spc="-52" baseline="-21164" dirty="0">
                <a:latin typeface="Times New Roman"/>
                <a:cs typeface="Times New Roman"/>
              </a:rPr>
              <a:t>c</a:t>
            </a:r>
            <a:r>
              <a:rPr sz="2250" spc="-52" baseline="3703" dirty="0">
                <a:latin typeface="Symbol"/>
                <a:cs typeface="Symbol"/>
              </a:rPr>
              <a:t></a:t>
            </a:r>
            <a:r>
              <a:rPr sz="2250" spc="75" baseline="3703" dirty="0">
                <a:latin typeface="Times New Roman"/>
                <a:cs typeface="Times New Roman"/>
              </a:rPr>
              <a:t> </a:t>
            </a:r>
            <a:r>
              <a:rPr sz="2250" i="1" spc="22" baseline="-42592" dirty="0">
                <a:latin typeface="Times New Roman"/>
                <a:cs typeface="Times New Roman"/>
              </a:rPr>
              <a:t>b</a:t>
            </a:r>
            <a:endParaRPr sz="2250" baseline="-42592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02773" y="3463620"/>
            <a:ext cx="1106805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spcBef>
                <a:spcPts val="105"/>
              </a:spcBef>
              <a:tabLst>
                <a:tab pos="897890" algn="l"/>
              </a:tabLst>
            </a:pPr>
            <a:r>
              <a:rPr sz="1500" spc="5" dirty="0">
                <a:latin typeface="Symbol"/>
                <a:cs typeface="Symbol"/>
              </a:rPr>
              <a:t></a:t>
            </a:r>
            <a:r>
              <a:rPr sz="1500" spc="-18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d</a:t>
            </a:r>
            <a:r>
              <a:rPr sz="1500" i="1" spc="105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Symbol"/>
                <a:cs typeface="Symbol"/>
              </a:rPr>
              <a:t>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2250" spc="-209" baseline="35185" dirty="0">
                <a:latin typeface="Times New Roman"/>
                <a:cs typeface="Times New Roman"/>
              </a:rPr>
              <a:t>1</a:t>
            </a:r>
            <a:r>
              <a:rPr sz="2250" spc="22" baseline="35185" dirty="0">
                <a:latin typeface="Times New Roman"/>
                <a:cs typeface="Times New Roman"/>
              </a:rPr>
              <a:t>,4</a:t>
            </a:r>
            <a:r>
              <a:rPr sz="2250" spc="-135" baseline="3518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b</a:t>
            </a:r>
            <a:r>
              <a:rPr sz="1500" i="1" dirty="0">
                <a:latin typeface="Times New Roman"/>
                <a:cs typeface="Times New Roman"/>
              </a:rPr>
              <a:t>	</a:t>
            </a:r>
            <a:r>
              <a:rPr sz="1500" spc="5" dirty="0">
                <a:latin typeface="Symbol"/>
                <a:cs typeface="Symbol"/>
              </a:rPr>
              <a:t></a:t>
            </a:r>
            <a:r>
              <a:rPr sz="1500" spc="-18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d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43488" y="3613822"/>
            <a:ext cx="201295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500" spc="15" dirty="0">
                <a:latin typeface="Times New Roman"/>
                <a:cs typeface="Times New Roman"/>
              </a:rPr>
              <a:t>4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68872" y="3511126"/>
            <a:ext cx="631190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spcBef>
                <a:spcPts val="105"/>
              </a:spcBef>
            </a:pPr>
            <a:r>
              <a:rPr sz="2250" i="1" spc="-97" baseline="12962" dirty="0">
                <a:latin typeface="Times New Roman"/>
                <a:cs typeface="Times New Roman"/>
              </a:rPr>
              <a:t>A</a:t>
            </a:r>
            <a:r>
              <a:rPr sz="1050" i="1" spc="5" dirty="0">
                <a:latin typeface="Times New Roman"/>
                <a:cs typeface="Times New Roman"/>
              </a:rPr>
              <a:t>s</a:t>
            </a:r>
            <a:r>
              <a:rPr sz="1050" i="1" spc="-130" dirty="0">
                <a:latin typeface="Times New Roman"/>
                <a:cs typeface="Times New Roman"/>
              </a:rPr>
              <a:t> </a:t>
            </a:r>
            <a:r>
              <a:rPr sz="1050" spc="-70" dirty="0">
                <a:latin typeface="Times New Roman"/>
                <a:cs typeface="Times New Roman"/>
              </a:rPr>
              <a:t>m</a:t>
            </a:r>
            <a:r>
              <a:rPr sz="1050" spc="5" dirty="0">
                <a:latin typeface="Times New Roman"/>
                <a:cs typeface="Times New Roman"/>
              </a:rPr>
              <a:t>in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105" dirty="0">
                <a:latin typeface="Times New Roman"/>
                <a:cs typeface="Times New Roman"/>
              </a:rPr>
              <a:t> </a:t>
            </a:r>
            <a:r>
              <a:rPr sz="2250" spc="22" baseline="12962" dirty="0">
                <a:latin typeface="Symbol"/>
                <a:cs typeface="Symbol"/>
              </a:rPr>
              <a:t></a:t>
            </a:r>
            <a:endParaRPr sz="2250" baseline="12962">
              <a:latin typeface="Symbol"/>
              <a:cs typeface="Symbo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139439" y="3281172"/>
            <a:ext cx="2391410" cy="658495"/>
          </a:xfrm>
          <a:custGeom>
            <a:avLst/>
            <a:gdLst/>
            <a:ahLst/>
            <a:cxnLst/>
            <a:rect l="l" t="t" r="r" b="b"/>
            <a:pathLst>
              <a:path w="2391410" h="658495">
                <a:moveTo>
                  <a:pt x="0" y="658367"/>
                </a:moveTo>
                <a:lnTo>
                  <a:pt x="2391156" y="658367"/>
                </a:lnTo>
                <a:lnTo>
                  <a:pt x="2391156" y="0"/>
                </a:lnTo>
                <a:lnTo>
                  <a:pt x="0" y="0"/>
                </a:lnTo>
                <a:lnTo>
                  <a:pt x="0" y="658367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6666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1" y="1524464"/>
            <a:ext cx="7802245" cy="1608455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38100">
              <a:spcBef>
                <a:spcPts val="985"/>
              </a:spcBef>
            </a:pPr>
            <a:r>
              <a:rPr sz="3200" spc="-5" dirty="0">
                <a:latin typeface="Calibri"/>
                <a:cs typeface="Calibri"/>
              </a:rPr>
              <a:t>Analisis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</a:t>
            </a:r>
            <a:endParaRPr sz="3200">
              <a:latin typeface="Calibri"/>
              <a:cs typeface="Calibri"/>
            </a:endParaRPr>
          </a:p>
          <a:p>
            <a:pPr marL="38100">
              <a:spcBef>
                <a:spcPts val="550"/>
              </a:spcBef>
            </a:pPr>
            <a:r>
              <a:rPr sz="2000" b="1" spc="-10" dirty="0">
                <a:latin typeface="Calibri"/>
                <a:cs typeface="Calibri"/>
              </a:rPr>
              <a:t>Contoh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5.1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38100" marR="30480">
              <a:lnSpc>
                <a:spcPct val="101099"/>
              </a:lnSpc>
              <a:spcBef>
                <a:spcPts val="420"/>
              </a:spcBef>
            </a:pPr>
            <a:r>
              <a:rPr spc="-5" dirty="0">
                <a:latin typeface="Calibri"/>
                <a:cs typeface="Calibri"/>
              </a:rPr>
              <a:t>Suatu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konstruksi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pelat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lantai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denah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strukturnya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ditunjukkan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dalam</a:t>
            </a:r>
            <a:r>
              <a:rPr spc="5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Gambar.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Hitunglah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besarnya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kuat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momen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rencana,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Symbol"/>
                <a:cs typeface="Symbol"/>
              </a:rPr>
              <a:t></a:t>
            </a:r>
            <a:r>
              <a:rPr spc="-10" dirty="0">
                <a:latin typeface="Calibri"/>
                <a:cs typeface="Calibri"/>
              </a:rPr>
              <a:t>M</a:t>
            </a:r>
            <a:r>
              <a:rPr spc="-15" baseline="-20833" dirty="0">
                <a:latin typeface="Calibri"/>
                <a:cs typeface="Calibri"/>
              </a:rPr>
              <a:t>n</a:t>
            </a:r>
            <a:r>
              <a:rPr spc="-10" dirty="0">
                <a:latin typeface="Calibri"/>
                <a:cs typeface="Calibri"/>
              </a:rPr>
              <a:t>,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balok</a:t>
            </a:r>
            <a:r>
              <a:rPr dirty="0">
                <a:latin typeface="Calibri"/>
                <a:cs typeface="Calibri"/>
              </a:rPr>
              <a:t> anak </a:t>
            </a:r>
            <a:r>
              <a:rPr spc="-5" dirty="0">
                <a:latin typeface="Calibri"/>
                <a:cs typeface="Calibri"/>
              </a:rPr>
              <a:t>pada </a:t>
            </a:r>
            <a:r>
              <a:rPr spc="-10" dirty="0">
                <a:latin typeface="Calibri"/>
                <a:cs typeface="Calibri"/>
              </a:rPr>
              <a:t>potongan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10" dirty="0">
                <a:latin typeface="Calibri"/>
                <a:cs typeface="Calibri"/>
              </a:rPr>
              <a:t>A-A</a:t>
            </a:r>
            <a:endParaRPr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85482" y="3237103"/>
            <a:ext cx="12611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178560" algn="l"/>
              </a:tabLst>
            </a:pPr>
            <a:r>
              <a:rPr sz="1200" dirty="0">
                <a:latin typeface="Calibri"/>
                <a:cs typeface="Calibri"/>
              </a:rPr>
              <a:t>c	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17141" y="3103830"/>
            <a:ext cx="749045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dan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B-B.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Anggap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balok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sebagai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balok </a:t>
            </a:r>
            <a:r>
              <a:rPr spc="-95" dirty="0">
                <a:latin typeface="Calibri"/>
                <a:cs typeface="Calibri"/>
              </a:rPr>
              <a:t>T.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Gunakan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nilai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baseline="25462" dirty="0">
                <a:latin typeface="Calibri"/>
                <a:cs typeface="Calibri"/>
              </a:rPr>
              <a:t>/</a:t>
            </a:r>
            <a:r>
              <a:rPr spc="562" baseline="25462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25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MPa,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</a:t>
            </a:r>
            <a:r>
              <a:rPr spc="5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 400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MPa</a:t>
            </a:r>
            <a:endParaRPr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20070" y="3664750"/>
            <a:ext cx="5917763" cy="295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290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258213" y="2344529"/>
            <a:ext cx="121920" cy="0"/>
          </a:xfrm>
          <a:custGeom>
            <a:avLst/>
            <a:gdLst/>
            <a:ahLst/>
            <a:cxnLst/>
            <a:rect l="l" t="t" r="r" b="b"/>
            <a:pathLst>
              <a:path w="121919">
                <a:moveTo>
                  <a:pt x="0" y="0"/>
                </a:moveTo>
                <a:lnTo>
                  <a:pt x="121307" y="0"/>
                </a:lnTo>
              </a:path>
            </a:pathLst>
          </a:custGeom>
          <a:ln w="92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99057" y="2344529"/>
            <a:ext cx="403860" cy="0"/>
          </a:xfrm>
          <a:custGeom>
            <a:avLst/>
            <a:gdLst/>
            <a:ahLst/>
            <a:cxnLst/>
            <a:rect l="l" t="t" r="r" b="b"/>
            <a:pathLst>
              <a:path w="403860">
                <a:moveTo>
                  <a:pt x="0" y="0"/>
                </a:moveTo>
                <a:lnTo>
                  <a:pt x="403301" y="0"/>
                </a:lnTo>
              </a:path>
            </a:pathLst>
          </a:custGeom>
          <a:ln w="92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68197" y="2413854"/>
            <a:ext cx="104775" cy="9525"/>
          </a:xfrm>
          <a:custGeom>
            <a:avLst/>
            <a:gdLst/>
            <a:ahLst/>
            <a:cxnLst/>
            <a:rect l="l" t="t" r="r" b="b"/>
            <a:pathLst>
              <a:path w="104775" h="9525">
                <a:moveTo>
                  <a:pt x="104670" y="0"/>
                </a:moveTo>
                <a:lnTo>
                  <a:pt x="0" y="0"/>
                </a:lnTo>
                <a:lnTo>
                  <a:pt x="0" y="8903"/>
                </a:lnTo>
                <a:lnTo>
                  <a:pt x="104670" y="8903"/>
                </a:lnTo>
                <a:lnTo>
                  <a:pt x="1046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372150" y="1741858"/>
            <a:ext cx="6628130" cy="1160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spcBef>
                <a:spcPts val="105"/>
              </a:spcBef>
              <a:tabLst>
                <a:tab pos="358775" algn="l"/>
              </a:tabLst>
            </a:pPr>
            <a:r>
              <a:rPr sz="1450" dirty="0">
                <a:latin typeface="Times New Roman"/>
                <a:cs typeface="Times New Roman"/>
              </a:rPr>
              <a:t>1.	Menghitung lebar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efektif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bagian sayap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balok,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dengan</a:t>
            </a:r>
            <a:r>
              <a:rPr sz="1450" spc="6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mengambil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nilai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terkecil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dari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:</a:t>
            </a:r>
            <a:endParaRPr sz="1450">
              <a:latin typeface="Times New Roman"/>
              <a:cs typeface="Times New Roman"/>
            </a:endParaRPr>
          </a:p>
          <a:p>
            <a:pPr>
              <a:spcBef>
                <a:spcPts val="55"/>
              </a:spcBef>
            </a:pPr>
            <a:endParaRPr sz="1550">
              <a:latin typeface="Times New Roman"/>
              <a:cs typeface="Times New Roman"/>
            </a:endParaRPr>
          </a:p>
          <a:p>
            <a:pPr marL="1027430">
              <a:lnSpc>
                <a:spcPts val="1440"/>
              </a:lnSpc>
              <a:tabLst>
                <a:tab pos="1695450" algn="l"/>
              </a:tabLst>
            </a:pPr>
            <a:r>
              <a:rPr sz="1450" i="1" dirty="0">
                <a:latin typeface="Times New Roman"/>
                <a:cs typeface="Times New Roman"/>
              </a:rPr>
              <a:t>b</a:t>
            </a:r>
            <a:r>
              <a:rPr sz="1425" i="1" baseline="-8771" dirty="0">
                <a:latin typeface="Times New Roman"/>
                <a:cs typeface="Times New Roman"/>
              </a:rPr>
              <a:t>e	</a:t>
            </a:r>
            <a:r>
              <a:rPr sz="1450" dirty="0">
                <a:latin typeface="Times New Roman"/>
                <a:cs typeface="Times New Roman"/>
              </a:rPr>
              <a:t>&lt;</a:t>
            </a:r>
            <a:r>
              <a:rPr sz="1450" spc="160" dirty="0">
                <a:latin typeface="Times New Roman"/>
                <a:cs typeface="Times New Roman"/>
              </a:rPr>
              <a:t> </a:t>
            </a:r>
            <a:r>
              <a:rPr sz="2175" i="1" spc="22" baseline="36398" dirty="0">
                <a:latin typeface="Times New Roman"/>
                <a:cs typeface="Times New Roman"/>
              </a:rPr>
              <a:t>l </a:t>
            </a:r>
            <a:r>
              <a:rPr sz="2175" i="1" spc="30" baseline="36398" dirty="0">
                <a:latin typeface="Times New Roman"/>
                <a:cs typeface="Times New Roman"/>
              </a:rPr>
              <a:t> </a:t>
            </a:r>
            <a:r>
              <a:rPr sz="1450" spc="35" dirty="0">
                <a:latin typeface="Symbol"/>
                <a:cs typeface="Symbol"/>
              </a:rPr>
              <a:t></a:t>
            </a:r>
            <a:r>
              <a:rPr sz="1450" spc="155" dirty="0">
                <a:latin typeface="Times New Roman"/>
                <a:cs typeface="Times New Roman"/>
              </a:rPr>
              <a:t> </a:t>
            </a:r>
            <a:r>
              <a:rPr sz="2175" spc="30" baseline="36398" dirty="0">
                <a:latin typeface="Times New Roman"/>
                <a:cs typeface="Times New Roman"/>
              </a:rPr>
              <a:t>7000</a:t>
            </a:r>
            <a:r>
              <a:rPr sz="2175" spc="165" baseline="36398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 1.750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  <a:p>
            <a:pPr marL="1901825">
              <a:lnSpc>
                <a:spcPts val="1440"/>
              </a:lnSpc>
              <a:tabLst>
                <a:tab pos="2383155" algn="l"/>
              </a:tabLst>
            </a:pPr>
            <a:r>
              <a:rPr sz="1450" spc="30" dirty="0">
                <a:latin typeface="Times New Roman"/>
                <a:cs typeface="Times New Roman"/>
              </a:rPr>
              <a:t>4	4</a:t>
            </a:r>
            <a:endParaRPr sz="1450">
              <a:latin typeface="Times New Roman"/>
              <a:cs typeface="Times New Roman"/>
            </a:endParaRPr>
          </a:p>
          <a:p>
            <a:pPr marL="1027430">
              <a:spcBef>
                <a:spcPts val="730"/>
              </a:spcBef>
              <a:tabLst>
                <a:tab pos="1695450" algn="l"/>
              </a:tabLst>
            </a:pPr>
            <a:r>
              <a:rPr sz="1450" i="1" dirty="0">
                <a:latin typeface="Times New Roman"/>
                <a:cs typeface="Times New Roman"/>
              </a:rPr>
              <a:t>b</a:t>
            </a:r>
            <a:r>
              <a:rPr sz="1425" i="1" baseline="-8771" dirty="0">
                <a:latin typeface="Times New Roman"/>
                <a:cs typeface="Times New Roman"/>
              </a:rPr>
              <a:t>e	</a:t>
            </a:r>
            <a:r>
              <a:rPr sz="14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&lt;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b</a:t>
            </a:r>
            <a:r>
              <a:rPr sz="1425" i="1" spc="15" baseline="-8771" dirty="0">
                <a:latin typeface="Times New Roman"/>
                <a:cs typeface="Times New Roman"/>
              </a:rPr>
              <a:t>w</a:t>
            </a:r>
            <a:r>
              <a:rPr sz="1425" i="1" spc="142" baseline="-8771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+ 2(8</a:t>
            </a:r>
            <a:r>
              <a:rPr sz="1450" i="1" dirty="0">
                <a:latin typeface="Times New Roman"/>
                <a:cs typeface="Times New Roman"/>
              </a:rPr>
              <a:t>h</a:t>
            </a:r>
            <a:r>
              <a:rPr sz="1425" i="1" baseline="-8771" dirty="0">
                <a:latin typeface="Times New Roman"/>
                <a:cs typeface="Times New Roman"/>
              </a:rPr>
              <a:t>f</a:t>
            </a:r>
            <a:r>
              <a:rPr sz="1450" dirty="0">
                <a:latin typeface="Times New Roman"/>
                <a:cs typeface="Times New Roman"/>
              </a:rPr>
              <a:t>)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300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+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16(120)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2.220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80997" y="3221155"/>
            <a:ext cx="927735" cy="1583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833755" algn="l"/>
              </a:tabLst>
            </a:pPr>
            <a:r>
              <a:rPr sz="950" i="1" spc="-5" dirty="0">
                <a:latin typeface="Times New Roman"/>
                <a:cs typeface="Times New Roman"/>
              </a:rPr>
              <a:t>e	w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05439" y="3291692"/>
            <a:ext cx="758190" cy="0"/>
          </a:xfrm>
          <a:custGeom>
            <a:avLst/>
            <a:gdLst/>
            <a:ahLst/>
            <a:cxnLst/>
            <a:rect l="l" t="t" r="r" b="b"/>
            <a:pathLst>
              <a:path w="758189">
                <a:moveTo>
                  <a:pt x="0" y="0"/>
                </a:moveTo>
                <a:lnTo>
                  <a:pt x="757702" y="0"/>
                </a:lnTo>
              </a:path>
            </a:pathLst>
          </a:custGeom>
          <a:ln w="91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387462" y="3144595"/>
            <a:ext cx="1407795" cy="23660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680085" algn="l"/>
              </a:tabLst>
            </a:pPr>
            <a:r>
              <a:rPr sz="2175" i="1" baseline="1915" dirty="0">
                <a:latin typeface="Times New Roman"/>
                <a:cs typeface="Times New Roman"/>
              </a:rPr>
              <a:t>b	</a:t>
            </a:r>
            <a:r>
              <a:rPr sz="2175" u="sng" baseline="19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&lt;</a:t>
            </a:r>
            <a:r>
              <a:rPr sz="2175" spc="7" baseline="1915" dirty="0">
                <a:latin typeface="Times New Roman"/>
                <a:cs typeface="Times New Roman"/>
              </a:rPr>
              <a:t> </a:t>
            </a:r>
            <a:r>
              <a:rPr sz="2175" i="1" baseline="1915" dirty="0">
                <a:latin typeface="Times New Roman"/>
                <a:cs typeface="Times New Roman"/>
              </a:rPr>
              <a:t>b  </a:t>
            </a:r>
            <a:r>
              <a:rPr sz="2175" i="1" spc="-150" baseline="1915" dirty="0">
                <a:latin typeface="Times New Roman"/>
                <a:cs typeface="Times New Roman"/>
              </a:rPr>
              <a:t> </a:t>
            </a:r>
            <a:r>
              <a:rPr sz="2175" baseline="1915" dirty="0">
                <a:latin typeface="Times New Roman"/>
                <a:cs typeface="Times New Roman"/>
              </a:rPr>
              <a:t>+</a:t>
            </a:r>
            <a:r>
              <a:rPr sz="2175" spc="7" baseline="1915" dirty="0">
                <a:latin typeface="Times New Roman"/>
                <a:cs typeface="Times New Roman"/>
              </a:rPr>
              <a:t> </a:t>
            </a:r>
            <a:r>
              <a:rPr sz="2175" baseline="1915" dirty="0">
                <a:latin typeface="Times New Roman"/>
                <a:cs typeface="Times New Roman"/>
              </a:rPr>
              <a:t>2</a:t>
            </a:r>
            <a:r>
              <a:rPr sz="2175" spc="-195" baseline="19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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98462" y="3317293"/>
            <a:ext cx="96520" cy="2353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50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28390" y="3285174"/>
            <a:ext cx="118110" cy="2353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50" dirty="0">
                <a:latin typeface="Times New Roman"/>
                <a:cs typeface="Times New Roman"/>
              </a:rPr>
              <a:t>2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30859" y="3118608"/>
            <a:ext cx="111760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000" i="1" spc="10" dirty="0">
                <a:latin typeface="Times New Roman"/>
                <a:cs typeface="Times New Roman"/>
              </a:rPr>
              <a:t>w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98462" y="3027791"/>
            <a:ext cx="971550" cy="2353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887094" algn="l"/>
              </a:tabLst>
            </a:pPr>
            <a:r>
              <a:rPr sz="1450" dirty="0">
                <a:latin typeface="Symbol"/>
                <a:cs typeface="Symbol"/>
              </a:rPr>
              <a:t></a:t>
            </a:r>
            <a:r>
              <a:rPr sz="1450" spc="-105" dirty="0">
                <a:latin typeface="Times New Roman"/>
                <a:cs typeface="Times New Roman"/>
              </a:rPr>
              <a:t> </a:t>
            </a:r>
            <a:r>
              <a:rPr sz="2175" spc="-15" baseline="3831" dirty="0">
                <a:latin typeface="Times New Roman"/>
                <a:cs typeface="Times New Roman"/>
              </a:rPr>
              <a:t>300</a:t>
            </a:r>
            <a:r>
              <a:rPr sz="2175" baseline="3831" dirty="0">
                <a:latin typeface="Times New Roman"/>
                <a:cs typeface="Times New Roman"/>
              </a:rPr>
              <a:t>0</a:t>
            </a:r>
            <a:r>
              <a:rPr sz="2175" spc="-127" baseline="3831" dirty="0">
                <a:latin typeface="Times New Roman"/>
                <a:cs typeface="Times New Roman"/>
              </a:rPr>
              <a:t> </a:t>
            </a:r>
            <a:r>
              <a:rPr sz="2175" baseline="3831" dirty="0">
                <a:latin typeface="Symbol"/>
                <a:cs typeface="Symbol"/>
              </a:rPr>
              <a:t></a:t>
            </a:r>
            <a:r>
              <a:rPr sz="2175" spc="-165" baseline="3831" dirty="0">
                <a:latin typeface="Times New Roman"/>
                <a:cs typeface="Times New Roman"/>
              </a:rPr>
              <a:t> </a:t>
            </a:r>
            <a:r>
              <a:rPr sz="2175" i="1" baseline="3831" dirty="0">
                <a:latin typeface="Times New Roman"/>
                <a:cs typeface="Times New Roman"/>
              </a:rPr>
              <a:t>b	</a:t>
            </a:r>
            <a:r>
              <a:rPr sz="1450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73147" y="3144594"/>
            <a:ext cx="2705735" cy="3981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545"/>
              </a:lnSpc>
              <a:spcBef>
                <a:spcPts val="105"/>
              </a:spcBef>
            </a:pPr>
            <a:r>
              <a:rPr sz="1450" dirty="0">
                <a:latin typeface="Symbol"/>
                <a:cs typeface="Symbol"/>
              </a:rPr>
              <a:t></a:t>
            </a:r>
            <a:r>
              <a:rPr sz="1450" spc="225" dirty="0">
                <a:latin typeface="Times New Roman"/>
                <a:cs typeface="Times New Roman"/>
              </a:rPr>
              <a:t> </a:t>
            </a:r>
            <a:r>
              <a:rPr sz="2175" baseline="1915" dirty="0">
                <a:latin typeface="Times New Roman"/>
                <a:cs typeface="Times New Roman"/>
              </a:rPr>
              <a:t>= </a:t>
            </a:r>
            <a:r>
              <a:rPr sz="2175" spc="7" baseline="1915" dirty="0">
                <a:latin typeface="Times New Roman"/>
                <a:cs typeface="Times New Roman"/>
              </a:rPr>
              <a:t>300</a:t>
            </a:r>
            <a:r>
              <a:rPr sz="2175" spc="-15" baseline="1915" dirty="0">
                <a:latin typeface="Times New Roman"/>
                <a:cs typeface="Times New Roman"/>
              </a:rPr>
              <a:t> </a:t>
            </a:r>
            <a:r>
              <a:rPr sz="2175" baseline="1915" dirty="0">
                <a:latin typeface="Times New Roman"/>
                <a:cs typeface="Times New Roman"/>
              </a:rPr>
              <a:t>+ (3000</a:t>
            </a:r>
            <a:r>
              <a:rPr sz="2175" spc="7" baseline="1915" dirty="0">
                <a:latin typeface="Times New Roman"/>
                <a:cs typeface="Times New Roman"/>
              </a:rPr>
              <a:t> </a:t>
            </a:r>
            <a:r>
              <a:rPr sz="2175" baseline="1915" dirty="0">
                <a:latin typeface="Times New Roman"/>
                <a:cs typeface="Times New Roman"/>
              </a:rPr>
              <a:t>–</a:t>
            </a:r>
            <a:r>
              <a:rPr sz="2175" spc="7" baseline="1915" dirty="0">
                <a:latin typeface="Times New Roman"/>
                <a:cs typeface="Times New Roman"/>
              </a:rPr>
              <a:t> </a:t>
            </a:r>
            <a:r>
              <a:rPr sz="2175" baseline="1915" dirty="0">
                <a:latin typeface="Times New Roman"/>
                <a:cs typeface="Times New Roman"/>
              </a:rPr>
              <a:t>300)</a:t>
            </a:r>
            <a:r>
              <a:rPr sz="2175" spc="-22" baseline="1915" dirty="0">
                <a:latin typeface="Times New Roman"/>
                <a:cs typeface="Times New Roman"/>
              </a:rPr>
              <a:t> </a:t>
            </a:r>
            <a:r>
              <a:rPr sz="2175" baseline="1915" dirty="0">
                <a:latin typeface="Times New Roman"/>
                <a:cs typeface="Times New Roman"/>
              </a:rPr>
              <a:t>= 3.000</a:t>
            </a:r>
            <a:r>
              <a:rPr sz="2175" spc="7" baseline="1915" dirty="0">
                <a:latin typeface="Times New Roman"/>
                <a:cs typeface="Times New Roman"/>
              </a:rPr>
              <a:t> </a:t>
            </a:r>
            <a:r>
              <a:rPr sz="2175" spc="-7" baseline="1915" dirty="0">
                <a:latin typeface="Times New Roman"/>
                <a:cs typeface="Times New Roman"/>
              </a:rPr>
              <a:t>mm</a:t>
            </a:r>
            <a:endParaRPr sz="2175" baseline="1915">
              <a:latin typeface="Times New Roman"/>
              <a:cs typeface="Times New Roman"/>
            </a:endParaRPr>
          </a:p>
          <a:p>
            <a:pPr marL="12700">
              <a:lnSpc>
                <a:spcPts val="1545"/>
              </a:lnSpc>
            </a:pPr>
            <a:r>
              <a:rPr sz="145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44829" y="3548732"/>
            <a:ext cx="4857750" cy="681355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386715">
              <a:spcBef>
                <a:spcPts val="925"/>
              </a:spcBef>
            </a:pPr>
            <a:r>
              <a:rPr sz="1450" spc="-5" dirty="0">
                <a:latin typeface="Times New Roman"/>
                <a:cs typeface="Times New Roman"/>
              </a:rPr>
              <a:t>sehingga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nilai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b</a:t>
            </a:r>
            <a:r>
              <a:rPr sz="1425" i="1" baseline="-8771" dirty="0">
                <a:latin typeface="Times New Roman"/>
                <a:cs typeface="Times New Roman"/>
              </a:rPr>
              <a:t>e</a:t>
            </a:r>
            <a:r>
              <a:rPr sz="1425" i="1" spc="187" baseline="-8771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 </a:t>
            </a:r>
            <a:r>
              <a:rPr sz="1450" spc="5" dirty="0">
                <a:latin typeface="Times New Roman"/>
                <a:cs typeface="Times New Roman"/>
              </a:rPr>
              <a:t>1.750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  <a:p>
            <a:pPr marL="38100">
              <a:spcBef>
                <a:spcPts val="850"/>
              </a:spcBef>
              <a:tabLst>
                <a:tab pos="356870" algn="l"/>
              </a:tabLst>
            </a:pPr>
            <a:r>
              <a:rPr sz="1400" spc="-5" dirty="0">
                <a:latin typeface="Times New Roman"/>
                <a:cs typeface="Times New Roman"/>
              </a:rPr>
              <a:t>1.	</a:t>
            </a:r>
            <a:r>
              <a:rPr sz="1400" spc="-10" dirty="0">
                <a:latin typeface="Times New Roman"/>
                <a:cs typeface="Times New Roman"/>
              </a:rPr>
              <a:t>Untuk </a:t>
            </a:r>
            <a:r>
              <a:rPr sz="1400" spc="-5" dirty="0">
                <a:latin typeface="Times New Roman"/>
                <a:cs typeface="Times New Roman"/>
              </a:rPr>
              <a:t>penampang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balok Potongan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A-A,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hitung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50" i="1" spc="-15" dirty="0">
                <a:latin typeface="Symbol"/>
                <a:cs typeface="Symbol"/>
              </a:rPr>
              <a:t></a:t>
            </a:r>
            <a:r>
              <a:rPr sz="1400" i="1" spc="-15" dirty="0">
                <a:latin typeface="Times New Roman"/>
                <a:cs typeface="Times New Roman"/>
              </a:rPr>
              <a:t>M</a:t>
            </a:r>
            <a:r>
              <a:rPr sz="1350" i="1" spc="-22" baseline="-9259" dirty="0">
                <a:latin typeface="Times New Roman"/>
                <a:cs typeface="Times New Roman"/>
              </a:rPr>
              <a:t>n</a:t>
            </a:r>
            <a:r>
              <a:rPr sz="1350" i="1" spc="195" baseline="-925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dan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A</a:t>
            </a:r>
            <a:r>
              <a:rPr sz="1350" i="1" baseline="-9259" dirty="0">
                <a:latin typeface="Times New Roman"/>
                <a:cs typeface="Times New Roman"/>
              </a:rPr>
              <a:t>s</a:t>
            </a:r>
            <a:r>
              <a:rPr sz="1350" i="1" spc="15" baseline="-9259" dirty="0">
                <a:latin typeface="Times New Roman"/>
                <a:cs typeface="Times New Roman"/>
              </a:rPr>
              <a:t> </a:t>
            </a:r>
            <a:r>
              <a:rPr sz="1350" i="1" baseline="-9259" dirty="0">
                <a:latin typeface="Times New Roman"/>
                <a:cs typeface="Times New Roman"/>
              </a:rPr>
              <a:t>min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03557" y="4301423"/>
            <a:ext cx="261620" cy="5448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400" i="1" dirty="0">
                <a:latin typeface="Times New Roman"/>
                <a:cs typeface="Times New Roman"/>
              </a:rPr>
              <a:t>A</a:t>
            </a:r>
            <a:r>
              <a:rPr sz="1350" i="1" baseline="-9259" dirty="0">
                <a:latin typeface="Times New Roman"/>
                <a:cs typeface="Times New Roman"/>
              </a:rPr>
              <a:t>s</a:t>
            </a:r>
            <a:endParaRPr sz="1350" baseline="-9259">
              <a:latin typeface="Times New Roman"/>
              <a:cs typeface="Times New Roman"/>
            </a:endParaRPr>
          </a:p>
          <a:p>
            <a:pPr marR="30480" algn="r">
              <a:lnSpc>
                <a:spcPts val="535"/>
              </a:lnSpc>
              <a:spcBef>
                <a:spcPts val="750"/>
              </a:spcBef>
            </a:pPr>
            <a:r>
              <a:rPr sz="900" dirty="0">
                <a:latin typeface="Times New Roman"/>
                <a:cs typeface="Times New Roman"/>
              </a:rPr>
              <a:t>/</a:t>
            </a:r>
            <a:endParaRPr sz="900">
              <a:latin typeface="Times New Roman"/>
              <a:cs typeface="Times New Roman"/>
            </a:endParaRPr>
          </a:p>
          <a:p>
            <a:pPr marL="38100">
              <a:lnSpc>
                <a:spcPts val="1135"/>
              </a:lnSpc>
            </a:pPr>
            <a:r>
              <a:rPr sz="1400" i="1" dirty="0">
                <a:latin typeface="Times New Roman"/>
                <a:cs typeface="Times New Roman"/>
              </a:rPr>
              <a:t>A</a:t>
            </a:r>
            <a:r>
              <a:rPr sz="1350" i="1" baseline="-9259" dirty="0">
                <a:latin typeface="Times New Roman"/>
                <a:cs typeface="Times New Roman"/>
              </a:rPr>
              <a:t>s</a:t>
            </a:r>
            <a:endParaRPr sz="1350" baseline="-9259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42355" y="4206489"/>
            <a:ext cx="1659255" cy="63944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8100">
              <a:spcBef>
                <a:spcPts val="835"/>
              </a:spcBef>
            </a:pPr>
            <a:r>
              <a:rPr sz="1400" spc="-5" dirty="0">
                <a:latin typeface="Times New Roman"/>
                <a:cs typeface="Times New Roman"/>
              </a:rPr>
              <a:t>=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6(380)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=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2.280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mm</a:t>
            </a:r>
            <a:r>
              <a:rPr sz="1350" spc="-7" baseline="30864" dirty="0">
                <a:latin typeface="Times New Roman"/>
                <a:cs typeface="Times New Roman"/>
              </a:rPr>
              <a:t>2</a:t>
            </a:r>
            <a:endParaRPr sz="1350" baseline="30864">
              <a:latin typeface="Times New Roman"/>
              <a:cs typeface="Times New Roman"/>
            </a:endParaRPr>
          </a:p>
          <a:p>
            <a:pPr marL="38100">
              <a:spcBef>
                <a:spcPts val="740"/>
              </a:spcBef>
            </a:pPr>
            <a:r>
              <a:rPr sz="1400" spc="-5" dirty="0">
                <a:latin typeface="Times New Roman"/>
                <a:cs typeface="Times New Roman"/>
              </a:rPr>
              <a:t>=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2(490)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=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980</a:t>
            </a:r>
            <a:r>
              <a:rPr sz="1400" spc="-10" dirty="0">
                <a:latin typeface="Times New Roman"/>
                <a:cs typeface="Times New Roman"/>
              </a:rPr>
              <a:t> mm</a:t>
            </a:r>
            <a:r>
              <a:rPr sz="1350" spc="-15" baseline="30864" dirty="0">
                <a:latin typeface="Times New Roman"/>
                <a:cs typeface="Times New Roman"/>
              </a:rPr>
              <a:t>2</a:t>
            </a:r>
            <a:endParaRPr sz="1350" baseline="30864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64263" y="4822604"/>
            <a:ext cx="7265670" cy="65151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 marR="30480">
              <a:lnSpc>
                <a:spcPct val="146700"/>
              </a:lnSpc>
              <a:spcBef>
                <a:spcPts val="35"/>
              </a:spcBef>
            </a:pPr>
            <a:r>
              <a:rPr sz="1400" spc="-5" dirty="0">
                <a:latin typeface="Times New Roman"/>
                <a:cs typeface="Times New Roman"/>
              </a:rPr>
              <a:t>Asumsikan </a:t>
            </a:r>
            <a:r>
              <a:rPr sz="1400" spc="-10" dirty="0">
                <a:latin typeface="Times New Roman"/>
                <a:cs typeface="Times New Roman"/>
              </a:rPr>
              <a:t>bahwa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balok termasuk </a:t>
            </a:r>
            <a:r>
              <a:rPr sz="1400" dirty="0">
                <a:latin typeface="Times New Roman"/>
                <a:cs typeface="Times New Roman"/>
              </a:rPr>
              <a:t>dalam</a:t>
            </a:r>
            <a:r>
              <a:rPr sz="1400" spc="-5" dirty="0">
                <a:latin typeface="Times New Roman"/>
                <a:cs typeface="Times New Roman"/>
              </a:rPr>
              <a:t> kategori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pertama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25" dirty="0">
                <a:latin typeface="Times New Roman"/>
                <a:cs typeface="Times New Roman"/>
              </a:rPr>
              <a:t>(</a:t>
            </a:r>
            <a:r>
              <a:rPr sz="1400" i="1" spc="25" dirty="0">
                <a:latin typeface="Times New Roman"/>
                <a:cs typeface="Times New Roman"/>
              </a:rPr>
              <a:t>a</a:t>
            </a:r>
            <a:r>
              <a:rPr sz="1400" i="1" spc="15" dirty="0">
                <a:latin typeface="Times New Roman"/>
                <a:cs typeface="Times New Roman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&lt;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h</a:t>
            </a:r>
            <a:r>
              <a:rPr sz="1350" i="1" spc="-7" baseline="-9259" dirty="0">
                <a:latin typeface="Times New Roman"/>
                <a:cs typeface="Times New Roman"/>
              </a:rPr>
              <a:t>f</a:t>
            </a:r>
            <a:r>
              <a:rPr sz="1400" spc="-5" dirty="0">
                <a:latin typeface="Times New Roman"/>
                <a:cs typeface="Times New Roman"/>
              </a:rPr>
              <a:t>)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dan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asumsikan pula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tulangan </a:t>
            </a:r>
            <a:r>
              <a:rPr sz="1400" dirty="0">
                <a:latin typeface="Times New Roman"/>
                <a:cs typeface="Times New Roman"/>
              </a:rPr>
              <a:t>tarik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sudah </a:t>
            </a:r>
            <a:r>
              <a:rPr sz="1400" spc="-5" dirty="0">
                <a:latin typeface="Times New Roman"/>
                <a:cs typeface="Times New Roman"/>
              </a:rPr>
              <a:t>luluh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50" i="1" spc="-10" dirty="0">
                <a:latin typeface="Symbol"/>
                <a:cs typeface="Symbol"/>
              </a:rPr>
              <a:t></a:t>
            </a:r>
            <a:r>
              <a:rPr sz="1350" i="1" spc="-15" baseline="-9259" dirty="0">
                <a:latin typeface="Times New Roman"/>
                <a:cs typeface="Times New Roman"/>
              </a:rPr>
              <a:t>t</a:t>
            </a:r>
            <a:r>
              <a:rPr sz="1350" i="1" spc="187" baseline="-925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&gt;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50" i="1" spc="-5" dirty="0">
                <a:latin typeface="Symbol"/>
                <a:cs typeface="Symbol"/>
              </a:rPr>
              <a:t></a:t>
            </a:r>
            <a:r>
              <a:rPr sz="1350" i="1" spc="-7" baseline="-9259" dirty="0">
                <a:latin typeface="Times New Roman"/>
                <a:cs typeface="Times New Roman"/>
              </a:rPr>
              <a:t>y</a:t>
            </a:r>
            <a:r>
              <a:rPr sz="1400" spc="-5" dirty="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161649" y="5843750"/>
            <a:ext cx="683895" cy="0"/>
          </a:xfrm>
          <a:custGeom>
            <a:avLst/>
            <a:gdLst/>
            <a:ahLst/>
            <a:cxnLst/>
            <a:rect l="l" t="t" r="r" b="b"/>
            <a:pathLst>
              <a:path w="683895">
                <a:moveTo>
                  <a:pt x="0" y="0"/>
                </a:moveTo>
                <a:lnTo>
                  <a:pt x="683349" y="0"/>
                </a:lnTo>
              </a:path>
            </a:pathLst>
          </a:custGeom>
          <a:ln w="87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328957" y="5698287"/>
            <a:ext cx="1682750" cy="226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650875" algn="l"/>
                <a:tab pos="156908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a	</a:t>
            </a:r>
            <a:r>
              <a:rPr sz="1400" spc="-5" dirty="0">
                <a:latin typeface="Times New Roman"/>
                <a:cs typeface="Times New Roman"/>
              </a:rPr>
              <a:t>=	</a:t>
            </a:r>
            <a:r>
              <a:rPr sz="1350" spc="45" dirty="0">
                <a:latin typeface="Symbol"/>
                <a:cs typeface="Symbol"/>
              </a:rPr>
              <a:t>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046286" y="5843750"/>
            <a:ext cx="1183640" cy="0"/>
          </a:xfrm>
          <a:custGeom>
            <a:avLst/>
            <a:gdLst/>
            <a:ahLst/>
            <a:cxnLst/>
            <a:rect l="l" t="t" r="r" b="b"/>
            <a:pathLst>
              <a:path w="1183639">
                <a:moveTo>
                  <a:pt x="0" y="0"/>
                </a:moveTo>
                <a:lnTo>
                  <a:pt x="1183153" y="0"/>
                </a:lnTo>
              </a:path>
            </a:pathLst>
          </a:custGeom>
          <a:ln w="87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046113" y="5552129"/>
            <a:ext cx="1186815" cy="52006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2540" algn="ctr">
              <a:spcBef>
                <a:spcPts val="420"/>
              </a:spcBef>
            </a:pPr>
            <a:r>
              <a:rPr sz="1350" spc="20" dirty="0">
                <a:latin typeface="Times New Roman"/>
                <a:cs typeface="Times New Roman"/>
              </a:rPr>
              <a:t>2</a:t>
            </a:r>
            <a:r>
              <a:rPr sz="1350" spc="10" dirty="0">
                <a:latin typeface="Times New Roman"/>
                <a:cs typeface="Times New Roman"/>
              </a:rPr>
              <a:t>.</a:t>
            </a:r>
            <a:r>
              <a:rPr sz="1350" spc="20" dirty="0">
                <a:latin typeface="Times New Roman"/>
                <a:cs typeface="Times New Roman"/>
              </a:rPr>
              <a:t>28</a:t>
            </a:r>
            <a:r>
              <a:rPr sz="1350" spc="40" dirty="0">
                <a:latin typeface="Times New Roman"/>
                <a:cs typeface="Times New Roman"/>
              </a:rPr>
              <a:t>0</a:t>
            </a:r>
            <a:r>
              <a:rPr sz="1350" spc="-180" dirty="0">
                <a:latin typeface="Times New Roman"/>
                <a:cs typeface="Times New Roman"/>
              </a:rPr>
              <a:t> </a:t>
            </a:r>
            <a:r>
              <a:rPr sz="1350" spc="45" dirty="0">
                <a:latin typeface="Symbol"/>
                <a:cs typeface="Symbol"/>
              </a:rPr>
              <a:t></a:t>
            </a:r>
            <a:r>
              <a:rPr sz="1350" spc="-125" dirty="0">
                <a:latin typeface="Times New Roman"/>
                <a:cs typeface="Times New Roman"/>
              </a:rPr>
              <a:t> </a:t>
            </a:r>
            <a:r>
              <a:rPr sz="1350" spc="20" dirty="0">
                <a:latin typeface="Times New Roman"/>
                <a:cs typeface="Times New Roman"/>
              </a:rPr>
              <a:t>400</a:t>
            </a:r>
            <a:endParaRPr sz="1350">
              <a:latin typeface="Times New Roman"/>
              <a:cs typeface="Times New Roman"/>
            </a:endParaRPr>
          </a:p>
          <a:p>
            <a:pPr algn="ctr">
              <a:spcBef>
                <a:spcPts val="325"/>
              </a:spcBef>
            </a:pPr>
            <a:r>
              <a:rPr sz="1350" dirty="0">
                <a:latin typeface="Times New Roman"/>
                <a:cs typeface="Times New Roman"/>
              </a:rPr>
              <a:t>0</a:t>
            </a:r>
            <a:r>
              <a:rPr sz="1350" spc="-35" dirty="0">
                <a:latin typeface="Times New Roman"/>
                <a:cs typeface="Times New Roman"/>
              </a:rPr>
              <a:t>,</a:t>
            </a:r>
            <a:r>
              <a:rPr sz="1350" spc="20" dirty="0">
                <a:latin typeface="Times New Roman"/>
                <a:cs typeface="Times New Roman"/>
              </a:rPr>
              <a:t>8</a:t>
            </a:r>
            <a:r>
              <a:rPr sz="1350" spc="40" dirty="0">
                <a:latin typeface="Times New Roman"/>
                <a:cs typeface="Times New Roman"/>
              </a:rPr>
              <a:t>5</a:t>
            </a:r>
            <a:r>
              <a:rPr sz="1350" spc="-200" dirty="0">
                <a:latin typeface="Times New Roman"/>
                <a:cs typeface="Times New Roman"/>
              </a:rPr>
              <a:t> </a:t>
            </a:r>
            <a:r>
              <a:rPr sz="1350" spc="45" dirty="0">
                <a:latin typeface="Symbol"/>
                <a:cs typeface="Symbol"/>
              </a:rPr>
              <a:t></a:t>
            </a:r>
            <a:r>
              <a:rPr sz="1350" spc="-125" dirty="0">
                <a:latin typeface="Times New Roman"/>
                <a:cs typeface="Times New Roman"/>
              </a:rPr>
              <a:t> </a:t>
            </a:r>
            <a:r>
              <a:rPr sz="1350" spc="20" dirty="0">
                <a:latin typeface="Times New Roman"/>
                <a:cs typeface="Times New Roman"/>
              </a:rPr>
              <a:t>2</a:t>
            </a:r>
            <a:r>
              <a:rPr sz="1350" spc="40" dirty="0">
                <a:latin typeface="Times New Roman"/>
                <a:cs typeface="Times New Roman"/>
              </a:rPr>
              <a:t>5</a:t>
            </a:r>
            <a:r>
              <a:rPr sz="1350" spc="-200" dirty="0">
                <a:latin typeface="Times New Roman"/>
                <a:cs typeface="Times New Roman"/>
              </a:rPr>
              <a:t> </a:t>
            </a:r>
            <a:r>
              <a:rPr sz="1350" spc="105" dirty="0">
                <a:latin typeface="Symbol"/>
                <a:cs typeface="Symbol"/>
              </a:rPr>
              <a:t></a:t>
            </a:r>
            <a:r>
              <a:rPr sz="1350" spc="20" dirty="0">
                <a:latin typeface="Times New Roman"/>
                <a:cs typeface="Times New Roman"/>
              </a:rPr>
              <a:t>1</a:t>
            </a:r>
            <a:r>
              <a:rPr sz="1350" spc="10" dirty="0">
                <a:latin typeface="Times New Roman"/>
                <a:cs typeface="Times New Roman"/>
              </a:rPr>
              <a:t>.</a:t>
            </a:r>
            <a:r>
              <a:rPr sz="1350" spc="20" dirty="0">
                <a:latin typeface="Times New Roman"/>
                <a:cs typeface="Times New Roman"/>
              </a:rPr>
              <a:t>750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63620" y="5951802"/>
            <a:ext cx="259715" cy="1609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950" i="1" spc="25" dirty="0">
                <a:latin typeface="Times New Roman"/>
                <a:cs typeface="Times New Roman"/>
              </a:rPr>
              <a:t>c  </a:t>
            </a:r>
            <a:r>
              <a:rPr sz="950" i="1" spc="95" dirty="0">
                <a:latin typeface="Times New Roman"/>
                <a:cs typeface="Times New Roman"/>
              </a:rPr>
              <a:t> </a:t>
            </a:r>
            <a:r>
              <a:rPr sz="950" i="1" spc="25" dirty="0">
                <a:latin typeface="Times New Roman"/>
                <a:cs typeface="Times New Roman"/>
              </a:rPr>
              <a:t>e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135643" y="5855600"/>
            <a:ext cx="661670" cy="224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1350" dirty="0">
                <a:latin typeface="Times New Roman"/>
                <a:cs typeface="Times New Roman"/>
              </a:rPr>
              <a:t>0</a:t>
            </a:r>
            <a:r>
              <a:rPr sz="1350" spc="-35" dirty="0">
                <a:latin typeface="Times New Roman"/>
                <a:cs typeface="Times New Roman"/>
              </a:rPr>
              <a:t>,</a:t>
            </a:r>
            <a:r>
              <a:rPr sz="1350" spc="20" dirty="0">
                <a:latin typeface="Times New Roman"/>
                <a:cs typeface="Times New Roman"/>
              </a:rPr>
              <a:t>8</a:t>
            </a:r>
            <a:r>
              <a:rPr sz="1350" spc="40" dirty="0">
                <a:latin typeface="Times New Roman"/>
                <a:cs typeface="Times New Roman"/>
              </a:rPr>
              <a:t>5</a:t>
            </a:r>
            <a:r>
              <a:rPr sz="1350" spc="-90" dirty="0">
                <a:latin typeface="Times New Roman"/>
                <a:cs typeface="Times New Roman"/>
              </a:rPr>
              <a:t> </a:t>
            </a:r>
            <a:r>
              <a:rPr sz="1350" i="1" spc="20" dirty="0">
                <a:latin typeface="Times New Roman"/>
                <a:cs typeface="Times New Roman"/>
              </a:rPr>
              <a:t>f</a:t>
            </a:r>
            <a:r>
              <a:rPr sz="1350" i="1" spc="95" dirty="0">
                <a:latin typeface="Times New Roman"/>
                <a:cs typeface="Times New Roman"/>
              </a:rPr>
              <a:t> </a:t>
            </a:r>
            <a:r>
              <a:rPr sz="1425" spc="22" baseline="35087" dirty="0">
                <a:latin typeface="Times New Roman"/>
                <a:cs typeface="Times New Roman"/>
              </a:rPr>
              <a:t>/</a:t>
            </a:r>
            <a:r>
              <a:rPr sz="1425" spc="-195" baseline="35087" dirty="0">
                <a:latin typeface="Times New Roman"/>
                <a:cs typeface="Times New Roman"/>
              </a:rPr>
              <a:t> </a:t>
            </a:r>
            <a:r>
              <a:rPr sz="1350" i="1" spc="40" dirty="0">
                <a:latin typeface="Times New Roman"/>
                <a:cs typeface="Times New Roman"/>
              </a:rPr>
              <a:t>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291143" y="5557728"/>
            <a:ext cx="415290" cy="224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1350" i="1" spc="-10" dirty="0">
                <a:latin typeface="Times New Roman"/>
                <a:cs typeface="Times New Roman"/>
              </a:rPr>
              <a:t>A</a:t>
            </a:r>
            <a:r>
              <a:rPr sz="1425" i="1" spc="30" baseline="-20467" dirty="0">
                <a:latin typeface="Times New Roman"/>
                <a:cs typeface="Times New Roman"/>
              </a:rPr>
              <a:t>s</a:t>
            </a:r>
            <a:r>
              <a:rPr sz="1425" i="1" baseline="-20467" dirty="0">
                <a:latin typeface="Times New Roman"/>
                <a:cs typeface="Times New Roman"/>
              </a:rPr>
              <a:t> </a:t>
            </a:r>
            <a:r>
              <a:rPr sz="1425" i="1" spc="-120" baseline="-20467" dirty="0">
                <a:latin typeface="Times New Roman"/>
                <a:cs typeface="Times New Roman"/>
              </a:rPr>
              <a:t> </a:t>
            </a:r>
            <a:r>
              <a:rPr sz="1350" i="1" spc="20" dirty="0">
                <a:latin typeface="Times New Roman"/>
                <a:cs typeface="Times New Roman"/>
              </a:rPr>
              <a:t>f</a:t>
            </a:r>
            <a:r>
              <a:rPr sz="1350" i="1" spc="-130" dirty="0">
                <a:latin typeface="Times New Roman"/>
                <a:cs typeface="Times New Roman"/>
              </a:rPr>
              <a:t> </a:t>
            </a:r>
            <a:r>
              <a:rPr sz="1425" i="1" spc="37" baseline="-20467" dirty="0">
                <a:latin typeface="Times New Roman"/>
                <a:cs typeface="Times New Roman"/>
              </a:rPr>
              <a:t>y</a:t>
            </a:r>
            <a:endParaRPr sz="1425" baseline="-20467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397233" y="5773970"/>
            <a:ext cx="57785" cy="15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900" i="1" dirty="0">
                <a:latin typeface="Times New Roman"/>
                <a:cs typeface="Times New Roman"/>
              </a:rPr>
              <a:t>f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255434" y="5695213"/>
            <a:ext cx="2091689" cy="226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00" spc="-5" dirty="0">
                <a:latin typeface="Times New Roman"/>
                <a:cs typeface="Times New Roman"/>
              </a:rPr>
              <a:t>=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24,52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mm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&lt;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h</a:t>
            </a:r>
            <a:r>
              <a:rPr sz="1400" i="1" spc="2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(= </a:t>
            </a:r>
            <a:r>
              <a:rPr sz="1400" spc="-10" dirty="0">
                <a:latin typeface="Times New Roman"/>
                <a:cs typeface="Times New Roman"/>
              </a:rPr>
              <a:t>120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mm)</a:t>
            </a:r>
            <a:endParaRPr sz="1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95195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335902" y="1712526"/>
            <a:ext cx="8023225" cy="2323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 marR="43180" algn="just">
              <a:lnSpc>
                <a:spcPct val="142400"/>
              </a:lnSpc>
              <a:spcBef>
                <a:spcPts val="105"/>
              </a:spcBef>
            </a:pPr>
            <a:r>
              <a:rPr sz="1500" spc="-5" dirty="0">
                <a:latin typeface="Times New Roman"/>
                <a:cs typeface="Times New Roman"/>
              </a:rPr>
              <a:t>ternyata nilai </a:t>
            </a:r>
            <a:r>
              <a:rPr sz="1500" i="1" dirty="0">
                <a:latin typeface="Times New Roman"/>
                <a:cs typeface="Times New Roman"/>
              </a:rPr>
              <a:t>a </a:t>
            </a:r>
            <a:r>
              <a:rPr sz="1500" spc="-10" dirty="0">
                <a:latin typeface="Times New Roman"/>
                <a:cs typeface="Times New Roman"/>
              </a:rPr>
              <a:t>lebih kecil daripada </a:t>
            </a:r>
            <a:r>
              <a:rPr sz="1500" i="1" spc="-5" dirty="0">
                <a:latin typeface="Times New Roman"/>
                <a:cs typeface="Times New Roman"/>
              </a:rPr>
              <a:t>h</a:t>
            </a:r>
            <a:r>
              <a:rPr sz="1425" i="1" spc="-7" baseline="-8771" dirty="0">
                <a:latin typeface="Times New Roman"/>
                <a:cs typeface="Times New Roman"/>
              </a:rPr>
              <a:t>f</a:t>
            </a:r>
            <a:r>
              <a:rPr sz="1500" spc="-5" dirty="0">
                <a:latin typeface="Times New Roman"/>
                <a:cs typeface="Times New Roman"/>
              </a:rPr>
              <a:t>, </a:t>
            </a:r>
            <a:r>
              <a:rPr sz="1500" spc="-10" dirty="0">
                <a:latin typeface="Times New Roman"/>
                <a:cs typeface="Times New Roman"/>
              </a:rPr>
              <a:t>dan </a:t>
            </a:r>
            <a:r>
              <a:rPr sz="1500" spc="-15" dirty="0">
                <a:latin typeface="Times New Roman"/>
                <a:cs typeface="Times New Roman"/>
              </a:rPr>
              <a:t>juga </a:t>
            </a:r>
            <a:r>
              <a:rPr sz="1500" spc="-10" dirty="0">
                <a:latin typeface="Times New Roman"/>
                <a:cs typeface="Times New Roman"/>
              </a:rPr>
              <a:t>lebih kecil </a:t>
            </a:r>
            <a:r>
              <a:rPr sz="1500" dirty="0">
                <a:latin typeface="Times New Roman"/>
                <a:cs typeface="Times New Roman"/>
              </a:rPr>
              <a:t>dari </a:t>
            </a:r>
            <a:r>
              <a:rPr sz="1500" i="1" spc="-5" dirty="0">
                <a:latin typeface="Times New Roman"/>
                <a:cs typeface="Times New Roman"/>
              </a:rPr>
              <a:t>d</a:t>
            </a:r>
            <a:r>
              <a:rPr sz="1425" spc="-7" baseline="32163" dirty="0">
                <a:latin typeface="Times New Roman"/>
                <a:cs typeface="Times New Roman"/>
              </a:rPr>
              <a:t>/</a:t>
            </a:r>
            <a:r>
              <a:rPr sz="1500" spc="-5" dirty="0">
                <a:latin typeface="Times New Roman"/>
                <a:cs typeface="Times New Roman"/>
              </a:rPr>
              <a:t>, </a:t>
            </a:r>
            <a:r>
              <a:rPr sz="1500" spc="-10" dirty="0">
                <a:latin typeface="Times New Roman"/>
                <a:cs typeface="Times New Roman"/>
              </a:rPr>
              <a:t>sehingga </a:t>
            </a:r>
            <a:r>
              <a:rPr sz="1500" i="1" spc="10" dirty="0">
                <a:latin typeface="Times New Roman"/>
                <a:cs typeface="Times New Roman"/>
              </a:rPr>
              <a:t>A</a:t>
            </a:r>
            <a:r>
              <a:rPr sz="1425" i="1" spc="15" baseline="-8771" dirty="0">
                <a:latin typeface="Times New Roman"/>
                <a:cs typeface="Times New Roman"/>
              </a:rPr>
              <a:t>s</a:t>
            </a:r>
            <a:r>
              <a:rPr sz="1425" spc="15" baseline="32163" dirty="0">
                <a:latin typeface="Times New Roman"/>
                <a:cs typeface="Times New Roman"/>
              </a:rPr>
              <a:t>/ </a:t>
            </a:r>
            <a:r>
              <a:rPr sz="1500" spc="-10" dirty="0">
                <a:latin typeface="Times New Roman"/>
                <a:cs typeface="Times New Roman"/>
              </a:rPr>
              <a:t>dapat diabaikan dalam 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perhitungan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M</a:t>
            </a:r>
            <a:r>
              <a:rPr sz="1425" i="1" spc="-7" baseline="-8771" dirty="0">
                <a:latin typeface="Times New Roman"/>
                <a:cs typeface="Times New Roman"/>
              </a:rPr>
              <a:t>n</a:t>
            </a:r>
            <a:r>
              <a:rPr sz="1500" spc="-5" dirty="0">
                <a:latin typeface="Times New Roman"/>
                <a:cs typeface="Times New Roman"/>
              </a:rPr>
              <a:t>.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Hal</a:t>
            </a:r>
            <a:r>
              <a:rPr sz="1500" spc="-10" dirty="0">
                <a:latin typeface="Times New Roman"/>
                <a:cs typeface="Times New Roman"/>
              </a:rPr>
              <a:t> ini merupakan hal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yang </a:t>
            </a:r>
            <a:r>
              <a:rPr sz="1500" spc="-15" dirty="0">
                <a:latin typeface="Times New Roman"/>
                <a:cs typeface="Times New Roman"/>
              </a:rPr>
              <a:t>umum</a:t>
            </a:r>
            <a:r>
              <a:rPr sz="1500" spc="-10" dirty="0">
                <a:latin typeface="Times New Roman"/>
                <a:cs typeface="Times New Roman"/>
              </a:rPr>
              <a:t> dijumpai</a:t>
            </a:r>
            <a:r>
              <a:rPr sz="1500" spc="35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pada </a:t>
            </a:r>
            <a:r>
              <a:rPr sz="1500" spc="-15" dirty="0">
                <a:latin typeface="Times New Roman"/>
                <a:cs typeface="Times New Roman"/>
              </a:rPr>
              <a:t>balok</a:t>
            </a:r>
            <a:r>
              <a:rPr sz="1500" spc="34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T </a:t>
            </a:r>
            <a:r>
              <a:rPr sz="1500" spc="-15" dirty="0">
                <a:latin typeface="Times New Roman"/>
                <a:cs typeface="Times New Roman"/>
              </a:rPr>
              <a:t>dengan</a:t>
            </a:r>
            <a:r>
              <a:rPr sz="1500" spc="34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momen positif. 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Balok </a:t>
            </a:r>
            <a:r>
              <a:rPr sz="1500" spc="-10" dirty="0">
                <a:latin typeface="Times New Roman"/>
                <a:cs typeface="Times New Roman"/>
              </a:rPr>
              <a:t>dengan </a:t>
            </a:r>
            <a:r>
              <a:rPr sz="1500" spc="-15" dirty="0">
                <a:latin typeface="Times New Roman"/>
                <a:cs typeface="Times New Roman"/>
              </a:rPr>
              <a:t>daerah </a:t>
            </a:r>
            <a:r>
              <a:rPr sz="1500" spc="-10" dirty="0">
                <a:latin typeface="Times New Roman"/>
                <a:cs typeface="Times New Roman"/>
              </a:rPr>
              <a:t>tekan yang lebar </a:t>
            </a:r>
            <a:r>
              <a:rPr sz="1500" spc="-5" dirty="0">
                <a:solidFill>
                  <a:srgbClr val="FF0000"/>
                </a:solidFill>
                <a:latin typeface="Times New Roman"/>
                <a:cs typeface="Times New Roman"/>
              </a:rPr>
              <a:t>tidak </a:t>
            </a:r>
            <a:r>
              <a:rPr sz="1500" spc="-10" dirty="0">
                <a:solidFill>
                  <a:srgbClr val="FF0000"/>
                </a:solidFill>
                <a:latin typeface="Times New Roman"/>
                <a:cs typeface="Times New Roman"/>
              </a:rPr>
              <a:t>memerlukan tulangan tekan </a:t>
            </a:r>
            <a:r>
              <a:rPr sz="1500" spc="-5" dirty="0">
                <a:latin typeface="Times New Roman"/>
                <a:cs typeface="Times New Roman"/>
              </a:rPr>
              <a:t>untuk </a:t>
            </a:r>
            <a:r>
              <a:rPr sz="1500" spc="-10" dirty="0">
                <a:latin typeface="Times New Roman"/>
                <a:cs typeface="Times New Roman"/>
              </a:rPr>
              <a:t>meningkatkan momen </a:t>
            </a:r>
            <a:r>
              <a:rPr sz="1500" spc="-5" dirty="0">
                <a:latin typeface="Times New Roman"/>
                <a:cs typeface="Times New Roman"/>
              </a:rPr>
              <a:t> nominal. </a:t>
            </a:r>
            <a:r>
              <a:rPr sz="1500" spc="-10" dirty="0">
                <a:latin typeface="Times New Roman"/>
                <a:cs typeface="Times New Roman"/>
              </a:rPr>
              <a:t>Tulangan tekan yang </a:t>
            </a:r>
            <a:r>
              <a:rPr sz="1500" spc="-5" dirty="0">
                <a:latin typeface="Times New Roman"/>
                <a:cs typeface="Times New Roman"/>
              </a:rPr>
              <a:t>dipasang </a:t>
            </a:r>
            <a:r>
              <a:rPr sz="1500" spc="-15" dirty="0">
                <a:latin typeface="Times New Roman"/>
                <a:cs typeface="Times New Roman"/>
              </a:rPr>
              <a:t>lebih </a:t>
            </a:r>
            <a:r>
              <a:rPr sz="1500" spc="-10" dirty="0">
                <a:latin typeface="Times New Roman"/>
                <a:cs typeface="Times New Roman"/>
              </a:rPr>
              <a:t>diperuntukkan </a:t>
            </a:r>
            <a:r>
              <a:rPr sz="1500" spc="-20" dirty="0">
                <a:latin typeface="Times New Roman"/>
                <a:cs typeface="Times New Roman"/>
              </a:rPr>
              <a:t>bagi </a:t>
            </a:r>
            <a:r>
              <a:rPr sz="1500" spc="-10" dirty="0">
                <a:latin typeface="Times New Roman"/>
                <a:cs typeface="Times New Roman"/>
              </a:rPr>
              <a:t>kekontinuan penulangan, mereduksi </a:t>
            </a:r>
            <a:r>
              <a:rPr sz="1500" spc="-5" dirty="0">
                <a:latin typeface="Times New Roman"/>
                <a:cs typeface="Times New Roman"/>
              </a:rPr>
              <a:t> lendutan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balok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atau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juga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untuk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tempat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pemasangan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tulangan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geser.</a:t>
            </a:r>
            <a:endParaRPr sz="1500">
              <a:latin typeface="Times New Roman"/>
              <a:cs typeface="Times New Roman"/>
            </a:endParaRPr>
          </a:p>
          <a:p>
            <a:pPr marR="3300095" algn="ctr">
              <a:spcBef>
                <a:spcPts val="775"/>
              </a:spcBef>
            </a:pPr>
            <a:r>
              <a:rPr sz="1500" spc="-10" dirty="0">
                <a:latin typeface="Times New Roman"/>
                <a:cs typeface="Times New Roman"/>
              </a:rPr>
              <a:t>Selanjutnya</a:t>
            </a:r>
            <a:r>
              <a:rPr sz="1500" spc="3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periksa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apakah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tulangan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tarik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benar</a:t>
            </a:r>
            <a:r>
              <a:rPr sz="1500" spc="55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sudah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luluh.</a:t>
            </a:r>
            <a:endParaRPr sz="1500">
              <a:latin typeface="Times New Roman"/>
              <a:cs typeface="Times New Roman"/>
            </a:endParaRPr>
          </a:p>
          <a:p>
            <a:pPr marR="3319779" algn="ctr">
              <a:spcBef>
                <a:spcPts val="825"/>
              </a:spcBef>
              <a:tabLst>
                <a:tab pos="682625" algn="l"/>
              </a:tabLst>
            </a:pPr>
            <a:r>
              <a:rPr sz="1500" i="1" dirty="0">
                <a:latin typeface="Times New Roman"/>
                <a:cs typeface="Times New Roman"/>
              </a:rPr>
              <a:t>c	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i="1" spc="-15" dirty="0">
                <a:latin typeface="Times New Roman"/>
                <a:cs typeface="Times New Roman"/>
              </a:rPr>
              <a:t>a</a:t>
            </a:r>
            <a:r>
              <a:rPr sz="1500" spc="-15" dirty="0">
                <a:latin typeface="Times New Roman"/>
                <a:cs typeface="Times New Roman"/>
              </a:rPr>
              <a:t>/</a:t>
            </a:r>
            <a:r>
              <a:rPr sz="1550" i="1" spc="-15" dirty="0">
                <a:latin typeface="Symbol"/>
                <a:cs typeface="Symbol"/>
              </a:rPr>
              <a:t></a:t>
            </a:r>
            <a:r>
              <a:rPr sz="1425" spc="-22" baseline="-8771" dirty="0">
                <a:latin typeface="Times New Roman"/>
                <a:cs typeface="Times New Roman"/>
              </a:rPr>
              <a:t>1</a:t>
            </a:r>
            <a:r>
              <a:rPr sz="1425" spc="195" baseline="-8771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24,525/0,85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28,85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mm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032967" y="4428504"/>
            <a:ext cx="405130" cy="0"/>
          </a:xfrm>
          <a:custGeom>
            <a:avLst/>
            <a:gdLst/>
            <a:ahLst/>
            <a:cxnLst/>
            <a:rect l="l" t="t" r="r" b="b"/>
            <a:pathLst>
              <a:path w="405130">
                <a:moveTo>
                  <a:pt x="0" y="0"/>
                </a:moveTo>
                <a:lnTo>
                  <a:pt x="405107" y="0"/>
                </a:lnTo>
              </a:path>
            </a:pathLst>
          </a:custGeom>
          <a:ln w="96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17470" y="4439365"/>
            <a:ext cx="894715" cy="0"/>
          </a:xfrm>
          <a:custGeom>
            <a:avLst/>
            <a:gdLst/>
            <a:ahLst/>
            <a:cxnLst/>
            <a:rect l="l" t="t" r="r" b="b"/>
            <a:pathLst>
              <a:path w="894714">
                <a:moveTo>
                  <a:pt x="0" y="0"/>
                </a:moveTo>
                <a:lnTo>
                  <a:pt x="894149" y="0"/>
                </a:lnTo>
              </a:path>
            </a:pathLst>
          </a:custGeom>
          <a:ln w="93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180440" y="4424871"/>
            <a:ext cx="1808480" cy="25006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1381760" algn="l"/>
              </a:tabLst>
            </a:pPr>
            <a:r>
              <a:rPr sz="1550" i="1" spc="-35" dirty="0">
                <a:latin typeface="Times New Roman"/>
                <a:cs typeface="Times New Roman"/>
              </a:rPr>
              <a:t>c	</a:t>
            </a:r>
            <a:r>
              <a:rPr sz="1450" spc="15" dirty="0">
                <a:latin typeface="Times New Roman"/>
                <a:cs typeface="Times New Roman"/>
              </a:rPr>
              <a:t>2</a:t>
            </a:r>
            <a:r>
              <a:rPr sz="1450" spc="-35" dirty="0">
                <a:latin typeface="Times New Roman"/>
                <a:cs typeface="Times New Roman"/>
              </a:rPr>
              <a:t>8</a:t>
            </a:r>
            <a:r>
              <a:rPr sz="1450" spc="-40" dirty="0">
                <a:latin typeface="Times New Roman"/>
                <a:cs typeface="Times New Roman"/>
              </a:rPr>
              <a:t>,</a:t>
            </a:r>
            <a:r>
              <a:rPr sz="1450" spc="15" dirty="0">
                <a:latin typeface="Times New Roman"/>
                <a:cs typeface="Times New Roman"/>
              </a:rPr>
              <a:t>85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23982" y="4461153"/>
            <a:ext cx="2397760" cy="25006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536575" algn="l"/>
                <a:tab pos="1296035" algn="l"/>
                <a:tab pos="2310765" algn="l"/>
              </a:tabLst>
            </a:pPr>
            <a:r>
              <a:rPr sz="2325" spc="-44" baseline="3584" dirty="0">
                <a:latin typeface="Symbol"/>
                <a:cs typeface="Symbol"/>
              </a:rPr>
              <a:t></a:t>
            </a:r>
            <a:r>
              <a:rPr sz="2325" spc="-44" baseline="3584" dirty="0">
                <a:latin typeface="Times New Roman"/>
                <a:cs typeface="Times New Roman"/>
              </a:rPr>
              <a:t>	</a:t>
            </a:r>
            <a:r>
              <a:rPr sz="2325" spc="-44" baseline="3584" dirty="0">
                <a:latin typeface="Symbol"/>
                <a:cs typeface="Symbol"/>
              </a:rPr>
              <a:t></a:t>
            </a:r>
            <a:r>
              <a:rPr sz="2325" spc="-44" baseline="3584" dirty="0">
                <a:latin typeface="Times New Roman"/>
                <a:cs typeface="Times New Roman"/>
              </a:rPr>
              <a:t>	</a:t>
            </a:r>
            <a:r>
              <a:rPr sz="1450" spc="20" dirty="0">
                <a:latin typeface="Symbol"/>
                <a:cs typeface="Symbol"/>
              </a:rPr>
              <a:t></a:t>
            </a:r>
            <a:r>
              <a:rPr sz="1450" spc="20" dirty="0">
                <a:latin typeface="Times New Roman"/>
                <a:cs typeface="Times New Roman"/>
              </a:rPr>
              <a:t>	</a:t>
            </a:r>
            <a:r>
              <a:rPr sz="1450" spc="2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38761" y="4369665"/>
            <a:ext cx="4463415" cy="1603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4395470" algn="l"/>
              </a:tabLst>
            </a:pPr>
            <a:r>
              <a:rPr sz="950" i="1" spc="5" dirty="0">
                <a:latin typeface="Times New Roman"/>
                <a:cs typeface="Times New Roman"/>
              </a:rPr>
              <a:t>s	y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41101" y="4369665"/>
            <a:ext cx="292100" cy="1603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230504" algn="l"/>
              </a:tabLst>
            </a:pPr>
            <a:r>
              <a:rPr sz="950" i="1" spc="5" dirty="0">
                <a:latin typeface="Times New Roman"/>
                <a:cs typeface="Times New Roman"/>
              </a:rPr>
              <a:t>y	s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80672" y="4272729"/>
            <a:ext cx="603440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8900">
              <a:lnSpc>
                <a:spcPts val="944"/>
              </a:lnSpc>
              <a:spcBef>
                <a:spcPts val="130"/>
              </a:spcBef>
              <a:tabLst>
                <a:tab pos="771525" algn="l"/>
              </a:tabLst>
            </a:pPr>
            <a:r>
              <a:rPr sz="1550" i="1" spc="-20" dirty="0">
                <a:latin typeface="Symbol"/>
                <a:cs typeface="Symbol"/>
              </a:rPr>
              <a:t></a:t>
            </a:r>
            <a:r>
              <a:rPr sz="1550" spc="-20" dirty="0">
                <a:latin typeface="Times New Roman"/>
                <a:cs typeface="Times New Roman"/>
              </a:rPr>
              <a:t>	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225" dirty="0">
                <a:latin typeface="Times New Roman"/>
                <a:cs typeface="Times New Roman"/>
              </a:rPr>
              <a:t> </a:t>
            </a:r>
            <a:r>
              <a:rPr sz="2325" spc="-44" baseline="34050" dirty="0">
                <a:latin typeface="Symbol"/>
                <a:cs typeface="Symbol"/>
              </a:rPr>
              <a:t></a:t>
            </a:r>
            <a:r>
              <a:rPr sz="2325" spc="-104" baseline="34050" dirty="0">
                <a:latin typeface="Times New Roman"/>
                <a:cs typeface="Times New Roman"/>
              </a:rPr>
              <a:t> </a:t>
            </a:r>
            <a:r>
              <a:rPr sz="2325" i="1" spc="-52" baseline="37634" dirty="0">
                <a:latin typeface="Times New Roman"/>
                <a:cs typeface="Times New Roman"/>
              </a:rPr>
              <a:t>d</a:t>
            </a:r>
            <a:r>
              <a:rPr sz="2325" i="1" spc="97" baseline="37634" dirty="0">
                <a:latin typeface="Times New Roman"/>
                <a:cs typeface="Times New Roman"/>
              </a:rPr>
              <a:t> </a:t>
            </a:r>
            <a:r>
              <a:rPr sz="2325" spc="-60" baseline="37634" dirty="0">
                <a:latin typeface="Symbol"/>
                <a:cs typeface="Symbol"/>
              </a:rPr>
              <a:t></a:t>
            </a:r>
            <a:r>
              <a:rPr sz="2325" spc="-157" baseline="37634" dirty="0">
                <a:latin typeface="Times New Roman"/>
                <a:cs typeface="Times New Roman"/>
              </a:rPr>
              <a:t> </a:t>
            </a:r>
            <a:r>
              <a:rPr sz="2325" i="1" spc="-52" baseline="37634" dirty="0">
                <a:latin typeface="Times New Roman"/>
                <a:cs typeface="Times New Roman"/>
              </a:rPr>
              <a:t>c</a:t>
            </a:r>
            <a:r>
              <a:rPr sz="2325" i="1" spc="-135" baseline="37634" dirty="0">
                <a:latin typeface="Times New Roman"/>
                <a:cs typeface="Times New Roman"/>
              </a:rPr>
              <a:t> </a:t>
            </a:r>
            <a:r>
              <a:rPr sz="2325" spc="-44" baseline="34050" dirty="0">
                <a:latin typeface="Symbol"/>
                <a:cs typeface="Symbol"/>
              </a:rPr>
              <a:t></a:t>
            </a:r>
            <a:r>
              <a:rPr sz="2325" spc="-240" baseline="340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0,003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195" dirty="0">
                <a:latin typeface="Times New Roman"/>
                <a:cs typeface="Times New Roman"/>
              </a:rPr>
              <a:t> </a:t>
            </a:r>
            <a:r>
              <a:rPr sz="2175" spc="30" baseline="36398" dirty="0">
                <a:latin typeface="Symbol"/>
                <a:cs typeface="Symbol"/>
              </a:rPr>
              <a:t></a:t>
            </a:r>
            <a:r>
              <a:rPr sz="2175" spc="-150" baseline="36398" dirty="0">
                <a:latin typeface="Times New Roman"/>
                <a:cs typeface="Times New Roman"/>
              </a:rPr>
              <a:t> </a:t>
            </a:r>
            <a:r>
              <a:rPr sz="2175" spc="30" baseline="36398" dirty="0">
                <a:latin typeface="Times New Roman"/>
                <a:cs typeface="Times New Roman"/>
              </a:rPr>
              <a:t>510</a:t>
            </a:r>
            <a:r>
              <a:rPr sz="2175" spc="-127" baseline="36398" dirty="0">
                <a:latin typeface="Times New Roman"/>
                <a:cs typeface="Times New Roman"/>
              </a:rPr>
              <a:t> </a:t>
            </a:r>
            <a:r>
              <a:rPr sz="2175" spc="44" baseline="36398" dirty="0">
                <a:latin typeface="Symbol"/>
                <a:cs typeface="Symbol"/>
              </a:rPr>
              <a:t></a:t>
            </a:r>
            <a:r>
              <a:rPr sz="2175" spc="-97" baseline="36398" dirty="0">
                <a:latin typeface="Times New Roman"/>
                <a:cs typeface="Times New Roman"/>
              </a:rPr>
              <a:t> </a:t>
            </a:r>
            <a:r>
              <a:rPr sz="2175" spc="-7" baseline="36398" dirty="0">
                <a:latin typeface="Times New Roman"/>
                <a:cs typeface="Times New Roman"/>
              </a:rPr>
              <a:t>28,85</a:t>
            </a:r>
            <a:r>
              <a:rPr sz="2175" spc="-209" baseline="36398" dirty="0">
                <a:latin typeface="Times New Roman"/>
                <a:cs typeface="Times New Roman"/>
              </a:rPr>
              <a:t> </a:t>
            </a:r>
            <a:r>
              <a:rPr sz="2175" spc="15" baseline="36398" dirty="0">
                <a:latin typeface="Symbol"/>
                <a:cs typeface="Symbol"/>
              </a:rPr>
              <a:t></a:t>
            </a:r>
            <a:r>
              <a:rPr sz="1450" spc="10" dirty="0">
                <a:latin typeface="Times New Roman"/>
                <a:cs typeface="Times New Roman"/>
              </a:rPr>
              <a:t>0,003</a:t>
            </a:r>
            <a:r>
              <a:rPr sz="1450" spc="-1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0,05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&gt; </a:t>
            </a:r>
            <a:r>
              <a:rPr sz="1500" i="1" dirty="0">
                <a:latin typeface="Times New Roman"/>
                <a:cs typeface="Times New Roman"/>
              </a:rPr>
              <a:t>e</a:t>
            </a:r>
            <a:r>
              <a:rPr sz="1500" i="1" spc="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</a:t>
            </a:r>
            <a:r>
              <a:rPr sz="1500" i="1" spc="3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/</a:t>
            </a:r>
            <a:r>
              <a:rPr sz="1500" i="1" spc="5" dirty="0">
                <a:latin typeface="Times New Roman"/>
                <a:cs typeface="Times New Roman"/>
              </a:rPr>
              <a:t>E</a:t>
            </a:r>
            <a:r>
              <a:rPr sz="1500" i="1" spc="3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0,002)</a:t>
            </a:r>
            <a:endParaRPr sz="1500">
              <a:latin typeface="Times New Roman"/>
              <a:cs typeface="Times New Roman"/>
            </a:endParaRPr>
          </a:p>
          <a:p>
            <a:pPr marL="955675">
              <a:lnSpc>
                <a:spcPts val="944"/>
              </a:lnSpc>
              <a:tabLst>
                <a:tab pos="1480185" algn="l"/>
                <a:tab pos="2239010" algn="l"/>
                <a:tab pos="3253740" algn="l"/>
              </a:tabLst>
            </a:pPr>
            <a:r>
              <a:rPr sz="1550" spc="-30" dirty="0">
                <a:latin typeface="Symbol"/>
                <a:cs typeface="Symbol"/>
              </a:rPr>
              <a:t></a:t>
            </a:r>
            <a:r>
              <a:rPr sz="1550" spc="-30" dirty="0">
                <a:latin typeface="Times New Roman"/>
                <a:cs typeface="Times New Roman"/>
              </a:rPr>
              <a:t>	</a:t>
            </a:r>
            <a:r>
              <a:rPr sz="1550" spc="-30" dirty="0">
                <a:latin typeface="Symbol"/>
                <a:cs typeface="Symbol"/>
              </a:rPr>
              <a:t></a:t>
            </a:r>
            <a:r>
              <a:rPr sz="1550" spc="-30" dirty="0">
                <a:latin typeface="Times New Roman"/>
                <a:cs typeface="Times New Roman"/>
              </a:rPr>
              <a:t>	</a:t>
            </a:r>
            <a:r>
              <a:rPr sz="1450" b="1" spc="20" dirty="0">
                <a:latin typeface="Symbol"/>
                <a:cs typeface="Symbol"/>
              </a:rPr>
              <a:t></a:t>
            </a:r>
            <a:r>
              <a:rPr sz="1450" spc="20" dirty="0">
                <a:latin typeface="Times New Roman"/>
                <a:cs typeface="Times New Roman"/>
              </a:rPr>
              <a:t>	</a:t>
            </a:r>
            <a:r>
              <a:rPr sz="1450" b="1" spc="2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74001" y="4813682"/>
            <a:ext cx="661670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dirty="0">
                <a:latin typeface="Times New Roman"/>
                <a:cs typeface="Times New Roman"/>
              </a:rPr>
              <a:t>Jadi </a:t>
            </a:r>
            <a:r>
              <a:rPr sz="1500" spc="-10" dirty="0">
                <a:latin typeface="Times New Roman"/>
                <a:cs typeface="Times New Roman"/>
              </a:rPr>
              <a:t>tulangan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tarik</a:t>
            </a:r>
            <a:r>
              <a:rPr sz="1500" spc="-10" dirty="0">
                <a:latin typeface="Times New Roman"/>
                <a:cs typeface="Times New Roman"/>
              </a:rPr>
              <a:t> sudah </a:t>
            </a:r>
            <a:r>
              <a:rPr sz="1500" spc="-5" dirty="0">
                <a:latin typeface="Times New Roman"/>
                <a:cs typeface="Times New Roman"/>
              </a:rPr>
              <a:t>luluh,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selanjutnya</a:t>
            </a:r>
            <a:r>
              <a:rPr sz="1500" spc="4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periksa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apakah</a:t>
            </a:r>
            <a:r>
              <a:rPr sz="1500" spc="3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penampang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terkendali</a:t>
            </a:r>
            <a:r>
              <a:rPr sz="1500" spc="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tarik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31472" y="5293515"/>
            <a:ext cx="192405" cy="25519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1550" i="1" spc="-20" dirty="0">
                <a:latin typeface="Symbol"/>
                <a:cs typeface="Symbol"/>
              </a:rPr>
              <a:t></a:t>
            </a:r>
            <a:r>
              <a:rPr sz="1425" i="1" spc="-30" baseline="-8771" dirty="0">
                <a:latin typeface="Times New Roman"/>
                <a:cs typeface="Times New Roman"/>
              </a:rPr>
              <a:t>t</a:t>
            </a:r>
            <a:endParaRPr sz="1425" baseline="-8771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035448" y="5458785"/>
            <a:ext cx="478790" cy="0"/>
          </a:xfrm>
          <a:custGeom>
            <a:avLst/>
            <a:gdLst/>
            <a:ahLst/>
            <a:cxnLst/>
            <a:rect l="l" t="t" r="r" b="b"/>
            <a:pathLst>
              <a:path w="478789">
                <a:moveTo>
                  <a:pt x="0" y="0"/>
                </a:moveTo>
                <a:lnTo>
                  <a:pt x="478752" y="0"/>
                </a:lnTo>
              </a:path>
            </a:pathLst>
          </a:custGeom>
          <a:ln w="93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525484" y="5485129"/>
            <a:ext cx="99060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50" spc="2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39703" y="5306664"/>
            <a:ext cx="283845" cy="429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614"/>
              </a:lnSpc>
              <a:spcBef>
                <a:spcPts val="100"/>
              </a:spcBef>
            </a:pP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145" dirty="0">
                <a:latin typeface="Times New Roman"/>
                <a:cs typeface="Times New Roman"/>
              </a:rPr>
              <a:t> </a:t>
            </a:r>
            <a:r>
              <a:rPr sz="1450" spc="20" dirty="0">
                <a:latin typeface="Symbol"/>
                <a:cs typeface="Symbol"/>
              </a:rPr>
              <a:t></a:t>
            </a:r>
            <a:endParaRPr sz="1450">
              <a:latin typeface="Symbol"/>
              <a:cs typeface="Symbol"/>
            </a:endParaRPr>
          </a:p>
          <a:p>
            <a:pPr marR="5080" algn="r">
              <a:lnSpc>
                <a:spcPts val="1555"/>
              </a:lnSpc>
            </a:pPr>
            <a:r>
              <a:rPr sz="1450" spc="20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25484" y="5306663"/>
            <a:ext cx="868044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50" spc="20" dirty="0">
                <a:latin typeface="Symbol"/>
                <a:cs typeface="Symbol"/>
              </a:rPr>
              <a:t></a:t>
            </a:r>
            <a:r>
              <a:rPr sz="1450" spc="-9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0,003</a:t>
            </a:r>
            <a:r>
              <a:rPr sz="1500" spc="-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155" dirty="0">
                <a:latin typeface="Times New Roman"/>
                <a:cs typeface="Times New Roman"/>
              </a:rPr>
              <a:t> </a:t>
            </a:r>
            <a:r>
              <a:rPr sz="2175" b="1" spc="30" baseline="1915" dirty="0">
                <a:latin typeface="Symbol"/>
                <a:cs typeface="Symbol"/>
              </a:rPr>
              <a:t></a:t>
            </a:r>
            <a:endParaRPr sz="2175" baseline="1915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19145" y="5452386"/>
            <a:ext cx="110489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50" i="1" spc="25" dirty="0">
                <a:latin typeface="Times New Roman"/>
                <a:cs typeface="Times New Roman"/>
              </a:rPr>
              <a:t>c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03719" y="5458785"/>
            <a:ext cx="891540" cy="0"/>
          </a:xfrm>
          <a:custGeom>
            <a:avLst/>
            <a:gdLst/>
            <a:ahLst/>
            <a:cxnLst/>
            <a:rect l="l" t="t" r="r" b="b"/>
            <a:pathLst>
              <a:path w="891539">
                <a:moveTo>
                  <a:pt x="0" y="0"/>
                </a:moveTo>
                <a:lnTo>
                  <a:pt x="891432" y="0"/>
                </a:lnTo>
              </a:path>
            </a:pathLst>
          </a:custGeom>
          <a:ln w="93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635011" y="5452386"/>
            <a:ext cx="438784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50" spc="15" dirty="0">
                <a:latin typeface="Times New Roman"/>
                <a:cs typeface="Times New Roman"/>
              </a:rPr>
              <a:t>2</a:t>
            </a:r>
            <a:r>
              <a:rPr sz="1450" spc="-40" dirty="0">
                <a:latin typeface="Times New Roman"/>
                <a:cs typeface="Times New Roman"/>
              </a:rPr>
              <a:t>8,</a:t>
            </a:r>
            <a:r>
              <a:rPr sz="1450" spc="15" dirty="0">
                <a:latin typeface="Times New Roman"/>
                <a:cs typeface="Times New Roman"/>
              </a:rPr>
              <a:t>85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93788" y="5488668"/>
            <a:ext cx="99695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50" spc="20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86001" y="5190005"/>
            <a:ext cx="2545080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spcBef>
                <a:spcPts val="125"/>
              </a:spcBef>
              <a:tabLst>
                <a:tab pos="1419860" algn="l"/>
              </a:tabLst>
            </a:pPr>
            <a:r>
              <a:rPr sz="1450" spc="20" dirty="0">
                <a:latin typeface="Symbol"/>
                <a:cs typeface="Symbol"/>
              </a:rPr>
              <a:t></a:t>
            </a:r>
            <a:r>
              <a:rPr sz="1450" spc="-40" dirty="0">
                <a:latin typeface="Times New Roman"/>
                <a:cs typeface="Times New Roman"/>
              </a:rPr>
              <a:t> </a:t>
            </a:r>
            <a:r>
              <a:rPr sz="2175" i="1" spc="195" baseline="3831" dirty="0">
                <a:latin typeface="Times New Roman"/>
                <a:cs typeface="Times New Roman"/>
              </a:rPr>
              <a:t>d</a:t>
            </a:r>
            <a:r>
              <a:rPr sz="1500" i="1" spc="22" baseline="-16666" dirty="0">
                <a:latin typeface="Times New Roman"/>
                <a:cs typeface="Times New Roman"/>
              </a:rPr>
              <a:t>t</a:t>
            </a:r>
            <a:r>
              <a:rPr sz="1500" i="1" baseline="-16666" dirty="0">
                <a:latin typeface="Times New Roman"/>
                <a:cs typeface="Times New Roman"/>
              </a:rPr>
              <a:t> </a:t>
            </a:r>
            <a:r>
              <a:rPr sz="1500" i="1" spc="127" baseline="-16666" dirty="0">
                <a:latin typeface="Times New Roman"/>
                <a:cs typeface="Times New Roman"/>
              </a:rPr>
              <a:t> </a:t>
            </a:r>
            <a:r>
              <a:rPr sz="2175" spc="44" baseline="3831" dirty="0">
                <a:latin typeface="Symbol"/>
                <a:cs typeface="Symbol"/>
              </a:rPr>
              <a:t></a:t>
            </a:r>
            <a:r>
              <a:rPr sz="2175" spc="-112" baseline="3831" dirty="0">
                <a:latin typeface="Times New Roman"/>
                <a:cs typeface="Times New Roman"/>
              </a:rPr>
              <a:t> </a:t>
            </a:r>
            <a:r>
              <a:rPr sz="2175" i="1" spc="37" baseline="3831" dirty="0">
                <a:latin typeface="Times New Roman"/>
                <a:cs typeface="Times New Roman"/>
              </a:rPr>
              <a:t>c</a:t>
            </a:r>
            <a:r>
              <a:rPr sz="2175" i="1" spc="-89" baseline="3831" dirty="0">
                <a:latin typeface="Times New Roman"/>
                <a:cs typeface="Times New Roman"/>
              </a:rPr>
              <a:t> </a:t>
            </a:r>
            <a:r>
              <a:rPr sz="1450" spc="20" dirty="0">
                <a:latin typeface="Symbol"/>
                <a:cs typeface="Symbol"/>
              </a:rPr>
              <a:t>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2175" spc="30" baseline="1915" dirty="0">
                <a:latin typeface="Symbol"/>
                <a:cs typeface="Symbol"/>
              </a:rPr>
              <a:t></a:t>
            </a:r>
            <a:r>
              <a:rPr sz="2175" spc="-150" baseline="1915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Times New Roman"/>
                <a:cs typeface="Times New Roman"/>
              </a:rPr>
              <a:t>53</a:t>
            </a:r>
            <a:r>
              <a:rPr sz="1450" spc="30" dirty="0">
                <a:latin typeface="Times New Roman"/>
                <a:cs typeface="Times New Roman"/>
              </a:rPr>
              <a:t>5</a:t>
            </a:r>
            <a:r>
              <a:rPr sz="1450" spc="-110" dirty="0">
                <a:latin typeface="Times New Roman"/>
                <a:cs typeface="Times New Roman"/>
              </a:rPr>
              <a:t> </a:t>
            </a:r>
            <a:r>
              <a:rPr sz="1450" spc="30" dirty="0">
                <a:latin typeface="Symbol"/>
                <a:cs typeface="Symbol"/>
              </a:rPr>
              <a:t></a:t>
            </a:r>
            <a:r>
              <a:rPr sz="1450" spc="-60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Times New Roman"/>
                <a:cs typeface="Times New Roman"/>
              </a:rPr>
              <a:t>2</a:t>
            </a:r>
            <a:r>
              <a:rPr sz="1450" spc="-40" dirty="0">
                <a:latin typeface="Times New Roman"/>
                <a:cs typeface="Times New Roman"/>
              </a:rPr>
              <a:t>8,</a:t>
            </a:r>
            <a:r>
              <a:rPr sz="1450" spc="15" dirty="0">
                <a:latin typeface="Times New Roman"/>
                <a:cs typeface="Times New Roman"/>
              </a:rPr>
              <a:t>8</a:t>
            </a:r>
            <a:r>
              <a:rPr sz="1450" spc="30" dirty="0">
                <a:latin typeface="Times New Roman"/>
                <a:cs typeface="Times New Roman"/>
              </a:rPr>
              <a:t>5</a:t>
            </a:r>
            <a:r>
              <a:rPr sz="1450" spc="-140" dirty="0">
                <a:latin typeface="Times New Roman"/>
                <a:cs typeface="Times New Roman"/>
              </a:rPr>
              <a:t> </a:t>
            </a:r>
            <a:r>
              <a:rPr sz="2175" spc="30" baseline="1915" dirty="0">
                <a:latin typeface="Symbol"/>
                <a:cs typeface="Symbol"/>
              </a:rPr>
              <a:t></a:t>
            </a:r>
            <a:endParaRPr sz="2175" baseline="1915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06068" y="5303915"/>
            <a:ext cx="1859280" cy="435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39"/>
              </a:lnSpc>
              <a:spcBef>
                <a:spcPts val="100"/>
              </a:spcBef>
            </a:pPr>
            <a:r>
              <a:rPr sz="1450" b="1" spc="15" dirty="0">
                <a:latin typeface="Symbol"/>
                <a:cs typeface="Symbol"/>
              </a:rPr>
              <a:t></a:t>
            </a:r>
            <a:r>
              <a:rPr sz="1450" spc="-5" dirty="0">
                <a:latin typeface="Times New Roman"/>
                <a:cs typeface="Times New Roman"/>
              </a:rPr>
              <a:t>0</a:t>
            </a:r>
            <a:r>
              <a:rPr sz="1450" spc="5" dirty="0">
                <a:latin typeface="Times New Roman"/>
                <a:cs typeface="Times New Roman"/>
              </a:rPr>
              <a:t>,</a:t>
            </a:r>
            <a:r>
              <a:rPr sz="1450" spc="15" dirty="0">
                <a:latin typeface="Times New Roman"/>
                <a:cs typeface="Times New Roman"/>
              </a:rPr>
              <a:t>00</a:t>
            </a:r>
            <a:r>
              <a:rPr sz="1450" spc="30" dirty="0">
                <a:latin typeface="Times New Roman"/>
                <a:cs typeface="Times New Roman"/>
              </a:rPr>
              <a:t>3</a:t>
            </a:r>
            <a:r>
              <a:rPr sz="1450" spc="-16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-40" dirty="0">
                <a:latin typeface="Times New Roman"/>
                <a:cs typeface="Times New Roman"/>
              </a:rPr>
              <a:t>0</a:t>
            </a:r>
            <a:r>
              <a:rPr sz="1500" spc="15" dirty="0">
                <a:latin typeface="Times New Roman"/>
                <a:cs typeface="Times New Roman"/>
              </a:rPr>
              <a:t>,</a:t>
            </a:r>
            <a:r>
              <a:rPr sz="1500" dirty="0">
                <a:latin typeface="Times New Roman"/>
                <a:cs typeface="Times New Roman"/>
              </a:rPr>
              <a:t>05</a:t>
            </a:r>
            <a:r>
              <a:rPr sz="1500" spc="-45" dirty="0">
                <a:latin typeface="Times New Roman"/>
                <a:cs typeface="Times New Roman"/>
              </a:rPr>
              <a:t>2</a:t>
            </a:r>
            <a:r>
              <a:rPr sz="1500" dirty="0">
                <a:latin typeface="Times New Roman"/>
                <a:cs typeface="Times New Roman"/>
              </a:rPr>
              <a:t>6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&gt;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-40" dirty="0">
                <a:latin typeface="Times New Roman"/>
                <a:cs typeface="Times New Roman"/>
              </a:rPr>
              <a:t>0</a:t>
            </a:r>
            <a:r>
              <a:rPr sz="1500" spc="15" dirty="0">
                <a:latin typeface="Times New Roman"/>
                <a:cs typeface="Times New Roman"/>
              </a:rPr>
              <a:t>,</a:t>
            </a:r>
            <a:r>
              <a:rPr sz="1500" dirty="0">
                <a:latin typeface="Times New Roman"/>
                <a:cs typeface="Times New Roman"/>
              </a:rPr>
              <a:t>005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580"/>
              </a:lnSpc>
            </a:pPr>
            <a:r>
              <a:rPr sz="1450" spc="2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389195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22424" y="1676275"/>
            <a:ext cx="3457575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00" spc="5" dirty="0">
                <a:latin typeface="Times New Roman"/>
                <a:cs typeface="Times New Roman"/>
              </a:rPr>
              <a:t>Sehingga</a:t>
            </a:r>
            <a:r>
              <a:rPr sz="1400" spc="10" dirty="0">
                <a:latin typeface="Times New Roman"/>
                <a:cs typeface="Times New Roman"/>
              </a:rPr>
              <a:t> penampang </a:t>
            </a:r>
            <a:r>
              <a:rPr sz="1400" spc="5" dirty="0">
                <a:latin typeface="Times New Roman"/>
                <a:cs typeface="Times New Roman"/>
              </a:rPr>
              <a:t>terkendali </a:t>
            </a:r>
            <a:r>
              <a:rPr sz="1400" dirty="0">
                <a:latin typeface="Times New Roman"/>
                <a:cs typeface="Times New Roman"/>
              </a:rPr>
              <a:t>tarik,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500" i="1" spc="-45" dirty="0">
                <a:latin typeface="Symbol"/>
                <a:cs typeface="Symbol"/>
              </a:rPr>
              <a:t></a:t>
            </a:r>
            <a:r>
              <a:rPr sz="1500" i="1" spc="-2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= 0,90.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72864" y="2243409"/>
            <a:ext cx="84455" cy="15388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900" i="1" spc="10" dirty="0">
                <a:latin typeface="Times New Roman"/>
                <a:cs typeface="Times New Roman"/>
              </a:rPr>
              <a:t>n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951010" y="2302048"/>
            <a:ext cx="123825" cy="0"/>
          </a:xfrm>
          <a:custGeom>
            <a:avLst/>
            <a:gdLst/>
            <a:ahLst/>
            <a:cxnLst/>
            <a:rect l="l" t="t" r="r" b="b"/>
            <a:pathLst>
              <a:path w="123825">
                <a:moveTo>
                  <a:pt x="0" y="0"/>
                </a:moveTo>
                <a:lnTo>
                  <a:pt x="123392" y="0"/>
                </a:lnTo>
              </a:path>
            </a:pathLst>
          </a:custGeom>
          <a:ln w="92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702429" y="2302048"/>
            <a:ext cx="423545" cy="0"/>
          </a:xfrm>
          <a:custGeom>
            <a:avLst/>
            <a:gdLst/>
            <a:ahLst/>
            <a:cxnLst/>
            <a:rect l="l" t="t" r="r" b="b"/>
            <a:pathLst>
              <a:path w="423545">
                <a:moveTo>
                  <a:pt x="0" y="0"/>
                </a:moveTo>
                <a:lnTo>
                  <a:pt x="423060" y="0"/>
                </a:lnTo>
              </a:path>
            </a:pathLst>
          </a:custGeom>
          <a:ln w="92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331389" y="2173369"/>
            <a:ext cx="2899410" cy="2385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765810" algn="l"/>
                <a:tab pos="1841500" algn="l"/>
                <a:tab pos="2816225" algn="l"/>
              </a:tabLst>
            </a:pPr>
            <a:r>
              <a:rPr sz="900" i="1" spc="5" dirty="0">
                <a:latin typeface="Times New Roman"/>
                <a:cs typeface="Times New Roman"/>
              </a:rPr>
              <a:t>s  </a:t>
            </a:r>
            <a:r>
              <a:rPr sz="900" i="1" spc="75" dirty="0">
                <a:latin typeface="Times New Roman"/>
                <a:cs typeface="Times New Roman"/>
              </a:rPr>
              <a:t> </a:t>
            </a:r>
            <a:r>
              <a:rPr sz="900" i="1" spc="5" dirty="0">
                <a:latin typeface="Times New Roman"/>
                <a:cs typeface="Times New Roman"/>
              </a:rPr>
              <a:t>y</a:t>
            </a:r>
            <a:r>
              <a:rPr sz="900" i="1" dirty="0">
                <a:latin typeface="Times New Roman"/>
                <a:cs typeface="Times New Roman"/>
              </a:rPr>
              <a:t> </a:t>
            </a:r>
            <a:r>
              <a:rPr sz="2175" baseline="3831" dirty="0">
                <a:latin typeface="Symbol"/>
                <a:cs typeface="Symbol"/>
              </a:rPr>
              <a:t></a:t>
            </a:r>
            <a:r>
              <a:rPr sz="2175" baseline="3831" dirty="0">
                <a:latin typeface="Times New Roman"/>
                <a:cs typeface="Times New Roman"/>
              </a:rPr>
              <a:t>	</a:t>
            </a:r>
            <a:r>
              <a:rPr sz="2175" baseline="3831" dirty="0">
                <a:latin typeface="Symbol"/>
                <a:cs typeface="Symbol"/>
              </a:rPr>
              <a:t></a:t>
            </a:r>
            <a:r>
              <a:rPr sz="2175" baseline="3831" dirty="0">
                <a:latin typeface="Times New Roman"/>
                <a:cs typeface="Times New Roman"/>
              </a:rPr>
              <a:t>	</a:t>
            </a:r>
            <a:r>
              <a:rPr sz="2175" spc="-7" baseline="3831" dirty="0">
                <a:latin typeface="Symbol"/>
                <a:cs typeface="Symbol"/>
              </a:rPr>
              <a:t></a:t>
            </a:r>
            <a:r>
              <a:rPr sz="2175" baseline="3831" dirty="0">
                <a:latin typeface="Times New Roman"/>
                <a:cs typeface="Times New Roman"/>
              </a:rPr>
              <a:t>	</a:t>
            </a:r>
            <a:r>
              <a:rPr sz="2175" spc="-7" baseline="3831" dirty="0">
                <a:latin typeface="Symbol"/>
                <a:cs typeface="Symbol"/>
              </a:rPr>
              <a:t></a:t>
            </a:r>
            <a:endParaRPr sz="2175" baseline="3831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53273" y="2320267"/>
            <a:ext cx="2677795" cy="2385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1619885" algn="l"/>
                <a:tab pos="2593975" algn="l"/>
              </a:tabLst>
            </a:pPr>
            <a:r>
              <a:rPr sz="1450" dirty="0">
                <a:latin typeface="Symbol"/>
                <a:cs typeface="Symbol"/>
              </a:rPr>
              <a:t>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1450" spc="-5" dirty="0">
                <a:latin typeface="Symbol"/>
                <a:cs typeface="Symbol"/>
              </a:rPr>
              <a:t></a:t>
            </a:r>
            <a:r>
              <a:rPr sz="1450" spc="-5" dirty="0">
                <a:latin typeface="Times New Roman"/>
                <a:cs typeface="Times New Roman"/>
              </a:rPr>
              <a:t>	</a:t>
            </a:r>
            <a:r>
              <a:rPr sz="1450" spc="-5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18597" y="2295171"/>
            <a:ext cx="2082800" cy="2385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0800">
              <a:spcBef>
                <a:spcPts val="120"/>
              </a:spcBef>
              <a:tabLst>
                <a:tab pos="1953260" algn="l"/>
              </a:tabLst>
            </a:pPr>
            <a:r>
              <a:rPr sz="1450" spc="5" dirty="0">
                <a:latin typeface="Times New Roman"/>
                <a:cs typeface="Times New Roman"/>
              </a:rPr>
              <a:t>2</a:t>
            </a:r>
            <a:r>
              <a:rPr sz="1450" spc="-85" dirty="0">
                <a:latin typeface="Times New Roman"/>
                <a:cs typeface="Times New Roman"/>
              </a:rPr>
              <a:t> </a:t>
            </a:r>
            <a:r>
              <a:rPr sz="2175" baseline="-7662" dirty="0">
                <a:latin typeface="Symbol"/>
                <a:cs typeface="Symbol"/>
              </a:rPr>
              <a:t></a:t>
            </a:r>
            <a:r>
              <a:rPr sz="2175" baseline="-7662" dirty="0">
                <a:latin typeface="Times New Roman"/>
                <a:cs typeface="Times New Roman"/>
              </a:rPr>
              <a:t>	</a:t>
            </a:r>
            <a:r>
              <a:rPr sz="1450" spc="-10" dirty="0">
                <a:latin typeface="Times New Roman"/>
                <a:cs typeface="Times New Roman"/>
              </a:rPr>
              <a:t>2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97911" y="2156041"/>
            <a:ext cx="5459730" cy="2385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  <a:tabLst>
                <a:tab pos="687705" algn="l"/>
              </a:tabLst>
            </a:pPr>
            <a:r>
              <a:rPr sz="1400" i="1" spc="10" dirty="0">
                <a:latin typeface="Times New Roman"/>
                <a:cs typeface="Times New Roman"/>
              </a:rPr>
              <a:t>M	</a:t>
            </a:r>
            <a:r>
              <a:rPr sz="1400" spc="5" dirty="0">
                <a:latin typeface="Times New Roman"/>
                <a:cs typeface="Times New Roman"/>
              </a:rPr>
              <a:t>=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A </a:t>
            </a:r>
            <a:r>
              <a:rPr sz="1400" dirty="0">
                <a:latin typeface="Times New Roman"/>
                <a:cs typeface="Times New Roman"/>
              </a:rPr>
              <a:t>∙</a:t>
            </a:r>
            <a:r>
              <a:rPr sz="1400" i="1" dirty="0">
                <a:latin typeface="Times New Roman"/>
                <a:cs typeface="Times New Roman"/>
              </a:rPr>
              <a:t>f</a:t>
            </a:r>
            <a:r>
              <a:rPr sz="1400" i="1" spc="290" dirty="0">
                <a:latin typeface="Times New Roman"/>
                <a:cs typeface="Times New Roman"/>
              </a:rPr>
              <a:t> </a:t>
            </a:r>
            <a:r>
              <a:rPr sz="2175" baseline="34482" dirty="0">
                <a:latin typeface="Symbol"/>
                <a:cs typeface="Symbol"/>
              </a:rPr>
              <a:t></a:t>
            </a:r>
            <a:r>
              <a:rPr sz="2175" spc="-300" baseline="34482" dirty="0">
                <a:latin typeface="Times New Roman"/>
                <a:cs typeface="Times New Roman"/>
              </a:rPr>
              <a:t> </a:t>
            </a:r>
            <a:r>
              <a:rPr sz="2175" i="1" spc="7" baseline="1915" dirty="0">
                <a:latin typeface="Times New Roman"/>
                <a:cs typeface="Times New Roman"/>
              </a:rPr>
              <a:t>d</a:t>
            </a:r>
            <a:r>
              <a:rPr sz="2175" i="1" spc="127" baseline="1915" dirty="0">
                <a:latin typeface="Times New Roman"/>
                <a:cs typeface="Times New Roman"/>
              </a:rPr>
              <a:t> </a:t>
            </a:r>
            <a:r>
              <a:rPr sz="2175" spc="7" baseline="1915" dirty="0">
                <a:latin typeface="Symbol"/>
                <a:cs typeface="Symbol"/>
              </a:rPr>
              <a:t></a:t>
            </a:r>
            <a:r>
              <a:rPr sz="2175" spc="127" baseline="1915" dirty="0">
                <a:latin typeface="Times New Roman"/>
                <a:cs typeface="Times New Roman"/>
              </a:rPr>
              <a:t> </a:t>
            </a:r>
            <a:r>
              <a:rPr sz="2175" i="1" spc="7" baseline="38314" dirty="0">
                <a:latin typeface="Times New Roman"/>
                <a:cs typeface="Times New Roman"/>
              </a:rPr>
              <a:t>a</a:t>
            </a:r>
            <a:r>
              <a:rPr sz="2175" i="1" spc="-89" baseline="38314" dirty="0">
                <a:latin typeface="Times New Roman"/>
                <a:cs typeface="Times New Roman"/>
              </a:rPr>
              <a:t> </a:t>
            </a:r>
            <a:r>
              <a:rPr sz="2175" baseline="34482" dirty="0">
                <a:latin typeface="Symbol"/>
                <a:cs typeface="Symbol"/>
              </a:rPr>
              <a:t></a:t>
            </a:r>
            <a:r>
              <a:rPr sz="2175" spc="-179" baseline="34482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= 2.280(400)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2175" spc="15" baseline="34482" dirty="0">
                <a:latin typeface="Symbol"/>
                <a:cs typeface="Symbol"/>
              </a:rPr>
              <a:t></a:t>
            </a:r>
            <a:r>
              <a:rPr sz="2175" spc="15" baseline="1915" dirty="0">
                <a:latin typeface="Times New Roman"/>
                <a:cs typeface="Times New Roman"/>
              </a:rPr>
              <a:t>510</a:t>
            </a:r>
            <a:r>
              <a:rPr sz="2175" spc="-142" baseline="1915" dirty="0">
                <a:latin typeface="Times New Roman"/>
                <a:cs typeface="Times New Roman"/>
              </a:rPr>
              <a:t> </a:t>
            </a:r>
            <a:r>
              <a:rPr sz="2175" spc="-15" baseline="1915" dirty="0">
                <a:latin typeface="Symbol"/>
                <a:cs typeface="Symbol"/>
              </a:rPr>
              <a:t></a:t>
            </a:r>
            <a:r>
              <a:rPr sz="2175" spc="104" baseline="1915" dirty="0">
                <a:latin typeface="Times New Roman"/>
                <a:cs typeface="Times New Roman"/>
              </a:rPr>
              <a:t> </a:t>
            </a:r>
            <a:r>
              <a:rPr sz="2175" spc="-44" baseline="38314" dirty="0">
                <a:latin typeface="Times New Roman"/>
                <a:cs typeface="Times New Roman"/>
              </a:rPr>
              <a:t>24,52</a:t>
            </a:r>
            <a:r>
              <a:rPr sz="2175" spc="-187" baseline="38314" dirty="0">
                <a:latin typeface="Times New Roman"/>
                <a:cs typeface="Times New Roman"/>
              </a:rPr>
              <a:t> </a:t>
            </a:r>
            <a:r>
              <a:rPr sz="2175" spc="-7" baseline="34482" dirty="0">
                <a:latin typeface="Symbol"/>
                <a:cs typeface="Symbol"/>
              </a:rPr>
              <a:t></a:t>
            </a:r>
            <a:r>
              <a:rPr sz="2175" spc="-75" baseline="34482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= 453.938.880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N∙mm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4550" y="2550483"/>
            <a:ext cx="6966584" cy="983615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701040">
              <a:spcBef>
                <a:spcPts val="910"/>
              </a:spcBef>
              <a:tabLst>
                <a:tab pos="1351280" algn="l"/>
              </a:tabLst>
            </a:pPr>
            <a:r>
              <a:rPr sz="1500" i="1" spc="-10" dirty="0">
                <a:latin typeface="Symbol"/>
                <a:cs typeface="Symbol"/>
              </a:rPr>
              <a:t></a:t>
            </a:r>
            <a:r>
              <a:rPr sz="1400" i="1" spc="-10" dirty="0">
                <a:latin typeface="Times New Roman"/>
                <a:cs typeface="Times New Roman"/>
              </a:rPr>
              <a:t>M</a:t>
            </a:r>
            <a:r>
              <a:rPr sz="1350" i="1" spc="-15" baseline="-9259" dirty="0">
                <a:latin typeface="Times New Roman"/>
                <a:cs typeface="Times New Roman"/>
              </a:rPr>
              <a:t>n	</a:t>
            </a:r>
            <a:r>
              <a:rPr sz="1400" spc="5" dirty="0">
                <a:latin typeface="Times New Roman"/>
                <a:cs typeface="Times New Roman"/>
              </a:rPr>
              <a:t>= 0,90(453.938.880)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=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408.544.992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N∙mm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= </a:t>
            </a:r>
            <a:r>
              <a:rPr sz="1400" spc="10" dirty="0">
                <a:latin typeface="Times New Roman"/>
                <a:cs typeface="Times New Roman"/>
              </a:rPr>
              <a:t>408,54 </a:t>
            </a:r>
            <a:r>
              <a:rPr sz="1400" spc="5" dirty="0">
                <a:latin typeface="Times New Roman"/>
                <a:cs typeface="Times New Roman"/>
              </a:rPr>
              <a:t>kN∙m</a:t>
            </a:r>
            <a:endParaRPr sz="1400">
              <a:latin typeface="Times New Roman"/>
              <a:cs typeface="Times New Roman"/>
            </a:endParaRPr>
          </a:p>
          <a:p>
            <a:pPr marL="50800" marR="43180">
              <a:lnSpc>
                <a:spcPct val="146400"/>
              </a:lnSpc>
              <a:spcBef>
                <a:spcPts val="10"/>
              </a:spcBef>
            </a:pPr>
            <a:r>
              <a:rPr sz="1400" spc="5" dirty="0">
                <a:latin typeface="Times New Roman"/>
                <a:cs typeface="Times New Roman"/>
              </a:rPr>
              <a:t>Untuk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pemeriksaan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luas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tulangan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minimum,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karena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30" dirty="0">
                <a:latin typeface="Times New Roman"/>
                <a:cs typeface="Times New Roman"/>
              </a:rPr>
              <a:t>2</a:t>
            </a:r>
            <a:r>
              <a:rPr sz="1400" i="1" spc="30" dirty="0">
                <a:latin typeface="Times New Roman"/>
                <a:cs typeface="Times New Roman"/>
              </a:rPr>
              <a:t>b</a:t>
            </a:r>
            <a:r>
              <a:rPr sz="1350" i="1" spc="44" baseline="-9259" dirty="0">
                <a:latin typeface="Times New Roman"/>
                <a:cs typeface="Times New Roman"/>
              </a:rPr>
              <a:t>w</a:t>
            </a:r>
            <a:r>
              <a:rPr sz="1350" i="1" spc="157" baseline="-9259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(=</a:t>
            </a:r>
            <a:r>
              <a:rPr sz="1400" spc="10" dirty="0">
                <a:latin typeface="Times New Roman"/>
                <a:cs typeface="Times New Roman"/>
              </a:rPr>
              <a:t> 600)</a:t>
            </a:r>
            <a:r>
              <a:rPr sz="1400" spc="5" dirty="0">
                <a:latin typeface="Times New Roman"/>
                <a:cs typeface="Times New Roman"/>
              </a:rPr>
              <a:t> &lt;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b</a:t>
            </a:r>
            <a:r>
              <a:rPr sz="1350" i="1" spc="15" baseline="-9259" dirty="0">
                <a:latin typeface="Times New Roman"/>
                <a:cs typeface="Times New Roman"/>
              </a:rPr>
              <a:t>e</a:t>
            </a:r>
            <a:r>
              <a:rPr sz="1350" i="1" spc="179" baseline="-9259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(=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1.750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mm),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dan karena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MPa, </a:t>
            </a:r>
            <a:r>
              <a:rPr sz="1400" dirty="0">
                <a:latin typeface="Times New Roman"/>
                <a:cs typeface="Times New Roman"/>
              </a:rPr>
              <a:t>maka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749833" y="2980357"/>
            <a:ext cx="578485" cy="2301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400" i="1" spc="5" dirty="0">
                <a:latin typeface="Times New Roman"/>
                <a:cs typeface="Times New Roman"/>
              </a:rPr>
              <a:t>f</a:t>
            </a:r>
            <a:r>
              <a:rPr sz="1350" i="1" spc="7" baseline="-9259" dirty="0">
                <a:latin typeface="Times New Roman"/>
                <a:cs typeface="Times New Roman"/>
              </a:rPr>
              <a:t>c</a:t>
            </a:r>
            <a:r>
              <a:rPr sz="1350" spc="7" baseline="30864" dirty="0">
                <a:latin typeface="Times New Roman"/>
                <a:cs typeface="Times New Roman"/>
              </a:rPr>
              <a:t>/</a:t>
            </a:r>
            <a:r>
              <a:rPr sz="1350" spc="120" baseline="30864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&lt;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051160" y="3883578"/>
            <a:ext cx="245110" cy="0"/>
          </a:xfrm>
          <a:custGeom>
            <a:avLst/>
            <a:gdLst/>
            <a:ahLst/>
            <a:cxnLst/>
            <a:rect l="l" t="t" r="r" b="b"/>
            <a:pathLst>
              <a:path w="245110">
                <a:moveTo>
                  <a:pt x="0" y="0"/>
                </a:moveTo>
                <a:lnTo>
                  <a:pt x="244499" y="0"/>
                </a:lnTo>
              </a:path>
            </a:pathLst>
          </a:custGeom>
          <a:ln w="96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914760" y="3887086"/>
            <a:ext cx="287020" cy="0"/>
          </a:xfrm>
          <a:custGeom>
            <a:avLst/>
            <a:gdLst/>
            <a:ahLst/>
            <a:cxnLst/>
            <a:rect l="l" t="t" r="r" b="b"/>
            <a:pathLst>
              <a:path w="287020">
                <a:moveTo>
                  <a:pt x="0" y="0"/>
                </a:moveTo>
                <a:lnTo>
                  <a:pt x="286577" y="0"/>
                </a:lnTo>
              </a:path>
            </a:pathLst>
          </a:custGeom>
          <a:ln w="945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372511" y="3738263"/>
            <a:ext cx="5697220" cy="37253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00">
              <a:lnSpc>
                <a:spcPts val="1420"/>
              </a:lnSpc>
              <a:spcBef>
                <a:spcPts val="105"/>
              </a:spcBef>
              <a:tabLst>
                <a:tab pos="5266055" algn="l"/>
              </a:tabLst>
            </a:pPr>
            <a:r>
              <a:rPr sz="1400" i="1" spc="10" dirty="0">
                <a:latin typeface="Times New Roman"/>
                <a:cs typeface="Times New Roman"/>
              </a:rPr>
              <a:t>A</a:t>
            </a:r>
            <a:r>
              <a:rPr sz="1350" i="1" spc="15" baseline="-9259" dirty="0">
                <a:latin typeface="Times New Roman"/>
                <a:cs typeface="Times New Roman"/>
              </a:rPr>
              <a:t>s</a:t>
            </a:r>
            <a:r>
              <a:rPr sz="1350" i="1" spc="202" baseline="-9259" dirty="0">
                <a:latin typeface="Times New Roman"/>
                <a:cs typeface="Times New Roman"/>
              </a:rPr>
              <a:t> </a:t>
            </a:r>
            <a:r>
              <a:rPr sz="1350" baseline="-9259" dirty="0">
                <a:latin typeface="Times New Roman"/>
                <a:cs typeface="Times New Roman"/>
              </a:rPr>
              <a:t>min</a:t>
            </a:r>
            <a:r>
              <a:rPr sz="1350" spc="202" baseline="-9259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=  </a:t>
            </a:r>
            <a:r>
              <a:rPr sz="2175" spc="-37" baseline="36398" dirty="0">
                <a:latin typeface="Times New Roman"/>
                <a:cs typeface="Times New Roman"/>
              </a:rPr>
              <a:t>1,4</a:t>
            </a:r>
            <a:r>
              <a:rPr sz="2175" spc="187" baseline="36398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2b</a:t>
            </a:r>
            <a:r>
              <a:rPr sz="1350" i="1" baseline="-9259" dirty="0">
                <a:latin typeface="Times New Roman"/>
                <a:cs typeface="Times New Roman"/>
              </a:rPr>
              <a:t>w</a:t>
            </a:r>
            <a:r>
              <a:rPr sz="1400" i="1" dirty="0">
                <a:latin typeface="Times New Roman"/>
                <a:cs typeface="Times New Roman"/>
              </a:rPr>
              <a:t>d</a:t>
            </a:r>
            <a:r>
              <a:rPr sz="1400" i="1" spc="2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= 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2175" spc="-104" baseline="36398" dirty="0">
                <a:latin typeface="Times New Roman"/>
                <a:cs typeface="Times New Roman"/>
              </a:rPr>
              <a:t>1,4</a:t>
            </a:r>
            <a:r>
              <a:rPr sz="2175" spc="569" baseline="36398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(600)(510)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=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1.071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mm</a:t>
            </a:r>
            <a:r>
              <a:rPr sz="1350" spc="-7" baseline="30864" dirty="0">
                <a:latin typeface="Times New Roman"/>
                <a:cs typeface="Times New Roman"/>
              </a:rPr>
              <a:t>2</a:t>
            </a:r>
            <a:r>
              <a:rPr sz="1350" spc="202" baseline="30864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&lt;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A</a:t>
            </a:r>
            <a:r>
              <a:rPr sz="1350" i="1" spc="15" baseline="-9259" dirty="0">
                <a:latin typeface="Times New Roman"/>
                <a:cs typeface="Times New Roman"/>
              </a:rPr>
              <a:t>s	</a:t>
            </a:r>
            <a:r>
              <a:rPr sz="1400" spc="5" dirty="0">
                <a:latin typeface="Times New Roman"/>
                <a:cs typeface="Times New Roman"/>
              </a:rPr>
              <a:t>(OK)</a:t>
            </a:r>
            <a:endParaRPr sz="1400">
              <a:latin typeface="Times New Roman"/>
              <a:cs typeface="Times New Roman"/>
            </a:endParaRPr>
          </a:p>
          <a:p>
            <a:pPr marL="730250">
              <a:lnSpc>
                <a:spcPts val="1420"/>
              </a:lnSpc>
              <a:tabLst>
                <a:tab pos="1556385" algn="l"/>
              </a:tabLst>
            </a:pPr>
            <a:r>
              <a:rPr sz="1450" i="1" spc="5" dirty="0">
                <a:latin typeface="Times New Roman"/>
                <a:cs typeface="Times New Roman"/>
              </a:rPr>
              <a:t>f</a:t>
            </a:r>
            <a:r>
              <a:rPr sz="1450" i="1" spc="-90" dirty="0">
                <a:latin typeface="Times New Roman"/>
                <a:cs typeface="Times New Roman"/>
              </a:rPr>
              <a:t> </a:t>
            </a:r>
            <a:r>
              <a:rPr sz="1500" i="1" spc="15" baseline="-19444" dirty="0">
                <a:latin typeface="Times New Roman"/>
                <a:cs typeface="Times New Roman"/>
              </a:rPr>
              <a:t>y	</a:t>
            </a:r>
            <a:r>
              <a:rPr sz="1450" spc="-40" dirty="0">
                <a:latin typeface="Times New Roman"/>
                <a:cs typeface="Times New Roman"/>
              </a:rPr>
              <a:t>400</a:t>
            </a:r>
            <a:endParaRPr sz="14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99684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1" y="1524464"/>
            <a:ext cx="7985125" cy="1976755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38100">
              <a:spcBef>
                <a:spcPts val="985"/>
              </a:spcBef>
            </a:pPr>
            <a:r>
              <a:rPr sz="3200" spc="-5" dirty="0">
                <a:latin typeface="Calibri"/>
                <a:cs typeface="Calibri"/>
              </a:rPr>
              <a:t>Analisis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</a:t>
            </a:r>
            <a:endParaRPr sz="3200">
              <a:latin typeface="Calibri"/>
              <a:cs typeface="Calibri"/>
            </a:endParaRPr>
          </a:p>
          <a:p>
            <a:pPr marL="38100">
              <a:spcBef>
                <a:spcPts val="550"/>
              </a:spcBef>
            </a:pPr>
            <a:r>
              <a:rPr sz="2000" b="1" spc="-10" dirty="0">
                <a:latin typeface="Calibri"/>
                <a:cs typeface="Calibri"/>
              </a:rPr>
              <a:t>Contoh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5.2</a:t>
            </a:r>
            <a:endParaRPr sz="2000">
              <a:latin typeface="Calibri"/>
              <a:cs typeface="Calibri"/>
            </a:endParaRPr>
          </a:p>
          <a:p>
            <a:pPr marL="38100" marR="30480">
              <a:spcBef>
                <a:spcPts val="480"/>
              </a:spcBef>
            </a:pPr>
            <a:r>
              <a:rPr sz="2000" spc="-5" dirty="0">
                <a:latin typeface="Calibri"/>
                <a:cs typeface="Calibri"/>
              </a:rPr>
              <a:t>Desainlah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sebuah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suatu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sistem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balok-pelat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Gambar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ini.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Beban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momen </a:t>
            </a:r>
            <a:r>
              <a:rPr sz="2000" spc="-5" dirty="0">
                <a:latin typeface="Calibri"/>
                <a:cs typeface="Calibri"/>
              </a:rPr>
              <a:t>lentur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bekerja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akibat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beban </a:t>
            </a:r>
            <a:r>
              <a:rPr sz="2000" spc="-5" dirty="0">
                <a:latin typeface="Calibri"/>
                <a:cs typeface="Calibri"/>
              </a:rPr>
              <a:t>hidup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beban</a:t>
            </a:r>
            <a:r>
              <a:rPr sz="2000" spc="-10" dirty="0">
                <a:latin typeface="Calibri"/>
                <a:cs typeface="Calibri"/>
              </a:rPr>
              <a:t> mati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i="1" spc="10" dirty="0">
                <a:latin typeface="Calibri"/>
                <a:cs typeface="Calibri"/>
              </a:rPr>
              <a:t>M</a:t>
            </a:r>
            <a:r>
              <a:rPr sz="1950" i="1" spc="15" baseline="-21367" dirty="0">
                <a:latin typeface="Calibri"/>
                <a:cs typeface="Calibri"/>
              </a:rPr>
              <a:t>D</a:t>
            </a:r>
            <a:r>
              <a:rPr sz="1950" i="1" spc="240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105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kN∙m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M</a:t>
            </a:r>
            <a:r>
              <a:rPr sz="1950" i="1" spc="7" baseline="-21367" dirty="0">
                <a:latin typeface="Calibri"/>
                <a:cs typeface="Calibri"/>
              </a:rPr>
              <a:t>L</a:t>
            </a:r>
            <a:r>
              <a:rPr sz="1950" i="1" spc="232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135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kN∙m.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Balok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memiliki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panjang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bentang,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72483" y="3622675"/>
            <a:ext cx="1774825" cy="2167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1685925" algn="l"/>
              </a:tabLst>
            </a:pPr>
            <a:r>
              <a:rPr sz="1300" i="1" spc="10" dirty="0">
                <a:latin typeface="Calibri"/>
                <a:cs typeface="Calibri"/>
              </a:rPr>
              <a:t>c	y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17141" y="3474847"/>
            <a:ext cx="52063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4075429" algn="l"/>
              </a:tabLst>
            </a:pPr>
            <a:r>
              <a:rPr sz="2000" i="1" dirty="0">
                <a:latin typeface="Calibri"/>
                <a:cs typeface="Calibri"/>
              </a:rPr>
              <a:t>l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6,0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m.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Gunakan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1950" i="1" spc="15" baseline="25641" dirty="0">
                <a:latin typeface="Calibri"/>
                <a:cs typeface="Calibri"/>
              </a:rPr>
              <a:t>/  </a:t>
            </a:r>
            <a:r>
              <a:rPr sz="1950" i="1" spc="120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20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MPa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i="1" dirty="0">
                <a:latin typeface="Calibri"/>
                <a:cs typeface="Calibri"/>
              </a:rPr>
              <a:t>f	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400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MPa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4095" y="4043165"/>
            <a:ext cx="6373334" cy="176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981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38096" y="1795555"/>
            <a:ext cx="6229985" cy="129540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25400">
              <a:spcBef>
                <a:spcPts val="835"/>
              </a:spcBef>
            </a:pPr>
            <a:r>
              <a:rPr sz="1450" b="1" dirty="0">
                <a:latin typeface="Times New Roman"/>
                <a:cs typeface="Times New Roman"/>
              </a:rPr>
              <a:t>Penyelesaian</a:t>
            </a:r>
            <a:endParaRPr sz="1450">
              <a:latin typeface="Times New Roman"/>
              <a:cs typeface="Times New Roman"/>
            </a:endParaRPr>
          </a:p>
          <a:p>
            <a:pPr marL="690880" indent="-333375">
              <a:spcBef>
                <a:spcPts val="745"/>
              </a:spcBef>
              <a:buAutoNum type="arabicPeriod"/>
              <a:tabLst>
                <a:tab pos="690880" algn="l"/>
                <a:tab pos="691515" algn="l"/>
              </a:tabLst>
            </a:pPr>
            <a:r>
              <a:rPr sz="1450" spc="5" dirty="0">
                <a:latin typeface="Times New Roman"/>
                <a:cs typeface="Times New Roman"/>
              </a:rPr>
              <a:t>Hitung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momen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terfaktor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yang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bekerja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pada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balok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:</a:t>
            </a:r>
            <a:endParaRPr sz="1450">
              <a:latin typeface="Times New Roman"/>
              <a:cs typeface="Times New Roman"/>
            </a:endParaRPr>
          </a:p>
          <a:p>
            <a:pPr marL="1356360">
              <a:spcBef>
                <a:spcPts val="775"/>
              </a:spcBef>
            </a:pPr>
            <a:r>
              <a:rPr sz="1450" i="1" dirty="0">
                <a:latin typeface="Times New Roman"/>
                <a:cs typeface="Times New Roman"/>
              </a:rPr>
              <a:t>M</a:t>
            </a:r>
            <a:r>
              <a:rPr sz="1425" i="1" baseline="-8771" dirty="0">
                <a:latin typeface="Times New Roman"/>
                <a:cs typeface="Times New Roman"/>
              </a:rPr>
              <a:t>u</a:t>
            </a:r>
            <a:r>
              <a:rPr sz="1425" i="1" spc="195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1,2</a:t>
            </a:r>
            <a:r>
              <a:rPr sz="1450" i="1" dirty="0">
                <a:latin typeface="Times New Roman"/>
                <a:cs typeface="Times New Roman"/>
              </a:rPr>
              <a:t>M</a:t>
            </a:r>
            <a:r>
              <a:rPr sz="1425" i="1" baseline="-8771" dirty="0">
                <a:latin typeface="Times New Roman"/>
                <a:cs typeface="Times New Roman"/>
              </a:rPr>
              <a:t>D</a:t>
            </a:r>
            <a:r>
              <a:rPr sz="1425" i="1" spc="187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+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1,6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M</a:t>
            </a:r>
            <a:r>
              <a:rPr sz="1425" i="1" baseline="-8771" dirty="0">
                <a:latin typeface="Times New Roman"/>
                <a:cs typeface="Times New Roman"/>
              </a:rPr>
              <a:t>L</a:t>
            </a:r>
            <a:r>
              <a:rPr sz="1425" i="1" spc="165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1,2(105)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+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1,6(135)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342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kN∙m</a:t>
            </a:r>
            <a:endParaRPr sz="1450">
              <a:latin typeface="Times New Roman"/>
              <a:cs typeface="Times New Roman"/>
            </a:endParaRPr>
          </a:p>
          <a:p>
            <a:pPr marL="690880" indent="-333375">
              <a:spcBef>
                <a:spcPts val="780"/>
              </a:spcBef>
              <a:buAutoNum type="arabicPeriod" startAt="2"/>
              <a:tabLst>
                <a:tab pos="690880" algn="l"/>
                <a:tab pos="691515" algn="l"/>
              </a:tabLst>
            </a:pPr>
            <a:r>
              <a:rPr sz="1450" spc="-5" dirty="0">
                <a:latin typeface="Times New Roman"/>
                <a:cs typeface="Times New Roman"/>
              </a:rPr>
              <a:t>Tentukan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lebar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efektif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balok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T,</a:t>
            </a:r>
            <a:r>
              <a:rPr sz="1450" spc="65" dirty="0">
                <a:latin typeface="Times New Roman"/>
                <a:cs typeface="Times New Roman"/>
              </a:rPr>
              <a:t> </a:t>
            </a:r>
            <a:r>
              <a:rPr sz="1450" i="1" spc="-10" dirty="0">
                <a:latin typeface="Times New Roman"/>
                <a:cs typeface="Times New Roman"/>
              </a:rPr>
              <a:t>b</a:t>
            </a:r>
            <a:r>
              <a:rPr sz="1425" i="1" spc="-15" baseline="-8771" dirty="0">
                <a:latin typeface="Times New Roman"/>
                <a:cs typeface="Times New Roman"/>
              </a:rPr>
              <a:t>e</a:t>
            </a:r>
            <a:r>
              <a:rPr sz="1450" spc="-10" dirty="0">
                <a:latin typeface="Times New Roman"/>
                <a:cs typeface="Times New Roman"/>
              </a:rPr>
              <a:t>,</a:t>
            </a:r>
            <a:r>
              <a:rPr sz="1450" dirty="0">
                <a:latin typeface="Times New Roman"/>
                <a:cs typeface="Times New Roman"/>
              </a:rPr>
              <a:t> yang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diambil</a:t>
            </a:r>
            <a:r>
              <a:rPr sz="1450" dirty="0">
                <a:latin typeface="Times New Roman"/>
                <a:cs typeface="Times New Roman"/>
              </a:rPr>
              <a:t> dari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nilai </a:t>
            </a:r>
            <a:r>
              <a:rPr sz="1450" spc="-10" dirty="0">
                <a:latin typeface="Times New Roman"/>
                <a:cs typeface="Times New Roman"/>
              </a:rPr>
              <a:t>terkecil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antara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: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24122" y="3060640"/>
            <a:ext cx="3565525" cy="985519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8100">
              <a:spcBef>
                <a:spcPts val="875"/>
              </a:spcBef>
              <a:tabLst>
                <a:tab pos="370205" algn="l"/>
              </a:tabLst>
            </a:pPr>
            <a:r>
              <a:rPr sz="1450" spc="10" dirty="0">
                <a:latin typeface="Times New Roman"/>
                <a:cs typeface="Times New Roman"/>
              </a:rPr>
              <a:t>a.	</a:t>
            </a:r>
            <a:r>
              <a:rPr sz="1450" i="1" dirty="0">
                <a:latin typeface="Times New Roman"/>
                <a:cs typeface="Times New Roman"/>
              </a:rPr>
              <a:t>b</a:t>
            </a:r>
            <a:r>
              <a:rPr sz="1425" i="1" baseline="-8771" dirty="0">
                <a:latin typeface="Times New Roman"/>
                <a:cs typeface="Times New Roman"/>
              </a:rPr>
              <a:t>w</a:t>
            </a:r>
            <a:r>
              <a:rPr sz="1425" i="1" spc="157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+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2(</a:t>
            </a:r>
            <a:r>
              <a:rPr sz="1450" i="1" dirty="0">
                <a:latin typeface="Times New Roman"/>
                <a:cs typeface="Times New Roman"/>
              </a:rPr>
              <a:t>l</a:t>
            </a:r>
            <a:r>
              <a:rPr sz="1425" i="1" baseline="-8771" dirty="0">
                <a:latin typeface="Times New Roman"/>
                <a:cs typeface="Times New Roman"/>
              </a:rPr>
              <a:t>n</a:t>
            </a:r>
            <a:r>
              <a:rPr sz="1450" dirty="0">
                <a:latin typeface="Times New Roman"/>
                <a:cs typeface="Times New Roman"/>
              </a:rPr>
              <a:t>/2)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300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+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2(2700/2)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3000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  <a:p>
            <a:pPr marL="38100">
              <a:spcBef>
                <a:spcPts val="780"/>
              </a:spcBef>
              <a:tabLst>
                <a:tab pos="370205" algn="l"/>
              </a:tabLst>
            </a:pPr>
            <a:r>
              <a:rPr sz="1450" spc="-15" dirty="0">
                <a:latin typeface="Times New Roman"/>
                <a:cs typeface="Times New Roman"/>
              </a:rPr>
              <a:t>b.	</a:t>
            </a:r>
            <a:r>
              <a:rPr sz="1450" i="1" dirty="0">
                <a:latin typeface="Times New Roman"/>
                <a:cs typeface="Times New Roman"/>
              </a:rPr>
              <a:t>b</a:t>
            </a:r>
            <a:r>
              <a:rPr sz="1425" i="1" baseline="-8771" dirty="0">
                <a:latin typeface="Times New Roman"/>
                <a:cs typeface="Times New Roman"/>
              </a:rPr>
              <a:t>w</a:t>
            </a:r>
            <a:r>
              <a:rPr sz="1425" i="1" spc="157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+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2(8</a:t>
            </a:r>
            <a:r>
              <a:rPr sz="1450" i="1" dirty="0">
                <a:latin typeface="Times New Roman"/>
                <a:cs typeface="Times New Roman"/>
              </a:rPr>
              <a:t>h</a:t>
            </a:r>
            <a:r>
              <a:rPr sz="1425" i="1" baseline="-8771" dirty="0">
                <a:latin typeface="Times New Roman"/>
                <a:cs typeface="Times New Roman"/>
              </a:rPr>
              <a:t>f</a:t>
            </a:r>
            <a:r>
              <a:rPr sz="1450" dirty="0">
                <a:latin typeface="Times New Roman"/>
                <a:cs typeface="Times New Roman"/>
              </a:rPr>
              <a:t>)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300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+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2(8)(100)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1900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  <a:p>
            <a:pPr marL="38100">
              <a:spcBef>
                <a:spcPts val="775"/>
              </a:spcBef>
              <a:tabLst>
                <a:tab pos="370205" algn="l"/>
              </a:tabLst>
            </a:pPr>
            <a:r>
              <a:rPr sz="1450" spc="-10" dirty="0">
                <a:latin typeface="Times New Roman"/>
                <a:cs typeface="Times New Roman"/>
              </a:rPr>
              <a:t>c.	</a:t>
            </a:r>
            <a:r>
              <a:rPr sz="1450" i="1" spc="10" dirty="0">
                <a:latin typeface="Times New Roman"/>
                <a:cs typeface="Times New Roman"/>
              </a:rPr>
              <a:t>l</a:t>
            </a:r>
            <a:r>
              <a:rPr sz="1450" spc="10" dirty="0">
                <a:latin typeface="Times New Roman"/>
                <a:cs typeface="Times New Roman"/>
              </a:rPr>
              <a:t>/4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6000/4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1500</a:t>
            </a:r>
            <a:r>
              <a:rPr sz="1450" spc="-60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51783" y="3796489"/>
            <a:ext cx="1592580" cy="2385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450" dirty="0">
                <a:latin typeface="Times New Roman"/>
                <a:cs typeface="Times New Roman"/>
              </a:rPr>
              <a:t>ambil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b</a:t>
            </a:r>
            <a:r>
              <a:rPr sz="1425" i="1" baseline="-8771" dirty="0">
                <a:latin typeface="Times New Roman"/>
                <a:cs typeface="Times New Roman"/>
              </a:rPr>
              <a:t>e</a:t>
            </a:r>
            <a:r>
              <a:rPr sz="1425" i="1" spc="150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1500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58156" y="4022380"/>
            <a:ext cx="7099300" cy="132080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38100">
              <a:spcBef>
                <a:spcPts val="855"/>
              </a:spcBef>
              <a:tabLst>
                <a:tab pos="370840" algn="l"/>
              </a:tabLst>
            </a:pPr>
            <a:r>
              <a:rPr sz="1450" spc="5" dirty="0">
                <a:latin typeface="Times New Roman"/>
                <a:cs typeface="Times New Roman"/>
              </a:rPr>
              <a:t>3.	Periksa</a:t>
            </a:r>
            <a:r>
              <a:rPr sz="1450" spc="-5" dirty="0">
                <a:latin typeface="Times New Roman"/>
                <a:cs typeface="Times New Roman"/>
              </a:rPr>
              <a:t> posisi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sumbu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netral,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asumsikan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tinggi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blok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tegangan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tekan</a:t>
            </a:r>
            <a:r>
              <a:rPr sz="1450" spc="70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a</a:t>
            </a:r>
            <a:r>
              <a:rPr sz="1450" i="1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450" i="1" spc="-20" dirty="0">
                <a:latin typeface="Times New Roman"/>
                <a:cs typeface="Times New Roman"/>
              </a:rPr>
              <a:t>h</a:t>
            </a:r>
            <a:r>
              <a:rPr sz="1425" i="1" spc="-30" baseline="-8771" dirty="0">
                <a:latin typeface="Times New Roman"/>
                <a:cs typeface="Times New Roman"/>
              </a:rPr>
              <a:t>f</a:t>
            </a:r>
            <a:r>
              <a:rPr sz="1425" i="1" spc="195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100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mm,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maka</a:t>
            </a:r>
            <a:endParaRPr sz="1450">
              <a:latin typeface="Times New Roman"/>
              <a:cs typeface="Times New Roman"/>
            </a:endParaRPr>
          </a:p>
          <a:p>
            <a:pPr marL="1036319">
              <a:spcBef>
                <a:spcPts val="785"/>
              </a:spcBef>
            </a:pPr>
            <a:r>
              <a:rPr sz="1550" i="1" spc="-35" dirty="0">
                <a:latin typeface="Symbol"/>
                <a:cs typeface="Symbol"/>
              </a:rPr>
              <a:t></a:t>
            </a:r>
            <a:r>
              <a:rPr sz="1450" i="1" spc="-35" dirty="0">
                <a:latin typeface="Times New Roman"/>
                <a:cs typeface="Times New Roman"/>
              </a:rPr>
              <a:t>M</a:t>
            </a:r>
            <a:r>
              <a:rPr sz="1425" i="1" spc="-52" baseline="-8771" dirty="0">
                <a:latin typeface="Times New Roman"/>
                <a:cs typeface="Times New Roman"/>
              </a:rPr>
              <a:t>n</a:t>
            </a:r>
            <a:r>
              <a:rPr sz="1425" i="1" spc="247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Symbol"/>
                <a:cs typeface="Symbol"/>
              </a:rPr>
              <a:t></a:t>
            </a:r>
            <a:r>
              <a:rPr sz="1450" spc="-5" dirty="0">
                <a:latin typeface="Times New Roman"/>
                <a:cs typeface="Times New Roman"/>
              </a:rPr>
              <a:t>0,85</a:t>
            </a:r>
            <a:r>
              <a:rPr sz="1450" i="1" spc="-5" dirty="0">
                <a:latin typeface="Times New Roman"/>
                <a:cs typeface="Times New Roman"/>
              </a:rPr>
              <a:t>f</a:t>
            </a:r>
            <a:r>
              <a:rPr sz="1450" i="1" spc="-110" dirty="0">
                <a:latin typeface="Times New Roman"/>
                <a:cs typeface="Times New Roman"/>
              </a:rPr>
              <a:t> </a:t>
            </a:r>
            <a:r>
              <a:rPr sz="1425" baseline="29239" dirty="0">
                <a:latin typeface="Times New Roman"/>
                <a:cs typeface="Times New Roman"/>
              </a:rPr>
              <a:t>/</a:t>
            </a:r>
            <a:r>
              <a:rPr sz="1425" i="1" baseline="-8771" dirty="0">
                <a:latin typeface="Times New Roman"/>
                <a:cs typeface="Times New Roman"/>
              </a:rPr>
              <a:t>c</a:t>
            </a:r>
            <a:r>
              <a:rPr sz="1450" i="1" dirty="0">
                <a:latin typeface="Times New Roman"/>
                <a:cs typeface="Times New Roman"/>
              </a:rPr>
              <a:t>bh</a:t>
            </a:r>
            <a:r>
              <a:rPr sz="1425" i="1" baseline="-8771" dirty="0">
                <a:latin typeface="Times New Roman"/>
                <a:cs typeface="Times New Roman"/>
              </a:rPr>
              <a:t>f</a:t>
            </a:r>
            <a:r>
              <a:rPr sz="1450" dirty="0">
                <a:latin typeface="Times New Roman"/>
                <a:cs typeface="Times New Roman"/>
              </a:rPr>
              <a:t>(</a:t>
            </a:r>
            <a:r>
              <a:rPr sz="1450" i="1" dirty="0">
                <a:latin typeface="Times New Roman"/>
                <a:cs typeface="Times New Roman"/>
              </a:rPr>
              <a:t>d</a:t>
            </a:r>
            <a:r>
              <a:rPr sz="1450" i="1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–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h</a:t>
            </a:r>
            <a:r>
              <a:rPr sz="1425" i="1" baseline="-8771" dirty="0">
                <a:latin typeface="Times New Roman"/>
                <a:cs typeface="Times New Roman"/>
              </a:rPr>
              <a:t>f</a:t>
            </a:r>
            <a:r>
              <a:rPr sz="1450" dirty="0">
                <a:latin typeface="Times New Roman"/>
                <a:cs typeface="Times New Roman"/>
              </a:rPr>
              <a:t>/2)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0,9(0,85)(25)(1500)(100)(450 </a:t>
            </a:r>
            <a:r>
              <a:rPr sz="1450" spc="10" dirty="0">
                <a:latin typeface="Times New Roman"/>
                <a:cs typeface="Times New Roman"/>
              </a:rPr>
              <a:t>–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100/2)</a:t>
            </a:r>
            <a:endParaRPr sz="1450">
              <a:latin typeface="Times New Roman"/>
              <a:cs typeface="Times New Roman"/>
            </a:endParaRPr>
          </a:p>
          <a:p>
            <a:pPr marL="1409700">
              <a:spcBef>
                <a:spcPts val="825"/>
              </a:spcBef>
            </a:pP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1.147.500.000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N∙mm</a:t>
            </a:r>
            <a:r>
              <a:rPr sz="1450" spc="-4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1.147,5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kN∙m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&gt;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M</a:t>
            </a:r>
            <a:r>
              <a:rPr sz="1425" i="1" baseline="-8771" dirty="0">
                <a:latin typeface="Times New Roman"/>
                <a:cs typeface="Times New Roman"/>
              </a:rPr>
              <a:t>u</a:t>
            </a:r>
            <a:endParaRPr sz="1425" baseline="-8771">
              <a:latin typeface="Times New Roman"/>
              <a:cs typeface="Times New Roman"/>
            </a:endParaRPr>
          </a:p>
          <a:p>
            <a:pPr marL="370840">
              <a:spcBef>
                <a:spcPts val="745"/>
              </a:spcBef>
            </a:pPr>
            <a:r>
              <a:rPr sz="1450" dirty="0">
                <a:latin typeface="Times New Roman"/>
                <a:cs typeface="Times New Roman"/>
              </a:rPr>
              <a:t>Desain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dapat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dilakukan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seperti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penampang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balok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persegi.</a:t>
            </a:r>
            <a:endParaRPr sz="14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85367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41457" y="1594273"/>
            <a:ext cx="8018780" cy="2385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346710" algn="l"/>
              </a:tabLst>
            </a:pPr>
            <a:r>
              <a:rPr sz="1450" spc="5" dirty="0">
                <a:latin typeface="Times New Roman"/>
                <a:cs typeface="Times New Roman"/>
              </a:rPr>
              <a:t>1.	</a:t>
            </a:r>
            <a:r>
              <a:rPr sz="1450" dirty="0">
                <a:latin typeface="Times New Roman"/>
                <a:cs typeface="Times New Roman"/>
              </a:rPr>
              <a:t>Menentukan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luas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tulangan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tarik,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dengan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menganggap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sebagai</a:t>
            </a:r>
            <a:r>
              <a:rPr sz="1450" spc="4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balok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persegi</a:t>
            </a:r>
            <a:r>
              <a:rPr sz="1450" spc="4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dengan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lebar</a:t>
            </a:r>
            <a:r>
              <a:rPr sz="1450" spc="95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b</a:t>
            </a:r>
            <a:r>
              <a:rPr sz="1450" i="1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1500</a:t>
            </a:r>
            <a:r>
              <a:rPr sz="1450" spc="-45" dirty="0">
                <a:latin typeface="Times New Roman"/>
                <a:cs typeface="Times New Roman"/>
              </a:rPr>
              <a:t> </a:t>
            </a:r>
            <a:r>
              <a:rPr sz="1450" spc="20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664466" y="2265098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19712" y="0"/>
                </a:lnTo>
              </a:path>
            </a:pathLst>
          </a:custGeom>
          <a:ln w="94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88810" y="2265098"/>
            <a:ext cx="907415" cy="0"/>
          </a:xfrm>
          <a:custGeom>
            <a:avLst/>
            <a:gdLst/>
            <a:ahLst/>
            <a:cxnLst/>
            <a:rect l="l" t="t" r="r" b="b"/>
            <a:pathLst>
              <a:path w="907414">
                <a:moveTo>
                  <a:pt x="0" y="0"/>
                </a:moveTo>
                <a:lnTo>
                  <a:pt x="907218" y="0"/>
                </a:lnTo>
              </a:path>
            </a:pathLst>
          </a:custGeom>
          <a:ln w="94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644563" y="1991483"/>
            <a:ext cx="1348740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spcBef>
                <a:spcPts val="90"/>
              </a:spcBef>
              <a:tabLst>
                <a:tab pos="678180" algn="l"/>
              </a:tabLst>
            </a:pPr>
            <a:r>
              <a:rPr sz="1500" i="1" spc="120" dirty="0">
                <a:latin typeface="Times New Roman"/>
                <a:cs typeface="Times New Roman"/>
              </a:rPr>
              <a:t>M</a:t>
            </a:r>
            <a:r>
              <a:rPr sz="1575" i="1" spc="-7" baseline="-18518" dirty="0">
                <a:latin typeface="Times New Roman"/>
                <a:cs typeface="Times New Roman"/>
              </a:rPr>
              <a:t>u</a:t>
            </a:r>
            <a:r>
              <a:rPr sz="1575" i="1" baseline="-18518" dirty="0">
                <a:latin typeface="Times New Roman"/>
                <a:cs typeface="Times New Roman"/>
              </a:rPr>
              <a:t>	</a:t>
            </a:r>
            <a:r>
              <a:rPr sz="1500" spc="-20" dirty="0">
                <a:latin typeface="Times New Roman"/>
                <a:cs typeface="Times New Roman"/>
              </a:rPr>
              <a:t>34</a:t>
            </a:r>
            <a:r>
              <a:rPr sz="1500" spc="-5" dirty="0">
                <a:latin typeface="Times New Roman"/>
                <a:cs typeface="Times New Roman"/>
              </a:rPr>
              <a:t>2</a:t>
            </a:r>
            <a:r>
              <a:rPr sz="1500" spc="-185" dirty="0">
                <a:latin typeface="Times New Roman"/>
                <a:cs typeface="Times New Roman"/>
              </a:rPr>
              <a:t> </a:t>
            </a:r>
            <a:r>
              <a:rPr sz="1500" spc="55" dirty="0">
                <a:latin typeface="Symbol"/>
                <a:cs typeface="Symbol"/>
              </a:rPr>
              <a:t></a:t>
            </a:r>
            <a:r>
              <a:rPr sz="1500" spc="-20" dirty="0">
                <a:latin typeface="Times New Roman"/>
                <a:cs typeface="Times New Roman"/>
              </a:rPr>
              <a:t>1</a:t>
            </a:r>
            <a:r>
              <a:rPr sz="1500" spc="25" dirty="0">
                <a:latin typeface="Times New Roman"/>
                <a:cs typeface="Times New Roman"/>
              </a:rPr>
              <a:t>0</a:t>
            </a:r>
            <a:r>
              <a:rPr sz="1575" spc="-7" baseline="34391" dirty="0">
                <a:latin typeface="Times New Roman"/>
                <a:cs typeface="Times New Roman"/>
              </a:rPr>
              <a:t>6</a:t>
            </a:r>
            <a:endParaRPr sz="1575" baseline="34391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18254" y="2112277"/>
            <a:ext cx="3013710" cy="39626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ts val="1535"/>
              </a:lnSpc>
              <a:spcBef>
                <a:spcPts val="90"/>
              </a:spcBef>
              <a:tabLst>
                <a:tab pos="818515" algn="l"/>
                <a:tab pos="1913255" algn="l"/>
              </a:tabLst>
            </a:pPr>
            <a:r>
              <a:rPr sz="1450" i="1" spc="10" dirty="0">
                <a:latin typeface="Times New Roman"/>
                <a:cs typeface="Times New Roman"/>
              </a:rPr>
              <a:t>R</a:t>
            </a:r>
            <a:r>
              <a:rPr sz="1425" i="1" spc="15" baseline="-8771" dirty="0">
                <a:latin typeface="Times New Roman"/>
                <a:cs typeface="Times New Roman"/>
              </a:rPr>
              <a:t>u</a:t>
            </a:r>
            <a:r>
              <a:rPr sz="1425" i="1" spc="187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	</a:t>
            </a:r>
            <a:r>
              <a:rPr sz="1500" spc="-5" dirty="0">
                <a:latin typeface="Symbol"/>
                <a:cs typeface="Symbol"/>
              </a:rPr>
              <a:t></a:t>
            </a:r>
            <a:r>
              <a:rPr sz="1500" spc="-5" dirty="0">
                <a:latin typeface="Times New Roman"/>
                <a:cs typeface="Times New Roman"/>
              </a:rPr>
              <a:t>	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1,1259</a:t>
            </a:r>
            <a:r>
              <a:rPr sz="1450" spc="-4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MPa</a:t>
            </a:r>
            <a:endParaRPr sz="1450">
              <a:latin typeface="Times New Roman"/>
              <a:cs typeface="Times New Roman"/>
            </a:endParaRPr>
          </a:p>
          <a:p>
            <a:pPr marL="455930">
              <a:lnSpc>
                <a:spcPts val="1535"/>
              </a:lnSpc>
              <a:tabLst>
                <a:tab pos="965835" algn="l"/>
              </a:tabLst>
            </a:pPr>
            <a:r>
              <a:rPr sz="1500" i="1" spc="-20" dirty="0">
                <a:latin typeface="Times New Roman"/>
                <a:cs typeface="Times New Roman"/>
              </a:rPr>
              <a:t>b</a:t>
            </a:r>
            <a:r>
              <a:rPr sz="1500" i="1" spc="-5" dirty="0">
                <a:latin typeface="Times New Roman"/>
                <a:cs typeface="Times New Roman"/>
              </a:rPr>
              <a:t>d</a:t>
            </a:r>
            <a:r>
              <a:rPr sz="1500" i="1" spc="-170" dirty="0">
                <a:latin typeface="Times New Roman"/>
                <a:cs typeface="Times New Roman"/>
              </a:rPr>
              <a:t> </a:t>
            </a:r>
            <a:r>
              <a:rPr sz="1575" spc="-7" baseline="34391" dirty="0">
                <a:latin typeface="Times New Roman"/>
                <a:cs typeface="Times New Roman"/>
              </a:rPr>
              <a:t>2</a:t>
            </a:r>
            <a:r>
              <a:rPr sz="1575" baseline="34391" dirty="0">
                <a:latin typeface="Times New Roman"/>
                <a:cs typeface="Times New Roman"/>
              </a:rPr>
              <a:t>	</a:t>
            </a:r>
            <a:r>
              <a:rPr sz="1500" spc="-20" dirty="0">
                <a:latin typeface="Times New Roman"/>
                <a:cs typeface="Times New Roman"/>
              </a:rPr>
              <a:t>150</a:t>
            </a:r>
            <a:r>
              <a:rPr sz="1500" spc="-5" dirty="0">
                <a:latin typeface="Times New Roman"/>
                <a:cs typeface="Times New Roman"/>
              </a:rPr>
              <a:t>0</a:t>
            </a:r>
            <a:r>
              <a:rPr sz="1500" spc="-21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Symbol"/>
                <a:cs typeface="Symbol"/>
              </a:rPr>
              <a:t></a:t>
            </a:r>
            <a:r>
              <a:rPr sz="1500" spc="-150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45</a:t>
            </a:r>
            <a:r>
              <a:rPr sz="1500" spc="45" dirty="0">
                <a:latin typeface="Times New Roman"/>
                <a:cs typeface="Times New Roman"/>
              </a:rPr>
              <a:t>0</a:t>
            </a:r>
            <a:r>
              <a:rPr sz="1575" spc="-7" baseline="34391" dirty="0">
                <a:latin typeface="Times New Roman"/>
                <a:cs typeface="Times New Roman"/>
              </a:rPr>
              <a:t>2</a:t>
            </a:r>
            <a:endParaRPr sz="1575" baseline="34391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50421" y="2485269"/>
            <a:ext cx="7040245" cy="6991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 marR="30480">
              <a:lnSpc>
                <a:spcPct val="145000"/>
              </a:lnSpc>
              <a:spcBef>
                <a:spcPts val="120"/>
              </a:spcBef>
            </a:pPr>
            <a:r>
              <a:rPr sz="1450" spc="5" dirty="0">
                <a:latin typeface="Times New Roman"/>
                <a:cs typeface="Times New Roman"/>
              </a:rPr>
              <a:t>Dari </a:t>
            </a:r>
            <a:r>
              <a:rPr sz="1450" dirty="0">
                <a:latin typeface="Times New Roman"/>
                <a:cs typeface="Times New Roman"/>
              </a:rPr>
              <a:t>persamaan 4.2 diperoleh 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i="1" spc="-4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 </a:t>
            </a:r>
            <a:r>
              <a:rPr sz="1450" dirty="0">
                <a:latin typeface="Times New Roman"/>
                <a:cs typeface="Times New Roman"/>
              </a:rPr>
              <a:t>0,003225. </a:t>
            </a:r>
            <a:r>
              <a:rPr sz="1450" i="1" spc="-10" dirty="0">
                <a:latin typeface="Times New Roman"/>
                <a:cs typeface="Times New Roman"/>
              </a:rPr>
              <a:t>A</a:t>
            </a:r>
            <a:r>
              <a:rPr sz="1425" i="1" spc="-15" baseline="-8771" dirty="0">
                <a:latin typeface="Times New Roman"/>
                <a:cs typeface="Times New Roman"/>
              </a:rPr>
              <a:t>s</a:t>
            </a:r>
            <a:r>
              <a:rPr sz="1425" i="1" spc="-7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 </a:t>
            </a:r>
            <a:r>
              <a:rPr sz="1550" i="1" spc="-25" dirty="0">
                <a:latin typeface="Symbol"/>
                <a:cs typeface="Symbol"/>
              </a:rPr>
              <a:t></a:t>
            </a:r>
            <a:r>
              <a:rPr sz="1450" i="1" spc="-25" dirty="0">
                <a:latin typeface="Times New Roman"/>
                <a:cs typeface="Times New Roman"/>
              </a:rPr>
              <a:t>bd </a:t>
            </a:r>
            <a:r>
              <a:rPr sz="1450" spc="10" dirty="0">
                <a:latin typeface="Times New Roman"/>
                <a:cs typeface="Times New Roman"/>
              </a:rPr>
              <a:t>= </a:t>
            </a:r>
            <a:r>
              <a:rPr sz="1450" spc="5" dirty="0">
                <a:latin typeface="Times New Roman"/>
                <a:cs typeface="Times New Roman"/>
              </a:rPr>
              <a:t>0,003225(1500)(450) </a:t>
            </a:r>
            <a:r>
              <a:rPr sz="1450" spc="10" dirty="0">
                <a:latin typeface="Times New Roman"/>
                <a:cs typeface="Times New Roman"/>
              </a:rPr>
              <a:t>= </a:t>
            </a:r>
            <a:r>
              <a:rPr sz="1450" dirty="0">
                <a:latin typeface="Times New Roman"/>
                <a:cs typeface="Times New Roman"/>
              </a:rPr>
              <a:t>2176,88 </a:t>
            </a:r>
            <a:r>
              <a:rPr sz="1450" spc="10" dirty="0">
                <a:latin typeface="Times New Roman"/>
                <a:cs typeface="Times New Roman"/>
              </a:rPr>
              <a:t>mm</a:t>
            </a:r>
            <a:r>
              <a:rPr sz="1425" spc="15" baseline="32163" dirty="0">
                <a:latin typeface="Times New Roman"/>
                <a:cs typeface="Times New Roman"/>
              </a:rPr>
              <a:t>2 </a:t>
            </a:r>
            <a:r>
              <a:rPr sz="1425" spc="-337" baseline="32163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Gunakan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6D22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(</a:t>
            </a:r>
            <a:r>
              <a:rPr sz="1450" i="1" spc="-5" dirty="0">
                <a:latin typeface="Times New Roman"/>
                <a:cs typeface="Times New Roman"/>
              </a:rPr>
              <a:t>A</a:t>
            </a:r>
            <a:r>
              <a:rPr sz="1425" i="1" spc="-7" baseline="-8771" dirty="0">
                <a:latin typeface="Times New Roman"/>
                <a:cs typeface="Times New Roman"/>
              </a:rPr>
              <a:t>s</a:t>
            </a:r>
            <a:r>
              <a:rPr sz="1425" i="1" spc="195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2.280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mm</a:t>
            </a:r>
            <a:r>
              <a:rPr sz="1425" baseline="32163" dirty="0">
                <a:latin typeface="Times New Roman"/>
                <a:cs typeface="Times New Roman"/>
              </a:rPr>
              <a:t>2</a:t>
            </a:r>
            <a:r>
              <a:rPr sz="1450" dirty="0">
                <a:latin typeface="Times New Roman"/>
                <a:cs typeface="Times New Roman"/>
              </a:rPr>
              <a:t>)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dipasang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dua </a:t>
            </a:r>
            <a:r>
              <a:rPr sz="1450" spc="5" dirty="0">
                <a:latin typeface="Times New Roman"/>
                <a:cs typeface="Times New Roman"/>
              </a:rPr>
              <a:t>lapis</a:t>
            </a:r>
            <a:endParaRPr sz="145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690466" y="3791053"/>
            <a:ext cx="3989070" cy="1380490"/>
            <a:chOff x="2166466" y="3791053"/>
            <a:chExt cx="3989070" cy="1380490"/>
          </a:xfrm>
        </p:grpSpPr>
        <p:sp>
          <p:nvSpPr>
            <p:cNvPr id="10" name="object 10"/>
            <p:cNvSpPr/>
            <p:nvPr/>
          </p:nvSpPr>
          <p:spPr>
            <a:xfrm>
              <a:off x="2173422" y="3798004"/>
              <a:ext cx="3242310" cy="1366520"/>
            </a:xfrm>
            <a:custGeom>
              <a:avLst/>
              <a:gdLst/>
              <a:ahLst/>
              <a:cxnLst/>
              <a:rect l="l" t="t" r="r" b="b"/>
              <a:pathLst>
                <a:path w="3242310" h="1366520">
                  <a:moveTo>
                    <a:pt x="1206740" y="1366133"/>
                  </a:moveTo>
                  <a:lnTo>
                    <a:pt x="2035040" y="1366133"/>
                  </a:lnTo>
                </a:path>
                <a:path w="3242310" h="1366520">
                  <a:moveTo>
                    <a:pt x="0" y="0"/>
                  </a:moveTo>
                  <a:lnTo>
                    <a:pt x="3241781" y="0"/>
                  </a:lnTo>
                </a:path>
                <a:path w="3242310" h="1366520">
                  <a:moveTo>
                    <a:pt x="0" y="0"/>
                  </a:moveTo>
                  <a:lnTo>
                    <a:pt x="0" y="261367"/>
                  </a:lnTo>
                </a:path>
                <a:path w="3242310" h="1366520">
                  <a:moveTo>
                    <a:pt x="3241781" y="0"/>
                  </a:moveTo>
                  <a:lnTo>
                    <a:pt x="3241781" y="261366"/>
                  </a:lnTo>
                </a:path>
                <a:path w="3242310" h="1366520">
                  <a:moveTo>
                    <a:pt x="0" y="261367"/>
                  </a:moveTo>
                  <a:lnTo>
                    <a:pt x="1206740" y="261366"/>
                  </a:lnTo>
                </a:path>
                <a:path w="3242310" h="1366520">
                  <a:moveTo>
                    <a:pt x="2035040" y="261366"/>
                  </a:moveTo>
                  <a:lnTo>
                    <a:pt x="3241781" y="261366"/>
                  </a:lnTo>
                </a:path>
                <a:path w="3242310" h="1366520">
                  <a:moveTo>
                    <a:pt x="1206740" y="261366"/>
                  </a:moveTo>
                  <a:lnTo>
                    <a:pt x="1206740" y="1366133"/>
                  </a:lnTo>
                </a:path>
                <a:path w="3242310" h="1366520">
                  <a:moveTo>
                    <a:pt x="2035040" y="261366"/>
                  </a:moveTo>
                  <a:lnTo>
                    <a:pt x="2035040" y="1366133"/>
                  </a:lnTo>
                </a:path>
              </a:pathLst>
            </a:custGeom>
            <a:ln w="13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2138" y="4955134"/>
              <a:ext cx="81619" cy="834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55358" y="4955134"/>
              <a:ext cx="81619" cy="834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1159" y="4955134"/>
              <a:ext cx="81619" cy="8342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2138" y="4783670"/>
              <a:ext cx="81619" cy="8342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55358" y="4783670"/>
              <a:ext cx="81619" cy="8342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1159" y="4783670"/>
              <a:ext cx="81619" cy="8342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762312" y="3798004"/>
              <a:ext cx="2393315" cy="1201420"/>
            </a:xfrm>
            <a:custGeom>
              <a:avLst/>
              <a:gdLst/>
              <a:ahLst/>
              <a:cxnLst/>
              <a:rect l="l" t="t" r="r" b="b"/>
              <a:pathLst>
                <a:path w="2393315" h="1201420">
                  <a:moveTo>
                    <a:pt x="0" y="1108473"/>
                  </a:moveTo>
                  <a:lnTo>
                    <a:pt x="1948778" y="1108473"/>
                  </a:lnTo>
                </a:path>
                <a:path w="2393315" h="1201420">
                  <a:moveTo>
                    <a:pt x="245800" y="1201156"/>
                  </a:moveTo>
                  <a:lnTo>
                    <a:pt x="2393074" y="1201156"/>
                  </a:lnTo>
                </a:path>
                <a:path w="2393315" h="1201420">
                  <a:moveTo>
                    <a:pt x="1759559" y="0"/>
                  </a:moveTo>
                  <a:lnTo>
                    <a:pt x="2355045" y="0"/>
                  </a:lnTo>
                </a:path>
              </a:pathLst>
            </a:custGeom>
            <a:ln w="46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44121" y="3798010"/>
              <a:ext cx="512445" cy="1201420"/>
            </a:xfrm>
            <a:custGeom>
              <a:avLst/>
              <a:gdLst/>
              <a:ahLst/>
              <a:cxnLst/>
              <a:rect l="l" t="t" r="r" b="b"/>
              <a:pathLst>
                <a:path w="512445" h="1201420">
                  <a:moveTo>
                    <a:pt x="74206" y="186296"/>
                  </a:moveTo>
                  <a:lnTo>
                    <a:pt x="70497" y="167754"/>
                  </a:lnTo>
                  <a:lnTo>
                    <a:pt x="37109" y="927"/>
                  </a:lnTo>
                  <a:lnTo>
                    <a:pt x="0" y="186296"/>
                  </a:lnTo>
                  <a:lnTo>
                    <a:pt x="27825" y="186296"/>
                  </a:lnTo>
                  <a:lnTo>
                    <a:pt x="27825" y="923112"/>
                  </a:lnTo>
                  <a:lnTo>
                    <a:pt x="0" y="923112"/>
                  </a:lnTo>
                  <a:lnTo>
                    <a:pt x="37109" y="1108468"/>
                  </a:lnTo>
                  <a:lnTo>
                    <a:pt x="70497" y="941641"/>
                  </a:lnTo>
                  <a:lnTo>
                    <a:pt x="74206" y="923112"/>
                  </a:lnTo>
                  <a:lnTo>
                    <a:pt x="46380" y="923112"/>
                  </a:lnTo>
                  <a:lnTo>
                    <a:pt x="46380" y="186296"/>
                  </a:lnTo>
                  <a:lnTo>
                    <a:pt x="74206" y="186296"/>
                  </a:lnTo>
                  <a:close/>
                </a:path>
                <a:path w="512445" h="1201420">
                  <a:moveTo>
                    <a:pt x="512013" y="185369"/>
                  </a:moveTo>
                  <a:lnTo>
                    <a:pt x="508304" y="166827"/>
                  </a:lnTo>
                  <a:lnTo>
                    <a:pt x="474903" y="0"/>
                  </a:lnTo>
                  <a:lnTo>
                    <a:pt x="437807" y="185369"/>
                  </a:lnTo>
                  <a:lnTo>
                    <a:pt x="465632" y="185369"/>
                  </a:lnTo>
                  <a:lnTo>
                    <a:pt x="465632" y="1015784"/>
                  </a:lnTo>
                  <a:lnTo>
                    <a:pt x="437807" y="1015784"/>
                  </a:lnTo>
                  <a:lnTo>
                    <a:pt x="474903" y="1201153"/>
                  </a:lnTo>
                  <a:lnTo>
                    <a:pt x="508304" y="1034326"/>
                  </a:lnTo>
                  <a:lnTo>
                    <a:pt x="512013" y="1015784"/>
                  </a:lnTo>
                  <a:lnTo>
                    <a:pt x="484187" y="1015784"/>
                  </a:lnTo>
                  <a:lnTo>
                    <a:pt x="484187" y="185369"/>
                  </a:lnTo>
                  <a:lnTo>
                    <a:pt x="512013" y="1853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896380" y="4434367"/>
            <a:ext cx="61594" cy="168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000" i="1" dirty="0">
                <a:latin typeface="Times New Roman"/>
                <a:cs typeface="Times New Roman"/>
              </a:rPr>
              <a:t>f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93980" y="4340496"/>
            <a:ext cx="1057275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600" i="1" spc="5" dirty="0">
                <a:latin typeface="Times New Roman"/>
                <a:cs typeface="Times New Roman"/>
              </a:rPr>
              <a:t>h</a:t>
            </a:r>
            <a:r>
              <a:rPr sz="1600" i="1" spc="260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=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100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mm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420086" y="3408735"/>
            <a:ext cx="208915" cy="391795"/>
            <a:chOff x="1896085" y="3408734"/>
            <a:chExt cx="208915" cy="391795"/>
          </a:xfrm>
        </p:grpSpPr>
        <p:sp>
          <p:nvSpPr>
            <p:cNvPr id="22" name="object 22"/>
            <p:cNvSpPr/>
            <p:nvPr/>
          </p:nvSpPr>
          <p:spPr>
            <a:xfrm>
              <a:off x="1896085" y="3798004"/>
              <a:ext cx="208915" cy="0"/>
            </a:xfrm>
            <a:custGeom>
              <a:avLst/>
              <a:gdLst/>
              <a:ahLst/>
              <a:cxnLst/>
              <a:rect l="l" t="t" r="r" b="b"/>
              <a:pathLst>
                <a:path w="208914">
                  <a:moveTo>
                    <a:pt x="0" y="0"/>
                  </a:moveTo>
                  <a:lnTo>
                    <a:pt x="208698" y="0"/>
                  </a:lnTo>
                </a:path>
              </a:pathLst>
            </a:custGeom>
            <a:ln w="46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962869" y="3408734"/>
              <a:ext cx="74295" cy="390525"/>
            </a:xfrm>
            <a:custGeom>
              <a:avLst/>
              <a:gdLst/>
              <a:ahLst/>
              <a:cxnLst/>
              <a:rect l="l" t="t" r="r" b="b"/>
              <a:pathLst>
                <a:path w="74294" h="390525">
                  <a:moveTo>
                    <a:pt x="27826" y="204830"/>
                  </a:moveTo>
                  <a:lnTo>
                    <a:pt x="0" y="204830"/>
                  </a:lnTo>
                  <a:lnTo>
                    <a:pt x="37101" y="390196"/>
                  </a:lnTo>
                  <a:lnTo>
                    <a:pt x="70493" y="223366"/>
                  </a:lnTo>
                  <a:lnTo>
                    <a:pt x="27826" y="223366"/>
                  </a:lnTo>
                  <a:lnTo>
                    <a:pt x="27826" y="204830"/>
                  </a:lnTo>
                  <a:close/>
                </a:path>
                <a:path w="74294" h="390525">
                  <a:moveTo>
                    <a:pt x="46377" y="0"/>
                  </a:moveTo>
                  <a:lnTo>
                    <a:pt x="27826" y="0"/>
                  </a:lnTo>
                  <a:lnTo>
                    <a:pt x="27826" y="223366"/>
                  </a:lnTo>
                  <a:lnTo>
                    <a:pt x="46377" y="223366"/>
                  </a:lnTo>
                  <a:lnTo>
                    <a:pt x="46377" y="0"/>
                  </a:lnTo>
                  <a:close/>
                </a:path>
                <a:path w="74294" h="390525">
                  <a:moveTo>
                    <a:pt x="74203" y="204830"/>
                  </a:moveTo>
                  <a:lnTo>
                    <a:pt x="46377" y="204830"/>
                  </a:lnTo>
                  <a:lnTo>
                    <a:pt x="46377" y="223366"/>
                  </a:lnTo>
                  <a:lnTo>
                    <a:pt x="70493" y="223366"/>
                  </a:lnTo>
                  <a:lnTo>
                    <a:pt x="74203" y="2048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3420086" y="4057055"/>
            <a:ext cx="208915" cy="393065"/>
            <a:chOff x="1896085" y="4057054"/>
            <a:chExt cx="208915" cy="393065"/>
          </a:xfrm>
        </p:grpSpPr>
        <p:sp>
          <p:nvSpPr>
            <p:cNvPr id="25" name="object 25"/>
            <p:cNvSpPr/>
            <p:nvPr/>
          </p:nvSpPr>
          <p:spPr>
            <a:xfrm>
              <a:off x="1896085" y="4059371"/>
              <a:ext cx="208915" cy="0"/>
            </a:xfrm>
            <a:custGeom>
              <a:avLst/>
              <a:gdLst/>
              <a:ahLst/>
              <a:cxnLst/>
              <a:rect l="l" t="t" r="r" b="b"/>
              <a:pathLst>
                <a:path w="208914">
                  <a:moveTo>
                    <a:pt x="0" y="0"/>
                  </a:moveTo>
                  <a:lnTo>
                    <a:pt x="208698" y="0"/>
                  </a:lnTo>
                </a:path>
              </a:pathLst>
            </a:custGeom>
            <a:ln w="46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962869" y="4059371"/>
              <a:ext cx="74295" cy="390525"/>
            </a:xfrm>
            <a:custGeom>
              <a:avLst/>
              <a:gdLst/>
              <a:ahLst/>
              <a:cxnLst/>
              <a:rect l="l" t="t" r="r" b="b"/>
              <a:pathLst>
                <a:path w="74294" h="390525">
                  <a:moveTo>
                    <a:pt x="46377" y="166829"/>
                  </a:moveTo>
                  <a:lnTo>
                    <a:pt x="27826" y="166829"/>
                  </a:lnTo>
                  <a:lnTo>
                    <a:pt x="27826" y="390178"/>
                  </a:lnTo>
                  <a:lnTo>
                    <a:pt x="46377" y="390178"/>
                  </a:lnTo>
                  <a:lnTo>
                    <a:pt x="46377" y="166829"/>
                  </a:lnTo>
                  <a:close/>
                </a:path>
                <a:path w="74294" h="390525">
                  <a:moveTo>
                    <a:pt x="37101" y="0"/>
                  </a:moveTo>
                  <a:lnTo>
                    <a:pt x="0" y="185366"/>
                  </a:lnTo>
                  <a:lnTo>
                    <a:pt x="27826" y="185366"/>
                  </a:lnTo>
                  <a:lnTo>
                    <a:pt x="27826" y="166829"/>
                  </a:lnTo>
                  <a:lnTo>
                    <a:pt x="70493" y="166829"/>
                  </a:lnTo>
                  <a:lnTo>
                    <a:pt x="37101" y="0"/>
                  </a:lnTo>
                  <a:close/>
                </a:path>
                <a:path w="74294" h="390525">
                  <a:moveTo>
                    <a:pt x="70493" y="166829"/>
                  </a:moveTo>
                  <a:lnTo>
                    <a:pt x="46377" y="166829"/>
                  </a:lnTo>
                  <a:lnTo>
                    <a:pt x="46377" y="185366"/>
                  </a:lnTo>
                  <a:lnTo>
                    <a:pt x="74203" y="185366"/>
                  </a:lnTo>
                  <a:lnTo>
                    <a:pt x="70493" y="1668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4901845" y="5279993"/>
            <a:ext cx="833119" cy="241935"/>
            <a:chOff x="3377844" y="5279992"/>
            <a:chExt cx="833119" cy="241935"/>
          </a:xfrm>
        </p:grpSpPr>
        <p:sp>
          <p:nvSpPr>
            <p:cNvPr id="28" name="object 28"/>
            <p:cNvSpPr/>
            <p:nvPr/>
          </p:nvSpPr>
          <p:spPr>
            <a:xfrm>
              <a:off x="3380163" y="5279992"/>
              <a:ext cx="828675" cy="241935"/>
            </a:xfrm>
            <a:custGeom>
              <a:avLst/>
              <a:gdLst/>
              <a:ahLst/>
              <a:cxnLst/>
              <a:rect l="l" t="t" r="r" b="b"/>
              <a:pathLst>
                <a:path w="828675" h="241935">
                  <a:moveTo>
                    <a:pt x="0" y="0"/>
                  </a:moveTo>
                  <a:lnTo>
                    <a:pt x="0" y="241903"/>
                  </a:lnTo>
                </a:path>
                <a:path w="828675" h="241935">
                  <a:moveTo>
                    <a:pt x="828300" y="0"/>
                  </a:moveTo>
                  <a:lnTo>
                    <a:pt x="828300" y="241903"/>
                  </a:lnTo>
                </a:path>
              </a:pathLst>
            </a:custGeom>
            <a:ln w="46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380163" y="5393065"/>
              <a:ext cx="828675" cy="74295"/>
            </a:xfrm>
            <a:custGeom>
              <a:avLst/>
              <a:gdLst/>
              <a:ahLst/>
              <a:cxnLst/>
              <a:rect l="l" t="t" r="r" b="b"/>
              <a:pathLst>
                <a:path w="828675" h="74295">
                  <a:moveTo>
                    <a:pt x="185509" y="0"/>
                  </a:moveTo>
                  <a:lnTo>
                    <a:pt x="0" y="37073"/>
                  </a:lnTo>
                  <a:lnTo>
                    <a:pt x="185509" y="74146"/>
                  </a:lnTo>
                  <a:lnTo>
                    <a:pt x="185509" y="46341"/>
                  </a:lnTo>
                  <a:lnTo>
                    <a:pt x="166958" y="46341"/>
                  </a:lnTo>
                  <a:lnTo>
                    <a:pt x="166958" y="27805"/>
                  </a:lnTo>
                  <a:lnTo>
                    <a:pt x="185509" y="27805"/>
                  </a:lnTo>
                  <a:lnTo>
                    <a:pt x="185509" y="0"/>
                  </a:lnTo>
                  <a:close/>
                </a:path>
                <a:path w="828675" h="74295">
                  <a:moveTo>
                    <a:pt x="642790" y="0"/>
                  </a:moveTo>
                  <a:lnTo>
                    <a:pt x="642790" y="74146"/>
                  </a:lnTo>
                  <a:lnTo>
                    <a:pt x="781923" y="46341"/>
                  </a:lnTo>
                  <a:lnTo>
                    <a:pt x="661341" y="46341"/>
                  </a:lnTo>
                  <a:lnTo>
                    <a:pt x="661341" y="27804"/>
                  </a:lnTo>
                  <a:lnTo>
                    <a:pt x="781923" y="27804"/>
                  </a:lnTo>
                  <a:lnTo>
                    <a:pt x="642790" y="0"/>
                  </a:lnTo>
                  <a:close/>
                </a:path>
                <a:path w="828675" h="74295">
                  <a:moveTo>
                    <a:pt x="185509" y="27805"/>
                  </a:moveTo>
                  <a:lnTo>
                    <a:pt x="166958" y="27805"/>
                  </a:lnTo>
                  <a:lnTo>
                    <a:pt x="166958" y="46341"/>
                  </a:lnTo>
                  <a:lnTo>
                    <a:pt x="185509" y="46341"/>
                  </a:lnTo>
                  <a:lnTo>
                    <a:pt x="185509" y="27805"/>
                  </a:lnTo>
                  <a:close/>
                </a:path>
                <a:path w="828675" h="74295">
                  <a:moveTo>
                    <a:pt x="642790" y="27804"/>
                  </a:moveTo>
                  <a:lnTo>
                    <a:pt x="185509" y="27805"/>
                  </a:lnTo>
                  <a:lnTo>
                    <a:pt x="185509" y="46341"/>
                  </a:lnTo>
                  <a:lnTo>
                    <a:pt x="642790" y="46341"/>
                  </a:lnTo>
                  <a:lnTo>
                    <a:pt x="642790" y="27804"/>
                  </a:lnTo>
                  <a:close/>
                </a:path>
                <a:path w="828675" h="74295">
                  <a:moveTo>
                    <a:pt x="781923" y="27804"/>
                  </a:moveTo>
                  <a:lnTo>
                    <a:pt x="661341" y="27804"/>
                  </a:lnTo>
                  <a:lnTo>
                    <a:pt x="661341" y="46341"/>
                  </a:lnTo>
                  <a:lnTo>
                    <a:pt x="781923" y="46341"/>
                  </a:lnTo>
                  <a:lnTo>
                    <a:pt x="828300" y="37073"/>
                  </a:lnTo>
                  <a:lnTo>
                    <a:pt x="781923" y="278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3695104" y="3447662"/>
            <a:ext cx="3246755" cy="255270"/>
            <a:chOff x="2171103" y="3447662"/>
            <a:chExt cx="3246755" cy="255270"/>
          </a:xfrm>
        </p:grpSpPr>
        <p:sp>
          <p:nvSpPr>
            <p:cNvPr id="31" name="object 31"/>
            <p:cNvSpPr/>
            <p:nvPr/>
          </p:nvSpPr>
          <p:spPr>
            <a:xfrm>
              <a:off x="2173422" y="3447662"/>
              <a:ext cx="3242310" cy="255270"/>
            </a:xfrm>
            <a:custGeom>
              <a:avLst/>
              <a:gdLst/>
              <a:ahLst/>
              <a:cxnLst/>
              <a:rect l="l" t="t" r="r" b="b"/>
              <a:pathLst>
                <a:path w="3242310" h="255270">
                  <a:moveTo>
                    <a:pt x="0" y="254879"/>
                  </a:moveTo>
                  <a:lnTo>
                    <a:pt x="0" y="0"/>
                  </a:lnTo>
                </a:path>
                <a:path w="3242310" h="255270">
                  <a:moveTo>
                    <a:pt x="3241781" y="254879"/>
                  </a:moveTo>
                  <a:lnTo>
                    <a:pt x="3241781" y="0"/>
                  </a:lnTo>
                </a:path>
              </a:pathLst>
            </a:custGeom>
            <a:ln w="46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173422" y="3547759"/>
              <a:ext cx="3242310" cy="74295"/>
            </a:xfrm>
            <a:custGeom>
              <a:avLst/>
              <a:gdLst/>
              <a:ahLst/>
              <a:cxnLst/>
              <a:rect l="l" t="t" r="r" b="b"/>
              <a:pathLst>
                <a:path w="3242310" h="74295">
                  <a:moveTo>
                    <a:pt x="185509" y="0"/>
                  </a:moveTo>
                  <a:lnTo>
                    <a:pt x="0" y="37073"/>
                  </a:lnTo>
                  <a:lnTo>
                    <a:pt x="185509" y="74146"/>
                  </a:lnTo>
                  <a:lnTo>
                    <a:pt x="185509" y="46341"/>
                  </a:lnTo>
                  <a:lnTo>
                    <a:pt x="166958" y="46341"/>
                  </a:lnTo>
                  <a:lnTo>
                    <a:pt x="166958" y="27805"/>
                  </a:lnTo>
                  <a:lnTo>
                    <a:pt x="185509" y="27805"/>
                  </a:lnTo>
                  <a:lnTo>
                    <a:pt x="185509" y="0"/>
                  </a:lnTo>
                  <a:close/>
                </a:path>
                <a:path w="3242310" h="74295">
                  <a:moveTo>
                    <a:pt x="3056271" y="0"/>
                  </a:moveTo>
                  <a:lnTo>
                    <a:pt x="3056271" y="74146"/>
                  </a:lnTo>
                  <a:lnTo>
                    <a:pt x="3195403" y="46341"/>
                  </a:lnTo>
                  <a:lnTo>
                    <a:pt x="3074822" y="46341"/>
                  </a:lnTo>
                  <a:lnTo>
                    <a:pt x="3074822" y="27804"/>
                  </a:lnTo>
                  <a:lnTo>
                    <a:pt x="3195403" y="27804"/>
                  </a:lnTo>
                  <a:lnTo>
                    <a:pt x="3056271" y="0"/>
                  </a:lnTo>
                  <a:close/>
                </a:path>
                <a:path w="3242310" h="74295">
                  <a:moveTo>
                    <a:pt x="185509" y="27805"/>
                  </a:moveTo>
                  <a:lnTo>
                    <a:pt x="166958" y="27805"/>
                  </a:lnTo>
                  <a:lnTo>
                    <a:pt x="166958" y="46341"/>
                  </a:lnTo>
                  <a:lnTo>
                    <a:pt x="185509" y="46341"/>
                  </a:lnTo>
                  <a:lnTo>
                    <a:pt x="185509" y="27805"/>
                  </a:lnTo>
                  <a:close/>
                </a:path>
                <a:path w="3242310" h="74295">
                  <a:moveTo>
                    <a:pt x="3056271" y="27804"/>
                  </a:moveTo>
                  <a:lnTo>
                    <a:pt x="185509" y="27805"/>
                  </a:lnTo>
                  <a:lnTo>
                    <a:pt x="185509" y="46341"/>
                  </a:lnTo>
                  <a:lnTo>
                    <a:pt x="3056271" y="46341"/>
                  </a:lnTo>
                  <a:lnTo>
                    <a:pt x="3056271" y="27804"/>
                  </a:lnTo>
                  <a:close/>
                </a:path>
                <a:path w="3242310" h="74295">
                  <a:moveTo>
                    <a:pt x="3195403" y="27804"/>
                  </a:moveTo>
                  <a:lnTo>
                    <a:pt x="3074822" y="27804"/>
                  </a:lnTo>
                  <a:lnTo>
                    <a:pt x="3074822" y="46341"/>
                  </a:lnTo>
                  <a:lnTo>
                    <a:pt x="3195403" y="46341"/>
                  </a:lnTo>
                  <a:lnTo>
                    <a:pt x="3241781" y="37073"/>
                  </a:lnTo>
                  <a:lnTo>
                    <a:pt x="3195403" y="278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6112303" y="4198134"/>
            <a:ext cx="1021715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600" i="1" spc="5" dirty="0">
                <a:latin typeface="Times New Roman"/>
                <a:cs typeface="Times New Roman"/>
              </a:rPr>
              <a:t>d</a:t>
            </a:r>
            <a:r>
              <a:rPr sz="1600" i="1" spc="-5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=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450 mm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538701" y="4198134"/>
            <a:ext cx="1105535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1600" i="1" spc="5" dirty="0">
                <a:latin typeface="Times New Roman"/>
                <a:cs typeface="Times New Roman"/>
              </a:rPr>
              <a:t>d</a:t>
            </a:r>
            <a:r>
              <a:rPr sz="1500" i="1" spc="7" baseline="-8333" dirty="0">
                <a:latin typeface="Times New Roman"/>
                <a:cs typeface="Times New Roman"/>
              </a:rPr>
              <a:t>t</a:t>
            </a:r>
            <a:r>
              <a:rPr sz="1500" i="1" spc="217" baseline="-8333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=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475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mm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542078" y="4558933"/>
            <a:ext cx="1388745" cy="15401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95934">
              <a:spcBef>
                <a:spcPts val="110"/>
              </a:spcBef>
            </a:pPr>
            <a:r>
              <a:rPr sz="1600" spc="5" dirty="0">
                <a:latin typeface="Times New Roman"/>
                <a:cs typeface="Times New Roman"/>
              </a:rPr>
              <a:t>6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D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22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>
              <a:latin typeface="Times New Roman"/>
              <a:cs typeface="Times New Roman"/>
            </a:endParaRPr>
          </a:p>
          <a:p>
            <a:pPr marR="43180" algn="r">
              <a:spcBef>
                <a:spcPts val="1055"/>
              </a:spcBef>
            </a:pPr>
            <a:r>
              <a:rPr sz="1600" i="1" spc="5" dirty="0">
                <a:latin typeface="Times New Roman"/>
                <a:cs typeface="Times New Roman"/>
              </a:rPr>
              <a:t>b</a:t>
            </a:r>
            <a:r>
              <a:rPr sz="1500" i="1" spc="7" baseline="-8333" dirty="0">
                <a:latin typeface="Times New Roman"/>
                <a:cs typeface="Times New Roman"/>
              </a:rPr>
              <a:t>w</a:t>
            </a:r>
            <a:r>
              <a:rPr sz="1500" i="1" spc="187" baseline="-8333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=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300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mm</a:t>
            </a:r>
            <a:endParaRPr sz="1600">
              <a:latin typeface="Times New Roman"/>
              <a:cs typeface="Times New Roman"/>
            </a:endParaRPr>
          </a:p>
          <a:p>
            <a:pPr marR="43180" algn="r">
              <a:spcBef>
                <a:spcPts val="855"/>
              </a:spcBef>
            </a:pPr>
            <a:r>
              <a:rPr sz="1450" b="1" spc="5" dirty="0">
                <a:latin typeface="Times New Roman"/>
                <a:cs typeface="Times New Roman"/>
              </a:rPr>
              <a:t>Gambar</a:t>
            </a:r>
            <a:r>
              <a:rPr sz="1450" b="1" spc="-45" dirty="0">
                <a:latin typeface="Times New Roman"/>
                <a:cs typeface="Times New Roman"/>
              </a:rPr>
              <a:t> </a:t>
            </a:r>
            <a:r>
              <a:rPr sz="1450" b="1" spc="5" dirty="0">
                <a:latin typeface="Times New Roman"/>
                <a:cs typeface="Times New Roman"/>
              </a:rPr>
              <a:t>C.4.7.b</a:t>
            </a:r>
            <a:endParaRPr sz="14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07352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55495" y="1813091"/>
            <a:ext cx="2296160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  <a:tabLst>
                <a:tab pos="384810" algn="l"/>
              </a:tabLst>
            </a:pPr>
            <a:r>
              <a:rPr sz="1500" spc="5" dirty="0">
                <a:latin typeface="Times New Roman"/>
                <a:cs typeface="Times New Roman"/>
              </a:rPr>
              <a:t>1.	Periksa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bahwa</a:t>
            </a:r>
            <a:r>
              <a:rPr sz="1500" spc="35" dirty="0">
                <a:latin typeface="Times New Roman"/>
                <a:cs typeface="Times New Roman"/>
              </a:rPr>
              <a:t> </a:t>
            </a:r>
            <a:r>
              <a:rPr sz="1600" i="1" spc="-30" dirty="0">
                <a:latin typeface="Symbol"/>
                <a:cs typeface="Symbol"/>
              </a:rPr>
              <a:t></a:t>
            </a:r>
            <a:r>
              <a:rPr sz="1425" spc="-44" baseline="-8771" dirty="0">
                <a:latin typeface="Times New Roman"/>
                <a:cs typeface="Times New Roman"/>
              </a:rPr>
              <a:t>w</a:t>
            </a:r>
            <a:r>
              <a:rPr sz="1425" spc="202" baseline="-8771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&gt;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600" i="1" spc="-25" dirty="0">
                <a:latin typeface="Symbol"/>
                <a:cs typeface="Symbol"/>
              </a:rPr>
              <a:t></a:t>
            </a:r>
            <a:r>
              <a:rPr sz="1425" spc="-37" baseline="-8771" dirty="0">
                <a:latin typeface="Times New Roman"/>
                <a:cs typeface="Times New Roman"/>
              </a:rPr>
              <a:t>min</a:t>
            </a:r>
            <a:endParaRPr sz="1425" baseline="-8771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95480" y="2293457"/>
            <a:ext cx="421640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1600" i="1" spc="-15" dirty="0">
                <a:latin typeface="Symbol"/>
                <a:cs typeface="Symbol"/>
              </a:rPr>
              <a:t></a:t>
            </a:r>
            <a:r>
              <a:rPr sz="1425" i="1" spc="-22" baseline="-8771" dirty="0">
                <a:latin typeface="Times New Roman"/>
                <a:cs typeface="Times New Roman"/>
              </a:rPr>
              <a:t>w</a:t>
            </a:r>
            <a:r>
              <a:rPr sz="1425" i="1" spc="104" baseline="-8771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=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666201" y="2460215"/>
            <a:ext cx="325755" cy="0"/>
          </a:xfrm>
          <a:custGeom>
            <a:avLst/>
            <a:gdLst/>
            <a:ahLst/>
            <a:cxnLst/>
            <a:rect l="l" t="t" r="r" b="b"/>
            <a:pathLst>
              <a:path w="325755">
                <a:moveTo>
                  <a:pt x="0" y="0"/>
                </a:moveTo>
                <a:lnTo>
                  <a:pt x="325607" y="0"/>
                </a:lnTo>
              </a:path>
            </a:pathLst>
          </a:custGeom>
          <a:ln w="96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01828" y="2460215"/>
            <a:ext cx="753110" cy="0"/>
          </a:xfrm>
          <a:custGeom>
            <a:avLst/>
            <a:gdLst/>
            <a:ahLst/>
            <a:cxnLst/>
            <a:rect l="l" t="t" r="r" b="b"/>
            <a:pathLst>
              <a:path w="753110">
                <a:moveTo>
                  <a:pt x="0" y="0"/>
                </a:moveTo>
                <a:lnTo>
                  <a:pt x="752999" y="0"/>
                </a:lnTo>
              </a:path>
            </a:pathLst>
          </a:custGeom>
          <a:ln w="96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033675" y="2301795"/>
            <a:ext cx="13271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spc="1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38189" y="2452191"/>
            <a:ext cx="134493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  <a:tabLst>
                <a:tab pos="573405" algn="l"/>
              </a:tabLst>
            </a:pPr>
            <a:r>
              <a:rPr sz="1500" i="1" spc="-25" dirty="0">
                <a:latin typeface="Times New Roman"/>
                <a:cs typeface="Times New Roman"/>
              </a:rPr>
              <a:t>b</a:t>
            </a:r>
            <a:r>
              <a:rPr sz="1575" i="1" spc="97" baseline="-21164" dirty="0">
                <a:latin typeface="Times New Roman"/>
                <a:cs typeface="Times New Roman"/>
              </a:rPr>
              <a:t>w</a:t>
            </a:r>
            <a:r>
              <a:rPr sz="1500" i="1" spc="15" dirty="0">
                <a:latin typeface="Times New Roman"/>
                <a:cs typeface="Times New Roman"/>
              </a:rPr>
              <a:t>d</a:t>
            </a:r>
            <a:r>
              <a:rPr sz="1500" i="1" dirty="0">
                <a:latin typeface="Times New Roman"/>
                <a:cs typeface="Times New Roman"/>
              </a:rPr>
              <a:t>	</a:t>
            </a:r>
            <a:r>
              <a:rPr sz="1500" dirty="0">
                <a:latin typeface="Times New Roman"/>
                <a:cs typeface="Times New Roman"/>
              </a:rPr>
              <a:t>30</a:t>
            </a:r>
            <a:r>
              <a:rPr sz="1500" spc="15" dirty="0">
                <a:latin typeface="Times New Roman"/>
                <a:cs typeface="Times New Roman"/>
              </a:rPr>
              <a:t>0</a:t>
            </a:r>
            <a:r>
              <a:rPr sz="1500" spc="-204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Symbol"/>
                <a:cs typeface="Symbol"/>
              </a:rPr>
              <a:t></a:t>
            </a:r>
            <a:r>
              <a:rPr sz="1500" spc="-1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450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96571" y="2180665"/>
            <a:ext cx="113728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spcBef>
                <a:spcPts val="125"/>
              </a:spcBef>
              <a:tabLst>
                <a:tab pos="669290" algn="l"/>
              </a:tabLst>
            </a:pPr>
            <a:r>
              <a:rPr sz="1500" i="1" spc="-35" dirty="0">
                <a:latin typeface="Times New Roman"/>
                <a:cs typeface="Times New Roman"/>
              </a:rPr>
              <a:t>A</a:t>
            </a:r>
            <a:r>
              <a:rPr sz="1575" i="1" spc="-52" baseline="-18518" dirty="0">
                <a:latin typeface="Times New Roman"/>
                <a:cs typeface="Times New Roman"/>
              </a:rPr>
              <a:t>s	</a:t>
            </a:r>
            <a:r>
              <a:rPr sz="1500" dirty="0">
                <a:latin typeface="Times New Roman"/>
                <a:cs typeface="Times New Roman"/>
              </a:rPr>
              <a:t>2.280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61246" y="2293457"/>
            <a:ext cx="2136775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1500" spc="15" dirty="0">
                <a:latin typeface="Times New Roman"/>
                <a:cs typeface="Times New Roman"/>
              </a:rPr>
              <a:t>=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0,01688</a:t>
            </a:r>
            <a:r>
              <a:rPr sz="1500" spc="-55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&gt;</a:t>
            </a:r>
            <a:r>
              <a:rPr sz="1500" spc="35" dirty="0">
                <a:latin typeface="Times New Roman"/>
                <a:cs typeface="Times New Roman"/>
              </a:rPr>
              <a:t> </a:t>
            </a:r>
            <a:r>
              <a:rPr sz="1600" i="1" spc="-25" dirty="0">
                <a:latin typeface="Symbol"/>
                <a:cs typeface="Symbol"/>
              </a:rPr>
              <a:t></a:t>
            </a:r>
            <a:r>
              <a:rPr sz="1425" spc="-37" baseline="-8771" dirty="0">
                <a:latin typeface="Times New Roman"/>
                <a:cs typeface="Times New Roman"/>
              </a:rPr>
              <a:t>min</a:t>
            </a:r>
            <a:r>
              <a:rPr sz="1425" spc="254" baseline="-8771" dirty="0">
                <a:latin typeface="Times New Roman"/>
                <a:cs typeface="Times New Roman"/>
              </a:rPr>
              <a:t> </a:t>
            </a:r>
            <a:r>
              <a:rPr sz="1500" spc="10" dirty="0">
                <a:latin typeface="Times New Roman"/>
                <a:cs typeface="Times New Roman"/>
              </a:rPr>
              <a:t>(=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0,004)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80896" y="2844600"/>
            <a:ext cx="364934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59410" algn="l"/>
              </a:tabLst>
            </a:pPr>
            <a:r>
              <a:rPr sz="1500" spc="5" dirty="0">
                <a:latin typeface="Times New Roman"/>
                <a:cs typeface="Times New Roman"/>
              </a:rPr>
              <a:t>2.	Periksa</a:t>
            </a:r>
            <a:r>
              <a:rPr sz="1500" spc="-5" dirty="0">
                <a:latin typeface="Times New Roman"/>
                <a:cs typeface="Times New Roman"/>
              </a:rPr>
              <a:t> bahwa</a:t>
            </a:r>
            <a:r>
              <a:rPr sz="1500" spc="3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penampang </a:t>
            </a:r>
            <a:r>
              <a:rPr sz="1500" dirty="0">
                <a:latin typeface="Times New Roman"/>
                <a:cs typeface="Times New Roman"/>
              </a:rPr>
              <a:t>terkendali</a:t>
            </a:r>
            <a:r>
              <a:rPr sz="1500" spc="5" dirty="0">
                <a:latin typeface="Times New Roman"/>
                <a:cs typeface="Times New Roman"/>
              </a:rPr>
              <a:t> tarik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574466" y="3506310"/>
            <a:ext cx="646430" cy="0"/>
          </a:xfrm>
          <a:custGeom>
            <a:avLst/>
            <a:gdLst/>
            <a:ahLst/>
            <a:cxnLst/>
            <a:rect l="l" t="t" r="r" b="b"/>
            <a:pathLst>
              <a:path w="646430">
                <a:moveTo>
                  <a:pt x="0" y="0"/>
                </a:moveTo>
                <a:lnTo>
                  <a:pt x="645832" y="0"/>
                </a:lnTo>
              </a:path>
            </a:pathLst>
          </a:custGeom>
          <a:ln w="93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220880" y="3346743"/>
            <a:ext cx="117602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1054100" algn="l"/>
              </a:tabLst>
            </a:pPr>
            <a:r>
              <a:rPr sz="1500" i="1" spc="15" dirty="0">
                <a:latin typeface="Times New Roman"/>
                <a:cs typeface="Times New Roman"/>
              </a:rPr>
              <a:t>a</a:t>
            </a:r>
            <a:r>
              <a:rPr sz="1500" i="1" spc="20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=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2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433088" y="3506310"/>
            <a:ext cx="1229995" cy="0"/>
          </a:xfrm>
          <a:custGeom>
            <a:avLst/>
            <a:gdLst/>
            <a:ahLst/>
            <a:cxnLst/>
            <a:rect l="l" t="t" r="r" b="b"/>
            <a:pathLst>
              <a:path w="1229995">
                <a:moveTo>
                  <a:pt x="0" y="0"/>
                </a:moveTo>
                <a:lnTo>
                  <a:pt x="1229580" y="0"/>
                </a:lnTo>
              </a:path>
            </a:pathLst>
          </a:custGeom>
          <a:ln w="93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433442" y="3196353"/>
            <a:ext cx="1231900" cy="554990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3175" algn="ctr">
              <a:spcBef>
                <a:spcPts val="384"/>
              </a:spcBef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dirty="0">
                <a:latin typeface="Times New Roman"/>
                <a:cs typeface="Times New Roman"/>
              </a:rPr>
              <a:t>.</a:t>
            </a:r>
            <a:r>
              <a:rPr sz="1500" spc="5" dirty="0">
                <a:latin typeface="Times New Roman"/>
                <a:cs typeface="Times New Roman"/>
              </a:rPr>
              <a:t>28</a:t>
            </a:r>
            <a:r>
              <a:rPr sz="1500" spc="25" dirty="0">
                <a:latin typeface="Times New Roman"/>
                <a:cs typeface="Times New Roman"/>
              </a:rPr>
              <a:t>0</a:t>
            </a:r>
            <a:r>
              <a:rPr sz="1500" spc="-200" dirty="0">
                <a:latin typeface="Times New Roman"/>
                <a:cs typeface="Times New Roman"/>
              </a:rPr>
              <a:t> </a:t>
            </a:r>
            <a:r>
              <a:rPr sz="1500" spc="25" dirty="0">
                <a:latin typeface="Symbol"/>
                <a:cs typeface="Symbol"/>
              </a:rPr>
              <a:t></a:t>
            </a:r>
            <a:r>
              <a:rPr sz="1500" spc="-14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400</a:t>
            </a:r>
            <a:endParaRPr sz="1500">
              <a:latin typeface="Times New Roman"/>
              <a:cs typeface="Times New Roman"/>
            </a:endParaRPr>
          </a:p>
          <a:p>
            <a:pPr algn="ctr">
              <a:spcBef>
                <a:spcPts val="280"/>
              </a:spcBef>
            </a:pPr>
            <a:r>
              <a:rPr sz="1500" spc="-15" dirty="0">
                <a:latin typeface="Times New Roman"/>
                <a:cs typeface="Times New Roman"/>
              </a:rPr>
              <a:t>0</a:t>
            </a:r>
            <a:r>
              <a:rPr sz="1500" spc="-55" dirty="0">
                <a:latin typeface="Times New Roman"/>
                <a:cs typeface="Times New Roman"/>
              </a:rPr>
              <a:t>,</a:t>
            </a:r>
            <a:r>
              <a:rPr sz="1500" spc="5" dirty="0">
                <a:latin typeface="Times New Roman"/>
                <a:cs typeface="Times New Roman"/>
              </a:rPr>
              <a:t>8</a:t>
            </a:r>
            <a:r>
              <a:rPr sz="1500" spc="25" dirty="0">
                <a:latin typeface="Times New Roman"/>
                <a:cs typeface="Times New Roman"/>
              </a:rPr>
              <a:t>5</a:t>
            </a:r>
            <a:r>
              <a:rPr sz="1500" spc="-225" dirty="0">
                <a:latin typeface="Times New Roman"/>
                <a:cs typeface="Times New Roman"/>
              </a:rPr>
              <a:t> </a:t>
            </a:r>
            <a:r>
              <a:rPr sz="1500" spc="25" dirty="0">
                <a:latin typeface="Symbol"/>
                <a:cs typeface="Symbol"/>
              </a:rPr>
              <a:t></a:t>
            </a:r>
            <a:r>
              <a:rPr sz="1500" spc="-14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spc="25" dirty="0">
                <a:latin typeface="Times New Roman"/>
                <a:cs typeface="Times New Roman"/>
              </a:rPr>
              <a:t>5</a:t>
            </a:r>
            <a:r>
              <a:rPr sz="1500" spc="-225" dirty="0">
                <a:latin typeface="Times New Roman"/>
                <a:cs typeface="Times New Roman"/>
              </a:rPr>
              <a:t> </a:t>
            </a:r>
            <a:r>
              <a:rPr sz="1500" spc="90" dirty="0">
                <a:latin typeface="Symbol"/>
                <a:cs typeface="Symbol"/>
              </a:rPr>
              <a:t></a:t>
            </a:r>
            <a:r>
              <a:rPr sz="1500" spc="5" dirty="0">
                <a:latin typeface="Times New Roman"/>
                <a:cs typeface="Times New Roman"/>
              </a:rPr>
              <a:t>1500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49433" y="3513832"/>
            <a:ext cx="697865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500" spc="-15" dirty="0">
                <a:latin typeface="Times New Roman"/>
                <a:cs typeface="Times New Roman"/>
              </a:rPr>
              <a:t>0</a:t>
            </a:r>
            <a:r>
              <a:rPr sz="1500" spc="-55" dirty="0">
                <a:latin typeface="Times New Roman"/>
                <a:cs typeface="Times New Roman"/>
              </a:rPr>
              <a:t>,</a:t>
            </a:r>
            <a:r>
              <a:rPr sz="1500" spc="5" dirty="0">
                <a:latin typeface="Times New Roman"/>
                <a:cs typeface="Times New Roman"/>
              </a:rPr>
              <a:t>8</a:t>
            </a:r>
            <a:r>
              <a:rPr sz="1500" spc="25" dirty="0">
                <a:latin typeface="Times New Roman"/>
                <a:cs typeface="Times New Roman"/>
              </a:rPr>
              <a:t>5</a:t>
            </a:r>
            <a:r>
              <a:rPr sz="1500" spc="-10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f</a:t>
            </a:r>
            <a:r>
              <a:rPr sz="1500" i="1" spc="60" dirty="0">
                <a:latin typeface="Times New Roman"/>
                <a:cs typeface="Times New Roman"/>
              </a:rPr>
              <a:t> </a:t>
            </a:r>
            <a:r>
              <a:rPr sz="1575" spc="120" baseline="34391" dirty="0">
                <a:latin typeface="Times New Roman"/>
                <a:cs typeface="Times New Roman"/>
              </a:rPr>
              <a:t>/</a:t>
            </a:r>
            <a:r>
              <a:rPr sz="1500" i="1" spc="25" dirty="0">
                <a:latin typeface="Times New Roman"/>
                <a:cs typeface="Times New Roman"/>
              </a:rPr>
              <a:t>b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04616" y="3618037"/>
            <a:ext cx="86995" cy="17312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50" i="1" spc="15" dirty="0">
                <a:latin typeface="Times New Roman"/>
                <a:cs typeface="Times New Roman"/>
              </a:rPr>
              <a:t>c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80558" y="3204633"/>
            <a:ext cx="428625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500" i="1" spc="-70" dirty="0">
                <a:latin typeface="Times New Roman"/>
                <a:cs typeface="Times New Roman"/>
              </a:rPr>
              <a:t>A</a:t>
            </a:r>
            <a:r>
              <a:rPr sz="1575" i="1" spc="15" baseline="-18518" dirty="0">
                <a:latin typeface="Times New Roman"/>
                <a:cs typeface="Times New Roman"/>
              </a:rPr>
              <a:t>s</a:t>
            </a:r>
            <a:r>
              <a:rPr sz="1575" i="1" spc="187" baseline="-18518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f</a:t>
            </a:r>
            <a:r>
              <a:rPr sz="1500" i="1" spc="-185" dirty="0">
                <a:latin typeface="Times New Roman"/>
                <a:cs typeface="Times New Roman"/>
              </a:rPr>
              <a:t> </a:t>
            </a:r>
            <a:r>
              <a:rPr sz="1575" i="1" spc="22" baseline="-18518" dirty="0">
                <a:latin typeface="Times New Roman"/>
                <a:cs typeface="Times New Roman"/>
              </a:rPr>
              <a:t>y</a:t>
            </a:r>
            <a:endParaRPr sz="1575" baseline="-18518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03340" y="3343765"/>
            <a:ext cx="96583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15" dirty="0">
                <a:latin typeface="Times New Roman"/>
                <a:cs typeface="Times New Roman"/>
              </a:rPr>
              <a:t>=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28,61</a:t>
            </a:r>
            <a:r>
              <a:rPr sz="1500" spc="-4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mm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20881" y="3893677"/>
            <a:ext cx="178879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i="1" spc="10" dirty="0">
                <a:latin typeface="Times New Roman"/>
                <a:cs typeface="Times New Roman"/>
              </a:rPr>
              <a:t>c</a:t>
            </a:r>
            <a:r>
              <a:rPr sz="1500" i="1" spc="-10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=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a</a:t>
            </a:r>
            <a:r>
              <a:rPr sz="1500" dirty="0">
                <a:latin typeface="Times New Roman"/>
                <a:cs typeface="Times New Roman"/>
              </a:rPr>
              <a:t>/0,85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=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33,66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mm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04043" y="4471732"/>
            <a:ext cx="60325" cy="16286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950" i="1" spc="5" dirty="0">
                <a:latin typeface="Times New Roman"/>
                <a:cs typeface="Times New Roman"/>
              </a:rPr>
              <a:t>t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220880" y="4373082"/>
            <a:ext cx="306070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600" i="1" spc="-30" dirty="0">
                <a:latin typeface="Symbol"/>
                <a:cs typeface="Symbol"/>
              </a:rPr>
              <a:t></a:t>
            </a:r>
            <a:r>
              <a:rPr sz="1600" i="1" spc="185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=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597835" y="4537581"/>
            <a:ext cx="480695" cy="0"/>
          </a:xfrm>
          <a:custGeom>
            <a:avLst/>
            <a:gdLst/>
            <a:ahLst/>
            <a:cxnLst/>
            <a:rect l="l" t="t" r="r" b="b"/>
            <a:pathLst>
              <a:path w="480694">
                <a:moveTo>
                  <a:pt x="0" y="0"/>
                </a:moveTo>
                <a:lnTo>
                  <a:pt x="480657" y="0"/>
                </a:lnTo>
              </a:path>
            </a:pathLst>
          </a:custGeom>
          <a:ln w="96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48509" y="4537581"/>
            <a:ext cx="909319" cy="0"/>
          </a:xfrm>
          <a:custGeom>
            <a:avLst/>
            <a:gdLst/>
            <a:ahLst/>
            <a:cxnLst/>
            <a:rect l="l" t="t" r="r" b="b"/>
            <a:pathLst>
              <a:path w="909320">
                <a:moveTo>
                  <a:pt x="0" y="0"/>
                </a:moveTo>
                <a:lnTo>
                  <a:pt x="909194" y="0"/>
                </a:lnTo>
              </a:path>
            </a:pathLst>
          </a:custGeom>
          <a:ln w="96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601580" y="4243851"/>
            <a:ext cx="12509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i="1" spc="30" dirty="0">
                <a:latin typeface="Times New Roman"/>
                <a:cs typeface="Times New Roman"/>
              </a:rPr>
              <a:t>d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716694" y="4350482"/>
            <a:ext cx="64769" cy="17697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050" i="1" spc="10" dirty="0">
                <a:latin typeface="Times New Roman"/>
                <a:cs typeface="Times New Roman"/>
              </a:rPr>
              <a:t>t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756142" y="4383616"/>
            <a:ext cx="3804285" cy="406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3185">
              <a:lnSpc>
                <a:spcPts val="1480"/>
              </a:lnSpc>
              <a:spcBef>
                <a:spcPts val="130"/>
              </a:spcBef>
            </a:pPr>
            <a:r>
              <a:rPr sz="2250" spc="52" baseline="40740" dirty="0">
                <a:latin typeface="Symbol"/>
                <a:cs typeface="Symbol"/>
              </a:rPr>
              <a:t></a:t>
            </a:r>
            <a:r>
              <a:rPr sz="2250" spc="-232" baseline="40740" dirty="0">
                <a:latin typeface="Times New Roman"/>
                <a:cs typeface="Times New Roman"/>
              </a:rPr>
              <a:t> </a:t>
            </a:r>
            <a:r>
              <a:rPr sz="2250" i="1" spc="44" baseline="40740" dirty="0">
                <a:latin typeface="Times New Roman"/>
                <a:cs typeface="Times New Roman"/>
              </a:rPr>
              <a:t>c</a:t>
            </a:r>
            <a:r>
              <a:rPr sz="2250" i="1" spc="30" baseline="40740" dirty="0">
                <a:latin typeface="Times New Roman"/>
                <a:cs typeface="Times New Roman"/>
              </a:rPr>
              <a:t> </a:t>
            </a:r>
            <a:r>
              <a:rPr sz="2250" spc="-22" baseline="1851" dirty="0">
                <a:latin typeface="Times New Roman"/>
                <a:cs typeface="Times New Roman"/>
              </a:rPr>
              <a:t>0</a:t>
            </a:r>
            <a:r>
              <a:rPr sz="2250" spc="7" baseline="1851" dirty="0">
                <a:latin typeface="Times New Roman"/>
                <a:cs typeface="Times New Roman"/>
              </a:rPr>
              <a:t>,</a:t>
            </a:r>
            <a:r>
              <a:rPr sz="2250" spc="15" baseline="1851" dirty="0">
                <a:latin typeface="Times New Roman"/>
                <a:cs typeface="Times New Roman"/>
              </a:rPr>
              <a:t>00</a:t>
            </a:r>
            <a:r>
              <a:rPr sz="2250" spc="44" baseline="1851" dirty="0">
                <a:latin typeface="Times New Roman"/>
                <a:cs typeface="Times New Roman"/>
              </a:rPr>
              <a:t>3</a:t>
            </a:r>
            <a:r>
              <a:rPr sz="2250" spc="-127" baseline="1851" dirty="0">
                <a:latin typeface="Times New Roman"/>
                <a:cs typeface="Times New Roman"/>
              </a:rPr>
              <a:t> </a:t>
            </a:r>
            <a:r>
              <a:rPr sz="2250" spc="52" baseline="1851" dirty="0">
                <a:latin typeface="Symbol"/>
                <a:cs typeface="Symbol"/>
              </a:rPr>
              <a:t></a:t>
            </a:r>
            <a:r>
              <a:rPr sz="2250" spc="209" baseline="1851" dirty="0">
                <a:latin typeface="Times New Roman"/>
                <a:cs typeface="Times New Roman"/>
              </a:rPr>
              <a:t> </a:t>
            </a:r>
            <a:r>
              <a:rPr sz="2250" spc="15" baseline="37037" dirty="0">
                <a:latin typeface="Times New Roman"/>
                <a:cs typeface="Times New Roman"/>
              </a:rPr>
              <a:t>47</a:t>
            </a:r>
            <a:r>
              <a:rPr sz="2250" spc="44" baseline="37037" dirty="0">
                <a:latin typeface="Times New Roman"/>
                <a:cs typeface="Times New Roman"/>
              </a:rPr>
              <a:t>5</a:t>
            </a:r>
            <a:r>
              <a:rPr sz="2250" spc="-262" baseline="37037" dirty="0">
                <a:latin typeface="Times New Roman"/>
                <a:cs typeface="Times New Roman"/>
              </a:rPr>
              <a:t> </a:t>
            </a:r>
            <a:r>
              <a:rPr sz="2250" spc="52" baseline="37037" dirty="0">
                <a:latin typeface="Symbol"/>
                <a:cs typeface="Symbol"/>
              </a:rPr>
              <a:t></a:t>
            </a:r>
            <a:r>
              <a:rPr sz="2250" spc="-262" baseline="37037" dirty="0">
                <a:latin typeface="Times New Roman"/>
                <a:cs typeface="Times New Roman"/>
              </a:rPr>
              <a:t> </a:t>
            </a:r>
            <a:r>
              <a:rPr sz="2250" spc="15" baseline="37037" dirty="0">
                <a:latin typeface="Times New Roman"/>
                <a:cs typeface="Times New Roman"/>
              </a:rPr>
              <a:t>3</a:t>
            </a:r>
            <a:r>
              <a:rPr sz="2250" spc="-97" baseline="37037" dirty="0">
                <a:latin typeface="Times New Roman"/>
                <a:cs typeface="Times New Roman"/>
              </a:rPr>
              <a:t>3</a:t>
            </a:r>
            <a:r>
              <a:rPr sz="2250" baseline="37037" dirty="0">
                <a:latin typeface="Times New Roman"/>
                <a:cs typeface="Times New Roman"/>
              </a:rPr>
              <a:t>,</a:t>
            </a:r>
            <a:r>
              <a:rPr sz="2250" spc="15" baseline="37037" dirty="0">
                <a:latin typeface="Times New Roman"/>
                <a:cs typeface="Times New Roman"/>
              </a:rPr>
              <a:t>6</a:t>
            </a:r>
            <a:r>
              <a:rPr sz="2250" spc="44" baseline="37037" dirty="0">
                <a:latin typeface="Times New Roman"/>
                <a:cs typeface="Times New Roman"/>
              </a:rPr>
              <a:t>6</a:t>
            </a:r>
            <a:r>
              <a:rPr sz="2250" spc="-135" baseline="37037" dirty="0">
                <a:latin typeface="Times New Roman"/>
                <a:cs typeface="Times New Roman"/>
              </a:rPr>
              <a:t> </a:t>
            </a:r>
            <a:r>
              <a:rPr sz="2250" spc="52" baseline="1851" dirty="0">
                <a:latin typeface="Symbol"/>
                <a:cs typeface="Symbol"/>
              </a:rPr>
              <a:t></a:t>
            </a:r>
            <a:r>
              <a:rPr sz="2250" spc="-307" baseline="1851" dirty="0">
                <a:latin typeface="Times New Roman"/>
                <a:cs typeface="Times New Roman"/>
              </a:rPr>
              <a:t> </a:t>
            </a:r>
            <a:r>
              <a:rPr sz="2250" spc="-22" baseline="1851" dirty="0">
                <a:latin typeface="Times New Roman"/>
                <a:cs typeface="Times New Roman"/>
              </a:rPr>
              <a:t>0</a:t>
            </a:r>
            <a:r>
              <a:rPr sz="2250" baseline="1851" dirty="0">
                <a:latin typeface="Times New Roman"/>
                <a:cs typeface="Times New Roman"/>
              </a:rPr>
              <a:t>,</a:t>
            </a:r>
            <a:r>
              <a:rPr sz="2250" spc="15" baseline="1851" dirty="0">
                <a:latin typeface="Times New Roman"/>
                <a:cs typeface="Times New Roman"/>
              </a:rPr>
              <a:t>00</a:t>
            </a:r>
            <a:r>
              <a:rPr sz="2250" spc="44" baseline="1851" dirty="0">
                <a:latin typeface="Times New Roman"/>
                <a:cs typeface="Times New Roman"/>
              </a:rPr>
              <a:t>3</a:t>
            </a:r>
            <a:r>
              <a:rPr sz="2250" spc="-330" baseline="1851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=</a:t>
            </a:r>
            <a:r>
              <a:rPr sz="1500" spc="30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Times New Roman"/>
                <a:cs typeface="Times New Roman"/>
              </a:rPr>
              <a:t>0</a:t>
            </a:r>
            <a:r>
              <a:rPr sz="1500" spc="20" dirty="0">
                <a:latin typeface="Times New Roman"/>
                <a:cs typeface="Times New Roman"/>
              </a:rPr>
              <a:t>,</a:t>
            </a:r>
            <a:r>
              <a:rPr sz="1500" spc="15" dirty="0">
                <a:latin typeface="Times New Roman"/>
                <a:cs typeface="Times New Roman"/>
              </a:rPr>
              <a:t>039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&gt;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Times New Roman"/>
                <a:cs typeface="Times New Roman"/>
              </a:rPr>
              <a:t>0</a:t>
            </a:r>
            <a:r>
              <a:rPr sz="1500" spc="20" dirty="0">
                <a:latin typeface="Times New Roman"/>
                <a:cs typeface="Times New Roman"/>
              </a:rPr>
              <a:t>,</a:t>
            </a:r>
            <a:r>
              <a:rPr sz="1500" spc="15" dirty="0">
                <a:latin typeface="Times New Roman"/>
                <a:cs typeface="Times New Roman"/>
              </a:rPr>
              <a:t>005</a:t>
            </a:r>
            <a:endParaRPr sz="1500">
              <a:latin typeface="Times New Roman"/>
              <a:cs typeface="Times New Roman"/>
            </a:endParaRPr>
          </a:p>
          <a:p>
            <a:pPr marL="38100">
              <a:lnSpc>
                <a:spcPts val="1480"/>
              </a:lnSpc>
              <a:tabLst>
                <a:tab pos="1233170" algn="l"/>
              </a:tabLst>
            </a:pPr>
            <a:r>
              <a:rPr sz="1500" i="1" spc="30" dirty="0">
                <a:latin typeface="Times New Roman"/>
                <a:cs typeface="Times New Roman"/>
              </a:rPr>
              <a:t>c	</a:t>
            </a:r>
            <a:r>
              <a:rPr sz="1500" spc="-5" dirty="0">
                <a:latin typeface="Times New Roman"/>
                <a:cs typeface="Times New Roman"/>
              </a:rPr>
              <a:t>33,66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074222" y="4383616"/>
            <a:ext cx="132905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dirty="0">
                <a:latin typeface="Times New Roman"/>
                <a:cs typeface="Times New Roman"/>
              </a:rPr>
              <a:t>(terkendali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tarik)</a:t>
            </a:r>
            <a:endParaRPr sz="15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40423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0" y="1584491"/>
            <a:ext cx="7931150" cy="136779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8100" algn="just">
              <a:spcBef>
                <a:spcPts val="580"/>
              </a:spcBef>
            </a:pPr>
            <a:r>
              <a:rPr sz="2000" b="1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Contoh</a:t>
            </a:r>
            <a:r>
              <a:rPr sz="2000" b="1" spc="-5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5.3</a:t>
            </a:r>
            <a:endParaRPr sz="20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  <a:p>
            <a:pPr marL="38100" marR="30480" algn="just">
              <a:spcBef>
                <a:spcPts val="484"/>
              </a:spcBef>
            </a:pP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Dalam 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suatu sistem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balok pelat, </a:t>
            </a:r>
            <a:r>
              <a:rPr sz="2000" spc="-1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diketahui 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bahwa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lebar </a:t>
            </a:r>
            <a:r>
              <a:rPr sz="2000" spc="-1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sayap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balok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T adalah </a:t>
            </a:r>
            <a:r>
              <a:rPr sz="2000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1200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mm, lebar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badan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balok, </a:t>
            </a:r>
            <a:r>
              <a:rPr sz="2000" i="1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b</a:t>
            </a:r>
            <a:r>
              <a:rPr sz="1950" i="1" spc="7" baseline="-21367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w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= 400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mm,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d = 750 </a:t>
            </a:r>
            <a:r>
              <a:rPr sz="2000" spc="-5" dirty="0">
                <a:solidFill>
                  <a:srgbClr val="FF0000"/>
                </a:solidFill>
                <a:latin typeface="Calibri"/>
                <a:cs typeface="Calibri"/>
              </a:rPr>
              <a:t>mm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, dan tebal 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pelat </a:t>
            </a:r>
            <a:r>
              <a:rPr sz="2000" i="1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h</a:t>
            </a:r>
            <a:r>
              <a:rPr sz="1950" i="1" spc="7" baseline="-21367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f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= </a:t>
            </a:r>
            <a:r>
              <a:rPr sz="2000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100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mm.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Desainlah</a:t>
            </a:r>
            <a:r>
              <a:rPr sz="2000" spc="3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luas</a:t>
            </a:r>
            <a:r>
              <a:rPr sz="2000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tulangan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tarik</a:t>
            </a:r>
            <a:r>
              <a:rPr sz="2000" spc="2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A</a:t>
            </a:r>
            <a:r>
              <a:rPr sz="1950" baseline="-21367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s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,</a:t>
            </a:r>
            <a:r>
              <a:rPr sz="2000" spc="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untuk</a:t>
            </a:r>
            <a:r>
              <a:rPr sz="2000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memikul</a:t>
            </a:r>
            <a:r>
              <a:rPr sz="2000" spc="2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momen </a:t>
            </a:r>
            <a:r>
              <a:rPr sz="2000" spc="-1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terfaktor</a:t>
            </a:r>
            <a:endParaRPr sz="20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75045" y="3073350"/>
            <a:ext cx="1775460" cy="21736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tabLst>
                <a:tab pos="1685925" algn="l"/>
              </a:tabLst>
            </a:pPr>
            <a:r>
              <a:rPr sz="1300" i="1" spc="10" dirty="0">
                <a:solidFill>
                  <a:srgbClr val="006FC0"/>
                </a:solidFill>
                <a:latin typeface="Calibri"/>
                <a:cs typeface="Calibri"/>
              </a:rPr>
              <a:t>c	</a:t>
            </a:r>
            <a:r>
              <a:rPr sz="1300" i="1" spc="15" dirty="0">
                <a:solidFill>
                  <a:srgbClr val="006FC0"/>
                </a:solidFill>
                <a:latin typeface="Calibri"/>
                <a:cs typeface="Calibri"/>
              </a:rPr>
              <a:t>y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17140" y="2925521"/>
            <a:ext cx="6972934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5776595" algn="l"/>
              </a:tabLst>
            </a:pP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sebesar</a:t>
            </a:r>
            <a:r>
              <a:rPr sz="2000" spc="2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i="1" spc="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</a:t>
            </a:r>
            <a:r>
              <a:rPr sz="1950" i="1" spc="15" baseline="-21367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u</a:t>
            </a:r>
            <a:r>
              <a:rPr sz="1950" i="1" spc="247" baseline="-21367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=</a:t>
            </a:r>
            <a:r>
              <a:rPr sz="2000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1.100</a:t>
            </a:r>
            <a:r>
              <a:rPr sz="2000" spc="-3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kN∙m.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Gunakan</a:t>
            </a:r>
            <a:r>
              <a:rPr sz="2000" spc="46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f</a:t>
            </a:r>
            <a:r>
              <a:rPr sz="2000" i="1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1950" i="1" spc="15" baseline="2564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/  </a:t>
            </a:r>
            <a:r>
              <a:rPr sz="1950" i="1" spc="120" baseline="2564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=</a:t>
            </a:r>
            <a:r>
              <a:rPr sz="2000" spc="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20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MPa</a:t>
            </a:r>
            <a:r>
              <a:rPr sz="2000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dan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f	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=</a:t>
            </a:r>
            <a:r>
              <a:rPr sz="2000" spc="-3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400</a:t>
            </a:r>
            <a:r>
              <a:rPr sz="2000" spc="-4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MPa.</a:t>
            </a:r>
            <a:endParaRPr sz="20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9980" y="3778734"/>
            <a:ext cx="3133724" cy="19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315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9858</TotalTime>
  <Words>993</Words>
  <Application>Microsoft Office PowerPoint</Application>
  <PresentationFormat>Widescreen</PresentationFormat>
  <Paragraphs>188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7</cp:revision>
  <dcterms:created xsi:type="dcterms:W3CDTF">2021-03-23T02:18:22Z</dcterms:created>
  <dcterms:modified xsi:type="dcterms:W3CDTF">2022-10-23T13:04:53Z</dcterms:modified>
</cp:coreProperties>
</file>